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72" r:id="rId2"/>
    <p:sldId id="257" r:id="rId3"/>
    <p:sldId id="256" r:id="rId4"/>
    <p:sldId id="259" r:id="rId5"/>
    <p:sldId id="262" r:id="rId6"/>
    <p:sldId id="264" r:id="rId7"/>
    <p:sldId id="282" r:id="rId8"/>
    <p:sldId id="261" r:id="rId9"/>
    <p:sldId id="260" r:id="rId10"/>
    <p:sldId id="283" r:id="rId11"/>
    <p:sldId id="265" r:id="rId12"/>
    <p:sldId id="281" r:id="rId13"/>
    <p:sldId id="276" r:id="rId14"/>
    <p:sldId id="266" r:id="rId15"/>
    <p:sldId id="258" r:id="rId16"/>
    <p:sldId id="269" r:id="rId17"/>
    <p:sldId id="270" r:id="rId18"/>
    <p:sldId id="278" r:id="rId19"/>
    <p:sldId id="267" r:id="rId20"/>
    <p:sldId id="285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6"/>
    <a:srgbClr val="CCFF33"/>
    <a:srgbClr val="CC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33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ầ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ày thá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36506F-FDDF-41C9-A547-E9C0D0206026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4" name="Chỗ dành sẵn cho Hình ảnh của Bản chiế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ú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F0DD8C-A4F3-48D5-92B1-DE3BCB1C6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1918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D0CD060-42C7-4B8C-B9BE-F0A7C93ACAB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ình ảnh của Bản chiế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ố hiệu Bản chiế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0DD8C-A4F3-48D5-92B1-DE3BCB1C62C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4283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DDBFEAD-F944-46AA-8A11-C3626C964C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DDBFEAD-F944-46AA-8A11-C3626C964C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DDBFEAD-F944-46AA-8A11-C3626C964C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9067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Bấm &amp; sửa kiểu phụ đề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5CF6B-EBEF-4E1B-9DBA-F25B1898EC25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C8B0A-78A9-4FA1-8ACC-A34EF415BC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93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5CF6B-EBEF-4E1B-9DBA-F25B1898EC25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C8B0A-78A9-4FA1-8ACC-A34EF415BC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10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5CF6B-EBEF-4E1B-9DBA-F25B1898EC25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C8B0A-78A9-4FA1-8ACC-A34EF415BC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6226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" r="1"/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483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147234" y="222142"/>
            <a:ext cx="8849532" cy="63749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2098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5CF6B-EBEF-4E1B-9DBA-F25B1898EC25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C8B0A-78A9-4FA1-8ACC-A34EF415BC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474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5CF6B-EBEF-4E1B-9DBA-F25B1898EC25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C8B0A-78A9-4FA1-8ACC-A34EF415BC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197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5CF6B-EBEF-4E1B-9DBA-F25B1898EC25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C8B0A-78A9-4FA1-8ACC-A34EF415BC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711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ản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Chỗ dành sẵn cho Nội dung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ày tháng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5CF6B-EBEF-4E1B-9DBA-F25B1898EC25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ố hiệu Bản chiế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C8B0A-78A9-4FA1-8ACC-A34EF415BC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32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Ngày tháng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5CF6B-EBEF-4E1B-9DBA-F25B1898EC25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ố hiệu Bản chiế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C8B0A-78A9-4FA1-8ACC-A34EF415BC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746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ày tháng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5CF6B-EBEF-4E1B-9DBA-F25B1898EC25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ố hiệu Bản chiế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C8B0A-78A9-4FA1-8ACC-A34EF415BC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966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Chỗ dành sẵn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5CF6B-EBEF-4E1B-9DBA-F25B1898EC25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C8B0A-78A9-4FA1-8ACC-A34EF415BC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418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Hình ảnh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Chỗ dành sẵn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5CF6B-EBEF-4E1B-9DBA-F25B1898EC25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C8B0A-78A9-4FA1-8ACC-A34EF415BC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078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ề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D5CF6B-EBEF-4E1B-9DBA-F25B1898EC25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1C8B0A-78A9-4FA1-8ACC-A34EF415BC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348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 5"/>
          <p:cNvSpPr/>
          <p:nvPr/>
        </p:nvSpPr>
        <p:spPr>
          <a:xfrm>
            <a:off x="358362" y="1213008"/>
            <a:ext cx="887069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b="1">
                <a:solidFill>
                  <a:srgbClr val="FF0000"/>
                </a:solidFill>
                <a:latin typeface="+mj-lt"/>
              </a:rPr>
              <a:t>BÀI 6 : VAI TRÒ CỦA KHÔNG KHÍ </a:t>
            </a:r>
          </a:p>
          <a:p>
            <a:pPr algn="ctr"/>
            <a:r>
              <a:rPr lang="vi-VN" sz="3600" b="1">
                <a:solidFill>
                  <a:srgbClr val="FF0000"/>
                </a:solidFill>
                <a:latin typeface="+mj-lt"/>
              </a:rPr>
              <a:t>VÀ BẢO VỆ MÔI TRƯỜNG KHÔNG KHÍ</a:t>
            </a:r>
          </a:p>
          <a:p>
            <a:pPr algn="ctr"/>
            <a:r>
              <a:rPr lang="vi-VN" sz="3600" b="1">
                <a:solidFill>
                  <a:srgbClr val="FF0000"/>
                </a:solidFill>
                <a:latin typeface="+mj-lt"/>
              </a:rPr>
              <a:t>(Tiết 2)</a:t>
            </a:r>
            <a:endParaRPr lang="en-US" sz="3600" b="1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02810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_Văn_Bản 3"/>
          <p:cNvSpPr txBox="1"/>
          <p:nvPr/>
        </p:nvSpPr>
        <p:spPr>
          <a:xfrm>
            <a:off x="735640" y="543178"/>
            <a:ext cx="76448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latin typeface="+mj-lt"/>
              </a:rPr>
              <a:t>Em có nhận xét gì về môi trường không khí nơi em sống ?</a:t>
            </a:r>
            <a:endParaRPr lang="en-US" sz="3200">
              <a:latin typeface="+mj-lt"/>
            </a:endParaRPr>
          </a:p>
        </p:txBody>
      </p:sp>
      <p:sp>
        <p:nvSpPr>
          <p:cNvPr id="5" name="Hộp_Văn_Bản 4"/>
          <p:cNvSpPr txBox="1"/>
          <p:nvPr/>
        </p:nvSpPr>
        <p:spPr>
          <a:xfrm>
            <a:off x="611560" y="3143870"/>
            <a:ext cx="83529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latin typeface="+mj-lt"/>
              </a:rPr>
              <a:t>- Nếu bị ô nhiễm không khí thì nguyên nhân do đâu?</a:t>
            </a:r>
            <a:endParaRPr lang="en-US" sz="3200">
              <a:latin typeface="+mj-lt"/>
            </a:endParaRPr>
          </a:p>
        </p:txBody>
      </p:sp>
      <p:sp>
        <p:nvSpPr>
          <p:cNvPr id="6" name="Hộp_Văn_Bản 5"/>
          <p:cNvSpPr txBox="1"/>
          <p:nvPr/>
        </p:nvSpPr>
        <p:spPr>
          <a:xfrm>
            <a:off x="587602" y="4509120"/>
            <a:ext cx="85324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latin typeface="+mj-lt"/>
              </a:rPr>
              <a:t>- Khi sống trong môi trường không khí bị ô nhiễm thì sẽ ảnh hưởng tới sức khỏe của con người như thế nào?</a:t>
            </a:r>
            <a:endParaRPr lang="en-US" sz="3200">
              <a:latin typeface="+mj-lt"/>
            </a:endParaRPr>
          </a:p>
        </p:txBody>
      </p:sp>
      <p:sp>
        <p:nvSpPr>
          <p:cNvPr id="9" name="Hộp_Văn_Bản 8"/>
          <p:cNvSpPr txBox="1"/>
          <p:nvPr/>
        </p:nvSpPr>
        <p:spPr>
          <a:xfrm>
            <a:off x="539552" y="1775718"/>
            <a:ext cx="80571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latin typeface="+mj-lt"/>
              </a:rPr>
              <a:t> - Môi trường nơi e sống có trong lành không?</a:t>
            </a:r>
          </a:p>
          <a:p>
            <a:r>
              <a:rPr lang="vi-VN" sz="3200">
                <a:latin typeface="+mj-lt"/>
              </a:rPr>
              <a:t> Có bị ô nhiễm không?   </a:t>
            </a:r>
            <a:endParaRPr lang="en-US" sz="32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31666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218"/>
          </a:xfrm>
        </p:spPr>
        <p:txBody>
          <a:bodyPr>
            <a:normAutofit/>
          </a:bodyPr>
          <a:lstStyle/>
          <a:p>
            <a:r>
              <a:rPr lang="vi-VN" sz="3600"/>
              <a:t>Ở những nơi môi trường không khí bị ô nhiễm thì những sinh vật sống dưới nước có bị ảnh hưởng không? Vì sao?</a:t>
            </a:r>
            <a:endParaRPr lang="en-US" sz="3600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>
          <a:xfrm>
            <a:off x="467544" y="2420888"/>
            <a:ext cx="8280920" cy="2913187"/>
          </a:xfrm>
          <a:solidFill>
            <a:srgbClr val="CCFF33"/>
          </a:solidFill>
        </p:spPr>
        <p:txBody>
          <a:bodyPr>
            <a:normAutofit fontScale="92500"/>
          </a:bodyPr>
          <a:lstStyle/>
          <a:p>
            <a:r>
              <a:rPr lang="vi-VN" sz="3600" b="1">
                <a:latin typeface="+mj-lt"/>
              </a:rPr>
              <a:t>Ở những nơi không khí bị ô nhiễm, khi trời mưa, những chất độc hại có trong không khí hòa tan vào nước mưa. Nước mưa bị ô nhiễm rơi xuống gây hại cho những sinh vật sống trên cạn và dưới nước.</a:t>
            </a:r>
            <a:endParaRPr lang="en-US" sz="3600" b="1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3588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_Văn_Bản 3"/>
          <p:cNvSpPr txBox="1"/>
          <p:nvPr/>
        </p:nvSpPr>
        <p:spPr>
          <a:xfrm>
            <a:off x="36512" y="2132856"/>
            <a:ext cx="914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itchFamily="34" charset="0"/>
              <a:buChar char="•"/>
            </a:pPr>
            <a:r>
              <a:rPr lang="vi-VN" sz="3600">
                <a:latin typeface="+mj-lt"/>
              </a:rPr>
              <a:t>Khói, bụi thải ra từ các nhà máy, các phương tiện giao thông, công trình xây dựng; khí bốc lên từ những bãi rác; sông, ao, hồ bị ô nhiễm;… là những nguyên nhân gây ô nhiễm không khí.</a:t>
            </a:r>
            <a:endParaRPr lang="en-US" sz="3600">
              <a:latin typeface="+mj-lt"/>
            </a:endParaRPr>
          </a:p>
        </p:txBody>
      </p:sp>
      <p:sp>
        <p:nvSpPr>
          <p:cNvPr id="5" name="Hình chữ nhật 4"/>
          <p:cNvSpPr/>
          <p:nvPr/>
        </p:nvSpPr>
        <p:spPr>
          <a:xfrm>
            <a:off x="188912" y="548680"/>
            <a:ext cx="8955088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2800" b="1">
                <a:solidFill>
                  <a:srgbClr val="FF0000"/>
                </a:solidFill>
                <a:latin typeface="+mj-lt"/>
              </a:rPr>
              <a:t>BÀI 6 : VAI TRÒ CỦA KHÔNG KHÍ </a:t>
            </a:r>
          </a:p>
          <a:p>
            <a:pPr algn="ctr"/>
            <a:r>
              <a:rPr lang="vi-VN" sz="2800" b="1">
                <a:solidFill>
                  <a:srgbClr val="FF0000"/>
                </a:solidFill>
                <a:latin typeface="+mj-lt"/>
              </a:rPr>
              <a:t>VÀ BẢO VỆ MÔI TRƯỜNG KHÔNG KHÍ (Tiết 2)</a:t>
            </a:r>
            <a:endParaRPr lang="en-US" sz="2800" b="1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" name="Hộp_Văn_Bản 1"/>
          <p:cNvSpPr txBox="1"/>
          <p:nvPr/>
        </p:nvSpPr>
        <p:spPr>
          <a:xfrm>
            <a:off x="1656184" y="44624"/>
            <a:ext cx="6156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>
                <a:latin typeface="+mj-lt"/>
              </a:rPr>
              <a:t>Thứ Năm, ngày 12 tháng 10 năm 2023</a:t>
            </a:r>
            <a:endParaRPr lang="en-US" sz="2800">
              <a:latin typeface="+mj-lt"/>
            </a:endParaRPr>
          </a:p>
        </p:txBody>
      </p:sp>
      <p:sp>
        <p:nvSpPr>
          <p:cNvPr id="3" name="Hộp_Văn_Bản 2"/>
          <p:cNvSpPr txBox="1"/>
          <p:nvPr/>
        </p:nvSpPr>
        <p:spPr>
          <a:xfrm>
            <a:off x="66374" y="1486525"/>
            <a:ext cx="9077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>
                <a:latin typeface="+mj-lt"/>
              </a:rPr>
              <a:t>2. Nguyên nhân gây ra ô nhiễm môi trường</a:t>
            </a:r>
            <a:endParaRPr lang="en-US" sz="36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92937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_Văn_Bản 3"/>
          <p:cNvSpPr txBox="1"/>
          <p:nvPr/>
        </p:nvSpPr>
        <p:spPr>
          <a:xfrm>
            <a:off x="1403648" y="404664"/>
            <a:ext cx="77048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>
                <a:latin typeface="+mj-lt"/>
              </a:rPr>
              <a:t>Vì sao chúng ta cần phải bảo vệ môi trường không khí?</a:t>
            </a:r>
            <a:endParaRPr lang="en-US" sz="4000">
              <a:latin typeface="+mj-lt"/>
            </a:endParaRPr>
          </a:p>
        </p:txBody>
      </p:sp>
      <p:sp>
        <p:nvSpPr>
          <p:cNvPr id="5" name="Hộp_Văn_Bản 4"/>
          <p:cNvSpPr txBox="1"/>
          <p:nvPr/>
        </p:nvSpPr>
        <p:spPr>
          <a:xfrm>
            <a:off x="737154" y="2132856"/>
            <a:ext cx="7795286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4000">
                <a:latin typeface="+mj-lt"/>
              </a:rPr>
              <a:t>Nếu chúng ta được sống trong môi trường không khí trong lành thì điều gì sẽ xảy ra?</a:t>
            </a:r>
            <a:endParaRPr lang="en-US" sz="4000">
              <a:latin typeface="+mj-lt"/>
            </a:endParaRPr>
          </a:p>
        </p:txBody>
      </p:sp>
      <p:sp>
        <p:nvSpPr>
          <p:cNvPr id="6" name="Hình Bầu dục 5"/>
          <p:cNvSpPr/>
          <p:nvPr/>
        </p:nvSpPr>
        <p:spPr>
          <a:xfrm>
            <a:off x="35496" y="620688"/>
            <a:ext cx="1008112" cy="792088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6600" b="1">
                <a:solidFill>
                  <a:srgbClr val="FF0000"/>
                </a:solidFill>
                <a:latin typeface="+mj-lt"/>
              </a:rPr>
              <a:t>?</a:t>
            </a:r>
            <a:endParaRPr lang="en-US" sz="6600" b="1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41776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_Văn_Bản 4"/>
          <p:cNvSpPr txBox="1"/>
          <p:nvPr/>
        </p:nvSpPr>
        <p:spPr>
          <a:xfrm>
            <a:off x="539553" y="320543"/>
            <a:ext cx="7416823" cy="52322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vi-VN" sz="2800" b="1">
                <a:latin typeface="Times New Roman" pitchFamily="18" charset="0"/>
                <a:cs typeface="Times New Roman" pitchFamily="18" charset="0"/>
              </a:rPr>
              <a:t>Sự cần thiết phải bảo vệ môi trường không khí</a:t>
            </a:r>
            <a:endParaRPr lang="en-US" sz="28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Hộp_Văn_Bản 5"/>
          <p:cNvSpPr txBox="1"/>
          <p:nvPr/>
        </p:nvSpPr>
        <p:spPr>
          <a:xfrm>
            <a:off x="275300" y="1990581"/>
            <a:ext cx="2064452" cy="3539430"/>
          </a:xfrm>
          <a:prstGeom prst="rect">
            <a:avLst/>
          </a:prstGeom>
          <a:effectLst>
            <a:outerShdw blurRad="50800" dist="2171700" dir="13020000" algn="l" rotWithShape="0">
              <a:prstClr val="black">
                <a:alpha val="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2800">
                <a:latin typeface="Times New Roman" pitchFamily="18" charset="0"/>
                <a:cs typeface="Times New Roman" pitchFamily="18" charset="0"/>
              </a:rPr>
              <a:t>Không khí có vai trò quan trọng đối với sự sống của con người, động vật và thực vật; sự cháy.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Hộp_Văn_Bản 6"/>
          <p:cNvSpPr txBox="1"/>
          <p:nvPr/>
        </p:nvSpPr>
        <p:spPr>
          <a:xfrm>
            <a:off x="4860032" y="2022272"/>
            <a:ext cx="1728192" cy="3970318"/>
          </a:xfrm>
          <a:prstGeom prst="rect">
            <a:avLst/>
          </a:prstGeom>
          <a:solidFill>
            <a:srgbClr val="FFCC66"/>
          </a:solidFill>
        </p:spPr>
        <p:txBody>
          <a:bodyPr wrap="square" rtlCol="0">
            <a:spAutoFit/>
          </a:bodyPr>
          <a:lstStyle/>
          <a:p>
            <a:r>
              <a:rPr lang="vi-VN" sz="2800">
                <a:latin typeface="Times New Roman" pitchFamily="18" charset="0"/>
                <a:cs typeface="Times New Roman" pitchFamily="18" charset="0"/>
              </a:rPr>
              <a:t>Không khí bị ô nhiễm gây hại cho sức khỏe  của con người, động vật và thực vật.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Hộp_Văn_Bản 7"/>
          <p:cNvSpPr txBox="1"/>
          <p:nvPr/>
        </p:nvSpPr>
        <p:spPr>
          <a:xfrm>
            <a:off x="2951820" y="2022272"/>
            <a:ext cx="1404156" cy="26776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2800">
                <a:latin typeface="Times New Roman" pitchFamily="18" charset="0"/>
                <a:cs typeface="Times New Roman" pitchFamily="18" charset="0"/>
              </a:rPr>
              <a:t>Nhiều nơi không khí bị </a:t>
            </a:r>
          </a:p>
          <a:p>
            <a:r>
              <a:rPr lang="vi-VN" sz="2800">
                <a:latin typeface="Times New Roman" pitchFamily="18" charset="0"/>
                <a:cs typeface="Times New Roman" pitchFamily="18" charset="0"/>
              </a:rPr>
              <a:t>ô nhiễm.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Hộp_Văn_Bản 10"/>
          <p:cNvSpPr txBox="1"/>
          <p:nvPr/>
        </p:nvSpPr>
        <p:spPr>
          <a:xfrm>
            <a:off x="6876256" y="2010587"/>
            <a:ext cx="2014901" cy="397031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2800">
                <a:latin typeface="+mj-lt"/>
              </a:rPr>
              <a:t>Nếu được sống trong môi trường không khí trong lành, tuổi thọ của con người sẽ được tăng thêm,.....</a:t>
            </a:r>
            <a:endParaRPr lang="en-US" sz="2800">
              <a:latin typeface="+mj-lt"/>
            </a:endParaRPr>
          </a:p>
        </p:txBody>
      </p:sp>
      <p:cxnSp>
        <p:nvCxnSpPr>
          <p:cNvPr id="12" name="Đường kết nối Mũi tên Thẳng 11"/>
          <p:cNvCxnSpPr>
            <a:stCxn id="5" idx="2"/>
          </p:cNvCxnSpPr>
          <p:nvPr/>
        </p:nvCxnSpPr>
        <p:spPr>
          <a:xfrm flipH="1">
            <a:off x="1547664" y="843763"/>
            <a:ext cx="2700301" cy="114681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Đường kết nối Mũi tên Thẳng 14"/>
          <p:cNvCxnSpPr>
            <a:stCxn id="5" idx="2"/>
          </p:cNvCxnSpPr>
          <p:nvPr/>
        </p:nvCxnSpPr>
        <p:spPr>
          <a:xfrm flipH="1">
            <a:off x="3508649" y="843763"/>
            <a:ext cx="739316" cy="117850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ờng kết nối Mũi tên Thẳng 15"/>
          <p:cNvCxnSpPr>
            <a:stCxn id="5" idx="2"/>
          </p:cNvCxnSpPr>
          <p:nvPr/>
        </p:nvCxnSpPr>
        <p:spPr>
          <a:xfrm>
            <a:off x="4247965" y="843763"/>
            <a:ext cx="1260139" cy="117850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Đường kết nối Mũi tên Thẳng 16"/>
          <p:cNvCxnSpPr>
            <a:stCxn id="5" idx="2"/>
            <a:endCxn id="11" idx="0"/>
          </p:cNvCxnSpPr>
          <p:nvPr/>
        </p:nvCxnSpPr>
        <p:spPr>
          <a:xfrm>
            <a:off x="4247965" y="843763"/>
            <a:ext cx="3635742" cy="116682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1712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êu những việc làm phù hợp để bảo vệ môi trường không khí. | Khoa học 4  Cánh diều | Tech12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24744"/>
            <a:ext cx="7632848" cy="533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ộp_Văn_Bản 1"/>
          <p:cNvSpPr txBox="1"/>
          <p:nvPr/>
        </p:nvSpPr>
        <p:spPr>
          <a:xfrm>
            <a:off x="12188" y="34387"/>
            <a:ext cx="90243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>
                <a:latin typeface="+mj-lt"/>
              </a:rPr>
              <a:t>Nêu những việc làm phù hợp để bảo vệ môi trường không khí</a:t>
            </a:r>
            <a:endParaRPr lang="en-US" sz="32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047388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229600" cy="1714202"/>
          </a:xfrm>
        </p:spPr>
        <p:txBody>
          <a:bodyPr>
            <a:normAutofit fontScale="90000"/>
          </a:bodyPr>
          <a:lstStyle/>
          <a:p>
            <a:r>
              <a:rPr lang="vi-VN"/>
              <a:t>1. Em, gia đình và địa phương nơi em sống đã có những hoạt động gì để bảo vệ môi trường không khí ?</a:t>
            </a:r>
            <a:endParaRPr lang="en-US"/>
          </a:p>
        </p:txBody>
      </p:sp>
      <p:sp>
        <p:nvSpPr>
          <p:cNvPr id="4" name="Hộp_Văn_Bản 3"/>
          <p:cNvSpPr txBox="1"/>
          <p:nvPr/>
        </p:nvSpPr>
        <p:spPr>
          <a:xfrm>
            <a:off x="624728" y="1801941"/>
            <a:ext cx="5112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>
                <a:latin typeface="+mj-lt"/>
              </a:rPr>
              <a:t>- Trồng nhiều cây xanh</a:t>
            </a:r>
          </a:p>
        </p:txBody>
      </p:sp>
      <p:sp>
        <p:nvSpPr>
          <p:cNvPr id="5" name="Hộp_Văn_Bản 4"/>
          <p:cNvSpPr txBox="1"/>
          <p:nvPr/>
        </p:nvSpPr>
        <p:spPr>
          <a:xfrm>
            <a:off x="624728" y="2304256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vi-VN" sz="3600">
                <a:latin typeface="+mj-lt"/>
              </a:rPr>
              <a:t> Giữ vệ sinh nhà ở và nơi công cộng </a:t>
            </a:r>
          </a:p>
        </p:txBody>
      </p:sp>
      <p:sp>
        <p:nvSpPr>
          <p:cNvPr id="6" name="Hộp_Văn_Bản 5"/>
          <p:cNvSpPr txBox="1"/>
          <p:nvPr/>
        </p:nvSpPr>
        <p:spPr>
          <a:xfrm>
            <a:off x="630732" y="3789040"/>
            <a:ext cx="85264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vi-VN" sz="3600">
                <a:latin typeface="+mj-lt"/>
              </a:rPr>
              <a:t> Không vứt rác bừa bãi, đổ rác đúng nơi quy định</a:t>
            </a:r>
          </a:p>
        </p:txBody>
      </p:sp>
      <p:sp>
        <p:nvSpPr>
          <p:cNvPr id="7" name="Hộp_Văn_Bản 6"/>
          <p:cNvSpPr txBox="1"/>
          <p:nvPr/>
        </p:nvSpPr>
        <p:spPr>
          <a:xfrm>
            <a:off x="624728" y="3284984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vi-VN" sz="3600">
                <a:latin typeface="+mj-lt"/>
              </a:rPr>
              <a:t> Hạn chế đốt rơm rạ, phun thuốc trừ sâu</a:t>
            </a:r>
          </a:p>
        </p:txBody>
      </p:sp>
      <p:sp>
        <p:nvSpPr>
          <p:cNvPr id="9" name="Hộp_Văn_Bản 8"/>
          <p:cNvSpPr txBox="1"/>
          <p:nvPr/>
        </p:nvSpPr>
        <p:spPr>
          <a:xfrm>
            <a:off x="624728" y="2780928"/>
            <a:ext cx="8411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>
                <a:latin typeface="+mj-lt"/>
              </a:rPr>
              <a:t>- Thực hiện chôn lá cây khô, cỏ sau khi nhổ</a:t>
            </a:r>
          </a:p>
        </p:txBody>
      </p:sp>
      <p:sp>
        <p:nvSpPr>
          <p:cNvPr id="10" name="Hộp_Văn_Bản 9"/>
          <p:cNvSpPr txBox="1"/>
          <p:nvPr/>
        </p:nvSpPr>
        <p:spPr>
          <a:xfrm>
            <a:off x="557288" y="4666202"/>
            <a:ext cx="8294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>
                <a:latin typeface="+mj-lt"/>
              </a:rPr>
              <a:t>- Sử dụng bếp ga, bếp điện khi đun nấu</a:t>
            </a:r>
            <a:endParaRPr lang="en-US" sz="3600">
              <a:latin typeface="+mj-lt"/>
            </a:endParaRPr>
          </a:p>
        </p:txBody>
      </p:sp>
      <p:sp>
        <p:nvSpPr>
          <p:cNvPr id="11" name="Hộp_Văn_Bản 10"/>
          <p:cNvSpPr txBox="1"/>
          <p:nvPr/>
        </p:nvSpPr>
        <p:spPr>
          <a:xfrm>
            <a:off x="603378" y="5229200"/>
            <a:ext cx="82940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>
                <a:latin typeface="+mj-lt"/>
              </a:rPr>
              <a:t>- Khơi thông dòng chảy để nước không bị ứ đọng trong các ao, hồ</a:t>
            </a:r>
            <a:endParaRPr lang="en-US" sz="3600">
              <a:latin typeface="+mj-lt"/>
            </a:endParaRPr>
          </a:p>
        </p:txBody>
      </p:sp>
      <p:sp>
        <p:nvSpPr>
          <p:cNvPr id="12" name="Hộp_Văn_Bản 11"/>
          <p:cNvSpPr txBox="1"/>
          <p:nvPr/>
        </p:nvSpPr>
        <p:spPr>
          <a:xfrm>
            <a:off x="576603" y="6204407"/>
            <a:ext cx="8294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>
                <a:latin typeface="+mj-lt"/>
              </a:rPr>
              <a:t>- ……</a:t>
            </a:r>
            <a:endParaRPr lang="en-US" sz="36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65693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0"/>
                            </p:stCondLst>
                            <p:childTnLst>
                              <p:par>
                                <p:cTn id="2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000"/>
                            </p:stCondLst>
                            <p:childTnLst>
                              <p:par>
                                <p:cTn id="3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4000"/>
                            </p:stCondLst>
                            <p:childTnLst>
                              <p:par>
                                <p:cTn id="3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9" grpId="0"/>
      <p:bldP spid="10" grpId="0"/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_Văn_Bản 3"/>
          <p:cNvSpPr txBox="1"/>
          <p:nvPr/>
        </p:nvSpPr>
        <p:spPr>
          <a:xfrm>
            <a:off x="611560" y="317486"/>
            <a:ext cx="78488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>
                <a:latin typeface="+mj-lt"/>
              </a:rPr>
              <a:t>2. Chọn một trong những chủ đề sau để vận động những người xung quanh tham gia bảo vệ môi trường không khí ?</a:t>
            </a:r>
            <a:endParaRPr lang="en-US" sz="3600">
              <a:latin typeface="+mj-lt"/>
            </a:endParaRPr>
          </a:p>
        </p:txBody>
      </p:sp>
      <p:sp>
        <p:nvSpPr>
          <p:cNvPr id="5" name="Hộp_Văn_Bản 4"/>
          <p:cNvSpPr txBox="1"/>
          <p:nvPr/>
        </p:nvSpPr>
        <p:spPr>
          <a:xfrm>
            <a:off x="683568" y="2060848"/>
            <a:ext cx="8460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>
                <a:latin typeface="+mj-lt"/>
              </a:rPr>
              <a:t>- Tăng cường đi bộ, đi xe đạp, sử dụng phương tiện giao thông công cộng.</a:t>
            </a:r>
            <a:endParaRPr lang="en-US" sz="3600">
              <a:latin typeface="+mj-lt"/>
            </a:endParaRPr>
          </a:p>
        </p:txBody>
      </p:sp>
      <p:sp>
        <p:nvSpPr>
          <p:cNvPr id="6" name="Hộp_Văn_Bản 5"/>
          <p:cNvSpPr txBox="1"/>
          <p:nvPr/>
        </p:nvSpPr>
        <p:spPr>
          <a:xfrm>
            <a:off x="683568" y="3429000"/>
            <a:ext cx="7992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>
                <a:latin typeface="+mj-lt"/>
              </a:rPr>
              <a:t>- Tham gia trồng rừng và trồng cây xanh.</a:t>
            </a:r>
            <a:endParaRPr lang="en-US" sz="3600">
              <a:latin typeface="+mj-lt"/>
            </a:endParaRPr>
          </a:p>
        </p:txBody>
      </p:sp>
      <p:sp>
        <p:nvSpPr>
          <p:cNvPr id="7" name="Hộp_Văn_Bản 6"/>
          <p:cNvSpPr txBox="1"/>
          <p:nvPr/>
        </p:nvSpPr>
        <p:spPr>
          <a:xfrm>
            <a:off x="683568" y="4388911"/>
            <a:ext cx="71287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>
                <a:latin typeface="+mj-lt"/>
              </a:rPr>
              <a:t>- Tham gia phong trào vệ sinh nơi ở và nơi công cộng.</a:t>
            </a:r>
            <a:endParaRPr lang="en-US" sz="3600">
              <a:latin typeface="+mj-lt"/>
            </a:endParaRPr>
          </a:p>
        </p:txBody>
      </p:sp>
      <p:sp>
        <p:nvSpPr>
          <p:cNvPr id="8" name="Hộp_Văn_Bản 7"/>
          <p:cNvSpPr txBox="1"/>
          <p:nvPr/>
        </p:nvSpPr>
        <p:spPr>
          <a:xfrm>
            <a:off x="683568" y="4365104"/>
            <a:ext cx="71287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>
                <a:solidFill>
                  <a:srgbClr val="FF0000"/>
                </a:solidFill>
                <a:latin typeface="+mj-lt"/>
              </a:rPr>
              <a:t>- Tham gia phong trào vệ sinh nơi ở và nơi công cộng.</a:t>
            </a:r>
            <a:endParaRPr lang="en-US" sz="360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43492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_Văn_Bản 3"/>
          <p:cNvSpPr txBox="1"/>
          <p:nvPr/>
        </p:nvSpPr>
        <p:spPr>
          <a:xfrm>
            <a:off x="36512" y="1718806"/>
            <a:ext cx="914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itchFamily="34" charset="0"/>
              <a:buChar char="•"/>
            </a:pPr>
            <a:r>
              <a:rPr lang="vi-VN" sz="3600">
                <a:latin typeface="+mj-lt"/>
              </a:rPr>
              <a:t>Khói, bụi thải ra từ các nhà máy, các phương tiện giao thông, công trình xây dựng; khí bốc lên từ những bãi rác; sông, ao, hồ bị ô nhiễm;… là những nguyên nhân gây ô nhiễm không khí.</a:t>
            </a:r>
            <a:endParaRPr lang="en-US" sz="3600">
              <a:latin typeface="+mj-lt"/>
            </a:endParaRPr>
          </a:p>
        </p:txBody>
      </p:sp>
      <p:sp>
        <p:nvSpPr>
          <p:cNvPr id="3" name="Hộp_Văn_Bản 2"/>
          <p:cNvSpPr txBox="1"/>
          <p:nvPr/>
        </p:nvSpPr>
        <p:spPr>
          <a:xfrm>
            <a:off x="107504" y="4577060"/>
            <a:ext cx="87035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itchFamily="34" charset="0"/>
              <a:buChar char="•"/>
            </a:pPr>
            <a:r>
              <a:rPr lang="vi-VN" sz="3600">
                <a:latin typeface="+mj-lt"/>
              </a:rPr>
              <a:t>Để bảo vệ môi trường  không khí, chúng ta cần : trồng nhiều cây xanh, tăng cường sử dụng phương tiện giao thông công cộng, vệ sinh nơi ở và nơi sinh hoạt chung…</a:t>
            </a:r>
            <a:endParaRPr lang="en-US" sz="3600">
              <a:latin typeface="+mj-lt"/>
            </a:endParaRPr>
          </a:p>
        </p:txBody>
      </p:sp>
      <p:sp>
        <p:nvSpPr>
          <p:cNvPr id="5" name="Hình chữ nhật 4"/>
          <p:cNvSpPr/>
          <p:nvPr/>
        </p:nvSpPr>
        <p:spPr>
          <a:xfrm>
            <a:off x="188912" y="332656"/>
            <a:ext cx="8955088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2800" b="1">
                <a:solidFill>
                  <a:srgbClr val="FFC000"/>
                </a:solidFill>
                <a:latin typeface="+mj-lt"/>
              </a:rPr>
              <a:t>BÀI 6 : VAI TRÒ CỦA KHÔNG KHÍ </a:t>
            </a:r>
          </a:p>
          <a:p>
            <a:pPr algn="ctr"/>
            <a:r>
              <a:rPr lang="vi-VN" sz="2800" b="1">
                <a:solidFill>
                  <a:srgbClr val="FFC000"/>
                </a:solidFill>
                <a:latin typeface="+mj-lt"/>
              </a:rPr>
              <a:t>VÀ BẢO VỆ MÔI TRƯỜNG KHÔNG KHÍ (Tiết 2)</a:t>
            </a:r>
            <a:endParaRPr lang="en-US" sz="2800" b="1">
              <a:solidFill>
                <a:srgbClr val="FFC000"/>
              </a:solidFill>
              <a:latin typeface="+mj-lt"/>
            </a:endParaRPr>
          </a:p>
        </p:txBody>
      </p:sp>
      <p:sp>
        <p:nvSpPr>
          <p:cNvPr id="2" name="Hộp_Văn_Bản 1"/>
          <p:cNvSpPr txBox="1"/>
          <p:nvPr/>
        </p:nvSpPr>
        <p:spPr>
          <a:xfrm>
            <a:off x="1656184" y="-46548"/>
            <a:ext cx="6156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>
                <a:latin typeface="+mj-lt"/>
              </a:rPr>
              <a:t>Thứ Năm, ngày 12 tháng 10 năm 2023</a:t>
            </a:r>
            <a:endParaRPr lang="en-US" sz="2800">
              <a:latin typeface="+mj-lt"/>
            </a:endParaRPr>
          </a:p>
        </p:txBody>
      </p:sp>
      <p:sp>
        <p:nvSpPr>
          <p:cNvPr id="6" name="Hộp_Văn_Bản 5"/>
          <p:cNvSpPr txBox="1"/>
          <p:nvPr/>
        </p:nvSpPr>
        <p:spPr>
          <a:xfrm>
            <a:off x="72008" y="1196752"/>
            <a:ext cx="2123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>
                <a:solidFill>
                  <a:srgbClr val="FF0000"/>
                </a:solidFill>
                <a:latin typeface="+mj-lt"/>
              </a:rPr>
              <a:t>Nội dung : </a:t>
            </a:r>
            <a:endParaRPr lang="en-US" sz="3200" b="1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17340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>
            <a:stCxn id="22" idx="2"/>
            <a:endCxn id="11" idx="0"/>
          </p:cNvCxnSpPr>
          <p:nvPr/>
        </p:nvCxnSpPr>
        <p:spPr>
          <a:xfrm flipH="1">
            <a:off x="776686" y="1214755"/>
            <a:ext cx="3782266" cy="76437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/>
          <p:cNvSpPr/>
          <p:nvPr/>
        </p:nvSpPr>
        <p:spPr>
          <a:xfrm>
            <a:off x="77715" y="1979130"/>
            <a:ext cx="1397941" cy="110489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800" b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Vai trò</a:t>
            </a:r>
            <a:endParaRPr lang="vi-VN" sz="2800" b="1" dirty="0"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36" name="Rectangle: Rounded Corners 35"/>
          <p:cNvSpPr/>
          <p:nvPr/>
        </p:nvSpPr>
        <p:spPr>
          <a:xfrm>
            <a:off x="1691681" y="2003977"/>
            <a:ext cx="2594444" cy="108005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Nguyên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nhân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gây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ô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nhiễm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khí</a:t>
            </a:r>
            <a:endParaRPr lang="vi-VN" sz="2800" b="1" dirty="0"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cxnSp>
        <p:nvCxnSpPr>
          <p:cNvPr id="37" name="Straight Connector 36"/>
          <p:cNvCxnSpPr>
            <a:stCxn id="22" idx="2"/>
            <a:endCxn id="36" idx="0"/>
          </p:cNvCxnSpPr>
          <p:nvPr/>
        </p:nvCxnSpPr>
        <p:spPr>
          <a:xfrm flipH="1">
            <a:off x="2988903" y="1214755"/>
            <a:ext cx="1570049" cy="789222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stCxn id="22" idx="2"/>
            <a:endCxn id="41" idx="0"/>
          </p:cNvCxnSpPr>
          <p:nvPr/>
        </p:nvCxnSpPr>
        <p:spPr>
          <a:xfrm>
            <a:off x="4558952" y="1214755"/>
            <a:ext cx="1033696" cy="824848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: Rounded Corners 40"/>
          <p:cNvSpPr/>
          <p:nvPr/>
        </p:nvSpPr>
        <p:spPr>
          <a:xfrm>
            <a:off x="4340434" y="2039603"/>
            <a:ext cx="2504427" cy="101917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Tác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hại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ô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nhiễm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khí</a:t>
            </a:r>
            <a:endParaRPr lang="vi-VN" sz="2800" b="1" dirty="0"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cxnSp>
        <p:nvCxnSpPr>
          <p:cNvPr id="55" name="Straight Connector 54"/>
          <p:cNvCxnSpPr/>
          <p:nvPr/>
        </p:nvCxnSpPr>
        <p:spPr>
          <a:xfrm>
            <a:off x="760750" y="3084029"/>
            <a:ext cx="0" cy="47625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: Rounded Corners 58"/>
          <p:cNvSpPr/>
          <p:nvPr/>
        </p:nvSpPr>
        <p:spPr>
          <a:xfrm>
            <a:off x="117439" y="3560279"/>
            <a:ext cx="1358217" cy="3181089"/>
          </a:xfrm>
          <a:prstGeom prst="roundRect">
            <a:avLst/>
          </a:prstGeom>
          <a:solidFill>
            <a:srgbClr val="FFFF00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Duy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trì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sự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sống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sự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cháy</a:t>
            </a:r>
            <a:endParaRPr lang="vi-VN" sz="2800" b="1" dirty="0"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cxnSp>
        <p:nvCxnSpPr>
          <p:cNvPr id="60" name="Straight Connector 59"/>
          <p:cNvCxnSpPr/>
          <p:nvPr/>
        </p:nvCxnSpPr>
        <p:spPr>
          <a:xfrm>
            <a:off x="2987824" y="3084029"/>
            <a:ext cx="0" cy="47625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: Rounded Corners 60"/>
          <p:cNvSpPr/>
          <p:nvPr/>
        </p:nvSpPr>
        <p:spPr>
          <a:xfrm>
            <a:off x="1874637" y="3560279"/>
            <a:ext cx="2564606" cy="3107034"/>
          </a:xfrm>
          <a:prstGeom prst="roundRect">
            <a:avLst/>
          </a:prstGeom>
          <a:solidFill>
            <a:srgbClr val="FFFF00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Khí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thải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nhà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máy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phương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tiện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GT,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đốt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than,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rơm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rạ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đổ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rác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bừa</a:t>
            </a:r>
            <a:r>
              <a:rPr lang="en-US" sz="2800" b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bãi</a:t>
            </a:r>
            <a:r>
              <a:rPr lang="vi-VN" sz="2800" b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…</a:t>
            </a:r>
            <a:endParaRPr lang="vi-VN" sz="2800" b="1" dirty="0"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cxnSp>
        <p:nvCxnSpPr>
          <p:cNvPr id="62" name="Straight Connector 61"/>
          <p:cNvCxnSpPr/>
          <p:nvPr/>
        </p:nvCxnSpPr>
        <p:spPr>
          <a:xfrm>
            <a:off x="5592648" y="3096766"/>
            <a:ext cx="0" cy="47625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: Rounded Corners 62"/>
          <p:cNvSpPr/>
          <p:nvPr/>
        </p:nvSpPr>
        <p:spPr>
          <a:xfrm>
            <a:off x="4696658" y="3560279"/>
            <a:ext cx="2148203" cy="3107034"/>
          </a:xfrm>
          <a:prstGeom prst="roundRect">
            <a:avLst/>
          </a:prstGeom>
          <a:solidFill>
            <a:srgbClr val="FFFF00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Gây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ra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bệnh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về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mắt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2800" b="1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hô</a:t>
            </a:r>
            <a:r>
              <a:rPr lang="en-US" sz="2800" b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hấp</a:t>
            </a:r>
            <a:r>
              <a:rPr lang="vi-VN" sz="2800" b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, viêm phổi, ho, khó thở</a:t>
            </a:r>
            <a:r>
              <a:rPr lang="en-US" sz="2800" b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…</a:t>
            </a:r>
            <a:endParaRPr lang="vi-VN" sz="2800" b="1" dirty="0"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20" name="Rectangle: Rounded Corners 62"/>
          <p:cNvSpPr/>
          <p:nvPr/>
        </p:nvSpPr>
        <p:spPr>
          <a:xfrm>
            <a:off x="7273179" y="3592582"/>
            <a:ext cx="1870821" cy="3265418"/>
          </a:xfrm>
          <a:prstGeom prst="roundRect">
            <a:avLst/>
          </a:prstGeom>
          <a:solidFill>
            <a:srgbClr val="FFFF00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</a:t>
            </a:r>
            <a:r>
              <a:rPr lang="en-US" sz="2400" b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ổ </a:t>
            </a:r>
            <a:r>
              <a:rPr lang="en-US" sz="24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rác</a:t>
            </a:r>
            <a:r>
              <a:rPr lang="en-US" sz="24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đi</a:t>
            </a:r>
            <a:r>
              <a:rPr lang="en-US" sz="24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vệ</a:t>
            </a:r>
            <a:r>
              <a:rPr lang="en-US" sz="24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sinh</a:t>
            </a:r>
            <a:r>
              <a:rPr lang="en-US" sz="24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đúng</a:t>
            </a:r>
            <a:r>
              <a:rPr lang="en-US" sz="24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nơi</a:t>
            </a:r>
            <a:r>
              <a:rPr lang="en-US" sz="24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quy</a:t>
            </a:r>
            <a:r>
              <a:rPr lang="en-US" sz="24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định</a:t>
            </a:r>
            <a:r>
              <a:rPr lang="en-US" sz="24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trồng</a:t>
            </a:r>
            <a:r>
              <a:rPr lang="en-US" sz="24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nhiều</a:t>
            </a:r>
            <a:r>
              <a:rPr lang="en-US" sz="24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cây</a:t>
            </a:r>
            <a:r>
              <a:rPr lang="en-US" sz="24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xanh</a:t>
            </a:r>
            <a:r>
              <a:rPr lang="en-US" sz="24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giảm</a:t>
            </a:r>
            <a:r>
              <a:rPr lang="en-US" sz="24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lượng</a:t>
            </a:r>
            <a:r>
              <a:rPr lang="en-US" sz="24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khí</a:t>
            </a:r>
            <a:r>
              <a:rPr lang="en-US" sz="24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thải</a:t>
            </a:r>
            <a:r>
              <a:rPr lang="en-US" sz="24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…</a:t>
            </a:r>
            <a:endParaRPr lang="vi-VN" sz="2400" b="1" dirty="0"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21" name="Rectangle: Rounded Corners 40"/>
          <p:cNvSpPr/>
          <p:nvPr/>
        </p:nvSpPr>
        <p:spPr>
          <a:xfrm>
            <a:off x="7020272" y="2049786"/>
            <a:ext cx="2051720" cy="101917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Bảo vệ k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hông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khí</a:t>
            </a:r>
            <a:endParaRPr lang="vi-VN" sz="2800" b="1" dirty="0"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cxnSp>
        <p:nvCxnSpPr>
          <p:cNvPr id="24" name="Straight Connector 39"/>
          <p:cNvCxnSpPr>
            <a:stCxn id="22" idx="2"/>
            <a:endCxn id="21" idx="0"/>
          </p:cNvCxnSpPr>
          <p:nvPr/>
        </p:nvCxnSpPr>
        <p:spPr>
          <a:xfrm>
            <a:off x="4558952" y="1214755"/>
            <a:ext cx="3487180" cy="835031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61"/>
          <p:cNvCxnSpPr/>
          <p:nvPr/>
        </p:nvCxnSpPr>
        <p:spPr>
          <a:xfrm>
            <a:off x="8118140" y="3068960"/>
            <a:ext cx="0" cy="47625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Hình chữ nhật 21"/>
          <p:cNvSpPr/>
          <p:nvPr/>
        </p:nvSpPr>
        <p:spPr>
          <a:xfrm>
            <a:off x="81408" y="260648"/>
            <a:ext cx="8955088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2800" b="1">
                <a:solidFill>
                  <a:srgbClr val="FFC000"/>
                </a:solidFill>
                <a:latin typeface="+mj-lt"/>
              </a:rPr>
              <a:t>BÀI 6 : VAI TRÒ CỦA KHÔNG KHÍ </a:t>
            </a:r>
          </a:p>
          <a:p>
            <a:pPr algn="ctr"/>
            <a:r>
              <a:rPr lang="vi-VN" sz="2800" b="1">
                <a:solidFill>
                  <a:srgbClr val="FFC000"/>
                </a:solidFill>
                <a:latin typeface="+mj-lt"/>
              </a:rPr>
              <a:t>VÀ BẢO VỆ MÔI TRƯỜNG KHÔNG KHÍ (Tiết 2)</a:t>
            </a:r>
            <a:endParaRPr lang="en-US" sz="2800" b="1">
              <a:solidFill>
                <a:srgbClr val="FFC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409245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6" grpId="0" animBg="1"/>
      <p:bldP spid="41" grpId="0" animBg="1"/>
      <p:bldP spid="59" grpId="0" animBg="1"/>
      <p:bldP spid="61" grpId="0" animBg="1"/>
      <p:bldP spid="63" grpId="0" animBg="1"/>
      <p:bldP spid="20" grpId="0" animBg="1"/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9158"/>
            <a:ext cx="9144000" cy="5388843"/>
          </a:xfrm>
          <a:prstGeom prst="rect">
            <a:avLst/>
          </a:prstGeom>
        </p:spPr>
      </p:pic>
      <p:pic>
        <p:nvPicPr>
          <p:cNvPr id="2" name="图片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98" t="17636"/>
          <a:stretch>
            <a:fillRect/>
          </a:stretch>
        </p:blipFill>
        <p:spPr>
          <a:xfrm>
            <a:off x="2112390" y="1234508"/>
            <a:ext cx="4774020" cy="56234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5000" y="471149"/>
            <a:ext cx="5587561" cy="3748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66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403FA39-4E22-4F16-A77F-1FD50521CAA7}"/>
              </a:ext>
            </a:extLst>
          </p:cNvPr>
          <p:cNvSpPr/>
          <p:nvPr/>
        </p:nvSpPr>
        <p:spPr>
          <a:xfrm>
            <a:off x="489592" y="1082547"/>
            <a:ext cx="8352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b="1" dirty="0">
                <a:solidFill>
                  <a:srgbClr val="C00000"/>
                </a:solidFill>
              </a:rPr>
              <a:t>BÀI 6 : VAI TRÒ CỦA KHÔNG KHÍ VÀ BẢO VỆ MÔI TRƯỜNG KHÔNG KHÍ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C55DCE19-BE67-48F7-B12B-4D2967292B01}"/>
              </a:ext>
            </a:extLst>
          </p:cNvPr>
          <p:cNvSpPr/>
          <p:nvPr/>
        </p:nvSpPr>
        <p:spPr>
          <a:xfrm>
            <a:off x="1605464" y="169153"/>
            <a:ext cx="64406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Khoa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học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4AF25AA-B8C6-41E3-AD3B-645CBC5AC9C8}"/>
              </a:ext>
            </a:extLst>
          </p:cNvPr>
          <p:cNvSpPr/>
          <p:nvPr/>
        </p:nvSpPr>
        <p:spPr>
          <a:xfrm>
            <a:off x="36143" y="1536151"/>
            <a:ext cx="5938549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 1.</a:t>
            </a:r>
            <a:r>
              <a:rPr lang="vi-VN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Vai trò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Duy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trì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sự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sống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sự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cháy</a:t>
            </a:r>
            <a:endParaRPr lang="vi-VN" sz="2800" b="1" dirty="0"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  <a:p>
            <a:pPr algn="just"/>
            <a:endParaRPr lang="vi-VN" b="1" dirty="0"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AE40892-20CC-4161-A4F2-D9D97A2D743E}"/>
              </a:ext>
            </a:extLst>
          </p:cNvPr>
          <p:cNvSpPr/>
          <p:nvPr/>
        </p:nvSpPr>
        <p:spPr>
          <a:xfrm>
            <a:off x="295403" y="2338644"/>
            <a:ext cx="8940268" cy="12311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2.Nguyên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nhân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gây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ô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nhiễm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khí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Khí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thải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nhà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</a:p>
          <a:p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máy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phương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tiện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GT,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đốt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than,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rơm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rạ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đổ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rác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bừa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bãi</a:t>
            </a:r>
            <a:r>
              <a:rPr lang="vi-VN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…</a:t>
            </a:r>
          </a:p>
          <a:p>
            <a:pPr algn="ctr"/>
            <a:endParaRPr lang="vi-VN" b="1" dirty="0"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1E4F29C-D675-4049-AE5C-36A8BF5E20E0}"/>
              </a:ext>
            </a:extLst>
          </p:cNvPr>
          <p:cNvSpPr/>
          <p:nvPr/>
        </p:nvSpPr>
        <p:spPr>
          <a:xfrm>
            <a:off x="267766" y="3643510"/>
            <a:ext cx="876873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3.Tác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hại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ô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nhiễm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khí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Gây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ra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bệnh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về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mắt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hô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hấp</a:t>
            </a:r>
            <a:r>
              <a:rPr lang="vi-VN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, viêm phổi, ho, khó thở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…</a:t>
            </a:r>
            <a:endParaRPr lang="vi-VN" sz="2800" b="1" dirty="0"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  <a:p>
            <a:pPr algn="ctr"/>
            <a:endParaRPr lang="vi-VN" b="1" dirty="0"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75A04F1C-3D94-4A16-B672-B0E704087D4E}"/>
              </a:ext>
            </a:extLst>
          </p:cNvPr>
          <p:cNvSpPr/>
          <p:nvPr/>
        </p:nvSpPr>
        <p:spPr>
          <a:xfrm>
            <a:off x="281691" y="4653136"/>
            <a:ext cx="876873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4.</a:t>
            </a:r>
            <a:r>
              <a:rPr lang="vi-VN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Bảo vệ k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hông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khí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: </a:t>
            </a:r>
            <a:r>
              <a:rPr lang="vi-VN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ổ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rác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đi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vệ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đúng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nơi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quy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định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trồng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nhiều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cây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xanh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giảm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lượng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khí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thải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đi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xe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đạp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đi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bộ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,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đi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ph</a:t>
            </a:r>
            <a:r>
              <a:rPr lang="vi-VN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ư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ơng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tiện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công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cộng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(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xe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buýt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tàu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điện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,..)…</a:t>
            </a:r>
            <a:endParaRPr lang="vi-VN" sz="2800" b="1" dirty="0"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282201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êu các nguyên nhân gây ô nhiễm không khí trong các hình dưới đây.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1243"/>
            <a:ext cx="9036496" cy="4303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_Văn_Bản 3"/>
          <p:cNvSpPr txBox="1"/>
          <p:nvPr/>
        </p:nvSpPr>
        <p:spPr>
          <a:xfrm>
            <a:off x="35496" y="116632"/>
            <a:ext cx="91085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>
                <a:latin typeface="+mj-lt"/>
              </a:rPr>
              <a:t>1. </a:t>
            </a:r>
            <a:r>
              <a:rPr lang="vi-VN" sz="3200">
                <a:latin typeface="+mj-lt"/>
              </a:rPr>
              <a:t>Nêu nguyên nhân làm cho không khí bị ô nhiễm trong các hình dưới đây.</a:t>
            </a:r>
            <a:endParaRPr lang="en-US" sz="3200">
              <a:latin typeface="+mj-lt"/>
            </a:endParaRPr>
          </a:p>
        </p:txBody>
      </p:sp>
      <p:sp>
        <p:nvSpPr>
          <p:cNvPr id="5" name="Hộp_Văn_Bản 4"/>
          <p:cNvSpPr txBox="1"/>
          <p:nvPr/>
        </p:nvSpPr>
        <p:spPr>
          <a:xfrm>
            <a:off x="755576" y="2780928"/>
            <a:ext cx="3024336" cy="46166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vi-VN" sz="2400" b="1">
                <a:solidFill>
                  <a:schemeClr val="tx1"/>
                </a:solidFill>
                <a:latin typeface="+mj-lt"/>
              </a:rPr>
              <a:t>Khói từ các nhà máy</a:t>
            </a:r>
            <a:endParaRPr lang="en-US" sz="24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Hộp_Văn_Bản 6"/>
          <p:cNvSpPr txBox="1"/>
          <p:nvPr/>
        </p:nvSpPr>
        <p:spPr>
          <a:xfrm>
            <a:off x="4960372" y="2780928"/>
            <a:ext cx="2635964" cy="46166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vi-VN" sz="2400" b="1">
                <a:solidFill>
                  <a:schemeClr val="tx1"/>
                </a:solidFill>
                <a:latin typeface="+mj-lt"/>
              </a:rPr>
              <a:t>Khói từ cháy rừng</a:t>
            </a:r>
            <a:endParaRPr lang="en-US" sz="24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Hộp_Văn_Bản 7"/>
          <p:cNvSpPr txBox="1"/>
          <p:nvPr/>
        </p:nvSpPr>
        <p:spPr>
          <a:xfrm>
            <a:off x="755576" y="4869160"/>
            <a:ext cx="2304256" cy="46166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vi-VN" sz="2400" b="1">
                <a:solidFill>
                  <a:schemeClr val="tx1"/>
                </a:solidFill>
                <a:latin typeface="+mj-lt"/>
              </a:rPr>
              <a:t>Khói bụi từ ô tô</a:t>
            </a:r>
          </a:p>
        </p:txBody>
      </p:sp>
      <p:sp>
        <p:nvSpPr>
          <p:cNvPr id="9" name="Hộp_Văn_Bản 8"/>
          <p:cNvSpPr txBox="1"/>
          <p:nvPr/>
        </p:nvSpPr>
        <p:spPr>
          <a:xfrm>
            <a:off x="5076056" y="4911551"/>
            <a:ext cx="1440160" cy="46166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vi-VN" sz="2400" b="1">
                <a:solidFill>
                  <a:schemeClr val="tx1"/>
                </a:solidFill>
                <a:latin typeface="+mj-lt"/>
              </a:rPr>
              <a:t> Rác thải </a:t>
            </a:r>
            <a:endParaRPr lang="en-US" sz="24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" name="Hộp_Văn_Bản 9"/>
          <p:cNvSpPr txBox="1"/>
          <p:nvPr/>
        </p:nvSpPr>
        <p:spPr>
          <a:xfrm>
            <a:off x="35496" y="5520134"/>
            <a:ext cx="91085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>
                <a:latin typeface="+mj-lt"/>
              </a:rPr>
              <a:t>2. </a:t>
            </a:r>
            <a:r>
              <a:rPr lang="vi-VN" sz="3200">
                <a:latin typeface="+mj-lt"/>
              </a:rPr>
              <a:t>Kể những nguyên nhân khác gây ô nhiễm không khí</a:t>
            </a:r>
            <a:endParaRPr lang="en-US" sz="32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15075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7" grpId="0" animBg="1"/>
      <p:bldP spid="8" grpId="0" animBg="1"/>
      <p:bldP spid="9" grpId="0" animBg="1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Đốt rơm rạ (Bài 2): Môi trường sống bị ô nhiễm nghiêm trọ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14" y="44624"/>
            <a:ext cx="4471919" cy="3428644"/>
          </a:xfrm>
          <a:prstGeom prst="rect">
            <a:avLst/>
          </a:prstGeom>
          <a:noFill/>
          <a:ln w="28575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Lần đầu tiên, hành vi đốt rơm rạ có chế tài xử phạ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431" y="44624"/>
            <a:ext cx="4577186" cy="3454005"/>
          </a:xfrm>
          <a:prstGeom prst="rect">
            <a:avLst/>
          </a:prstGeom>
          <a:noFill/>
          <a:ln w="28575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_Văn_Bản 6"/>
          <p:cNvSpPr txBox="1"/>
          <p:nvPr/>
        </p:nvSpPr>
        <p:spPr>
          <a:xfrm>
            <a:off x="2843808" y="2790743"/>
            <a:ext cx="2880320" cy="707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vi-VN" sz="4000" b="1">
                <a:latin typeface="+mj-lt"/>
              </a:rPr>
              <a:t>Đốt rơm rạ</a:t>
            </a:r>
            <a:endParaRPr lang="en-US" sz="4000" b="1">
              <a:latin typeface="+mj-lt"/>
            </a:endParaRPr>
          </a:p>
        </p:txBody>
      </p:sp>
      <p:pic>
        <p:nvPicPr>
          <p:cNvPr id="3078" name="Picture 6" descr="Cảnh báo hiện tượng tử vong do đốt than, đốt củi trong nhà ngày giá rét |  Báo Dân tộc và Phát triể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791" y="3526012"/>
            <a:ext cx="4543222" cy="3287364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Hộp_Văn_Bản 8"/>
          <p:cNvSpPr txBox="1"/>
          <p:nvPr/>
        </p:nvSpPr>
        <p:spPr>
          <a:xfrm>
            <a:off x="3091" y="6150114"/>
            <a:ext cx="3704813" cy="707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vi-VN" sz="4000" b="1">
                <a:latin typeface="+mj-lt"/>
              </a:rPr>
              <a:t>Đốt than tổ ong </a:t>
            </a:r>
            <a:endParaRPr lang="en-US" sz="4000" b="1">
              <a:latin typeface="+mj-lt"/>
            </a:endParaRPr>
          </a:p>
        </p:txBody>
      </p:sp>
      <p:pic>
        <p:nvPicPr>
          <p:cNvPr id="3080" name="Picture 8" descr="Hình ảnh ôi nhiễm môi trường: đất, nước, không khí ở Việt Nam - Van cửa  phai | kiểm soát dòng chả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01008"/>
            <a:ext cx="4529617" cy="3287364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Hộp_Văn_Bản 10"/>
          <p:cNvSpPr txBox="1"/>
          <p:nvPr/>
        </p:nvSpPr>
        <p:spPr>
          <a:xfrm>
            <a:off x="4587166" y="6150114"/>
            <a:ext cx="2256530" cy="707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vi-VN" sz="4000" b="1">
                <a:latin typeface="+mj-lt"/>
              </a:rPr>
              <a:t>Rác thải </a:t>
            </a:r>
            <a:endParaRPr lang="en-US" sz="4000" b="1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39781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_Văn_Bản 4"/>
          <p:cNvSpPr txBox="1"/>
          <p:nvPr/>
        </p:nvSpPr>
        <p:spPr>
          <a:xfrm>
            <a:off x="1043608" y="133182"/>
            <a:ext cx="78488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>
                <a:latin typeface="+mj-lt"/>
              </a:rPr>
              <a:t>Điều gì có thể xảy ra đối với con người, động vật và thực vật khi sống ở môi trường không khí bị ô nhiễm?</a:t>
            </a:r>
            <a:endParaRPr lang="en-US" sz="4000">
              <a:latin typeface="+mj-lt"/>
            </a:endParaRPr>
          </a:p>
        </p:txBody>
      </p:sp>
      <p:grpSp>
        <p:nvGrpSpPr>
          <p:cNvPr id="7" name="Group 1"/>
          <p:cNvGrpSpPr/>
          <p:nvPr/>
        </p:nvGrpSpPr>
        <p:grpSpPr>
          <a:xfrm>
            <a:off x="179512" y="2390541"/>
            <a:ext cx="5439454" cy="2733675"/>
            <a:chOff x="6752546" y="3762375"/>
            <a:chExt cx="5439454" cy="2733675"/>
          </a:xfrm>
        </p:grpSpPr>
        <p:pic>
          <p:nvPicPr>
            <p:cNvPr id="8" name="Picture 31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52546" y="3762375"/>
              <a:ext cx="5439454" cy="2733675"/>
            </a:xfrm>
            <a:prstGeom prst="rect">
              <a:avLst/>
            </a:prstGeom>
          </p:spPr>
        </p:pic>
        <p:sp>
          <p:nvSpPr>
            <p:cNvPr id="9" name="TextBox 3"/>
            <p:cNvSpPr txBox="1"/>
            <p:nvPr/>
          </p:nvSpPr>
          <p:spPr>
            <a:xfrm>
              <a:off x="8239124" y="5924550"/>
              <a:ext cx="26003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Thảo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luận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nhóm</a:t>
              </a:r>
              <a:endPara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Hình Bầu dục 5"/>
          <p:cNvSpPr/>
          <p:nvPr/>
        </p:nvSpPr>
        <p:spPr>
          <a:xfrm>
            <a:off x="35496" y="620688"/>
            <a:ext cx="1008112" cy="792088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6600" b="1">
                <a:solidFill>
                  <a:srgbClr val="FF0000"/>
                </a:solidFill>
                <a:latin typeface="+mj-lt"/>
              </a:rPr>
              <a:t>?</a:t>
            </a:r>
            <a:endParaRPr lang="en-US" sz="6600" b="1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1" name="Picture 16" descr="A cartoon of a planet with smoke coming out of it&#10;&#10;Description automatically generate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3556721"/>
            <a:ext cx="2808312" cy="289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005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Ô nhiễm không khí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61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_Văn_Bản 1"/>
          <p:cNvSpPr txBox="1"/>
          <p:nvPr/>
        </p:nvSpPr>
        <p:spPr>
          <a:xfrm>
            <a:off x="683568" y="1916832"/>
            <a:ext cx="82809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>
                <a:latin typeface="+mj-lt"/>
              </a:rPr>
              <a:t>- Các bệnh liên quan đến đường hô hấp : như ho, khó thở, suy hô hấp, đau họng, viêm phổi, nặng hơn là ung thư phổi</a:t>
            </a:r>
          </a:p>
        </p:txBody>
      </p:sp>
      <p:sp>
        <p:nvSpPr>
          <p:cNvPr id="3" name="Hộp_Văn_Bản 2"/>
          <p:cNvSpPr txBox="1"/>
          <p:nvPr/>
        </p:nvSpPr>
        <p:spPr>
          <a:xfrm>
            <a:off x="683568" y="3790781"/>
            <a:ext cx="756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>
                <a:latin typeface="+mj-lt"/>
              </a:rPr>
              <a:t>- Bị đau đầu, mất ngủ </a:t>
            </a:r>
            <a:endParaRPr lang="en-US" sz="3600">
              <a:latin typeface="+mj-lt"/>
            </a:endParaRPr>
          </a:p>
        </p:txBody>
      </p:sp>
      <p:sp>
        <p:nvSpPr>
          <p:cNvPr id="4" name="Hộp_Văn_Bản 3"/>
          <p:cNvSpPr txBox="1"/>
          <p:nvPr/>
        </p:nvSpPr>
        <p:spPr>
          <a:xfrm>
            <a:off x="683568" y="4582869"/>
            <a:ext cx="6579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>
                <a:latin typeface="+mj-lt"/>
              </a:rPr>
              <a:t>- Bệnh về tim mạch</a:t>
            </a:r>
            <a:endParaRPr lang="en-US" sz="3600">
              <a:latin typeface="+mj-lt"/>
            </a:endParaRPr>
          </a:p>
        </p:txBody>
      </p:sp>
      <p:sp>
        <p:nvSpPr>
          <p:cNvPr id="5" name="Hộp_Văn_Bản 4"/>
          <p:cNvSpPr txBox="1"/>
          <p:nvPr/>
        </p:nvSpPr>
        <p:spPr>
          <a:xfrm>
            <a:off x="683568" y="644495"/>
            <a:ext cx="81369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>
                <a:latin typeface="+mj-lt"/>
              </a:rPr>
              <a:t>Nếu sống trong môi trường không khí bị ô nhiễm chúng ta sẽ mắc một số bệnh: </a:t>
            </a:r>
            <a:endParaRPr lang="en-US" sz="36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0697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_Văn_Bản 3"/>
          <p:cNvSpPr txBox="1"/>
          <p:nvPr/>
        </p:nvSpPr>
        <p:spPr>
          <a:xfrm>
            <a:off x="735640" y="543178"/>
            <a:ext cx="76448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latin typeface="+mj-lt"/>
              </a:rPr>
              <a:t>Em có nhận xét gì về môi trường không khí nơi em sống ?</a:t>
            </a:r>
            <a:endParaRPr lang="en-US" sz="3200">
              <a:latin typeface="+mj-lt"/>
            </a:endParaRPr>
          </a:p>
        </p:txBody>
      </p:sp>
      <p:sp>
        <p:nvSpPr>
          <p:cNvPr id="5" name="Hộp_Văn_Bản 4"/>
          <p:cNvSpPr txBox="1"/>
          <p:nvPr/>
        </p:nvSpPr>
        <p:spPr>
          <a:xfrm>
            <a:off x="611560" y="3143870"/>
            <a:ext cx="83529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latin typeface="+mj-lt"/>
              </a:rPr>
              <a:t>- Nếu bị ô nhiễm không khí thì nguyên nhân do đâu?</a:t>
            </a:r>
            <a:endParaRPr lang="en-US" sz="3200">
              <a:latin typeface="+mj-lt"/>
            </a:endParaRPr>
          </a:p>
        </p:txBody>
      </p:sp>
      <p:sp>
        <p:nvSpPr>
          <p:cNvPr id="9" name="Hộp_Văn_Bản 8"/>
          <p:cNvSpPr txBox="1"/>
          <p:nvPr/>
        </p:nvSpPr>
        <p:spPr>
          <a:xfrm>
            <a:off x="539552" y="1775718"/>
            <a:ext cx="80571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latin typeface="+mj-lt"/>
              </a:rPr>
              <a:t> - Môi trường không khí nơi em sống có trong lành không? Có bị ô nhiễm không?   </a:t>
            </a:r>
            <a:endParaRPr lang="en-US" sz="32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39490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Ô nhiễm môi trường nước là gì ? Quy định về ô nhiễm môi trường nướ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8568952" cy="571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8163404"/>
      </p:ext>
    </p:extLst>
  </p:cSld>
  <p:clrMapOvr>
    <a:masterClrMapping/>
  </p:clrMapOvr>
</p:sld>
</file>

<file path=ppt/theme/theme1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669</TotalTime>
  <Words>1168</Words>
  <Application>Microsoft Office PowerPoint</Application>
  <PresentationFormat>On-screen Show (4:3)</PresentationFormat>
  <Paragraphs>88</Paragraphs>
  <Slides>20</Slides>
  <Notes>5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Chủ đề của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Ở những nơi môi trường không khí bị ô nhiễm thì những sinh vật sống dưới nước có bị ảnh hưởng không? Vì sao?</vt:lpstr>
      <vt:lpstr>PowerPoint Presentation</vt:lpstr>
      <vt:lpstr>PowerPoint Presentation</vt:lpstr>
      <vt:lpstr>PowerPoint Presentation</vt:lpstr>
      <vt:lpstr>PowerPoint Presentation</vt:lpstr>
      <vt:lpstr>1. Em, gia đình và địa phương nơi em sống đã có những hoạt động gì để bảo vệ môi trường không khí ?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Bản trình bày của PowerPoint</dc:title>
  <dc:creator>DO THUY</dc:creator>
  <cp:lastModifiedBy>PC</cp:lastModifiedBy>
  <cp:revision>207</cp:revision>
  <dcterms:created xsi:type="dcterms:W3CDTF">2023-10-10T04:02:00Z</dcterms:created>
  <dcterms:modified xsi:type="dcterms:W3CDTF">2024-11-06T02:15:42Z</dcterms:modified>
</cp:coreProperties>
</file>