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8"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18288000" cy="10287000"/>
  <p:notesSz cx="6858000" cy="9144000"/>
  <p:embeddedFontLst>
    <p:embeddedFont>
      <p:font typeface="Baloo Bhai" charset="0"/>
      <p:regular r:id="rId36"/>
    </p:embeddedFont>
    <p:embeddedFont>
      <p:font typeface="Calibri" pitchFamily="34" charset="0"/>
      <p:regular r:id="rId37"/>
      <p:bold r:id="rId38"/>
      <p:italic r:id="rId39"/>
      <p:boldItalic r:id="rId40"/>
    </p:embeddedFont>
    <p:embeddedFont>
      <p:font typeface="DejaVu Serif Bold Italics" charset="0"/>
      <p:regular r:id="rId41"/>
    </p:embeddedFont>
    <p:embeddedFont>
      <p:font typeface="DejaVu Serif Bold" charset="0"/>
      <p:regular r:id="rId42"/>
    </p:embeddedFont>
    <p:embeddedFont>
      <p:font typeface="Paytone One" charset="0"/>
      <p:regular r:id="rId43"/>
    </p:embeddedFont>
    <p:embeddedFont>
      <p:font typeface="Noto Sans Bold" charset="0"/>
      <p:regular r:id="rId44"/>
    </p:embeddedFont>
    <p:embeddedFont>
      <p:font typeface="DejaVu Serif" charset="0"/>
      <p:regular r:id="rId45"/>
    </p:embeddedFont>
    <p:embeddedFont>
      <p:font typeface=".VnRevueH"/>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2" d="100"/>
          <a:sy n="42" d="100"/>
        </p:scale>
        <p:origin x="-126"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23D6D8-D8F8-4676-86D2-CC5397C3BB07}"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2A2FE-722A-425D-85EE-D7EBA60CC57E}" type="slidenum">
              <a:rPr lang="en-US" smtClean="0"/>
              <a:t>‹#›</a:t>
            </a:fld>
            <a:endParaRPr lang="en-US"/>
          </a:p>
        </p:txBody>
      </p:sp>
    </p:spTree>
    <p:extLst>
      <p:ext uri="{BB962C8B-B14F-4D97-AF65-F5344CB8AC3E}">
        <p14:creationId xmlns:p14="http://schemas.microsoft.com/office/powerpoint/2010/main" val="10969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xmlns="" id="{1347FBA2-A6A7-DDE0-8C73-E0550858292A}"/>
              </a:ext>
            </a:extLst>
          </p:cNvPr>
          <p:cNvGrpSpPr/>
          <p:nvPr userDrawn="1"/>
        </p:nvGrpSpPr>
        <p:grpSpPr>
          <a:xfrm>
            <a:off x="-3622763" y="745531"/>
            <a:ext cx="3997937" cy="3950092"/>
            <a:chOff x="5412055" y="2001125"/>
            <a:chExt cx="3997937" cy="3950092"/>
          </a:xfrm>
        </p:grpSpPr>
        <p:sp>
          <p:nvSpPr>
            <p:cNvPr id="8" name="TextBox 7">
              <a:extLst>
                <a:ext uri="{FF2B5EF4-FFF2-40B4-BE49-F238E27FC236}">
                  <a16:creationId xmlns:a16="http://schemas.microsoft.com/office/drawing/2014/main" xmlns="" id="{4BE0EEF0-4FF1-6CC1-B0CD-07FD2DC7CF82}"/>
                </a:ext>
              </a:extLst>
            </p:cNvPr>
            <p:cNvSpPr txBox="1"/>
            <p:nvPr userDrawn="1"/>
          </p:nvSpPr>
          <p:spPr>
            <a:xfrm>
              <a:off x="6046238" y="2001125"/>
              <a:ext cx="3261815" cy="369332"/>
            </a:xfrm>
            <a:prstGeom prst="rect">
              <a:avLst/>
            </a:prstGeom>
            <a:noFill/>
          </p:spPr>
          <p:txBody>
            <a:bodyPr wrap="square" rtlCol="0">
              <a:spAutoFit/>
            </a:bodyPr>
            <a:lstStyle/>
            <a:p>
              <a:r>
                <a:rPr lang="en-US" b="1">
                  <a:solidFill>
                    <a:srgbClr val="FF0000"/>
                  </a:solidFill>
                  <a:latin typeface=".VnRevueH" panose="020B7200000000000000" pitchFamily="34" charset="0"/>
                </a:rPr>
                <a:t>- ZALO NHOM CD 4</a:t>
              </a:r>
            </a:p>
          </p:txBody>
        </p:sp>
        <p:pic>
          <p:nvPicPr>
            <p:cNvPr id="9" name="Picture 8">
              <a:extLst>
                <a:ext uri="{FF2B5EF4-FFF2-40B4-BE49-F238E27FC236}">
                  <a16:creationId xmlns:a16="http://schemas.microsoft.com/office/drawing/2014/main" xmlns="" id="{3C1BEF17-9B93-6F00-2D8F-3556B97DED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13862" y="2275529"/>
              <a:ext cx="3172247" cy="3023548"/>
            </a:xfrm>
            <a:prstGeom prst="rect">
              <a:avLst/>
            </a:prstGeom>
          </p:spPr>
        </p:pic>
        <p:sp>
          <p:nvSpPr>
            <p:cNvPr id="10" name="TextBox 9">
              <a:extLst>
                <a:ext uri="{FF2B5EF4-FFF2-40B4-BE49-F238E27FC236}">
                  <a16:creationId xmlns:a16="http://schemas.microsoft.com/office/drawing/2014/main" xmlns="" id="{B4A26775-3E32-0D9D-B6EE-D58C74727F6E}"/>
                </a:ext>
              </a:extLst>
            </p:cNvPr>
            <p:cNvSpPr txBox="1"/>
            <p:nvPr userDrawn="1"/>
          </p:nvSpPr>
          <p:spPr>
            <a:xfrm>
              <a:off x="6096000" y="5076125"/>
              <a:ext cx="3172247" cy="369332"/>
            </a:xfrm>
            <a:prstGeom prst="rect">
              <a:avLst/>
            </a:prstGeom>
            <a:noFill/>
          </p:spPr>
          <p:txBody>
            <a:bodyPr wrap="square" rtlCol="0">
              <a:spAutoFit/>
            </a:bodyPr>
            <a:lstStyle/>
            <a:p>
              <a:r>
                <a:rPr lang="en-US"/>
                <a:t>Nguồn thầy: Đông vũ</a:t>
              </a:r>
            </a:p>
          </p:txBody>
        </p:sp>
        <p:sp>
          <p:nvSpPr>
            <p:cNvPr id="11" name="TextBox 10">
              <a:extLst>
                <a:ext uri="{FF2B5EF4-FFF2-40B4-BE49-F238E27FC236}">
                  <a16:creationId xmlns:a16="http://schemas.microsoft.com/office/drawing/2014/main" xmlns="" id="{8B303A28-C318-B35E-72E8-BE9AE60C4CA7}"/>
                </a:ext>
              </a:extLst>
            </p:cNvPr>
            <p:cNvSpPr txBox="1"/>
            <p:nvPr userDrawn="1"/>
          </p:nvSpPr>
          <p:spPr>
            <a:xfrm>
              <a:off x="6135806" y="5343423"/>
              <a:ext cx="3172247" cy="369332"/>
            </a:xfrm>
            <a:prstGeom prst="rect">
              <a:avLst/>
            </a:prstGeom>
            <a:noFill/>
          </p:spPr>
          <p:txBody>
            <a:bodyPr wrap="square" rtlCol="0">
              <a:spAutoFit/>
            </a:bodyPr>
            <a:lstStyle/>
            <a:p>
              <a:r>
                <a:rPr lang="en-US" b="1"/>
                <a:t>Tài liệu chia sẻ bởi</a:t>
              </a:r>
            </a:p>
          </p:txBody>
        </p:sp>
        <p:sp>
          <p:nvSpPr>
            <p:cNvPr id="12" name="TextBox 11">
              <a:extLst>
                <a:ext uri="{FF2B5EF4-FFF2-40B4-BE49-F238E27FC236}">
                  <a16:creationId xmlns:a16="http://schemas.microsoft.com/office/drawing/2014/main" xmlns="" id="{B599F05A-97C1-A1EE-D7E1-BADA5EB7CEEF}"/>
                </a:ext>
              </a:extLst>
            </p:cNvPr>
            <p:cNvSpPr txBox="1"/>
            <p:nvPr userDrawn="1"/>
          </p:nvSpPr>
          <p:spPr>
            <a:xfrm>
              <a:off x="5412055" y="5581885"/>
              <a:ext cx="3997937" cy="369332"/>
            </a:xfrm>
            <a:prstGeom prst="rect">
              <a:avLst/>
            </a:prstGeom>
            <a:noFill/>
          </p:spPr>
          <p:txBody>
            <a:bodyPr wrap="square" rtlCol="0">
              <a:spAutoFit/>
            </a:bodyPr>
            <a:lstStyle/>
            <a:p>
              <a:r>
                <a:rPr lang="en-US" b="1">
                  <a:solidFill>
                    <a:srgbClr val="FF0000"/>
                  </a:solidFill>
                </a:rPr>
                <a:t>https://www.hanhtranggiaovien.com</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9.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svg"/><Relationship Id="rId1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44.svg"/><Relationship Id="rId12" Type="http://schemas.openxmlformats.org/officeDocument/2006/relationships/image" Target="../media/image35.png"/><Relationship Id="rId17" Type="http://schemas.openxmlformats.org/officeDocument/2006/relationships/image" Target="../media/image54.svg"/><Relationship Id="rId2" Type="http://schemas.openxmlformats.org/officeDocument/2006/relationships/image" Target="../media/image29.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34.png"/><Relationship Id="rId19" Type="http://schemas.openxmlformats.org/officeDocument/2006/relationships/image" Target="../media/image56.svg"/><Relationship Id="rId4" Type="http://schemas.openxmlformats.org/officeDocument/2006/relationships/image" Target="../media/image31.png"/><Relationship Id="rId9" Type="http://schemas.openxmlformats.org/officeDocument/2006/relationships/image" Target="../media/image46.svg"/><Relationship Id="rId1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8.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64.svg"/><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6.svg"/><Relationship Id="rId3" Type="http://schemas.openxmlformats.org/officeDocument/2006/relationships/image" Target="../media/image58.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4.svg"/><Relationship Id="rId5" Type="http://schemas.openxmlformats.org/officeDocument/2006/relationships/image" Target="../media/image75.svg"/><Relationship Id="rId15" Type="http://schemas.openxmlformats.org/officeDocument/2006/relationships/image" Target="../media/image68.svg"/><Relationship Id="rId10" Type="http://schemas.openxmlformats.org/officeDocument/2006/relationships/image" Target="../media/image42.png"/><Relationship Id="rId4" Type="http://schemas.openxmlformats.org/officeDocument/2006/relationships/image" Target="../media/image49.png"/><Relationship Id="rId9" Type="http://schemas.openxmlformats.org/officeDocument/2006/relationships/image" Target="../media/image62.sv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87.sv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01.sv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99.svg"/><Relationship Id="rId5" Type="http://schemas.openxmlformats.org/officeDocument/2006/relationships/image" Target="../media/image93.sv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97.svg"/><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08.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06.sv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image" Target="../media/image112.svg"/><Relationship Id="rId10" Type="http://schemas.openxmlformats.org/officeDocument/2006/relationships/image" Target="../media/image117.svg"/><Relationship Id="rId4" Type="http://schemas.openxmlformats.org/officeDocument/2006/relationships/image" Target="../media/image71.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2" name="Freeform 2"/>
          <p:cNvSpPr/>
          <p:nvPr/>
        </p:nvSpPr>
        <p:spPr>
          <a:xfrm>
            <a:off x="1549007" y="600096"/>
            <a:ext cx="15189986" cy="12417814"/>
          </a:xfrm>
          <a:custGeom>
            <a:avLst/>
            <a:gdLst/>
            <a:ahLst/>
            <a:cxnLst/>
            <a:rect l="l" t="t" r="r" b="b"/>
            <a:pathLst>
              <a:path w="15189986" h="12417814">
                <a:moveTo>
                  <a:pt x="0" y="0"/>
                </a:moveTo>
                <a:lnTo>
                  <a:pt x="15189986" y="0"/>
                </a:lnTo>
                <a:lnTo>
                  <a:pt x="15189986" y="12417814"/>
                </a:lnTo>
                <a:lnTo>
                  <a:pt x="0" y="12417814"/>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4585868" y="4383284"/>
            <a:ext cx="14349733" cy="14770189"/>
          </a:xfrm>
          <a:custGeom>
            <a:avLst/>
            <a:gdLst/>
            <a:ahLst/>
            <a:cxnLst/>
            <a:rect l="l" t="t" r="r" b="b"/>
            <a:pathLst>
              <a:path w="14349733" h="14770189">
                <a:moveTo>
                  <a:pt x="14349733" y="0"/>
                </a:moveTo>
                <a:lnTo>
                  <a:pt x="0" y="0"/>
                </a:lnTo>
                <a:lnTo>
                  <a:pt x="0" y="14770189"/>
                </a:lnTo>
                <a:lnTo>
                  <a:pt x="14349733" y="14770189"/>
                </a:lnTo>
                <a:lnTo>
                  <a:pt x="14349733" y="0"/>
                </a:lnTo>
                <a:close/>
              </a:path>
            </a:pathLst>
          </a:custGeom>
          <a:blipFill>
            <a:blip r:embed="rId3"/>
            <a:stretch>
              <a:fillRect r="-228"/>
            </a:stretch>
          </a:blipFill>
        </p:spPr>
        <p:txBody>
          <a:bodyPr/>
          <a:lstStyle/>
          <a:p>
            <a:endParaRPr lang="en-US"/>
          </a:p>
        </p:txBody>
      </p:sp>
      <p:sp>
        <p:nvSpPr>
          <p:cNvPr id="4" name="Freeform 4"/>
          <p:cNvSpPr/>
          <p:nvPr/>
        </p:nvSpPr>
        <p:spPr>
          <a:xfrm flipH="1">
            <a:off x="13962470" y="4156651"/>
            <a:ext cx="6593659" cy="7611728"/>
          </a:xfrm>
          <a:custGeom>
            <a:avLst/>
            <a:gdLst/>
            <a:ahLst/>
            <a:cxnLst/>
            <a:rect l="l" t="t" r="r" b="b"/>
            <a:pathLst>
              <a:path w="6593659" h="7611728">
                <a:moveTo>
                  <a:pt x="6593660" y="0"/>
                </a:moveTo>
                <a:lnTo>
                  <a:pt x="0" y="0"/>
                </a:lnTo>
                <a:lnTo>
                  <a:pt x="0" y="7611728"/>
                </a:lnTo>
                <a:lnTo>
                  <a:pt x="6593660" y="7611728"/>
                </a:lnTo>
                <a:lnTo>
                  <a:pt x="6593660" y="0"/>
                </a:lnTo>
                <a:close/>
              </a:path>
            </a:pathLst>
          </a:custGeom>
          <a:blipFill>
            <a:blip r:embed="rId4"/>
            <a:stretch>
              <a:fillRect/>
            </a:stretch>
          </a:blipFill>
        </p:spPr>
        <p:txBody>
          <a:bodyPr/>
          <a:lstStyle/>
          <a:p>
            <a:endParaRPr lang="en-US"/>
          </a:p>
        </p:txBody>
      </p:sp>
      <p:sp>
        <p:nvSpPr>
          <p:cNvPr id="5" name="Freeform 5"/>
          <p:cNvSpPr/>
          <p:nvPr/>
        </p:nvSpPr>
        <p:spPr>
          <a:xfrm rot="5429944">
            <a:off x="14867973" y="1243758"/>
            <a:ext cx="1337437" cy="1281508"/>
          </a:xfrm>
          <a:custGeom>
            <a:avLst/>
            <a:gdLst/>
            <a:ahLst/>
            <a:cxnLst/>
            <a:rect l="l" t="t" r="r" b="b"/>
            <a:pathLst>
              <a:path w="1337437" h="1281508">
                <a:moveTo>
                  <a:pt x="0" y="0"/>
                </a:moveTo>
                <a:lnTo>
                  <a:pt x="1337438" y="0"/>
                </a:lnTo>
                <a:lnTo>
                  <a:pt x="1337438" y="1281508"/>
                </a:lnTo>
                <a:lnTo>
                  <a:pt x="0" y="1281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3080411">
            <a:off x="2346006" y="7136232"/>
            <a:ext cx="1293894" cy="1239786"/>
          </a:xfrm>
          <a:custGeom>
            <a:avLst/>
            <a:gdLst/>
            <a:ahLst/>
            <a:cxnLst/>
            <a:rect l="l" t="t" r="r" b="b"/>
            <a:pathLst>
              <a:path w="1293894" h="1239786">
                <a:moveTo>
                  <a:pt x="0" y="0"/>
                </a:moveTo>
                <a:lnTo>
                  <a:pt x="1293894" y="0"/>
                </a:lnTo>
                <a:lnTo>
                  <a:pt x="1293894" y="1239786"/>
                </a:lnTo>
                <a:lnTo>
                  <a:pt x="0" y="12397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TextBox 7"/>
          <p:cNvSpPr txBox="1"/>
          <p:nvPr/>
        </p:nvSpPr>
        <p:spPr>
          <a:xfrm>
            <a:off x="3486407" y="3514287"/>
            <a:ext cx="11403730" cy="1566544"/>
          </a:xfrm>
          <a:prstGeom prst="rect">
            <a:avLst/>
          </a:prstGeom>
        </p:spPr>
        <p:txBody>
          <a:bodyPr lIns="0" tIns="0" rIns="0" bIns="0" rtlCol="0" anchor="t">
            <a:spAutoFit/>
          </a:bodyPr>
          <a:lstStyle/>
          <a:p>
            <a:pPr algn="ctr">
              <a:lnSpc>
                <a:spcPts val="12880"/>
              </a:lnSpc>
            </a:pPr>
            <a:r>
              <a:rPr lang="en-US" sz="9200">
                <a:solidFill>
                  <a:srgbClr val="000000"/>
                </a:solidFill>
                <a:latin typeface="Paytone One"/>
              </a:rPr>
              <a:t>KHỞI ĐỘNG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59999" y="1498010"/>
            <a:ext cx="12299975" cy="7760290"/>
          </a:xfrm>
          <a:custGeom>
            <a:avLst/>
            <a:gdLst/>
            <a:ahLst/>
            <a:cxnLst/>
            <a:rect l="l" t="t" r="r" b="b"/>
            <a:pathLst>
              <a:path w="12299975" h="7760290">
                <a:moveTo>
                  <a:pt x="0" y="0"/>
                </a:moveTo>
                <a:lnTo>
                  <a:pt x="12299975" y="0"/>
                </a:lnTo>
                <a:lnTo>
                  <a:pt x="12299975" y="7760290"/>
                </a:lnTo>
                <a:lnTo>
                  <a:pt x="0" y="776029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724401" y="125730"/>
            <a:ext cx="639440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3</a:t>
            </a:r>
          </a:p>
        </p:txBody>
      </p:sp>
      <p:sp>
        <p:nvSpPr>
          <p:cNvPr id="4" name="TextBox 4"/>
          <p:cNvSpPr txBox="1"/>
          <p:nvPr/>
        </p:nvSpPr>
        <p:spPr>
          <a:xfrm>
            <a:off x="0" y="2283690"/>
            <a:ext cx="5394910" cy="46240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bị</a:t>
            </a:r>
            <a:r>
              <a:rPr lang="en-US" sz="5199" dirty="0">
                <a:solidFill>
                  <a:srgbClr val="000000"/>
                </a:solidFill>
                <a:latin typeface="DejaVu Serif Bold"/>
              </a:rPr>
              <a:t> </a:t>
            </a:r>
            <a:r>
              <a:rPr lang="en-US" sz="5199" dirty="0" err="1">
                <a:solidFill>
                  <a:srgbClr val="000000"/>
                </a:solidFill>
                <a:latin typeface="DejaVu Serif Bold"/>
              </a:rPr>
              <a:t>khiếm</a:t>
            </a:r>
            <a:r>
              <a:rPr lang="en-US" sz="5199" dirty="0">
                <a:solidFill>
                  <a:srgbClr val="000000"/>
                </a:solidFill>
                <a:latin typeface="DejaVu Serif Bold"/>
              </a:rPr>
              <a:t> </a:t>
            </a:r>
            <a:r>
              <a:rPr lang="en-US" sz="5199" dirty="0" err="1">
                <a:solidFill>
                  <a:srgbClr val="000000"/>
                </a:solidFill>
                <a:latin typeface="DejaVu Serif Bold"/>
              </a:rPr>
              <a:t>khuyết</a:t>
            </a:r>
            <a:r>
              <a:rPr lang="en-US" sz="5199" dirty="0">
                <a:solidFill>
                  <a:srgbClr val="000000"/>
                </a:solidFill>
                <a:latin typeface="DejaVu Serif Bold"/>
              </a:rPr>
              <a:t>, </a:t>
            </a:r>
            <a:r>
              <a:rPr lang="en-US" sz="5199" dirty="0" err="1">
                <a:solidFill>
                  <a:srgbClr val="000000"/>
                </a:solidFill>
                <a:latin typeface="DejaVu Serif Bold"/>
              </a:rPr>
              <a:t>thương</a:t>
            </a:r>
            <a:r>
              <a:rPr lang="en-US" sz="5199" dirty="0">
                <a:solidFill>
                  <a:srgbClr val="000000"/>
                </a:solidFill>
                <a:latin typeface="DejaVu Serif Bold"/>
              </a:rPr>
              <a:t> </a:t>
            </a:r>
            <a:r>
              <a:rPr lang="en-US" sz="5199" dirty="0" err="1">
                <a:solidFill>
                  <a:srgbClr val="000000"/>
                </a:solidFill>
                <a:latin typeface="DejaVu Serif Bold"/>
              </a:rPr>
              <a:t>tật</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đồ</a:t>
            </a:r>
            <a:r>
              <a:rPr lang="en-US" sz="5199" dirty="0">
                <a:solidFill>
                  <a:srgbClr val="000000"/>
                </a:solidFill>
                <a:latin typeface="DejaVu Serif Bold"/>
              </a:rPr>
              <a:t> </a:t>
            </a:r>
            <a:r>
              <a:rPr lang="en-US" sz="5199" dirty="0" err="1">
                <a:solidFill>
                  <a:srgbClr val="000000"/>
                </a:solidFill>
                <a:latin typeface="DejaVu Serif Bold"/>
              </a:rPr>
              <a:t>nặng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46609" y="1968087"/>
            <a:ext cx="11069244" cy="7712972"/>
          </a:xfrm>
          <a:custGeom>
            <a:avLst/>
            <a:gdLst/>
            <a:ahLst/>
            <a:cxnLst/>
            <a:rect l="l" t="t" r="r" b="b"/>
            <a:pathLst>
              <a:path w="11069244" h="7712972">
                <a:moveTo>
                  <a:pt x="0" y="0"/>
                </a:moveTo>
                <a:lnTo>
                  <a:pt x="11069245" y="0"/>
                </a:lnTo>
                <a:lnTo>
                  <a:pt x="11069245" y="7712972"/>
                </a:lnTo>
                <a:lnTo>
                  <a:pt x="0" y="771297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257800" y="125730"/>
            <a:ext cx="6318993"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4</a:t>
            </a:r>
          </a:p>
        </p:txBody>
      </p:sp>
      <p:sp>
        <p:nvSpPr>
          <p:cNvPr id="4" name="TextBox 4"/>
          <p:cNvSpPr txBox="1"/>
          <p:nvPr/>
        </p:nvSpPr>
        <p:spPr>
          <a:xfrm>
            <a:off x="11788525" y="3709352"/>
            <a:ext cx="6266365" cy="27635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Chia </a:t>
            </a:r>
            <a:r>
              <a:rPr lang="en-US" sz="5199" dirty="0" err="1">
                <a:solidFill>
                  <a:srgbClr val="000000"/>
                </a:solidFill>
                <a:latin typeface="DejaVu Serif Bold"/>
              </a:rPr>
              <a:t>sẻ</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viên</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chuyện</a:t>
            </a:r>
            <a:r>
              <a:rPr lang="en-US" sz="5199" dirty="0">
                <a:solidFill>
                  <a:srgbClr val="000000"/>
                </a:solidFill>
                <a:latin typeface="DejaVu Serif Bold"/>
              </a:rPr>
              <a:t> </a:t>
            </a:r>
            <a:r>
              <a:rPr lang="en-US" sz="5199" dirty="0" err="1">
                <a:solidFill>
                  <a:srgbClr val="000000"/>
                </a:solidFill>
                <a:latin typeface="DejaVu Serif Bold"/>
              </a:rPr>
              <a:t>buồn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p:nvSpPr>
          <p:cNvPr id="2" name="AutoShape 2"/>
          <p:cNvSpPr/>
          <p:nvPr/>
        </p:nvSpPr>
        <p:spPr>
          <a:xfrm>
            <a:off x="0" y="1228"/>
            <a:ext cx="18288000" cy="10285772"/>
          </a:xfrm>
          <a:prstGeom prst="rect">
            <a:avLst/>
          </a:prstGeom>
          <a:solidFill>
            <a:srgbClr val="FEFCFB"/>
          </a:solidFill>
        </p:spPr>
        <p:txBody>
          <a:bodyPr/>
          <a:lstStyle/>
          <a:p>
            <a:endParaRPr lang="en-US"/>
          </a:p>
        </p:txBody>
      </p:sp>
      <p:sp>
        <p:nvSpPr>
          <p:cNvPr id="3" name="Freeform 3"/>
          <p:cNvSpPr/>
          <p:nvPr/>
        </p:nvSpPr>
        <p:spPr>
          <a:xfrm>
            <a:off x="1780549" y="-416163"/>
            <a:ext cx="13682025" cy="6791260"/>
          </a:xfrm>
          <a:custGeom>
            <a:avLst/>
            <a:gdLst/>
            <a:ahLst/>
            <a:cxnLst/>
            <a:rect l="l" t="t" r="r" b="b"/>
            <a:pathLst>
              <a:path w="13682025" h="6791260">
                <a:moveTo>
                  <a:pt x="0" y="0"/>
                </a:moveTo>
                <a:lnTo>
                  <a:pt x="13682025" y="0"/>
                </a:lnTo>
                <a:lnTo>
                  <a:pt x="13682025" y="6791259"/>
                </a:lnTo>
                <a:lnTo>
                  <a:pt x="0" y="67912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223574" y="5488664"/>
            <a:ext cx="2089110" cy="2222457"/>
          </a:xfrm>
          <a:custGeom>
            <a:avLst/>
            <a:gdLst/>
            <a:ahLst/>
            <a:cxnLst/>
            <a:rect l="l" t="t" r="r" b="b"/>
            <a:pathLst>
              <a:path w="2089110" h="2222457">
                <a:moveTo>
                  <a:pt x="0" y="0"/>
                </a:moveTo>
                <a:lnTo>
                  <a:pt x="2089110" y="0"/>
                </a:lnTo>
                <a:lnTo>
                  <a:pt x="2089110" y="2222457"/>
                </a:lnTo>
                <a:lnTo>
                  <a:pt x="0" y="2222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5"/>
          <p:cNvSpPr txBox="1"/>
          <p:nvPr/>
        </p:nvSpPr>
        <p:spPr>
          <a:xfrm>
            <a:off x="3277773" y="1120667"/>
            <a:ext cx="11562710" cy="3566810"/>
          </a:xfrm>
          <a:prstGeom prst="rect">
            <a:avLst/>
          </a:prstGeom>
        </p:spPr>
        <p:txBody>
          <a:bodyPr lIns="0" tIns="0" rIns="0" bIns="0" rtlCol="0" anchor="t">
            <a:spAutoFit/>
          </a:bodyPr>
          <a:lstStyle/>
          <a:p>
            <a:pPr>
              <a:lnSpc>
                <a:spcPts val="4676"/>
              </a:lnSpc>
            </a:pPr>
            <a:r>
              <a:rPr lang="en-US" sz="3340">
                <a:solidFill>
                  <a:srgbClr val="004AAD"/>
                </a:solidFill>
                <a:latin typeface="DejaVu Serif Bold"/>
              </a:rPr>
              <a:t>Các biểu hiện của sự cảm thông, giúp đỡ:</a:t>
            </a:r>
          </a:p>
          <a:p>
            <a:pPr marL="721154" lvl="1" indent="-360577">
              <a:lnSpc>
                <a:spcPts val="4676"/>
              </a:lnSpc>
              <a:buFont typeface="Arial"/>
              <a:buChar char="•"/>
            </a:pPr>
            <a:r>
              <a:rPr lang="en-US" sz="3340">
                <a:solidFill>
                  <a:srgbClr val="000000"/>
                </a:solidFill>
                <a:latin typeface="DejaVu Serif Bold"/>
              </a:rPr>
              <a:t>Giúp người lớn tuổi, người có sức khỏe yếu qua đường</a:t>
            </a:r>
          </a:p>
          <a:p>
            <a:pPr marL="721154" lvl="1" indent="-360577">
              <a:lnSpc>
                <a:spcPts val="4676"/>
              </a:lnSpc>
              <a:buFont typeface="Arial"/>
              <a:buChar char="•"/>
            </a:pPr>
            <a:r>
              <a:rPr lang="en-US" sz="3340">
                <a:solidFill>
                  <a:srgbClr val="000000"/>
                </a:solidFill>
                <a:latin typeface="DejaVu Serif Bold"/>
              </a:rPr>
              <a:t>Giúp đỡ các bạn có hoàn cảnh khó khăn</a:t>
            </a:r>
          </a:p>
          <a:p>
            <a:pPr marL="721154" lvl="1" indent="-360577">
              <a:lnSpc>
                <a:spcPts val="4676"/>
              </a:lnSpc>
              <a:buFont typeface="Arial"/>
              <a:buChar char="•"/>
            </a:pPr>
            <a:r>
              <a:rPr lang="en-US" sz="3340">
                <a:solidFill>
                  <a:srgbClr val="000000"/>
                </a:solidFill>
                <a:latin typeface="DejaVu Serif Bold"/>
              </a:rPr>
              <a:t>Giúp đỡ các bạn bị khiếm khuyết, thương tật</a:t>
            </a:r>
          </a:p>
          <a:p>
            <a:pPr marL="721154" lvl="1" indent="-360577">
              <a:lnSpc>
                <a:spcPts val="4676"/>
              </a:lnSpc>
              <a:buFont typeface="Arial"/>
              <a:buChar char="•"/>
            </a:pPr>
            <a:r>
              <a:rPr lang="en-US" sz="3340">
                <a:solidFill>
                  <a:srgbClr val="000000"/>
                </a:solidFill>
                <a:latin typeface="DejaVu Serif Bold"/>
              </a:rPr>
              <a:t>Chia sẻ, động viên khi bạn gặp chuyện buồn</a:t>
            </a:r>
          </a:p>
        </p:txBody>
      </p:sp>
      <p:sp>
        <p:nvSpPr>
          <p:cNvPr id="6" name="TextBox 6"/>
          <p:cNvSpPr txBox="1"/>
          <p:nvPr/>
        </p:nvSpPr>
        <p:spPr>
          <a:xfrm>
            <a:off x="3605560" y="7037585"/>
            <a:ext cx="11076881" cy="673536"/>
          </a:xfrm>
          <a:prstGeom prst="rect">
            <a:avLst/>
          </a:prstGeom>
        </p:spPr>
        <p:txBody>
          <a:bodyPr lIns="0" tIns="0" rIns="0" bIns="0" rtlCol="0" anchor="t">
            <a:spAutoFit/>
          </a:bodyPr>
          <a:lstStyle/>
          <a:p>
            <a:pPr algn="ctr">
              <a:lnSpc>
                <a:spcPts val="5400"/>
              </a:lnSpc>
            </a:pPr>
            <a:r>
              <a:rPr lang="en-US" sz="3857" dirty="0">
                <a:solidFill>
                  <a:srgbClr val="DE3945"/>
                </a:solidFill>
                <a:latin typeface="DejaVu Serif Bold"/>
              </a:rPr>
              <a:t> </a:t>
            </a:r>
            <a:r>
              <a:rPr lang="en-US" sz="3857" dirty="0" err="1">
                <a:solidFill>
                  <a:srgbClr val="DE3945"/>
                </a:solidFill>
                <a:latin typeface="DejaVu Serif Bold"/>
              </a:rPr>
              <a:t>Em</a:t>
            </a:r>
            <a:r>
              <a:rPr lang="en-US" sz="3857" dirty="0">
                <a:solidFill>
                  <a:srgbClr val="DE3945"/>
                </a:solidFill>
                <a:latin typeface="DejaVu Serif Bold"/>
              </a:rPr>
              <a:t> </a:t>
            </a:r>
            <a:r>
              <a:rPr lang="en-US" sz="3857" dirty="0" err="1">
                <a:solidFill>
                  <a:srgbClr val="DE3945"/>
                </a:solidFill>
                <a:latin typeface="DejaVu Serif Bold"/>
              </a:rPr>
              <a:t>còn</a:t>
            </a:r>
            <a:r>
              <a:rPr lang="en-US" sz="3857" dirty="0">
                <a:solidFill>
                  <a:srgbClr val="DE3945"/>
                </a:solidFill>
                <a:latin typeface="DejaVu Serif Bold"/>
              </a:rPr>
              <a:t> </a:t>
            </a:r>
            <a:r>
              <a:rPr lang="en-US" sz="3857" dirty="0" err="1">
                <a:solidFill>
                  <a:srgbClr val="DE3945"/>
                </a:solidFill>
                <a:latin typeface="DejaVu Serif Bold"/>
              </a:rPr>
              <a:t>biết</a:t>
            </a:r>
            <a:r>
              <a:rPr lang="en-US" sz="3857" dirty="0">
                <a:solidFill>
                  <a:srgbClr val="DE3945"/>
                </a:solidFill>
                <a:latin typeface="DejaVu Serif Bold"/>
              </a:rPr>
              <a:t> </a:t>
            </a:r>
            <a:r>
              <a:rPr lang="en-US" sz="3857" dirty="0" err="1">
                <a:solidFill>
                  <a:srgbClr val="DE3945"/>
                </a:solidFill>
                <a:latin typeface="DejaVu Serif Bold"/>
              </a:rPr>
              <a:t>những</a:t>
            </a:r>
            <a:r>
              <a:rPr lang="en-US" sz="3857" dirty="0">
                <a:solidFill>
                  <a:srgbClr val="DE3945"/>
                </a:solidFill>
                <a:latin typeface="DejaVu Serif Bold"/>
              </a:rPr>
              <a:t> </a:t>
            </a:r>
            <a:r>
              <a:rPr lang="en-US" sz="3857" dirty="0" err="1">
                <a:solidFill>
                  <a:srgbClr val="DE3945"/>
                </a:solidFill>
                <a:latin typeface="DejaVu Serif Bold"/>
              </a:rPr>
              <a:t>biểu</a:t>
            </a:r>
            <a:r>
              <a:rPr lang="en-US" sz="3857" dirty="0">
                <a:solidFill>
                  <a:srgbClr val="DE3945"/>
                </a:solidFill>
                <a:latin typeface="DejaVu Serif Bold"/>
              </a:rPr>
              <a:t> </a:t>
            </a:r>
            <a:r>
              <a:rPr lang="en-US" sz="3857" dirty="0" err="1">
                <a:solidFill>
                  <a:srgbClr val="DE3945"/>
                </a:solidFill>
                <a:latin typeface="DejaVu Serif Bold"/>
              </a:rPr>
              <a:t>hiện</a:t>
            </a:r>
            <a:r>
              <a:rPr lang="en-US" sz="3857" dirty="0">
                <a:solidFill>
                  <a:srgbClr val="DE3945"/>
                </a:solidFill>
                <a:latin typeface="DejaVu Serif Bold"/>
              </a:rPr>
              <a:t> </a:t>
            </a:r>
            <a:r>
              <a:rPr lang="en-US" sz="3857" dirty="0" err="1">
                <a:solidFill>
                  <a:srgbClr val="DE3945"/>
                </a:solidFill>
                <a:latin typeface="DejaVu Serif Bold"/>
              </a:rPr>
              <a:t>nào</a:t>
            </a:r>
            <a:r>
              <a:rPr lang="en-US" sz="3857" dirty="0">
                <a:solidFill>
                  <a:srgbClr val="DE3945"/>
                </a:solidFill>
                <a:latin typeface="DejaVu Serif Bold"/>
              </a:rPr>
              <a:t> </a:t>
            </a:r>
            <a:r>
              <a:rPr lang="en-US" sz="3857" dirty="0" err="1">
                <a:solidFill>
                  <a:srgbClr val="DE3945"/>
                </a:solidFill>
                <a:latin typeface="DejaVu Serif Bold"/>
              </a:rPr>
              <a:t>khác</a:t>
            </a:r>
            <a:r>
              <a:rPr lang="en-US" sz="3857" dirty="0">
                <a:solidFill>
                  <a:srgbClr val="DE3945"/>
                </a:solidFill>
                <a:latin typeface="DejaVu Serif Bold"/>
              </a:rPr>
              <a:t>?</a:t>
            </a:r>
          </a:p>
        </p:txBody>
      </p:sp>
      <p:sp>
        <p:nvSpPr>
          <p:cNvPr id="7" name="TextBox 7"/>
          <p:cNvSpPr txBox="1"/>
          <p:nvPr/>
        </p:nvSpPr>
        <p:spPr>
          <a:xfrm>
            <a:off x="4295929" y="7876942"/>
            <a:ext cx="10544554" cy="2019665"/>
          </a:xfrm>
          <a:prstGeom prst="rect">
            <a:avLst/>
          </a:prstGeom>
        </p:spPr>
        <p:txBody>
          <a:bodyPr lIns="0" tIns="0" rIns="0" bIns="0" rtlCol="0" anchor="t">
            <a:spAutoFit/>
          </a:bodyPr>
          <a:lstStyle/>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Tìm</a:t>
            </a:r>
            <a:r>
              <a:rPr lang="en-US" sz="3701" dirty="0">
                <a:solidFill>
                  <a:srgbClr val="000000"/>
                </a:solidFill>
                <a:latin typeface="DejaVu Serif Bold"/>
              </a:rPr>
              <a:t> </a:t>
            </a:r>
            <a:r>
              <a:rPr lang="en-US" sz="3701" dirty="0" err="1">
                <a:solidFill>
                  <a:srgbClr val="000000"/>
                </a:solidFill>
                <a:latin typeface="DejaVu Serif Bold"/>
              </a:rPr>
              <a:t>đồ</a:t>
            </a:r>
            <a:r>
              <a:rPr lang="en-US" sz="3701" dirty="0">
                <a:solidFill>
                  <a:srgbClr val="000000"/>
                </a:solidFill>
                <a:latin typeface="DejaVu Serif Bold"/>
              </a:rPr>
              <a:t> </a:t>
            </a:r>
            <a:r>
              <a:rPr lang="en-US" sz="3701" dirty="0" err="1">
                <a:solidFill>
                  <a:srgbClr val="000000"/>
                </a:solidFill>
                <a:latin typeface="DejaVu Serif Bold"/>
              </a:rPr>
              <a:t>giúp</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bị</a:t>
            </a:r>
            <a:r>
              <a:rPr lang="en-US" sz="3701" dirty="0">
                <a:solidFill>
                  <a:srgbClr val="000000"/>
                </a:solidFill>
                <a:latin typeface="DejaVu Serif Bold"/>
              </a:rPr>
              <a:t> </a:t>
            </a:r>
            <a:r>
              <a:rPr lang="en-US" sz="3701" dirty="0" err="1">
                <a:solidFill>
                  <a:srgbClr val="000000"/>
                </a:solidFill>
                <a:latin typeface="DejaVu Serif Bold"/>
              </a:rPr>
              <a:t>mất</a:t>
            </a:r>
            <a:endParaRPr lang="en-US" sz="3701" dirty="0">
              <a:solidFill>
                <a:srgbClr val="000000"/>
              </a:solidFill>
              <a:latin typeface="DejaVu Serif Bold"/>
            </a:endParaRPr>
          </a:p>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Tặng</a:t>
            </a:r>
            <a:r>
              <a:rPr lang="en-US" sz="3701" dirty="0">
                <a:solidFill>
                  <a:srgbClr val="000000"/>
                </a:solidFill>
                <a:latin typeface="DejaVu Serif Bold"/>
              </a:rPr>
              <a:t> </a:t>
            </a:r>
            <a:r>
              <a:rPr lang="en-US" sz="3701" dirty="0" err="1">
                <a:solidFill>
                  <a:srgbClr val="000000"/>
                </a:solidFill>
                <a:latin typeface="DejaVu Serif Bold"/>
              </a:rPr>
              <a:t>quà</a:t>
            </a:r>
            <a:r>
              <a:rPr lang="en-US" sz="3701" dirty="0">
                <a:solidFill>
                  <a:srgbClr val="000000"/>
                </a:solidFill>
                <a:latin typeface="DejaVu Serif Bold"/>
              </a:rPr>
              <a:t> </a:t>
            </a:r>
            <a:r>
              <a:rPr lang="en-US" sz="3701" dirty="0" err="1">
                <a:solidFill>
                  <a:srgbClr val="000000"/>
                </a:solidFill>
                <a:latin typeface="DejaVu Serif Bold"/>
              </a:rPr>
              <a:t>cho</a:t>
            </a:r>
            <a:r>
              <a:rPr lang="en-US" sz="3701" dirty="0">
                <a:solidFill>
                  <a:srgbClr val="000000"/>
                </a:solidFill>
                <a:latin typeface="DejaVu Serif Bold"/>
              </a:rPr>
              <a:t> </a:t>
            </a:r>
            <a:r>
              <a:rPr lang="en-US" sz="3701" dirty="0" err="1">
                <a:solidFill>
                  <a:srgbClr val="000000"/>
                </a:solidFill>
                <a:latin typeface="DejaVu Serif Bold"/>
              </a:rPr>
              <a:t>những</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khó</a:t>
            </a:r>
            <a:r>
              <a:rPr lang="en-US" sz="3701" dirty="0">
                <a:solidFill>
                  <a:srgbClr val="000000"/>
                </a:solidFill>
                <a:latin typeface="DejaVu Serif Bold"/>
              </a:rPr>
              <a:t> </a:t>
            </a:r>
            <a:r>
              <a:rPr lang="en-US" sz="3701" dirty="0" err="1">
                <a:solidFill>
                  <a:srgbClr val="000000"/>
                </a:solidFill>
                <a:latin typeface="DejaVu Serif Bold"/>
              </a:rPr>
              <a:t>khăn</a:t>
            </a:r>
            <a:endParaRPr lang="en-US" sz="3701" dirty="0">
              <a:solidFill>
                <a:srgbClr val="000000"/>
              </a:solidFill>
              <a:latin typeface="DejaVu Serif Bold"/>
            </a:endParaRPr>
          </a:p>
          <a:p>
            <a:pPr>
              <a:lnSpc>
                <a:spcPts val="5627"/>
              </a:lnSpc>
            </a:pPr>
            <a:r>
              <a:rPr lang="en-US" sz="4019" dirty="0">
                <a:solidFill>
                  <a:srgbClr val="000000"/>
                </a:solidFill>
                <a:latin typeface="DejaVu Serif Bold"/>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F"/>
        </a:solidFill>
        <a:effectLst/>
      </p:bgPr>
    </p:bg>
    <p:spTree>
      <p:nvGrpSpPr>
        <p:cNvPr id="1" name=""/>
        <p:cNvGrpSpPr/>
        <p:nvPr/>
      </p:nvGrpSpPr>
      <p:grpSpPr>
        <a:xfrm>
          <a:off x="0" y="0"/>
          <a:ext cx="0" cy="0"/>
          <a:chOff x="0" y="0"/>
          <a:chExt cx="0" cy="0"/>
        </a:xfrm>
      </p:grpSpPr>
      <p:sp>
        <p:nvSpPr>
          <p:cNvPr id="2" name="Freeform 2"/>
          <p:cNvSpPr/>
          <p:nvPr/>
        </p:nvSpPr>
        <p:spPr>
          <a:xfrm>
            <a:off x="16105928" y="1167345"/>
            <a:ext cx="1406172" cy="1765742"/>
          </a:xfrm>
          <a:custGeom>
            <a:avLst/>
            <a:gdLst/>
            <a:ahLst/>
            <a:cxnLst/>
            <a:rect l="l" t="t" r="r" b="b"/>
            <a:pathLst>
              <a:path w="1406172" h="1765742">
                <a:moveTo>
                  <a:pt x="0" y="0"/>
                </a:moveTo>
                <a:lnTo>
                  <a:pt x="1406173" y="0"/>
                </a:lnTo>
                <a:lnTo>
                  <a:pt x="1406173" y="1765742"/>
                </a:lnTo>
                <a:lnTo>
                  <a:pt x="0" y="17657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0" y="0"/>
            <a:ext cx="2600253" cy="2334691"/>
          </a:xfrm>
          <a:custGeom>
            <a:avLst/>
            <a:gdLst/>
            <a:ahLst/>
            <a:cxnLst/>
            <a:rect l="l" t="t" r="r" b="b"/>
            <a:pathLst>
              <a:path w="2600253" h="2334691">
                <a:moveTo>
                  <a:pt x="0" y="0"/>
                </a:moveTo>
                <a:lnTo>
                  <a:pt x="2600253" y="0"/>
                </a:lnTo>
                <a:lnTo>
                  <a:pt x="2600253" y="2334691"/>
                </a:lnTo>
                <a:lnTo>
                  <a:pt x="0" y="2334691"/>
                </a:lnTo>
                <a:lnTo>
                  <a:pt x="0" y="0"/>
                </a:lnTo>
                <a:close/>
              </a:path>
            </a:pathLst>
          </a:custGeom>
          <a:blipFill>
            <a:blip r:embed="rId4">
              <a:extLst>
                <a:ext uri="{96DAC541-7B7A-43D3-8B79-37D633B846F1}">
                  <asvg:svgBlip xmlns:asvg="http://schemas.microsoft.com/office/drawing/2016/SVG/main" xmlns="" r:embed="rId5"/>
                </a:ext>
              </a:extLst>
            </a:blip>
            <a:stretch>
              <a:fillRect l="-20788" t="-31836"/>
            </a:stretch>
          </a:blipFill>
        </p:spPr>
        <p:txBody>
          <a:bodyPr/>
          <a:lstStyle/>
          <a:p>
            <a:endParaRPr lang="en-US"/>
          </a:p>
        </p:txBody>
      </p:sp>
      <p:sp>
        <p:nvSpPr>
          <p:cNvPr id="4" name="Freeform 4"/>
          <p:cNvSpPr/>
          <p:nvPr/>
        </p:nvSpPr>
        <p:spPr>
          <a:xfrm rot="709028">
            <a:off x="15642533" y="8533772"/>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3459376" y="2933087"/>
            <a:ext cx="10725997" cy="7357124"/>
          </a:xfrm>
          <a:custGeom>
            <a:avLst/>
            <a:gdLst/>
            <a:ahLst/>
            <a:cxnLst/>
            <a:rect l="l" t="t" r="r" b="b"/>
            <a:pathLst>
              <a:path w="10725997" h="7357124">
                <a:moveTo>
                  <a:pt x="0" y="0"/>
                </a:moveTo>
                <a:lnTo>
                  <a:pt x="10725997" y="0"/>
                </a:lnTo>
                <a:lnTo>
                  <a:pt x="10725997" y="7357124"/>
                </a:lnTo>
                <a:lnTo>
                  <a:pt x="0" y="7357124"/>
                </a:lnTo>
                <a:lnTo>
                  <a:pt x="0" y="0"/>
                </a:lnTo>
                <a:close/>
              </a:path>
            </a:pathLst>
          </a:custGeom>
          <a:blipFill>
            <a:blip r:embed="rId8"/>
            <a:stretch>
              <a:fillRect t="-1349" b="-1349"/>
            </a:stretch>
          </a:blipFill>
        </p:spPr>
        <p:txBody>
          <a:bodyPr/>
          <a:lstStyle/>
          <a:p>
            <a:endParaRPr lang="en-US"/>
          </a:p>
        </p:txBody>
      </p:sp>
      <p:sp>
        <p:nvSpPr>
          <p:cNvPr id="6" name="TextBox 6"/>
          <p:cNvSpPr txBox="1"/>
          <p:nvPr/>
        </p:nvSpPr>
        <p:spPr>
          <a:xfrm>
            <a:off x="1600201" y="264375"/>
            <a:ext cx="15911900"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HOẠT ĐỘNG 2: TÌM HIỂU CÂU CHUYỆN</a:t>
            </a:r>
          </a:p>
        </p:txBody>
      </p:sp>
      <p:sp>
        <p:nvSpPr>
          <p:cNvPr id="7" name="TextBox 7"/>
          <p:cNvSpPr txBox="1"/>
          <p:nvPr/>
        </p:nvSpPr>
        <p:spPr>
          <a:xfrm>
            <a:off x="4520809" y="1522262"/>
            <a:ext cx="8692998" cy="1000274"/>
          </a:xfrm>
          <a:prstGeom prst="rect">
            <a:avLst/>
          </a:prstGeom>
        </p:spPr>
        <p:txBody>
          <a:bodyPr wrap="square" lIns="0" tIns="0" rIns="0" bIns="0" rtlCol="0" anchor="t">
            <a:spAutoFit/>
          </a:bodyPr>
          <a:lstStyle/>
          <a:p>
            <a:pPr algn="ctr">
              <a:lnSpc>
                <a:spcPts val="7839"/>
              </a:lnSpc>
            </a:pPr>
            <a:r>
              <a:rPr lang="en-US" sz="5599" dirty="0" err="1">
                <a:solidFill>
                  <a:srgbClr val="000000"/>
                </a:solidFill>
                <a:latin typeface="Paytone One"/>
              </a:rPr>
              <a:t>Các</a:t>
            </a:r>
            <a:r>
              <a:rPr lang="en-US" sz="5599" dirty="0">
                <a:solidFill>
                  <a:srgbClr val="000000"/>
                </a:solidFill>
                <a:latin typeface="Paytone One"/>
              </a:rPr>
              <a:t> </a:t>
            </a:r>
            <a:r>
              <a:rPr lang="en-US" sz="5599" dirty="0" err="1">
                <a:solidFill>
                  <a:srgbClr val="000000"/>
                </a:solidFill>
                <a:latin typeface="Paytone One"/>
              </a:rPr>
              <a:t>em</a:t>
            </a:r>
            <a:r>
              <a:rPr lang="en-US" sz="5599" dirty="0">
                <a:solidFill>
                  <a:srgbClr val="000000"/>
                </a:solidFill>
                <a:latin typeface="Paytone One"/>
              </a:rPr>
              <a:t> </a:t>
            </a:r>
            <a:r>
              <a:rPr lang="en-US" sz="5599" dirty="0" err="1">
                <a:solidFill>
                  <a:srgbClr val="000000"/>
                </a:solidFill>
                <a:latin typeface="Paytone One"/>
              </a:rPr>
              <a:t>nhỏ</a:t>
            </a:r>
            <a:r>
              <a:rPr lang="en-US" sz="5599" dirty="0">
                <a:solidFill>
                  <a:srgbClr val="000000"/>
                </a:solidFill>
                <a:latin typeface="Paytone One"/>
              </a:rPr>
              <a:t> </a:t>
            </a:r>
            <a:r>
              <a:rPr lang="en-US" sz="5599" dirty="0" err="1">
                <a:solidFill>
                  <a:srgbClr val="000000"/>
                </a:solidFill>
                <a:latin typeface="Paytone One"/>
              </a:rPr>
              <a:t>và</a:t>
            </a:r>
            <a:r>
              <a:rPr lang="en-US" sz="5599" dirty="0">
                <a:solidFill>
                  <a:srgbClr val="000000"/>
                </a:solidFill>
                <a:latin typeface="Paytone One"/>
              </a:rPr>
              <a:t> </a:t>
            </a:r>
            <a:r>
              <a:rPr lang="en-US" sz="5599" dirty="0" err="1">
                <a:solidFill>
                  <a:srgbClr val="000000"/>
                </a:solidFill>
                <a:latin typeface="Paytone One"/>
              </a:rPr>
              <a:t>ông</a:t>
            </a:r>
            <a:r>
              <a:rPr lang="en-US" sz="5599" dirty="0">
                <a:solidFill>
                  <a:srgbClr val="000000"/>
                </a:solidFill>
                <a:latin typeface="Paytone One"/>
              </a:rPr>
              <a:t> </a:t>
            </a:r>
            <a:r>
              <a:rPr lang="en-US" sz="5599" dirty="0" err="1">
                <a:solidFill>
                  <a:srgbClr val="000000"/>
                </a:solidFill>
                <a:latin typeface="Paytone One"/>
              </a:rPr>
              <a:t>cụ</a:t>
            </a:r>
            <a:endParaRPr lang="en-US" sz="5599" dirty="0">
              <a:solidFill>
                <a:srgbClr val="000000"/>
              </a:solidFill>
              <a:latin typeface="Paytone One"/>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rot="-10800000">
            <a:off x="0" y="0"/>
            <a:ext cx="5566688" cy="3613335"/>
          </a:xfrm>
          <a:custGeom>
            <a:avLst/>
            <a:gdLst/>
            <a:ahLst/>
            <a:cxnLst/>
            <a:rect l="l" t="t" r="r" b="b"/>
            <a:pathLst>
              <a:path w="5566688" h="3613335">
                <a:moveTo>
                  <a:pt x="0" y="0"/>
                </a:moveTo>
                <a:lnTo>
                  <a:pt x="5566688" y="0"/>
                </a:lnTo>
                <a:lnTo>
                  <a:pt x="5566688" y="3613335"/>
                </a:lnTo>
                <a:lnTo>
                  <a:pt x="0" y="3613335"/>
                </a:lnTo>
                <a:lnTo>
                  <a:pt x="0" y="0"/>
                </a:lnTo>
                <a:close/>
              </a:path>
            </a:pathLst>
          </a:custGeom>
          <a:blipFill>
            <a:blip r:embed="rId2">
              <a:extLst>
                <a:ext uri="{96DAC541-7B7A-43D3-8B79-37D633B846F1}">
                  <asvg:svgBlip xmlns:asvg="http://schemas.microsoft.com/office/drawing/2016/SVG/main" xmlns="" r:embed="rId3"/>
                </a:ext>
              </a:extLst>
            </a:blip>
            <a:stretch>
              <a:fillRect r="-12852" b="-13878"/>
            </a:stretch>
          </a:blipFill>
        </p:spPr>
        <p:txBody>
          <a:bodyPr/>
          <a:lstStyle/>
          <a:p>
            <a:endParaRPr lang="en-US"/>
          </a:p>
        </p:txBody>
      </p:sp>
      <p:sp>
        <p:nvSpPr>
          <p:cNvPr id="3" name="TextBox 3"/>
          <p:cNvSpPr txBox="1"/>
          <p:nvPr/>
        </p:nvSpPr>
        <p:spPr>
          <a:xfrm>
            <a:off x="2084437" y="326429"/>
            <a:ext cx="11230273" cy="90297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a,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a:t>
            </a:r>
          </a:p>
        </p:txBody>
      </p:sp>
      <p:sp>
        <p:nvSpPr>
          <p:cNvPr id="4" name="TextBox 4"/>
          <p:cNvSpPr txBox="1"/>
          <p:nvPr/>
        </p:nvSpPr>
        <p:spPr>
          <a:xfrm>
            <a:off x="608810" y="2148205"/>
            <a:ext cx="17070380" cy="1820545"/>
          </a:xfrm>
          <a:prstGeom prst="rect">
            <a:avLst/>
          </a:prstGeom>
        </p:spPr>
        <p:txBody>
          <a:bodyPr lIns="0" tIns="0" rIns="0" bIns="0" rtlCol="0" anchor="t">
            <a:spAutoFit/>
          </a:bodyPr>
          <a:lstStyle/>
          <a:p>
            <a:pPr algn="ctr">
              <a:lnSpc>
                <a:spcPts val="7279"/>
              </a:lnSpc>
            </a:pP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cụ</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buồn</a:t>
            </a:r>
            <a:r>
              <a:rPr lang="en-US" sz="5199" dirty="0">
                <a:solidFill>
                  <a:srgbClr val="65171A"/>
                </a:solidFill>
                <a:latin typeface="DejaVu Serif"/>
              </a:rPr>
              <a:t> </a:t>
            </a:r>
            <a:r>
              <a:rPr lang="en-US" sz="5199" dirty="0" err="1">
                <a:solidFill>
                  <a:srgbClr val="65171A"/>
                </a:solidFill>
                <a:latin typeface="DejaVu Serif"/>
              </a:rPr>
              <a:t>vì</a:t>
            </a:r>
            <a:r>
              <a:rPr lang="en-US" sz="5199" dirty="0">
                <a:solidFill>
                  <a:srgbClr val="65171A"/>
                </a:solidFill>
                <a:latin typeface="DejaVu Serif"/>
              </a:rPr>
              <a:t> </a:t>
            </a:r>
            <a:r>
              <a:rPr lang="en-US" sz="5199" dirty="0" err="1">
                <a:solidFill>
                  <a:srgbClr val="65171A"/>
                </a:solidFill>
                <a:latin typeface="DejaVu Serif"/>
              </a:rPr>
              <a:t>vợ</a:t>
            </a:r>
            <a:r>
              <a:rPr lang="en-US" sz="5199" dirty="0">
                <a:solidFill>
                  <a:srgbClr val="65171A"/>
                </a:solidFill>
                <a:latin typeface="DejaVu Serif"/>
              </a:rPr>
              <a:t> </a:t>
            </a:r>
            <a:r>
              <a:rPr lang="en-US" sz="5199" dirty="0" err="1">
                <a:solidFill>
                  <a:srgbClr val="65171A"/>
                </a:solidFill>
                <a:latin typeface="DejaVu Serif"/>
              </a:rPr>
              <a:t>của</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bị</a:t>
            </a:r>
            <a:r>
              <a:rPr lang="en-US" sz="5199" dirty="0">
                <a:solidFill>
                  <a:srgbClr val="65171A"/>
                </a:solidFill>
                <a:latin typeface="DejaVu Serif"/>
              </a:rPr>
              <a:t> </a:t>
            </a:r>
            <a:r>
              <a:rPr lang="en-US" sz="5199" dirty="0" err="1">
                <a:solidFill>
                  <a:srgbClr val="65171A"/>
                </a:solidFill>
                <a:latin typeface="DejaVu Serif"/>
              </a:rPr>
              <a:t>ốm</a:t>
            </a:r>
            <a:r>
              <a:rPr lang="en-US" sz="5199" dirty="0">
                <a:solidFill>
                  <a:srgbClr val="65171A"/>
                </a:solidFill>
                <a:latin typeface="DejaVu Serif"/>
              </a:rPr>
              <a:t> </a:t>
            </a:r>
            <a:r>
              <a:rPr lang="en-US" sz="5199" dirty="0" err="1">
                <a:solidFill>
                  <a:srgbClr val="65171A"/>
                </a:solidFill>
                <a:latin typeface="DejaVu Serif"/>
              </a:rPr>
              <a:t>nặng</a:t>
            </a:r>
            <a:r>
              <a:rPr lang="en-US" sz="5199" dirty="0">
                <a:solidFill>
                  <a:srgbClr val="65171A"/>
                </a:solidFill>
                <a:latin typeface="DejaVu Serif"/>
              </a:rPr>
              <a:t>, </a:t>
            </a:r>
            <a:r>
              <a:rPr lang="en-US" sz="5199" dirty="0" err="1">
                <a:solidFill>
                  <a:srgbClr val="65171A"/>
                </a:solidFill>
                <a:latin typeface="DejaVu Serif"/>
              </a:rPr>
              <a:t>khó</a:t>
            </a:r>
            <a:r>
              <a:rPr lang="en-US" sz="5199" dirty="0">
                <a:solidFill>
                  <a:srgbClr val="65171A"/>
                </a:solidFill>
                <a:latin typeface="DejaVu Serif"/>
              </a:rPr>
              <a:t> qua </a:t>
            </a:r>
            <a:r>
              <a:rPr lang="en-US" sz="5199" dirty="0" err="1">
                <a:solidFill>
                  <a:srgbClr val="65171A"/>
                </a:solidFill>
                <a:latin typeface="DejaVu Serif"/>
              </a:rPr>
              <a:t>khỏi</a:t>
            </a:r>
            <a:r>
              <a:rPr lang="en-US" sz="5199" dirty="0">
                <a:solidFill>
                  <a:srgbClr val="65171A"/>
                </a:solidFill>
                <a:latin typeface="DejaVu Serif"/>
              </a:rPr>
              <a:t>.</a:t>
            </a:r>
          </a:p>
        </p:txBody>
      </p:sp>
      <p:sp>
        <p:nvSpPr>
          <p:cNvPr id="5" name="TextBox 5"/>
          <p:cNvSpPr txBox="1"/>
          <p:nvPr/>
        </p:nvSpPr>
        <p:spPr>
          <a:xfrm>
            <a:off x="229340" y="4789768"/>
            <a:ext cx="16773113"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b,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thể</a:t>
            </a:r>
            <a:r>
              <a:rPr lang="en-US" sz="5199" dirty="0">
                <a:solidFill>
                  <a:srgbClr val="000000"/>
                </a:solidFill>
                <a:latin typeface="DejaVu Serif Bold"/>
              </a:rPr>
              <a:t> </a:t>
            </a:r>
            <a:r>
              <a:rPr lang="en-US" sz="5199" dirty="0" err="1">
                <a:solidFill>
                  <a:srgbClr val="000000"/>
                </a:solidFill>
                <a:latin typeface="DejaVu Serif Bold"/>
              </a:rPr>
              <a:t>hiện</a:t>
            </a:r>
            <a:r>
              <a:rPr lang="en-US" sz="5199" dirty="0">
                <a:solidFill>
                  <a:srgbClr val="000000"/>
                </a:solidFill>
                <a:latin typeface="DejaVu Serif Bold"/>
              </a:rPr>
              <a:t>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a:t>
            </a:r>
          </a:p>
        </p:txBody>
      </p:sp>
      <p:sp>
        <p:nvSpPr>
          <p:cNvPr id="6" name="TextBox 6"/>
          <p:cNvSpPr txBox="1"/>
          <p:nvPr/>
        </p:nvSpPr>
        <p:spPr>
          <a:xfrm>
            <a:off x="1535140" y="7537414"/>
            <a:ext cx="15021868" cy="18205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  - </a:t>
            </a:r>
            <a:r>
              <a:rPr lang="en-US" sz="5199" dirty="0" err="1">
                <a:solidFill>
                  <a:srgbClr val="65171A"/>
                </a:solidFill>
                <a:latin typeface="DejaVu Serif"/>
              </a:rPr>
              <a:t>Các</a:t>
            </a:r>
            <a:r>
              <a:rPr lang="en-US" sz="5199" dirty="0">
                <a:solidFill>
                  <a:srgbClr val="65171A"/>
                </a:solidFill>
                <a:latin typeface="DejaVu Serif"/>
              </a:rPr>
              <a:t> </a:t>
            </a:r>
            <a:r>
              <a:rPr lang="en-US" sz="5199" dirty="0" err="1">
                <a:solidFill>
                  <a:srgbClr val="65171A"/>
                </a:solidFill>
                <a:latin typeface="DejaVu Serif"/>
              </a:rPr>
              <a:t>em</a:t>
            </a:r>
            <a:r>
              <a:rPr lang="en-US" sz="5199" dirty="0">
                <a:solidFill>
                  <a:srgbClr val="65171A"/>
                </a:solidFill>
                <a:latin typeface="DejaVu Serif"/>
              </a:rPr>
              <a:t> </a:t>
            </a:r>
            <a:r>
              <a:rPr lang="en-US" sz="5199" dirty="0" err="1">
                <a:solidFill>
                  <a:srgbClr val="65171A"/>
                </a:solidFill>
                <a:latin typeface="DejaVu Serif"/>
              </a:rPr>
              <a:t>nhỏ</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thể</a:t>
            </a:r>
            <a:r>
              <a:rPr lang="en-US" sz="5199" dirty="0">
                <a:solidFill>
                  <a:srgbClr val="65171A"/>
                </a:solidFill>
                <a:latin typeface="DejaVu Serif"/>
              </a:rPr>
              <a:t> </a:t>
            </a:r>
            <a:r>
              <a:rPr lang="en-US" sz="5199" dirty="0" err="1">
                <a:solidFill>
                  <a:srgbClr val="65171A"/>
                </a:solidFill>
                <a:latin typeface="DejaVu Serif"/>
              </a:rPr>
              <a:t>hiện</a:t>
            </a:r>
            <a:r>
              <a:rPr lang="en-US" sz="5199" dirty="0">
                <a:solidFill>
                  <a:srgbClr val="65171A"/>
                </a:solidFill>
                <a:latin typeface="DejaVu Serif"/>
              </a:rPr>
              <a:t> </a:t>
            </a:r>
            <a:r>
              <a:rPr lang="en-US" sz="5199" dirty="0" err="1">
                <a:solidFill>
                  <a:srgbClr val="65171A"/>
                </a:solidFill>
                <a:latin typeface="DejaVu Serif"/>
              </a:rPr>
              <a:t>việc</a:t>
            </a:r>
            <a:r>
              <a:rPr lang="en-US" sz="5199" dirty="0">
                <a:solidFill>
                  <a:srgbClr val="65171A"/>
                </a:solidFill>
                <a:latin typeface="DejaVu Serif"/>
              </a:rPr>
              <a:t> </a:t>
            </a:r>
            <a:r>
              <a:rPr lang="en-US" sz="5199" dirty="0" err="1">
                <a:solidFill>
                  <a:srgbClr val="65171A"/>
                </a:solidFill>
                <a:latin typeface="DejaVu Serif"/>
              </a:rPr>
              <a:t>muốn</a:t>
            </a:r>
            <a:r>
              <a:rPr lang="en-US" sz="5199" dirty="0">
                <a:solidFill>
                  <a:srgbClr val="65171A"/>
                </a:solidFill>
                <a:latin typeface="DejaVu Serif"/>
              </a:rPr>
              <a:t> chia </a:t>
            </a:r>
            <a:r>
              <a:rPr lang="en-US" sz="5199" dirty="0" err="1">
                <a:solidFill>
                  <a:srgbClr val="65171A"/>
                </a:solidFill>
                <a:latin typeface="DejaVu Serif"/>
              </a:rPr>
              <a:t>sẻ</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giúp</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lên</a:t>
            </a:r>
            <a:r>
              <a:rPr lang="en-US" sz="5199" dirty="0">
                <a:solidFill>
                  <a:srgbClr val="65171A"/>
                </a:solidFill>
                <a:latin typeface="DejaVu Serif"/>
              </a:rPr>
              <a:t> </a:t>
            </a:r>
            <a:r>
              <a:rPr lang="en-US" sz="5199" dirty="0" err="1">
                <a:solidFill>
                  <a:srgbClr val="65171A"/>
                </a:solidFill>
                <a:latin typeface="DejaVu Serif"/>
              </a:rPr>
              <a:t>xe</a:t>
            </a:r>
            <a:r>
              <a:rPr lang="en-US" sz="5199" dirty="0">
                <a:solidFill>
                  <a:srgbClr val="65171A"/>
                </a:solidFill>
                <a:latin typeface="DejaVu Serif"/>
              </a:rPr>
              <a:t> </a:t>
            </a:r>
            <a:r>
              <a:rPr lang="en-US" sz="5199" dirty="0" err="1">
                <a:solidFill>
                  <a:srgbClr val="65171A"/>
                </a:solidFill>
                <a:latin typeface="DejaVu Serif"/>
              </a:rPr>
              <a:t>buýt</a:t>
            </a:r>
            <a:endParaRPr lang="en-US" sz="5199" dirty="0">
              <a:solidFill>
                <a:srgbClr val="65171A"/>
              </a:solidFill>
              <a:latin typeface="DejaVu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09929"/>
            <a:ext cx="3179427" cy="3364473"/>
          </a:xfrm>
          <a:prstGeom prst="rect">
            <a:avLst/>
          </a:prstGeom>
        </p:spPr>
      </p:pic>
      <p:sp>
        <p:nvSpPr>
          <p:cNvPr id="3" name="TextBox 3"/>
          <p:cNvSpPr txBox="1"/>
          <p:nvPr/>
        </p:nvSpPr>
        <p:spPr>
          <a:xfrm>
            <a:off x="0" y="1363245"/>
            <a:ext cx="18288000"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lại</a:t>
            </a:r>
            <a:r>
              <a:rPr lang="en-US" sz="5199" dirty="0">
                <a:solidFill>
                  <a:srgbClr val="000000"/>
                </a:solidFill>
                <a:latin typeface="DejaVu Serif Bold"/>
              </a:rPr>
              <a:t> </a:t>
            </a:r>
            <a:r>
              <a:rPr lang="en-US" sz="5199" dirty="0" err="1">
                <a:solidFill>
                  <a:srgbClr val="000000"/>
                </a:solidFill>
                <a:latin typeface="DejaVu Serif Bold"/>
              </a:rPr>
              <a:t>điều</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 </a:t>
            </a:r>
            <a:r>
              <a:rPr lang="en-US" sz="5199" dirty="0" err="1">
                <a:solidFill>
                  <a:srgbClr val="000000"/>
                </a:solidFill>
                <a:latin typeface="DejaVu Serif Bold"/>
              </a:rPr>
              <a:t>cho</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a:t>
            </a:r>
          </a:p>
        </p:txBody>
      </p:sp>
      <p:sp>
        <p:nvSpPr>
          <p:cNvPr id="4" name="TextBox 4"/>
          <p:cNvSpPr txBox="1"/>
          <p:nvPr/>
        </p:nvSpPr>
        <p:spPr>
          <a:xfrm>
            <a:off x="1937646" y="4146409"/>
            <a:ext cx="14835468" cy="2763520"/>
          </a:xfrm>
          <a:prstGeom prst="rect">
            <a:avLst/>
          </a:prstGeom>
        </p:spPr>
        <p:txBody>
          <a:bodyPr lIns="0" tIns="0" rIns="0" bIns="0" rtlCol="0" anchor="t">
            <a:spAutoFit/>
          </a:bodyPr>
          <a:lstStyle/>
          <a:p>
            <a:pPr algn="ctr">
              <a:lnSpc>
                <a:spcPts val="7279"/>
              </a:lnSpc>
            </a:pPr>
            <a:r>
              <a:rPr lang="en-US" sz="5199" dirty="0" err="1">
                <a:solidFill>
                  <a:srgbClr val="65171A"/>
                </a:solidFill>
                <a:latin typeface="DejaVu Serif Bold"/>
              </a:rPr>
              <a:t>Sự</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thông</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đỡ</a:t>
            </a:r>
            <a:r>
              <a:rPr lang="en-US" sz="5199" dirty="0">
                <a:solidFill>
                  <a:srgbClr val="65171A"/>
                </a:solidFill>
                <a:latin typeface="DejaVu Serif Bold"/>
              </a:rPr>
              <a:t> </a:t>
            </a:r>
            <a:r>
              <a:rPr lang="en-US" sz="5199" dirty="0" err="1">
                <a:solidFill>
                  <a:srgbClr val="65171A"/>
                </a:solidFill>
                <a:latin typeface="DejaVu Serif Bold"/>
              </a:rPr>
              <a:t>của</a:t>
            </a:r>
            <a:r>
              <a:rPr lang="en-US" sz="5199" dirty="0">
                <a:solidFill>
                  <a:srgbClr val="65171A"/>
                </a:solidFill>
                <a:latin typeface="DejaVu Serif Bold"/>
              </a:rPr>
              <a:t> </a:t>
            </a:r>
            <a:r>
              <a:rPr lang="en-US" sz="5199" dirty="0" err="1">
                <a:solidFill>
                  <a:srgbClr val="65171A"/>
                </a:solidFill>
                <a:latin typeface="DejaVu Serif Bold"/>
              </a:rPr>
              <a:t>các</a:t>
            </a:r>
            <a:r>
              <a:rPr lang="en-US" sz="5199" dirty="0">
                <a:solidFill>
                  <a:srgbClr val="65171A"/>
                </a:solidFill>
                <a:latin typeface="DejaVu Serif Bold"/>
              </a:rPr>
              <a:t> </a:t>
            </a:r>
            <a:r>
              <a:rPr lang="en-US" sz="5199" dirty="0" err="1">
                <a:solidFill>
                  <a:srgbClr val="65171A"/>
                </a:solidFill>
                <a:latin typeface="DejaVu Serif Bold"/>
              </a:rPr>
              <a:t>em</a:t>
            </a:r>
            <a:r>
              <a:rPr lang="en-US" sz="5199" dirty="0">
                <a:solidFill>
                  <a:srgbClr val="65171A"/>
                </a:solidFill>
                <a:latin typeface="DejaVu Serif Bold"/>
              </a:rPr>
              <a:t> </a:t>
            </a:r>
            <a:r>
              <a:rPr lang="en-US" sz="5199" dirty="0" err="1">
                <a:solidFill>
                  <a:srgbClr val="65171A"/>
                </a:solidFill>
                <a:latin typeface="DejaVu Serif Bold"/>
              </a:rPr>
              <a:t>nhỏ</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cho</a:t>
            </a:r>
            <a:r>
              <a:rPr lang="en-US" sz="5199" dirty="0">
                <a:solidFill>
                  <a:srgbClr val="65171A"/>
                </a:solidFill>
                <a:latin typeface="DejaVu Serif Bold"/>
              </a:rPr>
              <a:t> </a:t>
            </a:r>
            <a:r>
              <a:rPr lang="en-US" sz="5199" dirty="0" err="1">
                <a:solidFill>
                  <a:srgbClr val="65171A"/>
                </a:solidFill>
                <a:latin typeface="DejaVu Serif Bold"/>
              </a:rPr>
              <a:t>ông</a:t>
            </a:r>
            <a:r>
              <a:rPr lang="en-US" sz="5199" dirty="0">
                <a:solidFill>
                  <a:srgbClr val="65171A"/>
                </a:solidFill>
                <a:latin typeface="DejaVu Serif Bold"/>
              </a:rPr>
              <a:t> </a:t>
            </a:r>
            <a:r>
              <a:rPr lang="en-US" sz="5199" dirty="0" err="1">
                <a:solidFill>
                  <a:srgbClr val="65171A"/>
                </a:solidFill>
                <a:latin typeface="DejaVu Serif Bold"/>
              </a:rPr>
              <a:t>cụ</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thấy</a:t>
            </a:r>
            <a:r>
              <a:rPr lang="en-US" sz="5199" dirty="0">
                <a:solidFill>
                  <a:srgbClr val="65171A"/>
                </a:solidFill>
                <a:latin typeface="DejaVu Serif Bold"/>
              </a:rPr>
              <a:t> </a:t>
            </a:r>
            <a:r>
              <a:rPr lang="en-US" sz="5199" dirty="0" err="1">
                <a:solidFill>
                  <a:srgbClr val="65171A"/>
                </a:solidFill>
                <a:latin typeface="DejaVu Serif Bold"/>
              </a:rPr>
              <a:t>nhẹ</a:t>
            </a:r>
            <a:r>
              <a:rPr lang="en-US" sz="5199" dirty="0">
                <a:solidFill>
                  <a:srgbClr val="65171A"/>
                </a:solidFill>
                <a:latin typeface="DejaVu Serif Bold"/>
              </a:rPr>
              <a:t> </a:t>
            </a:r>
            <a:r>
              <a:rPr lang="en-US" sz="5199" dirty="0" err="1">
                <a:solidFill>
                  <a:srgbClr val="65171A"/>
                </a:solidFill>
                <a:latin typeface="DejaVu Serif Bold"/>
              </a:rPr>
              <a:t>lòng</a:t>
            </a:r>
            <a:r>
              <a:rPr lang="en-US" sz="5199" dirty="0">
                <a:solidFill>
                  <a:srgbClr val="65171A"/>
                </a:solidFill>
                <a:latin typeface="DejaVu Serif Bold"/>
              </a:rPr>
              <a:t> </a:t>
            </a:r>
            <a:r>
              <a:rPr lang="en-US" sz="5199" dirty="0" err="1">
                <a:solidFill>
                  <a:srgbClr val="65171A"/>
                </a:solidFill>
                <a:latin typeface="DejaVu Serif Bold"/>
              </a:rPr>
              <a:t>hơn</a:t>
            </a:r>
            <a:r>
              <a:rPr lang="en-US" sz="5199" dirty="0">
                <a:solidFill>
                  <a:srgbClr val="65171A"/>
                </a:solidFill>
                <a:latin typeface="DejaVu Serif Bold"/>
              </a:rPr>
              <a:t> </a:t>
            </a:r>
            <a:r>
              <a:rPr lang="en-US" sz="5199" dirty="0" err="1">
                <a:solidFill>
                  <a:srgbClr val="65171A"/>
                </a:solidFill>
                <a:latin typeface="DejaVu Serif Bold"/>
              </a:rPr>
              <a:t>và</a:t>
            </a:r>
            <a:r>
              <a:rPr lang="en-US" sz="5199" dirty="0">
                <a:solidFill>
                  <a:srgbClr val="65171A"/>
                </a:solidFill>
                <a:latin typeface="DejaVu Serif Bold"/>
              </a:rPr>
              <a:t> </a:t>
            </a:r>
            <a:r>
              <a:rPr lang="en-US" sz="5199" dirty="0" err="1">
                <a:solidFill>
                  <a:srgbClr val="65171A"/>
                </a:solidFill>
                <a:latin typeface="DejaVu Serif Bold"/>
              </a:rPr>
              <a:t>được</a:t>
            </a:r>
            <a:r>
              <a:rPr lang="en-US" sz="5199" dirty="0">
                <a:solidFill>
                  <a:srgbClr val="65171A"/>
                </a:solidFill>
                <a:latin typeface="DejaVu Serif Bold"/>
              </a:rPr>
              <a:t> </a:t>
            </a:r>
            <a:r>
              <a:rPr lang="en-US" sz="5199" dirty="0" err="1">
                <a:solidFill>
                  <a:srgbClr val="65171A"/>
                </a:solidFill>
                <a:latin typeface="DejaVu Serif Bold"/>
              </a:rPr>
              <a:t>quan</a:t>
            </a:r>
            <a:r>
              <a:rPr lang="en-US" sz="5199" dirty="0">
                <a:solidFill>
                  <a:srgbClr val="65171A"/>
                </a:solidFill>
                <a:latin typeface="DejaVu Serif Bold"/>
              </a:rPr>
              <a:t> </a:t>
            </a:r>
            <a:r>
              <a:rPr lang="en-US" sz="5199" dirty="0" err="1">
                <a:solidFill>
                  <a:srgbClr val="65171A"/>
                </a:solidFill>
                <a:latin typeface="DejaVu Serif Bold"/>
              </a:rPr>
              <a:t>tâm</a:t>
            </a:r>
            <a:r>
              <a:rPr lang="en-US" sz="5199" dirty="0">
                <a:solidFill>
                  <a:srgbClr val="65171A"/>
                </a:solidFill>
                <a:latin typeface="DejaVu Serif Bold"/>
              </a:rPr>
              <a:t> </a:t>
            </a:r>
            <a:r>
              <a:rPr lang="en-US" sz="5199" dirty="0" err="1">
                <a:solidFill>
                  <a:srgbClr val="65171A"/>
                </a:solidFill>
                <a:latin typeface="DejaVu Serif Bold"/>
              </a:rPr>
              <a:t>hơn</a:t>
            </a:r>
            <a:endParaRPr lang="en-US" sz="5199" dirty="0">
              <a:solidFill>
                <a:srgbClr val="65171A"/>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1028700" y="2869493"/>
            <a:ext cx="16636348" cy="6388807"/>
          </a:xfrm>
          <a:custGeom>
            <a:avLst/>
            <a:gdLst/>
            <a:ahLst/>
            <a:cxnLst/>
            <a:rect l="l" t="t" r="r" b="b"/>
            <a:pathLst>
              <a:path w="16636348" h="6388807">
                <a:moveTo>
                  <a:pt x="0" y="0"/>
                </a:moveTo>
                <a:lnTo>
                  <a:pt x="16636348" y="0"/>
                </a:lnTo>
                <a:lnTo>
                  <a:pt x="16636348" y="6388807"/>
                </a:lnTo>
                <a:lnTo>
                  <a:pt x="0" y="6388807"/>
                </a:lnTo>
                <a:lnTo>
                  <a:pt x="0" y="0"/>
                </a:lnTo>
                <a:close/>
              </a:path>
            </a:pathLst>
          </a:custGeom>
          <a:blipFill>
            <a:blip r:embed="rId2"/>
            <a:stretch>
              <a:fillRect l="-5311" r="-5311"/>
            </a:stretch>
          </a:blipFill>
        </p:spPr>
        <p:txBody>
          <a:bodyPr/>
          <a:lstStyle/>
          <a:p>
            <a:endParaRPr lang="en-US"/>
          </a:p>
        </p:txBody>
      </p:sp>
      <p:sp>
        <p:nvSpPr>
          <p:cNvPr id="3" name="TextBox 3"/>
          <p:cNvSpPr txBox="1"/>
          <p:nvPr/>
        </p:nvSpPr>
        <p:spPr>
          <a:xfrm>
            <a:off x="2815629" y="524827"/>
            <a:ext cx="12656741"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3: </a:t>
            </a:r>
            <a:r>
              <a:rPr lang="en-US" sz="5199" dirty="0" err="1">
                <a:solidFill>
                  <a:srgbClr val="000000"/>
                </a:solidFill>
                <a:latin typeface="DejaVu Serif Bold"/>
              </a:rPr>
              <a:t>Thảo</a:t>
            </a:r>
            <a:r>
              <a:rPr lang="en-US" sz="5199" dirty="0">
                <a:solidFill>
                  <a:srgbClr val="000000"/>
                </a:solidFill>
                <a:latin typeface="DejaVu Serif Bold"/>
              </a:rPr>
              <a:t> </a:t>
            </a:r>
            <a:r>
              <a:rPr lang="en-US" sz="5199" dirty="0" err="1">
                <a:solidFill>
                  <a:srgbClr val="000000"/>
                </a:solidFill>
                <a:latin typeface="DejaVu Serif Bold"/>
              </a:rPr>
              <a:t>luận</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ý </a:t>
            </a:r>
            <a:r>
              <a:rPr lang="en-US" sz="5199" dirty="0" err="1">
                <a:solidFill>
                  <a:srgbClr val="000000"/>
                </a:solidFill>
                <a:latin typeface="DejaVu Serif Bold"/>
              </a:rPr>
              <a:t>kiến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8580321" y="3819123"/>
            <a:ext cx="9526461" cy="6168339"/>
          </a:xfrm>
          <a:custGeom>
            <a:avLst/>
            <a:gdLst/>
            <a:ahLst/>
            <a:cxnLst/>
            <a:rect l="l" t="t" r="r" b="b"/>
            <a:pathLst>
              <a:path w="9526461" h="6168339">
                <a:moveTo>
                  <a:pt x="0" y="0"/>
                </a:moveTo>
                <a:lnTo>
                  <a:pt x="9526461" y="0"/>
                </a:lnTo>
                <a:lnTo>
                  <a:pt x="9526461" y="6168339"/>
                </a:lnTo>
                <a:lnTo>
                  <a:pt x="0" y="616833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494989" y="373386"/>
            <a:ext cx="8170664" cy="1177278"/>
          </a:xfrm>
          <a:prstGeom prst="rect">
            <a:avLst/>
          </a:prstGeom>
        </p:spPr>
        <p:txBody>
          <a:bodyPr lIns="0" tIns="0" rIns="0" bIns="0" rtlCol="0" anchor="t">
            <a:spAutoFit/>
          </a:bodyPr>
          <a:lstStyle/>
          <a:p>
            <a:pPr algn="ctr">
              <a:lnSpc>
                <a:spcPts val="9660"/>
              </a:lnSpc>
            </a:pPr>
            <a:r>
              <a:rPr lang="en-US" sz="6900">
                <a:solidFill>
                  <a:srgbClr val="000000"/>
                </a:solidFill>
                <a:latin typeface="Paytone One"/>
              </a:rPr>
              <a:t>THẢO LUẬN NHÓM</a:t>
            </a:r>
          </a:p>
        </p:txBody>
      </p:sp>
      <p:sp>
        <p:nvSpPr>
          <p:cNvPr id="4" name="TextBox 4"/>
          <p:cNvSpPr txBox="1"/>
          <p:nvPr/>
        </p:nvSpPr>
        <p:spPr>
          <a:xfrm>
            <a:off x="387529" y="2279223"/>
            <a:ext cx="10658887" cy="5547995"/>
          </a:xfrm>
          <a:prstGeom prst="rect">
            <a:avLst/>
          </a:prstGeom>
        </p:spPr>
        <p:txBody>
          <a:bodyPr lIns="0" tIns="0" rIns="0" bIns="0" rtlCol="0" anchor="t">
            <a:spAutoFit/>
          </a:bodyPr>
          <a:lstStyle/>
          <a:p>
            <a:pPr algn="just">
              <a:lnSpc>
                <a:spcPts val="7279"/>
              </a:lnSpc>
            </a:pPr>
            <a:r>
              <a:rPr lang="en-US" sz="5199">
                <a:solidFill>
                  <a:srgbClr val="000000"/>
                </a:solidFill>
                <a:latin typeface="DejaVu Serif Bold"/>
              </a:rPr>
              <a:t>a, Em thích nhất ý kiến nào?    Vì sao?</a:t>
            </a:r>
          </a:p>
          <a:p>
            <a:pPr algn="just">
              <a:lnSpc>
                <a:spcPts val="7279"/>
              </a:lnSpc>
            </a:pPr>
            <a:endParaRPr lang="en-US" sz="5199">
              <a:solidFill>
                <a:srgbClr val="000000"/>
              </a:solidFill>
              <a:latin typeface="DejaVu Serif Bold"/>
            </a:endParaRPr>
          </a:p>
          <a:p>
            <a:pPr>
              <a:lnSpc>
                <a:spcPts val="7279"/>
              </a:lnSpc>
            </a:pPr>
            <a:r>
              <a:rPr lang="en-US" sz="5199">
                <a:solidFill>
                  <a:srgbClr val="000000"/>
                </a:solidFill>
                <a:latin typeface="DejaVu Serif Bold"/>
              </a:rPr>
              <a:t>b, Theo em, tại sao phải cảm thông, giúp đỡ người gặp khó khăn?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TextBox 2"/>
          <p:cNvSpPr txBox="1"/>
          <p:nvPr/>
        </p:nvSpPr>
        <p:spPr>
          <a:xfrm>
            <a:off x="6448599" y="178753"/>
            <a:ext cx="4192984" cy="1295389"/>
          </a:xfrm>
          <a:prstGeom prst="rect">
            <a:avLst/>
          </a:prstGeom>
        </p:spPr>
        <p:txBody>
          <a:bodyPr lIns="0" tIns="0" rIns="0" bIns="0" rtlCol="0" anchor="t">
            <a:spAutoFit/>
          </a:bodyPr>
          <a:lstStyle/>
          <a:p>
            <a:pPr algn="ctr">
              <a:lnSpc>
                <a:spcPts val="10500"/>
              </a:lnSpc>
            </a:pPr>
            <a:r>
              <a:rPr lang="en-US" sz="7500">
                <a:solidFill>
                  <a:srgbClr val="000000"/>
                </a:solidFill>
                <a:latin typeface="Baloo Bhai"/>
              </a:rPr>
              <a:t>KẾT LUẬN</a:t>
            </a:r>
          </a:p>
        </p:txBody>
      </p:sp>
      <p:sp>
        <p:nvSpPr>
          <p:cNvPr id="3" name="TextBox 3"/>
          <p:cNvSpPr txBox="1"/>
          <p:nvPr/>
        </p:nvSpPr>
        <p:spPr>
          <a:xfrm>
            <a:off x="845518" y="1848802"/>
            <a:ext cx="17054953" cy="6484620"/>
          </a:xfrm>
          <a:prstGeom prst="rect">
            <a:avLst/>
          </a:prstGeom>
        </p:spPr>
        <p:txBody>
          <a:bodyPr lIns="0" tIns="0" rIns="0" bIns="0" rtlCol="0" anchor="t">
            <a:spAutoFit/>
          </a:bodyPr>
          <a:lstStyle/>
          <a:p>
            <a:pPr algn="ctr">
              <a:lnSpc>
                <a:spcPts val="7279"/>
              </a:lnSpc>
            </a:pPr>
            <a:r>
              <a:rPr lang="en-US" sz="5199" dirty="0" err="1">
                <a:solidFill>
                  <a:srgbClr val="1500A2"/>
                </a:solidFill>
                <a:latin typeface="DejaVu Serif Bold"/>
              </a:rPr>
              <a:t>Phải</a:t>
            </a:r>
            <a:r>
              <a:rPr lang="en-US" sz="5199" dirty="0">
                <a:solidFill>
                  <a:srgbClr val="1500A2"/>
                </a:solidFill>
                <a:latin typeface="DejaVu Serif Bold"/>
              </a:rPr>
              <a:t> </a:t>
            </a:r>
            <a:r>
              <a:rPr lang="en-US" sz="5199" dirty="0" err="1">
                <a:solidFill>
                  <a:srgbClr val="1500A2"/>
                </a:solidFill>
                <a:latin typeface="DejaVu Serif Bold"/>
              </a:rPr>
              <a:t>cảm</a:t>
            </a:r>
            <a:r>
              <a:rPr lang="en-US" sz="5199" dirty="0">
                <a:solidFill>
                  <a:srgbClr val="1500A2"/>
                </a:solidFill>
                <a:latin typeface="DejaVu Serif Bold"/>
              </a:rPr>
              <a:t> </a:t>
            </a:r>
            <a:r>
              <a:rPr lang="en-US" sz="5199" dirty="0" err="1">
                <a:solidFill>
                  <a:srgbClr val="1500A2"/>
                </a:solidFill>
                <a:latin typeface="DejaVu Serif Bold"/>
              </a:rPr>
              <a:t>thông</a:t>
            </a:r>
            <a:r>
              <a:rPr lang="en-US" sz="5199" dirty="0">
                <a:solidFill>
                  <a:srgbClr val="1500A2"/>
                </a:solidFill>
                <a:latin typeface="DejaVu Serif Bold"/>
              </a:rPr>
              <a:t>, </a:t>
            </a:r>
            <a:r>
              <a:rPr lang="en-US" sz="5199" dirty="0" err="1">
                <a:solidFill>
                  <a:srgbClr val="1500A2"/>
                </a:solidFill>
                <a:latin typeface="DejaVu Serif Bold"/>
              </a:rPr>
              <a:t>giúp</a:t>
            </a:r>
            <a:r>
              <a:rPr lang="en-US" sz="5199" dirty="0">
                <a:solidFill>
                  <a:srgbClr val="1500A2"/>
                </a:solidFill>
                <a:latin typeface="DejaVu Serif Bold"/>
              </a:rPr>
              <a:t> </a:t>
            </a:r>
            <a:r>
              <a:rPr lang="en-US" sz="5199" dirty="0" err="1">
                <a:solidFill>
                  <a:srgbClr val="1500A2"/>
                </a:solidFill>
                <a:latin typeface="DejaVu Serif Bold"/>
              </a:rPr>
              <a:t>đỡ</a:t>
            </a:r>
            <a:r>
              <a:rPr lang="en-US" sz="5199" dirty="0">
                <a:solidFill>
                  <a:srgbClr val="1500A2"/>
                </a:solidFill>
                <a:latin typeface="DejaVu Serif Bold"/>
              </a:rPr>
              <a:t> </a:t>
            </a:r>
            <a:r>
              <a:rPr lang="en-US" sz="5199" dirty="0" err="1">
                <a:solidFill>
                  <a:srgbClr val="1500A2"/>
                </a:solidFill>
                <a:latin typeface="DejaVu Serif Bold"/>
              </a:rPr>
              <a:t>người</a:t>
            </a:r>
            <a:r>
              <a:rPr lang="en-US" sz="5199" dirty="0">
                <a:solidFill>
                  <a:srgbClr val="1500A2"/>
                </a:solidFill>
                <a:latin typeface="DejaVu Serif Bold"/>
              </a:rPr>
              <a:t> </a:t>
            </a:r>
            <a:r>
              <a:rPr lang="en-US" sz="5199" dirty="0" err="1">
                <a:solidFill>
                  <a:srgbClr val="1500A2"/>
                </a:solidFill>
                <a:latin typeface="DejaVu Serif Bold"/>
              </a:rPr>
              <a:t>khó</a:t>
            </a:r>
            <a:r>
              <a:rPr lang="en-US" sz="5199" dirty="0">
                <a:solidFill>
                  <a:srgbClr val="1500A2"/>
                </a:solidFill>
                <a:latin typeface="DejaVu Serif Bold"/>
              </a:rPr>
              <a:t> </a:t>
            </a:r>
            <a:r>
              <a:rPr lang="en-US" sz="5199" dirty="0" err="1">
                <a:solidFill>
                  <a:srgbClr val="1500A2"/>
                </a:solidFill>
                <a:latin typeface="DejaVu Serif Bold"/>
              </a:rPr>
              <a:t>khăn</a:t>
            </a:r>
            <a:r>
              <a:rPr lang="en-US" sz="5199" dirty="0">
                <a:solidFill>
                  <a:srgbClr val="1500A2"/>
                </a:solidFill>
                <a:latin typeface="DejaVu Serif Bold"/>
              </a:rPr>
              <a:t> </a:t>
            </a:r>
            <a:r>
              <a:rPr lang="en-US" sz="5199" dirty="0" err="1">
                <a:solidFill>
                  <a:srgbClr val="1500A2"/>
                </a:solidFill>
                <a:latin typeface="DejaVu Serif Bold"/>
              </a:rPr>
              <a:t>vì</a:t>
            </a:r>
            <a:r>
              <a:rPr lang="en-US" sz="5199" dirty="0">
                <a:solidFill>
                  <a:srgbClr val="1500A2"/>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có</a:t>
            </a:r>
            <a:r>
              <a:rPr lang="en-US" sz="5199" dirty="0">
                <a:solidFill>
                  <a:srgbClr val="DE3945"/>
                </a:solidFill>
                <a:latin typeface="DejaVu Serif Bold"/>
              </a:rPr>
              <a:t> </a:t>
            </a:r>
            <a:r>
              <a:rPr lang="en-US" sz="5199" dirty="0" err="1">
                <a:solidFill>
                  <a:srgbClr val="DE3945"/>
                </a:solidFill>
                <a:latin typeface="DejaVu Serif Bold"/>
              </a:rPr>
              <a:t>thêm</a:t>
            </a:r>
            <a:r>
              <a:rPr lang="en-US" sz="5199" dirty="0">
                <a:solidFill>
                  <a:srgbClr val="DE3945"/>
                </a:solidFill>
                <a:latin typeface="DejaVu Serif Bold"/>
              </a:rPr>
              <a:t> </a:t>
            </a:r>
            <a:r>
              <a:rPr lang="en-US" sz="5199" dirty="0" err="1">
                <a:solidFill>
                  <a:srgbClr val="DE3945"/>
                </a:solidFill>
                <a:latin typeface="DejaVu Serif Bold"/>
              </a:rPr>
              <a:t>niềm</a:t>
            </a:r>
            <a:r>
              <a:rPr lang="en-US" sz="5199" dirty="0">
                <a:solidFill>
                  <a:srgbClr val="DE3945"/>
                </a:solidFill>
                <a:latin typeface="DejaVu Serif Bold"/>
              </a:rPr>
              <a:t> tin, </a:t>
            </a:r>
            <a:r>
              <a:rPr lang="en-US" sz="5199" dirty="0" err="1">
                <a:solidFill>
                  <a:srgbClr val="DE3945"/>
                </a:solidFill>
                <a:latin typeface="DejaVu Serif Bold"/>
              </a:rPr>
              <a:t>nghị</a:t>
            </a:r>
            <a:r>
              <a:rPr lang="en-US" sz="5199" dirty="0">
                <a:solidFill>
                  <a:srgbClr val="DE3945"/>
                </a:solidFill>
                <a:latin typeface="DejaVu Serif Bold"/>
              </a:rPr>
              <a:t> </a:t>
            </a:r>
            <a:r>
              <a:rPr lang="en-US" sz="5199" dirty="0" err="1">
                <a:solidFill>
                  <a:srgbClr val="DE3945"/>
                </a:solidFill>
                <a:latin typeface="DejaVu Serif Bold"/>
              </a:rPr>
              <a:t>lực</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lạc</a:t>
            </a:r>
            <a:r>
              <a:rPr lang="en-US" sz="5199" dirty="0">
                <a:solidFill>
                  <a:srgbClr val="DE3945"/>
                </a:solidFill>
                <a:latin typeface="DejaVu Serif Bold"/>
              </a:rPr>
              <a:t> </a:t>
            </a:r>
            <a:r>
              <a:rPr lang="en-US" sz="5199" dirty="0" err="1">
                <a:solidFill>
                  <a:srgbClr val="DE3945"/>
                </a:solidFill>
                <a:latin typeface="DejaVu Serif Bold"/>
              </a:rPr>
              <a:t>quan</a:t>
            </a:r>
            <a:r>
              <a:rPr lang="en-US" sz="5199" dirty="0">
                <a:solidFill>
                  <a:srgbClr val="DE3945"/>
                </a:solidFill>
                <a:latin typeface="DejaVu Serif Bold"/>
              </a:rPr>
              <a:t> </a:t>
            </a:r>
            <a:r>
              <a:rPr lang="en-US" sz="5199" dirty="0" err="1">
                <a:solidFill>
                  <a:srgbClr val="DE3945"/>
                </a:solidFill>
                <a:latin typeface="DejaVu Serif Bold"/>
              </a:rPr>
              <a:t>để</a:t>
            </a:r>
            <a:r>
              <a:rPr lang="en-US" sz="5199" dirty="0">
                <a:solidFill>
                  <a:srgbClr val="DE3945"/>
                </a:solidFill>
                <a:latin typeface="DejaVu Serif Bold"/>
              </a:rPr>
              <a:t> </a:t>
            </a:r>
            <a:r>
              <a:rPr lang="en-US" sz="5199" dirty="0" err="1">
                <a:solidFill>
                  <a:srgbClr val="DE3945"/>
                </a:solidFill>
                <a:latin typeface="DejaVu Serif Bold"/>
              </a:rPr>
              <a:t>vượt</a:t>
            </a:r>
            <a:r>
              <a:rPr lang="en-US" sz="5199" dirty="0">
                <a:solidFill>
                  <a:srgbClr val="DE3945"/>
                </a:solidFill>
                <a:latin typeface="DejaVu Serif Bold"/>
              </a:rPr>
              <a:t> qua </a:t>
            </a:r>
            <a:r>
              <a:rPr lang="en-US" sz="5199" dirty="0" err="1">
                <a:solidFill>
                  <a:srgbClr val="DE3945"/>
                </a:solidFill>
                <a:latin typeface="DejaVu Serif Bold"/>
              </a:rPr>
              <a:t>khó</a:t>
            </a:r>
            <a:r>
              <a:rPr lang="en-US" sz="5199" dirty="0">
                <a:solidFill>
                  <a:srgbClr val="DE3945"/>
                </a:solidFill>
                <a:latin typeface="DejaVu Serif Bold"/>
              </a:rPr>
              <a:t> </a:t>
            </a:r>
            <a:r>
              <a:rPr lang="en-US" sz="5199" dirty="0" err="1">
                <a:solidFill>
                  <a:srgbClr val="DE3945"/>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cảm</a:t>
            </a:r>
            <a:r>
              <a:rPr lang="en-US" sz="5199" dirty="0">
                <a:solidFill>
                  <a:srgbClr val="DE3945"/>
                </a:solidFill>
                <a:latin typeface="DejaVu Serif Bold"/>
              </a:rPr>
              <a:t> </a:t>
            </a:r>
            <a:r>
              <a:rPr lang="en-US" sz="5199" dirty="0" err="1">
                <a:solidFill>
                  <a:srgbClr val="DE3945"/>
                </a:solidFill>
                <a:latin typeface="DejaVu Serif Bold"/>
              </a:rPr>
              <a:t>thấy</a:t>
            </a:r>
            <a:r>
              <a:rPr lang="en-US" sz="5199" dirty="0">
                <a:solidFill>
                  <a:srgbClr val="DE3945"/>
                </a:solidFill>
                <a:latin typeface="DejaVu Serif Bold"/>
              </a:rPr>
              <a:t> </a:t>
            </a:r>
            <a:r>
              <a:rPr lang="en-US" sz="5199" dirty="0" err="1">
                <a:solidFill>
                  <a:srgbClr val="DE3945"/>
                </a:solidFill>
                <a:latin typeface="DejaVu Serif Bold"/>
              </a:rPr>
              <a:t>được</a:t>
            </a:r>
            <a:r>
              <a:rPr lang="en-US" sz="5199" dirty="0">
                <a:solidFill>
                  <a:srgbClr val="DE3945"/>
                </a:solidFill>
                <a:latin typeface="DejaVu Serif Bold"/>
              </a:rPr>
              <a:t> </a:t>
            </a:r>
            <a:r>
              <a:rPr lang="en-US" sz="5199" dirty="0" err="1">
                <a:solidFill>
                  <a:srgbClr val="DE3945"/>
                </a:solidFill>
                <a:latin typeface="DejaVu Serif Bold"/>
              </a:rPr>
              <a:t>yêu</a:t>
            </a:r>
            <a:r>
              <a:rPr lang="en-US" sz="5199" dirty="0">
                <a:solidFill>
                  <a:srgbClr val="DE3945"/>
                </a:solidFill>
                <a:latin typeface="DejaVu Serif Bold"/>
              </a:rPr>
              <a:t> </a:t>
            </a:r>
            <a:r>
              <a:rPr lang="en-US" sz="5199" dirty="0" err="1">
                <a:solidFill>
                  <a:srgbClr val="DE3945"/>
                </a:solidFill>
                <a:latin typeface="DejaVu Serif Bold"/>
              </a:rPr>
              <a:t>thương</a:t>
            </a:r>
            <a:r>
              <a:rPr lang="en-US" sz="5199" dirty="0">
                <a:solidFill>
                  <a:srgbClr val="DE3945"/>
                </a:solidFill>
                <a:latin typeface="DejaVu Serif Bold"/>
              </a:rPr>
              <a:t> </a:t>
            </a:r>
            <a:r>
              <a:rPr lang="en-US" sz="5199" dirty="0" err="1">
                <a:solidFill>
                  <a:srgbClr val="DE3945"/>
                </a:solidFill>
                <a:latin typeface="DejaVu Serif Bold"/>
              </a:rPr>
              <a:t>và</a:t>
            </a:r>
            <a:r>
              <a:rPr lang="en-US" sz="5199" dirty="0">
                <a:solidFill>
                  <a:srgbClr val="DE3945"/>
                </a:solidFill>
                <a:latin typeface="DejaVu Serif Bold"/>
              </a:rPr>
              <a:t> </a:t>
            </a:r>
            <a:r>
              <a:rPr lang="en-US" sz="5199" dirty="0" err="1">
                <a:solidFill>
                  <a:srgbClr val="DE3945"/>
                </a:solidFill>
                <a:latin typeface="DejaVu Serif Bold"/>
              </a:rPr>
              <a:t>nhẹ</a:t>
            </a:r>
            <a:r>
              <a:rPr lang="en-US" sz="5199" dirty="0">
                <a:solidFill>
                  <a:srgbClr val="DE3945"/>
                </a:solidFill>
                <a:latin typeface="DejaVu Serif Bold"/>
              </a:rPr>
              <a:t> </a:t>
            </a:r>
            <a:r>
              <a:rPr lang="en-US" sz="5199" dirty="0" err="1">
                <a:solidFill>
                  <a:srgbClr val="DE3945"/>
                </a:solidFill>
                <a:latin typeface="DejaVu Serif Bold"/>
              </a:rPr>
              <a:t>lòng</a:t>
            </a:r>
            <a:r>
              <a:rPr lang="en-US" sz="5199" dirty="0">
                <a:solidFill>
                  <a:srgbClr val="DE3945"/>
                </a:solidFill>
                <a:latin typeface="DejaVu Serif Bold"/>
              </a:rPr>
              <a:t> </a:t>
            </a:r>
            <a:r>
              <a:rPr lang="en-US" sz="5199" dirty="0" err="1">
                <a:solidFill>
                  <a:srgbClr val="DE3945"/>
                </a:solidFill>
                <a:latin typeface="DejaVu Serif Bold"/>
              </a:rPr>
              <a:t>hơn</a:t>
            </a:r>
            <a:r>
              <a:rPr lang="en-US" sz="5199" dirty="0">
                <a:solidFill>
                  <a:srgbClr val="DE3945"/>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bản</a:t>
            </a:r>
            <a:r>
              <a:rPr lang="en-US" sz="5199" dirty="0">
                <a:solidFill>
                  <a:srgbClr val="000000"/>
                </a:solidFill>
                <a:latin typeface="DejaVu Serif Bold"/>
              </a:rPr>
              <a:t> </a:t>
            </a:r>
            <a:r>
              <a:rPr lang="en-US" sz="5199" dirty="0" err="1">
                <a:solidFill>
                  <a:srgbClr val="000000"/>
                </a:solidFill>
                <a:latin typeface="DejaVu Serif Bold"/>
              </a:rPr>
              <a:t>thân</a:t>
            </a:r>
            <a:r>
              <a:rPr lang="en-US" sz="5199" dirty="0">
                <a:solidFill>
                  <a:srgbClr val="DE3945"/>
                </a:solidFill>
                <a:latin typeface="DejaVu Serif Bold"/>
              </a:rPr>
              <a:t>: </a:t>
            </a:r>
            <a:r>
              <a:rPr lang="en-US" sz="5199" dirty="0" err="1">
                <a:solidFill>
                  <a:srgbClr val="DE3945"/>
                </a:solidFill>
                <a:latin typeface="DejaVu Serif Bold"/>
              </a:rPr>
              <a:t>Thể</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nhân</a:t>
            </a:r>
            <a:r>
              <a:rPr lang="en-US" sz="5199" dirty="0">
                <a:solidFill>
                  <a:srgbClr val="DE3945"/>
                </a:solidFill>
                <a:latin typeface="DejaVu Serif Bold"/>
              </a:rPr>
              <a:t> </a:t>
            </a:r>
            <a:r>
              <a:rPr lang="en-US" sz="5199" dirty="0" err="1">
                <a:solidFill>
                  <a:srgbClr val="DE3945"/>
                </a:solidFill>
                <a:latin typeface="DejaVu Serif Bold"/>
              </a:rPr>
              <a:t>ái</a:t>
            </a:r>
            <a:r>
              <a:rPr lang="en-US" sz="5199" dirty="0">
                <a:solidFill>
                  <a:srgbClr val="DE3945"/>
                </a:solidFill>
                <a:latin typeface="DejaVu Serif Bold"/>
              </a:rPr>
              <a:t> </a:t>
            </a:r>
            <a:r>
              <a:rPr lang="en-US" sz="5199" dirty="0" err="1">
                <a:solidFill>
                  <a:srgbClr val="DE3945"/>
                </a:solidFill>
                <a:latin typeface="DejaVu Serif Bold"/>
              </a:rPr>
              <a:t>là</a:t>
            </a:r>
            <a:r>
              <a:rPr lang="en-US" sz="5199" dirty="0">
                <a:solidFill>
                  <a:srgbClr val="DE3945"/>
                </a:solidFill>
                <a:latin typeface="DejaVu Serif Bold"/>
              </a:rPr>
              <a:t> </a:t>
            </a:r>
            <a:r>
              <a:rPr lang="en-US" sz="5199" dirty="0" err="1">
                <a:solidFill>
                  <a:srgbClr val="DE3945"/>
                </a:solidFill>
                <a:latin typeface="DejaVu Serif Bold"/>
              </a:rPr>
              <a:t>biểu</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của</a:t>
            </a:r>
            <a:r>
              <a:rPr lang="en-US" sz="5199" dirty="0">
                <a:solidFill>
                  <a:srgbClr val="DE3945"/>
                </a:solidFill>
                <a:latin typeface="DejaVu Serif Bold"/>
              </a:rPr>
              <a:t> </a:t>
            </a:r>
            <a:r>
              <a:rPr lang="en-US" sz="5199" dirty="0" err="1">
                <a:solidFill>
                  <a:srgbClr val="DE3945"/>
                </a:solidFill>
                <a:latin typeface="DejaVu Serif Bold"/>
              </a:rPr>
              <a:t>người</a:t>
            </a:r>
            <a:r>
              <a:rPr lang="en-US" sz="5199" dirty="0">
                <a:solidFill>
                  <a:srgbClr val="DE3945"/>
                </a:solidFill>
                <a:latin typeface="DejaVu Serif Bold"/>
              </a:rPr>
              <a:t> </a:t>
            </a:r>
            <a:r>
              <a:rPr lang="en-US" sz="5199" dirty="0" err="1">
                <a:solidFill>
                  <a:srgbClr val="DE3945"/>
                </a:solidFill>
                <a:latin typeface="DejaVu Serif Bold"/>
              </a:rPr>
              <a:t>tử</a:t>
            </a:r>
            <a:r>
              <a:rPr lang="en-US" sz="5199" dirty="0">
                <a:solidFill>
                  <a:srgbClr val="DE3945"/>
                </a:solidFill>
                <a:latin typeface="DejaVu Serif Bold"/>
              </a:rPr>
              <a:t> </a:t>
            </a:r>
            <a:r>
              <a:rPr lang="en-US" sz="5199" dirty="0" err="1">
                <a:solidFill>
                  <a:srgbClr val="DE3945"/>
                </a:solidFill>
                <a:latin typeface="DejaVu Serif Bold"/>
              </a:rPr>
              <a:t>tế</a:t>
            </a:r>
            <a:r>
              <a:rPr lang="en-US" sz="5199" dirty="0">
                <a:solidFill>
                  <a:srgbClr val="DE3945"/>
                </a:solidFill>
                <a:latin typeface="DejaVu Serif Bold"/>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áo Dục Mầm Non _ Giúp Đỡ Người Gặp Khó Khăn _ Vina Cartoon (1)">
            <a:hlinkClick r:id="" action="ppaction://media"/>
            <a:extLst>
              <a:ext uri="{FF2B5EF4-FFF2-40B4-BE49-F238E27FC236}">
                <a16:creationId xmlns:a16="http://schemas.microsoft.com/office/drawing/2014/main" xmlns="" id="{6726F2E5-91FB-3DD1-A04C-6137BC9898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05856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828940" y="2307991"/>
            <a:ext cx="13151537" cy="7537834"/>
          </a:xfrm>
          <a:custGeom>
            <a:avLst/>
            <a:gdLst/>
            <a:ahLst/>
            <a:cxnLst/>
            <a:rect l="l" t="t" r="r" b="b"/>
            <a:pathLst>
              <a:path w="13151537" h="7537834">
                <a:moveTo>
                  <a:pt x="0" y="0"/>
                </a:moveTo>
                <a:lnTo>
                  <a:pt x="13151537" y="0"/>
                </a:lnTo>
                <a:lnTo>
                  <a:pt x="13151537" y="7537834"/>
                </a:lnTo>
                <a:lnTo>
                  <a:pt x="0" y="753783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459216"/>
            <a:ext cx="18809417" cy="1450970"/>
          </a:xfrm>
          <a:prstGeom prst="rect">
            <a:avLst/>
          </a:prstGeom>
        </p:spPr>
        <p:txBody>
          <a:bodyPr lIns="0" tIns="0" rIns="0" bIns="0" rtlCol="0" anchor="t">
            <a:spAutoFit/>
          </a:bodyPr>
          <a:lstStyle/>
          <a:p>
            <a:pPr algn="ctr">
              <a:lnSpc>
                <a:spcPts val="11900"/>
              </a:lnSpc>
            </a:pPr>
            <a:r>
              <a:rPr lang="en-US" sz="8500">
                <a:solidFill>
                  <a:srgbClr val="000000"/>
                </a:solidFill>
                <a:latin typeface="Paytone One"/>
              </a:rPr>
              <a:t>TRÒ CHƠI “BỊT MẮT TÌM ĐỒ VẬT”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txBody>
          <a:bodyPr/>
          <a:lstStyle/>
          <a:p>
            <a:endParaRPr lang="en-US"/>
          </a:p>
        </p:txBody>
      </p:sp>
      <p:sp>
        <p:nvSpPr>
          <p:cNvPr id="3" name="Freeform 3"/>
          <p:cNvSpPr/>
          <p:nvPr/>
        </p:nvSpPr>
        <p:spPr>
          <a:xfrm>
            <a:off x="-731453" y="1571878"/>
            <a:ext cx="19750906" cy="7143244"/>
          </a:xfrm>
          <a:custGeom>
            <a:avLst/>
            <a:gdLst/>
            <a:ahLst/>
            <a:cxnLst/>
            <a:rect l="l" t="t" r="r" b="b"/>
            <a:pathLst>
              <a:path w="19750906" h="7143244">
                <a:moveTo>
                  <a:pt x="0" y="0"/>
                </a:moveTo>
                <a:lnTo>
                  <a:pt x="19750906" y="0"/>
                </a:lnTo>
                <a:lnTo>
                  <a:pt x="19750906" y="7143244"/>
                </a:lnTo>
                <a:lnTo>
                  <a:pt x="0" y="7143244"/>
                </a:lnTo>
                <a:lnTo>
                  <a:pt x="0" y="0"/>
                </a:lnTo>
                <a:close/>
              </a:path>
            </a:pathLst>
          </a:custGeom>
          <a:blipFill>
            <a:blip r:embed="rId3"/>
            <a:stretch>
              <a:fillRect/>
            </a:stretch>
          </a:blipFill>
        </p:spPr>
        <p:txBody>
          <a:bodyPr/>
          <a:lstStyle/>
          <a:p>
            <a:endParaRPr lang="en-US"/>
          </a:p>
        </p:txBody>
      </p:sp>
      <p:sp>
        <p:nvSpPr>
          <p:cNvPr id="4" name="Freeform 4"/>
          <p:cNvSpPr/>
          <p:nvPr/>
        </p:nvSpPr>
        <p:spPr>
          <a:xfrm rot="3940469">
            <a:off x="15594634" y="5757270"/>
            <a:ext cx="1890776" cy="1200643"/>
          </a:xfrm>
          <a:custGeom>
            <a:avLst/>
            <a:gdLst/>
            <a:ahLst/>
            <a:cxnLst/>
            <a:rect l="l" t="t" r="r" b="b"/>
            <a:pathLst>
              <a:path w="1890776" h="1200643">
                <a:moveTo>
                  <a:pt x="0" y="0"/>
                </a:moveTo>
                <a:lnTo>
                  <a:pt x="1890776" y="0"/>
                </a:lnTo>
                <a:lnTo>
                  <a:pt x="1890776" y="1200643"/>
                </a:lnTo>
                <a:lnTo>
                  <a:pt x="0" y="12006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2402305" y="6990300"/>
            <a:ext cx="749536" cy="952066"/>
          </a:xfrm>
          <a:custGeom>
            <a:avLst/>
            <a:gdLst/>
            <a:ahLst/>
            <a:cxnLst/>
            <a:rect l="l" t="t" r="r" b="b"/>
            <a:pathLst>
              <a:path w="749536" h="952066">
                <a:moveTo>
                  <a:pt x="0" y="0"/>
                </a:moveTo>
                <a:lnTo>
                  <a:pt x="749535" y="0"/>
                </a:lnTo>
                <a:lnTo>
                  <a:pt x="749535" y="952066"/>
                </a:lnTo>
                <a:lnTo>
                  <a:pt x="0" y="9520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2907953" y="7815778"/>
            <a:ext cx="473665" cy="601653"/>
          </a:xfrm>
          <a:custGeom>
            <a:avLst/>
            <a:gdLst/>
            <a:ahLst/>
            <a:cxnLst/>
            <a:rect l="l" t="t" r="r" b="b"/>
            <a:pathLst>
              <a:path w="473665" h="601653">
                <a:moveTo>
                  <a:pt x="0" y="0"/>
                </a:moveTo>
                <a:lnTo>
                  <a:pt x="473665" y="0"/>
                </a:lnTo>
                <a:lnTo>
                  <a:pt x="473665" y="601653"/>
                </a:lnTo>
                <a:lnTo>
                  <a:pt x="0" y="6016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2225019">
            <a:off x="1510424" y="1727017"/>
            <a:ext cx="945645" cy="890626"/>
          </a:xfrm>
          <a:custGeom>
            <a:avLst/>
            <a:gdLst/>
            <a:ahLst/>
            <a:cxnLst/>
            <a:rect l="l" t="t" r="r" b="b"/>
            <a:pathLst>
              <a:path w="945645" h="890626">
                <a:moveTo>
                  <a:pt x="0" y="0"/>
                </a:moveTo>
                <a:lnTo>
                  <a:pt x="945646" y="0"/>
                </a:lnTo>
                <a:lnTo>
                  <a:pt x="945646" y="890626"/>
                </a:lnTo>
                <a:lnTo>
                  <a:pt x="0" y="8906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966975" y="8200599"/>
            <a:ext cx="4080399" cy="2784873"/>
          </a:xfrm>
          <a:custGeom>
            <a:avLst/>
            <a:gdLst/>
            <a:ahLst/>
            <a:cxnLst/>
            <a:rect l="l" t="t" r="r" b="b"/>
            <a:pathLst>
              <a:path w="4080399" h="2784873">
                <a:moveTo>
                  <a:pt x="0" y="0"/>
                </a:moveTo>
                <a:lnTo>
                  <a:pt x="4080400" y="0"/>
                </a:lnTo>
                <a:lnTo>
                  <a:pt x="4080400" y="2784873"/>
                </a:lnTo>
                <a:lnTo>
                  <a:pt x="0" y="278487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a:off x="15261551" y="1531976"/>
            <a:ext cx="3757902" cy="922394"/>
          </a:xfrm>
          <a:custGeom>
            <a:avLst/>
            <a:gdLst/>
            <a:ahLst/>
            <a:cxnLst/>
            <a:rect l="l" t="t" r="r" b="b"/>
            <a:pathLst>
              <a:path w="3757902" h="922394">
                <a:moveTo>
                  <a:pt x="0" y="0"/>
                </a:moveTo>
                <a:lnTo>
                  <a:pt x="3757902" y="0"/>
                </a:lnTo>
                <a:lnTo>
                  <a:pt x="3757902" y="922394"/>
                </a:lnTo>
                <a:lnTo>
                  <a:pt x="0" y="9223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a:off x="1337535" y="3963658"/>
            <a:ext cx="1669640" cy="1897318"/>
          </a:xfrm>
          <a:custGeom>
            <a:avLst/>
            <a:gdLst/>
            <a:ahLst/>
            <a:cxnLst/>
            <a:rect l="l" t="t" r="r" b="b"/>
            <a:pathLst>
              <a:path w="1669640" h="1897318">
                <a:moveTo>
                  <a:pt x="0" y="0"/>
                </a:moveTo>
                <a:lnTo>
                  <a:pt x="1669640" y="0"/>
                </a:lnTo>
                <a:lnTo>
                  <a:pt x="1669640" y="1897318"/>
                </a:lnTo>
                <a:lnTo>
                  <a:pt x="0" y="189731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Freeform 11"/>
          <p:cNvSpPr/>
          <p:nvPr/>
        </p:nvSpPr>
        <p:spPr>
          <a:xfrm>
            <a:off x="4065121" y="630103"/>
            <a:ext cx="2670523" cy="1542227"/>
          </a:xfrm>
          <a:custGeom>
            <a:avLst/>
            <a:gdLst/>
            <a:ahLst/>
            <a:cxnLst/>
            <a:rect l="l" t="t" r="r" b="b"/>
            <a:pathLst>
              <a:path w="2670523" h="1542227">
                <a:moveTo>
                  <a:pt x="0" y="0"/>
                </a:moveTo>
                <a:lnTo>
                  <a:pt x="2670524" y="0"/>
                </a:lnTo>
                <a:lnTo>
                  <a:pt x="2670524" y="1542227"/>
                </a:lnTo>
                <a:lnTo>
                  <a:pt x="0" y="154222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2" name="Freeform 12"/>
          <p:cNvSpPr/>
          <p:nvPr/>
        </p:nvSpPr>
        <p:spPr>
          <a:xfrm>
            <a:off x="17080354" y="3730884"/>
            <a:ext cx="3056045" cy="2979644"/>
          </a:xfrm>
          <a:custGeom>
            <a:avLst/>
            <a:gdLst/>
            <a:ahLst/>
            <a:cxnLst/>
            <a:rect l="l" t="t" r="r" b="b"/>
            <a:pathLst>
              <a:path w="3056045" h="2979644">
                <a:moveTo>
                  <a:pt x="0" y="0"/>
                </a:moveTo>
                <a:lnTo>
                  <a:pt x="3056045" y="0"/>
                </a:lnTo>
                <a:lnTo>
                  <a:pt x="3056045" y="2979645"/>
                </a:lnTo>
                <a:lnTo>
                  <a:pt x="0" y="297964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3" name="TextBox 13"/>
          <p:cNvSpPr txBox="1"/>
          <p:nvPr/>
        </p:nvSpPr>
        <p:spPr>
          <a:xfrm>
            <a:off x="4459200" y="3511809"/>
            <a:ext cx="9692348" cy="1965339"/>
          </a:xfrm>
          <a:prstGeom prst="rect">
            <a:avLst/>
          </a:prstGeom>
        </p:spPr>
        <p:txBody>
          <a:bodyPr lIns="0" tIns="0" rIns="0" bIns="0" rtlCol="0" anchor="t">
            <a:spAutoFit/>
          </a:bodyPr>
          <a:lstStyle/>
          <a:p>
            <a:pPr algn="ctr">
              <a:lnSpc>
                <a:spcPts val="16099"/>
              </a:lnSpc>
            </a:pPr>
            <a:r>
              <a:rPr lang="en-US" sz="11499">
                <a:solidFill>
                  <a:srgbClr val="FE797D"/>
                </a:solidFill>
                <a:latin typeface="Noto Sans Bold"/>
              </a:rPr>
              <a:t>LUYỆN TẬP</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8" name="Freeform 8"/>
          <p:cNvSpPr/>
          <p:nvPr/>
        </p:nvSpPr>
        <p:spPr>
          <a:xfrm>
            <a:off x="901881" y="3626565"/>
            <a:ext cx="2211798" cy="2206582"/>
          </a:xfrm>
          <a:custGeom>
            <a:avLst/>
            <a:gdLst/>
            <a:ahLst/>
            <a:cxnLst/>
            <a:rect l="l" t="t" r="r" b="b"/>
            <a:pathLst>
              <a:path w="2211798" h="2206582">
                <a:moveTo>
                  <a:pt x="0" y="0"/>
                </a:moveTo>
                <a:lnTo>
                  <a:pt x="2211798" y="0"/>
                </a:lnTo>
                <a:lnTo>
                  <a:pt x="2211798" y="2206582"/>
                </a:lnTo>
                <a:lnTo>
                  <a:pt x="0" y="22065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9" name="TextBox 9"/>
          <p:cNvSpPr txBox="1"/>
          <p:nvPr/>
        </p:nvSpPr>
        <p:spPr>
          <a:xfrm>
            <a:off x="3898425" y="1319663"/>
            <a:ext cx="10225980" cy="902970"/>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HOẠT ĐỘNG 1: NHẬN XÉT </a:t>
            </a:r>
          </a:p>
        </p:txBody>
      </p:sp>
      <p:sp>
        <p:nvSpPr>
          <p:cNvPr id="10" name="TextBox 10"/>
          <p:cNvSpPr txBox="1"/>
          <p:nvPr/>
        </p:nvSpPr>
        <p:spPr>
          <a:xfrm>
            <a:off x="3235824" y="3999902"/>
            <a:ext cx="14294735" cy="183324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Nhận</a:t>
            </a:r>
            <a:r>
              <a:rPr lang="en-US" sz="5199" dirty="0">
                <a:solidFill>
                  <a:srgbClr val="000000"/>
                </a:solidFill>
                <a:latin typeface="DejaVu Serif Bold"/>
              </a:rPr>
              <a:t> </a:t>
            </a:r>
            <a:r>
              <a:rPr lang="en-US" sz="5199" dirty="0" err="1">
                <a:solidFill>
                  <a:srgbClr val="000000"/>
                </a:solidFill>
                <a:latin typeface="DejaVu Serif Bold"/>
              </a:rPr>
              <a:t>xét</a:t>
            </a:r>
            <a:r>
              <a:rPr lang="en-US" sz="5199" dirty="0">
                <a:solidFill>
                  <a:srgbClr val="000000"/>
                </a:solidFill>
                <a:latin typeface="DejaVu Serif Bold"/>
              </a:rPr>
              <a:t> </a:t>
            </a: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tình</a:t>
            </a:r>
            <a:r>
              <a:rPr lang="en-US" sz="5199" dirty="0">
                <a:solidFill>
                  <a:srgbClr val="000000"/>
                </a:solidFill>
                <a:latin typeface="DejaVu Serif Bold"/>
              </a:rPr>
              <a:t> </a:t>
            </a:r>
            <a:r>
              <a:rPr lang="en-US" sz="5199" dirty="0" err="1">
                <a:solidFill>
                  <a:srgbClr val="000000"/>
                </a:solidFill>
                <a:latin typeface="DejaVu Serif Bold"/>
              </a:rPr>
              <a:t>huống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0254" y="2149981"/>
            <a:ext cx="16859046" cy="6669825"/>
          </a:xfrm>
          <a:custGeom>
            <a:avLst/>
            <a:gdLst/>
            <a:ahLst/>
            <a:cxnLst/>
            <a:rect l="l" t="t" r="r" b="b"/>
            <a:pathLst>
              <a:path w="16859046" h="6669825">
                <a:moveTo>
                  <a:pt x="0" y="0"/>
                </a:moveTo>
                <a:lnTo>
                  <a:pt x="16859046" y="0"/>
                </a:lnTo>
                <a:lnTo>
                  <a:pt x="16859046" y="6669825"/>
                </a:lnTo>
                <a:lnTo>
                  <a:pt x="0" y="66698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63133" y="335786"/>
            <a:ext cx="16561734" cy="1442084"/>
          </a:xfrm>
          <a:prstGeom prst="rect">
            <a:avLst/>
          </a:prstGeom>
        </p:spPr>
        <p:txBody>
          <a:bodyPr lIns="0" tIns="0" rIns="0" bIns="0" rtlCol="0" anchor="t">
            <a:spAutoFit/>
          </a:bodyPr>
          <a:lstStyle/>
          <a:p>
            <a:pPr>
              <a:lnSpc>
                <a:spcPts val="5740"/>
              </a:lnSpc>
            </a:pPr>
            <a:r>
              <a:rPr lang="en-US" sz="41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499" y="3047739"/>
            <a:ext cx="17307315" cy="5595486"/>
          </a:xfrm>
          <a:custGeom>
            <a:avLst/>
            <a:gdLst/>
            <a:ahLst/>
            <a:cxnLst/>
            <a:rect l="l" t="t" r="r" b="b"/>
            <a:pathLst>
              <a:path w="17307315" h="5595486">
                <a:moveTo>
                  <a:pt x="0" y="0"/>
                </a:moveTo>
                <a:lnTo>
                  <a:pt x="17307315" y="0"/>
                </a:lnTo>
                <a:lnTo>
                  <a:pt x="17307315" y="5595486"/>
                </a:lnTo>
                <a:lnTo>
                  <a:pt x="0" y="559548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52299" y="527204"/>
            <a:ext cx="17935701" cy="1545590"/>
          </a:xfrm>
          <a:prstGeom prst="rect">
            <a:avLst/>
          </a:prstGeom>
        </p:spPr>
        <p:txBody>
          <a:bodyPr lIns="0" tIns="0" rIns="0" bIns="0" rtlCol="0" anchor="t">
            <a:spAutoFit/>
          </a:bodyPr>
          <a:lstStyle/>
          <a:p>
            <a:pPr>
              <a:lnSpc>
                <a:spcPts val="6160"/>
              </a:lnSpc>
            </a:pPr>
            <a:r>
              <a:rPr lang="en-US" sz="44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995" y="3132227"/>
            <a:ext cx="17120010" cy="6126073"/>
          </a:xfrm>
          <a:custGeom>
            <a:avLst/>
            <a:gdLst/>
            <a:ahLst/>
            <a:cxnLst/>
            <a:rect l="l" t="t" r="r" b="b"/>
            <a:pathLst>
              <a:path w="17120010" h="6126073">
                <a:moveTo>
                  <a:pt x="0" y="0"/>
                </a:moveTo>
                <a:lnTo>
                  <a:pt x="17120010" y="0"/>
                </a:lnTo>
                <a:lnTo>
                  <a:pt x="17120010" y="6126073"/>
                </a:lnTo>
                <a:lnTo>
                  <a:pt x="0" y="6126073"/>
                </a:lnTo>
                <a:lnTo>
                  <a:pt x="0" y="0"/>
                </a:lnTo>
                <a:close/>
              </a:path>
            </a:pathLst>
          </a:custGeom>
          <a:blipFill>
            <a:blip r:embed="rId2"/>
            <a:stretch>
              <a:fillRect l="-2411" r="-2411"/>
            </a:stretch>
          </a:blipFill>
        </p:spPr>
        <p:txBody>
          <a:bodyPr/>
          <a:lstStyle/>
          <a:p>
            <a:endParaRPr lang="en-US"/>
          </a:p>
        </p:txBody>
      </p:sp>
      <p:sp>
        <p:nvSpPr>
          <p:cNvPr id="3" name="TextBox 3"/>
          <p:cNvSpPr txBox="1"/>
          <p:nvPr/>
        </p:nvSpPr>
        <p:spPr>
          <a:xfrm>
            <a:off x="317069" y="703401"/>
            <a:ext cx="17970931" cy="1510029"/>
          </a:xfrm>
          <a:prstGeom prst="rect">
            <a:avLst/>
          </a:prstGeom>
        </p:spPr>
        <p:txBody>
          <a:bodyPr lIns="0" tIns="0" rIns="0" bIns="0" rtlCol="0" anchor="t">
            <a:spAutoFit/>
          </a:bodyPr>
          <a:lstStyle/>
          <a:p>
            <a:pPr>
              <a:lnSpc>
                <a:spcPts val="6020"/>
              </a:lnSpc>
            </a:pPr>
            <a:r>
              <a:rPr lang="en-US" sz="43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7154514" y="6912424"/>
            <a:ext cx="3978971" cy="1273271"/>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8" name="Freeform 8"/>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9" name="TextBox 9"/>
          <p:cNvSpPr txBox="1"/>
          <p:nvPr/>
        </p:nvSpPr>
        <p:spPr>
          <a:xfrm>
            <a:off x="0" y="2787599"/>
            <a:ext cx="18288000" cy="3195319"/>
          </a:xfrm>
          <a:prstGeom prst="rect">
            <a:avLst/>
          </a:prstGeom>
        </p:spPr>
        <p:txBody>
          <a:bodyPr lIns="0" tIns="0" rIns="0" bIns="0" rtlCol="0" anchor="t">
            <a:spAutoFit/>
          </a:bodyPr>
          <a:lstStyle/>
          <a:p>
            <a:pPr algn="ctr">
              <a:lnSpc>
                <a:spcPts val="12880"/>
              </a:lnSpc>
            </a:pPr>
            <a:r>
              <a:rPr lang="en-US" sz="9200">
                <a:solidFill>
                  <a:srgbClr val="000000"/>
                </a:solidFill>
                <a:latin typeface="Baloo Bhai"/>
              </a:rPr>
              <a:t>CÁC NHÓM TRÌNH BÀY KẾT QUẢ THẢO LUẬN</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483639" y="5143500"/>
            <a:ext cx="17320722" cy="3668551"/>
          </a:xfrm>
          <a:custGeom>
            <a:avLst/>
            <a:gdLst/>
            <a:ahLst/>
            <a:cxnLst/>
            <a:rect l="l" t="t" r="r" b="b"/>
            <a:pathLst>
              <a:path w="17320722" h="3668551">
                <a:moveTo>
                  <a:pt x="0" y="0"/>
                </a:moveTo>
                <a:lnTo>
                  <a:pt x="17320722" y="0"/>
                </a:lnTo>
                <a:lnTo>
                  <a:pt x="17320722" y="3668551"/>
                </a:lnTo>
                <a:lnTo>
                  <a:pt x="0" y="366855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37276" y="622986"/>
            <a:ext cx="15838389" cy="1200773"/>
          </a:xfrm>
          <a:prstGeom prst="rect">
            <a:avLst/>
          </a:prstGeom>
        </p:spPr>
        <p:txBody>
          <a:bodyPr lIns="0" tIns="0" rIns="0" bIns="0" rtlCol="0" anchor="t">
            <a:spAutoFit/>
          </a:bodyPr>
          <a:lstStyle/>
          <a:p>
            <a:pPr algn="ctr">
              <a:lnSpc>
                <a:spcPts val="9940"/>
              </a:lnSpc>
            </a:pPr>
            <a:r>
              <a:rPr lang="en-US" sz="7100">
                <a:solidFill>
                  <a:srgbClr val="000000"/>
                </a:solidFill>
                <a:latin typeface="Paytone One"/>
              </a:rPr>
              <a:t>HOẠT ĐỘNG 2: ĐƯA RA LỜI KHUYÊN</a:t>
            </a:r>
          </a:p>
        </p:txBody>
      </p:sp>
      <p:sp>
        <p:nvSpPr>
          <p:cNvPr id="4" name="TextBox 4"/>
          <p:cNvSpPr txBox="1"/>
          <p:nvPr/>
        </p:nvSpPr>
        <p:spPr>
          <a:xfrm>
            <a:off x="837276" y="3195201"/>
            <a:ext cx="8551565" cy="8966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ĐỌC TÌNH HUỐNG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17320" y="2019524"/>
            <a:ext cx="16441980" cy="7375310"/>
          </a:xfrm>
          <a:custGeom>
            <a:avLst/>
            <a:gdLst/>
            <a:ahLst/>
            <a:cxnLst/>
            <a:rect l="l" t="t" r="r" b="b"/>
            <a:pathLst>
              <a:path w="16441980" h="7375310">
                <a:moveTo>
                  <a:pt x="0" y="0"/>
                </a:moveTo>
                <a:lnTo>
                  <a:pt x="16441980" y="0"/>
                </a:lnTo>
                <a:lnTo>
                  <a:pt x="16441980" y="7375310"/>
                </a:lnTo>
                <a:lnTo>
                  <a:pt x="0" y="7375310"/>
                </a:lnTo>
                <a:lnTo>
                  <a:pt x="0" y="0"/>
                </a:lnTo>
                <a:close/>
              </a:path>
            </a:pathLst>
          </a:custGeom>
          <a:blipFill>
            <a:blip r:embed="rId2"/>
            <a:stretch>
              <a:fillRect l="-9021" r="-9021"/>
            </a:stretch>
          </a:blipFill>
        </p:spPr>
        <p:txBody>
          <a:bodyPr/>
          <a:lstStyle/>
          <a:p>
            <a:endParaRPr lang="en-US"/>
          </a:p>
        </p:txBody>
      </p:sp>
      <p:sp>
        <p:nvSpPr>
          <p:cNvPr id="3" name="TextBox 3"/>
          <p:cNvSpPr txBox="1"/>
          <p:nvPr/>
        </p:nvSpPr>
        <p:spPr>
          <a:xfrm>
            <a:off x="5690270" y="399211"/>
            <a:ext cx="5709642" cy="1566544"/>
          </a:xfrm>
          <a:prstGeom prst="rect">
            <a:avLst/>
          </a:prstGeom>
        </p:spPr>
        <p:txBody>
          <a:bodyPr lIns="0" tIns="0" rIns="0" bIns="0" rtlCol="0" anchor="t">
            <a:spAutoFit/>
          </a:bodyPr>
          <a:lstStyle/>
          <a:p>
            <a:pPr algn="ctr">
              <a:lnSpc>
                <a:spcPts val="12880"/>
              </a:lnSpc>
            </a:pPr>
            <a:r>
              <a:rPr lang="en-US" sz="9200">
                <a:solidFill>
                  <a:srgbClr val="000000"/>
                </a:solidFill>
                <a:latin typeface="Noto Sans Bold"/>
              </a:rPr>
              <a:t>KẾT LUẬN</a:t>
            </a:r>
          </a:p>
        </p:txBody>
      </p:sp>
      <p:sp>
        <p:nvSpPr>
          <p:cNvPr id="4" name="TextBox 4"/>
          <p:cNvSpPr txBox="1"/>
          <p:nvPr/>
        </p:nvSpPr>
        <p:spPr>
          <a:xfrm>
            <a:off x="1028700" y="2674101"/>
            <a:ext cx="15314622" cy="5961380"/>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Khuyên Hoàng không nên nghĩ như thế vì trẻ em mồ côi rất khó khăn, tặng quà tết giúp các em vui vẻ và ấm lòng hơn. </a:t>
            </a:r>
          </a:p>
          <a:p>
            <a:pPr algn="ctr">
              <a:lnSpc>
                <a:spcPts val="6720"/>
              </a:lnSpc>
            </a:pPr>
            <a:r>
              <a:rPr lang="en-US" sz="4800">
                <a:solidFill>
                  <a:srgbClr val="000000"/>
                </a:solidFill>
                <a:latin typeface="DejaVu Serif Bold"/>
              </a:rPr>
              <a:t>Việc này là điều chúng ta nên làm, cũng giúp Hoàng thể hiện mình là người tử tế, có lòng nhân ái, biết yêu thương, cảm thông, giúp đỡ người gặp khó khăn.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016810" y="5519528"/>
            <a:ext cx="4271190" cy="4443371"/>
          </a:xfrm>
          <a:custGeom>
            <a:avLst/>
            <a:gdLst/>
            <a:ahLst/>
            <a:cxnLst/>
            <a:rect l="l" t="t" r="r" b="b"/>
            <a:pathLst>
              <a:path w="4271190" h="4443371">
                <a:moveTo>
                  <a:pt x="0" y="0"/>
                </a:moveTo>
                <a:lnTo>
                  <a:pt x="4271190" y="0"/>
                </a:lnTo>
                <a:lnTo>
                  <a:pt x="4271190" y="4443370"/>
                </a:lnTo>
                <a:lnTo>
                  <a:pt x="0" y="444337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460486" y="1281620"/>
            <a:ext cx="11535073" cy="3871147"/>
          </a:xfrm>
          <a:prstGeom prst="rect">
            <a:avLst/>
          </a:prstGeom>
        </p:spPr>
        <p:txBody>
          <a:bodyPr lIns="0" tIns="0" rIns="0" bIns="0" rtlCol="0" anchor="t">
            <a:spAutoFit/>
          </a:bodyPr>
          <a:lstStyle/>
          <a:p>
            <a:pPr algn="ctr">
              <a:lnSpc>
                <a:spcPts val="10279"/>
              </a:lnSpc>
            </a:pPr>
            <a:r>
              <a:rPr lang="en-US" sz="7342">
                <a:solidFill>
                  <a:srgbClr val="000000"/>
                </a:solidFill>
                <a:latin typeface="Paytone One"/>
              </a:rPr>
              <a:t>HOẠT ĐỘNG 3 </a:t>
            </a:r>
          </a:p>
          <a:p>
            <a:pPr algn="ctr">
              <a:lnSpc>
                <a:spcPts val="10279"/>
              </a:lnSpc>
            </a:pPr>
            <a:endParaRPr lang="en-US" sz="7342">
              <a:solidFill>
                <a:srgbClr val="000000"/>
              </a:solidFill>
              <a:latin typeface="Paytone One"/>
            </a:endParaRPr>
          </a:p>
          <a:p>
            <a:pPr algn="ctr">
              <a:lnSpc>
                <a:spcPts val="10279"/>
              </a:lnSpc>
            </a:pPr>
            <a:r>
              <a:rPr lang="en-US" sz="7342">
                <a:solidFill>
                  <a:srgbClr val="000000"/>
                </a:solidFill>
                <a:latin typeface="Paytone One"/>
              </a:rPr>
              <a:t>GIẢI QUYẾT TÌNH HUỐNG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3565462"/>
            <a:ext cx="16527208" cy="5692838"/>
          </a:xfrm>
          <a:custGeom>
            <a:avLst/>
            <a:gdLst/>
            <a:ahLst/>
            <a:cxnLst/>
            <a:rect l="l" t="t" r="r" b="b"/>
            <a:pathLst>
              <a:path w="16527208" h="5692838">
                <a:moveTo>
                  <a:pt x="0" y="0"/>
                </a:moveTo>
                <a:lnTo>
                  <a:pt x="16527208" y="0"/>
                </a:lnTo>
                <a:lnTo>
                  <a:pt x="16527208" y="5692838"/>
                </a:lnTo>
                <a:lnTo>
                  <a:pt x="0" y="569283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1680314"/>
            <a:ext cx="9750220" cy="89662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a:rPr>
              <a:t>Đọc</a:t>
            </a:r>
            <a:r>
              <a:rPr lang="en-US" sz="5199" dirty="0">
                <a:solidFill>
                  <a:srgbClr val="000000"/>
                </a:solidFill>
                <a:latin typeface="DejaVu Serif"/>
              </a:rPr>
              <a:t> </a:t>
            </a:r>
            <a:r>
              <a:rPr lang="en-US" sz="5199" dirty="0" err="1">
                <a:solidFill>
                  <a:srgbClr val="000000"/>
                </a:solidFill>
                <a:latin typeface="DejaVu Serif"/>
              </a:rPr>
              <a:t>tình</a:t>
            </a:r>
            <a:r>
              <a:rPr lang="en-US" sz="5199" dirty="0">
                <a:solidFill>
                  <a:srgbClr val="000000"/>
                </a:solidFill>
                <a:latin typeface="DejaVu Serif"/>
              </a:rPr>
              <a:t> </a:t>
            </a:r>
            <a:r>
              <a:rPr lang="en-US" sz="5199" dirty="0" err="1">
                <a:solidFill>
                  <a:srgbClr val="000000"/>
                </a:solidFill>
                <a:latin typeface="DejaVu Serif"/>
              </a:rPr>
              <a:t>huống</a:t>
            </a:r>
            <a:r>
              <a:rPr lang="en-US" sz="5199" dirty="0">
                <a:solidFill>
                  <a:srgbClr val="000000"/>
                </a:solidFill>
                <a:latin typeface="DejaVu Serif"/>
              </a:rPr>
              <a:t> </a:t>
            </a:r>
            <a:r>
              <a:rPr lang="en-US" sz="5199" dirty="0" err="1">
                <a:solidFill>
                  <a:srgbClr val="000000"/>
                </a:solidFill>
                <a:latin typeface="DejaVu Serif"/>
              </a:rPr>
              <a:t>và</a:t>
            </a:r>
            <a:r>
              <a:rPr lang="en-US" sz="5199" dirty="0">
                <a:solidFill>
                  <a:srgbClr val="000000"/>
                </a:solidFill>
                <a:latin typeface="DejaVu Serif"/>
              </a:rPr>
              <a:t> </a:t>
            </a:r>
            <a:r>
              <a:rPr lang="en-US" sz="5199" dirty="0" err="1">
                <a:solidFill>
                  <a:srgbClr val="000000"/>
                </a:solidFill>
                <a:latin typeface="DejaVu Serif"/>
              </a:rPr>
              <a:t>trả</a:t>
            </a:r>
            <a:r>
              <a:rPr lang="en-US" sz="5199" dirty="0">
                <a:solidFill>
                  <a:srgbClr val="000000"/>
                </a:solidFill>
                <a:latin typeface="DejaVu Serif"/>
              </a:rPr>
              <a:t> </a:t>
            </a:r>
            <a:r>
              <a:rPr lang="en-US" sz="5199" dirty="0" err="1">
                <a:solidFill>
                  <a:srgbClr val="000000"/>
                </a:solidFill>
                <a:latin typeface="DejaVu Serif"/>
              </a:rPr>
              <a:t>lời</a:t>
            </a:r>
            <a:r>
              <a:rPr lang="en-US" sz="5199" dirty="0">
                <a:solidFill>
                  <a:srgbClr val="000000"/>
                </a:solidFill>
                <a:latin typeface="DejaVu Serif"/>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TextBox 2"/>
          <p:cNvSpPr txBox="1"/>
          <p:nvPr/>
        </p:nvSpPr>
        <p:spPr>
          <a:xfrm>
            <a:off x="1955261" y="2779077"/>
            <a:ext cx="14377479" cy="5554345"/>
          </a:xfrm>
          <a:prstGeom prst="rect">
            <a:avLst/>
          </a:prstGeom>
        </p:spPr>
        <p:txBody>
          <a:bodyPr lIns="0" tIns="0" rIns="0" bIns="0" rtlCol="0" anchor="t">
            <a:spAutoFit/>
          </a:bodyPr>
          <a:lstStyle/>
          <a:p>
            <a:pPr>
              <a:lnSpc>
                <a:spcPts val="7279"/>
              </a:lnSpc>
            </a:pPr>
            <a:r>
              <a:rPr lang="en-US" sz="5199">
                <a:solidFill>
                  <a:srgbClr val="000000"/>
                </a:solidFill>
                <a:latin typeface="DejaVu Serif Bold"/>
              </a:rPr>
              <a:t>Có 3 học sinh tham gia chơi.</a:t>
            </a:r>
          </a:p>
          <a:p>
            <a:pPr>
              <a:lnSpc>
                <a:spcPts val="7279"/>
              </a:lnSpc>
            </a:pPr>
            <a:r>
              <a:rPr lang="en-US" sz="5199">
                <a:solidFill>
                  <a:srgbClr val="000000"/>
                </a:solidFill>
                <a:latin typeface="DejaVu Serif Bold"/>
              </a:rPr>
              <a:t> - Người chơi sẽ bị bịt mắt và lựa chọn đồ vật đúng theo yêu cầu của người quản trò. </a:t>
            </a:r>
          </a:p>
          <a:p>
            <a:pPr marL="1122679" lvl="1" indent="-561340">
              <a:lnSpc>
                <a:spcPts val="7279"/>
              </a:lnSpc>
              <a:buFont typeface="Arial"/>
              <a:buChar char="•"/>
            </a:pPr>
            <a:r>
              <a:rPr lang="en-US" sz="5199">
                <a:solidFill>
                  <a:srgbClr val="000000"/>
                </a:solidFill>
                <a:latin typeface="DejaVu Serif Bold"/>
              </a:rPr>
              <a:t>Bạn nào lựa chọn được đúng và nhiều sẽ là người chiến thắng</a:t>
            </a:r>
          </a:p>
        </p:txBody>
      </p:sp>
      <p:sp>
        <p:nvSpPr>
          <p:cNvPr id="3" name="Freeform 3"/>
          <p:cNvSpPr/>
          <p:nvPr/>
        </p:nvSpPr>
        <p:spPr>
          <a:xfrm>
            <a:off x="11968706" y="7935917"/>
            <a:ext cx="7315200" cy="3152186"/>
          </a:xfrm>
          <a:custGeom>
            <a:avLst/>
            <a:gdLst/>
            <a:ahLst/>
            <a:cxnLst/>
            <a:rect l="l" t="t" r="r" b="b"/>
            <a:pathLst>
              <a:path w="7315200" h="3152186">
                <a:moveTo>
                  <a:pt x="0" y="0"/>
                </a:moveTo>
                <a:lnTo>
                  <a:pt x="7315200" y="0"/>
                </a:lnTo>
                <a:lnTo>
                  <a:pt x="7315200" y="3152186"/>
                </a:lnTo>
                <a:lnTo>
                  <a:pt x="0" y="31521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TextBox 4"/>
          <p:cNvSpPr txBox="1"/>
          <p:nvPr/>
        </p:nvSpPr>
        <p:spPr>
          <a:xfrm>
            <a:off x="6055749" y="914400"/>
            <a:ext cx="4555927" cy="952500"/>
          </a:xfrm>
          <a:prstGeom prst="rect">
            <a:avLst/>
          </a:prstGeom>
        </p:spPr>
        <p:txBody>
          <a:bodyPr lIns="0" tIns="0" rIns="0" bIns="0" rtlCol="0" anchor="t">
            <a:spAutoFit/>
          </a:bodyPr>
          <a:lstStyle/>
          <a:p>
            <a:pPr algn="ctr">
              <a:lnSpc>
                <a:spcPts val="7699"/>
              </a:lnSpc>
            </a:pPr>
            <a:r>
              <a:rPr lang="en-US" sz="5499">
                <a:solidFill>
                  <a:srgbClr val="000000"/>
                </a:solidFill>
                <a:latin typeface="DejaVu Serif Bold"/>
              </a:rPr>
              <a:t>LUẬT CHƠI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82622" y="1798638"/>
            <a:ext cx="8258399" cy="5057831"/>
          </a:xfrm>
          <a:custGeom>
            <a:avLst/>
            <a:gdLst/>
            <a:ahLst/>
            <a:cxnLst/>
            <a:rect l="l" t="t" r="r" b="b"/>
            <a:pathLst>
              <a:path w="8258399" h="5057831">
                <a:moveTo>
                  <a:pt x="0" y="0"/>
                </a:moveTo>
                <a:lnTo>
                  <a:pt x="8258399" y="0"/>
                </a:lnTo>
                <a:lnTo>
                  <a:pt x="8258399" y="5057831"/>
                </a:lnTo>
                <a:lnTo>
                  <a:pt x="0" y="50578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4345578" y="2401725"/>
            <a:ext cx="2263211" cy="2741775"/>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204763" y="6856469"/>
            <a:ext cx="7990040" cy="72009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532578" y="-888991"/>
            <a:ext cx="7315200" cy="2469762"/>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386028" y="345890"/>
            <a:ext cx="2687386" cy="2335582"/>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TextBox 7"/>
          <p:cNvSpPr txBox="1"/>
          <p:nvPr/>
        </p:nvSpPr>
        <p:spPr>
          <a:xfrm>
            <a:off x="6399166" y="3562709"/>
            <a:ext cx="7641855" cy="1462391"/>
          </a:xfrm>
          <a:prstGeom prst="rect">
            <a:avLst/>
          </a:prstGeom>
        </p:spPr>
        <p:txBody>
          <a:bodyPr lIns="0" tIns="0" rIns="0" bIns="0" rtlCol="0" anchor="t">
            <a:spAutoFit/>
          </a:bodyPr>
          <a:lstStyle/>
          <a:p>
            <a:pPr algn="ctr">
              <a:lnSpc>
                <a:spcPts val="11918"/>
              </a:lnSpc>
            </a:pPr>
            <a:r>
              <a:rPr lang="en-US" sz="8513">
                <a:solidFill>
                  <a:srgbClr val="000000"/>
                </a:solidFill>
                <a:latin typeface="Noto Sans Bold"/>
              </a:rPr>
              <a:t>VẬN DỤNG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0" y="133272"/>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6196373" y="8229600"/>
            <a:ext cx="2091627" cy="2057400"/>
          </a:xfrm>
          <a:custGeom>
            <a:avLst/>
            <a:gdLst/>
            <a:ahLst/>
            <a:cxnLst/>
            <a:rect l="l" t="t" r="r" b="b"/>
            <a:pathLst>
              <a:path w="2091627" h="2057400">
                <a:moveTo>
                  <a:pt x="0" y="0"/>
                </a:moveTo>
                <a:lnTo>
                  <a:pt x="2091627" y="0"/>
                </a:lnTo>
                <a:lnTo>
                  <a:pt x="2091627"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rot="-5400000">
            <a:off x="460609" y="6945410"/>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3940804" y="-2434298"/>
            <a:ext cx="6602765" cy="4858093"/>
          </a:xfrm>
          <a:custGeom>
            <a:avLst/>
            <a:gdLst/>
            <a:ahLst/>
            <a:cxnLst/>
            <a:rect l="l" t="t" r="r" b="b"/>
            <a:pathLst>
              <a:path w="6602765" h="4858093">
                <a:moveTo>
                  <a:pt x="0" y="0"/>
                </a:moveTo>
                <a:lnTo>
                  <a:pt x="6602765" y="0"/>
                </a:lnTo>
                <a:lnTo>
                  <a:pt x="6602765" y="4858092"/>
                </a:lnTo>
                <a:lnTo>
                  <a:pt x="0" y="48580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a:off x="1429959" y="7560941"/>
            <a:ext cx="1728484" cy="1920538"/>
          </a:xfrm>
          <a:custGeom>
            <a:avLst/>
            <a:gdLst/>
            <a:ahLst/>
            <a:cxnLst/>
            <a:rect l="l" t="t" r="r" b="b"/>
            <a:pathLst>
              <a:path w="1728484" h="1920538">
                <a:moveTo>
                  <a:pt x="0" y="0"/>
                </a:moveTo>
                <a:lnTo>
                  <a:pt x="1728485" y="0"/>
                </a:lnTo>
                <a:lnTo>
                  <a:pt x="1728485" y="1920538"/>
                </a:lnTo>
                <a:lnTo>
                  <a:pt x="0" y="19205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9" name="Freeform 9"/>
          <p:cNvSpPr/>
          <p:nvPr/>
        </p:nvSpPr>
        <p:spPr>
          <a:xfrm>
            <a:off x="2817594" y="-944176"/>
            <a:ext cx="12652812" cy="8229600"/>
          </a:xfrm>
          <a:custGeom>
            <a:avLst/>
            <a:gdLst/>
            <a:ahLst/>
            <a:cxnLst/>
            <a:rect l="l" t="t" r="r" b="b"/>
            <a:pathLst>
              <a:path w="12652812" h="8229600">
                <a:moveTo>
                  <a:pt x="0" y="0"/>
                </a:moveTo>
                <a:lnTo>
                  <a:pt x="12652812" y="0"/>
                </a:lnTo>
                <a:lnTo>
                  <a:pt x="12652812" y="8229600"/>
                </a:lnTo>
                <a:lnTo>
                  <a:pt x="0" y="8229600"/>
                </a:lnTo>
                <a:lnTo>
                  <a:pt x="0" y="0"/>
                </a:lnTo>
                <a:close/>
              </a:path>
            </a:pathLst>
          </a:custGeom>
          <a:blipFill>
            <a:blip r:embed="rId14"/>
            <a:stretch>
              <a:fillRect/>
            </a:stretch>
          </a:blipFill>
        </p:spPr>
        <p:txBody>
          <a:bodyPr/>
          <a:lstStyle/>
          <a:p>
            <a:endParaRPr lang="en-US"/>
          </a:p>
        </p:txBody>
      </p:sp>
      <p:sp>
        <p:nvSpPr>
          <p:cNvPr id="10" name="TextBox 10"/>
          <p:cNvSpPr txBox="1"/>
          <p:nvPr/>
        </p:nvSpPr>
        <p:spPr>
          <a:xfrm>
            <a:off x="2817594" y="3065849"/>
            <a:ext cx="12652812" cy="3399155"/>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Sưu tầm câu chuyện hoặc hình ảnh về một tấm gương biết cảm thông, giúp đỡ người gặp khó khăn và chia sẻ với các bạn trong lớp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759891"/>
            <a:ext cx="16230600" cy="6498409"/>
            <a:chOff x="0" y="0"/>
            <a:chExt cx="4274726" cy="1711515"/>
          </a:xfrm>
        </p:grpSpPr>
        <p:sp>
          <p:nvSpPr>
            <p:cNvPr id="3" name="Freeform 3"/>
            <p:cNvSpPr/>
            <p:nvPr/>
          </p:nvSpPr>
          <p:spPr>
            <a:xfrm>
              <a:off x="0" y="0"/>
              <a:ext cx="4274726" cy="1711515"/>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rgbClr val="DCC3AC"/>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067879">
            <a:off x="15046306" y="7691060"/>
            <a:ext cx="2484075" cy="3134480"/>
          </a:xfrm>
          <a:custGeom>
            <a:avLst/>
            <a:gdLst/>
            <a:ahLst/>
            <a:cxnLst/>
            <a:rect l="l" t="t" r="r" b="b"/>
            <a:pathLst>
              <a:path w="2484075" h="3134480">
                <a:moveTo>
                  <a:pt x="0" y="0"/>
                </a:moveTo>
                <a:lnTo>
                  <a:pt x="2484075" y="0"/>
                </a:lnTo>
                <a:lnTo>
                  <a:pt x="2484075" y="3134480"/>
                </a:lnTo>
                <a:lnTo>
                  <a:pt x="0" y="3134480"/>
                </a:lnTo>
                <a:lnTo>
                  <a:pt x="0" y="0"/>
                </a:lnTo>
                <a:close/>
              </a:path>
            </a:pathLst>
          </a:custGeom>
          <a:blipFill>
            <a:blip r:embed="rId2"/>
            <a:stretch>
              <a:fillRect/>
            </a:stretch>
          </a:blipFill>
        </p:spPr>
        <p:txBody>
          <a:bodyPr/>
          <a:lstStyle/>
          <a:p>
            <a:endParaRPr lang="en-US"/>
          </a:p>
        </p:txBody>
      </p:sp>
      <p:sp>
        <p:nvSpPr>
          <p:cNvPr id="6" name="Freeform 6"/>
          <p:cNvSpPr/>
          <p:nvPr/>
        </p:nvSpPr>
        <p:spPr>
          <a:xfrm rot="-4063775">
            <a:off x="729149" y="2068980"/>
            <a:ext cx="1806132" cy="1934278"/>
          </a:xfrm>
          <a:custGeom>
            <a:avLst/>
            <a:gdLst/>
            <a:ahLst/>
            <a:cxnLst/>
            <a:rect l="l" t="t" r="r" b="b"/>
            <a:pathLst>
              <a:path w="1806132" h="1934278">
                <a:moveTo>
                  <a:pt x="0" y="0"/>
                </a:moveTo>
                <a:lnTo>
                  <a:pt x="1806132" y="0"/>
                </a:lnTo>
                <a:lnTo>
                  <a:pt x="1806132" y="1934278"/>
                </a:lnTo>
                <a:lnTo>
                  <a:pt x="0" y="1934278"/>
                </a:lnTo>
                <a:lnTo>
                  <a:pt x="0" y="0"/>
                </a:lnTo>
                <a:close/>
              </a:path>
            </a:pathLst>
          </a:custGeom>
          <a:blipFill>
            <a:blip r:embed="rId3"/>
            <a:stretch>
              <a:fillRect/>
            </a:stretch>
          </a:blipFill>
        </p:spPr>
        <p:txBody>
          <a:bodyPr/>
          <a:lstStyle/>
          <a:p>
            <a:endParaRPr lang="en-US"/>
          </a:p>
        </p:txBody>
      </p:sp>
      <p:sp>
        <p:nvSpPr>
          <p:cNvPr id="7" name="Freeform 7"/>
          <p:cNvSpPr/>
          <p:nvPr/>
        </p:nvSpPr>
        <p:spPr>
          <a:xfrm>
            <a:off x="14253239" y="-1001116"/>
            <a:ext cx="6012122" cy="2029816"/>
          </a:xfrm>
          <a:custGeom>
            <a:avLst/>
            <a:gdLst/>
            <a:ahLst/>
            <a:cxnLst/>
            <a:rect l="l" t="t" r="r" b="b"/>
            <a:pathLst>
              <a:path w="6012122" h="2029816">
                <a:moveTo>
                  <a:pt x="0" y="0"/>
                </a:moveTo>
                <a:lnTo>
                  <a:pt x="6012122" y="0"/>
                </a:lnTo>
                <a:lnTo>
                  <a:pt x="6012122" y="2029816"/>
                </a:lnTo>
                <a:lnTo>
                  <a:pt x="0" y="20298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612986">
            <a:off x="4903746" y="974563"/>
            <a:ext cx="7315200" cy="2061556"/>
          </a:xfrm>
          <a:custGeom>
            <a:avLst/>
            <a:gdLst/>
            <a:ahLst/>
            <a:cxnLst/>
            <a:rect l="l" t="t" r="r" b="b"/>
            <a:pathLst>
              <a:path w="7315200" h="2061556">
                <a:moveTo>
                  <a:pt x="0" y="0"/>
                </a:moveTo>
                <a:lnTo>
                  <a:pt x="7315200" y="0"/>
                </a:lnTo>
                <a:lnTo>
                  <a:pt x="7315200" y="2061556"/>
                </a:lnTo>
                <a:lnTo>
                  <a:pt x="0" y="20615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TextBox 9"/>
          <p:cNvSpPr txBox="1"/>
          <p:nvPr/>
        </p:nvSpPr>
        <p:spPr>
          <a:xfrm>
            <a:off x="5519448" y="1279223"/>
            <a:ext cx="6083796" cy="1309360"/>
          </a:xfrm>
          <a:prstGeom prst="rect">
            <a:avLst/>
          </a:prstGeom>
        </p:spPr>
        <p:txBody>
          <a:bodyPr lIns="0" tIns="0" rIns="0" bIns="0" rtlCol="0" anchor="t">
            <a:spAutoFit/>
          </a:bodyPr>
          <a:lstStyle/>
          <a:p>
            <a:pPr algn="ctr">
              <a:lnSpc>
                <a:spcPts val="10780"/>
              </a:lnSpc>
            </a:pPr>
            <a:r>
              <a:rPr lang="en-US" sz="7700">
                <a:solidFill>
                  <a:srgbClr val="000000"/>
                </a:solidFill>
                <a:latin typeface="Noto Sans Bold"/>
              </a:rPr>
              <a:t>LỜI KHUYÊN</a:t>
            </a:r>
          </a:p>
        </p:txBody>
      </p:sp>
      <p:sp>
        <p:nvSpPr>
          <p:cNvPr id="10" name="TextBox 10"/>
          <p:cNvSpPr txBox="1"/>
          <p:nvPr/>
        </p:nvSpPr>
        <p:spPr>
          <a:xfrm>
            <a:off x="1193453" y="5030560"/>
            <a:ext cx="15901095" cy="2056766"/>
          </a:xfrm>
          <a:prstGeom prst="rect">
            <a:avLst/>
          </a:prstGeom>
        </p:spPr>
        <p:txBody>
          <a:bodyPr lIns="0" tIns="0" rIns="0" bIns="0" rtlCol="0" anchor="t">
            <a:spAutoFit/>
          </a:bodyPr>
          <a:lstStyle/>
          <a:p>
            <a:pPr algn="ctr">
              <a:lnSpc>
                <a:spcPts val="7979"/>
              </a:lnSpc>
            </a:pPr>
            <a:r>
              <a:rPr lang="en-US" sz="5699">
                <a:solidFill>
                  <a:srgbClr val="000000"/>
                </a:solidFill>
                <a:latin typeface="DejaVu Serif Bold"/>
              </a:rPr>
              <a:t>Một miếng khi đói bằng một gói khi no</a:t>
            </a:r>
          </a:p>
          <a:p>
            <a:pPr algn="ctr">
              <a:lnSpc>
                <a:spcPts val="8539"/>
              </a:lnSpc>
            </a:pPr>
            <a:r>
              <a:rPr lang="en-US" sz="6099">
                <a:solidFill>
                  <a:srgbClr val="000000"/>
                </a:solidFill>
                <a:latin typeface="DejaVu Serif Bold"/>
              </a:rPr>
              <a:t>                             </a:t>
            </a:r>
            <a:r>
              <a:rPr lang="en-US" sz="6099">
                <a:solidFill>
                  <a:srgbClr val="000000"/>
                </a:solidFill>
                <a:latin typeface="DejaVu Serif Bold Italics"/>
              </a:rPr>
              <a:t>(Tục ngữ)</a:t>
            </a: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916319" y="0"/>
            <a:ext cx="10602160" cy="10602160"/>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5486400" y="3400454"/>
            <a:ext cx="7315200" cy="2739875"/>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475691">
            <a:off x="12020804" y="4829449"/>
            <a:ext cx="1932233" cy="1939285"/>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246596" y="0"/>
            <a:ext cx="782104" cy="3400454"/>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8"/>
            <a:stretch>
              <a:fillRect/>
            </a:stretch>
          </a:blipFill>
        </p:spPr>
        <p:txBody>
          <a:bodyPr/>
          <a:lstStyle/>
          <a:p>
            <a:endParaRPr lang="en-US"/>
          </a:p>
        </p:txBody>
      </p:sp>
      <p:sp>
        <p:nvSpPr>
          <p:cNvPr id="6" name="Freeform 6"/>
          <p:cNvSpPr/>
          <p:nvPr/>
        </p:nvSpPr>
        <p:spPr>
          <a:xfrm>
            <a:off x="7685840" y="0"/>
            <a:ext cx="10602160" cy="10602160"/>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300666" y="7574008"/>
            <a:ext cx="2658732" cy="2712992"/>
          </a:xfrm>
          <a:custGeom>
            <a:avLst/>
            <a:gdLst/>
            <a:ahLst/>
            <a:cxnLst/>
            <a:rect l="l" t="t" r="r" b="b"/>
            <a:pathLst>
              <a:path w="2658732" h="2712992">
                <a:moveTo>
                  <a:pt x="0" y="0"/>
                </a:moveTo>
                <a:lnTo>
                  <a:pt x="2658732" y="0"/>
                </a:lnTo>
                <a:lnTo>
                  <a:pt x="2658732" y="2712992"/>
                </a:lnTo>
                <a:lnTo>
                  <a:pt x="0" y="27129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flipH="1">
            <a:off x="15416962" y="-714612"/>
            <a:ext cx="3684676" cy="3486625"/>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1"/>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5956669" y="573207"/>
            <a:ext cx="4662663" cy="4114800"/>
          </a:xfrm>
          <a:custGeom>
            <a:avLst/>
            <a:gdLst/>
            <a:ahLst/>
            <a:cxnLst/>
            <a:rect l="l" t="t" r="r" b="b"/>
            <a:pathLst>
              <a:path w="4662663" h="4114800">
                <a:moveTo>
                  <a:pt x="0" y="0"/>
                </a:moveTo>
                <a:lnTo>
                  <a:pt x="4662662" y="0"/>
                </a:lnTo>
                <a:lnTo>
                  <a:pt x="466266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2299" y="3953066"/>
            <a:ext cx="3024029" cy="5587121"/>
          </a:xfrm>
          <a:custGeom>
            <a:avLst/>
            <a:gdLst/>
            <a:ahLst/>
            <a:cxnLst/>
            <a:rect l="l" t="t" r="r" b="b"/>
            <a:pathLst>
              <a:path w="3024029" h="5587121">
                <a:moveTo>
                  <a:pt x="0" y="0"/>
                </a:moveTo>
                <a:lnTo>
                  <a:pt x="3024029" y="0"/>
                </a:lnTo>
                <a:lnTo>
                  <a:pt x="3024029" y="5587121"/>
                </a:lnTo>
                <a:lnTo>
                  <a:pt x="0" y="5587121"/>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52299" y="341577"/>
            <a:ext cx="18288000" cy="1833245"/>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giác</a:t>
            </a:r>
            <a:r>
              <a:rPr lang="en-US" sz="5199" dirty="0">
                <a:solidFill>
                  <a:srgbClr val="000000"/>
                </a:solidFill>
                <a:latin typeface="DejaVu Serif Bold"/>
              </a:rPr>
              <a:t> </a:t>
            </a:r>
            <a:r>
              <a:rPr lang="en-US" sz="5199" dirty="0" err="1">
                <a:solidFill>
                  <a:srgbClr val="000000"/>
                </a:solidFill>
                <a:latin typeface="DejaVu Serif Bold"/>
              </a:rPr>
              <a:t>như</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không</a:t>
            </a:r>
            <a:r>
              <a:rPr lang="en-US" sz="5199" dirty="0">
                <a:solidFill>
                  <a:srgbClr val="000000"/>
                </a:solidFill>
                <a:latin typeface="DejaVu Serif Bold"/>
              </a:rPr>
              <a:t> </a:t>
            </a:r>
            <a:r>
              <a:rPr lang="en-US" sz="5199" dirty="0" err="1">
                <a:solidFill>
                  <a:srgbClr val="000000"/>
                </a:solidFill>
                <a:latin typeface="DejaVu Serif Bold"/>
              </a:rPr>
              <a:t>nhìn</a:t>
            </a:r>
            <a:r>
              <a:rPr lang="en-US" sz="5199" dirty="0">
                <a:solidFill>
                  <a:srgbClr val="000000"/>
                </a:solidFill>
                <a:latin typeface="DejaVu Serif Bold"/>
              </a:rPr>
              <a:t> </a:t>
            </a:r>
            <a:r>
              <a:rPr lang="en-US" sz="5199" dirty="0" err="1">
                <a:solidFill>
                  <a:srgbClr val="000000"/>
                </a:solidFill>
                <a:latin typeface="DejaVu Serif Bold"/>
              </a:rPr>
              <a:t>thấy</a:t>
            </a:r>
            <a:r>
              <a:rPr lang="en-US" sz="5199" dirty="0">
                <a:solidFill>
                  <a:srgbClr val="000000"/>
                </a:solidFill>
                <a:latin typeface="DejaVu Serif Bold"/>
              </a:rPr>
              <a:t> </a:t>
            </a:r>
            <a:r>
              <a:rPr lang="en-US" sz="5199" dirty="0" err="1">
                <a:solidFill>
                  <a:srgbClr val="000000"/>
                </a:solidFill>
                <a:latin typeface="DejaVu Serif Bold"/>
              </a:rPr>
              <a:t>mọi</a:t>
            </a:r>
            <a:r>
              <a:rPr lang="en-US" sz="5199" dirty="0">
                <a:solidFill>
                  <a:srgbClr val="000000"/>
                </a:solidFill>
                <a:latin typeface="DejaVu Serif Bold"/>
              </a:rPr>
              <a:t> </a:t>
            </a:r>
            <a:r>
              <a:rPr lang="en-US" sz="5199" dirty="0" err="1">
                <a:solidFill>
                  <a:srgbClr val="000000"/>
                </a:solidFill>
                <a:latin typeface="DejaVu Serif Bold"/>
              </a:rPr>
              <a:t>vật</a:t>
            </a:r>
            <a:r>
              <a:rPr lang="en-US" sz="5199" dirty="0">
                <a:solidFill>
                  <a:srgbClr val="000000"/>
                </a:solidFill>
                <a:latin typeface="DejaVu Serif Bold"/>
              </a:rPr>
              <a:t> </a:t>
            </a:r>
            <a:r>
              <a:rPr lang="en-US" sz="5199" dirty="0" err="1">
                <a:solidFill>
                  <a:srgbClr val="000000"/>
                </a:solidFill>
                <a:latin typeface="DejaVu Serif Bold"/>
              </a:rPr>
              <a:t>xung</a:t>
            </a:r>
            <a:r>
              <a:rPr lang="en-US" sz="5199" dirty="0">
                <a:solidFill>
                  <a:srgbClr val="000000"/>
                </a:solidFill>
                <a:latin typeface="DejaVu Serif Bold"/>
              </a:rPr>
              <a:t> </a:t>
            </a:r>
            <a:r>
              <a:rPr lang="en-US" sz="5199" dirty="0" err="1">
                <a:solidFill>
                  <a:srgbClr val="000000"/>
                </a:solidFill>
                <a:latin typeface="DejaVu Serif Bold"/>
              </a:rPr>
              <a:t>quanh</a:t>
            </a:r>
            <a:r>
              <a:rPr lang="en-US" sz="5199" dirty="0">
                <a:solidFill>
                  <a:srgbClr val="000000"/>
                </a:solidFill>
                <a:latin typeface="DejaVu Serif Bold"/>
              </a:rPr>
              <a:t>?</a:t>
            </a:r>
          </a:p>
        </p:txBody>
      </p:sp>
      <p:sp>
        <p:nvSpPr>
          <p:cNvPr id="5" name="TextBox 5"/>
          <p:cNvSpPr txBox="1"/>
          <p:nvPr/>
        </p:nvSpPr>
        <p:spPr>
          <a:xfrm>
            <a:off x="1028700" y="2525832"/>
            <a:ext cx="15399146"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thoải</a:t>
            </a:r>
            <a:r>
              <a:rPr lang="en-US" sz="5199" dirty="0">
                <a:solidFill>
                  <a:srgbClr val="00BF63"/>
                </a:solidFill>
                <a:latin typeface="DejaVu Serif Bold"/>
              </a:rPr>
              <a:t> </a:t>
            </a:r>
            <a:r>
              <a:rPr lang="en-US" sz="5199" dirty="0" err="1">
                <a:solidFill>
                  <a:srgbClr val="00BF63"/>
                </a:solidFill>
                <a:latin typeface="DejaVu Serif Bold"/>
              </a:rPr>
              <a:t>mái</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nhìn</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mọi</a:t>
            </a:r>
            <a:r>
              <a:rPr lang="en-US" sz="5199" dirty="0">
                <a:solidFill>
                  <a:srgbClr val="00BF63"/>
                </a:solidFill>
                <a:latin typeface="DejaVu Serif Bold"/>
              </a:rPr>
              <a:t> </a:t>
            </a:r>
            <a:r>
              <a:rPr lang="en-US" sz="5199" dirty="0" err="1">
                <a:solidFill>
                  <a:srgbClr val="00BF63"/>
                </a:solidFill>
                <a:latin typeface="DejaVu Serif Bold"/>
              </a:rPr>
              <a:t>vật</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khi</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a:t>
            </a:r>
          </a:p>
        </p:txBody>
      </p:sp>
      <p:sp>
        <p:nvSpPr>
          <p:cNvPr id="6" name="TextBox 6"/>
          <p:cNvSpPr txBox="1"/>
          <p:nvPr/>
        </p:nvSpPr>
        <p:spPr>
          <a:xfrm>
            <a:off x="0" y="5989933"/>
            <a:ext cx="17935701" cy="902970"/>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liên</a:t>
            </a:r>
            <a:r>
              <a:rPr lang="en-US" sz="5199" dirty="0">
                <a:solidFill>
                  <a:srgbClr val="000000"/>
                </a:solidFill>
                <a:latin typeface="DejaVu Serif Bold"/>
              </a:rPr>
              <a:t> </a:t>
            </a:r>
            <a:r>
              <a:rPr lang="en-US" sz="5199" dirty="0" err="1">
                <a:solidFill>
                  <a:srgbClr val="000000"/>
                </a:solidFill>
                <a:latin typeface="DejaVu Serif Bold"/>
              </a:rPr>
              <a:t>tưởng</a:t>
            </a:r>
            <a:r>
              <a:rPr lang="en-US" sz="5199" dirty="0">
                <a:solidFill>
                  <a:srgbClr val="000000"/>
                </a:solidFill>
                <a:latin typeface="DejaVu Serif Bold"/>
              </a:rPr>
              <a:t> </a:t>
            </a:r>
            <a:r>
              <a:rPr lang="en-US" sz="5199" dirty="0" err="1">
                <a:solidFill>
                  <a:srgbClr val="000000"/>
                </a:solidFill>
                <a:latin typeface="DejaVu Serif Bold"/>
              </a:rPr>
              <a:t>đến</a:t>
            </a:r>
            <a:r>
              <a:rPr lang="en-US" sz="5199" dirty="0">
                <a:solidFill>
                  <a:srgbClr val="000000"/>
                </a:solidFill>
                <a:latin typeface="DejaVu Serif Bold"/>
              </a:rPr>
              <a:t> </a:t>
            </a:r>
            <a:r>
              <a:rPr lang="en-US" sz="5199" dirty="0" err="1">
                <a:solidFill>
                  <a:srgbClr val="000000"/>
                </a:solidFill>
                <a:latin typeface="DejaVu Serif Bold"/>
              </a:rPr>
              <a:t>ai</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trò</a:t>
            </a:r>
            <a:r>
              <a:rPr lang="en-US" sz="5199" dirty="0">
                <a:solidFill>
                  <a:srgbClr val="000000"/>
                </a:solidFill>
                <a:latin typeface="DejaVu Serif Bold"/>
              </a:rPr>
              <a:t> </a:t>
            </a:r>
            <a:r>
              <a:rPr lang="en-US" sz="5199" dirty="0" err="1">
                <a:solidFill>
                  <a:srgbClr val="000000"/>
                </a:solidFill>
                <a:latin typeface="DejaVu Serif Bold"/>
              </a:rPr>
              <a:t>chơi</a:t>
            </a:r>
            <a:r>
              <a:rPr lang="en-US" sz="5199" dirty="0">
                <a:solidFill>
                  <a:srgbClr val="000000"/>
                </a:solidFill>
                <a:latin typeface="DejaVu Serif Bold"/>
              </a:rPr>
              <a:t> </a:t>
            </a:r>
            <a:r>
              <a:rPr lang="en-US" sz="5199" dirty="0" err="1">
                <a:solidFill>
                  <a:srgbClr val="000000"/>
                </a:solidFill>
                <a:latin typeface="DejaVu Serif Bold"/>
              </a:rPr>
              <a:t>vừa</a:t>
            </a:r>
            <a:r>
              <a:rPr lang="en-US" sz="5199" dirty="0">
                <a:solidFill>
                  <a:srgbClr val="000000"/>
                </a:solidFill>
                <a:latin typeface="DejaVu Serif Bold"/>
              </a:rPr>
              <a:t> </a:t>
            </a:r>
            <a:r>
              <a:rPr lang="en-US" sz="5199" dirty="0" err="1">
                <a:solidFill>
                  <a:srgbClr val="000000"/>
                </a:solidFill>
                <a:latin typeface="DejaVu Serif Bold"/>
              </a:rPr>
              <a:t>rồi</a:t>
            </a:r>
            <a:r>
              <a:rPr lang="en-US" sz="5199" dirty="0">
                <a:solidFill>
                  <a:srgbClr val="000000"/>
                </a:solidFill>
                <a:latin typeface="DejaVu Serif Bold"/>
              </a:rPr>
              <a:t>?</a:t>
            </a:r>
          </a:p>
        </p:txBody>
      </p:sp>
      <p:sp>
        <p:nvSpPr>
          <p:cNvPr id="7" name="TextBox 7"/>
          <p:cNvSpPr txBox="1"/>
          <p:nvPr/>
        </p:nvSpPr>
        <p:spPr>
          <a:xfrm>
            <a:off x="-176150" y="7739336"/>
            <a:ext cx="17935701" cy="902970"/>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liên</a:t>
            </a:r>
            <a:r>
              <a:rPr lang="en-US" sz="5199" dirty="0">
                <a:solidFill>
                  <a:srgbClr val="00BF63"/>
                </a:solidFill>
                <a:latin typeface="DejaVu Serif Bold"/>
              </a:rPr>
              <a:t> </a:t>
            </a:r>
            <a:r>
              <a:rPr lang="en-US" sz="5199" dirty="0" err="1">
                <a:solidFill>
                  <a:srgbClr val="00BF63"/>
                </a:solidFill>
                <a:latin typeface="DejaVu Serif Bold"/>
              </a:rPr>
              <a:t>tưởng</a:t>
            </a:r>
            <a:r>
              <a:rPr lang="en-US" sz="5199" dirty="0">
                <a:solidFill>
                  <a:srgbClr val="00BF63"/>
                </a:solidFill>
                <a:latin typeface="DejaVu Serif Bold"/>
              </a:rPr>
              <a:t> </a:t>
            </a:r>
            <a:r>
              <a:rPr lang="en-US" sz="5199" dirty="0" err="1">
                <a:solidFill>
                  <a:srgbClr val="00BF63"/>
                </a:solidFill>
                <a:latin typeface="DejaVu Serif Bold"/>
              </a:rPr>
              <a:t>đến</a:t>
            </a:r>
            <a:r>
              <a:rPr lang="en-US" sz="5199" dirty="0">
                <a:solidFill>
                  <a:srgbClr val="00BF63"/>
                </a:solidFill>
                <a:latin typeface="DejaVu Serif Bold"/>
              </a:rPr>
              <a:t> </a:t>
            </a:r>
            <a:r>
              <a:rPr lang="en-US" sz="5199" dirty="0" err="1">
                <a:solidFill>
                  <a:srgbClr val="00BF63"/>
                </a:solidFill>
                <a:latin typeface="DejaVu Serif Bold"/>
              </a:rPr>
              <a:t>người</a:t>
            </a:r>
            <a:r>
              <a:rPr lang="en-US" sz="5199" dirty="0">
                <a:solidFill>
                  <a:srgbClr val="00BF63"/>
                </a:solidFill>
                <a:latin typeface="DejaVu Serif Bold"/>
              </a:rPr>
              <a:t> </a:t>
            </a:r>
            <a:r>
              <a:rPr lang="en-US" sz="5199" dirty="0" err="1">
                <a:solidFill>
                  <a:srgbClr val="00BF63"/>
                </a:solidFill>
                <a:latin typeface="DejaVu Serif Bold"/>
              </a:rPr>
              <a:t>khiếm</a:t>
            </a:r>
            <a:r>
              <a:rPr lang="en-US" sz="5199" dirty="0">
                <a:solidFill>
                  <a:srgbClr val="00BF63"/>
                </a:solidFill>
                <a:latin typeface="DejaVu Serif Bold"/>
              </a:rPr>
              <a:t> </a:t>
            </a:r>
            <a:r>
              <a:rPr lang="en-US" sz="5199" dirty="0" err="1">
                <a:solidFill>
                  <a:srgbClr val="00BF63"/>
                </a:solidFill>
                <a:latin typeface="DejaVu Serif Bold"/>
              </a:rPr>
              <a:t>thị</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3103814" y="328835"/>
            <a:ext cx="5184186" cy="1399730"/>
          </a:xfrm>
          <a:custGeom>
            <a:avLst/>
            <a:gdLst/>
            <a:ahLst/>
            <a:cxnLst/>
            <a:rect l="l" t="t" r="r" b="b"/>
            <a:pathLst>
              <a:path w="5184186" h="1399730">
                <a:moveTo>
                  <a:pt x="0" y="0"/>
                </a:moveTo>
                <a:lnTo>
                  <a:pt x="5184186" y="0"/>
                </a:lnTo>
                <a:lnTo>
                  <a:pt x="5184186" y="1399730"/>
                </a:lnTo>
                <a:lnTo>
                  <a:pt x="0" y="139973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2948431"/>
            <a:ext cx="18288000" cy="1894840"/>
          </a:xfrm>
          <a:prstGeom prst="rect">
            <a:avLst/>
          </a:prstGeom>
        </p:spPr>
        <p:txBody>
          <a:bodyPr lIns="0" tIns="0" rIns="0" bIns="0" rtlCol="0" anchor="t">
            <a:spAutoFit/>
          </a:bodyPr>
          <a:lstStyle/>
          <a:p>
            <a:pPr marL="1165858" lvl="1" indent="-582929" algn="ctr">
              <a:lnSpc>
                <a:spcPts val="7559"/>
              </a:lnSpc>
              <a:buFont typeface="Arial"/>
              <a:buChar char="•"/>
            </a:pPr>
            <a:r>
              <a:rPr lang="en-US" sz="5399" dirty="0" err="1">
                <a:solidFill>
                  <a:srgbClr val="000000"/>
                </a:solidFill>
                <a:latin typeface="DejaVu Serif Bold"/>
              </a:rPr>
              <a:t>Khi</a:t>
            </a:r>
            <a:r>
              <a:rPr lang="en-US" sz="5399" dirty="0">
                <a:solidFill>
                  <a:srgbClr val="000000"/>
                </a:solidFill>
                <a:latin typeface="DejaVu Serif Bold"/>
              </a:rPr>
              <a:t> </a:t>
            </a:r>
            <a:r>
              <a:rPr lang="en-US" sz="5399" dirty="0" err="1">
                <a:solidFill>
                  <a:srgbClr val="000000"/>
                </a:solidFill>
                <a:latin typeface="DejaVu Serif Bold"/>
              </a:rPr>
              <a:t>không</a:t>
            </a:r>
            <a:r>
              <a:rPr lang="en-US" sz="5399" dirty="0">
                <a:solidFill>
                  <a:srgbClr val="000000"/>
                </a:solidFill>
                <a:latin typeface="DejaVu Serif Bold"/>
              </a:rPr>
              <a:t> </a:t>
            </a:r>
            <a:r>
              <a:rPr lang="en-US" sz="5399" dirty="0" err="1">
                <a:solidFill>
                  <a:srgbClr val="000000"/>
                </a:solidFill>
                <a:latin typeface="DejaVu Serif Bold"/>
              </a:rPr>
              <a:t>nhìn</a:t>
            </a:r>
            <a:r>
              <a:rPr lang="en-US" sz="5399" dirty="0">
                <a:solidFill>
                  <a:srgbClr val="000000"/>
                </a:solidFill>
                <a:latin typeface="DejaVu Serif Bold"/>
              </a:rPr>
              <a:t> </a:t>
            </a:r>
            <a:r>
              <a:rPr lang="en-US" sz="5399" dirty="0" err="1">
                <a:solidFill>
                  <a:srgbClr val="000000"/>
                </a:solidFill>
                <a:latin typeface="DejaVu Serif Bold"/>
              </a:rPr>
              <a:t>thấy</a:t>
            </a:r>
            <a:r>
              <a:rPr lang="en-US" sz="5399" dirty="0">
                <a:solidFill>
                  <a:srgbClr val="000000"/>
                </a:solidFill>
                <a:latin typeface="DejaVu Serif Bold"/>
              </a:rPr>
              <a:t> </a:t>
            </a:r>
            <a:r>
              <a:rPr lang="en-US" sz="5399" dirty="0" err="1">
                <a:solidFill>
                  <a:srgbClr val="000000"/>
                </a:solidFill>
                <a:latin typeface="DejaVu Serif Bold"/>
              </a:rPr>
              <a:t>mọi</a:t>
            </a:r>
            <a:r>
              <a:rPr lang="en-US" sz="5399" dirty="0">
                <a:solidFill>
                  <a:srgbClr val="000000"/>
                </a:solidFill>
                <a:latin typeface="DejaVu Serif Bold"/>
              </a:rPr>
              <a:t> </a:t>
            </a:r>
            <a:r>
              <a:rPr lang="en-US" sz="5399" dirty="0" err="1">
                <a:solidFill>
                  <a:srgbClr val="000000"/>
                </a:solidFill>
                <a:latin typeface="DejaVu Serif Bold"/>
              </a:rPr>
              <a:t>thứ</a:t>
            </a:r>
            <a:r>
              <a:rPr lang="en-US" sz="5399" dirty="0">
                <a:solidFill>
                  <a:srgbClr val="000000"/>
                </a:solidFill>
                <a:latin typeface="DejaVu Serif Bold"/>
              </a:rPr>
              <a:t> </a:t>
            </a:r>
            <a:r>
              <a:rPr lang="en-US" sz="5399" dirty="0" err="1">
                <a:solidFill>
                  <a:srgbClr val="000000"/>
                </a:solidFill>
                <a:latin typeface="DejaVu Serif Bold"/>
              </a:rPr>
              <a:t>xung</a:t>
            </a:r>
            <a:r>
              <a:rPr lang="en-US" sz="5399" dirty="0">
                <a:solidFill>
                  <a:srgbClr val="000000"/>
                </a:solidFill>
                <a:latin typeface="DejaVu Serif Bold"/>
              </a:rPr>
              <a:t> </a:t>
            </a:r>
            <a:r>
              <a:rPr lang="en-US" sz="5399" dirty="0" err="1">
                <a:solidFill>
                  <a:srgbClr val="000000"/>
                </a:solidFill>
                <a:latin typeface="DejaVu Serif Bold"/>
              </a:rPr>
              <a:t>quanh</a:t>
            </a:r>
            <a:r>
              <a:rPr lang="en-US" sz="5399" dirty="0">
                <a:solidFill>
                  <a:srgbClr val="000000"/>
                </a:solidFill>
                <a:latin typeface="DejaVu Serif Bold"/>
              </a:rPr>
              <a:t> </a:t>
            </a:r>
            <a:r>
              <a:rPr lang="en-US" sz="5399" dirty="0" err="1">
                <a:solidFill>
                  <a:srgbClr val="000000"/>
                </a:solidFill>
                <a:latin typeface="DejaVu Serif Bold"/>
              </a:rPr>
              <a:t>thì</a:t>
            </a:r>
            <a:r>
              <a:rPr lang="en-US" sz="5399" dirty="0">
                <a:solidFill>
                  <a:srgbClr val="000000"/>
                </a:solidFill>
                <a:latin typeface="DejaVu Serif Bold"/>
              </a:rPr>
              <a:t> </a:t>
            </a:r>
            <a:r>
              <a:rPr lang="en-US" sz="5399" dirty="0" err="1">
                <a:solidFill>
                  <a:srgbClr val="000000"/>
                </a:solidFill>
                <a:latin typeface="DejaVu Serif Bold"/>
              </a:rPr>
              <a:t>em</a:t>
            </a:r>
            <a:r>
              <a:rPr lang="en-US" sz="5399" dirty="0">
                <a:solidFill>
                  <a:srgbClr val="000000"/>
                </a:solidFill>
                <a:latin typeface="DejaVu Serif Bold"/>
              </a:rPr>
              <a:t> </a:t>
            </a:r>
            <a:r>
              <a:rPr lang="en-US" sz="5399" dirty="0" err="1">
                <a:solidFill>
                  <a:srgbClr val="000000"/>
                </a:solidFill>
                <a:latin typeface="DejaVu Serif Bold"/>
              </a:rPr>
              <a:t>sẽ</a:t>
            </a:r>
            <a:r>
              <a:rPr lang="en-US" sz="5399" dirty="0">
                <a:solidFill>
                  <a:srgbClr val="000000"/>
                </a:solidFill>
                <a:latin typeface="DejaVu Serif Bold"/>
              </a:rPr>
              <a:t> </a:t>
            </a:r>
            <a:r>
              <a:rPr lang="en-US" sz="5399" dirty="0" err="1">
                <a:solidFill>
                  <a:srgbClr val="000000"/>
                </a:solidFill>
                <a:latin typeface="DejaVu Serif Bold"/>
              </a:rPr>
              <a:t>gặp</a:t>
            </a:r>
            <a:r>
              <a:rPr lang="en-US" sz="5399" dirty="0">
                <a:solidFill>
                  <a:srgbClr val="000000"/>
                </a:solidFill>
                <a:latin typeface="DejaVu Serif Bold"/>
              </a:rPr>
              <a:t> </a:t>
            </a:r>
            <a:r>
              <a:rPr lang="en-US" sz="5399" dirty="0" err="1">
                <a:solidFill>
                  <a:srgbClr val="000000"/>
                </a:solidFill>
                <a:latin typeface="DejaVu Serif Bold"/>
              </a:rPr>
              <a:t>những</a:t>
            </a:r>
            <a:r>
              <a:rPr lang="en-US" sz="5399" dirty="0">
                <a:solidFill>
                  <a:srgbClr val="000000"/>
                </a:solidFill>
                <a:latin typeface="DejaVu Serif Bold"/>
              </a:rPr>
              <a:t> </a:t>
            </a:r>
            <a:r>
              <a:rPr lang="en-US" sz="5399" dirty="0" err="1">
                <a:solidFill>
                  <a:srgbClr val="000000"/>
                </a:solidFill>
                <a:latin typeface="DejaVu Serif Bold"/>
              </a:rPr>
              <a:t>khó</a:t>
            </a:r>
            <a:r>
              <a:rPr lang="en-US" sz="5399" dirty="0">
                <a:solidFill>
                  <a:srgbClr val="000000"/>
                </a:solidFill>
                <a:latin typeface="DejaVu Serif Bold"/>
              </a:rPr>
              <a:t> </a:t>
            </a:r>
            <a:r>
              <a:rPr lang="en-US" sz="5399" dirty="0" err="1">
                <a:solidFill>
                  <a:srgbClr val="000000"/>
                </a:solidFill>
                <a:latin typeface="DejaVu Serif Bold"/>
              </a:rPr>
              <a:t>khăn</a:t>
            </a:r>
            <a:r>
              <a:rPr lang="en-US" sz="5399" dirty="0">
                <a:solidFill>
                  <a:srgbClr val="000000"/>
                </a:solidFill>
                <a:latin typeface="DejaVu Serif Bold"/>
              </a:rPr>
              <a:t> </a:t>
            </a:r>
            <a:r>
              <a:rPr lang="en-US" sz="5399" dirty="0" err="1">
                <a:solidFill>
                  <a:srgbClr val="000000"/>
                </a:solidFill>
                <a:latin typeface="DejaVu Serif Bold"/>
              </a:rPr>
              <a:t>gì</a:t>
            </a:r>
            <a:r>
              <a:rPr lang="en-US" sz="5399" dirty="0">
                <a:solidFill>
                  <a:srgbClr val="000000"/>
                </a:solidFill>
                <a:latin typeface="DejaVu Serif Bold"/>
              </a:rPr>
              <a:t>?</a:t>
            </a:r>
          </a:p>
        </p:txBody>
      </p:sp>
      <p:sp>
        <p:nvSpPr>
          <p:cNvPr id="4" name="TextBox 4"/>
          <p:cNvSpPr txBox="1"/>
          <p:nvPr/>
        </p:nvSpPr>
        <p:spPr>
          <a:xfrm>
            <a:off x="493219" y="6577273"/>
            <a:ext cx="17794781"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trong</a:t>
            </a:r>
            <a:r>
              <a:rPr lang="en-US" sz="5199" dirty="0">
                <a:solidFill>
                  <a:srgbClr val="00BF63"/>
                </a:solidFill>
                <a:latin typeface="DejaVu Serif Bold"/>
              </a:rPr>
              <a:t> </a:t>
            </a:r>
            <a:r>
              <a:rPr lang="en-US" sz="5199" dirty="0" err="1">
                <a:solidFill>
                  <a:srgbClr val="00BF63"/>
                </a:solidFill>
                <a:latin typeface="DejaVu Serif Bold"/>
              </a:rPr>
              <a:t>học</a:t>
            </a:r>
            <a:r>
              <a:rPr lang="en-US" sz="5199" dirty="0">
                <a:solidFill>
                  <a:srgbClr val="00BF63"/>
                </a:solidFill>
                <a:latin typeface="DejaVu Serif Bold"/>
              </a:rPr>
              <a:t> </a:t>
            </a:r>
            <a:r>
              <a:rPr lang="en-US" sz="5199" dirty="0" err="1">
                <a:solidFill>
                  <a:srgbClr val="00BF63"/>
                </a:solidFill>
                <a:latin typeface="DejaVu Serif Bold"/>
              </a:rPr>
              <a:t>tập</a:t>
            </a:r>
            <a:r>
              <a:rPr lang="en-US" sz="5199" dirty="0">
                <a:solidFill>
                  <a:srgbClr val="00BF63"/>
                </a:solidFill>
                <a:latin typeface="DejaVu Serif Bold"/>
              </a:rPr>
              <a:t>: </a:t>
            </a:r>
            <a:r>
              <a:rPr lang="en-US" sz="5199" dirty="0" err="1">
                <a:solidFill>
                  <a:srgbClr val="00BF63"/>
                </a:solidFill>
                <a:latin typeface="DejaVu Serif Bold"/>
              </a:rPr>
              <a:t>đọc</a:t>
            </a:r>
            <a:r>
              <a:rPr lang="en-US" sz="5199" dirty="0">
                <a:solidFill>
                  <a:srgbClr val="00BF63"/>
                </a:solidFill>
                <a:latin typeface="DejaVu Serif Bold"/>
              </a:rPr>
              <a:t> </a:t>
            </a:r>
            <a:r>
              <a:rPr lang="en-US" sz="5199" dirty="0" err="1">
                <a:solidFill>
                  <a:srgbClr val="00BF63"/>
                </a:solidFill>
                <a:latin typeface="DejaVu Serif Bold"/>
              </a:rPr>
              <a:t>sách</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 </a:t>
            </a:r>
            <a:r>
              <a:rPr lang="en-US" sz="5199" dirty="0" err="1">
                <a:solidFill>
                  <a:srgbClr val="00BF63"/>
                </a:solidFill>
                <a:latin typeface="DejaVu Serif Bold"/>
              </a:rPr>
              <a:t>vui</a:t>
            </a:r>
            <a:r>
              <a:rPr lang="en-US" sz="5199" dirty="0">
                <a:solidFill>
                  <a:srgbClr val="00BF63"/>
                </a:solidFill>
                <a:latin typeface="DejaVu Serif Bold"/>
              </a:rPr>
              <a:t> </a:t>
            </a:r>
            <a:r>
              <a:rPr lang="en-US" sz="5199" dirty="0" err="1">
                <a:solidFill>
                  <a:srgbClr val="00BF63"/>
                </a:solidFill>
                <a:latin typeface="DejaVu Serif Bold"/>
              </a:rPr>
              <a:t>chơi</a:t>
            </a:r>
            <a:r>
              <a:rPr lang="en-US" sz="5199" dirty="0">
                <a:solidFill>
                  <a:srgbClr val="00BF63"/>
                </a:solidFill>
                <a:latin typeface="DejaVu Serif Bold"/>
              </a:rPr>
              <a:t>, </a:t>
            </a:r>
            <a:r>
              <a:rPr lang="en-US" sz="5199" dirty="0" err="1">
                <a:solidFill>
                  <a:srgbClr val="00BF63"/>
                </a:solidFill>
                <a:latin typeface="DejaVu Serif Bold"/>
              </a:rPr>
              <a:t>ăn</a:t>
            </a:r>
            <a:r>
              <a:rPr lang="en-US" sz="5199" dirty="0">
                <a:solidFill>
                  <a:srgbClr val="00BF63"/>
                </a:solidFill>
                <a:latin typeface="DejaVu Serif Bold"/>
              </a:rPr>
              <a:t> </a:t>
            </a:r>
            <a:r>
              <a:rPr lang="en-US" sz="5199" dirty="0" err="1">
                <a:solidFill>
                  <a:srgbClr val="00BF63"/>
                </a:solidFill>
                <a:latin typeface="DejaVu Serif Bold"/>
              </a:rPr>
              <a:t>uống</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863330" y="-408780"/>
            <a:ext cx="2791941" cy="1905500"/>
          </a:xfrm>
          <a:custGeom>
            <a:avLst/>
            <a:gdLst/>
            <a:ahLst/>
            <a:cxnLst/>
            <a:rect l="l" t="t" r="r" b="b"/>
            <a:pathLst>
              <a:path w="2791941" h="1905500">
                <a:moveTo>
                  <a:pt x="0" y="0"/>
                </a:moveTo>
                <a:lnTo>
                  <a:pt x="2791940" y="0"/>
                </a:lnTo>
                <a:lnTo>
                  <a:pt x="2791940" y="1905499"/>
                </a:lnTo>
                <a:lnTo>
                  <a:pt x="0" y="1905499"/>
                </a:lnTo>
                <a:lnTo>
                  <a:pt x="0" y="0"/>
                </a:lnTo>
                <a:close/>
              </a:path>
            </a:pathLst>
          </a:custGeom>
          <a:blipFill>
            <a:blip r:embed="rId2"/>
            <a:stretch>
              <a:fillRect/>
            </a:stretch>
          </a:blipFill>
        </p:spPr>
        <p:txBody>
          <a:bodyPr/>
          <a:lstStyle/>
          <a:p>
            <a:endParaRPr lang="en-US"/>
          </a:p>
        </p:txBody>
      </p:sp>
      <p:sp>
        <p:nvSpPr>
          <p:cNvPr id="3" name="Freeform 3"/>
          <p:cNvSpPr/>
          <p:nvPr/>
        </p:nvSpPr>
        <p:spPr>
          <a:xfrm>
            <a:off x="0" y="9579775"/>
            <a:ext cx="2619353" cy="707225"/>
          </a:xfrm>
          <a:custGeom>
            <a:avLst/>
            <a:gdLst/>
            <a:ahLst/>
            <a:cxnLst/>
            <a:rect l="l" t="t" r="r" b="b"/>
            <a:pathLst>
              <a:path w="2619353" h="707225">
                <a:moveTo>
                  <a:pt x="0" y="0"/>
                </a:moveTo>
                <a:lnTo>
                  <a:pt x="2619353" y="0"/>
                </a:lnTo>
                <a:lnTo>
                  <a:pt x="2619353" y="707225"/>
                </a:lnTo>
                <a:lnTo>
                  <a:pt x="0" y="70722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0" y="904875"/>
            <a:ext cx="17848118" cy="2280759"/>
          </a:xfrm>
          <a:prstGeom prst="rect">
            <a:avLst/>
          </a:prstGeom>
        </p:spPr>
        <p:txBody>
          <a:bodyPr lIns="0" tIns="0" rIns="0" bIns="0" rtlCol="0" anchor="t">
            <a:spAutoFit/>
          </a:bodyPr>
          <a:lstStyle/>
          <a:p>
            <a:pPr algn="ctr">
              <a:lnSpc>
                <a:spcPts val="9213"/>
              </a:lnSpc>
            </a:pPr>
            <a:r>
              <a:rPr lang="en-US" sz="6581">
                <a:solidFill>
                  <a:srgbClr val="010101"/>
                </a:solidFill>
                <a:latin typeface="Paytone One"/>
              </a:rPr>
              <a:t>CHỦ ĐỀ</a:t>
            </a:r>
          </a:p>
          <a:p>
            <a:pPr algn="ctr">
              <a:lnSpc>
                <a:spcPts val="9213"/>
              </a:lnSpc>
            </a:pPr>
            <a:r>
              <a:rPr lang="en-US" sz="6581">
                <a:solidFill>
                  <a:srgbClr val="DE3945"/>
                </a:solidFill>
                <a:latin typeface="Paytone One"/>
              </a:rPr>
              <a:t>  CẢM THÔNG, GIÚP Đỡ  NGƯỜI KHÓ KHĂN</a:t>
            </a:r>
          </a:p>
        </p:txBody>
      </p:sp>
      <p:sp>
        <p:nvSpPr>
          <p:cNvPr id="5" name="TextBox 5"/>
          <p:cNvSpPr txBox="1"/>
          <p:nvPr/>
        </p:nvSpPr>
        <p:spPr>
          <a:xfrm>
            <a:off x="1309676" y="4991100"/>
            <a:ext cx="15574433" cy="2716532"/>
          </a:xfrm>
          <a:prstGeom prst="rect">
            <a:avLst/>
          </a:prstGeom>
        </p:spPr>
        <p:txBody>
          <a:bodyPr lIns="0" tIns="0" rIns="0" bIns="0" rtlCol="0" anchor="t">
            <a:spAutoFit/>
          </a:bodyPr>
          <a:lstStyle/>
          <a:p>
            <a:pPr algn="ctr">
              <a:lnSpc>
                <a:spcPts val="10919"/>
              </a:lnSpc>
            </a:pPr>
            <a:r>
              <a:rPr lang="en-US" sz="7799">
                <a:solidFill>
                  <a:srgbClr val="913139"/>
                </a:solidFill>
                <a:latin typeface="Baloo Bhai"/>
              </a:rPr>
              <a:t>Bài 3: Em nhận biết sự cảm thông, giúp đỡ người khó khăn</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792766" y="1803758"/>
            <a:ext cx="12304149" cy="8483242"/>
          </a:xfrm>
          <a:custGeom>
            <a:avLst/>
            <a:gdLst/>
            <a:ahLst/>
            <a:cxnLst/>
            <a:rect l="l" t="t" r="r" b="b"/>
            <a:pathLst>
              <a:path w="12304149" h="8483242">
                <a:moveTo>
                  <a:pt x="0" y="0"/>
                </a:moveTo>
                <a:lnTo>
                  <a:pt x="12304149" y="0"/>
                </a:lnTo>
                <a:lnTo>
                  <a:pt x="12304149" y="8483242"/>
                </a:lnTo>
                <a:lnTo>
                  <a:pt x="0" y="848324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13783" y="332111"/>
            <a:ext cx="15451237" cy="1259829"/>
          </a:xfrm>
          <a:prstGeom prst="rect">
            <a:avLst/>
          </a:prstGeom>
        </p:spPr>
        <p:txBody>
          <a:bodyPr lIns="0" tIns="0" rIns="0" bIns="0" rtlCol="0" anchor="t">
            <a:spAutoFit/>
          </a:bodyPr>
          <a:lstStyle/>
          <a:p>
            <a:pPr algn="ctr">
              <a:lnSpc>
                <a:spcPts val="10360"/>
              </a:lnSpc>
            </a:pPr>
            <a:r>
              <a:rPr lang="en-US" sz="7400" dirty="0">
                <a:solidFill>
                  <a:srgbClr val="000000"/>
                </a:solidFill>
                <a:latin typeface="Noto Sans Bold"/>
              </a:rPr>
              <a:t>HOẠT ĐỘNG 1: QUAN SÁT TRANH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189654" y="1310539"/>
            <a:ext cx="11908692" cy="6726758"/>
          </a:xfrm>
          <a:custGeom>
            <a:avLst/>
            <a:gdLst/>
            <a:ahLst/>
            <a:cxnLst/>
            <a:rect l="l" t="t" r="r" b="b"/>
            <a:pathLst>
              <a:path w="11908692" h="6726758">
                <a:moveTo>
                  <a:pt x="0" y="0"/>
                </a:moveTo>
                <a:lnTo>
                  <a:pt x="11908692" y="0"/>
                </a:lnTo>
                <a:lnTo>
                  <a:pt x="11908692" y="6726758"/>
                </a:lnTo>
                <a:lnTo>
                  <a:pt x="0" y="6726758"/>
                </a:lnTo>
                <a:lnTo>
                  <a:pt x="0" y="0"/>
                </a:lnTo>
                <a:close/>
              </a:path>
            </a:pathLst>
          </a:custGeom>
          <a:blipFill>
            <a:blip r:embed="rId2"/>
            <a:stretch>
              <a:fillRect t="-661"/>
            </a:stretch>
          </a:blipFill>
        </p:spPr>
        <p:txBody>
          <a:bodyPr/>
          <a:lstStyle/>
          <a:p>
            <a:endParaRPr lang="en-US"/>
          </a:p>
        </p:txBody>
      </p:sp>
      <p:sp>
        <p:nvSpPr>
          <p:cNvPr id="3" name="TextBox 3"/>
          <p:cNvSpPr txBox="1"/>
          <p:nvPr/>
        </p:nvSpPr>
        <p:spPr>
          <a:xfrm>
            <a:off x="4191000" y="125730"/>
            <a:ext cx="6469815"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1</a:t>
            </a:r>
          </a:p>
        </p:txBody>
      </p:sp>
      <p:sp>
        <p:nvSpPr>
          <p:cNvPr id="4" name="TextBox 4"/>
          <p:cNvSpPr txBox="1"/>
          <p:nvPr/>
        </p:nvSpPr>
        <p:spPr>
          <a:xfrm>
            <a:off x="2263396" y="8754427"/>
            <a:ext cx="12492930"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lớn</a:t>
            </a:r>
            <a:r>
              <a:rPr lang="en-US" sz="5199" dirty="0">
                <a:solidFill>
                  <a:srgbClr val="000000"/>
                </a:solidFill>
                <a:latin typeface="DejaVu Serif Bold"/>
              </a:rPr>
              <a:t> </a:t>
            </a:r>
            <a:r>
              <a:rPr lang="en-US" sz="5199" dirty="0" err="1">
                <a:solidFill>
                  <a:srgbClr val="000000"/>
                </a:solidFill>
                <a:latin typeface="DejaVu Serif Bold"/>
              </a:rPr>
              <a:t>tuổi</a:t>
            </a:r>
            <a:r>
              <a:rPr lang="en-US" sz="5199" dirty="0">
                <a:solidFill>
                  <a:srgbClr val="000000"/>
                </a:solidFill>
                <a:latin typeface="DejaVu Serif Bold"/>
              </a:rPr>
              <a:t> qua </a:t>
            </a:r>
            <a:r>
              <a:rPr lang="en-US" sz="5199" dirty="0" err="1">
                <a:solidFill>
                  <a:srgbClr val="000000"/>
                </a:solidFill>
                <a:latin typeface="DejaVu Serif Bold"/>
              </a:rPr>
              <a:t>đường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1868257"/>
            <a:ext cx="10356469" cy="7390043"/>
          </a:xfrm>
          <a:custGeom>
            <a:avLst/>
            <a:gdLst/>
            <a:ahLst/>
            <a:cxnLst/>
            <a:rect l="l" t="t" r="r" b="b"/>
            <a:pathLst>
              <a:path w="10356469" h="7390043">
                <a:moveTo>
                  <a:pt x="0" y="0"/>
                </a:moveTo>
                <a:lnTo>
                  <a:pt x="10356469" y="0"/>
                </a:lnTo>
                <a:lnTo>
                  <a:pt x="10356469" y="7390043"/>
                </a:lnTo>
                <a:lnTo>
                  <a:pt x="0" y="739004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572001" y="125730"/>
            <a:ext cx="640588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2</a:t>
            </a:r>
          </a:p>
        </p:txBody>
      </p:sp>
      <p:sp>
        <p:nvSpPr>
          <p:cNvPr id="4" name="TextBox 4"/>
          <p:cNvSpPr txBox="1"/>
          <p:nvPr/>
        </p:nvSpPr>
        <p:spPr>
          <a:xfrm>
            <a:off x="11661104" y="2596292"/>
            <a:ext cx="6626896" cy="369379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hoàn</a:t>
            </a:r>
            <a:r>
              <a:rPr lang="en-US" sz="5199" dirty="0">
                <a:solidFill>
                  <a:srgbClr val="000000"/>
                </a:solidFill>
                <a:latin typeface="DejaVu Serif Bold"/>
              </a:rPr>
              <a:t> </a:t>
            </a:r>
            <a:r>
              <a:rPr lang="en-US" sz="5199" dirty="0" err="1">
                <a:solidFill>
                  <a:srgbClr val="000000"/>
                </a:solidFill>
                <a:latin typeface="DejaVu Serif Bold"/>
              </a:rPr>
              <a:t>cảnh</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quần</a:t>
            </a:r>
            <a:r>
              <a:rPr lang="en-US" sz="5199" dirty="0">
                <a:solidFill>
                  <a:srgbClr val="000000"/>
                </a:solidFill>
                <a:latin typeface="DejaVu Serif Bold"/>
              </a:rPr>
              <a:t> </a:t>
            </a:r>
            <a:r>
              <a:rPr lang="en-US" sz="5199" dirty="0" err="1">
                <a:solidFill>
                  <a:srgbClr val="000000"/>
                </a:solidFill>
                <a:latin typeface="DejaVu Serif Bold"/>
              </a:rPr>
              <a:t>áo</a:t>
            </a:r>
            <a:r>
              <a:rPr lang="en-US" sz="5199" dirty="0">
                <a:solidFill>
                  <a:srgbClr val="000000"/>
                </a:solidFill>
                <a:latin typeface="DejaVu Serif Bold"/>
              </a:rPr>
              <a:t> </a:t>
            </a:r>
            <a:r>
              <a:rPr lang="en-US" sz="5199" dirty="0" err="1">
                <a:solidFill>
                  <a:srgbClr val="000000"/>
                </a:solidFill>
                <a:latin typeface="DejaVu Serif Bold"/>
              </a:rPr>
              <a:t>để</a:t>
            </a:r>
            <a:r>
              <a:rPr lang="en-US" sz="5199" dirty="0">
                <a:solidFill>
                  <a:srgbClr val="000000"/>
                </a:solidFill>
                <a:latin typeface="DejaVu Serif Bold"/>
              </a:rPr>
              <a:t> </a:t>
            </a:r>
            <a:r>
              <a:rPr lang="en-US" sz="5199" dirty="0" err="1">
                <a:solidFill>
                  <a:srgbClr val="000000"/>
                </a:solidFill>
                <a:latin typeface="DejaVu Serif Bold"/>
              </a:rPr>
              <a:t>mặc</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784</Words>
  <Application>Microsoft Office PowerPoint</Application>
  <PresentationFormat>Custom</PresentationFormat>
  <Paragraphs>71</Paragraphs>
  <Slides>33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Baloo Bhai</vt:lpstr>
      <vt:lpstr>Calibri</vt:lpstr>
      <vt:lpstr>DejaVu Serif Bold Italics</vt:lpstr>
      <vt:lpstr>DejaVu Serif Bold</vt:lpstr>
      <vt:lpstr>Paytone One</vt:lpstr>
      <vt:lpstr>Noto Sans Bold</vt:lpstr>
      <vt:lpstr>DejaVu Serif</vt:lpstr>
      <vt:lpstr>.VnRevueH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BỊT MẮT TÌM ĐỒ VẬT</dc:title>
  <cp:lastModifiedBy>PC</cp:lastModifiedBy>
  <cp:revision>4</cp:revision>
  <dcterms:created xsi:type="dcterms:W3CDTF">2006-08-16T00:00:00Z</dcterms:created>
  <dcterms:modified xsi:type="dcterms:W3CDTF">2024-11-06T02:10:28Z</dcterms:modified>
  <dc:identifier>DAFtSJEhvTk</dc:identifier>
</cp:coreProperties>
</file>