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312" r:id="rId2"/>
    <p:sldId id="335" r:id="rId3"/>
    <p:sldId id="313" r:id="rId4"/>
    <p:sldId id="334" r:id="rId5"/>
    <p:sldId id="330" r:id="rId6"/>
    <p:sldId id="345" r:id="rId7"/>
    <p:sldId id="325" r:id="rId8"/>
    <p:sldId id="258" r:id="rId9"/>
    <p:sldId id="318" r:id="rId10"/>
    <p:sldId id="350" r:id="rId11"/>
    <p:sldId id="351" r:id="rId12"/>
    <p:sldId id="333" r:id="rId13"/>
    <p:sldId id="336" r:id="rId14"/>
    <p:sldId id="337" r:id="rId15"/>
    <p:sldId id="338" r:id="rId16"/>
    <p:sldId id="257" r:id="rId17"/>
    <p:sldId id="339" r:id="rId18"/>
    <p:sldId id="340" r:id="rId19"/>
    <p:sldId id="341" r:id="rId20"/>
    <p:sldId id="342" r:id="rId21"/>
    <p:sldId id="320" r:id="rId22"/>
    <p:sldId id="34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>
        <p:scale>
          <a:sx n="62" d="100"/>
          <a:sy n="62" d="100"/>
        </p:scale>
        <p:origin x="-102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347300-FC2E-4EA0-AA87-5BBC8ED687A3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495E8F-BC0B-4F4C-9AA5-F838538C4D9A}" type="slidenum">
              <a:rPr lang="vi-VN" smtClean="0"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29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300-FC2E-4EA0-AA87-5BBC8ED687A3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5E8F-BC0B-4F4C-9AA5-F838538C4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689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300-FC2E-4EA0-AA87-5BBC8ED687A3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5E8F-BC0B-4F4C-9AA5-F838538C4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94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300-FC2E-4EA0-AA87-5BBC8ED687A3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5E8F-BC0B-4F4C-9AA5-F838538C4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141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300-FC2E-4EA0-AA87-5BBC8ED687A3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5E8F-BC0B-4F4C-9AA5-F838538C4D9A}" type="slidenum">
              <a:rPr lang="vi-VN" smtClean="0"/>
              <a:t>‹#›</a:t>
            </a:fld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77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300-FC2E-4EA0-AA87-5BBC8ED687A3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5E8F-BC0B-4F4C-9AA5-F838538C4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847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300-FC2E-4EA0-AA87-5BBC8ED687A3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5E8F-BC0B-4F4C-9AA5-F838538C4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289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300-FC2E-4EA0-AA87-5BBC8ED687A3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5E8F-BC0B-4F4C-9AA5-F838538C4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877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300-FC2E-4EA0-AA87-5BBC8ED687A3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5E8F-BC0B-4F4C-9AA5-F838538C4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280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300-FC2E-4EA0-AA87-5BBC8ED687A3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5E8F-BC0B-4F4C-9AA5-F838538C4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592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300-FC2E-4EA0-AA87-5BBC8ED687A3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5E8F-BC0B-4F4C-9AA5-F838538C4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433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D347300-FC2E-4EA0-AA87-5BBC8ED687A3}" type="datetimeFigureOut">
              <a:rPr lang="vi-VN" smtClean="0"/>
              <a:t>06/11/2024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7495E8F-BC0B-4F4C-9AA5-F838538C4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13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E:\QUYNH\anh tai ve poiwer oint\5e43c1f10bb5d163599e9eba_tải hình ảnh hoa đồng tiền.png">
            <a:extLst>
              <a:ext uri="{FF2B5EF4-FFF2-40B4-BE49-F238E27FC236}">
                <a16:creationId xmlns="" xmlns:a16="http://schemas.microsoft.com/office/drawing/2014/main" id="{A45C6DDD-48EB-4EAB-8A40-C0A0F5C95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308143" y="387438"/>
            <a:ext cx="1118818" cy="11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D7F7262-BDE8-406C-9F69-6EA01281D1FF}"/>
              </a:ext>
            </a:extLst>
          </p:cNvPr>
          <p:cNvCxnSpPr>
            <a:cxnSpLocks/>
          </p:cNvCxnSpPr>
          <p:nvPr/>
        </p:nvCxnSpPr>
        <p:spPr>
          <a:xfrm>
            <a:off x="6606518" y="219183"/>
            <a:ext cx="5145771" cy="566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A63085AB-F970-467D-969D-CC2EF5668EFD}"/>
              </a:ext>
            </a:extLst>
          </p:cNvPr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ECC8CC1-0C17-4EF6-A8AE-998FC7463B28}"/>
              </a:ext>
            </a:extLst>
          </p:cNvPr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4F28B5A-3F44-4E42-A60C-7776F24315A6}"/>
              </a:ext>
            </a:extLst>
          </p:cNvPr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 descr="E:\QUYNH\anh tai ve poiwer oint\5e43c1f10bb5d163599e9eba_tải hình ảnh hoa đồng tiền.png">
            <a:extLst>
              <a:ext uri="{FF2B5EF4-FFF2-40B4-BE49-F238E27FC236}">
                <a16:creationId xmlns="" xmlns:a16="http://schemas.microsoft.com/office/drawing/2014/main" id="{424AFA18-9C92-499D-BDA6-9603ACCC9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10800000" flipH="1">
            <a:off x="357453" y="4534658"/>
            <a:ext cx="1934964" cy="19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5B5A12C-184F-4A43-BB6D-7E884D513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0373202" y="5145168"/>
            <a:ext cx="1487553" cy="1493649"/>
          </a:xfrm>
          <a:prstGeom prst="rect">
            <a:avLst/>
          </a:prstGeom>
        </p:spPr>
      </p:pic>
      <p:sp>
        <p:nvSpPr>
          <p:cNvPr id="19" name="WordArt 13">
            <a:extLst>
              <a:ext uri="{FF2B5EF4-FFF2-40B4-BE49-F238E27FC236}">
                <a16:creationId xmlns="" xmlns:a16="http://schemas.microsoft.com/office/drawing/2014/main" id="{3E9FB65C-13E1-4EC3-A3A9-3DD9BC511E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95164" y="1140016"/>
            <a:ext cx="9550399" cy="8585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ĐỌC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5" descr="E:\QUYNH\anh tai ve poiwer oint\5e43c1f10bb5d163599e9eba_tải hình ảnh hoa đồng tiền.png">
            <a:extLst>
              <a:ext uri="{FF2B5EF4-FFF2-40B4-BE49-F238E27FC236}">
                <a16:creationId xmlns="" xmlns:a16="http://schemas.microsoft.com/office/drawing/2014/main" id="{AB8E3D8B-C539-4920-A47C-C2F85FA70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30343" y="309936"/>
            <a:ext cx="987307" cy="11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E:\QUYNH\anh tai ve poiwer oint\5e43c1f10bb5d163599e9eba_tải hình ảnh hoa đồng tiền.png">
            <a:extLst>
              <a:ext uri="{FF2B5EF4-FFF2-40B4-BE49-F238E27FC236}">
                <a16:creationId xmlns="" xmlns:a16="http://schemas.microsoft.com/office/drawing/2014/main" id="{50E90DC6-AA8D-48ED-A482-E22C0B80B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>
            <a:off x="10914025" y="218923"/>
            <a:ext cx="1069290" cy="106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99FC7A-7F34-5D2B-9BE0-730F72039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39" y="2695430"/>
            <a:ext cx="2119745" cy="266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96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ừ thuyền nan đến tàu vỏ thép | BÁO QUẢNG NAM ONLINE - Tin tức mới nhất">
            <a:extLst>
              <a:ext uri="{FF2B5EF4-FFF2-40B4-BE49-F238E27FC236}">
                <a16:creationId xmlns="" xmlns:a16="http://schemas.microsoft.com/office/drawing/2014/main" id="{C3B06601-C048-6E20-E673-FAA882C33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2" y="1249251"/>
            <a:ext cx="5254580" cy="514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FB00287-506A-542D-962E-F2A83DE2C70B}"/>
              </a:ext>
            </a:extLst>
          </p:cNvPr>
          <p:cNvSpPr/>
          <p:nvPr/>
        </p:nvSpPr>
        <p:spPr>
          <a:xfrm>
            <a:off x="1119526" y="508530"/>
            <a:ext cx="1616147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7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Thuyền</a:t>
            </a:r>
            <a:endParaRPr lang="en-US" sz="2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B8FC7B7-F296-A7F9-DB55-35AAB9D94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828" y="1249252"/>
            <a:ext cx="5494696" cy="49393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40182" y="333662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67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ơ thấy lưỡi liềm là điềm gì? Đánh con nào khả năng vào bờ?">
            <a:extLst>
              <a:ext uri="{FF2B5EF4-FFF2-40B4-BE49-F238E27FC236}">
                <a16:creationId xmlns="" xmlns:a16="http://schemas.microsoft.com/office/drawing/2014/main" id="{E0B4C239-8DF6-208C-40F9-BAE4752BC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1" y="1027331"/>
            <a:ext cx="10831132" cy="512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62908" y="504111"/>
            <a:ext cx="2292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Lưỡi liềm</a:t>
            </a:r>
            <a:endParaRPr lang="en-US" sz="2800" b="1" dirty="0">
              <a:ln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4435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050" y="296215"/>
            <a:ext cx="11694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Bài thơ tả cảnh thả diều vào những khoảng thời gian nào trong ngày? Những từ ngữ nào cho em biết điều đó?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836" y="2428390"/>
            <a:ext cx="114235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tả cảnh thả diều vào buổi tối</a:t>
            </a:r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thể hiện qua các từ ngữ: Sao trời trôi qua/ Diều thành trăng vàng, Diều hay chiếc thuyền/ Trôi trên sông Ngân.</a:t>
            </a:r>
            <a:endParaRPr lang="vi-VN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7050" y="4520484"/>
            <a:ext cx="116875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cũng tả cảnh thả diều vào ban ngày</a:t>
            </a:r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thể hiện qua các từ ngữ: Diều là hạt cau/ Phơi trên nong trời, </a:t>
            </a:r>
            <a:endParaRPr lang="vi-VN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4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3" y="656823"/>
            <a:ext cx="1161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Tác giả bài thơ so sánh cánh diều với những gì?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124" y="2086377"/>
            <a:ext cx="1151371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</a:t>
            </a:r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1: cánh diều với trăng vàng, </a:t>
            </a:r>
            <a:endParaRPr lang="vi-VN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Khổ thơ 2: cánh diều với chiếc thuyền trôi trên sông Ngân </a:t>
            </a:r>
            <a:endParaRPr lang="vi-VN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Khổ thơ 3: cánh diều giống như hạt cau phơi trên nong trời </a:t>
            </a:r>
            <a:endParaRPr lang="vi-VN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Khổ thơ 4: cánh diều giống như lưỡi liềm ai đó quên, bỏ lại trên cánh đồng sau mùa</a:t>
            </a:r>
            <a:endParaRPr lang="vi-VN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2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639" y="695459"/>
            <a:ext cx="116296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3: Em thích những hình ảnh so sánh nào? Vì sao?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3639" y="3245476"/>
            <a:ext cx="1146219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trời trôi qua, Diều thành trăng vàng. Vì đó là hình ảnh rất đẹp 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3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31" y="850006"/>
            <a:ext cx="11552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4: Tìm những từ ngữ tả tiếng sáo diều trong bài thơ?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577" y="2331076"/>
            <a:ext cx="116425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thơ 1: Sáo diều thổi. Khổ thơ 2: Tiếng sáo diều trong ngẫn. Khổ thơ 3: Tiếng sáo diều chơi vơi. Khổ thơ 5: Nhạc sáo diều réo vang.</a:t>
            </a:r>
            <a:endParaRPr lang="vi-VN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4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888684B-AA3A-DDCA-7285-5AC32D48E62A}"/>
              </a:ext>
            </a:extLst>
          </p:cNvPr>
          <p:cNvSpPr/>
          <p:nvPr/>
        </p:nvSpPr>
        <p:spPr>
          <a:xfrm>
            <a:off x="953400" y="871989"/>
            <a:ext cx="3704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Nội dung: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34DD8E-15CB-5B59-0431-33CDEA60CD47}"/>
              </a:ext>
            </a:extLst>
          </p:cNvPr>
          <p:cNvSpPr txBox="1"/>
          <p:nvPr/>
        </p:nvSpPr>
        <p:spPr>
          <a:xfrm>
            <a:off x="433989" y="2218058"/>
            <a:ext cx="114016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ca ngợi vẻ đẹp của những cánh diều; nói về niềm vui và những khát vọng đẹp mà trò chơi thả diều mang lại cho trẻ thơ.</a:t>
            </a:r>
            <a:endParaRPr lang="vi-VN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2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408" y="502276"/>
            <a:ext cx="115265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Xếp các từ ngữ của một câu có hình ảnh so sánh trong bài thơ vào chỗ phù hợp trong sơ đồ.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71787"/>
              </p:ext>
            </p:extLst>
          </p:nvPr>
        </p:nvGraphicFramePr>
        <p:xfrm>
          <a:off x="1165438" y="1882458"/>
          <a:ext cx="9286875" cy="2194560"/>
        </p:xfrm>
        <a:graphic>
          <a:graphicData uri="http://schemas.openxmlformats.org/drawingml/2006/table">
            <a:tbl>
              <a:tblPr/>
              <a:tblGrid>
                <a:gridCol w="3114675"/>
                <a:gridCol w="3114675"/>
                <a:gridCol w="3057525"/>
              </a:tblGrid>
              <a:tr h="73342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Sự vật 1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Từ so sánh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Sự vật 2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i="0" u="none" strike="noStrike">
                          <a:solidFill>
                            <a:srgbClr val="00334E"/>
                          </a:solidFill>
                          <a:effectLst/>
                          <a:latin typeface="Arial" panose="020B0604020202020204" pitchFamily="34" charset="0"/>
                        </a:rPr>
                        <a:t>Diều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i="0" u="none" strike="noStrike">
                          <a:solidFill>
                            <a:srgbClr val="00334E"/>
                          </a:solidFill>
                          <a:effectLst/>
                          <a:latin typeface="Arial" panose="020B0604020202020204" pitchFamily="34" charset="0"/>
                        </a:rPr>
                        <a:t>là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i="0" u="none" strike="noStrike" dirty="0">
                          <a:solidFill>
                            <a:srgbClr val="00334E"/>
                          </a:solidFill>
                          <a:effectLst/>
                          <a:latin typeface="Arial" panose="020B0604020202020204" pitchFamily="34" charset="0"/>
                        </a:rPr>
                        <a:t>hạt cau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AB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36688" y="29797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94236"/>
              </p:ext>
            </p:extLst>
          </p:nvPr>
        </p:nvGraphicFramePr>
        <p:xfrm>
          <a:off x="1395848" y="521275"/>
          <a:ext cx="9345133" cy="1436313"/>
        </p:xfrm>
        <a:graphic>
          <a:graphicData uri="http://schemas.openxmlformats.org/drawingml/2006/table">
            <a:tbl>
              <a:tblPr/>
              <a:tblGrid>
                <a:gridCol w="3134155"/>
                <a:gridCol w="3134155"/>
                <a:gridCol w="3076823"/>
              </a:tblGrid>
              <a:tr h="143631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Sự vật 1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Từ so sánh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Sự vật 2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95055" y="52159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1679" y="2207024"/>
            <a:ext cx="15841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57610" y="2227715"/>
            <a:ext cx="26530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17476" y="2083407"/>
            <a:ext cx="3090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trăng vàng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8648" y="3207958"/>
            <a:ext cx="140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4253" y="4208892"/>
            <a:ext cx="1390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8495" y="5209826"/>
            <a:ext cx="1584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8140" y="3187473"/>
            <a:ext cx="17644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64427" y="5197043"/>
            <a:ext cx="19318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70866" y="4250068"/>
            <a:ext cx="1584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1414" y="3188020"/>
            <a:ext cx="3296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4445" y="4140784"/>
            <a:ext cx="3090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59143" y="5209826"/>
            <a:ext cx="2228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ưỡi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249" y="605307"/>
            <a:ext cx="114621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Tìm những sự vật được so sánh với nhau trong các câu thơ sau: 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 nhót như ngọn đèn tín hiệu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Trỏ lối sang mùa hè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 cà chua như cái đèn lông nhỏ xíu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Thắp mùa đông ấm những đêm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ớt như ngọn đèn dầu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Chạm đầu lưỡi – chạm vào sức nóng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9109" y="1712890"/>
            <a:ext cx="714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405581"/>
              </p:ext>
            </p:extLst>
          </p:nvPr>
        </p:nvGraphicFramePr>
        <p:xfrm>
          <a:off x="1431235" y="1103243"/>
          <a:ext cx="9819859" cy="4038600"/>
        </p:xfrm>
        <a:graphic>
          <a:graphicData uri="http://schemas.openxmlformats.org/drawingml/2006/table">
            <a:tbl>
              <a:tblPr/>
              <a:tblGrid>
                <a:gridCol w="2924051"/>
                <a:gridCol w="2476394"/>
                <a:gridCol w="4419414"/>
              </a:tblGrid>
              <a:tr h="10096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i="0" u="none" strike="noStrike" dirty="0">
                          <a:solidFill>
                            <a:srgbClr val="004468"/>
                          </a:solidFill>
                          <a:effectLst/>
                          <a:latin typeface="Arial" panose="020B0604020202020204" pitchFamily="34" charset="0"/>
                        </a:rPr>
                        <a:t>Sự vật 1</a:t>
                      </a:r>
                      <a:endParaRPr lang="en-US" sz="1300" dirty="0">
                        <a:effectLst/>
                      </a:endParaRPr>
                    </a:p>
                  </a:txBody>
                  <a:tcPr marL="46992" marR="46992" marT="32223" marB="322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i="0" u="none" strike="noStrike">
                          <a:solidFill>
                            <a:srgbClr val="004468"/>
                          </a:solidFill>
                          <a:effectLst/>
                          <a:latin typeface="Arial" panose="020B0604020202020204" pitchFamily="34" charset="0"/>
                        </a:rPr>
                        <a:t>Từ so sánh</a:t>
                      </a:r>
                      <a:endParaRPr lang="en-US" sz="1300">
                        <a:effectLst/>
                      </a:endParaRPr>
                    </a:p>
                  </a:txBody>
                  <a:tcPr marL="46992" marR="46992" marT="32223" marB="322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i="0" u="none" strike="noStrike">
                          <a:solidFill>
                            <a:srgbClr val="004468"/>
                          </a:solidFill>
                          <a:effectLst/>
                          <a:latin typeface="Arial" panose="020B0604020202020204" pitchFamily="34" charset="0"/>
                        </a:rPr>
                        <a:t>Sự vật 2</a:t>
                      </a:r>
                      <a:endParaRPr lang="en-US" sz="1300">
                        <a:effectLst/>
                      </a:endParaRPr>
                    </a:p>
                  </a:txBody>
                  <a:tcPr marL="46992" marR="46992" marT="32223" marB="322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i="0" u="none" strike="noStrike">
                          <a:solidFill>
                            <a:srgbClr val="004468"/>
                          </a:solidFill>
                          <a:effectLst/>
                          <a:latin typeface="Arial" panose="020B0604020202020204" pitchFamily="34" charset="0"/>
                        </a:rPr>
                        <a:t>Trái nhót</a:t>
                      </a:r>
                      <a:endParaRPr lang="en-US" sz="1300">
                        <a:effectLst/>
                      </a:endParaRPr>
                    </a:p>
                  </a:txBody>
                  <a:tcPr marL="46992" marR="46992" marT="32223" marB="322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100" b="1" i="0" u="none" strike="noStrike">
                          <a:solidFill>
                            <a:srgbClr val="004468"/>
                          </a:solidFill>
                          <a:effectLst/>
                          <a:latin typeface="Arial" panose="020B0604020202020204" pitchFamily="34" charset="0"/>
                        </a:rPr>
                        <a:t>như</a:t>
                      </a:r>
                      <a:endParaRPr lang="vi-VN" sz="1300">
                        <a:effectLst/>
                      </a:endParaRPr>
                    </a:p>
                  </a:txBody>
                  <a:tcPr marL="46992" marR="46992" marT="32223" marB="322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i="0" u="none" strike="noStrike" dirty="0">
                          <a:solidFill>
                            <a:srgbClr val="004468"/>
                          </a:solidFill>
                          <a:effectLst/>
                          <a:latin typeface="Arial" panose="020B0604020202020204" pitchFamily="34" charset="0"/>
                        </a:rPr>
                        <a:t>Ngọn đèn tín hiệu</a:t>
                      </a:r>
                      <a:endParaRPr lang="en-US" sz="1300" dirty="0">
                        <a:effectLst/>
                      </a:endParaRPr>
                    </a:p>
                  </a:txBody>
                  <a:tcPr marL="46992" marR="46992" marT="32223" marB="322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E8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i="0" u="none" strike="noStrike">
                          <a:solidFill>
                            <a:srgbClr val="004468"/>
                          </a:solidFill>
                          <a:effectLst/>
                          <a:latin typeface="Arial" panose="020B0604020202020204" pitchFamily="34" charset="0"/>
                        </a:rPr>
                        <a:t>Quả cà chua</a:t>
                      </a:r>
                      <a:endParaRPr lang="en-US" sz="1300">
                        <a:effectLst/>
                      </a:endParaRPr>
                    </a:p>
                  </a:txBody>
                  <a:tcPr marL="46992" marR="46992" marT="32223" marB="322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100" b="1" i="0" u="none" strike="noStrike">
                          <a:solidFill>
                            <a:srgbClr val="004468"/>
                          </a:solidFill>
                          <a:effectLst/>
                          <a:latin typeface="Arial" panose="020B0604020202020204" pitchFamily="34" charset="0"/>
                        </a:rPr>
                        <a:t>như</a:t>
                      </a:r>
                      <a:endParaRPr lang="vi-VN" sz="1300">
                        <a:effectLst/>
                      </a:endParaRPr>
                    </a:p>
                  </a:txBody>
                  <a:tcPr marL="46992" marR="46992" marT="32223" marB="322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i="0" u="none" strike="noStrike">
                          <a:solidFill>
                            <a:srgbClr val="004468"/>
                          </a:solidFill>
                          <a:effectLst/>
                          <a:latin typeface="Arial" panose="020B0604020202020204" pitchFamily="34" charset="0"/>
                        </a:rPr>
                        <a:t>Cái đèn lồng nhỏ xíu</a:t>
                      </a:r>
                      <a:endParaRPr lang="en-US" sz="1300">
                        <a:effectLst/>
                      </a:endParaRPr>
                    </a:p>
                  </a:txBody>
                  <a:tcPr marL="46992" marR="46992" marT="32223" marB="322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i="0" u="none" strike="noStrike">
                          <a:solidFill>
                            <a:srgbClr val="004468"/>
                          </a:solidFill>
                          <a:effectLst/>
                          <a:latin typeface="Arial" panose="020B0604020202020204" pitchFamily="34" charset="0"/>
                        </a:rPr>
                        <a:t>Quả ớt</a:t>
                      </a:r>
                      <a:endParaRPr lang="en-US" sz="1300">
                        <a:effectLst/>
                      </a:endParaRPr>
                    </a:p>
                  </a:txBody>
                  <a:tcPr marL="46992" marR="46992" marT="32223" marB="322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100" b="1" i="0" u="none" strike="noStrike">
                          <a:solidFill>
                            <a:srgbClr val="004468"/>
                          </a:solidFill>
                          <a:effectLst/>
                          <a:latin typeface="Arial" panose="020B0604020202020204" pitchFamily="34" charset="0"/>
                        </a:rPr>
                        <a:t>như</a:t>
                      </a:r>
                      <a:endParaRPr lang="vi-VN" sz="1300">
                        <a:effectLst/>
                      </a:endParaRPr>
                    </a:p>
                  </a:txBody>
                  <a:tcPr marL="46992" marR="46992" marT="32223" marB="322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i="0" u="none" strike="noStrike" dirty="0">
                          <a:solidFill>
                            <a:srgbClr val="004468"/>
                          </a:solidFill>
                          <a:effectLst/>
                          <a:latin typeface="Arial" panose="020B0604020202020204" pitchFamily="34" charset="0"/>
                        </a:rPr>
                        <a:t>Ngọn lửa đèn dầu</a:t>
                      </a:r>
                      <a:endParaRPr lang="en-US" sz="1300" dirty="0">
                        <a:effectLst/>
                      </a:endParaRPr>
                    </a:p>
                  </a:txBody>
                  <a:tcPr marL="46992" marR="46992" marT="32223" marB="322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E8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19375" y="2057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4A11B3E-CB3E-5356-0DC0-754CDBC98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31" y="1460619"/>
            <a:ext cx="5054477" cy="4896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518A209-2CAD-CC23-6944-D911F4C41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0" y="1460619"/>
            <a:ext cx="4820774" cy="4896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7E953A4-BF79-72D5-6C56-3BCB01A6B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64" y="1362428"/>
            <a:ext cx="8587592" cy="48175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3C60DD-9B9E-8A9D-A954-7ADE8F8C1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65" y="1460618"/>
            <a:ext cx="8133069" cy="4896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8833A30-C373-7F1C-6557-1E36C0EE5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64" y="1460617"/>
            <a:ext cx="7645477" cy="45272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303ED0D-6324-3146-0500-C0F27A469D93}"/>
              </a:ext>
            </a:extLst>
          </p:cNvPr>
          <p:cNvSpPr/>
          <p:nvPr/>
        </p:nvSpPr>
        <p:spPr>
          <a:xfrm>
            <a:off x="470101" y="500654"/>
            <a:ext cx="1125179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Hình ảnh các bạn chơi thả diều</a:t>
            </a:r>
            <a:endParaRPr lang="en-US" sz="5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735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1234" y="1300766"/>
            <a:ext cx="6877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07584" y="3837904"/>
            <a:ext cx="10303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 Hướng dẫn học sinh học thuộc lòng bài thơ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học sinh thi học thuộc lòng- nhận xét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tiết học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3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910D7CF-0F9F-186D-E425-AC04BC5F2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" y="334851"/>
            <a:ext cx="11746523" cy="627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3048" y="1043189"/>
            <a:ext cx="7765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ĐỌC 1</a:t>
            </a:r>
          </a:p>
          <a:p>
            <a:pPr algn="ctr"/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DIỀU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0332" y="206062"/>
            <a:ext cx="313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DIỀU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4978" y="1064091"/>
            <a:ext cx="52932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Sáo nó thổi vang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trời trôi qua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thành trăng vàng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trong ngần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hay chiếc thuyền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Trôi trên sông Ngân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94855" y="1064091"/>
            <a:ext cx="52159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chơi vơi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là hạt cau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Phơi trên nong trời. 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cánh đồng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Xong mùa gặt hái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em - lưỡi liềm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quên bỏ lại.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  <a:p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14704" y="1922777"/>
            <a:ext cx="408260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Nhạc trời réo vang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diều xanh lúa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Uốn cong tre làng.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KHOA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6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0332" y="206062"/>
            <a:ext cx="313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DIỀU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4978" y="1064091"/>
            <a:ext cx="56056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Sáo nó thổi vang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trời trôi qua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thành trăng vàng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no gió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trong ngần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hay chiếc thuyền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Trôi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sông Ngân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94855" y="1064091"/>
            <a:ext cx="52159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chơi vơi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là hạt cau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Phơi trên nong trời. 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cánh đồng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Xong mùa gặt hái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em - lưỡi liềm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quên bỏ lại.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  <a:p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14704" y="1922777"/>
            <a:ext cx="408260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Nhạc trời réo vang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diều xanh lúa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Uốn cong tre làng.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KHOA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607158" y="1118316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572811" y="1606130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78177" y="1974761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421747" y="2431961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572811" y="3254063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509752" y="2417874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767035" y="1118316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017130" y="3627174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41251" y="4179892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081524" y="4777499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797082" y="1606130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405885" y="1996226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177007" y="3254063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797081" y="3698383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364305" y="4127720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995900" y="4179891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850783" y="1365161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314258" y="4639934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399852" y="4663545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1424093" y="1974760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1709308" y="2395471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1799726" y="2868165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1565759" y="3364972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148300" y="4332291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1626126" y="3403624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5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0">
            <a:extLst>
              <a:ext uri="{FF2B5EF4-FFF2-40B4-BE49-F238E27FC236}">
                <a16:creationId xmlns="" xmlns:a16="http://schemas.microsoft.com/office/drawing/2014/main" id="{3DE33B32-F633-6F7F-F1D7-E83B3686919F}"/>
              </a:ext>
            </a:extLst>
          </p:cNvPr>
          <p:cNvSpPr txBox="1"/>
          <p:nvPr/>
        </p:nvSpPr>
        <p:spPr>
          <a:xfrm>
            <a:off x="1344868" y="625195"/>
            <a:ext cx="98855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như cánh đồng </a:t>
            </a:r>
          </a:p>
          <a:p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Xong mùa gặt hái </a:t>
            </a:r>
          </a:p>
          <a:p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Diều em </a:t>
            </a:r>
            <a:r>
              <a:rPr lang="vi-VN" sz="8000">
                <a:latin typeface="Times New Roman" panose="02020603050405020304" pitchFamily="18" charset="0"/>
                <a:cs typeface="Times New Roman" panose="02020603050405020304" pitchFamily="18" charset="0"/>
              </a:rPr>
              <a:t>–   lưỡi 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</a:p>
          <a:p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quên bỏ lại.</a:t>
            </a:r>
            <a:endParaRPr lang="vi-V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0FB54AE-2819-4854-3797-AE60BD5DA395}"/>
              </a:ext>
            </a:extLst>
          </p:cNvPr>
          <p:cNvSpPr txBox="1"/>
          <p:nvPr/>
        </p:nvSpPr>
        <p:spPr>
          <a:xfrm>
            <a:off x="345390" y="389124"/>
            <a:ext cx="10501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/>
              <a:t>                 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F35640-42C0-E52A-C207-B48DE0F1EBBA}"/>
              </a:ext>
            </a:extLst>
          </p:cNvPr>
          <p:cNvSpPr txBox="1"/>
          <p:nvPr/>
        </p:nvSpPr>
        <p:spPr>
          <a:xfrm>
            <a:off x="9570457" y="638983"/>
            <a:ext cx="487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667700-85DE-59A7-88E6-3CA4AEB2B9ED}"/>
              </a:ext>
            </a:extLst>
          </p:cNvPr>
          <p:cNvSpPr txBox="1"/>
          <p:nvPr/>
        </p:nvSpPr>
        <p:spPr>
          <a:xfrm>
            <a:off x="9148746" y="1920312"/>
            <a:ext cx="487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C9659030-CBFA-313B-F209-E381646D242B}"/>
              </a:ext>
            </a:extLst>
          </p:cNvPr>
          <p:cNvSpPr txBox="1"/>
          <p:nvPr/>
        </p:nvSpPr>
        <p:spPr>
          <a:xfrm>
            <a:off x="5892810" y="3225907"/>
            <a:ext cx="487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="" xmlns:a16="http://schemas.microsoft.com/office/drawing/2014/main" id="{3F3052E5-10B3-1A35-559E-4DC2A3D6244E}"/>
              </a:ext>
            </a:extLst>
          </p:cNvPr>
          <p:cNvSpPr txBox="1"/>
          <p:nvPr/>
        </p:nvSpPr>
        <p:spPr>
          <a:xfrm>
            <a:off x="7700255" y="4411417"/>
            <a:ext cx="958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="" xmlns:a16="http://schemas.microsoft.com/office/drawing/2014/main" id="{84DCA3A9-7555-657D-0E5D-74AFA3097104}"/>
              </a:ext>
            </a:extLst>
          </p:cNvPr>
          <p:cNvSpPr txBox="1"/>
          <p:nvPr/>
        </p:nvSpPr>
        <p:spPr>
          <a:xfrm>
            <a:off x="10528950" y="3133574"/>
            <a:ext cx="487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solidFill>
                  <a:srgbClr val="FF0000"/>
                </a:solidFill>
              </a:rPr>
              <a:t>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930" y="4214413"/>
            <a:ext cx="1389982" cy="17663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49656F3-CE70-E0C8-6855-CB272B7C1DE9}"/>
              </a:ext>
            </a:extLst>
          </p:cNvPr>
          <p:cNvCxnSpPr>
            <a:cxnSpLocks/>
          </p:cNvCxnSpPr>
          <p:nvPr/>
        </p:nvCxnSpPr>
        <p:spPr>
          <a:xfrm>
            <a:off x="6701049" y="4214413"/>
            <a:ext cx="37187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29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1C90429-AE7C-CDA8-CA83-9AC1AF4EDCF4}"/>
              </a:ext>
            </a:extLst>
          </p:cNvPr>
          <p:cNvSpPr txBox="1"/>
          <p:nvPr/>
        </p:nvSpPr>
        <p:spPr>
          <a:xfrm>
            <a:off x="571279" y="5520624"/>
            <a:ext cx="117282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58" y="1133340"/>
            <a:ext cx="5275729" cy="5422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253" y="1133340"/>
            <a:ext cx="5512158" cy="5048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963" y="252507"/>
            <a:ext cx="5340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Ngân ( Ngân Hà)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9138" y="272050"/>
            <a:ext cx="2987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Nong: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27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nh diều vầng trăng">
            <a:extLst>
              <a:ext uri="{FF2B5EF4-FFF2-40B4-BE49-F238E27FC236}">
                <a16:creationId xmlns="" xmlns:a16="http://schemas.microsoft.com/office/drawing/2014/main" id="{4F4C14EE-995F-0447-37A0-FB8FF1B1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6" y="1558344"/>
            <a:ext cx="5364618" cy="472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C9F1C29-176C-B996-2204-952F4D3B0DAD}"/>
              </a:ext>
            </a:extLst>
          </p:cNvPr>
          <p:cNvSpPr/>
          <p:nvPr/>
        </p:nvSpPr>
        <p:spPr>
          <a:xfrm>
            <a:off x="460818" y="555120"/>
            <a:ext cx="26429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000" b="1" cap="none" spc="0" dirty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Cánh diều</a:t>
            </a:r>
            <a:endParaRPr lang="en-US" sz="4000" b="1" cap="none" spc="0" dirty="0">
              <a:ln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8CE23D72-916C-953F-014A-095EE13D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54" y="1558344"/>
            <a:ext cx="5537915" cy="472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B359BEF-AA92-CD5B-CB31-6D8EC7D58894}"/>
              </a:ext>
            </a:extLst>
          </p:cNvPr>
          <p:cNvSpPr/>
          <p:nvPr/>
        </p:nvSpPr>
        <p:spPr>
          <a:xfrm>
            <a:off x="6989759" y="555120"/>
            <a:ext cx="49360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Vầng trăng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96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540</TotalTime>
  <Words>479</Words>
  <Application>Microsoft Office PowerPoint</Application>
  <PresentationFormat>Custom</PresentationFormat>
  <Paragraphs>155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Hiền</dc:creator>
  <cp:lastModifiedBy>PC</cp:lastModifiedBy>
  <cp:revision>48</cp:revision>
  <dcterms:created xsi:type="dcterms:W3CDTF">2022-08-13T08:25:40Z</dcterms:created>
  <dcterms:modified xsi:type="dcterms:W3CDTF">2024-11-06T01:18:33Z</dcterms:modified>
</cp:coreProperties>
</file>