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4" r:id="rId4"/>
    <p:sldMasterId id="2147483721" r:id="rId5"/>
  </p:sldMasterIdLst>
  <p:notesMasterIdLst>
    <p:notesMasterId r:id="rId26"/>
  </p:notesMasterIdLst>
  <p:sldIdLst>
    <p:sldId id="257" r:id="rId6"/>
    <p:sldId id="271" r:id="rId7"/>
    <p:sldId id="259" r:id="rId8"/>
    <p:sldId id="260" r:id="rId9"/>
    <p:sldId id="261" r:id="rId10"/>
    <p:sldId id="262" r:id="rId11"/>
    <p:sldId id="263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A6F08-0364-493C-B630-F1EDA0352426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16CC4-61FE-4906-989F-D28B3306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5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- </a:t>
            </a:r>
            <a:r>
              <a:rPr lang="en-US" dirty="0" err="1" smtClean="0"/>
              <a:t>Kiem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bai</a:t>
            </a:r>
            <a:r>
              <a:rPr lang="en-US" dirty="0" smtClean="0"/>
              <a:t> cu: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- </a:t>
            </a:r>
            <a:r>
              <a:rPr lang="en-US" dirty="0" err="1" smtClean="0"/>
              <a:t>Nen</a:t>
            </a:r>
            <a:r>
              <a:rPr lang="en-US" dirty="0" smtClean="0"/>
              <a:t> de </a:t>
            </a:r>
            <a:r>
              <a:rPr lang="en-US" dirty="0" err="1" smtClean="0"/>
              <a:t>anh</a:t>
            </a:r>
            <a:r>
              <a:rPr lang="en-US" dirty="0" smtClean="0"/>
              <a:t> slide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- Song </a:t>
            </a:r>
            <a:r>
              <a:rPr lang="en-US" dirty="0" err="1" smtClean="0"/>
              <a:t>hong</a:t>
            </a:r>
            <a:r>
              <a:rPr lang="en-US" dirty="0" smtClean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 </a:t>
            </a:r>
            <a:r>
              <a:rPr lang="en-US" dirty="0" err="1" smtClean="0"/>
              <a:t>Danh</a:t>
            </a:r>
            <a:r>
              <a:rPr lang="en-US" dirty="0" smtClean="0"/>
              <a:t> </a:t>
            </a:r>
            <a:r>
              <a:rPr lang="en-US" dirty="0" err="1" smtClean="0"/>
              <a:t>thu</a:t>
            </a:r>
            <a:r>
              <a:rPr lang="en-US" dirty="0" smtClean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 </a:t>
            </a:r>
            <a:r>
              <a:rPr lang="en-US" dirty="0" err="1" smtClean="0"/>
              <a:t>Vao</a:t>
            </a:r>
            <a:r>
              <a:rPr lang="en-US" dirty="0" smtClean="0"/>
              <a:t> </a:t>
            </a:r>
            <a:r>
              <a:rPr lang="en-US" dirty="0" err="1" smtClean="0"/>
              <a:t>mua</a:t>
            </a:r>
            <a:r>
              <a:rPr lang="en-US" dirty="0" smtClean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 Chu y </a:t>
            </a:r>
            <a:r>
              <a:rPr lang="en-US" dirty="0" err="1" smtClean="0"/>
              <a:t>giong</a:t>
            </a:r>
            <a:r>
              <a:rPr lang="en-US" dirty="0" smtClean="0"/>
              <a:t> doc.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 smtClean="0"/>
              <a:t>Luu</a:t>
            </a:r>
            <a:r>
              <a:rPr lang="en-US" dirty="0" smtClean="0"/>
              <a:t> y doc </a:t>
            </a:r>
            <a:r>
              <a:rPr lang="en-US" dirty="0" err="1" smtClean="0"/>
              <a:t>noi</a:t>
            </a:r>
            <a:r>
              <a:rPr lang="en-US" dirty="0" smtClean="0"/>
              <a:t> </a:t>
            </a:r>
            <a:r>
              <a:rPr lang="en-US" dirty="0" err="1" smtClean="0"/>
              <a:t>tiep</a:t>
            </a:r>
            <a:r>
              <a:rPr lang="en-US" dirty="0" smtClean="0"/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Hoi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khó</a:t>
            </a:r>
            <a:r>
              <a:rPr lang="en-US" dirty="0" smtClean="0"/>
              <a:t>: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khó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nghĩa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gắn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cảnh</a:t>
            </a:r>
            <a:endParaRPr lang="en-US" dirty="0" smtClean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 smtClean="0"/>
              <a:t>Chiếu</a:t>
            </a:r>
            <a:r>
              <a:rPr lang="en-US" dirty="0" smtClean="0"/>
              <a:t> slide </a:t>
            </a:r>
            <a:r>
              <a:rPr lang="en-US" dirty="0" err="1" smtClean="0"/>
              <a:t>ảnh</a:t>
            </a:r>
            <a:r>
              <a:rPr lang="en-US" dirty="0" smtClean="0"/>
              <a:t>, clip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: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ở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endParaRPr lang="en-US" dirty="0" smtClean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 smtClean="0"/>
              <a:t>Luyện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: </a:t>
            </a:r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chí</a:t>
            </a:r>
            <a:endParaRPr lang="en-US" dirty="0" smtClean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B418-728C-4668-947F-BD95694F56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27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419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037D1-706F-4E3D-913D-EF0913ED8E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6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9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4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3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7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55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65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21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46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2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8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8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90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33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49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8BAA-6A55-4454-A5CF-6D5472063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556EF-E06D-450B-91AB-107A972A2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A35B9-5350-48D7-A2AC-89B751A9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E6B8F-5719-420E-9FC3-801E4BA6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3A9D6-3591-4332-9268-2F46B445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191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01AB-1A91-4254-9EB2-5E6E7E05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E1257-2496-44E3-9E93-F0289A8C9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2F906-44C5-416F-A2FC-E18C6E34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1E625-126C-4C38-892A-80EFC81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5F69D-333E-48B3-BF69-731CE9BC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166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F316-21A6-4318-8D9C-7788EA2DF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1BBA4-8B31-4498-8281-824C25A7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716C0-B658-4B15-93E9-13F54E049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E3A45-B893-4A68-9E2B-3B0110B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C6F5A-851B-4599-A53A-8F4AAF57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12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E7F94-FCE2-47B0-A897-006C2C3CE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36494-7916-493E-81F0-81A87F789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752B8-F9A7-45CF-88B9-30B070A7C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5DCF4-FB97-465A-8930-A89B5CC9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427C3-0DFF-4A24-8899-9A53D1F6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5CF85-EA94-40D3-8535-13DA23D9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84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4B55B-448C-448C-B624-3605297C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E7590-90AA-48E9-92FC-29C85DE37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0CC1A-F3DF-43A5-8B25-56D0CF326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D71B6-439D-4BEF-B0EF-F30685D4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BDD37-44A0-4448-9D99-78E77E620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EECBB8-79B2-48E5-94E1-EE97C6D0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1F015E-F56E-47CD-AACE-5D32B8FD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EDBBC-DC87-4D5C-BDC7-B34C659B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010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F2D5-1A1B-493C-BDAD-E1102D46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45BCC6-B75B-4CA0-81D9-1C915D41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F7F56-765F-48B0-BC84-6A8197A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A1411-BB72-4DCA-AAEB-C29ABD9E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047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5F7BD1-D806-4810-8C83-EB138110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3979D6-B33C-452D-B2A3-3B04F687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AF78C-5A6B-4023-837F-400EB130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05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92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DDDB-8238-4438-81D4-D566E77F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2D097-EA27-477B-91DA-54A9C9DA6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6C7DC-C578-4A0E-967D-C4279219E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D0BA0-BBAB-4B03-B3BA-305EC56DC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8AE7A-6310-4078-B015-5B2C354A6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89D28-A4F9-454F-BFBD-31157B18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18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B30A3-2D37-4DAF-A9BC-85B14D55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A19D92-16B2-413D-ACE4-92FFC1C1E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E2BB68-BA69-459B-B794-ABD40D679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D2336-677D-43C8-B99F-F0879FBC5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E4578-A8D9-4B88-8430-7AD7425B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5CAD5-48AB-4C8D-B5D7-F309FB1C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238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2FD60-9035-4296-B0AA-9564AC0BD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09410-B711-4732-AAE9-AFE73D543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A9086-C94D-497E-B0BB-38A2B03F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316A3-F342-4BAB-88B9-0350B788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C422D-447D-4F3C-90C0-0EC343AD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138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D6AE9A-2265-4627-BB57-5492EED0B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29892-851E-4FA0-AC9B-6A1AFADAD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5FDF6-B608-4B1B-AAE8-886DFC78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E64AA-A93A-4B1C-A5C6-09D11750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D6AB1-F12A-4D07-BA00-74565C20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028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71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45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02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18/08/2020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83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02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8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07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0347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18/08/2020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37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98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2971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767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34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2321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03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18/08/2020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58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03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8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0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9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284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3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9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3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73C9E-C748-44D6-A2FC-DA79A0DF295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48818-25B2-43A6-99F8-CC07F402257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8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183DE-D38F-4751-9A6D-00E84B0A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B718D-93FC-4463-823B-3C229124F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39B41-7A04-4C42-8851-9DBA6073B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4E18E-0ECA-4BB6-B057-864327D8C32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18/08/2020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3A332-B398-454A-A0DB-03EC89532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37ECC-DBF4-4792-B171-613A2BA4B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96CA7-56BB-4E9C-BC8F-B485BD62E6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79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974CA-49D0-4CC2-B62B-98202E80BB2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18/08/2020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273ED0-CEEC-4A1C-8E53-15216613AA7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矩形 6"/>
          <p:cNvSpPr/>
          <p:nvPr userDrawn="1">
            <p:custDataLst>
              <p:tags r:id="rId18"/>
            </p:custDataLst>
          </p:nvPr>
        </p:nvSpPr>
        <p:spPr>
          <a:xfrm>
            <a:off x="-25400000" y="-25400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9" name="矩形 7"/>
          <p:cNvSpPr/>
          <p:nvPr userDrawn="1">
            <p:custDataLst>
              <p:tags r:id="rId19"/>
            </p:custDataLst>
          </p:nvPr>
        </p:nvSpPr>
        <p:spPr>
          <a:xfrm>
            <a:off x="37592000" y="32258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0" name="图片 1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14"/>
          <p:cNvSpPr/>
          <p:nvPr userDrawn="1"/>
        </p:nvSpPr>
        <p:spPr>
          <a:xfrm>
            <a:off x="0" y="6115050"/>
            <a:ext cx="12192000" cy="771525"/>
          </a:xfrm>
          <a:custGeom>
            <a:avLst/>
            <a:gdLst>
              <a:gd name="connsiteX0" fmla="*/ 0 w 12192000"/>
              <a:gd name="connsiteY0" fmla="*/ 0 h 663915"/>
              <a:gd name="connsiteX1" fmla="*/ 12192000 w 12192000"/>
              <a:gd name="connsiteY1" fmla="*/ 0 h 663915"/>
              <a:gd name="connsiteX2" fmla="*/ 12192000 w 12192000"/>
              <a:gd name="connsiteY2" fmla="*/ 663915 h 663915"/>
              <a:gd name="connsiteX3" fmla="*/ 0 w 12192000"/>
              <a:gd name="connsiteY3" fmla="*/ 663915 h 663915"/>
              <a:gd name="connsiteX4" fmla="*/ 0 w 12192000"/>
              <a:gd name="connsiteY4" fmla="*/ 0 h 663915"/>
              <a:gd name="connsiteX0-1" fmla="*/ 0 w 12192000"/>
              <a:gd name="connsiteY0-2" fmla="*/ 220133 h 884048"/>
              <a:gd name="connsiteX1-3" fmla="*/ 12192000 w 12192000"/>
              <a:gd name="connsiteY1-4" fmla="*/ 220133 h 884048"/>
              <a:gd name="connsiteX2-5" fmla="*/ 12192000 w 12192000"/>
              <a:gd name="connsiteY2-6" fmla="*/ 884048 h 884048"/>
              <a:gd name="connsiteX3-7" fmla="*/ 0 w 12192000"/>
              <a:gd name="connsiteY3-8" fmla="*/ 884048 h 884048"/>
              <a:gd name="connsiteX4-9" fmla="*/ 0 w 12192000"/>
              <a:gd name="connsiteY4-10" fmla="*/ 220133 h 884048"/>
              <a:gd name="connsiteX0-11" fmla="*/ 0 w 12192000"/>
              <a:gd name="connsiteY0-12" fmla="*/ 186551 h 850466"/>
              <a:gd name="connsiteX1-13" fmla="*/ 12192000 w 12192000"/>
              <a:gd name="connsiteY1-14" fmla="*/ 338951 h 850466"/>
              <a:gd name="connsiteX2-15" fmla="*/ 12192000 w 12192000"/>
              <a:gd name="connsiteY2-16" fmla="*/ 850466 h 850466"/>
              <a:gd name="connsiteX3-17" fmla="*/ 0 w 12192000"/>
              <a:gd name="connsiteY3-18" fmla="*/ 850466 h 850466"/>
              <a:gd name="connsiteX4-19" fmla="*/ 0 w 12192000"/>
              <a:gd name="connsiteY4-20" fmla="*/ 186551 h 850466"/>
              <a:gd name="connsiteX0-21" fmla="*/ 0 w 12192000"/>
              <a:gd name="connsiteY0-22" fmla="*/ 108198 h 772113"/>
              <a:gd name="connsiteX1-23" fmla="*/ 12192000 w 12192000"/>
              <a:gd name="connsiteY1-24" fmla="*/ 260598 h 772113"/>
              <a:gd name="connsiteX2-25" fmla="*/ 12192000 w 12192000"/>
              <a:gd name="connsiteY2-26" fmla="*/ 772113 h 772113"/>
              <a:gd name="connsiteX3-27" fmla="*/ 0 w 12192000"/>
              <a:gd name="connsiteY3-28" fmla="*/ 772113 h 772113"/>
              <a:gd name="connsiteX4-29" fmla="*/ 0 w 12192000"/>
              <a:gd name="connsiteY4-30" fmla="*/ 108198 h 77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772113">
                <a:moveTo>
                  <a:pt x="0" y="108198"/>
                </a:moveTo>
                <a:cubicBezTo>
                  <a:pt x="1435100" y="-387102"/>
                  <a:pt x="7759700" y="1022598"/>
                  <a:pt x="12192000" y="260598"/>
                </a:cubicBezTo>
                <a:lnTo>
                  <a:pt x="12192000" y="772113"/>
                </a:lnTo>
                <a:lnTo>
                  <a:pt x="0" y="772113"/>
                </a:lnTo>
                <a:lnTo>
                  <a:pt x="0" y="108198"/>
                </a:lnTo>
                <a:close/>
              </a:path>
            </a:pathLst>
          </a:custGeom>
          <a:solidFill>
            <a:srgbClr val="428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itchFamily="2" charset="-122"/>
              <a:cs typeface="+mn-cs"/>
            </a:endParaRPr>
          </a:p>
        </p:txBody>
      </p:sp>
      <p:sp>
        <p:nvSpPr>
          <p:cNvPr id="32" name="矩形 14"/>
          <p:cNvSpPr/>
          <p:nvPr userDrawn="1"/>
        </p:nvSpPr>
        <p:spPr>
          <a:xfrm flipH="1">
            <a:off x="0" y="6115050"/>
            <a:ext cx="12192000" cy="771525"/>
          </a:xfrm>
          <a:custGeom>
            <a:avLst/>
            <a:gdLst>
              <a:gd name="connsiteX0" fmla="*/ 0 w 12192000"/>
              <a:gd name="connsiteY0" fmla="*/ 0 h 663915"/>
              <a:gd name="connsiteX1" fmla="*/ 12192000 w 12192000"/>
              <a:gd name="connsiteY1" fmla="*/ 0 h 663915"/>
              <a:gd name="connsiteX2" fmla="*/ 12192000 w 12192000"/>
              <a:gd name="connsiteY2" fmla="*/ 663915 h 663915"/>
              <a:gd name="connsiteX3" fmla="*/ 0 w 12192000"/>
              <a:gd name="connsiteY3" fmla="*/ 663915 h 663915"/>
              <a:gd name="connsiteX4" fmla="*/ 0 w 12192000"/>
              <a:gd name="connsiteY4" fmla="*/ 0 h 663915"/>
              <a:gd name="connsiteX0-1" fmla="*/ 0 w 12192000"/>
              <a:gd name="connsiteY0-2" fmla="*/ 220133 h 884048"/>
              <a:gd name="connsiteX1-3" fmla="*/ 12192000 w 12192000"/>
              <a:gd name="connsiteY1-4" fmla="*/ 220133 h 884048"/>
              <a:gd name="connsiteX2-5" fmla="*/ 12192000 w 12192000"/>
              <a:gd name="connsiteY2-6" fmla="*/ 884048 h 884048"/>
              <a:gd name="connsiteX3-7" fmla="*/ 0 w 12192000"/>
              <a:gd name="connsiteY3-8" fmla="*/ 884048 h 884048"/>
              <a:gd name="connsiteX4-9" fmla="*/ 0 w 12192000"/>
              <a:gd name="connsiteY4-10" fmla="*/ 220133 h 884048"/>
              <a:gd name="connsiteX0-11" fmla="*/ 0 w 12192000"/>
              <a:gd name="connsiteY0-12" fmla="*/ 186551 h 850466"/>
              <a:gd name="connsiteX1-13" fmla="*/ 12192000 w 12192000"/>
              <a:gd name="connsiteY1-14" fmla="*/ 338951 h 850466"/>
              <a:gd name="connsiteX2-15" fmla="*/ 12192000 w 12192000"/>
              <a:gd name="connsiteY2-16" fmla="*/ 850466 h 850466"/>
              <a:gd name="connsiteX3-17" fmla="*/ 0 w 12192000"/>
              <a:gd name="connsiteY3-18" fmla="*/ 850466 h 850466"/>
              <a:gd name="connsiteX4-19" fmla="*/ 0 w 12192000"/>
              <a:gd name="connsiteY4-20" fmla="*/ 186551 h 850466"/>
              <a:gd name="connsiteX0-21" fmla="*/ 0 w 12192000"/>
              <a:gd name="connsiteY0-22" fmla="*/ 108198 h 772113"/>
              <a:gd name="connsiteX1-23" fmla="*/ 12192000 w 12192000"/>
              <a:gd name="connsiteY1-24" fmla="*/ 260598 h 772113"/>
              <a:gd name="connsiteX2-25" fmla="*/ 12192000 w 12192000"/>
              <a:gd name="connsiteY2-26" fmla="*/ 772113 h 772113"/>
              <a:gd name="connsiteX3-27" fmla="*/ 0 w 12192000"/>
              <a:gd name="connsiteY3-28" fmla="*/ 772113 h 772113"/>
              <a:gd name="connsiteX4-29" fmla="*/ 0 w 12192000"/>
              <a:gd name="connsiteY4-30" fmla="*/ 108198 h 77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772113">
                <a:moveTo>
                  <a:pt x="0" y="108198"/>
                </a:moveTo>
                <a:cubicBezTo>
                  <a:pt x="1435100" y="-387102"/>
                  <a:pt x="7759700" y="1022598"/>
                  <a:pt x="12192000" y="260598"/>
                </a:cubicBezTo>
                <a:lnTo>
                  <a:pt x="12192000" y="772113"/>
                </a:lnTo>
                <a:lnTo>
                  <a:pt x="0" y="772113"/>
                </a:lnTo>
                <a:lnTo>
                  <a:pt x="0" y="108198"/>
                </a:lnTo>
                <a:close/>
              </a:path>
            </a:pathLst>
          </a:custGeom>
          <a:solidFill>
            <a:srgbClr val="55A033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4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2020/8/18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4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jpe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jpe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12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48.png"/><Relationship Id="rId18" Type="http://schemas.openxmlformats.org/officeDocument/2006/relationships/image" Target="../media/image56.png"/><Relationship Id="rId26" Type="http://schemas.openxmlformats.org/officeDocument/2006/relationships/image" Target="../media/image2.jpeg"/><Relationship Id="rId3" Type="http://schemas.openxmlformats.org/officeDocument/2006/relationships/audio" Target="../media/audio2.wav"/><Relationship Id="rId21" Type="http://schemas.openxmlformats.org/officeDocument/2006/relationships/slide" Target="slide18.xml"/><Relationship Id="rId7" Type="http://schemas.openxmlformats.org/officeDocument/2006/relationships/image" Target="../media/image44.png"/><Relationship Id="rId12" Type="http://schemas.openxmlformats.org/officeDocument/2006/relationships/image" Target="../media/image53.gif"/><Relationship Id="rId17" Type="http://schemas.openxmlformats.org/officeDocument/2006/relationships/slide" Target="slide16.xml"/><Relationship Id="rId25" Type="http://schemas.openxmlformats.org/officeDocument/2006/relationships/slide" Target="slide19.xml"/><Relationship Id="rId2" Type="http://schemas.openxmlformats.org/officeDocument/2006/relationships/audio" Target="../media/audio1.wav"/><Relationship Id="rId16" Type="http://schemas.openxmlformats.org/officeDocument/2006/relationships/image" Target="../media/image55.gif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11" Type="http://schemas.openxmlformats.org/officeDocument/2006/relationships/image" Target="../media/image52.gif"/><Relationship Id="rId24" Type="http://schemas.openxmlformats.org/officeDocument/2006/relationships/image" Target="../media/image59.png"/><Relationship Id="rId5" Type="http://schemas.openxmlformats.org/officeDocument/2006/relationships/image" Target="../media/image42.png"/><Relationship Id="rId15" Type="http://schemas.openxmlformats.org/officeDocument/2006/relationships/image" Target="../media/image54.gif"/><Relationship Id="rId23" Type="http://schemas.openxmlformats.org/officeDocument/2006/relationships/slide" Target="slide15.xml"/><Relationship Id="rId10" Type="http://schemas.openxmlformats.org/officeDocument/2006/relationships/image" Target="../media/image51.gif"/><Relationship Id="rId19" Type="http://schemas.openxmlformats.org/officeDocument/2006/relationships/slide" Target="slide17.xml"/><Relationship Id="rId4" Type="http://schemas.openxmlformats.org/officeDocument/2006/relationships/image" Target="../media/image41.png"/><Relationship Id="rId9" Type="http://schemas.openxmlformats.org/officeDocument/2006/relationships/image" Target="../media/image50.gif"/><Relationship Id="rId14" Type="http://schemas.openxmlformats.org/officeDocument/2006/relationships/image" Target="../media/image49.gif"/><Relationship Id="rId22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2.xml"/><Relationship Id="rId5" Type="http://schemas.openxmlformats.org/officeDocument/2006/relationships/image" Target="../media/image60.jpe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" Target="slide2.xml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jpeg"/><Relationship Id="rId5" Type="http://schemas.openxmlformats.org/officeDocument/2006/relationships/slide" Target="slide14.xml"/><Relationship Id="rId10" Type="http://schemas.openxmlformats.org/officeDocument/2006/relationships/image" Target="../media/image2.jpeg"/><Relationship Id="rId4" Type="http://schemas.openxmlformats.org/officeDocument/2006/relationships/image" Target="../media/image48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" Target="slide2.xml"/><Relationship Id="rId7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jpeg"/><Relationship Id="rId5" Type="http://schemas.openxmlformats.org/officeDocument/2006/relationships/slide" Target="slide14.xml"/><Relationship Id="rId10" Type="http://schemas.openxmlformats.org/officeDocument/2006/relationships/image" Target="../media/image2.jpeg"/><Relationship Id="rId4" Type="http://schemas.openxmlformats.org/officeDocument/2006/relationships/image" Target="../media/image64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2.xml"/><Relationship Id="rId7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2.jpeg"/><Relationship Id="rId4" Type="http://schemas.openxmlformats.org/officeDocument/2006/relationships/image" Target="../media/image66.pn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audio" Target="../media/audio1.wav"/><Relationship Id="rId7" Type="http://schemas.openxmlformats.org/officeDocument/2006/relationships/image" Target="../media/image49.gif"/><Relationship Id="rId12" Type="http://schemas.openxmlformats.org/officeDocument/2006/relationships/image" Target="../media/image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gif"/><Relationship Id="rId11" Type="http://schemas.openxmlformats.org/officeDocument/2006/relationships/image" Target="../media/image69.png"/><Relationship Id="rId5" Type="http://schemas.openxmlformats.org/officeDocument/2006/relationships/image" Target="../media/image41.png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png"/><Relationship Id="rId5" Type="http://schemas.openxmlformats.org/officeDocument/2006/relationships/image" Target="../media/image55.gif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.jpeg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gif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6.wdp"/><Relationship Id="rId4" Type="http://schemas.openxmlformats.org/officeDocument/2006/relationships/slide" Target="slide6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22222"/>
          <a:stretch/>
        </p:blipFill>
        <p:spPr>
          <a:xfrm>
            <a:off x="2811584" y="0"/>
            <a:ext cx="7169541" cy="3065172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2" y="2651162"/>
            <a:ext cx="8757633" cy="4206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5656" y="501542"/>
            <a:ext cx="5061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err="1" smtClean="0">
                <a:solidFill>
                  <a:schemeClr val="bg1"/>
                </a:solidFill>
              </a:rPr>
              <a:t>Chào</a:t>
            </a:r>
            <a:r>
              <a:rPr lang="en-AU" sz="4000" b="1" dirty="0" smtClean="0">
                <a:solidFill>
                  <a:schemeClr val="bg1"/>
                </a:solidFill>
              </a:rPr>
              <a:t> </a:t>
            </a:r>
            <a:r>
              <a:rPr lang="en-AU" sz="4000" b="1" dirty="0" err="1" smtClean="0">
                <a:solidFill>
                  <a:schemeClr val="bg1"/>
                </a:solidFill>
              </a:rPr>
              <a:t>mừng</a:t>
            </a:r>
            <a:r>
              <a:rPr lang="en-AU" sz="4000" b="1" dirty="0" smtClean="0">
                <a:solidFill>
                  <a:schemeClr val="bg1"/>
                </a:solidFill>
              </a:rPr>
              <a:t> </a:t>
            </a:r>
            <a:r>
              <a:rPr lang="en-AU" sz="4000" b="1" dirty="0" err="1" smtClean="0">
                <a:solidFill>
                  <a:schemeClr val="bg1"/>
                </a:solidFill>
              </a:rPr>
              <a:t>các</a:t>
            </a:r>
            <a:r>
              <a:rPr lang="en-AU" sz="4000" b="1" dirty="0" smtClean="0">
                <a:solidFill>
                  <a:schemeClr val="bg1"/>
                </a:solidFill>
              </a:rPr>
              <a:t> con </a:t>
            </a:r>
            <a:r>
              <a:rPr lang="en-AU" sz="4000" b="1" dirty="0" err="1" smtClean="0">
                <a:solidFill>
                  <a:schemeClr val="bg1"/>
                </a:solidFill>
              </a:rPr>
              <a:t>đến</a:t>
            </a:r>
            <a:r>
              <a:rPr lang="en-AU" sz="4000" b="1" dirty="0" smtClean="0">
                <a:solidFill>
                  <a:schemeClr val="bg1"/>
                </a:solidFill>
              </a:rPr>
              <a:t> </a:t>
            </a:r>
            <a:r>
              <a:rPr lang="en-AU" sz="4000" b="1" dirty="0" err="1" smtClean="0">
                <a:solidFill>
                  <a:schemeClr val="bg1"/>
                </a:solidFill>
              </a:rPr>
              <a:t>với</a:t>
            </a:r>
            <a:r>
              <a:rPr lang="en-AU" sz="4000" b="1" dirty="0" smtClean="0">
                <a:solidFill>
                  <a:schemeClr val="bg1"/>
                </a:solidFill>
              </a:rPr>
              <a:t> </a:t>
            </a:r>
            <a:r>
              <a:rPr lang="en-AU" sz="4000" b="1" dirty="0" err="1" smtClean="0">
                <a:solidFill>
                  <a:schemeClr val="bg1"/>
                </a:solidFill>
              </a:rPr>
              <a:t>tiết</a:t>
            </a:r>
            <a:r>
              <a:rPr lang="en-AU" sz="4000" b="1" dirty="0" smtClean="0">
                <a:solidFill>
                  <a:schemeClr val="bg1"/>
                </a:solidFill>
              </a:rPr>
              <a:t> </a:t>
            </a:r>
            <a:r>
              <a:rPr lang="en-AU" sz="4000" b="1" dirty="0" err="1" smtClean="0">
                <a:solidFill>
                  <a:schemeClr val="bg1"/>
                </a:solidFill>
              </a:rPr>
              <a:t>học</a:t>
            </a:r>
            <a:r>
              <a:rPr lang="en-AU" sz="4000" b="1" dirty="0" smtClean="0">
                <a:solidFill>
                  <a:schemeClr val="bg1"/>
                </a:solidFill>
              </a:rPr>
              <a:t> </a:t>
            </a:r>
            <a:r>
              <a:rPr lang="en-AU" sz="4000" b="1" dirty="0" err="1" smtClean="0">
                <a:solidFill>
                  <a:schemeClr val="bg1"/>
                </a:solidFill>
              </a:rPr>
              <a:t>toán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86753" y="412576"/>
            <a:ext cx="9278470" cy="26498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43717" y="797858"/>
            <a:ext cx="2138082" cy="1721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Ảnh câu trả l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523" y="797858"/>
            <a:ext cx="2286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24085" y="2601525"/>
            <a:ext cx="275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err="1" smtClean="0"/>
              <a:t>Hình</a:t>
            </a:r>
            <a:r>
              <a:rPr lang="en-AU" sz="2800" b="1" dirty="0" smtClean="0"/>
              <a:t> </a:t>
            </a:r>
            <a:r>
              <a:rPr lang="en-AU" sz="2800" b="1" dirty="0" err="1" smtClean="0"/>
              <a:t>vuông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86753" y="3252013"/>
            <a:ext cx="9342296" cy="30008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6552032" y="3503436"/>
            <a:ext cx="2057400" cy="168088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s://xetaicenter.com/wp-content/uploads/2018/08/bien-bao-nguy-hiem-201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46" y="3062380"/>
            <a:ext cx="3079190" cy="260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30761" y="5660923"/>
            <a:ext cx="275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err="1" smtClean="0"/>
              <a:t>Hình</a:t>
            </a:r>
            <a:r>
              <a:rPr lang="en-AU" sz="2800" b="1" dirty="0" smtClean="0"/>
              <a:t> tam </a:t>
            </a:r>
            <a:r>
              <a:rPr lang="en-AU" sz="2800" b="1" dirty="0" err="1" smtClean="0"/>
              <a:t>giác</a:t>
            </a:r>
            <a:endParaRPr lang="en-US" sz="2800" b="1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6" y="-6446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07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/>
      <p:bldP spid="11" grpId="0" animBg="1"/>
      <p:bldP spid="10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86753" y="412576"/>
            <a:ext cx="9278470" cy="26498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9577" y="2372984"/>
            <a:ext cx="275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Hình</a:t>
            </a: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A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tròn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2927" y="3332696"/>
            <a:ext cx="9342296" cy="30008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0761" y="5660923"/>
            <a:ext cx="275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Hình</a:t>
            </a: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A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chữ</a:t>
            </a:r>
            <a:r>
              <a:rPr kumimoji="0" lang="en-A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AU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nhật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074" name="Picture 2" descr="https://xetaicenter.com/wp-content/uploads/2018/08/bien-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74" y="455462"/>
            <a:ext cx="1994134" cy="195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309156" y="405430"/>
            <a:ext cx="1971745" cy="19717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95028" y="3584547"/>
            <a:ext cx="2770094" cy="150607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Kết quả hình ảnh cho tải bức tranh hình chữ nhậ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76" y="3520929"/>
            <a:ext cx="3980329" cy="185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5921" y="1438890"/>
            <a:ext cx="3671048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000" dirty="0" smtClean="0"/>
              <a:t> </a:t>
            </a:r>
          </a:p>
          <a:p>
            <a:r>
              <a:rPr lang="en-AU" sz="3000" dirty="0" err="1" smtClean="0"/>
              <a:t>Hình</a:t>
            </a:r>
            <a:r>
              <a:rPr lang="en-AU" sz="3000" dirty="0" smtClean="0"/>
              <a:t> </a:t>
            </a:r>
            <a:r>
              <a:rPr lang="en-AU" sz="3000" dirty="0" err="1" smtClean="0"/>
              <a:t>vuông</a:t>
            </a:r>
            <a:endParaRPr lang="en-AU" sz="3000" dirty="0" smtClean="0"/>
          </a:p>
        </p:txBody>
      </p:sp>
      <p:pic>
        <p:nvPicPr>
          <p:cNvPr id="4098" name="Picture 2" descr="Ảnh câu trả l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57" y="1649369"/>
            <a:ext cx="1557990" cy="105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Ảnh câu trả l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57" y="4309000"/>
            <a:ext cx="1705908" cy="112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Ảnh câu trả l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7" y="2898667"/>
            <a:ext cx="1943410" cy="11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Ảnh câu trả l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7" y="5486759"/>
            <a:ext cx="1369733" cy="137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39819" y="1676277"/>
            <a:ext cx="685801" cy="7307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37531" y="2835264"/>
            <a:ext cx="3993776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000" dirty="0" smtClean="0"/>
              <a:t> </a:t>
            </a:r>
          </a:p>
          <a:p>
            <a:r>
              <a:rPr lang="en-AU" sz="3000" dirty="0" err="1" smtClean="0"/>
              <a:t>Hình</a:t>
            </a:r>
            <a:r>
              <a:rPr lang="en-AU" sz="3000" dirty="0" smtClean="0"/>
              <a:t> </a:t>
            </a:r>
            <a:r>
              <a:rPr lang="en-AU" sz="3000" dirty="0" err="1" smtClean="0"/>
              <a:t>tròn</a:t>
            </a:r>
            <a:endParaRPr lang="en-US" sz="3000" dirty="0"/>
          </a:p>
        </p:txBody>
      </p:sp>
      <p:sp>
        <p:nvSpPr>
          <p:cNvPr id="6" name="Oval 5"/>
          <p:cNvSpPr/>
          <p:nvPr/>
        </p:nvSpPr>
        <p:spPr>
          <a:xfrm>
            <a:off x="7858290" y="2961102"/>
            <a:ext cx="753035" cy="75303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54388" y="4266472"/>
            <a:ext cx="4827495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000" dirty="0" smtClean="0"/>
              <a:t> </a:t>
            </a:r>
          </a:p>
          <a:p>
            <a:r>
              <a:rPr lang="en-AU" sz="3000" b="1" dirty="0" err="1" smtClean="0"/>
              <a:t>Hình</a:t>
            </a:r>
            <a:r>
              <a:rPr lang="en-AU" sz="3000" b="1" dirty="0" smtClean="0"/>
              <a:t> </a:t>
            </a:r>
            <a:r>
              <a:rPr lang="en-AU" sz="3000" b="1" dirty="0" err="1" smtClean="0"/>
              <a:t>chữ</a:t>
            </a:r>
            <a:r>
              <a:rPr lang="en-AU" sz="3000" b="1" dirty="0" smtClean="0"/>
              <a:t> </a:t>
            </a:r>
            <a:r>
              <a:rPr lang="en-AU" sz="3000" b="1" dirty="0" err="1" smtClean="0"/>
              <a:t>nhật</a:t>
            </a:r>
            <a:endParaRPr lang="en-US" sz="3000" b="1" dirty="0"/>
          </a:p>
        </p:txBody>
      </p:sp>
      <p:sp>
        <p:nvSpPr>
          <p:cNvPr id="7" name="Rectangle 6"/>
          <p:cNvSpPr/>
          <p:nvPr/>
        </p:nvSpPr>
        <p:spPr>
          <a:xfrm>
            <a:off x="8325620" y="4491914"/>
            <a:ext cx="1048870" cy="564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54388" y="5633770"/>
            <a:ext cx="4827495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000" dirty="0" smtClean="0"/>
              <a:t> </a:t>
            </a:r>
          </a:p>
          <a:p>
            <a:r>
              <a:rPr lang="en-AU" sz="3000" b="1" dirty="0" err="1" smtClean="0"/>
              <a:t>Hình</a:t>
            </a:r>
            <a:r>
              <a:rPr lang="en-AU" sz="3000" b="1" dirty="0" smtClean="0"/>
              <a:t> tam </a:t>
            </a:r>
            <a:r>
              <a:rPr lang="en-AU" sz="3000" b="1" dirty="0" err="1" smtClean="0"/>
              <a:t>giác</a:t>
            </a:r>
            <a:endParaRPr lang="en-US" sz="3000" b="1" dirty="0"/>
          </a:p>
        </p:txBody>
      </p:sp>
      <p:sp>
        <p:nvSpPr>
          <p:cNvPr id="8" name="Isosceles Triangle 7"/>
          <p:cNvSpPr/>
          <p:nvPr/>
        </p:nvSpPr>
        <p:spPr>
          <a:xfrm>
            <a:off x="8478369" y="5621050"/>
            <a:ext cx="954741" cy="80863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urved Connector 11"/>
          <p:cNvCxnSpPr/>
          <p:nvPr/>
        </p:nvCxnSpPr>
        <p:spPr>
          <a:xfrm>
            <a:off x="2344226" y="2264040"/>
            <a:ext cx="2592263" cy="1359340"/>
          </a:xfrm>
          <a:prstGeom prst="curved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H="1">
            <a:off x="2103008" y="3542202"/>
            <a:ext cx="3082229" cy="2420531"/>
          </a:xfrm>
          <a:prstGeom prst="curved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 flipH="1" flipV="1">
            <a:off x="2396582" y="2291929"/>
            <a:ext cx="2812566" cy="2466115"/>
          </a:xfrm>
          <a:prstGeom prst="curved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4104" idx="3"/>
            <a:endCxn id="13" idx="1"/>
          </p:cNvCxnSpPr>
          <p:nvPr/>
        </p:nvCxnSpPr>
        <p:spPr>
          <a:xfrm flipV="1">
            <a:off x="2608730" y="4774304"/>
            <a:ext cx="2245658" cy="1398075"/>
          </a:xfrm>
          <a:prstGeom prst="curved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6668" y="287966"/>
            <a:ext cx="5842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7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16" y="2324032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59609" y="306222"/>
            <a:ext cx="9837415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ungee Inline" pitchFamily="2" charset="0"/>
              </a:rPr>
              <a:t> XÂY NHÀ CHO </a:t>
            </a:r>
            <a:r>
              <a:rPr lang="en-US" sz="6600" dirty="0" err="1" smtClean="0">
                <a:solidFill>
                  <a:schemeClr val="bg1"/>
                </a:solidFill>
                <a:latin typeface="Bungee Inline" pitchFamily="2" charset="0"/>
              </a:rPr>
              <a:t>THỏ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1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2" name="Right Arrow 1">
            <a:hlinkClick r:id="rId25" action="ppaction://hlinksldjump"/>
          </p:cNvPr>
          <p:cNvSpPr/>
          <p:nvPr/>
        </p:nvSpPr>
        <p:spPr>
          <a:xfrm>
            <a:off x="11066929" y="268941"/>
            <a:ext cx="785180" cy="500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3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265" y="-47642"/>
            <a:ext cx="12193057" cy="6858594"/>
          </a:xfrm>
          <a:prstGeom prst="rect">
            <a:avLst/>
          </a:prstGeom>
        </p:spPr>
      </p:pic>
      <p:pic>
        <p:nvPicPr>
          <p:cNvPr id="13" name="Picture 6" descr="Káº¿t quáº£ hÃ¬nh áº£nh cho right wrong tick icon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4859894" y="192891"/>
            <a:ext cx="90042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err="1" smtClean="0"/>
              <a:t>Hình</a:t>
            </a:r>
            <a:r>
              <a:rPr lang="en-AU" sz="3600" dirty="0" smtClean="0"/>
              <a:t> </a:t>
            </a:r>
            <a:r>
              <a:rPr lang="en-AU" sz="3600" dirty="0" err="1" smtClean="0"/>
              <a:t>nào</a:t>
            </a:r>
            <a:r>
              <a:rPr lang="en-AU" sz="3600" dirty="0" smtClean="0"/>
              <a:t> </a:t>
            </a:r>
            <a:r>
              <a:rPr lang="en-AU" sz="3600" dirty="0" err="1" smtClean="0"/>
              <a:t>là</a:t>
            </a:r>
            <a:r>
              <a:rPr lang="en-AU" sz="3600" dirty="0" smtClean="0"/>
              <a:t> </a:t>
            </a:r>
            <a:r>
              <a:rPr lang="en-AU" sz="3600" dirty="0" err="1" smtClean="0"/>
              <a:t>hình</a:t>
            </a:r>
            <a:r>
              <a:rPr lang="en-AU" sz="3600" dirty="0" smtClean="0"/>
              <a:t> </a:t>
            </a:r>
            <a:r>
              <a:rPr lang="en-AU" sz="3600" dirty="0" err="1" smtClean="0"/>
              <a:t>tròn</a:t>
            </a:r>
            <a:r>
              <a:rPr lang="en-AU" sz="3600" dirty="0" smtClean="0"/>
              <a:t>?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US" dirty="0"/>
          </a:p>
        </p:txBody>
      </p:sp>
      <p:sp>
        <p:nvSpPr>
          <p:cNvPr id="22" name="Isosceles Triangle 21"/>
          <p:cNvSpPr/>
          <p:nvPr/>
        </p:nvSpPr>
        <p:spPr>
          <a:xfrm>
            <a:off x="3861781" y="1728630"/>
            <a:ext cx="837127" cy="52061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188652" y="1538853"/>
            <a:ext cx="855023" cy="8398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03657" y="1710745"/>
            <a:ext cx="1017431" cy="5563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781070" y="1562708"/>
            <a:ext cx="792159" cy="7921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049299" y="1608017"/>
            <a:ext cx="885875" cy="8294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071062" y="2335306"/>
            <a:ext cx="41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chemeClr val="bg1"/>
                </a:solidFill>
              </a:rPr>
              <a:t>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06881" y="2407101"/>
            <a:ext cx="41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B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85651" y="2378723"/>
            <a:ext cx="71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chemeClr val="bg1"/>
                </a:solidFill>
              </a:rPr>
              <a:t>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17231" y="2378723"/>
            <a:ext cx="71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23257" y="2432418"/>
            <a:ext cx="71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1" y="-47642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188652" y="2423627"/>
            <a:ext cx="802890" cy="5935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685010" y="2397315"/>
            <a:ext cx="802890" cy="5935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9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pic>
        <p:nvPicPr>
          <p:cNvPr id="13" name="Picture 6" descr="Káº¿t quáº£ hÃ¬nh áº£nh cho right wrong tick icon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012" y="1013393"/>
            <a:ext cx="5316173" cy="4218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4627" y="4307858"/>
            <a:ext cx="419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err="1" smtClean="0"/>
              <a:t>Hình</a:t>
            </a:r>
            <a:r>
              <a:rPr lang="en-AU" sz="2400" b="1" dirty="0" smtClean="0"/>
              <a:t> </a:t>
            </a:r>
            <a:r>
              <a:rPr lang="en-AU" sz="2400" b="1" dirty="0" err="1" smtClean="0"/>
              <a:t>nào</a:t>
            </a:r>
            <a:r>
              <a:rPr lang="en-AU" sz="2400" b="1" dirty="0" smtClean="0"/>
              <a:t> </a:t>
            </a:r>
            <a:r>
              <a:rPr lang="en-AU" sz="2400" b="1" dirty="0" err="1" smtClean="0"/>
              <a:t>là</a:t>
            </a:r>
            <a:r>
              <a:rPr lang="en-AU" sz="2400" b="1" dirty="0" smtClean="0"/>
              <a:t> </a:t>
            </a:r>
            <a:r>
              <a:rPr lang="en-AU" sz="2400" b="1" dirty="0" err="1" smtClean="0"/>
              <a:t>hình</a:t>
            </a:r>
            <a:r>
              <a:rPr lang="en-AU" sz="2400" b="1" dirty="0" smtClean="0"/>
              <a:t> tam </a:t>
            </a:r>
            <a:r>
              <a:rPr lang="en-AU" sz="2400" b="1" dirty="0" err="1" smtClean="0"/>
              <a:t>giác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160" y="2098970"/>
            <a:ext cx="892840" cy="73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159" y="2759239"/>
            <a:ext cx="4654635" cy="34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5106" y="678460"/>
            <a:ext cx="781015" cy="774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9070" y="1387699"/>
            <a:ext cx="4640597" cy="341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4997" y="3230341"/>
            <a:ext cx="799687" cy="774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9070" y="3970071"/>
            <a:ext cx="4634724" cy="34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4997" y="4516522"/>
            <a:ext cx="814972" cy="774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4997" y="5249461"/>
            <a:ext cx="4518797" cy="3414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0977" y="5590867"/>
            <a:ext cx="749873" cy="7742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7470" y="6296537"/>
            <a:ext cx="4460724" cy="341406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7159665" y="862736"/>
            <a:ext cx="1997984" cy="848987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736997" y="2073673"/>
            <a:ext cx="924019" cy="840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57087" y="3486281"/>
            <a:ext cx="1213958" cy="6846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7810201" y="4531086"/>
            <a:ext cx="1432793" cy="840172"/>
          </a:xfrm>
          <a:prstGeom prst="rt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8540" y="5573597"/>
            <a:ext cx="595103" cy="9500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48027" y="1050482"/>
            <a:ext cx="723536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>
                <a:solidFill>
                  <a:schemeClr val="tx1"/>
                </a:solidFill>
              </a:rPr>
              <a:t>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74161" y="2261984"/>
            <a:ext cx="784998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01995" y="3369691"/>
            <a:ext cx="769823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3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63039" y="4516522"/>
            <a:ext cx="769823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4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56507" y="5663353"/>
            <a:ext cx="82030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5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5-Point Star 18"/>
          <p:cNvSpPr/>
          <p:nvPr/>
        </p:nvSpPr>
        <p:spPr>
          <a:xfrm>
            <a:off x="5286859" y="799420"/>
            <a:ext cx="469354" cy="4209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798185" y="4242028"/>
            <a:ext cx="469354" cy="4209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27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9" grpId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pic>
        <p:nvPicPr>
          <p:cNvPr id="26" name="Picture 6" descr="Káº¿t quáº£ hÃ¬nh áº£nh cho right wrong tick icon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934250" y="3050599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-934250" y="3050599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8451" y="2630793"/>
            <a:ext cx="749873" cy="7742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4483" y="3401651"/>
            <a:ext cx="4188315" cy="34140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4987" y="1553373"/>
            <a:ext cx="749873" cy="7742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614" y="4995139"/>
            <a:ext cx="749873" cy="7742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4875" y="4477040"/>
            <a:ext cx="4188315" cy="3414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344" y="542001"/>
            <a:ext cx="749873" cy="774259"/>
          </a:xfrm>
          <a:prstGeom prst="rect">
            <a:avLst/>
          </a:prstGeom>
        </p:spPr>
      </p:pic>
      <p:sp>
        <p:nvSpPr>
          <p:cNvPr id="36" name="Isosceles Triangle 35"/>
          <p:cNvSpPr/>
          <p:nvPr/>
        </p:nvSpPr>
        <p:spPr>
          <a:xfrm>
            <a:off x="7174258" y="539600"/>
            <a:ext cx="1532651" cy="84898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518555" y="2748999"/>
            <a:ext cx="840172" cy="840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573115" y="1798264"/>
            <a:ext cx="785612" cy="6846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753711" y="3947982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>
                <a:solidFill>
                  <a:schemeClr val="tx1"/>
                </a:solidFill>
              </a:rPr>
              <a:t>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64058" y="1829302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223549" y="2910625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3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48934" y="7207246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4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398" y="428945"/>
            <a:ext cx="5316173" cy="4218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627" y="3692951"/>
            <a:ext cx="436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err="1" smtClean="0"/>
              <a:t>Hình</a:t>
            </a:r>
            <a:r>
              <a:rPr lang="en-AU" sz="2800" b="1" dirty="0" smtClean="0"/>
              <a:t> </a:t>
            </a:r>
            <a:r>
              <a:rPr lang="en-AU" sz="2800" b="1" dirty="0" err="1" smtClean="0"/>
              <a:t>nào</a:t>
            </a:r>
            <a:r>
              <a:rPr lang="en-AU" sz="2800" b="1" dirty="0" smtClean="0"/>
              <a:t> </a:t>
            </a:r>
            <a:r>
              <a:rPr lang="en-AU" sz="2800" b="1" dirty="0" err="1" smtClean="0"/>
              <a:t>là</a:t>
            </a:r>
            <a:r>
              <a:rPr lang="en-AU" sz="2800" b="1" dirty="0" smtClean="0"/>
              <a:t> </a:t>
            </a:r>
            <a:r>
              <a:rPr lang="en-AU" sz="2800" b="1" dirty="0" err="1" smtClean="0"/>
              <a:t>hình</a:t>
            </a:r>
            <a:r>
              <a:rPr lang="en-AU" sz="2800" b="1" dirty="0" smtClean="0"/>
              <a:t> </a:t>
            </a:r>
            <a:r>
              <a:rPr lang="en-AU" sz="2800" b="1" dirty="0" err="1" smtClean="0"/>
              <a:t>vuông</a:t>
            </a:r>
            <a:r>
              <a:rPr lang="en-AU" sz="2800" b="1" dirty="0" smtClean="0"/>
              <a:t>?</a:t>
            </a:r>
            <a:endParaRPr lang="en-US" sz="2800" b="1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249" y="2289493"/>
            <a:ext cx="4071549" cy="34140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9641" y="7592564"/>
            <a:ext cx="4269905" cy="34140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8451" y="3799038"/>
            <a:ext cx="749873" cy="774259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115830" y="5152128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5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7407" y="1278121"/>
            <a:ext cx="4035391" cy="341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61249" y="7196792"/>
            <a:ext cx="1569516" cy="64925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23203" y="5156317"/>
            <a:ext cx="947639" cy="81919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266335" y="825515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>
                <a:solidFill>
                  <a:schemeClr val="tx1"/>
                </a:solidFill>
              </a:rPr>
              <a:t>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202177" y="4001548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>
                <a:solidFill>
                  <a:schemeClr val="tx1"/>
                </a:solidFill>
              </a:rPr>
              <a:t>4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895" y="5751130"/>
            <a:ext cx="4188315" cy="341406"/>
          </a:xfrm>
          <a:prstGeom prst="rect">
            <a:avLst/>
          </a:prstGeom>
        </p:spPr>
      </p:pic>
      <p:sp>
        <p:nvSpPr>
          <p:cNvPr id="7" name="Flowchart: Process 6"/>
          <p:cNvSpPr/>
          <p:nvPr/>
        </p:nvSpPr>
        <p:spPr>
          <a:xfrm>
            <a:off x="7156356" y="4059282"/>
            <a:ext cx="1939344" cy="646195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5-Point Star 38"/>
          <p:cNvSpPr/>
          <p:nvPr/>
        </p:nvSpPr>
        <p:spPr>
          <a:xfrm>
            <a:off x="4933775" y="1619380"/>
            <a:ext cx="469354" cy="4209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4950843" y="4780913"/>
            <a:ext cx="469354" cy="4209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82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53" grpId="0" animBg="1"/>
      <p:bldP spid="5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17380" y="416262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017380" y="416262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  <a:endParaRPr lang="en-US" sz="3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183" y="1853896"/>
            <a:ext cx="749873" cy="7742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183" y="2584272"/>
            <a:ext cx="4188315" cy="3414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045" y="665632"/>
            <a:ext cx="749873" cy="7742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273" y="2938505"/>
            <a:ext cx="749873" cy="7742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273" y="3668881"/>
            <a:ext cx="4188315" cy="341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978" y="4137554"/>
            <a:ext cx="749873" cy="774259"/>
          </a:xfrm>
          <a:prstGeom prst="rect">
            <a:avLst/>
          </a:prstGeom>
        </p:spPr>
      </p:pic>
      <p:sp>
        <p:nvSpPr>
          <p:cNvPr id="26" name="Isosceles Triangle 25"/>
          <p:cNvSpPr/>
          <p:nvPr/>
        </p:nvSpPr>
        <p:spPr>
          <a:xfrm>
            <a:off x="8017302" y="1960073"/>
            <a:ext cx="1532651" cy="848987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363542" y="5432404"/>
            <a:ext cx="840172" cy="84017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705341" y="1313645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>
                <a:solidFill>
                  <a:schemeClr val="tx1"/>
                </a:solidFill>
                <a:latin typeface="UTM Avo" panose="02040603050506020204"/>
              </a:rPr>
              <a:t>1</a:t>
            </a:r>
            <a:endParaRPr lang="en-US" sz="3200" b="1" dirty="0">
              <a:solidFill>
                <a:schemeClr val="tx1"/>
              </a:solidFill>
              <a:latin typeface="UTM Avo" panose="0204060305050602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92685" y="2316082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  <a:latin typeface="UTM Avo" panose="02040603050506020204"/>
              </a:rPr>
              <a:t>2</a:t>
            </a:r>
            <a:endParaRPr lang="en-US" sz="3200" b="1" dirty="0">
              <a:solidFill>
                <a:schemeClr val="tx1"/>
              </a:solidFill>
              <a:latin typeface="UTM Avo" panose="0204060305050602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92685" y="3444574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  <a:latin typeface="UTM Avo" panose="02040603050506020204"/>
              </a:rPr>
              <a:t>3</a:t>
            </a:r>
            <a:endParaRPr lang="en-US" sz="3200" b="1" dirty="0">
              <a:solidFill>
                <a:schemeClr val="tx1"/>
              </a:solidFill>
              <a:latin typeface="UTM Avo" panose="0204060305050602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00564" y="4572909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  <a:latin typeface="UTM Avo" panose="02040603050506020204"/>
              </a:rPr>
              <a:t>4</a:t>
            </a:r>
            <a:endParaRPr lang="en-US" sz="3200" b="1" dirty="0">
              <a:solidFill>
                <a:schemeClr val="tx1"/>
              </a:solidFill>
              <a:latin typeface="UTM Avo" panose="0204060305050602020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46" y="1446040"/>
            <a:ext cx="4335698" cy="3414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271" y="4958227"/>
            <a:ext cx="4269905" cy="341406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094304" y="1028143"/>
            <a:ext cx="1378649" cy="64925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79" y="912414"/>
            <a:ext cx="5316173" cy="4218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3500" y="4182941"/>
            <a:ext cx="465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err="1">
                <a:latin typeface="UTM Avo" panose="02040603050506020204"/>
                <a:cs typeface="Utsaah" panose="020B0604020202020204" pitchFamily="34" charset="0"/>
              </a:rPr>
              <a:t>Hình</a:t>
            </a:r>
            <a:r>
              <a:rPr lang="en-AU" sz="2800" b="1" dirty="0">
                <a:latin typeface="UTM Avo" panose="02040603050506020204"/>
              </a:rPr>
              <a:t> </a:t>
            </a:r>
            <a:r>
              <a:rPr lang="en-AU" sz="2800" b="1" dirty="0" err="1">
                <a:latin typeface="UTM Avo" panose="02040603050506020204"/>
              </a:rPr>
              <a:t>nào</a:t>
            </a:r>
            <a:r>
              <a:rPr lang="en-AU" sz="2800" b="1" dirty="0">
                <a:latin typeface="UTM Avo" panose="02040603050506020204"/>
              </a:rPr>
              <a:t> </a:t>
            </a:r>
            <a:r>
              <a:rPr lang="en-AU" sz="2800" b="1" dirty="0" err="1">
                <a:latin typeface="UTM Avo" panose="02040603050506020204"/>
              </a:rPr>
              <a:t>là</a:t>
            </a:r>
            <a:r>
              <a:rPr lang="en-AU" sz="2800" b="1" dirty="0">
                <a:latin typeface="UTM Avo" panose="02040603050506020204"/>
              </a:rPr>
              <a:t> </a:t>
            </a:r>
            <a:r>
              <a:rPr lang="en-AU" sz="2800" b="1" dirty="0" err="1">
                <a:latin typeface="UTM Avo" panose="02040603050506020204"/>
              </a:rPr>
              <a:t>hình</a:t>
            </a:r>
            <a:r>
              <a:rPr lang="en-AU" sz="2800" b="1" dirty="0">
                <a:latin typeface="UTM Avo" panose="02040603050506020204"/>
              </a:rPr>
              <a:t> </a:t>
            </a:r>
            <a:r>
              <a:rPr lang="en-AU" sz="2800" b="1" dirty="0" err="1" smtClean="0">
                <a:latin typeface="UTM Avo" panose="02040603050506020204"/>
              </a:rPr>
              <a:t>chữ</a:t>
            </a:r>
            <a:r>
              <a:rPr lang="en-AU" sz="2800" b="1" dirty="0" smtClean="0">
                <a:latin typeface="UTM Avo" panose="02040603050506020204"/>
              </a:rPr>
              <a:t> </a:t>
            </a:r>
            <a:r>
              <a:rPr lang="en-AU" sz="2400" b="1" dirty="0" err="1" smtClean="0">
                <a:latin typeface="UTM Avo" panose="02040603050506020204"/>
              </a:rPr>
              <a:t>nhật</a:t>
            </a:r>
            <a:r>
              <a:rPr lang="en-AU" sz="2800" b="1" dirty="0" smtClean="0">
                <a:latin typeface="UTM Avo" panose="02040603050506020204"/>
              </a:rPr>
              <a:t>?</a:t>
            </a:r>
            <a:endParaRPr lang="en-US" sz="2800" b="1" dirty="0">
              <a:latin typeface="UTM Avo" panose="02040603050506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390" y="5148946"/>
            <a:ext cx="749873" cy="77425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684976" y="5584301"/>
            <a:ext cx="631065" cy="536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  <a:latin typeface="UTM Avo" panose="02040603050506020204"/>
              </a:rPr>
              <a:t>4</a:t>
            </a:r>
            <a:endParaRPr lang="en-US" sz="3200" b="1" dirty="0">
              <a:solidFill>
                <a:schemeClr val="tx1"/>
              </a:solidFill>
              <a:latin typeface="UTM Avo" panose="0204060305050602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5683" y="5969619"/>
            <a:ext cx="4269905" cy="341406"/>
          </a:xfrm>
          <a:prstGeom prst="rect">
            <a:avLst/>
          </a:prstGeom>
        </p:spPr>
      </p:pic>
      <p:sp>
        <p:nvSpPr>
          <p:cNvPr id="40" name="Flowchart: Card 39"/>
          <p:cNvSpPr/>
          <p:nvPr/>
        </p:nvSpPr>
        <p:spPr>
          <a:xfrm>
            <a:off x="8213184" y="4469792"/>
            <a:ext cx="1245901" cy="701348"/>
          </a:xfrm>
          <a:prstGeom prst="flowChartPunchedCar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Process 42"/>
          <p:cNvSpPr/>
          <p:nvPr/>
        </p:nvSpPr>
        <p:spPr>
          <a:xfrm>
            <a:off x="8418561" y="3024693"/>
            <a:ext cx="650527" cy="904669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6" descr="Káº¿t quáº£ hÃ¬nh áº£nh cho right wrong tick icon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5-Point Star 40"/>
          <p:cNvSpPr/>
          <p:nvPr/>
        </p:nvSpPr>
        <p:spPr>
          <a:xfrm>
            <a:off x="5869148" y="3072617"/>
            <a:ext cx="469354" cy="4209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/>
          <p:nvPr/>
        </p:nvSpPr>
        <p:spPr>
          <a:xfrm>
            <a:off x="5714764" y="1001037"/>
            <a:ext cx="469354" cy="4209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2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6221"/>
            <a:ext cx="12193057" cy="6858594"/>
          </a:xfrm>
          <a:prstGeom prst="rect">
            <a:avLst/>
          </a:prstGeom>
        </p:spPr>
      </p:pic>
      <p:pic>
        <p:nvPicPr>
          <p:cNvPr id="6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88" y="4161616"/>
            <a:ext cx="1965472" cy="21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" y="4490844"/>
            <a:ext cx="1927534" cy="197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37" y="3780818"/>
            <a:ext cx="1494102" cy="1921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96" y="5146747"/>
            <a:ext cx="1692039" cy="2261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8316" y="4136069"/>
            <a:ext cx="749873" cy="7742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3523" y="5350449"/>
            <a:ext cx="749873" cy="774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6253" y="3681274"/>
            <a:ext cx="749873" cy="7742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985" y="3999994"/>
            <a:ext cx="749873" cy="774259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11"/>
          <a:srcRect l="58013" t="59008" r="17147" b="19613"/>
          <a:stretch/>
        </p:blipFill>
        <p:spPr bwMode="auto">
          <a:xfrm>
            <a:off x="7853081" y="608521"/>
            <a:ext cx="4061013" cy="1973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51403" y="2625392"/>
            <a:ext cx="3937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Ồ,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ngôi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nhà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của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bạn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nào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đẹp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quá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nó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có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bao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nhiêu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hình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vuông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?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Bao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nhiêu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hình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tròn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?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Bao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nhiêu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hình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tam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giác</a:t>
            </a:r>
            <a:r>
              <a:rPr lang="en-AU" sz="3200" b="1" dirty="0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nhỉ</a:t>
            </a:r>
            <a:endParaRPr lang="en-US" sz="3200" b="1" dirty="0">
              <a:solidFill>
                <a:schemeClr val="bg1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8811724" y="3276578"/>
            <a:ext cx="3102369" cy="993435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 err="1" smtClean="0">
                <a:solidFill>
                  <a:schemeClr val="tx1"/>
                </a:solidFill>
                <a:latin typeface="UTM Avo" panose="02040603050506020204"/>
              </a:rPr>
              <a:t>Có</a:t>
            </a:r>
            <a:r>
              <a:rPr lang="en-AU" sz="2800" b="1" dirty="0" smtClean="0">
                <a:solidFill>
                  <a:schemeClr val="tx1"/>
                </a:solidFill>
                <a:latin typeface="UTM Avo" panose="02040603050506020204"/>
              </a:rPr>
              <a:t> 3 </a:t>
            </a:r>
            <a:r>
              <a:rPr lang="en-AU" sz="2800" b="1" dirty="0" err="1" smtClean="0">
                <a:solidFill>
                  <a:schemeClr val="tx1"/>
                </a:solidFill>
                <a:latin typeface="UTM Avo" panose="02040603050506020204"/>
              </a:rPr>
              <a:t>hình</a:t>
            </a:r>
            <a:r>
              <a:rPr lang="en-AU" sz="2800" b="1" dirty="0" smtClean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AU" sz="2800" b="1" dirty="0" err="1" smtClean="0">
                <a:solidFill>
                  <a:schemeClr val="tx1"/>
                </a:solidFill>
                <a:latin typeface="UTM Avo" panose="02040603050506020204"/>
              </a:rPr>
              <a:t>vuông</a:t>
            </a:r>
            <a:endParaRPr lang="en-US" sz="2800" b="1" dirty="0">
              <a:solidFill>
                <a:schemeClr val="tx1"/>
              </a:solidFill>
              <a:latin typeface="UTM Avo" panose="02040603050506020204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8811725" y="4357014"/>
            <a:ext cx="2828276" cy="993435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 err="1" smtClean="0">
                <a:solidFill>
                  <a:schemeClr val="tx1"/>
                </a:solidFill>
                <a:latin typeface="UTM Avo" panose="02040603050506020204"/>
              </a:rPr>
              <a:t>Có</a:t>
            </a:r>
            <a:r>
              <a:rPr lang="en-AU" sz="2800" b="1" dirty="0" smtClean="0">
                <a:solidFill>
                  <a:schemeClr val="tx1"/>
                </a:solidFill>
                <a:latin typeface="UTM Avo" panose="02040603050506020204"/>
              </a:rPr>
              <a:t> 2 </a:t>
            </a:r>
            <a:r>
              <a:rPr lang="en-AU" sz="2800" b="1" dirty="0" err="1" smtClean="0">
                <a:solidFill>
                  <a:schemeClr val="tx1"/>
                </a:solidFill>
                <a:latin typeface="UTM Avo" panose="02040603050506020204"/>
              </a:rPr>
              <a:t>hình</a:t>
            </a:r>
            <a:r>
              <a:rPr lang="en-AU" sz="2800" b="1" dirty="0" smtClean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AU" sz="2800" b="1" dirty="0" err="1" smtClean="0">
                <a:solidFill>
                  <a:schemeClr val="tx1"/>
                </a:solidFill>
                <a:latin typeface="UTM Avo" panose="02040603050506020204"/>
              </a:rPr>
              <a:t>tròn</a:t>
            </a:r>
            <a:endParaRPr lang="en-US" sz="2800" b="1" dirty="0">
              <a:solidFill>
                <a:schemeClr val="tx1"/>
              </a:solidFill>
              <a:latin typeface="UTM Avo" panose="02040603050506020204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8291541" y="5564693"/>
            <a:ext cx="3348460" cy="993435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 err="1" smtClean="0">
                <a:solidFill>
                  <a:schemeClr val="tx1"/>
                </a:solidFill>
                <a:latin typeface="UTM Avo" panose="02040603050506020204"/>
              </a:rPr>
              <a:t>Có</a:t>
            </a:r>
            <a:r>
              <a:rPr lang="en-AU" sz="2800" b="1" dirty="0" smtClean="0">
                <a:solidFill>
                  <a:schemeClr val="tx1"/>
                </a:solidFill>
                <a:latin typeface="UTM Avo" panose="02040603050506020204"/>
              </a:rPr>
              <a:t> 7 </a:t>
            </a:r>
            <a:r>
              <a:rPr lang="en-AU" sz="2800" b="1" dirty="0" err="1" smtClean="0">
                <a:solidFill>
                  <a:schemeClr val="tx1"/>
                </a:solidFill>
                <a:latin typeface="UTM Avo" panose="02040603050506020204"/>
              </a:rPr>
              <a:t>hình</a:t>
            </a:r>
            <a:r>
              <a:rPr lang="en-AU" sz="2800" b="1" dirty="0" smtClean="0">
                <a:solidFill>
                  <a:schemeClr val="tx1"/>
                </a:solidFill>
                <a:latin typeface="UTM Avo" panose="02040603050506020204"/>
              </a:rPr>
              <a:t> tam </a:t>
            </a:r>
            <a:r>
              <a:rPr lang="en-AU" sz="2800" b="1" dirty="0" err="1" smtClean="0">
                <a:solidFill>
                  <a:schemeClr val="tx1"/>
                </a:solidFill>
                <a:latin typeface="UTM Avo" panose="02040603050506020204"/>
              </a:rPr>
              <a:t>giác</a:t>
            </a:r>
            <a:endParaRPr lang="en-US" sz="2800" b="1" dirty="0">
              <a:solidFill>
                <a:schemeClr val="tx1"/>
              </a:solidFill>
              <a:latin typeface="UTM Avo" panose="02040603050506020204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6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1" b="65434"/>
          <a:stretch/>
        </p:blipFill>
        <p:spPr>
          <a:xfrm>
            <a:off x="1" y="1"/>
            <a:ext cx="7099300" cy="23705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5" r="51771" b="24444"/>
          <a:stretch/>
        </p:blipFill>
        <p:spPr>
          <a:xfrm>
            <a:off x="309284" y="2129546"/>
            <a:ext cx="5880100" cy="2425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6330" y="971836"/>
            <a:ext cx="6144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AU" altLang="zh-CN" sz="5400" b="1" dirty="0" err="1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Cùng</a:t>
            </a:r>
            <a:r>
              <a:rPr lang="en-AU" altLang="zh-CN" sz="54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AU" altLang="zh-CN" sz="5400" b="1" dirty="0" err="1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khởi</a:t>
            </a:r>
            <a:r>
              <a:rPr lang="en-AU" altLang="zh-CN" sz="54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AU" altLang="zh-CN" sz="5400" b="1" dirty="0" err="1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động</a:t>
            </a:r>
            <a:r>
              <a:rPr lang="en-AU" altLang="zh-CN" sz="54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AU" altLang="zh-CN" sz="5400" b="1" dirty="0" err="1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nào</a:t>
            </a:r>
            <a:r>
              <a:rPr lang="en-AU" altLang="zh-CN" sz="54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.</a:t>
            </a:r>
            <a:endParaRPr lang="en-US" altLang="zh-CN" sz="5400" b="1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algn="ctr" defTabSz="1219170"/>
            <a:endParaRPr lang="zh-CN" altLang="en-US" sz="5400" b="1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t="51852" r="61979" b="14074"/>
          <a:stretch/>
        </p:blipFill>
        <p:spPr>
          <a:xfrm>
            <a:off x="2984500" y="3556000"/>
            <a:ext cx="1651000" cy="2336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49630" r="75521" b="12036"/>
          <a:stretch/>
        </p:blipFill>
        <p:spPr>
          <a:xfrm>
            <a:off x="927100" y="3403601"/>
            <a:ext cx="2057400" cy="2628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5957212" y="1974131"/>
            <a:ext cx="6306053" cy="4464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284" y="150294"/>
            <a:ext cx="1085182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47" y="-368609"/>
            <a:ext cx="12193057" cy="6858594"/>
          </a:xfrm>
          <a:prstGeom prst="rect">
            <a:avLst/>
          </a:prstGeom>
        </p:spPr>
      </p:pic>
      <p:pic>
        <p:nvPicPr>
          <p:cNvPr id="6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79" y="2608171"/>
            <a:ext cx="1965472" cy="21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07" y="4088309"/>
            <a:ext cx="1927534" cy="197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90" y="2705514"/>
            <a:ext cx="1494102" cy="1921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797" y="4046424"/>
            <a:ext cx="1692039" cy="22618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07735" y="1773363"/>
            <a:ext cx="4513201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 err="1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Tạm</a:t>
            </a:r>
            <a:r>
              <a:rPr lang="en-AU" sz="6000" dirty="0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6000" dirty="0" err="1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biệt</a:t>
            </a:r>
            <a:r>
              <a:rPr lang="en-AU" sz="6000" dirty="0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6000" dirty="0" err="1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các</a:t>
            </a:r>
            <a:r>
              <a:rPr lang="en-AU" sz="6000" dirty="0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6000" dirty="0" err="1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bạn</a:t>
            </a:r>
            <a:r>
              <a:rPr lang="en-AU" sz="6000" dirty="0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6000" dirty="0" err="1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nhỏ</a:t>
            </a:r>
            <a:r>
              <a:rPr lang="en-AU" sz="6000" dirty="0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AU" sz="6000" dirty="0" err="1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chúng</a:t>
            </a:r>
            <a:r>
              <a:rPr lang="en-AU" sz="6000" dirty="0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 ta </a:t>
            </a:r>
            <a:r>
              <a:rPr lang="en-AU" sz="6000" dirty="0" err="1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về</a:t>
            </a:r>
            <a:r>
              <a:rPr lang="en-AU" sz="6000" dirty="0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6000" dirty="0" err="1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nhà</a:t>
            </a:r>
            <a:r>
              <a:rPr lang="en-AU" sz="6000" dirty="0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AU" sz="6000" dirty="0" err="1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thôi</a:t>
            </a:r>
            <a:r>
              <a:rPr lang="en-AU" sz="6000" dirty="0" smtClean="0">
                <a:solidFill>
                  <a:schemeClr val="tx2"/>
                </a:solidFill>
                <a:latin typeface="UTM Avo" panose="02040603050506020204"/>
                <a:cs typeface="Times New Roman" panose="02020603050405020304" pitchFamily="18" charset="0"/>
              </a:rPr>
              <a:t>! </a:t>
            </a:r>
            <a:endParaRPr lang="en-US" sz="6000" dirty="0">
              <a:solidFill>
                <a:schemeClr val="tx2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69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phong cả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36" y="252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vong quay may man"/>
          <p:cNvGrpSpPr/>
          <p:nvPr/>
        </p:nvGrpSpPr>
        <p:grpSpPr>
          <a:xfrm>
            <a:off x="697094" y="-580729"/>
            <a:ext cx="8277083" cy="8079065"/>
            <a:chOff x="471120" y="-608260"/>
            <a:chExt cx="8277083" cy="80790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098" y="244507"/>
              <a:ext cx="6467859" cy="64678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8343346">
              <a:off x="5236070" y="560973"/>
              <a:ext cx="1838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>
                  <a:solidFill>
                    <a:prstClr val="black"/>
                  </a:solidFill>
                  <a:latin typeface="Calibri"/>
                </a:rPr>
                <a:t>1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741029">
              <a:off x="6452578" y="3779024"/>
              <a:ext cx="1328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dirty="0">
                  <a:solidFill>
                    <a:prstClr val="black"/>
                  </a:solidFill>
                  <a:latin typeface="Calibri"/>
                </a:rPr>
                <a:t>6</a:t>
              </a:r>
              <a:endParaRPr lang="en-US" sz="3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43038">
              <a:off x="5982512" y="4512472"/>
              <a:ext cx="1847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dirty="0">
                  <a:solidFill>
                    <a:prstClr val="black"/>
                  </a:solidFill>
                  <a:latin typeface="Calibri"/>
                </a:rPr>
                <a:t>7</a:t>
              </a:r>
              <a:endParaRPr lang="en-US" sz="3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729874">
              <a:off x="5534093" y="525162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>
                  <a:solidFill>
                    <a:prstClr val="black"/>
                  </a:solidFill>
                  <a:latin typeface="Calibri"/>
                </a:rPr>
                <a:t>8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3334995">
              <a:off x="5005437" y="5792792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>
                  <a:solidFill>
                    <a:prstClr val="black"/>
                  </a:solidFill>
                  <a:latin typeface="Calibri"/>
                </a:rPr>
                <a:t>9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4669711">
              <a:off x="4206235" y="6102929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10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5400000">
              <a:off x="3523001" y="6171669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11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6331327">
              <a:off x="2701806" y="603225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12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7484635">
              <a:off x="1862041" y="566789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13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7484635">
              <a:off x="1388381" y="5235473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14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8866414">
              <a:off x="902859" y="461515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15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0156538">
              <a:off x="565425" y="385449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16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0800000">
              <a:off x="471120" y="3126591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17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1460516">
              <a:off x="628078" y="2455239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white"/>
                  </a:solidFill>
                  <a:latin typeface="Calibri"/>
                </a:rPr>
                <a:t>18</a:t>
              </a:r>
              <a:endParaRPr lang="en-US" sz="28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2829625">
              <a:off x="1031049" y="164884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white"/>
                  </a:solidFill>
                  <a:latin typeface="Calibri"/>
                </a:rPr>
                <a:t>19</a:t>
              </a:r>
              <a:endParaRPr lang="en-US" sz="28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3814274">
              <a:off x="1578595" y="109415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20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14574617">
              <a:off x="2096870" y="613644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21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14958821">
              <a:off x="2745721" y="367186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22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671108">
              <a:off x="3614896" y="16765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23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6723265">
              <a:off x="4290261" y="306393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dirty="0" smtClean="0">
                  <a:solidFill>
                    <a:prstClr val="black"/>
                  </a:solidFill>
                  <a:latin typeface="Calibri"/>
                </a:rPr>
                <a:t>24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9256643">
              <a:off x="5841651" y="1181917"/>
              <a:ext cx="1838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>
                  <a:solidFill>
                    <a:prstClr val="black"/>
                  </a:solidFill>
                  <a:latin typeface="Calibri"/>
                </a:rPr>
                <a:t>2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19776402">
              <a:off x="6100383" y="1615775"/>
              <a:ext cx="2279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>
                  <a:solidFill>
                    <a:prstClr val="black"/>
                  </a:solidFill>
                  <a:latin typeface="Calibri"/>
                </a:rPr>
                <a:t>3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21127763">
              <a:off x="6414752" y="2458010"/>
              <a:ext cx="2279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>
                  <a:solidFill>
                    <a:prstClr val="black"/>
                  </a:solidFill>
                  <a:latin typeface="Calibri"/>
                </a:rPr>
                <a:t>4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294784">
              <a:off x="6469168" y="3253579"/>
              <a:ext cx="2279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>
                  <a:solidFill>
                    <a:prstClr val="black"/>
                  </a:solidFill>
                  <a:latin typeface="Calibri"/>
                </a:rPr>
                <a:t>5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mui ten"/>
          <p:cNvSpPr/>
          <p:nvPr/>
        </p:nvSpPr>
        <p:spPr>
          <a:xfrm rot="10800000">
            <a:off x="7465875" y="3268544"/>
            <a:ext cx="1143000" cy="685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đối tượng ảo"/>
          <p:cNvSpPr/>
          <p:nvPr/>
        </p:nvSpPr>
        <p:spPr>
          <a:xfrm>
            <a:off x="12453293" y="696709"/>
            <a:ext cx="399248" cy="309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mui ten">
            <a:hlinkClick r:id="rId6" action="ppaction://hlinksldjump"/>
          </p:cNvPr>
          <p:cNvSpPr/>
          <p:nvPr/>
        </p:nvSpPr>
        <p:spPr>
          <a:xfrm rot="154105">
            <a:off x="8925294" y="5799902"/>
            <a:ext cx="1143000" cy="685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Victory-Bond_zh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1408" y="6013482"/>
            <a:ext cx="609600" cy="609600"/>
          </a:xfrm>
          <a:prstGeom prst="rect">
            <a:avLst/>
          </a:prstGeom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5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 numSld="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05086" y="442340"/>
            <a:ext cx="10289905" cy="5108455"/>
          </a:xfrm>
          <a:prstGeom prst="rect">
            <a:avLst/>
          </a:prstGeom>
        </p:spPr>
      </p:pic>
      <p:pic>
        <p:nvPicPr>
          <p:cNvPr id="1026" name="Picture 2" descr="động Vật Nhỏ Thỏ Hoàng đạo Hoạt Hình Thỏ, động Vật Hoạt Hình, đáng Yêu,  Hình Minh Họa miễn phí tải tập tin PNG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53" y="3412901"/>
            <a:ext cx="1751524" cy="15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động Vật Nhỏ Thỏ Hoàng đạo Hoạt Hình Thỏ, động Vật Hoạt Hình, đáng Yêu,  Hình Minh Họa miễn phí tải tập tin P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637" y="4365938"/>
            <a:ext cx="862884" cy="7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động Vật Nhỏ Thỏ Hoàng đạo Hoạt Hình Thỏ, động Vật Hoạt Hình, đáng Yêu,  Hình Minh Họa miễn phí tải tập tin PNG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43" y="4108361"/>
            <a:ext cx="1223493" cy="10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raffe PNG images Downlo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964" y="3577349"/>
            <a:ext cx="1133027" cy="148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iraffe PNG images Downlo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7" y="3657100"/>
            <a:ext cx="1133027" cy="148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389809" y="5858406"/>
            <a:ext cx="785611" cy="682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b="1" dirty="0">
                <a:solidFill>
                  <a:schemeClr val="tx1"/>
                </a:solidFill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1" name="Picture 6" descr="Giraffe PNG images Downlo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31" y="5737537"/>
            <a:ext cx="837127" cy="103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động Vật Nhỏ Thỏ Hoàng đạo Hoạt Hình Thỏ, động Vật Hoạt Hình, đáng Yêu,  Hình Minh Họa miễn phí tải tập tin PNG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77" y="5550795"/>
            <a:ext cx="1095478" cy="11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2270603" y="5929239"/>
            <a:ext cx="791584" cy="682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b="1" dirty="0">
                <a:solidFill>
                  <a:schemeClr val="tx1"/>
                </a:solidFill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4" name="Picture 2" descr="tree 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383" y="5718219"/>
            <a:ext cx="676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8789830" y="5858406"/>
            <a:ext cx="785611" cy="682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b="1" dirty="0">
                <a:solidFill>
                  <a:schemeClr val="tx1"/>
                </a:solidFill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70603" y="5929239"/>
            <a:ext cx="791584" cy="6825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b="1" dirty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389809" y="5868010"/>
            <a:ext cx="785611" cy="6825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b="1" dirty="0" smtClean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789829" y="5855927"/>
            <a:ext cx="785611" cy="6825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b="1" dirty="0" smtClean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9" name="Picture 6" descr="Giraffe PNG images Downloa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075" y="3721689"/>
            <a:ext cx="670872" cy="7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Giraffe PNG images Downloa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384" y="4632509"/>
            <a:ext cx="670872" cy="7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38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phong cả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36" y="252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vong quay may man"/>
          <p:cNvGrpSpPr/>
          <p:nvPr/>
        </p:nvGrpSpPr>
        <p:grpSpPr>
          <a:xfrm>
            <a:off x="697094" y="-580729"/>
            <a:ext cx="8136367" cy="8079065"/>
            <a:chOff x="471120" y="-608260"/>
            <a:chExt cx="8136367" cy="80790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098" y="244507"/>
              <a:ext cx="6467859" cy="64678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8343346">
              <a:off x="5236070" y="560973"/>
              <a:ext cx="1838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741029">
              <a:off x="6225320" y="3814853"/>
              <a:ext cx="1328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43038">
              <a:off x="5982512" y="4512472"/>
              <a:ext cx="1847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729874">
              <a:off x="5534093" y="525162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3334995">
              <a:off x="5005437" y="5792792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4669711">
              <a:off x="4206235" y="6102929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5400000">
              <a:off x="3523001" y="6171669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6331327">
              <a:off x="2701806" y="603225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7484635">
              <a:off x="1862041" y="566789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7484635">
              <a:off x="1388381" y="5235473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8866414">
              <a:off x="902859" y="461515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0156538">
              <a:off x="565425" y="385449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0800000">
              <a:off x="471120" y="3126591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17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1460516">
              <a:off x="628078" y="2455239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2829625">
              <a:off x="1031049" y="164884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3814274">
              <a:off x="1578595" y="109415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14574617">
              <a:off x="2096870" y="613644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14958821">
              <a:off x="2745721" y="367186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671108">
              <a:off x="3614896" y="16765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6723265">
              <a:off x="4290261" y="306393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9256643">
              <a:off x="5701766" y="1184012"/>
              <a:ext cx="1838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19776402">
              <a:off x="5959136" y="1728967"/>
              <a:ext cx="2279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21127763">
              <a:off x="6206332" y="2562643"/>
              <a:ext cx="2279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294784">
              <a:off x="6328452" y="3357425"/>
              <a:ext cx="2279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mui ten"/>
          <p:cNvSpPr/>
          <p:nvPr/>
        </p:nvSpPr>
        <p:spPr>
          <a:xfrm rot="10800000">
            <a:off x="7465875" y="3268544"/>
            <a:ext cx="1143000" cy="685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đối tượng ảo"/>
          <p:cNvSpPr/>
          <p:nvPr/>
        </p:nvSpPr>
        <p:spPr>
          <a:xfrm>
            <a:off x="12453293" y="696709"/>
            <a:ext cx="399248" cy="309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mui ten">
            <a:hlinkClick r:id="rId4" action="ppaction://hlinksldjump"/>
          </p:cNvPr>
          <p:cNvSpPr/>
          <p:nvPr/>
        </p:nvSpPr>
        <p:spPr>
          <a:xfrm rot="180711">
            <a:off x="8925292" y="5456529"/>
            <a:ext cx="1143000" cy="685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88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8A3A7-E203-4B45-B46F-63463ABC8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4" y="659924"/>
            <a:ext cx="10242769" cy="5328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D0201B-14CA-4E7E-9581-230DC326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7" y="4407606"/>
            <a:ext cx="9834207" cy="1173494"/>
          </a:xfrm>
          <a:prstGeom prst="rect">
            <a:avLst/>
          </a:prstGeom>
        </p:spPr>
      </p:pic>
      <p:sp>
        <p:nvSpPr>
          <p:cNvPr id="16" name="Action Button: Blank 1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4A76F7F-CC2E-4749-9F08-0A2FAEB2A843}"/>
              </a:ext>
            </a:extLst>
          </p:cNvPr>
          <p:cNvSpPr/>
          <p:nvPr/>
        </p:nvSpPr>
        <p:spPr>
          <a:xfrm>
            <a:off x="5114166" y="4178726"/>
            <a:ext cx="1804315" cy="1313516"/>
          </a:xfrm>
          <a:prstGeom prst="actionButtonBlank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1342" y="753434"/>
            <a:ext cx="2229759" cy="1066800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</a:t>
            </a:r>
            <a:r>
              <a:rPr kumimoji="0" lang="en-A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26203" y="5881946"/>
            <a:ext cx="817418" cy="68842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unnamed">
            <a:extLst>
              <a:ext uri="{FF2B5EF4-FFF2-40B4-BE49-F238E27FC236}">
                <a16:creationId xmlns:a16="http://schemas.microsoft.com/office/drawing/2014/main" id="{7018B3E3-FAF5-4E27-897F-859ADEF9F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4" y="1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ction Button: Blank 1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4A76F7F-CC2E-4749-9F08-0A2FAEB2A843}"/>
              </a:ext>
            </a:extLst>
          </p:cNvPr>
          <p:cNvSpPr/>
          <p:nvPr/>
        </p:nvSpPr>
        <p:spPr>
          <a:xfrm>
            <a:off x="8629713" y="3971016"/>
            <a:ext cx="1347825" cy="1610084"/>
          </a:xfrm>
          <a:prstGeom prst="actionButtonBlank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Action Button: Blank 1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4A76F7F-CC2E-4749-9F08-0A2FAEB2A843}"/>
              </a:ext>
            </a:extLst>
          </p:cNvPr>
          <p:cNvSpPr/>
          <p:nvPr/>
        </p:nvSpPr>
        <p:spPr>
          <a:xfrm>
            <a:off x="1424753" y="3774029"/>
            <a:ext cx="2165597" cy="1582891"/>
          </a:xfrm>
          <a:prstGeom prst="actionButtonBlank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chim hải âu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14" y="2109922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-cache.coccoc.com/image?url=https://upload.wikimedia.org/wikipedia/commons/thumb/d/d0/Laysan_Albatross_RWD2.jpg/320px-Laysan_Albatross_RWD2.jpg&amp;f=w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59" y="663875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img-cache.coccoc.com/image?url=https://upload.wikimedia.org/wikipedia/commons/thumb/d/d0/Laysan_Albatross_RWD2.jpg/320px-Laysan_Albatross_RWD2.jpg&amp;f=w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11" y="599934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him hải âu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47" y="2058533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him hải âu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24" y="1928750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m hải âu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35" y="1616620"/>
            <a:ext cx="1385313" cy="110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ction Button: Blank 1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4A76F7F-CC2E-4749-9F08-0A2FAEB2A843}"/>
              </a:ext>
            </a:extLst>
          </p:cNvPr>
          <p:cNvSpPr/>
          <p:nvPr/>
        </p:nvSpPr>
        <p:spPr>
          <a:xfrm>
            <a:off x="6430860" y="5398421"/>
            <a:ext cx="1400767" cy="1235992"/>
          </a:xfrm>
          <a:prstGeom prst="actionButtonBlank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26203" y="5895792"/>
            <a:ext cx="817418" cy="688421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="1" noProof="0" dirty="0" smtClean="0">
                <a:solidFill>
                  <a:prstClr val="black"/>
                </a:solidFill>
                <a:latin typeface="Calibri" panose="020F0502020204030204"/>
              </a:rPr>
              <a:t>&gt;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chim hải âu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051" y="5614801"/>
            <a:ext cx="190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8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phong cảnh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36" y="252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vong quay may man"/>
          <p:cNvGrpSpPr/>
          <p:nvPr/>
        </p:nvGrpSpPr>
        <p:grpSpPr>
          <a:xfrm>
            <a:off x="710541" y="-428089"/>
            <a:ext cx="8136367" cy="8079065"/>
            <a:chOff x="471120" y="-608260"/>
            <a:chExt cx="8136367" cy="80790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098" y="244507"/>
              <a:ext cx="6467859" cy="64678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8343346">
              <a:off x="5236070" y="560973"/>
              <a:ext cx="1838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741029">
              <a:off x="6225320" y="3814853"/>
              <a:ext cx="1328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43038">
              <a:off x="5982512" y="4512472"/>
              <a:ext cx="1847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729874">
              <a:off x="5534093" y="525162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3334995">
              <a:off x="5005437" y="5792792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4669711">
              <a:off x="4206235" y="6102929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5400000">
              <a:off x="3523001" y="6171669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6331327">
              <a:off x="2701806" y="603225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7484635">
              <a:off x="1862041" y="566789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7484635">
              <a:off x="1388381" y="5235473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8866414">
              <a:off x="902859" y="461515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0156538">
              <a:off x="565425" y="385449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0800000">
              <a:off x="471120" y="3126591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17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1460516">
              <a:off x="628078" y="2455239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2829625">
              <a:off x="1031049" y="164884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3814274">
              <a:off x="1578595" y="1094150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14574617">
              <a:off x="2096870" y="613644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14958821">
              <a:off x="2745721" y="367186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671108">
              <a:off x="3614896" y="167657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6723265">
              <a:off x="4290261" y="306393"/>
              <a:ext cx="207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9256643">
              <a:off x="5701766" y="1184012"/>
              <a:ext cx="1838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19776402">
              <a:off x="5959136" y="1728967"/>
              <a:ext cx="2279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21127763">
              <a:off x="6206332" y="2562643"/>
              <a:ext cx="2279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294784">
              <a:off x="6328452" y="3357425"/>
              <a:ext cx="2279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mui ten"/>
          <p:cNvSpPr/>
          <p:nvPr/>
        </p:nvSpPr>
        <p:spPr>
          <a:xfrm rot="10800000">
            <a:off x="7654088" y="3362711"/>
            <a:ext cx="1143000" cy="685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đối tượng ảo"/>
          <p:cNvSpPr/>
          <p:nvPr/>
        </p:nvSpPr>
        <p:spPr>
          <a:xfrm>
            <a:off x="12453293" y="696709"/>
            <a:ext cx="399248" cy="309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mui ten"/>
          <p:cNvSpPr/>
          <p:nvPr/>
        </p:nvSpPr>
        <p:spPr>
          <a:xfrm>
            <a:off x="9092466" y="5319155"/>
            <a:ext cx="1143000" cy="685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8" y="224208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28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"/>
          <a:stretch/>
        </p:blipFill>
        <p:spPr bwMode="auto">
          <a:xfrm>
            <a:off x="6236081" y="2747967"/>
            <a:ext cx="3671047" cy="31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3705" y="174738"/>
            <a:ext cx="1622177" cy="173474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759115" y="652261"/>
            <a:ext cx="785611" cy="7083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 smtClean="0">
                <a:solidFill>
                  <a:schemeClr val="tx1"/>
                </a:solidFill>
              </a:rPr>
              <a:t>?</a:t>
            </a:r>
            <a:endParaRPr lang="en-US" sz="4000" dirty="0"/>
          </a:p>
        </p:txBody>
      </p:sp>
      <p:sp>
        <p:nvSpPr>
          <p:cNvPr id="18" name="Oval 17"/>
          <p:cNvSpPr/>
          <p:nvPr/>
        </p:nvSpPr>
        <p:spPr>
          <a:xfrm>
            <a:off x="4750206" y="652261"/>
            <a:ext cx="785611" cy="7083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solidFill>
                  <a:schemeClr val="tx1"/>
                </a:solidFill>
              </a:rPr>
              <a:t>=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5" y="3569565"/>
            <a:ext cx="1811164" cy="194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46" y="4679352"/>
            <a:ext cx="1811164" cy="19437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35" y="3583927"/>
            <a:ext cx="1811164" cy="19437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01" y="4223291"/>
            <a:ext cx="1811164" cy="19437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28" y="4784343"/>
            <a:ext cx="1811164" cy="19437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08" y="174738"/>
            <a:ext cx="1161320" cy="147833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69812" y="457301"/>
            <a:ext cx="2109183" cy="1962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 smtClean="0"/>
              <a:t>So </a:t>
            </a:r>
            <a:r>
              <a:rPr lang="en-AU" sz="3200" b="1" dirty="0" err="1" smtClean="0"/>
              <a:t>sánh</a:t>
            </a:r>
            <a:endParaRPr lang="en-US" sz="3200" b="1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" y="697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hinh nen pp\Hinh nen dep Powerpoint danh cho thieu n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0" y="12932"/>
            <a:ext cx="11846857" cy="684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941294"/>
            <a:ext cx="86061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err="1" smtClean="0"/>
              <a:t>Bài</a:t>
            </a:r>
            <a:r>
              <a:rPr lang="en-AU" sz="4400" b="1" dirty="0" smtClean="0"/>
              <a:t> 7:</a:t>
            </a:r>
          </a:p>
          <a:p>
            <a:pPr algn="ctr"/>
            <a:r>
              <a:rPr lang="en-AU" sz="4400" b="1" dirty="0" smtClean="0"/>
              <a:t> </a:t>
            </a:r>
            <a:r>
              <a:rPr lang="en-AU" sz="4800" b="1" dirty="0" err="1"/>
              <a:t>H</a:t>
            </a:r>
            <a:r>
              <a:rPr lang="en-AU" sz="4800" b="1" dirty="0" err="1" smtClean="0"/>
              <a:t>ình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vuông</a:t>
            </a:r>
            <a:r>
              <a:rPr lang="en-AU" sz="4800" b="1" dirty="0" smtClean="0"/>
              <a:t>, </a:t>
            </a:r>
            <a:r>
              <a:rPr lang="en-AU" sz="4800" b="1" dirty="0" err="1" smtClean="0"/>
              <a:t>hình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tròn</a:t>
            </a:r>
            <a:r>
              <a:rPr lang="en-AU" sz="4800" b="1" dirty="0" smtClean="0"/>
              <a:t>, </a:t>
            </a:r>
          </a:p>
          <a:p>
            <a:r>
              <a:rPr lang="en-AU" sz="4800" b="1" dirty="0" err="1" smtClean="0"/>
              <a:t>hình</a:t>
            </a:r>
            <a:r>
              <a:rPr lang="en-AU" sz="4800" b="1" dirty="0" smtClean="0"/>
              <a:t> tam </a:t>
            </a:r>
            <a:r>
              <a:rPr lang="en-AU" sz="4800" b="1" dirty="0" err="1" smtClean="0"/>
              <a:t>giác</a:t>
            </a:r>
            <a:r>
              <a:rPr lang="en-AU" sz="4800" b="1" dirty="0" smtClean="0"/>
              <a:t>, </a:t>
            </a:r>
            <a:r>
              <a:rPr lang="en-AU" sz="4800" b="1" dirty="0" err="1" smtClean="0"/>
              <a:t>hình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chữ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nhật</a:t>
            </a:r>
            <a:endParaRPr lang="en-US" sz="4800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0" y="0"/>
            <a:ext cx="1085850" cy="9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4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XEDSHAPES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XEDSHAPES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349</Words>
  <Application>Microsoft Office PowerPoint</Application>
  <PresentationFormat>Widescreen</PresentationFormat>
  <Paragraphs>158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宋体</vt:lpstr>
      <vt:lpstr>Arial</vt:lpstr>
      <vt:lpstr>Bungee Inline</vt:lpstr>
      <vt:lpstr>Calibri</vt:lpstr>
      <vt:lpstr>Calibri Light</vt:lpstr>
      <vt:lpstr>等线</vt:lpstr>
      <vt:lpstr>Montserrat Alternates Black</vt:lpstr>
      <vt:lpstr>Times New Roman</vt:lpstr>
      <vt:lpstr>Trebuchet MS</vt:lpstr>
      <vt:lpstr>UTM Avo</vt:lpstr>
      <vt:lpstr>Utsaah</vt:lpstr>
      <vt:lpstr>Wingdings 3</vt:lpstr>
      <vt:lpstr>1_Office Theme</vt:lpstr>
      <vt:lpstr>3_Office Theme</vt:lpstr>
      <vt:lpstr>2_Office Theme</vt:lpstr>
      <vt:lpstr>Facet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49</cp:revision>
  <dcterms:created xsi:type="dcterms:W3CDTF">2020-08-06T02:27:05Z</dcterms:created>
  <dcterms:modified xsi:type="dcterms:W3CDTF">2020-08-18T12:52:58Z</dcterms:modified>
</cp:coreProperties>
</file>