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285" r:id="rId2"/>
    <p:sldId id="273" r:id="rId3"/>
    <p:sldId id="274" r:id="rId4"/>
    <p:sldId id="271" r:id="rId5"/>
    <p:sldId id="284" r:id="rId6"/>
    <p:sldId id="286" r:id="rId7"/>
    <p:sldId id="291" r:id="rId8"/>
    <p:sldId id="290" r:id="rId9"/>
    <p:sldId id="289" r:id="rId10"/>
    <p:sldId id="288" r:id="rId11"/>
    <p:sldId id="287" r:id="rId12"/>
    <p:sldId id="280" r:id="rId13"/>
    <p:sldId id="276" r:id="rId14"/>
    <p:sldId id="282" r:id="rId15"/>
    <p:sldId id="292" r:id="rId16"/>
    <p:sldId id="283" r:id="rId17"/>
    <p:sldId id="278" r:id="rId18"/>
    <p:sldId id="279" r:id="rId19"/>
  </p:sldIdLst>
  <p:sldSz cx="9144000" cy="6858000" type="screen4x3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71" autoAdjust="0"/>
  </p:normalViewPr>
  <p:slideViewPr>
    <p:cSldViewPr>
      <p:cViewPr>
        <p:scale>
          <a:sx n="71" d="100"/>
          <a:sy n="71" d="100"/>
        </p:scale>
        <p:origin x="-486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38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0FFFED-1E4A-4047-9EA3-6F55BD5196C9}" type="datetimeFigureOut">
              <a:rPr lang="vi-VN" smtClean="0"/>
              <a:pPr/>
              <a:t>05/11/2024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6C2AF-A9AE-48CD-8E65-F4FDE42A03EB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938641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122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BF75701-5D0F-4B35-980A-988B13B4CC24}" type="slidenum">
              <a:rPr lang="en-US" smtClean="0"/>
              <a:pPr/>
              <a:t>1</a:t>
            </a:fld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2AB20-395F-4873-86BE-415865E53CA7}" type="datetimeFigureOut">
              <a:rPr lang="vi-VN" smtClean="0"/>
              <a:pPr/>
              <a:t>05/11/2024</a:t>
            </a:fld>
            <a:endParaRPr lang="vi-V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AD0EA40-6DC6-4B2F-94D1-4223285F9ACD}" type="slidenum">
              <a:rPr lang="vi-VN" smtClean="0"/>
              <a:pPr/>
              <a:t>‹#›</a:t>
            </a:fld>
            <a:endParaRPr lang="vi-VN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vi-V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2AB20-395F-4873-86BE-415865E53CA7}" type="datetimeFigureOut">
              <a:rPr lang="vi-VN" smtClean="0"/>
              <a:pPr/>
              <a:t>05/11/2024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0EA40-6DC6-4B2F-94D1-4223285F9ACD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2AB20-395F-4873-86BE-415865E53CA7}" type="datetimeFigureOut">
              <a:rPr lang="vi-VN" smtClean="0"/>
              <a:pPr/>
              <a:t>05/11/2024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0EA40-6DC6-4B2F-94D1-4223285F9ACD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2AB20-395F-4873-86BE-415865E53CA7}" type="datetimeFigureOut">
              <a:rPr lang="vi-VN" smtClean="0"/>
              <a:pPr/>
              <a:t>05/11/2024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0EA40-6DC6-4B2F-94D1-4223285F9ACD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2AB20-395F-4873-86BE-415865E53CA7}" type="datetimeFigureOut">
              <a:rPr lang="vi-VN" smtClean="0"/>
              <a:pPr/>
              <a:t>05/11/2024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0EA40-6DC6-4B2F-94D1-4223285F9ACD}" type="slidenum">
              <a:rPr lang="vi-VN" smtClean="0"/>
              <a:pPr/>
              <a:t>‹#›</a:t>
            </a:fld>
            <a:endParaRPr lang="vi-VN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2AB20-395F-4873-86BE-415865E53CA7}" type="datetimeFigureOut">
              <a:rPr lang="vi-VN" smtClean="0"/>
              <a:pPr/>
              <a:t>05/11/2024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0EA40-6DC6-4B2F-94D1-4223285F9ACD}" type="slidenum">
              <a:rPr lang="vi-VN" smtClean="0"/>
              <a:pPr/>
              <a:t>‹#›</a:t>
            </a:fld>
            <a:endParaRPr lang="vi-VN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2AB20-395F-4873-86BE-415865E53CA7}" type="datetimeFigureOut">
              <a:rPr lang="vi-VN" smtClean="0"/>
              <a:pPr/>
              <a:t>05/11/2024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0EA40-6DC6-4B2F-94D1-4223285F9ACD}" type="slidenum">
              <a:rPr lang="vi-VN" smtClean="0"/>
              <a:pPr/>
              <a:t>‹#›</a:t>
            </a:fld>
            <a:endParaRPr lang="vi-VN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2AB20-395F-4873-86BE-415865E53CA7}" type="datetimeFigureOut">
              <a:rPr lang="vi-VN" smtClean="0"/>
              <a:pPr/>
              <a:t>05/11/2024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0EA40-6DC6-4B2F-94D1-4223285F9ACD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2AB20-395F-4873-86BE-415865E53CA7}" type="datetimeFigureOut">
              <a:rPr lang="vi-VN" smtClean="0"/>
              <a:pPr/>
              <a:t>05/11/2024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0EA40-6DC6-4B2F-94D1-4223285F9ACD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2AB20-395F-4873-86BE-415865E53CA7}" type="datetimeFigureOut">
              <a:rPr lang="vi-VN" smtClean="0"/>
              <a:pPr/>
              <a:t>05/11/2024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0EA40-6DC6-4B2F-94D1-4223285F9ACD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2AB20-395F-4873-86BE-415865E53CA7}" type="datetimeFigureOut">
              <a:rPr lang="vi-VN" smtClean="0"/>
              <a:pPr/>
              <a:t>05/11/2024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0EA40-6DC6-4B2F-94D1-4223285F9ACD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982AB20-395F-4873-86BE-415865E53CA7}" type="datetimeFigureOut">
              <a:rPr lang="vi-VN" smtClean="0"/>
              <a:pPr/>
              <a:t>05/11/2024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4AD0EA40-6DC6-4B2F-94D1-4223285F9ACD}" type="slidenum">
              <a:rPr lang="vi-VN" smtClean="0"/>
              <a:pPr/>
              <a:t>‹#›</a:t>
            </a:fld>
            <a:endParaRPr lang="vi-VN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0" y="1575137"/>
            <a:ext cx="906780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CHỦ ĐỀ 3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TƯ THẾ VÀ KĨ NĂNG VẬN ĐỘNG CƠ BẢN</a:t>
            </a:r>
          </a:p>
          <a:p>
            <a:pPr algn="ctr"/>
            <a:r>
              <a:rPr lang="en-US" sz="28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VẬN ĐỘNG CỦA ĐẦU, CỔ</a:t>
            </a:r>
          </a:p>
        </p:txBody>
      </p:sp>
      <p:sp>
        <p:nvSpPr>
          <p:cNvPr id="24" name="WordArt 2"/>
          <p:cNvSpPr>
            <a:spLocks noChangeArrowheads="1" noChangeShapeType="1" noTextEdit="1"/>
          </p:cNvSpPr>
          <p:nvPr/>
        </p:nvSpPr>
        <p:spPr bwMode="auto">
          <a:xfrm>
            <a:off x="152400" y="2895600"/>
            <a:ext cx="8686800" cy="3810000"/>
          </a:xfrm>
          <a:prstGeom prst="rect">
            <a:avLst/>
          </a:prstGeom>
        </p:spPr>
        <p:txBody>
          <a:bodyPr wrap="none" fromWordArt="1">
            <a:prstTxWarp prst="textButtonPour">
              <a:avLst>
                <a:gd name="adj1" fmla="val 10891996"/>
                <a:gd name="adj2" fmla="val 49861"/>
              </a:avLst>
            </a:prstTxWarp>
          </a:bodyPr>
          <a:lstStyle/>
          <a:p>
            <a:pPr algn="ctr"/>
            <a:r>
              <a:rPr lang="en-US" sz="3200" b="1" kern="10" dirty="0">
                <a:ln w="3175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  <a:solidFill>
                  <a:srgbClr val="FF3300"/>
                </a:solidFill>
                <a:latin typeface="Times New Roman"/>
                <a:cs typeface="Times New Roman"/>
              </a:rPr>
              <a:t> GIÁO  DỤC  THỂ  CHẤT  </a:t>
            </a:r>
            <a:r>
              <a:rPr lang="en-US" sz="3200" b="1" kern="10" dirty="0" smtClean="0">
                <a:ln w="3175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  <a:solidFill>
                  <a:srgbClr val="FF3300"/>
                </a:solidFill>
                <a:latin typeface="Times New Roman"/>
                <a:cs typeface="Times New Roman"/>
              </a:rPr>
              <a:t>LỚP  1</a:t>
            </a:r>
            <a:endParaRPr lang="en-US" sz="3200" b="1" kern="10" dirty="0">
              <a:ln w="3175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  <a:solidFill>
                <a:srgbClr val="FF3300"/>
              </a:solidFill>
              <a:latin typeface="Times New Roman"/>
              <a:cs typeface="Times New Roman"/>
            </a:endParaRPr>
          </a:p>
          <a:p>
            <a:pPr algn="ctr"/>
            <a:r>
              <a:rPr lang="en-US" sz="3200" b="1" kern="10" dirty="0">
                <a:ln w="3175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  <a:solidFill>
                  <a:srgbClr val="FF3300"/>
                </a:solidFill>
                <a:latin typeface="Times New Roman"/>
                <a:cs typeface="Times New Roman"/>
              </a:rPr>
              <a:t>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76200"/>
            <a:ext cx="8229600" cy="457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rgbClr val="00B0F0"/>
                </a:solidFill>
                <a:latin typeface="+mn-lt"/>
              </a:rPr>
              <a:t>7. </a:t>
            </a:r>
            <a:r>
              <a:rPr lang="en-US" b="1" dirty="0" err="1" smtClean="0">
                <a:solidFill>
                  <a:srgbClr val="00B0F0"/>
                </a:solidFill>
                <a:latin typeface="+mn-lt"/>
              </a:rPr>
              <a:t>Động</a:t>
            </a:r>
            <a:r>
              <a:rPr lang="en-US" b="1" dirty="0" smtClean="0">
                <a:solidFill>
                  <a:srgbClr val="00B0F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00B0F0"/>
                </a:solidFill>
                <a:latin typeface="+mn-lt"/>
              </a:rPr>
              <a:t>tác</a:t>
            </a:r>
            <a:r>
              <a:rPr lang="en-US" b="1" dirty="0" smtClean="0">
                <a:solidFill>
                  <a:srgbClr val="00B0F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00B0F0"/>
                </a:solidFill>
                <a:latin typeface="+mn-lt"/>
              </a:rPr>
              <a:t>xoay</a:t>
            </a:r>
            <a:r>
              <a:rPr lang="en-US" b="1" dirty="0" smtClean="0">
                <a:solidFill>
                  <a:srgbClr val="00B0F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00B0F0"/>
                </a:solidFill>
                <a:latin typeface="+mn-lt"/>
              </a:rPr>
              <a:t>đầu</a:t>
            </a:r>
            <a:r>
              <a:rPr lang="en-US" b="1" dirty="0" smtClean="0">
                <a:solidFill>
                  <a:srgbClr val="00B0F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00B0F0"/>
                </a:solidFill>
                <a:latin typeface="+mn-lt"/>
              </a:rPr>
              <a:t>một</a:t>
            </a:r>
            <a:r>
              <a:rPr lang="en-US" b="1" dirty="0" smtClean="0">
                <a:solidFill>
                  <a:srgbClr val="00B0F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00B0F0"/>
                </a:solidFill>
                <a:latin typeface="+mn-lt"/>
              </a:rPr>
              <a:t>vòng</a:t>
            </a:r>
            <a:r>
              <a:rPr lang="en-US" b="1" dirty="0" smtClean="0">
                <a:solidFill>
                  <a:srgbClr val="00B0F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00B0F0"/>
                </a:solidFill>
                <a:latin typeface="+mn-lt"/>
              </a:rPr>
              <a:t>từ</a:t>
            </a:r>
            <a:r>
              <a:rPr lang="en-US" b="1" dirty="0" smtClean="0">
                <a:solidFill>
                  <a:srgbClr val="00B0F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00B0F0"/>
                </a:solidFill>
                <a:latin typeface="+mn-lt"/>
              </a:rPr>
              <a:t>trái</a:t>
            </a:r>
            <a:r>
              <a:rPr lang="en-US" b="1" dirty="0" smtClean="0">
                <a:solidFill>
                  <a:srgbClr val="00B0F0"/>
                </a:solidFill>
                <a:latin typeface="+mn-lt"/>
              </a:rPr>
              <a:t> sang </a:t>
            </a:r>
            <a:r>
              <a:rPr lang="en-US" b="1" dirty="0" err="1" smtClean="0">
                <a:solidFill>
                  <a:srgbClr val="00B0F0"/>
                </a:solidFill>
                <a:latin typeface="+mn-lt"/>
              </a:rPr>
              <a:t>phải</a:t>
            </a:r>
            <a:endParaRPr lang="vi-VN" b="1" dirty="0">
              <a:solidFill>
                <a:srgbClr val="00B0F0"/>
              </a:solidFill>
              <a:latin typeface="+mn-lt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533400"/>
            <a:ext cx="883920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03024525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76200"/>
            <a:ext cx="8229600" cy="457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rgbClr val="00B0F0"/>
                </a:solidFill>
                <a:latin typeface="+mn-lt"/>
              </a:rPr>
              <a:t>8. </a:t>
            </a:r>
            <a:r>
              <a:rPr lang="en-US" b="1" dirty="0" err="1" smtClean="0">
                <a:solidFill>
                  <a:srgbClr val="00B0F0"/>
                </a:solidFill>
                <a:latin typeface="+mn-lt"/>
              </a:rPr>
              <a:t>Động</a:t>
            </a:r>
            <a:r>
              <a:rPr lang="en-US" b="1" dirty="0" smtClean="0">
                <a:solidFill>
                  <a:srgbClr val="00B0F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00B0F0"/>
                </a:solidFill>
                <a:latin typeface="+mn-lt"/>
              </a:rPr>
              <a:t>tác</a:t>
            </a:r>
            <a:r>
              <a:rPr lang="en-US" b="1" dirty="0" smtClean="0">
                <a:solidFill>
                  <a:srgbClr val="00B0F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00B0F0"/>
                </a:solidFill>
                <a:latin typeface="+mn-lt"/>
              </a:rPr>
              <a:t>xoay</a:t>
            </a:r>
            <a:r>
              <a:rPr lang="en-US" b="1" dirty="0" smtClean="0">
                <a:solidFill>
                  <a:srgbClr val="00B0F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00B0F0"/>
                </a:solidFill>
                <a:latin typeface="+mn-lt"/>
              </a:rPr>
              <a:t>đầu</a:t>
            </a:r>
            <a:r>
              <a:rPr lang="en-US" b="1" dirty="0" smtClean="0">
                <a:solidFill>
                  <a:srgbClr val="00B0F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00B0F0"/>
                </a:solidFill>
                <a:latin typeface="+mn-lt"/>
              </a:rPr>
              <a:t>một</a:t>
            </a:r>
            <a:r>
              <a:rPr lang="en-US" b="1" dirty="0" smtClean="0">
                <a:solidFill>
                  <a:srgbClr val="00B0F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00B0F0"/>
                </a:solidFill>
                <a:latin typeface="+mn-lt"/>
              </a:rPr>
              <a:t>vòng</a:t>
            </a:r>
            <a:r>
              <a:rPr lang="en-US" b="1" dirty="0" smtClean="0">
                <a:solidFill>
                  <a:srgbClr val="00B0F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00B0F0"/>
                </a:solidFill>
                <a:latin typeface="+mn-lt"/>
              </a:rPr>
              <a:t>từ</a:t>
            </a:r>
            <a:r>
              <a:rPr lang="en-US" b="1" dirty="0" smtClean="0">
                <a:solidFill>
                  <a:srgbClr val="00B0F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00B0F0"/>
                </a:solidFill>
                <a:latin typeface="+mn-lt"/>
              </a:rPr>
              <a:t>phải</a:t>
            </a:r>
            <a:r>
              <a:rPr lang="en-US" b="1" dirty="0" smtClean="0">
                <a:solidFill>
                  <a:srgbClr val="00B0F0"/>
                </a:solidFill>
                <a:latin typeface="+mn-lt"/>
              </a:rPr>
              <a:t> sang </a:t>
            </a:r>
            <a:r>
              <a:rPr lang="en-US" b="1" dirty="0" err="1" smtClean="0">
                <a:solidFill>
                  <a:srgbClr val="00B0F0"/>
                </a:solidFill>
                <a:latin typeface="+mn-lt"/>
              </a:rPr>
              <a:t>trái</a:t>
            </a:r>
            <a:endParaRPr lang="vi-VN" b="1" dirty="0">
              <a:solidFill>
                <a:srgbClr val="00B0F0"/>
              </a:solidFill>
              <a:latin typeface="+mn-lt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533400"/>
            <a:ext cx="883920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03024525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11560" y="159296"/>
            <a:ext cx="8229600" cy="52650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vi-VN" sz="5300" dirty="0">
                <a:solidFill>
                  <a:srgbClr val="FF0000"/>
                </a:solidFill>
                <a:latin typeface="+mn-lt"/>
              </a:rPr>
              <a:t/>
            </a:r>
            <a:br>
              <a:rPr lang="vi-VN" sz="5300" dirty="0">
                <a:solidFill>
                  <a:srgbClr val="FF0000"/>
                </a:solidFill>
                <a:latin typeface="+mn-lt"/>
              </a:rPr>
            </a:br>
            <a:r>
              <a:rPr lang="vi-VN" sz="5300" dirty="0">
                <a:solidFill>
                  <a:srgbClr val="FF0000"/>
                </a:solidFill>
                <a:latin typeface="+mn-lt"/>
              </a:rPr>
              <a:t/>
            </a:r>
            <a:br>
              <a:rPr lang="vi-VN" sz="5300" dirty="0">
                <a:solidFill>
                  <a:srgbClr val="FF0000"/>
                </a:solidFill>
                <a:latin typeface="+mn-lt"/>
              </a:rPr>
            </a:br>
            <a:r>
              <a:rPr lang="vi-VN" sz="5300" dirty="0">
                <a:solidFill>
                  <a:srgbClr val="FF0000"/>
                </a:solidFill>
                <a:latin typeface="+mn-lt"/>
              </a:rPr>
              <a:t/>
            </a:r>
            <a:br>
              <a:rPr lang="vi-VN" sz="5300" dirty="0">
                <a:solidFill>
                  <a:srgbClr val="FF0000"/>
                </a:solidFill>
                <a:latin typeface="+mn-lt"/>
              </a:rPr>
            </a:br>
            <a:r>
              <a:rPr lang="vi-VN" sz="4400" b="1" dirty="0" smtClean="0">
                <a:solidFill>
                  <a:schemeClr val="accent3">
                    <a:lumMod val="75000"/>
                  </a:schemeClr>
                </a:solidFill>
                <a:latin typeface="+mn-lt"/>
              </a:rPr>
              <a:t>I</a:t>
            </a:r>
            <a:r>
              <a:rPr lang="en-US" sz="4400" b="1" dirty="0" smtClean="0">
                <a:solidFill>
                  <a:schemeClr val="accent3">
                    <a:lumMod val="75000"/>
                  </a:schemeClr>
                </a:solidFill>
                <a:latin typeface="+mn-lt"/>
              </a:rPr>
              <a:t>I</a:t>
            </a:r>
            <a:r>
              <a:rPr lang="vi-VN" sz="4400" b="1" dirty="0" smtClean="0">
                <a:solidFill>
                  <a:schemeClr val="accent3">
                    <a:lumMod val="75000"/>
                  </a:schemeClr>
                </a:solidFill>
                <a:latin typeface="+mn-lt"/>
              </a:rPr>
              <a:t>I</a:t>
            </a:r>
            <a:r>
              <a:rPr lang="vi-VN" sz="4400" b="1" dirty="0">
                <a:solidFill>
                  <a:schemeClr val="accent3">
                    <a:lumMod val="75000"/>
                  </a:schemeClr>
                </a:solidFill>
                <a:latin typeface="+mn-lt"/>
              </a:rPr>
              <a:t>. PHẦN </a:t>
            </a:r>
            <a:r>
              <a:rPr lang="en-US" sz="4400" b="1" dirty="0" smtClean="0">
                <a:solidFill>
                  <a:schemeClr val="accent3">
                    <a:lumMod val="75000"/>
                  </a:schemeClr>
                </a:solidFill>
                <a:latin typeface="+mn-lt"/>
              </a:rPr>
              <a:t>LUYỆN TẬP</a:t>
            </a:r>
            <a:endParaRPr lang="vi-VN" sz="4400" b="1" dirty="0">
              <a:solidFill>
                <a:schemeClr val="accent3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52400" y="609600"/>
            <a:ext cx="8229600" cy="45719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rgbClr val="C00000"/>
                </a:solidFill>
                <a:latin typeface="+mn-lt"/>
              </a:rPr>
              <a:t>1.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Luyện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tập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: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Cá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nhân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,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cặp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đôi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,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nhóm</a:t>
            </a:r>
            <a:endParaRPr lang="vi-VN" dirty="0">
              <a:solidFill>
                <a:srgbClr val="C00000"/>
              </a:solidFill>
              <a:latin typeface="+mn-lt"/>
            </a:endParaRPr>
          </a:p>
          <a:p>
            <a:pPr marL="0" indent="0">
              <a:buNone/>
            </a:pPr>
            <a:endParaRPr lang="vi-VN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066800"/>
            <a:ext cx="88392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03024525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1"/>
            <a:ext cx="8229600" cy="45719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rgbClr val="C00000"/>
                </a:solidFill>
                <a:latin typeface="+mn-lt"/>
              </a:rPr>
              <a:t>2. </a:t>
            </a:r>
            <a:r>
              <a:rPr lang="vi-VN" b="1" dirty="0" smtClean="0">
                <a:solidFill>
                  <a:srgbClr val="C00000"/>
                </a:solidFill>
                <a:latin typeface="+mn-lt"/>
              </a:rPr>
              <a:t>Trò </a:t>
            </a:r>
            <a:r>
              <a:rPr lang="vi-VN" b="1" dirty="0">
                <a:solidFill>
                  <a:srgbClr val="C00000"/>
                </a:solidFill>
                <a:latin typeface="+mn-lt"/>
              </a:rPr>
              <a:t>chơi: </a:t>
            </a:r>
            <a:r>
              <a:rPr lang="en-US" dirty="0" smtClean="0">
                <a:solidFill>
                  <a:srgbClr val="C00000"/>
                </a:solidFill>
                <a:latin typeface="+mn-lt"/>
              </a:rPr>
              <a:t>Dung </a:t>
            </a:r>
            <a:r>
              <a:rPr lang="en-US" dirty="0" err="1" smtClean="0">
                <a:solidFill>
                  <a:srgbClr val="C00000"/>
                </a:solidFill>
                <a:latin typeface="+mn-lt"/>
              </a:rPr>
              <a:t>dăng</a:t>
            </a:r>
            <a:r>
              <a:rPr lang="en-US" dirty="0" smtClean="0">
                <a:solidFill>
                  <a:srgbClr val="C00000"/>
                </a:solidFill>
                <a:latin typeface="+mn-lt"/>
              </a:rPr>
              <a:t> dung </a:t>
            </a:r>
            <a:r>
              <a:rPr lang="en-US" dirty="0" err="1" smtClean="0">
                <a:solidFill>
                  <a:srgbClr val="C00000"/>
                </a:solidFill>
                <a:latin typeface="+mn-lt"/>
              </a:rPr>
              <a:t>dẻ</a:t>
            </a:r>
            <a:endParaRPr lang="vi-VN" dirty="0">
              <a:solidFill>
                <a:srgbClr val="C00000"/>
              </a:solidFill>
              <a:latin typeface="+mn-lt"/>
            </a:endParaRPr>
          </a:p>
          <a:p>
            <a:pPr marL="0" indent="0">
              <a:buNone/>
            </a:pPr>
            <a:endParaRPr lang="vi-VN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600" y="609600"/>
            <a:ext cx="8763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- GV </a:t>
            </a:r>
            <a:r>
              <a:rPr lang="en-US" sz="2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HS.</a:t>
            </a:r>
            <a:endParaRPr lang="en-US" sz="24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1000" y="5634335"/>
            <a:ext cx="7391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- HD </a:t>
            </a:r>
            <a:r>
              <a:rPr lang="en-US" sz="2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en-US" sz="24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8" descr="xmaslights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0800000">
            <a:off x="140680" y="6172200"/>
            <a:ext cx="8763000" cy="528638"/>
          </a:xfrm>
          <a:prstGeom prst="rect">
            <a:avLst/>
          </a:prstGeom>
          <a:noFill/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" y="1462088"/>
            <a:ext cx="8915400" cy="417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849055704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11560" y="159296"/>
            <a:ext cx="8229600" cy="52650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vi-VN" sz="5300" dirty="0">
                <a:solidFill>
                  <a:srgbClr val="FF0000"/>
                </a:solidFill>
                <a:latin typeface="+mn-lt"/>
              </a:rPr>
              <a:t/>
            </a:r>
            <a:br>
              <a:rPr lang="vi-VN" sz="5300" dirty="0">
                <a:solidFill>
                  <a:srgbClr val="FF0000"/>
                </a:solidFill>
                <a:latin typeface="+mn-lt"/>
              </a:rPr>
            </a:br>
            <a:r>
              <a:rPr lang="vi-VN" sz="5300" dirty="0">
                <a:solidFill>
                  <a:srgbClr val="FF0000"/>
                </a:solidFill>
                <a:latin typeface="+mn-lt"/>
              </a:rPr>
              <a:t/>
            </a:r>
            <a:br>
              <a:rPr lang="vi-VN" sz="5300" dirty="0">
                <a:solidFill>
                  <a:srgbClr val="FF0000"/>
                </a:solidFill>
                <a:latin typeface="+mn-lt"/>
              </a:rPr>
            </a:br>
            <a:r>
              <a:rPr lang="vi-VN" sz="5300" dirty="0">
                <a:solidFill>
                  <a:srgbClr val="FF0000"/>
                </a:solidFill>
                <a:latin typeface="+mn-lt"/>
              </a:rPr>
              <a:t/>
            </a:r>
            <a:br>
              <a:rPr lang="vi-VN" sz="5300" dirty="0">
                <a:solidFill>
                  <a:srgbClr val="FF0000"/>
                </a:solidFill>
                <a:latin typeface="+mn-lt"/>
              </a:rPr>
            </a:br>
            <a:r>
              <a:rPr lang="vi-VN" sz="4400" b="1" dirty="0" smtClean="0">
                <a:solidFill>
                  <a:schemeClr val="accent3">
                    <a:lumMod val="75000"/>
                  </a:schemeClr>
                </a:solidFill>
                <a:latin typeface="+mn-lt"/>
              </a:rPr>
              <a:t>I</a:t>
            </a:r>
            <a:r>
              <a:rPr lang="en-US" sz="4400" b="1" dirty="0" smtClean="0">
                <a:solidFill>
                  <a:schemeClr val="accent3">
                    <a:lumMod val="75000"/>
                  </a:schemeClr>
                </a:solidFill>
                <a:latin typeface="+mn-lt"/>
              </a:rPr>
              <a:t>V</a:t>
            </a:r>
            <a:r>
              <a:rPr lang="vi-VN" sz="4400" b="1" dirty="0" smtClean="0">
                <a:solidFill>
                  <a:schemeClr val="accent3">
                    <a:lumMod val="75000"/>
                  </a:schemeClr>
                </a:solidFill>
                <a:latin typeface="+mn-lt"/>
              </a:rPr>
              <a:t>. </a:t>
            </a:r>
            <a:r>
              <a:rPr lang="vi-VN" sz="4400" b="1" dirty="0">
                <a:solidFill>
                  <a:schemeClr val="accent3">
                    <a:lumMod val="75000"/>
                  </a:schemeClr>
                </a:solidFill>
                <a:latin typeface="+mn-lt"/>
              </a:rPr>
              <a:t>PHẦN </a:t>
            </a:r>
            <a:r>
              <a:rPr lang="en-US" sz="4400" b="1" dirty="0" smtClean="0">
                <a:solidFill>
                  <a:schemeClr val="accent3">
                    <a:lumMod val="75000"/>
                  </a:schemeClr>
                </a:solidFill>
                <a:latin typeface="+mn-lt"/>
              </a:rPr>
              <a:t>VẬN DỤNG</a:t>
            </a:r>
            <a:endParaRPr lang="vi-VN" sz="4400" b="1" dirty="0">
              <a:solidFill>
                <a:schemeClr val="accent3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52400" y="609600"/>
            <a:ext cx="8229600" cy="45719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rgbClr val="C00000"/>
                </a:solidFill>
                <a:latin typeface="+mn-lt"/>
              </a:rPr>
              <a:t>1. GV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đặt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câu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hỏi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và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yêu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cầu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 HS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đáp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lại</a:t>
            </a:r>
            <a:endParaRPr lang="vi-VN" dirty="0">
              <a:solidFill>
                <a:srgbClr val="C00000"/>
              </a:solidFill>
              <a:latin typeface="+mn-lt"/>
            </a:endParaRPr>
          </a:p>
          <a:p>
            <a:pPr marL="0" indent="0">
              <a:buNone/>
            </a:pPr>
            <a:endParaRPr lang="vi-VN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071563"/>
            <a:ext cx="8839200" cy="563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03024525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" y="76200"/>
            <a:ext cx="8915400" cy="66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03024525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52400" y="76200"/>
            <a:ext cx="8229600" cy="45719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rgbClr val="C00000"/>
                </a:solidFill>
                <a:latin typeface="+mn-lt"/>
              </a:rPr>
              <a:t>2. GV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hướng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dẫn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 HS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về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nhà</a:t>
            </a:r>
            <a:endParaRPr lang="vi-VN" dirty="0">
              <a:solidFill>
                <a:srgbClr val="C00000"/>
              </a:solidFill>
              <a:latin typeface="+mn-lt"/>
            </a:endParaRPr>
          </a:p>
          <a:p>
            <a:pPr marL="0" indent="0">
              <a:buNone/>
            </a:pPr>
            <a:endParaRPr lang="vi-VN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495300"/>
            <a:ext cx="8839200" cy="621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03024525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609600"/>
          </a:xfrm>
        </p:spPr>
        <p:txBody>
          <a:bodyPr/>
          <a:lstStyle/>
          <a:p>
            <a:r>
              <a:rPr lang="vi-VN" sz="4000" b="1" dirty="0" smtClean="0">
                <a:solidFill>
                  <a:srgbClr val="C00000"/>
                </a:solidFill>
              </a:rPr>
              <a:t>I</a:t>
            </a:r>
            <a:r>
              <a:rPr lang="en-US" sz="4000" b="1" dirty="0" smtClean="0">
                <a:solidFill>
                  <a:srgbClr val="C00000"/>
                </a:solidFill>
              </a:rPr>
              <a:t>V</a:t>
            </a:r>
            <a:r>
              <a:rPr lang="vi-VN" sz="4000" b="1" dirty="0" smtClean="0">
                <a:solidFill>
                  <a:srgbClr val="C00000"/>
                </a:solidFill>
              </a:rPr>
              <a:t>. </a:t>
            </a:r>
            <a:r>
              <a:rPr lang="vi-VN" sz="4000" b="1" dirty="0">
                <a:solidFill>
                  <a:srgbClr val="C00000"/>
                </a:solidFill>
              </a:rPr>
              <a:t>PHẦN KẾT THÚC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1600" y="1219200"/>
            <a:ext cx="7715200" cy="4054699"/>
          </a:xfrm>
        </p:spPr>
        <p:txBody>
          <a:bodyPr>
            <a:noAutofit/>
          </a:bodyPr>
          <a:lstStyle/>
          <a:p>
            <a:r>
              <a:rPr lang="vi-VN" b="1" dirty="0" smtClean="0">
                <a:solidFill>
                  <a:srgbClr val="7030A0"/>
                </a:solidFill>
                <a:latin typeface="+mn-lt"/>
              </a:rPr>
              <a:t>Thả lỏng: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tx1"/>
                </a:solidFill>
                <a:latin typeface="+mn-lt"/>
              </a:rPr>
              <a:t>         </a:t>
            </a:r>
            <a:r>
              <a:rPr lang="en-US" dirty="0" smtClean="0">
                <a:solidFill>
                  <a:srgbClr val="0000FF"/>
                </a:solidFill>
                <a:latin typeface="+mn-lt"/>
              </a:rPr>
              <a:t>Rung </a:t>
            </a:r>
            <a:r>
              <a:rPr lang="en-US" dirty="0" err="1" smtClean="0">
                <a:solidFill>
                  <a:srgbClr val="0000FF"/>
                </a:solidFill>
                <a:latin typeface="+mn-lt"/>
              </a:rPr>
              <a:t>lắc</a:t>
            </a:r>
            <a:r>
              <a:rPr lang="en-US" dirty="0" smtClean="0">
                <a:solidFill>
                  <a:srgbClr val="0000FF"/>
                </a:solidFill>
                <a:latin typeface="+mn-lt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+mn-lt"/>
              </a:rPr>
              <a:t>cổ</a:t>
            </a:r>
            <a:r>
              <a:rPr lang="en-US" dirty="0" smtClean="0">
                <a:solidFill>
                  <a:srgbClr val="0000FF"/>
                </a:solidFill>
                <a:latin typeface="+mn-lt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+mn-lt"/>
              </a:rPr>
              <a:t>tay</a:t>
            </a:r>
            <a:r>
              <a:rPr lang="en-US" dirty="0" smtClean="0">
                <a:solidFill>
                  <a:srgbClr val="0000FF"/>
                </a:solidFill>
                <a:latin typeface="+mn-lt"/>
              </a:rPr>
              <a:t>, </a:t>
            </a:r>
            <a:r>
              <a:rPr lang="en-US" dirty="0" err="1" smtClean="0">
                <a:solidFill>
                  <a:srgbClr val="0000FF"/>
                </a:solidFill>
                <a:latin typeface="+mn-lt"/>
              </a:rPr>
              <a:t>cổ</a:t>
            </a:r>
            <a:r>
              <a:rPr lang="en-US" dirty="0" smtClean="0">
                <a:solidFill>
                  <a:srgbClr val="0000FF"/>
                </a:solidFill>
                <a:latin typeface="+mn-lt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+mn-lt"/>
              </a:rPr>
              <a:t>chân</a:t>
            </a:r>
            <a:r>
              <a:rPr lang="en-US" dirty="0" smtClean="0">
                <a:solidFill>
                  <a:srgbClr val="0000FF"/>
                </a:solidFill>
                <a:latin typeface="+mn-lt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+mn-lt"/>
              </a:rPr>
              <a:t>kết</a:t>
            </a:r>
            <a:r>
              <a:rPr lang="en-US" dirty="0" smtClean="0">
                <a:solidFill>
                  <a:srgbClr val="0000FF"/>
                </a:solidFill>
                <a:latin typeface="+mn-lt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+mn-lt"/>
              </a:rPr>
              <a:t>hợp</a:t>
            </a:r>
            <a:r>
              <a:rPr lang="en-US" dirty="0" smtClean="0">
                <a:solidFill>
                  <a:srgbClr val="0000FF"/>
                </a:solidFill>
                <a:latin typeface="+mn-lt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+mn-lt"/>
              </a:rPr>
              <a:t>hít</a:t>
            </a:r>
            <a:r>
              <a:rPr lang="en-US" dirty="0" smtClean="0">
                <a:solidFill>
                  <a:srgbClr val="0000FF"/>
                </a:solidFill>
                <a:latin typeface="+mn-lt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+mn-lt"/>
              </a:rPr>
              <a:t>thở</a:t>
            </a:r>
            <a:r>
              <a:rPr lang="en-US" dirty="0" smtClean="0">
                <a:solidFill>
                  <a:srgbClr val="0000FF"/>
                </a:solidFill>
                <a:latin typeface="+mn-lt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+mn-lt"/>
              </a:rPr>
              <a:t>sâu</a:t>
            </a:r>
            <a:r>
              <a:rPr lang="en-US" dirty="0" smtClean="0">
                <a:solidFill>
                  <a:srgbClr val="0000FF"/>
                </a:solidFill>
                <a:latin typeface="+mn-lt"/>
              </a:rPr>
              <a:t> 2 </a:t>
            </a:r>
            <a:r>
              <a:rPr lang="en-US" dirty="0" err="1" smtClean="0">
                <a:solidFill>
                  <a:srgbClr val="0000FF"/>
                </a:solidFill>
                <a:latin typeface="+mn-lt"/>
              </a:rPr>
              <a:t>lần</a:t>
            </a:r>
            <a:r>
              <a:rPr lang="en-US" dirty="0" smtClean="0">
                <a:solidFill>
                  <a:srgbClr val="0000FF"/>
                </a:solidFill>
                <a:latin typeface="+mn-lt"/>
              </a:rPr>
              <a:t> x 8 </a:t>
            </a:r>
            <a:r>
              <a:rPr lang="en-US" dirty="0" err="1" smtClean="0">
                <a:solidFill>
                  <a:srgbClr val="0000FF"/>
                </a:solidFill>
                <a:latin typeface="+mn-lt"/>
              </a:rPr>
              <a:t>nhịp</a:t>
            </a:r>
            <a:r>
              <a:rPr lang="en-US" dirty="0" smtClean="0">
                <a:solidFill>
                  <a:srgbClr val="0000FF"/>
                </a:solidFill>
                <a:latin typeface="+mn-lt"/>
              </a:rPr>
              <a:t>.</a:t>
            </a:r>
          </a:p>
          <a:p>
            <a:pPr marL="0" indent="0">
              <a:buNone/>
            </a:pPr>
            <a:endParaRPr lang="en-US" dirty="0" smtClean="0">
              <a:solidFill>
                <a:schemeClr val="tx1"/>
              </a:solidFill>
              <a:latin typeface="+mn-lt"/>
            </a:endParaRPr>
          </a:p>
          <a:p>
            <a:r>
              <a:rPr lang="vi-VN" b="1" dirty="0" smtClean="0">
                <a:solidFill>
                  <a:srgbClr val="7030A0"/>
                </a:solidFill>
                <a:latin typeface="+mn-lt"/>
              </a:rPr>
              <a:t>Củng </a:t>
            </a:r>
            <a:r>
              <a:rPr lang="vi-VN" b="1" dirty="0">
                <a:solidFill>
                  <a:srgbClr val="7030A0"/>
                </a:solidFill>
                <a:latin typeface="+mn-lt"/>
              </a:rPr>
              <a:t>cố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tx1"/>
                </a:solidFill>
                <a:latin typeface="+mn-lt"/>
              </a:rPr>
              <a:t>          </a:t>
            </a:r>
            <a:r>
              <a:rPr lang="vi-VN" dirty="0" smtClean="0">
                <a:solidFill>
                  <a:srgbClr val="0000FF"/>
                </a:solidFill>
                <a:latin typeface="+mn-lt"/>
              </a:rPr>
              <a:t>Em </a:t>
            </a:r>
            <a:r>
              <a:rPr lang="vi-VN" dirty="0">
                <a:solidFill>
                  <a:srgbClr val="0000FF"/>
                </a:solidFill>
                <a:latin typeface="+mn-lt"/>
              </a:rPr>
              <a:t>hãy nhắc lại nội dung của bài học ngày hôm </a:t>
            </a:r>
            <a:r>
              <a:rPr lang="vi-VN" dirty="0" smtClean="0">
                <a:solidFill>
                  <a:srgbClr val="0000FF"/>
                </a:solidFill>
                <a:latin typeface="+mn-lt"/>
              </a:rPr>
              <a:t>nay</a:t>
            </a:r>
            <a:endParaRPr lang="en-US" dirty="0" smtClean="0">
              <a:solidFill>
                <a:srgbClr val="0000FF"/>
              </a:solidFill>
              <a:latin typeface="+mn-lt"/>
            </a:endParaRPr>
          </a:p>
          <a:p>
            <a:pPr marL="0" indent="0">
              <a:buNone/>
            </a:pPr>
            <a:endParaRPr lang="en-US" dirty="0" smtClean="0">
              <a:solidFill>
                <a:srgbClr val="FF0000"/>
              </a:solidFill>
              <a:latin typeface="+mn-lt"/>
            </a:endParaRPr>
          </a:p>
          <a:p>
            <a:r>
              <a:rPr lang="nl-NL" b="1" dirty="0" smtClean="0">
                <a:solidFill>
                  <a:srgbClr val="7030A0"/>
                </a:solidFill>
                <a:latin typeface="+mn-lt"/>
              </a:rPr>
              <a:t>Nhận xét, đánh giá chung của buổi học. </a:t>
            </a:r>
          </a:p>
          <a:p>
            <a:pPr>
              <a:buNone/>
            </a:pPr>
            <a:endParaRPr lang="vi-VN" dirty="0" smtClean="0">
              <a:solidFill>
                <a:srgbClr val="FF0000"/>
              </a:solidFill>
              <a:latin typeface="+mn-lt"/>
            </a:endParaRPr>
          </a:p>
          <a:p>
            <a:r>
              <a:rPr lang="en-US" b="1" dirty="0" err="1" smtClean="0">
                <a:solidFill>
                  <a:srgbClr val="7030A0"/>
                </a:solidFill>
                <a:latin typeface="+mn-lt"/>
              </a:rPr>
              <a:t>Dặn</a:t>
            </a:r>
            <a:r>
              <a:rPr lang="en-US" b="1" dirty="0" smtClean="0">
                <a:solidFill>
                  <a:srgbClr val="7030A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7030A0"/>
                </a:solidFill>
                <a:latin typeface="+mn-lt"/>
              </a:rPr>
              <a:t>dò</a:t>
            </a:r>
            <a:r>
              <a:rPr lang="en-US" b="1" dirty="0" smtClean="0">
                <a:solidFill>
                  <a:srgbClr val="7030A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7030A0"/>
                </a:solidFill>
                <a:latin typeface="+mn-lt"/>
              </a:rPr>
              <a:t>và</a:t>
            </a:r>
            <a:r>
              <a:rPr lang="en-US" b="1" dirty="0" smtClean="0">
                <a:solidFill>
                  <a:srgbClr val="7030A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7030A0"/>
                </a:solidFill>
                <a:latin typeface="+mn-lt"/>
              </a:rPr>
              <a:t>làm</a:t>
            </a:r>
            <a:r>
              <a:rPr lang="en-US" b="1" dirty="0" smtClean="0">
                <a:solidFill>
                  <a:srgbClr val="7030A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7030A0"/>
                </a:solidFill>
                <a:latin typeface="+mn-lt"/>
              </a:rPr>
              <a:t>thủ</a:t>
            </a:r>
            <a:r>
              <a:rPr lang="en-US" b="1" dirty="0" smtClean="0">
                <a:solidFill>
                  <a:srgbClr val="7030A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7030A0"/>
                </a:solidFill>
                <a:latin typeface="+mn-lt"/>
              </a:rPr>
              <a:t>tục</a:t>
            </a:r>
            <a:r>
              <a:rPr lang="en-US" b="1" dirty="0" smtClean="0">
                <a:solidFill>
                  <a:srgbClr val="7030A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7030A0"/>
                </a:solidFill>
                <a:latin typeface="+mn-lt"/>
              </a:rPr>
              <a:t>xuống</a:t>
            </a:r>
            <a:r>
              <a:rPr lang="en-US" b="1" dirty="0" smtClean="0">
                <a:solidFill>
                  <a:srgbClr val="7030A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7030A0"/>
                </a:solidFill>
                <a:latin typeface="+mn-lt"/>
              </a:rPr>
              <a:t>lớp</a:t>
            </a:r>
            <a:r>
              <a:rPr lang="en-US" b="1" dirty="0" smtClean="0">
                <a:solidFill>
                  <a:srgbClr val="7030A0"/>
                </a:solidFill>
                <a:latin typeface="+mn-lt"/>
              </a:rPr>
              <a:t>.</a:t>
            </a:r>
            <a:endParaRPr lang="vi-VN" b="1" dirty="0">
              <a:solidFill>
                <a:srgbClr val="7030A0"/>
              </a:solidFill>
              <a:latin typeface="+mn-lt"/>
            </a:endParaRPr>
          </a:p>
          <a:p>
            <a:pPr marL="0" indent="0" algn="just">
              <a:buNone/>
            </a:pPr>
            <a:r>
              <a:rPr lang="vi-VN" dirty="0">
                <a:solidFill>
                  <a:srgbClr val="FF0000"/>
                </a:solidFill>
                <a:latin typeface="+mn-lt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266620370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ChangeArrowheads="1"/>
          </p:cNvSpPr>
          <p:nvPr/>
        </p:nvSpPr>
        <p:spPr bwMode="auto">
          <a:xfrm>
            <a:off x="457200" y="457200"/>
            <a:ext cx="8229600" cy="5791200"/>
          </a:xfrm>
          <a:prstGeom prst="rect">
            <a:avLst/>
          </a:prstGeom>
          <a:solidFill>
            <a:srgbClr val="FFFFFF"/>
          </a:solidFill>
          <a:ln w="38100" cmpd="dbl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9747" name="WordArt 3"/>
          <p:cNvSpPr>
            <a:spLocks noChangeArrowheads="1" noChangeShapeType="1" noTextEdit="1"/>
          </p:cNvSpPr>
          <p:nvPr/>
        </p:nvSpPr>
        <p:spPr bwMode="auto">
          <a:xfrm>
            <a:off x="990600" y="762000"/>
            <a:ext cx="7543800" cy="144780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US" sz="3600" b="1" kern="10" dirty="0" err="1" smtClean="0">
                <a:ln w="19050">
                  <a:solidFill>
                    <a:srgbClr val="00CC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 (Body)"/>
              </a:rPr>
              <a:t>Xin</a:t>
            </a:r>
            <a:r>
              <a:rPr lang="en-US" sz="3600" b="1" kern="10" dirty="0" smtClean="0">
                <a:ln w="19050">
                  <a:solidFill>
                    <a:srgbClr val="00CC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 (Body)"/>
              </a:rPr>
              <a:t> </a:t>
            </a:r>
            <a:r>
              <a:rPr lang="en-US" sz="3600" b="1" kern="10" dirty="0" err="1" smtClean="0">
                <a:ln w="19050">
                  <a:solidFill>
                    <a:srgbClr val="00CC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 (Body)"/>
              </a:rPr>
              <a:t>chào</a:t>
            </a:r>
            <a:r>
              <a:rPr lang="en-US" sz="3600" b="1" kern="10" dirty="0" smtClean="0">
                <a:ln w="19050">
                  <a:solidFill>
                    <a:srgbClr val="00CC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 (Body)"/>
              </a:rPr>
              <a:t> </a:t>
            </a:r>
            <a:r>
              <a:rPr lang="en-US" sz="3600" b="1" kern="10" dirty="0" err="1" smtClean="0">
                <a:ln w="19050">
                  <a:solidFill>
                    <a:srgbClr val="00CC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 (Body)"/>
              </a:rPr>
              <a:t>và</a:t>
            </a:r>
            <a:r>
              <a:rPr lang="en-US" sz="3600" b="1" kern="10" dirty="0" smtClean="0">
                <a:ln w="19050">
                  <a:solidFill>
                    <a:srgbClr val="00CC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 (Body)"/>
              </a:rPr>
              <a:t>  </a:t>
            </a:r>
            <a:r>
              <a:rPr lang="en-US" sz="3600" b="1" kern="10" dirty="0" err="1" smtClean="0">
                <a:ln w="19050">
                  <a:solidFill>
                    <a:srgbClr val="00CC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 (Body)"/>
              </a:rPr>
              <a:t>hẹn</a:t>
            </a:r>
            <a:r>
              <a:rPr lang="en-US" sz="3600" b="1" kern="10" dirty="0" smtClean="0">
                <a:ln w="19050">
                  <a:solidFill>
                    <a:srgbClr val="00CC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 (Body)"/>
              </a:rPr>
              <a:t> </a:t>
            </a:r>
            <a:r>
              <a:rPr lang="en-US" sz="3600" b="1" kern="10" dirty="0" err="1" smtClean="0">
                <a:ln w="19050">
                  <a:solidFill>
                    <a:srgbClr val="00CC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 (Body)"/>
              </a:rPr>
              <a:t>gặp</a:t>
            </a:r>
            <a:r>
              <a:rPr lang="en-US" sz="3600" b="1" kern="10" dirty="0" smtClean="0">
                <a:ln w="19050">
                  <a:solidFill>
                    <a:srgbClr val="00CC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 (Body)"/>
              </a:rPr>
              <a:t> </a:t>
            </a:r>
            <a:r>
              <a:rPr lang="en-US" sz="3600" b="1" kern="10" dirty="0" err="1" smtClean="0">
                <a:ln w="19050">
                  <a:solidFill>
                    <a:srgbClr val="00CC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 (Body)"/>
              </a:rPr>
              <a:t>lại</a:t>
            </a:r>
            <a:r>
              <a:rPr lang="en-US" sz="3600" b="1" kern="10" dirty="0" smtClean="0">
                <a:ln w="19050">
                  <a:solidFill>
                    <a:srgbClr val="00CC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 (Body)"/>
              </a:rPr>
              <a:t> </a:t>
            </a:r>
            <a:r>
              <a:rPr lang="en-US" sz="3600" b="1" kern="10" dirty="0" err="1" smtClean="0">
                <a:ln w="19050">
                  <a:solidFill>
                    <a:srgbClr val="00CC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 (Body)"/>
              </a:rPr>
              <a:t>các</a:t>
            </a:r>
            <a:r>
              <a:rPr lang="en-US" sz="3600" b="1" kern="10" dirty="0" smtClean="0">
                <a:ln w="19050">
                  <a:solidFill>
                    <a:srgbClr val="00CC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 (Body)"/>
              </a:rPr>
              <a:t> </a:t>
            </a:r>
            <a:r>
              <a:rPr lang="en-US" sz="3600" b="1" kern="10" dirty="0" err="1" smtClean="0">
                <a:ln w="19050">
                  <a:solidFill>
                    <a:srgbClr val="00CC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 (Body)"/>
              </a:rPr>
              <a:t>em</a:t>
            </a:r>
            <a:r>
              <a:rPr lang="en-US" sz="3600" b="1" kern="10" dirty="0" smtClean="0">
                <a:ln w="19050">
                  <a:solidFill>
                    <a:srgbClr val="00CC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 (Body)"/>
              </a:rPr>
              <a:t> </a:t>
            </a:r>
            <a:r>
              <a:rPr lang="en-US" sz="3600" b="1" kern="10" dirty="0" err="1" smtClean="0">
                <a:ln w="19050">
                  <a:solidFill>
                    <a:srgbClr val="00CC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 (Body)"/>
              </a:rPr>
              <a:t>vào</a:t>
            </a:r>
            <a:r>
              <a:rPr lang="en-US" sz="3600" b="1" kern="10" dirty="0" smtClean="0">
                <a:ln w="19050">
                  <a:solidFill>
                    <a:srgbClr val="00CC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 (Body)"/>
              </a:rPr>
              <a:t> </a:t>
            </a:r>
            <a:r>
              <a:rPr lang="en-US" sz="3600" b="1" kern="10" dirty="0" err="1" smtClean="0">
                <a:ln w="19050">
                  <a:solidFill>
                    <a:srgbClr val="00CC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 (Body)"/>
              </a:rPr>
              <a:t>tiết</a:t>
            </a:r>
            <a:r>
              <a:rPr lang="en-US" sz="3600" b="1" kern="10" dirty="0" smtClean="0">
                <a:ln w="19050">
                  <a:solidFill>
                    <a:srgbClr val="00CC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 (Body)"/>
              </a:rPr>
              <a:t> </a:t>
            </a:r>
            <a:r>
              <a:rPr lang="en-US" sz="3600" b="1" kern="10" dirty="0" err="1" smtClean="0">
                <a:ln w="19050">
                  <a:solidFill>
                    <a:srgbClr val="00CC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 (Body)"/>
              </a:rPr>
              <a:t>học</a:t>
            </a:r>
            <a:r>
              <a:rPr lang="en-US" sz="3600" b="1" kern="10" dirty="0" smtClean="0">
                <a:ln w="19050">
                  <a:solidFill>
                    <a:srgbClr val="00CC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 (Body)"/>
              </a:rPr>
              <a:t> </a:t>
            </a:r>
            <a:r>
              <a:rPr lang="en-US" sz="3600" b="1" kern="10" dirty="0" err="1" smtClean="0">
                <a:ln w="19050">
                  <a:solidFill>
                    <a:srgbClr val="00CC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 (Body)"/>
              </a:rPr>
              <a:t>sau</a:t>
            </a:r>
            <a:endParaRPr lang="en-US" sz="3600" b="1" kern="10" dirty="0" smtClean="0">
              <a:ln w="19050">
                <a:solidFill>
                  <a:srgbClr val="00CCFF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 (Body)"/>
            </a:endParaRPr>
          </a:p>
        </p:txBody>
      </p:sp>
      <p:pic>
        <p:nvPicPr>
          <p:cNvPr id="159752" name="Picture 8" descr="party_animals_e0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52600" y="3200400"/>
            <a:ext cx="5791200" cy="25146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9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2" dur="2000"/>
                                        <p:tgtEl>
                                          <p:spTgt spid="159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9747" grpId="0" animBg="1"/>
      <p:bldP spid="159747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93203" y="0"/>
            <a:ext cx="8229600" cy="86409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vi-VN" sz="4000" b="1" dirty="0">
                <a:solidFill>
                  <a:srgbClr val="C00000"/>
                </a:solidFill>
                <a:latin typeface="+mn-lt"/>
              </a:rPr>
              <a:t/>
            </a:r>
            <a:br>
              <a:rPr lang="vi-VN" sz="4000" b="1" dirty="0">
                <a:solidFill>
                  <a:srgbClr val="C00000"/>
                </a:solidFill>
                <a:latin typeface="+mn-lt"/>
              </a:rPr>
            </a:br>
            <a:r>
              <a:rPr lang="vi-VN" sz="4000" b="1" dirty="0">
                <a:solidFill>
                  <a:srgbClr val="C00000"/>
                </a:solidFill>
                <a:latin typeface="+mn-lt"/>
              </a:rPr>
              <a:t/>
            </a:r>
            <a:br>
              <a:rPr lang="vi-VN" sz="4000" b="1" dirty="0">
                <a:solidFill>
                  <a:srgbClr val="C00000"/>
                </a:solidFill>
                <a:latin typeface="+mn-lt"/>
              </a:rPr>
            </a:br>
            <a:r>
              <a:rPr lang="vi-VN" sz="4000" b="1" dirty="0">
                <a:solidFill>
                  <a:srgbClr val="C00000"/>
                </a:solidFill>
                <a:latin typeface="+mn-lt"/>
              </a:rPr>
              <a:t/>
            </a:r>
            <a:br>
              <a:rPr lang="vi-VN" sz="4000" b="1" dirty="0">
                <a:solidFill>
                  <a:srgbClr val="C00000"/>
                </a:solidFill>
                <a:latin typeface="+mn-lt"/>
              </a:rPr>
            </a:br>
            <a:r>
              <a:rPr lang="vi-VN" sz="4000" b="1" dirty="0">
                <a:solidFill>
                  <a:srgbClr val="C00000"/>
                </a:solidFill>
                <a:latin typeface="+mn-lt"/>
              </a:rPr>
              <a:t>I. PHẦN MỞ ĐẦU</a:t>
            </a:r>
            <a:endParaRPr lang="vi-VN" sz="32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685800" y="838201"/>
            <a:ext cx="8229600" cy="45719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vi-VN" b="1" dirty="0" smtClean="0">
                <a:solidFill>
                  <a:srgbClr val="C00000"/>
                </a:solidFill>
                <a:latin typeface="+mn-lt"/>
              </a:rPr>
              <a:t>1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.</a:t>
            </a:r>
            <a:r>
              <a:rPr lang="vi-VN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vi-VN" b="1" dirty="0">
                <a:solidFill>
                  <a:srgbClr val="C00000"/>
                </a:solidFill>
                <a:latin typeface="+mn-lt"/>
              </a:rPr>
              <a:t>KHỞI </a:t>
            </a:r>
            <a:r>
              <a:rPr lang="vi-VN" b="1" dirty="0" smtClean="0">
                <a:solidFill>
                  <a:srgbClr val="C00000"/>
                </a:solidFill>
                <a:latin typeface="+mn-lt"/>
              </a:rPr>
              <a:t>ĐỘNG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: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Xoay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các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khớp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cổ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tay</a:t>
            </a:r>
            <a:endParaRPr lang="vi-VN" b="1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" y="1304925"/>
            <a:ext cx="8915400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322526039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76200"/>
            <a:ext cx="8229600" cy="533400"/>
          </a:xfrm>
        </p:spPr>
        <p:txBody>
          <a:bodyPr/>
          <a:lstStyle/>
          <a:p>
            <a:pPr marL="0" indent="0">
              <a:buNone/>
            </a:pPr>
            <a:r>
              <a:rPr lang="vi-VN" b="1" dirty="0" smtClean="0">
                <a:solidFill>
                  <a:srgbClr val="C00000"/>
                </a:solidFill>
                <a:latin typeface="+mn-lt"/>
              </a:rPr>
              <a:t>2</a:t>
            </a:r>
            <a:r>
              <a:rPr lang="vi-VN" b="1" dirty="0">
                <a:solidFill>
                  <a:srgbClr val="C00000"/>
                </a:solidFill>
                <a:latin typeface="+mn-lt"/>
              </a:rPr>
              <a:t>. TRÒ CHƠI </a:t>
            </a:r>
            <a:r>
              <a:rPr lang="vi-VN" b="1" dirty="0" smtClean="0">
                <a:solidFill>
                  <a:srgbClr val="C00000"/>
                </a:solidFill>
                <a:latin typeface="+mn-lt"/>
              </a:rPr>
              <a:t>KHỞI ĐỘN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G:</a:t>
            </a:r>
            <a:r>
              <a:rPr lang="vi-VN" b="1" dirty="0" smtClean="0">
                <a:solidFill>
                  <a:srgbClr val="0070C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+mn-lt"/>
              </a:rPr>
              <a:t>Làm</a:t>
            </a:r>
            <a:r>
              <a:rPr lang="en-US" b="1" dirty="0" smtClean="0">
                <a:solidFill>
                  <a:srgbClr val="0070C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+mn-lt"/>
              </a:rPr>
              <a:t>theo</a:t>
            </a:r>
            <a:r>
              <a:rPr lang="en-US" b="1" dirty="0" smtClean="0">
                <a:solidFill>
                  <a:srgbClr val="0070C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+mn-lt"/>
              </a:rPr>
              <a:t>hiệu</a:t>
            </a:r>
            <a:r>
              <a:rPr lang="en-US" b="1" dirty="0" smtClean="0">
                <a:solidFill>
                  <a:srgbClr val="0070C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+mn-lt"/>
              </a:rPr>
              <a:t>lệnh</a:t>
            </a:r>
            <a:endParaRPr lang="vi-VN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533400"/>
            <a:ext cx="883920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666660272"/>
      </p:ext>
    </p:extLst>
  </p:cSld>
  <p:clrMapOvr>
    <a:masterClrMapping/>
  </p:clrMapOvr>
  <p:transition spd="slow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533400"/>
            <a:ext cx="5181600" cy="457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rgbClr val="00B0F0"/>
                </a:solidFill>
                <a:latin typeface="+mn-lt"/>
              </a:rPr>
              <a:t>1. </a:t>
            </a:r>
            <a:r>
              <a:rPr lang="en-US" b="1" dirty="0" err="1" smtClean="0">
                <a:solidFill>
                  <a:srgbClr val="00B0F0"/>
                </a:solidFill>
                <a:latin typeface="+mn-lt"/>
              </a:rPr>
              <a:t>Động</a:t>
            </a:r>
            <a:r>
              <a:rPr lang="en-US" b="1" dirty="0" smtClean="0">
                <a:solidFill>
                  <a:srgbClr val="00B0F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00B0F0"/>
                </a:solidFill>
                <a:latin typeface="+mn-lt"/>
              </a:rPr>
              <a:t>tác</a:t>
            </a:r>
            <a:r>
              <a:rPr lang="en-US" b="1" dirty="0" smtClean="0">
                <a:solidFill>
                  <a:srgbClr val="00B0F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00B0F0"/>
                </a:solidFill>
                <a:latin typeface="+mn-lt"/>
              </a:rPr>
              <a:t>cúi</a:t>
            </a:r>
            <a:r>
              <a:rPr lang="en-US" b="1" dirty="0" smtClean="0">
                <a:solidFill>
                  <a:srgbClr val="00B0F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00B0F0"/>
                </a:solidFill>
                <a:latin typeface="+mn-lt"/>
              </a:rPr>
              <a:t>đầu</a:t>
            </a:r>
            <a:endParaRPr lang="vi-VN" b="1" dirty="0">
              <a:solidFill>
                <a:srgbClr val="00B0F0"/>
              </a:solidFill>
              <a:latin typeface="+mn-lt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11560" y="159296"/>
            <a:ext cx="8229600" cy="52650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vi-VN" sz="5300" dirty="0">
                <a:solidFill>
                  <a:srgbClr val="FF0000"/>
                </a:solidFill>
                <a:latin typeface="+mn-lt"/>
              </a:rPr>
              <a:t/>
            </a:r>
            <a:br>
              <a:rPr lang="vi-VN" sz="5300" dirty="0">
                <a:solidFill>
                  <a:srgbClr val="FF0000"/>
                </a:solidFill>
                <a:latin typeface="+mn-lt"/>
              </a:rPr>
            </a:br>
            <a:r>
              <a:rPr lang="vi-VN" sz="5300" dirty="0">
                <a:solidFill>
                  <a:srgbClr val="FF0000"/>
                </a:solidFill>
                <a:latin typeface="+mn-lt"/>
              </a:rPr>
              <a:t/>
            </a:r>
            <a:br>
              <a:rPr lang="vi-VN" sz="5300" dirty="0">
                <a:solidFill>
                  <a:srgbClr val="FF0000"/>
                </a:solidFill>
                <a:latin typeface="+mn-lt"/>
              </a:rPr>
            </a:br>
            <a:r>
              <a:rPr lang="vi-VN" sz="5300" dirty="0">
                <a:solidFill>
                  <a:srgbClr val="FF0000"/>
                </a:solidFill>
                <a:latin typeface="+mn-lt"/>
              </a:rPr>
              <a:t/>
            </a:r>
            <a:br>
              <a:rPr lang="vi-VN" sz="5300" dirty="0">
                <a:solidFill>
                  <a:srgbClr val="FF0000"/>
                </a:solidFill>
                <a:latin typeface="+mn-lt"/>
              </a:rPr>
            </a:br>
            <a:r>
              <a:rPr lang="vi-VN" sz="4400" b="1" dirty="0">
                <a:solidFill>
                  <a:schemeClr val="accent3">
                    <a:lumMod val="75000"/>
                  </a:schemeClr>
                </a:solidFill>
                <a:latin typeface="+mn-lt"/>
              </a:rPr>
              <a:t>II. PHẦN CƠ BẢN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990600"/>
            <a:ext cx="88392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03024525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76200"/>
            <a:ext cx="8229600" cy="457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rgbClr val="00B0F0"/>
                </a:solidFill>
                <a:latin typeface="+mn-lt"/>
              </a:rPr>
              <a:t>2. </a:t>
            </a:r>
            <a:r>
              <a:rPr lang="en-US" b="1" dirty="0" err="1" smtClean="0">
                <a:solidFill>
                  <a:srgbClr val="00B0F0"/>
                </a:solidFill>
                <a:latin typeface="+mn-lt"/>
              </a:rPr>
              <a:t>Động</a:t>
            </a:r>
            <a:r>
              <a:rPr lang="en-US" b="1" dirty="0" smtClean="0">
                <a:solidFill>
                  <a:srgbClr val="00B0F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00B0F0"/>
                </a:solidFill>
                <a:latin typeface="+mn-lt"/>
              </a:rPr>
              <a:t>tác</a:t>
            </a:r>
            <a:r>
              <a:rPr lang="en-US" b="1" dirty="0" smtClean="0">
                <a:solidFill>
                  <a:srgbClr val="00B0F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00B0F0"/>
                </a:solidFill>
                <a:latin typeface="+mn-lt"/>
              </a:rPr>
              <a:t>ngửa</a:t>
            </a:r>
            <a:r>
              <a:rPr lang="en-US" b="1" dirty="0" smtClean="0">
                <a:solidFill>
                  <a:srgbClr val="00B0F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00B0F0"/>
                </a:solidFill>
                <a:latin typeface="+mn-lt"/>
              </a:rPr>
              <a:t>đầu</a:t>
            </a:r>
            <a:endParaRPr lang="vi-VN" b="1" dirty="0">
              <a:solidFill>
                <a:srgbClr val="00B0F0"/>
              </a:solidFill>
              <a:latin typeface="+mn-lt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533400"/>
            <a:ext cx="883920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03024525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76200"/>
            <a:ext cx="8229600" cy="457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rgbClr val="00B0F0"/>
                </a:solidFill>
                <a:latin typeface="+mn-lt"/>
              </a:rPr>
              <a:t>3. </a:t>
            </a:r>
            <a:r>
              <a:rPr lang="en-US" b="1" dirty="0" err="1" smtClean="0">
                <a:solidFill>
                  <a:srgbClr val="00B0F0"/>
                </a:solidFill>
                <a:latin typeface="+mn-lt"/>
              </a:rPr>
              <a:t>Động</a:t>
            </a:r>
            <a:r>
              <a:rPr lang="en-US" b="1" dirty="0" smtClean="0">
                <a:solidFill>
                  <a:srgbClr val="00B0F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00B0F0"/>
                </a:solidFill>
                <a:latin typeface="+mn-lt"/>
              </a:rPr>
              <a:t>tác</a:t>
            </a:r>
            <a:r>
              <a:rPr lang="en-US" b="1" dirty="0" smtClean="0">
                <a:solidFill>
                  <a:srgbClr val="00B0F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00B0F0"/>
                </a:solidFill>
                <a:latin typeface="+mn-lt"/>
              </a:rPr>
              <a:t>nghiêng</a:t>
            </a:r>
            <a:r>
              <a:rPr lang="en-US" b="1" dirty="0" smtClean="0">
                <a:solidFill>
                  <a:srgbClr val="00B0F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00B0F0"/>
                </a:solidFill>
                <a:latin typeface="+mn-lt"/>
              </a:rPr>
              <a:t>đầu</a:t>
            </a:r>
            <a:r>
              <a:rPr lang="en-US" b="1" dirty="0" smtClean="0">
                <a:solidFill>
                  <a:srgbClr val="00B0F0"/>
                </a:solidFill>
                <a:latin typeface="+mn-lt"/>
              </a:rPr>
              <a:t> sang </a:t>
            </a:r>
            <a:r>
              <a:rPr lang="en-US" b="1" dirty="0" err="1" smtClean="0">
                <a:solidFill>
                  <a:srgbClr val="00B0F0"/>
                </a:solidFill>
                <a:latin typeface="+mn-lt"/>
              </a:rPr>
              <a:t>trái</a:t>
            </a:r>
            <a:endParaRPr lang="vi-VN" b="1" dirty="0">
              <a:solidFill>
                <a:srgbClr val="00B0F0"/>
              </a:solidFill>
              <a:latin typeface="+mn-lt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600075"/>
            <a:ext cx="8839200" cy="610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03024525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76200"/>
            <a:ext cx="8229600" cy="457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rgbClr val="00B0F0"/>
                </a:solidFill>
                <a:latin typeface="+mn-lt"/>
              </a:rPr>
              <a:t>4. </a:t>
            </a:r>
            <a:r>
              <a:rPr lang="en-US" b="1" dirty="0" err="1" smtClean="0">
                <a:solidFill>
                  <a:srgbClr val="00B0F0"/>
                </a:solidFill>
                <a:latin typeface="+mn-lt"/>
              </a:rPr>
              <a:t>Động</a:t>
            </a:r>
            <a:r>
              <a:rPr lang="en-US" b="1" dirty="0" smtClean="0">
                <a:solidFill>
                  <a:srgbClr val="00B0F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00B0F0"/>
                </a:solidFill>
                <a:latin typeface="+mn-lt"/>
              </a:rPr>
              <a:t>tác</a:t>
            </a:r>
            <a:r>
              <a:rPr lang="en-US" b="1" dirty="0" smtClean="0">
                <a:solidFill>
                  <a:srgbClr val="00B0F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00B0F0"/>
                </a:solidFill>
                <a:latin typeface="+mn-lt"/>
              </a:rPr>
              <a:t>nghiêng</a:t>
            </a:r>
            <a:r>
              <a:rPr lang="en-US" b="1" dirty="0" smtClean="0">
                <a:solidFill>
                  <a:srgbClr val="00B0F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00B0F0"/>
                </a:solidFill>
                <a:latin typeface="+mn-lt"/>
              </a:rPr>
              <a:t>đầu</a:t>
            </a:r>
            <a:r>
              <a:rPr lang="en-US" b="1" dirty="0" smtClean="0">
                <a:solidFill>
                  <a:srgbClr val="00B0F0"/>
                </a:solidFill>
                <a:latin typeface="+mn-lt"/>
              </a:rPr>
              <a:t> sang </a:t>
            </a:r>
            <a:r>
              <a:rPr lang="en-US" b="1" dirty="0" err="1" smtClean="0">
                <a:solidFill>
                  <a:srgbClr val="00B0F0"/>
                </a:solidFill>
                <a:latin typeface="+mn-lt"/>
              </a:rPr>
              <a:t>phải</a:t>
            </a:r>
            <a:endParaRPr lang="vi-VN" b="1" dirty="0">
              <a:solidFill>
                <a:srgbClr val="00B0F0"/>
              </a:solidFill>
              <a:latin typeface="+mn-lt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571500"/>
            <a:ext cx="8839200" cy="613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03024525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76200"/>
            <a:ext cx="8229600" cy="457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rgbClr val="00B0F0"/>
                </a:solidFill>
                <a:latin typeface="+mn-lt"/>
              </a:rPr>
              <a:t>5. </a:t>
            </a:r>
            <a:r>
              <a:rPr lang="en-US" b="1" dirty="0" err="1" smtClean="0">
                <a:solidFill>
                  <a:srgbClr val="00B0F0"/>
                </a:solidFill>
                <a:latin typeface="+mn-lt"/>
              </a:rPr>
              <a:t>Động</a:t>
            </a:r>
            <a:r>
              <a:rPr lang="en-US" b="1" dirty="0" smtClean="0">
                <a:solidFill>
                  <a:srgbClr val="00B0F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00B0F0"/>
                </a:solidFill>
                <a:latin typeface="+mn-lt"/>
              </a:rPr>
              <a:t>tác</a:t>
            </a:r>
            <a:r>
              <a:rPr lang="en-US" b="1" dirty="0" smtClean="0">
                <a:solidFill>
                  <a:srgbClr val="00B0F0"/>
                </a:solidFill>
                <a:latin typeface="+mn-lt"/>
              </a:rPr>
              <a:t> quay </a:t>
            </a:r>
            <a:r>
              <a:rPr lang="en-US" b="1" dirty="0" err="1" smtClean="0">
                <a:solidFill>
                  <a:srgbClr val="00B0F0"/>
                </a:solidFill>
                <a:latin typeface="+mn-lt"/>
              </a:rPr>
              <a:t>đầu</a:t>
            </a:r>
            <a:r>
              <a:rPr lang="en-US" b="1" dirty="0" smtClean="0">
                <a:solidFill>
                  <a:srgbClr val="00B0F0"/>
                </a:solidFill>
                <a:latin typeface="+mn-lt"/>
              </a:rPr>
              <a:t> sang </a:t>
            </a:r>
            <a:r>
              <a:rPr lang="en-US" b="1" dirty="0" err="1" smtClean="0">
                <a:solidFill>
                  <a:srgbClr val="00B0F0"/>
                </a:solidFill>
                <a:latin typeface="+mn-lt"/>
              </a:rPr>
              <a:t>trái</a:t>
            </a:r>
            <a:endParaRPr lang="vi-VN" b="1" dirty="0">
              <a:solidFill>
                <a:srgbClr val="00B0F0"/>
              </a:solidFill>
              <a:latin typeface="+mn-lt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533400"/>
            <a:ext cx="883920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03024525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76200"/>
            <a:ext cx="8229600" cy="457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rgbClr val="00B0F0"/>
                </a:solidFill>
                <a:latin typeface="+mn-lt"/>
              </a:rPr>
              <a:t>6. </a:t>
            </a:r>
            <a:r>
              <a:rPr lang="en-US" b="1" dirty="0" err="1" smtClean="0">
                <a:solidFill>
                  <a:srgbClr val="00B0F0"/>
                </a:solidFill>
                <a:latin typeface="+mn-lt"/>
              </a:rPr>
              <a:t>Động</a:t>
            </a:r>
            <a:r>
              <a:rPr lang="en-US" b="1" dirty="0" smtClean="0">
                <a:solidFill>
                  <a:srgbClr val="00B0F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00B0F0"/>
                </a:solidFill>
                <a:latin typeface="+mn-lt"/>
              </a:rPr>
              <a:t>tác</a:t>
            </a:r>
            <a:r>
              <a:rPr lang="en-US" b="1" dirty="0" smtClean="0">
                <a:solidFill>
                  <a:srgbClr val="00B0F0"/>
                </a:solidFill>
                <a:latin typeface="+mn-lt"/>
              </a:rPr>
              <a:t> quay </a:t>
            </a:r>
            <a:r>
              <a:rPr lang="en-US" b="1" dirty="0" err="1" smtClean="0">
                <a:solidFill>
                  <a:srgbClr val="00B0F0"/>
                </a:solidFill>
                <a:latin typeface="+mn-lt"/>
              </a:rPr>
              <a:t>đầu</a:t>
            </a:r>
            <a:r>
              <a:rPr lang="en-US" b="1" dirty="0" smtClean="0">
                <a:solidFill>
                  <a:srgbClr val="00B0F0"/>
                </a:solidFill>
                <a:latin typeface="+mn-lt"/>
              </a:rPr>
              <a:t> sang </a:t>
            </a:r>
            <a:r>
              <a:rPr lang="en-US" b="1" dirty="0" err="1" smtClean="0">
                <a:solidFill>
                  <a:srgbClr val="00B0F0"/>
                </a:solidFill>
                <a:latin typeface="+mn-lt"/>
              </a:rPr>
              <a:t>phải</a:t>
            </a:r>
            <a:endParaRPr lang="vi-VN" b="1" dirty="0">
              <a:solidFill>
                <a:srgbClr val="00B0F0"/>
              </a:solidFill>
              <a:latin typeface="+mn-lt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533400"/>
            <a:ext cx="883920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03024525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ecutiv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cuti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716</TotalTime>
  <Words>273</Words>
  <Application>Microsoft Office PowerPoint</Application>
  <PresentationFormat>On-screen Show (4:3)</PresentationFormat>
  <Paragraphs>37</Paragraphs>
  <Slides>18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Executive</vt:lpstr>
      <vt:lpstr>PowerPoint Presentation</vt:lpstr>
      <vt:lpstr>   I. PHẦN MỞ ĐẦU</vt:lpstr>
      <vt:lpstr>PowerPoint Presentation</vt:lpstr>
      <vt:lpstr>   II. PHẦN CƠ BẢN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III. PHẦN LUYỆN TẬP</vt:lpstr>
      <vt:lpstr>PowerPoint Presentation</vt:lpstr>
      <vt:lpstr>   IV. PHẦN VẬN DỤNG</vt:lpstr>
      <vt:lpstr>PowerPoint Presentation</vt:lpstr>
      <vt:lpstr>PowerPoint Presentation</vt:lpstr>
      <vt:lpstr>IV. PHẦN KẾT THÚC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PHÒNG GD &amp; ĐT HUYỆN GIA VIỄN TRƯỜNG TH GIA THẮNG</dc:title>
  <dc:creator>TongThiThuyLinh</dc:creator>
  <cp:lastModifiedBy>PC</cp:lastModifiedBy>
  <cp:revision>154</cp:revision>
  <dcterms:created xsi:type="dcterms:W3CDTF">2021-08-20T10:38:06Z</dcterms:created>
  <dcterms:modified xsi:type="dcterms:W3CDTF">2024-11-05T07:03:16Z</dcterms:modified>
</cp:coreProperties>
</file>