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7" r:id="rId6"/>
    <p:sldId id="259" r:id="rId7"/>
    <p:sldId id="273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embeddedFontLst>
    <p:embeddedFont>
      <p:font typeface="Calibri" panose="020F0502020204030204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  <p:embeddedFont>
      <p:font typeface="Corsiva" panose="03010101010201010101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font" Target="fonts/font12.fntdata"/><Relationship Id="rId34" Type="http://schemas.openxmlformats.org/officeDocument/2006/relationships/font" Target="fonts/font11.fntdata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1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0" name="Google Shape;260;p11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8" name="Google Shape;278;p12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96;p13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" name="Google Shape;312;p14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5" name="Google Shape;325;p15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9" name="Google Shape;339;p1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3" name="Google Shape;353;p1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35;p4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5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7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7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8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9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0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10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" name="Google Shape;47;p24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24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48" name="Google Shape;248;p10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51" name="Google Shape;251;p10"/>
          <p:cNvSpPr txBox="1"/>
          <p:nvPr/>
        </p:nvSpPr>
        <p:spPr>
          <a:xfrm>
            <a:off x="1074439" y="1211327"/>
            <a:ext cx="106105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Complete the passage. Use the correct form(s) of the verbs in brackets and the pictures. Add more words if necessary.</a:t>
            </a:r>
            <a:endParaRPr sz="24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GRAMMAR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074439" y="2438911"/>
            <a:ext cx="3281628" cy="312811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6" name="Google Shape;256;p10"/>
          <p:cNvSpPr txBox="1"/>
          <p:nvPr/>
        </p:nvSpPr>
        <p:spPr>
          <a:xfrm>
            <a:off x="4619763" y="2342217"/>
            <a:ext cx="706521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Ann is my best friend. She usually has free time at the weekend. She adores </a:t>
            </a:r>
            <a:b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(1. ride) </a:t>
            </a:r>
            <a:r>
              <a:rPr lang="en-US" sz="3200">
                <a:solidFill>
                  <a:srgbClr val="FF3F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riding a horse </a:t>
            </a: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at the riding club. </a:t>
            </a:r>
            <a:endParaRPr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63" name="Google Shape;263;p11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66" name="Google Shape;266;p11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p11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GRAMMAR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" name="Google Shape;270;p11"/>
          <p:cNvSpPr txBox="1"/>
          <p:nvPr/>
        </p:nvSpPr>
        <p:spPr>
          <a:xfrm>
            <a:off x="576198" y="2245078"/>
            <a:ext cx="92711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Sometimes, she likes (2. read) ___________________ </a:t>
            </a:r>
            <a:endParaRPr lang="en-US"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or (3. message) _____________________________. </a:t>
            </a:r>
            <a:endParaRPr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71" name="Google Shape;271;p11" descr="Premium Photo | Girl reading book in studio and smiling"/>
          <p:cNvPicPr preferRelativeResize="0"/>
          <p:nvPr/>
        </p:nvPicPr>
        <p:blipFill rotWithShape="1">
          <a:blip r:embed="rId1"/>
          <a:srcRect r="26128"/>
          <a:stretch>
            <a:fillRect/>
          </a:stretch>
        </p:blipFill>
        <p:spPr>
          <a:xfrm>
            <a:off x="9696782" y="2245078"/>
            <a:ext cx="2192972" cy="198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11" descr="A Brief History of Text Messaging - Tech"/>
          <p:cNvPicPr preferRelativeResize="0"/>
          <p:nvPr/>
        </p:nvPicPr>
        <p:blipFill rotWithShape="1">
          <a:blip r:embed="rId2"/>
          <a:srcRect l="13750" r="14375"/>
          <a:stretch>
            <a:fillRect/>
          </a:stretch>
        </p:blipFill>
        <p:spPr>
          <a:xfrm>
            <a:off x="2370933" y="4095296"/>
            <a:ext cx="2544133" cy="198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3" name="Google Shape;273;p11"/>
          <p:cNvSpPr txBox="1"/>
          <p:nvPr/>
        </p:nvSpPr>
        <p:spPr>
          <a:xfrm>
            <a:off x="5616819" y="2445133"/>
            <a:ext cx="46866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reading / to read books </a:t>
            </a:r>
            <a:endParaRPr lang="en-US" sz="3200">
              <a:solidFill>
                <a:srgbClr val="00B0F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3235884" y="3172977"/>
            <a:ext cx="61367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messaging / to message her friends</a:t>
            </a:r>
            <a:endParaRPr lang="en-US" sz="3200">
              <a:solidFill>
                <a:srgbClr val="00B0F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1" name="Google Shape;281;p1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84" name="Google Shape;284;p12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12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GRAMMAR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" name="Google Shape;288;p12"/>
          <p:cNvSpPr txBox="1"/>
          <p:nvPr/>
        </p:nvSpPr>
        <p:spPr>
          <a:xfrm>
            <a:off x="311560" y="2319470"/>
            <a:ext cx="97019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She also loves (4. make) __________________________ and (5. knit) ______________.</a:t>
            </a:r>
            <a:endParaRPr lang="en-US"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89" name="Google Shape;289;p12" descr="Easy Paper Daisy Craft - Our Kid Things"/>
          <p:cNvPicPr preferRelativeResize="0"/>
          <p:nvPr/>
        </p:nvPicPr>
        <p:blipFill rotWithShape="1">
          <a:blip r:embed="rId1"/>
          <a:srcRect t="12267" b="12221"/>
          <a:stretch>
            <a:fillRect/>
          </a:stretch>
        </p:blipFill>
        <p:spPr>
          <a:xfrm>
            <a:off x="9712964" y="2190769"/>
            <a:ext cx="2418338" cy="24340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0" name="Google Shape;290;p12"/>
          <p:cNvSpPr txBox="1"/>
          <p:nvPr/>
        </p:nvSpPr>
        <p:spPr>
          <a:xfrm>
            <a:off x="4294447" y="2486693"/>
            <a:ext cx="59287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making / to make paper flowers</a:t>
            </a:r>
            <a:endParaRPr lang="en-US" sz="3200">
              <a:solidFill>
                <a:srgbClr val="00B0F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1" name="Google Shape;291;p12"/>
          <p:cNvSpPr txBox="1"/>
          <p:nvPr/>
        </p:nvSpPr>
        <p:spPr>
          <a:xfrm>
            <a:off x="2421530" y="3238691"/>
            <a:ext cx="31352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knitting / to knit</a:t>
            </a:r>
            <a:endParaRPr lang="en-US" sz="3200">
              <a:solidFill>
                <a:srgbClr val="00B0F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92" name="Google Shape;292;p12" descr="256,144 Hand Knitting Images, Stock Photos &amp; Vectors | Shutterstock"/>
          <p:cNvPicPr preferRelativeResize="0"/>
          <p:nvPr/>
        </p:nvPicPr>
        <p:blipFill rotWithShape="1">
          <a:blip r:embed="rId2"/>
          <a:srcRect b="6651"/>
          <a:stretch>
            <a:fillRect/>
          </a:stretch>
        </p:blipFill>
        <p:spPr>
          <a:xfrm>
            <a:off x="2541898" y="4389603"/>
            <a:ext cx="3631861" cy="24340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99" name="Google Shape;299;p13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02" name="Google Shape;302;p13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13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GRAMMAR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6" name="Google Shape;306;p13"/>
          <p:cNvSpPr txBox="1"/>
          <p:nvPr/>
        </p:nvSpPr>
        <p:spPr>
          <a:xfrm>
            <a:off x="5324613" y="2475567"/>
            <a:ext cx="668768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There is one thing she doesn’t like doing in her free time. She dislikes </a:t>
            </a:r>
            <a:endParaRPr lang="en-US"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(6. play) _______________.</a:t>
            </a:r>
            <a:endParaRPr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6716557" y="4133734"/>
            <a:ext cx="37585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playing badminton</a:t>
            </a:r>
            <a:endParaRPr lang="en-US" sz="3200">
              <a:solidFill>
                <a:srgbClr val="00B0F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08" name="Google Shape;308;p13" descr="One Caucasian Young Teenager Girl Woman Playing Badminton Player Isolated  On White Background Stock Photo - Download Image Now - iStock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247725" y="2468244"/>
            <a:ext cx="3636804" cy="24221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15" name="Google Shape;315;p1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18" name="Google Shape;318;p14"/>
          <p:cNvSpPr txBox="1"/>
          <p:nvPr/>
        </p:nvSpPr>
        <p:spPr>
          <a:xfrm>
            <a:off x="2155105" y="1335596"/>
            <a:ext cx="74973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3F3F"/>
                </a:solidFill>
                <a:latin typeface="Corsiva" panose="03010101010201010101"/>
                <a:ea typeface="Corsiva" panose="03010101010201010101"/>
                <a:cs typeface="Corsiva" panose="03010101010201010101"/>
                <a:sym typeface="Corsiva" panose="03010101010201010101"/>
              </a:rPr>
              <a:t>LEISURE TIME SURVEY </a:t>
            </a:r>
            <a:endParaRPr sz="4800" b="1">
              <a:solidFill>
                <a:schemeClr val="dk1"/>
              </a:solidFill>
              <a:latin typeface="Corsiva" panose="03010101010201010101"/>
              <a:ea typeface="Corsiva" panose="03010101010201010101"/>
              <a:cs typeface="Corsiva" panose="03010101010201010101"/>
              <a:sym typeface="Corsiva" panose="03010101010201010101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PROJECT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" name="Google Shape;320;p14"/>
          <p:cNvSpPr txBox="1"/>
          <p:nvPr/>
        </p:nvSpPr>
        <p:spPr>
          <a:xfrm>
            <a:off x="320014" y="2166593"/>
            <a:ext cx="749738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Interview some students from your class or from other classes. </a:t>
            </a:r>
            <a:endParaRPr lang="en-US"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Collect the answers. </a:t>
            </a:r>
            <a:endParaRPr lang="en-US"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Report your group’s findings to your class   based on the following guiding questions </a:t>
            </a:r>
            <a:endParaRPr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21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984450" y="2613192"/>
            <a:ext cx="3769675" cy="264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28" name="Google Shape;328;p1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31" name="Google Shape;331;p15"/>
          <p:cNvSpPr txBox="1"/>
          <p:nvPr/>
        </p:nvSpPr>
        <p:spPr>
          <a:xfrm>
            <a:off x="1131589" y="1331912"/>
            <a:ext cx="1734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Wrap-up</a:t>
            </a:r>
            <a:endParaRPr sz="24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3" name="Google Shape;333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CONSOLIDATION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385553" y="1896217"/>
            <a:ext cx="1123928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What have we learned in this lesson?</a:t>
            </a:r>
            <a:endParaRPr lang="en-US"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Review vocabulary related to leisure activities and expressions about likes and dislikes</a:t>
            </a:r>
            <a:endParaRPr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Review verbs of liking / disliking followed by gerunds and / or to-infinitives to talk about likes and dislikes</a:t>
            </a:r>
            <a:endParaRPr lang="en-US"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42" name="Google Shape;342;p16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45" name="Google Shape;345;p1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Homework</a:t>
            </a:r>
            <a:endParaRPr sz="24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7" name="Google Shape;347;p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CONSOLIDATION</a:t>
            </a:r>
            <a:endParaRPr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" name="Google Shape;349;p16"/>
          <p:cNvSpPr txBox="1"/>
          <p:nvPr/>
        </p:nvSpPr>
        <p:spPr>
          <a:xfrm>
            <a:off x="927890" y="2220848"/>
            <a:ext cx="8149852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 exercises in the workbook.</a:t>
            </a:r>
            <a:endParaRPr lang="en-US" sz="3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50" name="Google Shape;350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7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Website: </a:t>
            </a:r>
            <a:r>
              <a:rPr lang="en-US" sz="18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hoclieu.vn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Fanpage: </a:t>
            </a:r>
            <a:r>
              <a:rPr lang="en-US" sz="1800" b="1" i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facebook.com/www.tienganhglobalsuccess.vn/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4435146" y="379976"/>
            <a:ext cx="47352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669161" y="1103050"/>
            <a:ext cx="1835914" cy="612205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WARM-UP</a:t>
            </a:r>
            <a:endParaRPr sz="18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315580" y="2232538"/>
            <a:ext cx="1835914" cy="61760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VOCABULARY</a:t>
            </a:r>
            <a:endParaRPr sz="18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669161" y="3487517"/>
            <a:ext cx="1835914" cy="60144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GRAMMAR</a:t>
            </a:r>
            <a:endParaRPr sz="18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2599233" y="5090339"/>
            <a:ext cx="1835914" cy="60144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</a:t>
            </a:r>
            <a:endParaRPr sz="18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Revision 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5588839" y="2020176"/>
            <a:ext cx="5740800" cy="845903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1: Complete the sentences with appropriate leisure activities. 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2: Write complete sentences from the given cues. 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5588839" y="2965504"/>
            <a:ext cx="5740800" cy="1545236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3: Fill in each blank with the correct form(s) of the verb in brackets.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Task 4: Complete the passage. use the correct form(s) of the verbs in brackets and the pictures. add more words if necessary. 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585947" y="4610165"/>
            <a:ext cx="5743692" cy="1184367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Interview some students from your class or from other classes. 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Report your group’s findings to your class based on the following guiding questions 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24" name="Google Shape;124;p3"/>
          <p:cNvCxnSpPr>
            <a:stCxn id="116" idx="3"/>
            <a:endCxn id="117" idx="0"/>
          </p:cNvCxnSpPr>
          <p:nvPr/>
        </p:nvCxnSpPr>
        <p:spPr>
          <a:xfrm>
            <a:off x="2505075" y="1409153"/>
            <a:ext cx="728400" cy="8235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" name="Google Shape;125;p3"/>
          <p:cNvCxnSpPr>
            <a:stCxn id="117" idx="1"/>
            <a:endCxn id="118" idx="0"/>
          </p:cNvCxnSpPr>
          <p:nvPr/>
        </p:nvCxnSpPr>
        <p:spPr>
          <a:xfrm flipH="1">
            <a:off x="1587180" y="2541342"/>
            <a:ext cx="728400" cy="9462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6" name="Google Shape;126;p3"/>
          <p:cNvCxnSpPr>
            <a:stCxn id="118" idx="3"/>
            <a:endCxn id="119" idx="0"/>
          </p:cNvCxnSpPr>
          <p:nvPr/>
        </p:nvCxnSpPr>
        <p:spPr>
          <a:xfrm>
            <a:off x="2505075" y="3788241"/>
            <a:ext cx="1012200" cy="13020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7" name="Google Shape;127;p3"/>
          <p:cNvSpPr txBox="1"/>
          <p:nvPr/>
        </p:nvSpPr>
        <p:spPr>
          <a:xfrm>
            <a:off x="4787234" y="518493"/>
            <a:ext cx="44710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7: LOOKING BACK &amp; PROJECT</a:t>
            </a:r>
            <a:endParaRPr sz="2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669161" y="5926304"/>
            <a:ext cx="1835914" cy="604154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CONSOLIDATION</a:t>
            </a:r>
            <a:endParaRPr sz="18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29" name="Google Shape;129;p3"/>
          <p:cNvCxnSpPr>
            <a:stCxn id="119" idx="1"/>
            <a:endCxn id="128" idx="0"/>
          </p:cNvCxnSpPr>
          <p:nvPr/>
        </p:nvCxnSpPr>
        <p:spPr>
          <a:xfrm flipH="1">
            <a:off x="1587033" y="5391063"/>
            <a:ext cx="1012200" cy="5352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30;p3"/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Wrap-up</a:t>
            </a:r>
            <a:endParaRPr lang="en-US"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Homework</a:t>
            </a: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95" name="Google Shape;95;p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27147" y="1726624"/>
            <a:ext cx="478603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94503" y="1839389"/>
            <a:ext cx="42955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LESSON 7: LOOKING BACK &amp; PROJECT</a:t>
            </a:r>
            <a:endParaRPr sz="2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LEISURE TIME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lang="en-US" sz="4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2" descr="Unit 12: Hobbies, Interests and Sports - IELTS Listeni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02317" y="2957257"/>
            <a:ext cx="6824806" cy="341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38" name="Google Shape;138;p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144" name="Google Shape;144;p4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/>
              <a:ahLst/>
              <a:cxnLst/>
              <a:rect l="l" t="t" r="r" b="b"/>
              <a:pathLst>
                <a:path w="5378623" h="6402614" extrusionOk="0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49" name="Google Shape;149;p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WARM-UP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5117172" y="1439942"/>
            <a:ext cx="64271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What we have learnt in this unit:</a:t>
            </a:r>
            <a:endParaRPr lang="en-US" sz="3200" b="1">
              <a:solidFill>
                <a:srgbClr val="0070C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568143" y="2769577"/>
            <a:ext cx="31079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C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REVISION</a:t>
            </a:r>
            <a:endParaRPr lang="en-US" sz="5400" b="1">
              <a:solidFill>
                <a:srgbClr val="C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1"/>
          <a:srcRect l="8684" t="6960" r="17720" b="25303"/>
          <a:stretch>
            <a:fillRect/>
          </a:stretch>
        </p:blipFill>
        <p:spPr>
          <a:xfrm>
            <a:off x="413237" y="3942143"/>
            <a:ext cx="3262890" cy="114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2"/>
          <a:srcRect b="61215"/>
          <a:stretch>
            <a:fillRect/>
          </a:stretch>
        </p:blipFill>
        <p:spPr>
          <a:xfrm>
            <a:off x="5417051" y="2280450"/>
            <a:ext cx="6410898" cy="11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2"/>
          <a:srcRect t="38114" b="38305"/>
          <a:stretch>
            <a:fillRect/>
          </a:stretch>
        </p:blipFill>
        <p:spPr>
          <a:xfrm>
            <a:off x="5417050" y="3922689"/>
            <a:ext cx="6410899" cy="69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2"/>
          <a:srcRect t="61597"/>
          <a:stretch>
            <a:fillRect/>
          </a:stretch>
        </p:blipFill>
        <p:spPr>
          <a:xfrm>
            <a:off x="5417050" y="5117925"/>
            <a:ext cx="6410897" cy="112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/>
              <a:t>                                                                              </a:t>
            </a:r>
            <a:endParaRPr lang="en-US"/>
          </a:p>
        </p:txBody>
      </p:sp>
      <p:pic>
        <p:nvPicPr>
          <p:cNvPr id="4" name="Picture 3" descr="tải xuố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2510" y="1825625"/>
            <a:ext cx="3014980" cy="2006600"/>
          </a:xfrm>
          <a:prstGeom prst="rect">
            <a:avLst/>
          </a:prstGeom>
        </p:spPr>
      </p:pic>
      <p:pic>
        <p:nvPicPr>
          <p:cNvPr id="5" name="Picture 4" descr="DIY-ti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725" y="1825625"/>
            <a:ext cx="2804795" cy="1870075"/>
          </a:xfrm>
          <a:prstGeom prst="rect">
            <a:avLst/>
          </a:prstGeom>
        </p:spPr>
      </p:pic>
      <p:pic>
        <p:nvPicPr>
          <p:cNvPr id="6" name="Picture 5" descr="close-up-of-woman-messaging-friends-using-smartphone-828485682-5b19a3c2ff1b780037050ed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0" y="1840865"/>
            <a:ext cx="2986405" cy="1991360"/>
          </a:xfrm>
          <a:prstGeom prst="rect">
            <a:avLst/>
          </a:prstGeom>
        </p:spPr>
      </p:pic>
      <p:pic>
        <p:nvPicPr>
          <p:cNvPr id="8" name="Picture 7" descr="tải xuống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10" y="4141470"/>
            <a:ext cx="2049780" cy="1424940"/>
          </a:xfrm>
          <a:prstGeom prst="rect">
            <a:avLst/>
          </a:prstGeom>
        </p:spPr>
      </p:pic>
      <p:pic>
        <p:nvPicPr>
          <p:cNvPr id="9" name="Picture 8" descr="tải xuống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090" y="4103370"/>
            <a:ext cx="2004060" cy="1463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/>
        </p:nvSpPr>
        <p:spPr>
          <a:xfrm>
            <a:off x="1008026" y="165950"/>
            <a:ext cx="922998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Complete the sentences with appropriate leisure activities.</a:t>
            </a:r>
            <a:endParaRPr lang="en-US" sz="28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487067" y="15766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539852" y="55027"/>
            <a:ext cx="397035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lang="en-US" sz="2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395605" y="830580"/>
            <a:ext cx="11321415" cy="36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 Mai loves ___________  online for about 30 minutes a day. She thinks puzzles are good for the brain. 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 My favourite leisure activity is ________. I can make many things myself, such as paper flowers and bracelets. 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2020015" y="983701"/>
            <a:ext cx="284438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doing puzzles   </a:t>
            </a:r>
            <a:endParaRPr lang="en-US" sz="2800">
              <a:solidFill>
                <a:srgbClr val="00B0F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5187055" y="2230815"/>
            <a:ext cx="1894114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doing DIY </a:t>
            </a:r>
            <a:endParaRPr lang="en-US" sz="2800">
              <a:solidFill>
                <a:srgbClr val="00B0F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500150" y="3364491"/>
            <a:ext cx="11374985" cy="29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3. _______________ is a popular way for teens to spend their free time. Many of them send messages to each other every day. 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4. My brother is fond of ___________ with his friends. On Sundays, he usually plays football, goes swimming, or plays badminton with them. 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5. Tom spends one hour on the Internet almost every day. He is keen on ____________. </a:t>
            </a:r>
            <a:endParaRPr lang="en-US"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817311" y="3272912"/>
            <a:ext cx="3265837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Messaging friends</a:t>
            </a:r>
            <a:endParaRPr lang="en-US" sz="2800">
              <a:solidFill>
                <a:srgbClr val="00B0F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4074332" y="4271466"/>
            <a:ext cx="2702216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playing sport</a:t>
            </a:r>
            <a:endParaRPr lang="en-US" sz="2800">
              <a:solidFill>
                <a:srgbClr val="00B0F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" name="Google Shape;188;p6"/>
          <p:cNvSpPr txBox="1"/>
          <p:nvPr/>
        </p:nvSpPr>
        <p:spPr>
          <a:xfrm>
            <a:off x="623741" y="5727763"/>
            <a:ext cx="2702216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surfing the net</a:t>
            </a:r>
            <a:endParaRPr lang="en-US" sz="2800">
              <a:solidFill>
                <a:srgbClr val="00B0F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5" name="Google Shape;195;p7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98" name="Google Shape;198;p7"/>
          <p:cNvSpPr/>
          <p:nvPr/>
        </p:nvSpPr>
        <p:spPr>
          <a:xfrm>
            <a:off x="604692" y="125161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1177792" y="1235290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657478" y="114897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VOCABULARY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" name="Google Shape;202;p7"/>
          <p:cNvSpPr txBox="1"/>
          <p:nvPr/>
        </p:nvSpPr>
        <p:spPr>
          <a:xfrm>
            <a:off x="487068" y="2087463"/>
            <a:ext cx="1023954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 </a:t>
            </a: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my cousin / crazy about / play / computer / games.</a:t>
            </a:r>
            <a:endParaRPr lang="en-US"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________________________________________________</a:t>
            </a:r>
            <a:endParaRPr lang="en-US"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they / interested / play / badminton / after school? </a:t>
            </a:r>
            <a:endParaRPr lang="en-US"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________________________________________________</a:t>
            </a:r>
            <a:endParaRPr lang="en-US"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3200" b="1">
                <a:solidFill>
                  <a:srgbClr val="F2664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 / not fond / make models / because / I / not patient. </a:t>
            </a:r>
            <a:endParaRPr lang="en-US"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________________________________________________</a:t>
            </a:r>
            <a:endParaRPr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604692" y="2596840"/>
            <a:ext cx="88030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My cousin is crazy about playing computer games.</a:t>
            </a:r>
            <a:endParaRPr lang="en-US" sz="3200">
              <a:solidFill>
                <a:srgbClr val="EF4B6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634414" y="4033022"/>
            <a:ext cx="92020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Are they interested in playing badminton after school?</a:t>
            </a:r>
            <a:endParaRPr sz="3200">
              <a:solidFill>
                <a:srgbClr val="EF4B6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604692" y="5540915"/>
            <a:ext cx="938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I’m not fond of making models because I’m not patient.</a:t>
            </a:r>
            <a:endParaRPr sz="3200">
              <a:solidFill>
                <a:srgbClr val="EF4B6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12" name="Google Shape;212;p8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15" name="Google Shape;215;p8"/>
          <p:cNvSpPr/>
          <p:nvPr/>
        </p:nvSpPr>
        <p:spPr>
          <a:xfrm>
            <a:off x="604692" y="125161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1177792" y="1235290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657478" y="114897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8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VOCABULARY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826477" y="1996362"/>
            <a:ext cx="101727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4. </a:t>
            </a: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 why / you / not into / cook? </a:t>
            </a:r>
            <a:endParaRPr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_____________________________</a:t>
            </a:r>
            <a:b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- because / often / burn / myself. </a:t>
            </a:r>
            <a:endParaRPr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_____________________________</a:t>
            </a:r>
            <a:endParaRPr lang="en-US"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5. </a:t>
            </a: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my friends / keen / do judo / and / they / go / judo club / </a:t>
            </a:r>
            <a:b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every Sunday. </a:t>
            </a:r>
            <a:endParaRPr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_________________________________________________________________</a:t>
            </a:r>
            <a:endParaRPr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826477" y="2475625"/>
            <a:ext cx="52841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Why are you not into cooking?</a:t>
            </a:r>
            <a:endParaRPr sz="3200">
              <a:solidFill>
                <a:srgbClr val="EF4B6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26477" y="3467099"/>
            <a:ext cx="57946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Because I often burn myself.</a:t>
            </a:r>
            <a:endParaRPr sz="3200">
              <a:solidFill>
                <a:srgbClr val="EF4B6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826477" y="5443459"/>
            <a:ext cx="101431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My friends are keen on doing judo, so they go to the judo club every Sunday.</a:t>
            </a:r>
            <a:endParaRPr sz="3200">
              <a:solidFill>
                <a:srgbClr val="EF4B66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9" name="Google Shape;229;p9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32" name="Google Shape;232;p9"/>
          <p:cNvSpPr txBox="1"/>
          <p:nvPr/>
        </p:nvSpPr>
        <p:spPr>
          <a:xfrm>
            <a:off x="1131589" y="1281203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Fill in each blank with the correct form(s) of the verb in brackets.</a:t>
            </a:r>
            <a:endParaRPr lang="en-US" sz="28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lang="en-US"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GRAMMAR</a:t>
            </a:r>
            <a:endParaRPr lang="en-US" sz="36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6" name="Google Shape;236;p9"/>
          <p:cNvSpPr txBox="1"/>
          <p:nvPr/>
        </p:nvSpPr>
        <p:spPr>
          <a:xfrm>
            <a:off x="302823" y="1951974"/>
            <a:ext cx="118891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Does Tom enjoy (cycle) _________ in the park with his friends? </a:t>
            </a:r>
            <a:endParaRPr lang="en-US"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Some teenagers don’t like (read) ______________ comic books. </a:t>
            </a:r>
            <a:endParaRPr lang="en-US"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Mai detests (play) _________ sport because it’s tiring. </a:t>
            </a:r>
            <a:endParaRPr lang="en-US"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Trang and Ann love (chat) ______________ with each other in their free time. </a:t>
            </a:r>
            <a:endParaRPr lang="en-US"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What do Nam and Mark prefer (do) ___________ at the weekend? </a:t>
            </a:r>
            <a:endParaRPr lang="en-US" sz="3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4355994" y="2127416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cycling </a:t>
            </a:r>
            <a:endParaRPr lang="en-US" sz="3200">
              <a:solidFill>
                <a:srgbClr val="00B0F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6182739" y="2848007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reading / to read </a:t>
            </a:r>
            <a:endParaRPr lang="en-US" sz="3200">
              <a:solidFill>
                <a:srgbClr val="00B0F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3535335" y="3578951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playing</a:t>
            </a:r>
            <a:endParaRPr lang="en-US" sz="3200">
              <a:solidFill>
                <a:srgbClr val="00B0F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4900557" y="4296676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chatting / to chat</a:t>
            </a:r>
            <a:endParaRPr lang="en-US" sz="3200">
              <a:solidFill>
                <a:srgbClr val="00B0F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6472654" y="5762929"/>
            <a:ext cx="25907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doing / to do</a:t>
            </a:r>
            <a:endParaRPr lang="en-US" sz="3200">
              <a:solidFill>
                <a:srgbClr val="00B0F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4506</Words>
  <Application>WPS Presentation</Application>
  <PresentationFormat/>
  <Paragraphs>200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SimSun</vt:lpstr>
      <vt:lpstr>Wingdings</vt:lpstr>
      <vt:lpstr>Arial</vt:lpstr>
      <vt:lpstr>Calibri</vt:lpstr>
      <vt:lpstr>Open Sans</vt:lpstr>
      <vt:lpstr>Corsiva</vt:lpstr>
      <vt:lpstr>Noto Sans Symbols</vt:lpstr>
      <vt:lpstr>Segoe Print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TrangDTT</dc:creator>
  <cp:lastModifiedBy>Admin</cp:lastModifiedBy>
  <cp:revision>1</cp:revision>
  <dcterms:created xsi:type="dcterms:W3CDTF">2023-09-20T15:25:12Z</dcterms:created>
  <dcterms:modified xsi:type="dcterms:W3CDTF">2023-09-20T15:25:13Z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D1BC3A1DD9394AF8956F459F26071C0D_12</vt:lpwstr>
  </property>
  <property fmtid="{D5CDD505-2E9C-101B-9397-08002B2CF9AE}" pid="3" name="KSOProductBuildVer">
    <vt:lpwstr>1033-12.2.0.13215</vt:lpwstr>
  </property>
</Properties>
</file>