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302" r:id="rId6"/>
    <p:sldId id="279" r:id="rId7"/>
    <p:sldId id="337" r:id="rId8"/>
    <p:sldId id="316" r:id="rId9"/>
    <p:sldId id="331" r:id="rId10"/>
    <p:sldId id="276" r:id="rId11"/>
    <p:sldId id="298" r:id="rId12"/>
    <p:sldId id="332" r:id="rId13"/>
    <p:sldId id="327" r:id="rId14"/>
    <p:sldId id="333" r:id="rId15"/>
    <p:sldId id="334" r:id="rId16"/>
    <p:sldId id="325" r:id="rId17"/>
    <p:sldId id="313" r:id="rId18"/>
    <p:sldId id="314" r:id="rId19"/>
    <p:sldId id="336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4640"/>
  </p:normalViewPr>
  <p:slideViewPr>
    <p:cSldViewPr snapToGrid="0" showGuides="1">
      <p:cViewPr varScale="1">
        <p:scale>
          <a:sx n="104" d="100"/>
          <a:sy n="104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4.xml"/><Relationship Id="rId7" Type="http://schemas.openxmlformats.org/officeDocument/2006/relationships/image" Target="../media/image9.jpeg"/><Relationship Id="rId6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tags" Target="../tags/tag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6.jpeg"/><Relationship Id="rId13" Type="http://schemas.openxmlformats.org/officeDocument/2006/relationships/image" Target="../media/image13.jpeg"/><Relationship Id="rId12" Type="http://schemas.openxmlformats.org/officeDocument/2006/relationships/tags" Target="../tags/tag6.xml"/><Relationship Id="rId11" Type="http://schemas.openxmlformats.org/officeDocument/2006/relationships/image" Target="../media/image12.jpeg"/><Relationship Id="rId10" Type="http://schemas.openxmlformats.org/officeDocument/2006/relationships/tags" Target="../tags/tag5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454650" y="70465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>
            <a:fillRect/>
          </a:stretch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>
            <a:fillRect/>
          </a:stretch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57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18162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82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7045" y="2085340"/>
          <a:ext cx="5962650" cy="4119245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2981325"/>
                <a:gridCol w="2981325"/>
              </a:tblGrid>
              <a:tr h="6953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solidFill>
                      <a:srgbClr val="EF4B66"/>
                    </a:solidFill>
                  </a:tcPr>
                </a:tc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44" name="Picture 28" descr="Green sad icon - Free green emoticon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3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5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85" y="1188085"/>
            <a:ext cx="259080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>
            <a:fillRect/>
          </a:stretch>
        </p:blipFill>
        <p:spPr bwMode="auto">
          <a:xfrm>
            <a:off x="9505315" y="1160780"/>
            <a:ext cx="2602230" cy="17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15" y="3041650"/>
            <a:ext cx="2602230" cy="1783080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>
            <a:fillRect/>
          </a:stretch>
        </p:blipFill>
        <p:spPr bwMode="auto">
          <a:xfrm>
            <a:off x="6522085" y="3121025"/>
            <a:ext cx="2731770" cy="178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70" y="4987290"/>
            <a:ext cx="2520315" cy="18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14"/>
        </p:blipFill>
        <p:spPr>
          <a:xfrm>
            <a:off x="9505315" y="4987290"/>
            <a:ext cx="2506345" cy="15697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  <a:endParaRPr lang="en-US" sz="2400" b="1" dirty="0">
              <a:solidFill>
                <a:schemeClr val="tx1"/>
              </a:solidFill>
              <a:effectLst/>
            </a:endParaRP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  <a:endParaRPr lang="en-US" sz="32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t="21706" b="12899"/>
          <a:stretch>
            <a:fillRect/>
          </a:stretch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Find someone who…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gerunds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to-infinitives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pairs. Put the verbs in the appropriate column.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1800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 </a:t>
            </a:r>
            <a:endParaRPr lang="en-US" sz="1800" dirty="0">
              <a:solidFill>
                <a:schemeClr val="tx1"/>
              </a:solidFill>
              <a:effectLst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about yourself.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</a:rPr>
              <a:t>Game: Likes and dislikes mimes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/>
                <a:gridCol w="1409089"/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US" sz="2800" dirty="0"/>
                        <a:t>ame 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likes playing computer games.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enjoys knitting.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detests cooking.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fancies going shopping.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loves doing puzzles.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dislikes watching TV.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prefers going to the cinema.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Pink, like, thumb up Icon in Gestur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Pink, unlike Ic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/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ounded Rectangle 9"/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503295" y="1362075"/>
            <a:ext cx="8409940" cy="480949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 verbs of liking and disliking can be followed by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gerunds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only.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0" dirty="0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Example: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They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dislike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surfing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the net.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 are followed by both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gerunds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and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-infinitives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0" dirty="0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Example: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love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going / to go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to the cinema.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love		like		detest		fancy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dislike		enjoy		hate		prefer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8"/>
          <p:cNvGraphicFramePr>
            <a:graphicFrameLocks noGrp="1"/>
          </p:cNvGraphicFramePr>
          <p:nvPr/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/>
                <a:gridCol w="4064000"/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</a:tr>
              <a:tr h="230378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detest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fancy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dislike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enjoy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love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like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hate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prefer</a:t>
            </a:r>
            <a:endParaRPr lang="en-US" sz="2800" dirty="0"/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  <a:endParaRPr lang="en-US" sz="3200" dirty="0">
              <a:effectLst/>
            </a:endParaRPr>
          </a:p>
        </p:txBody>
      </p:sp>
      <p:sp>
        <p:nvSpPr>
          <p:cNvPr id="3" name="Oval 2"/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TABLE_ENDDRAG_ORIGIN_RECT" val="469*324"/>
  <p:tag name="TABLE_ENDDRAG_RECT" val="38*164*469*324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3435</Words>
  <Application>WPS Presentation</Application>
  <PresentationFormat>Widescreen</PresentationFormat>
  <Paragraphs>233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Calibri</vt:lpstr>
      <vt:lpstr>ChronicaPro</vt:lpstr>
      <vt:lpstr>ChronicaProBookIt</vt:lpstr>
      <vt:lpstr>Microsoft YaHei</vt:lpstr>
      <vt:lpstr>Arial Unicode MS</vt:lpstr>
      <vt:lpstr>Calibri Light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Mơ Phan</cp:lastModifiedBy>
  <cp:revision>214</cp:revision>
  <dcterms:created xsi:type="dcterms:W3CDTF">2020-12-09T02:04:00Z</dcterms:created>
  <dcterms:modified xsi:type="dcterms:W3CDTF">2024-09-12T15:10:19Z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9A559535AE7548719DC8AF06B6204031_12</vt:lpwstr>
  </property>
  <property fmtid="{D5CDD505-2E9C-101B-9397-08002B2CF9AE}" pid="3" name="KSOProductBuildVer">
    <vt:lpwstr>1033-12.2.0.17153</vt:lpwstr>
  </property>
</Properties>
</file>