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  <p:sldId id="305" r:id="rId3"/>
    <p:sldId id="301" r:id="rId4"/>
    <p:sldId id="258" r:id="rId5"/>
    <p:sldId id="298" r:id="rId6"/>
    <p:sldId id="261" r:id="rId7"/>
    <p:sldId id="262" r:id="rId8"/>
    <p:sldId id="295" r:id="rId9"/>
    <p:sldId id="296" r:id="rId10"/>
    <p:sldId id="306" r:id="rId11"/>
    <p:sldId id="270" r:id="rId12"/>
    <p:sldId id="297" r:id="rId13"/>
    <p:sldId id="300" r:id="rId14"/>
    <p:sldId id="29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334"/>
    <a:srgbClr val="0086EA"/>
    <a:srgbClr val="9F5FCF"/>
    <a:srgbClr val="5B9BD5"/>
    <a:srgbClr val="F16247"/>
    <a:srgbClr val="F1607D"/>
    <a:srgbClr val="FAC6D0"/>
    <a:srgbClr val="C0E8FC"/>
    <a:srgbClr val="4462A6"/>
    <a:srgbClr val="AC46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57" d="100"/>
          <a:sy n="57" d="100"/>
        </p:scale>
        <p:origin x="1171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12/7/2024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o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57200" y="0"/>
            <a:ext cx="96012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8" name="Picture 4" descr="BlueBirds-baby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28600" y="464820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19" descr="3d bir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2400" y="1066800"/>
            <a:ext cx="990600" cy="62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28600" y="2590800"/>
            <a:ext cx="89154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charset="0"/>
              <a:buNone/>
            </a:pPr>
            <a:r>
              <a:rPr lang="en-US" altLang="vi-VN" sz="4800" b="1" dirty="0">
                <a:solidFill>
                  <a:srgbClr val="CC3300"/>
                </a:solidFill>
                <a:latin typeface="Times New Roman" pitchFamily="18" charset="0"/>
              </a:rPr>
              <a:t>WELCOME TO OUR CLASS</a:t>
            </a:r>
            <a:endParaRPr lang="vi-VN" altLang="vi-VN" sz="48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89265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906006" cy="902842"/>
          </a:xfrm>
        </p:spPr>
        <p:txBody>
          <a:bodyPr>
            <a:normAutofit/>
          </a:bodyPr>
          <a:lstStyle/>
          <a:p>
            <a:r>
              <a:rPr lang="en-GB" sz="2800" b="1" dirty="0" smtClean="0">
                <a:solidFill>
                  <a:srgbClr val="F05334"/>
                </a:solidFill>
              </a:rPr>
              <a:t>*</a:t>
            </a:r>
            <a:r>
              <a:rPr lang="en-GB" sz="2800" b="1" u="sng" dirty="0" smtClean="0">
                <a:solidFill>
                  <a:srgbClr val="F05334"/>
                </a:solidFill>
              </a:rPr>
              <a:t> EXERCISE:</a:t>
            </a:r>
            <a:r>
              <a:rPr lang="en-GB" sz="2000" b="1" dirty="0" smtClean="0"/>
              <a:t>     </a:t>
            </a:r>
            <a:r>
              <a:rPr lang="en-GB" sz="2000" b="1" dirty="0" smtClean="0">
                <a:solidFill>
                  <a:srgbClr val="0070C0"/>
                </a:solidFill>
              </a:rPr>
              <a:t>Rewrite </a:t>
            </a:r>
            <a:r>
              <a:rPr lang="en-GB" sz="2000" b="1" dirty="0">
                <a:solidFill>
                  <a:srgbClr val="0070C0"/>
                </a:solidFill>
              </a:rPr>
              <a:t>the following </a:t>
            </a:r>
            <a:r>
              <a:rPr lang="en-GB" sz="2000" b="1" dirty="0" smtClean="0">
                <a:solidFill>
                  <a:srgbClr val="0070C0"/>
                </a:solidFill>
              </a:rPr>
              <a:t>sentences</a:t>
            </a:r>
            <a:r>
              <a:rPr lang="en-GB" sz="2000" b="1" dirty="0">
                <a:solidFill>
                  <a:srgbClr val="0070C0"/>
                </a:solidFill>
              </a:rPr>
              <a:t>.</a:t>
            </a:r>
            <a:br>
              <a:rPr lang="en-GB" sz="2000" b="1" dirty="0">
                <a:solidFill>
                  <a:srgbClr val="0070C0"/>
                </a:solidFill>
              </a:rPr>
            </a:br>
            <a:endParaRPr lang="en-GB" sz="2000" b="1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33017"/>
            <a:ext cx="824712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 smtClean="0"/>
              <a:t>1. There are some chairs and a table in the kitchen.</a:t>
            </a:r>
          </a:p>
          <a:p>
            <a:pPr marL="0" indent="0"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We have	.</a:t>
            </a:r>
          </a:p>
          <a:p>
            <a:pPr marL="0" indent="0">
              <a:buNone/>
            </a:pPr>
            <a:r>
              <a:rPr lang="en-GB" sz="2000" dirty="0" smtClean="0"/>
              <a:t>2.   Not many people can understand his lecture.</a:t>
            </a:r>
          </a:p>
          <a:p>
            <a:pPr marL="0" indent="0"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Only	</a:t>
            </a:r>
          </a:p>
          <a:p>
            <a:pPr marL="0" indent="0">
              <a:buNone/>
            </a:pPr>
            <a:r>
              <a:rPr lang="en-GB" sz="2000" dirty="0" smtClean="0"/>
              <a:t>3.It is wrong of us to throw rubbish.</a:t>
            </a:r>
          </a:p>
          <a:p>
            <a:pPr marL="0" indent="0">
              <a:buNone/>
            </a:pP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We mustn’t	.</a:t>
            </a:r>
          </a:p>
          <a:p>
            <a:pPr marL="0" indent="0">
              <a:buNone/>
            </a:pPr>
            <a:r>
              <a:rPr lang="en-GB" sz="2000" dirty="0" smtClean="0"/>
              <a:t>4.It is necessary for us to be present at the class discussion on Saturday. </a:t>
            </a:r>
          </a:p>
          <a:p>
            <a:pPr marL="0" indent="0">
              <a:buNone/>
            </a:pPr>
            <a:r>
              <a:rPr lang="en-GB" sz="2000" dirty="0" smtClean="0"/>
              <a:t> </a:t>
            </a: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 We must	.</a:t>
            </a:r>
          </a:p>
          <a:p>
            <a:pPr marL="0" indent="0">
              <a:buNone/>
            </a:pPr>
            <a:r>
              <a:rPr lang="en-GB" sz="2000" dirty="0" smtClean="0"/>
              <a:t>5.The tour guide tells us not to throw rubbish.</a:t>
            </a:r>
          </a:p>
          <a:p>
            <a:pPr marL="0" indent="0">
              <a:buNone/>
            </a:pPr>
            <a:r>
              <a:rPr lang="en-GB" sz="2000" dirty="0" smtClean="0"/>
              <a:t>  </a:t>
            </a:r>
            <a:r>
              <a:rPr lang="en-GB" sz="2000" dirty="0" smtClean="0">
                <a:sym typeface="Wingdings" pitchFamily="2" charset="2"/>
              </a:rPr>
              <a:t></a:t>
            </a:r>
            <a:r>
              <a:rPr lang="en-GB" sz="2000" dirty="0" smtClean="0"/>
              <a:t> The tour guide says that we	.</a:t>
            </a:r>
          </a:p>
          <a:p>
            <a:endParaRPr lang="en-GB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1975104" y="1922764"/>
            <a:ext cx="384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F05334"/>
                </a:solidFill>
              </a:rPr>
              <a:t>some chairs and a table in the kitchen.</a:t>
            </a:r>
          </a:p>
        </p:txBody>
      </p:sp>
      <p:sp>
        <p:nvSpPr>
          <p:cNvPr id="6" name="Rectangle 5"/>
          <p:cNvSpPr/>
          <p:nvPr/>
        </p:nvSpPr>
        <p:spPr>
          <a:xfrm>
            <a:off x="1609344" y="2729669"/>
            <a:ext cx="5023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05334"/>
                </a:solidFill>
              </a:rPr>
              <a:t>some / a few people can understand his lecture.</a:t>
            </a:r>
          </a:p>
        </p:txBody>
      </p:sp>
      <p:sp>
        <p:nvSpPr>
          <p:cNvPr id="7" name="Rectangle 6"/>
          <p:cNvSpPr/>
          <p:nvPr/>
        </p:nvSpPr>
        <p:spPr>
          <a:xfrm>
            <a:off x="2229489" y="3524750"/>
            <a:ext cx="1712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b="1" dirty="0" smtClean="0">
                <a:solidFill>
                  <a:srgbClr val="F05334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b="1" dirty="0">
                <a:solidFill>
                  <a:srgbClr val="F05334"/>
                </a:solidFill>
                <a:latin typeface="Times New Roman" pitchFamily="18" charset="0"/>
                <a:cs typeface="Times New Roman" pitchFamily="18" charset="0"/>
              </a:rPr>
              <a:t>throw rubbish.</a:t>
            </a:r>
            <a:endParaRPr lang="en-GB" b="1" dirty="0">
              <a:solidFill>
                <a:srgbClr val="F053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121407" y="4335888"/>
            <a:ext cx="57870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>
                <a:solidFill>
                  <a:srgbClr val="F05334"/>
                </a:solidFill>
                <a:latin typeface="Times New Roman" pitchFamily="18" charset="0"/>
                <a:cs typeface="Times New Roman" pitchFamily="18" charset="0"/>
              </a:rPr>
              <a:t>be present at the class discussion on Saturday</a:t>
            </a:r>
            <a:endParaRPr lang="en-GB" b="1" dirty="0">
              <a:solidFill>
                <a:srgbClr val="F0533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6128" y="5121902"/>
            <a:ext cx="3527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rgbClr val="F05334"/>
                </a:solidFill>
                <a:latin typeface="Times New Roman" pitchFamily="18" charset="0"/>
                <a:cs typeface="Times New Roman" pitchFamily="18" charset="0"/>
              </a:rPr>
              <a:t>must not / mustn’t throw rubbish.</a:t>
            </a:r>
            <a:endParaRPr lang="en-GB" b="1" dirty="0">
              <a:solidFill>
                <a:srgbClr val="F0533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655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1667176"/>
            <a:ext cx="44210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groups, make a poster about a natural wonder you would like to visit. In the poster, draw / print a picture of the place. Then give some information about the place: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1667176"/>
            <a:ext cx="464321" cy="50450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72140" y="3987209"/>
            <a:ext cx="38915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the natural wonder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where it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how you can go there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it is special about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what you can do there</a:t>
            </a:r>
          </a:p>
          <a:p>
            <a:r>
              <a:rPr lang="en-US" sz="24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483905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4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82" y="60560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41" y="2018914"/>
            <a:ext cx="5717659" cy="497407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59219" y="838171"/>
            <a:ext cx="6602818" cy="707886"/>
          </a:xfrm>
          <a:prstGeom prst="rect">
            <a:avLst/>
          </a:prstGeom>
          <a:noFill/>
          <a:effectLst>
            <a:glow rad="139700">
              <a:schemeClr val="accent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16247"/>
                </a:solidFill>
                <a:effectLst>
                  <a:glow rad="101600">
                    <a:schemeClr val="bg1"/>
                  </a:glow>
                </a:effectLst>
                <a:ea typeface="Segoe UI Black" panose="020B0A02040204020203" pitchFamily="34" charset="0"/>
              </a:rPr>
              <a:t>DREAM DESTINATION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10182" y="2379558"/>
            <a:ext cx="415522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Introduce the attraction to your class.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023" y="2401722"/>
            <a:ext cx="464321" cy="46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3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152400" y="152400"/>
            <a:ext cx="8839200" cy="6553200"/>
          </a:xfrm>
          <a:prstGeom prst="flowChartProcess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339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6997" y="5053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78404" y="5281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6997" y="5434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949804" y="56626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356997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7721204" y="58912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63" descr="FLOWR004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9063">
            <a:off x="8102204" y="5815013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Box 13"/>
          <p:cNvSpPr txBox="1">
            <a:spLocks noChangeArrowheads="1"/>
          </p:cNvSpPr>
          <p:nvPr/>
        </p:nvSpPr>
        <p:spPr bwMode="auto">
          <a:xfrm>
            <a:off x="1066800" y="1828800"/>
            <a:ext cx="7315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>
              <a:defRPr sz="20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Tx/>
              <a:buBlip>
                <a:blip r:embed="rId3"/>
              </a:buBlip>
            </a:pPr>
            <a:r>
              <a:rPr lang="en-US" altLang="vi-VN" sz="4000" dirty="0" smtClean="0">
                <a:latin typeface="Calibri" pitchFamily="34" charset="0"/>
              </a:rPr>
              <a:t>Review Unit 5</a:t>
            </a:r>
            <a:endParaRPr lang="en-US" altLang="vi-VN" sz="4000" dirty="0">
              <a:latin typeface="Calibri" pitchFamily="34" charset="0"/>
            </a:endParaRPr>
          </a:p>
          <a:p>
            <a:pPr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Redo all the exercises. </a:t>
            </a:r>
          </a:p>
          <a:p>
            <a:pPr>
              <a:buFontTx/>
              <a:buBlip>
                <a:blip r:embed="rId3"/>
              </a:buBlip>
            </a:pPr>
            <a:r>
              <a:rPr lang="en-US" altLang="vi-VN" sz="4000" dirty="0">
                <a:latin typeface="Calibri" pitchFamily="34" charset="0"/>
              </a:rPr>
              <a:t>Prepare </a:t>
            </a:r>
            <a:r>
              <a:rPr lang="en-US" altLang="vi-VN" sz="4000" dirty="0" smtClean="0">
                <a:latin typeface="Calibri" pitchFamily="34" charset="0"/>
              </a:rPr>
              <a:t>UNIT 6.</a:t>
            </a:r>
            <a:endParaRPr lang="en-US" altLang="vi-VN" sz="4000" dirty="0">
              <a:latin typeface="Calibri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38200" y="1600200"/>
            <a:ext cx="7467600" cy="2590800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524000" y="381001"/>
            <a:ext cx="5943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4.  </a:t>
            </a:r>
            <a:r>
              <a:rPr lang="en-US" sz="60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homework</a:t>
            </a:r>
            <a:endParaRPr lang="en-US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70C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9504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nha giao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24291" name="WordArt 3"/>
          <p:cNvSpPr>
            <a:spLocks noChangeArrowheads="1" noChangeShapeType="1" noTextEdit="1"/>
          </p:cNvSpPr>
          <p:nvPr/>
        </p:nvSpPr>
        <p:spPr bwMode="auto">
          <a:xfrm>
            <a:off x="609600" y="1752600"/>
            <a:ext cx="8001000" cy="312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3600" b="1" kern="10">
                <a:ln w="9525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 very much.</a:t>
            </a:r>
          </a:p>
        </p:txBody>
      </p:sp>
    </p:spTree>
    <p:extLst>
      <p:ext uri="{BB962C8B-B14F-4D97-AF65-F5344CB8AC3E}">
        <p14:creationId xmlns:p14="http://schemas.microsoft.com/office/powerpoint/2010/main" val="3935626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24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429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316992" y="390144"/>
            <a:ext cx="8205216" cy="914400"/>
          </a:xfrm>
          <a:prstGeom prst="roundRect">
            <a:avLst/>
          </a:prstGeom>
          <a:ln w="38100">
            <a:solidFill>
              <a:srgbClr val="F47A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Unit 5: Natural wonders of Viet Nam</a:t>
            </a:r>
            <a:endParaRPr lang="en-GB" sz="4000" b="1" dirty="0"/>
          </a:p>
          <a:p>
            <a:pPr algn="ctr"/>
            <a:endParaRPr lang="en-GB" dirty="0"/>
          </a:p>
        </p:txBody>
      </p:sp>
      <p:sp>
        <p:nvSpPr>
          <p:cNvPr id="10" name="Rounded Rectangle 9"/>
          <p:cNvSpPr/>
          <p:nvPr/>
        </p:nvSpPr>
        <p:spPr>
          <a:xfrm>
            <a:off x="2885835" y="1764099"/>
            <a:ext cx="3100737" cy="578803"/>
          </a:xfrm>
          <a:prstGeom prst="roundRect">
            <a:avLst/>
          </a:prstGeom>
          <a:solidFill>
            <a:schemeClr val="accent1"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.VnArabia" pitchFamily="34" charset="0"/>
              </a:rPr>
              <a:t>LESSON 7</a:t>
            </a:r>
            <a:endParaRPr lang="en-GB" sz="4000" b="1" dirty="0">
              <a:solidFill>
                <a:srgbClr val="FF0000"/>
              </a:solidFill>
              <a:latin typeface=".VnArabi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023815" y="4024210"/>
            <a:ext cx="4824776" cy="777611"/>
            <a:chOff x="2100847" y="1826837"/>
            <a:chExt cx="4824776" cy="77761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9000" y="1829932"/>
              <a:ext cx="3916623" cy="732987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00847" y="1826837"/>
              <a:ext cx="961782" cy="777611"/>
            </a:xfrm>
            <a:prstGeom prst="rect">
              <a:avLst/>
            </a:prstGeom>
          </p:spPr>
        </p:pic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248" y="5084538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531" y="5145097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sp>
        <p:nvSpPr>
          <p:cNvPr id="4" name="Rounded Rectangle 3"/>
          <p:cNvSpPr/>
          <p:nvPr/>
        </p:nvSpPr>
        <p:spPr>
          <a:xfrm>
            <a:off x="2686125" y="2880546"/>
            <a:ext cx="3691786" cy="73298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002060"/>
                </a:solidFill>
                <a:latin typeface=".VnBodoniH" pitchFamily="34" charset="0"/>
                <a:cs typeface="Times New Roman" pitchFamily="18" charset="0"/>
              </a:rPr>
              <a:t>SKILL 2</a:t>
            </a:r>
            <a:endParaRPr lang="en-GB" sz="3600" dirty="0">
              <a:solidFill>
                <a:srgbClr val="002060"/>
              </a:solidFill>
              <a:latin typeface=".VnBodoniH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0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21664" y="219456"/>
            <a:ext cx="6937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.VnBodoniH" pitchFamily="34" charset="0"/>
              </a:rPr>
              <a:t>* WARM –UP </a:t>
            </a:r>
            <a:r>
              <a:rPr lang="en-US" sz="3600" dirty="0" smtClean="0">
                <a:solidFill>
                  <a:srgbClr val="00B050"/>
                </a:solidFill>
              </a:rPr>
              <a:t>:     </a:t>
            </a:r>
            <a:r>
              <a:rPr lang="en-US" sz="3600" b="1" dirty="0" smtClean="0">
                <a:solidFill>
                  <a:srgbClr val="00B050"/>
                </a:solidFill>
              </a:rPr>
              <a:t>Listen an EL song</a:t>
            </a:r>
            <a:endParaRPr lang="en-GB" sz="3600" b="1" dirty="0">
              <a:solidFill>
                <a:srgbClr val="00B050"/>
              </a:solidFill>
            </a:endParaRPr>
          </a:p>
        </p:txBody>
      </p:sp>
      <p:pic>
        <p:nvPicPr>
          <p:cNvPr id="5" name="Xin chào Việt Nam Hello Hạ Long Kyo Yor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2480" y="999744"/>
            <a:ext cx="7621356" cy="471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75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10" y="840578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1074393" y="967197"/>
            <a:ext cx="6947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name for each picture.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6761" y="2075202"/>
            <a:ext cx="2533194" cy="16899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116" y="1863036"/>
            <a:ext cx="2451767" cy="16366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228569" y="2192480"/>
            <a:ext cx="2544264" cy="1431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1981">
            <a:off x="385917" y="4584995"/>
            <a:ext cx="2534882" cy="1336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017" y="4436116"/>
            <a:ext cx="2451767" cy="16345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0343">
            <a:off x="6329014" y="4708310"/>
            <a:ext cx="2544264" cy="1272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16235" y="132692"/>
            <a:ext cx="35571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4B1"/>
                </a:solidFill>
              </a:rPr>
              <a:t>* Vocabulary</a:t>
            </a:r>
            <a:endParaRPr lang="en-US" sz="4000" b="1" dirty="0">
              <a:solidFill>
                <a:srgbClr val="0084B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5B0FF2-1D2E-440F-9C2F-D86C770E9470}"/>
              </a:ext>
            </a:extLst>
          </p:cNvPr>
          <p:cNvSpPr txBox="1"/>
          <p:nvPr/>
        </p:nvSpPr>
        <p:spPr>
          <a:xfrm>
            <a:off x="988799" y="3733682"/>
            <a:ext cx="1597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waterfall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ABB74BD-8BE7-4F44-B1E5-C3EAC959C8B9}"/>
              </a:ext>
            </a:extLst>
          </p:cNvPr>
          <p:cNvGrpSpPr/>
          <p:nvPr/>
        </p:nvGrpSpPr>
        <p:grpSpPr>
          <a:xfrm>
            <a:off x="3532449" y="3777916"/>
            <a:ext cx="1429695" cy="523220"/>
            <a:chOff x="1685581" y="5618602"/>
            <a:chExt cx="1429695" cy="52322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1E8C3A-E429-4643-A943-36C7420AEBF5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CFBAAAD-8FB1-4F31-8C8B-38699D87C7A8}"/>
                </a:ext>
              </a:extLst>
            </p:cNvPr>
            <p:cNvCxnSpPr/>
            <p:nvPr/>
          </p:nvCxnSpPr>
          <p:spPr>
            <a:xfrm flipV="1">
              <a:off x="2082188" y="6004193"/>
              <a:ext cx="1033088" cy="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96B8E5C-921B-449F-B315-88BCCB17F1B4}"/>
              </a:ext>
            </a:extLst>
          </p:cNvPr>
          <p:cNvSpPr txBox="1"/>
          <p:nvPr/>
        </p:nvSpPr>
        <p:spPr>
          <a:xfrm>
            <a:off x="3930387" y="3763737"/>
            <a:ext cx="9355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cave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4A188D2-D328-415D-B080-B1DD40B76C89}"/>
              </a:ext>
            </a:extLst>
          </p:cNvPr>
          <p:cNvSpPr txBox="1"/>
          <p:nvPr/>
        </p:nvSpPr>
        <p:spPr>
          <a:xfrm>
            <a:off x="592192" y="3741413"/>
            <a:ext cx="583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918B03-84E6-4784-A833-6B77174DE025}"/>
              </a:ext>
            </a:extLst>
          </p:cNvPr>
          <p:cNvCxnSpPr/>
          <p:nvPr/>
        </p:nvCxnSpPr>
        <p:spPr>
          <a:xfrm flipV="1">
            <a:off x="988799" y="4127004"/>
            <a:ext cx="146304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4B76A46-DF6E-4D9B-9215-E9C1A49F455E}"/>
              </a:ext>
            </a:extLst>
          </p:cNvPr>
          <p:cNvSpPr txBox="1"/>
          <p:nvPr/>
        </p:nvSpPr>
        <p:spPr>
          <a:xfrm>
            <a:off x="6162370" y="3808365"/>
            <a:ext cx="5838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D25C974-0D0B-4A2F-83C1-B5563974987B}"/>
              </a:ext>
            </a:extLst>
          </p:cNvPr>
          <p:cNvCxnSpPr/>
          <p:nvPr/>
        </p:nvCxnSpPr>
        <p:spPr>
          <a:xfrm>
            <a:off x="6558977" y="4193956"/>
            <a:ext cx="146335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06B726-EB13-4296-8517-47ECA33603B4}"/>
              </a:ext>
            </a:extLst>
          </p:cNvPr>
          <p:cNvGrpSpPr/>
          <p:nvPr/>
        </p:nvGrpSpPr>
        <p:grpSpPr>
          <a:xfrm>
            <a:off x="866218" y="5996959"/>
            <a:ext cx="1585621" cy="523220"/>
            <a:chOff x="1685581" y="5618602"/>
            <a:chExt cx="1585621" cy="52322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AA467C9-96C1-4499-AF85-5A78C7C07AE2}"/>
                </a:ext>
              </a:extLst>
            </p:cNvPr>
            <p:cNvSpPr txBox="1"/>
            <p:nvPr/>
          </p:nvSpPr>
          <p:spPr>
            <a:xfrm>
              <a:off x="1685581" y="5618602"/>
              <a:ext cx="5838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DE1D3E9-6A3C-487C-A486-8F31472DE376}"/>
                </a:ext>
              </a:extLst>
            </p:cNvPr>
            <p:cNvCxnSpPr/>
            <p:nvPr/>
          </p:nvCxnSpPr>
          <p:spPr>
            <a:xfrm>
              <a:off x="2082188" y="6004193"/>
              <a:ext cx="118901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045918A3-71A0-4B56-9C3B-4FE12B0FFCA6}"/>
              </a:ext>
            </a:extLst>
          </p:cNvPr>
          <p:cNvSpPr txBox="1"/>
          <p:nvPr/>
        </p:nvSpPr>
        <p:spPr>
          <a:xfrm>
            <a:off x="1450111" y="5898636"/>
            <a:ext cx="9587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river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0F60BF-0738-41B1-BBC9-731D94C141C0}"/>
              </a:ext>
            </a:extLst>
          </p:cNvPr>
          <p:cNvSpPr txBox="1"/>
          <p:nvPr/>
        </p:nvSpPr>
        <p:spPr>
          <a:xfrm>
            <a:off x="6558977" y="3742388"/>
            <a:ext cx="12170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desert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B618435-347A-44F4-923C-9245967DEDB5}"/>
              </a:ext>
            </a:extLst>
          </p:cNvPr>
          <p:cNvGrpSpPr/>
          <p:nvPr/>
        </p:nvGrpSpPr>
        <p:grpSpPr>
          <a:xfrm>
            <a:off x="3572820" y="6083861"/>
            <a:ext cx="1951087" cy="523220"/>
            <a:chOff x="1685581" y="5618602"/>
            <a:chExt cx="1951087" cy="523220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5760B6-5CC0-4236-8402-7D69A216A3B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0155281-4376-4D31-8DB2-DD6B9602F9C8}"/>
                </a:ext>
              </a:extLst>
            </p:cNvPr>
            <p:cNvCxnSpPr/>
            <p:nvPr/>
          </p:nvCxnSpPr>
          <p:spPr>
            <a:xfrm flipV="1">
              <a:off x="2082188" y="6004193"/>
              <a:ext cx="15544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0A7060CD-CA50-42EF-BFC8-ACB3EC8070BD}"/>
              </a:ext>
            </a:extLst>
          </p:cNvPr>
          <p:cNvSpPr txBox="1"/>
          <p:nvPr/>
        </p:nvSpPr>
        <p:spPr>
          <a:xfrm>
            <a:off x="3830859" y="6083861"/>
            <a:ext cx="11608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beach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C065C99-423B-41D7-A868-1BBD166A26EF}"/>
              </a:ext>
            </a:extLst>
          </p:cNvPr>
          <p:cNvGrpSpPr/>
          <p:nvPr/>
        </p:nvGrpSpPr>
        <p:grpSpPr>
          <a:xfrm>
            <a:off x="6090875" y="6099286"/>
            <a:ext cx="1931461" cy="523220"/>
            <a:chOff x="1685581" y="5618602"/>
            <a:chExt cx="2133967" cy="523220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5A125FA-C85A-4F1C-9FC5-95021B96DB5D}"/>
                </a:ext>
              </a:extLst>
            </p:cNvPr>
            <p:cNvSpPr txBox="1"/>
            <p:nvPr/>
          </p:nvSpPr>
          <p:spPr>
            <a:xfrm>
              <a:off x="1685581" y="5618602"/>
              <a:ext cx="58389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D6CC70B3-8EF0-4C4B-9EBB-6342739A66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82188" y="6004193"/>
              <a:ext cx="173736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701AD89B-2CAD-4C60-A43A-D53500E47102}"/>
              </a:ext>
            </a:extLst>
          </p:cNvPr>
          <p:cNvSpPr txBox="1"/>
          <p:nvPr/>
        </p:nvSpPr>
        <p:spPr>
          <a:xfrm>
            <a:off x="6347381" y="6063343"/>
            <a:ext cx="1148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island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1" grpId="0"/>
      <p:bldP spid="33" grpId="0"/>
      <p:bldP spid="37" grpId="0"/>
      <p:bldP spid="41" grpId="0"/>
      <p:bldP spid="4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AABDB5A1-7E53-4081-A7C4-36673617252D}"/>
              </a:ext>
            </a:extLst>
          </p:cNvPr>
          <p:cNvSpPr/>
          <p:nvPr/>
        </p:nvSpPr>
        <p:spPr>
          <a:xfrm>
            <a:off x="5379032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4F4CF15-91E9-4EB2-A451-D0D2C163AFDF}"/>
              </a:ext>
            </a:extLst>
          </p:cNvPr>
          <p:cNvSpPr/>
          <p:nvPr/>
        </p:nvSpPr>
        <p:spPr>
          <a:xfrm>
            <a:off x="5379033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A9B0C7B-F71D-4276-9A44-E841D676CD04}"/>
              </a:ext>
            </a:extLst>
          </p:cNvPr>
          <p:cNvSpPr/>
          <p:nvPr/>
        </p:nvSpPr>
        <p:spPr>
          <a:xfrm>
            <a:off x="5379033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69234C4-0962-4738-A5B0-CDD0C36A2E98}"/>
              </a:ext>
            </a:extLst>
          </p:cNvPr>
          <p:cNvSpPr/>
          <p:nvPr/>
        </p:nvSpPr>
        <p:spPr>
          <a:xfrm>
            <a:off x="5379033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 </a:t>
            </a:r>
            <a:r>
              <a:rPr lang="en-US" sz="2800" dirty="0">
                <a:solidFill>
                  <a:schemeClr val="tx1"/>
                </a:solidFill>
              </a:rPr>
              <a:t>forest</a:t>
            </a:r>
            <a:r>
              <a:rPr lang="en-US" sz="2800" b="1" dirty="0">
                <a:solidFill>
                  <a:srgbClr val="0086EA"/>
                </a:solidFill>
              </a:rPr>
              <a:t> 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3558E4B-8F81-4416-B7C6-8C73D6B06D27}"/>
              </a:ext>
            </a:extLst>
          </p:cNvPr>
          <p:cNvSpPr/>
          <p:nvPr/>
        </p:nvSpPr>
        <p:spPr>
          <a:xfrm>
            <a:off x="5379035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 </a:t>
            </a:r>
            <a:r>
              <a:rPr lang="en-US" sz="2800" dirty="0">
                <a:solidFill>
                  <a:schemeClr val="tx1"/>
                </a:solidFill>
              </a:rPr>
              <a:t>desert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0224E2A-2A16-4F8B-8352-B445728E40A2}"/>
              </a:ext>
            </a:extLst>
          </p:cNvPr>
          <p:cNvSpPr/>
          <p:nvPr/>
        </p:nvSpPr>
        <p:spPr>
          <a:xfrm>
            <a:off x="5379033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 </a:t>
            </a:r>
            <a:r>
              <a:rPr lang="en-US" sz="2800" dirty="0">
                <a:solidFill>
                  <a:schemeClr val="tx1"/>
                </a:solidFill>
              </a:rPr>
              <a:t>Island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27397" y="38013"/>
            <a:ext cx="7608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name of a natural wonder in column A with a word  indicating it in column B. </a:t>
            </a:r>
            <a:r>
              <a:rPr lang="en-US" sz="2400" b="1" spc="-50">
                <a:solidFill>
                  <a:srgbClr val="0086EA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is an example.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EA0F01C-82AD-44A2-8A14-0FFD39DD852F}"/>
              </a:ext>
            </a:extLst>
          </p:cNvPr>
          <p:cNvSpPr/>
          <p:nvPr/>
        </p:nvSpPr>
        <p:spPr>
          <a:xfrm>
            <a:off x="1351973" y="217331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1.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Fansipan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08201E-17F5-4B61-9E1E-540EE6938890}"/>
              </a:ext>
            </a:extLst>
          </p:cNvPr>
          <p:cNvSpPr/>
          <p:nvPr/>
        </p:nvSpPr>
        <p:spPr>
          <a:xfrm>
            <a:off x="1351974" y="2873322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2.</a:t>
            </a:r>
            <a:r>
              <a:rPr lang="en-US" sz="2800" dirty="0">
                <a:solidFill>
                  <a:schemeClr val="tx1"/>
                </a:solidFill>
              </a:rPr>
              <a:t> Ban </a:t>
            </a:r>
            <a:r>
              <a:rPr lang="en-US" sz="2800" dirty="0" err="1">
                <a:solidFill>
                  <a:schemeClr val="tx1"/>
                </a:solidFill>
              </a:rPr>
              <a:t>Gioc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734724-FA61-49AA-8C6B-783C9BC1225B}"/>
              </a:ext>
            </a:extLst>
          </p:cNvPr>
          <p:cNvSpPr/>
          <p:nvPr/>
        </p:nvSpPr>
        <p:spPr>
          <a:xfrm>
            <a:off x="1351975" y="357332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3.</a:t>
            </a:r>
            <a:r>
              <a:rPr lang="en-US" sz="2800" dirty="0">
                <a:solidFill>
                  <a:schemeClr val="tx1"/>
                </a:solidFill>
              </a:rPr>
              <a:t> Ha Long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121EC9-8B7F-4398-9486-66AB869E88D0}"/>
              </a:ext>
            </a:extLst>
          </p:cNvPr>
          <p:cNvSpPr/>
          <p:nvPr/>
        </p:nvSpPr>
        <p:spPr>
          <a:xfrm>
            <a:off x="1351975" y="4273334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4.</a:t>
            </a:r>
            <a:r>
              <a:rPr lang="en-US" sz="2800" dirty="0">
                <a:solidFill>
                  <a:schemeClr val="tx1"/>
                </a:solidFill>
              </a:rPr>
              <a:t> Cuc Phuong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6A681F3-82D0-43A0-A1E9-87435A407941}"/>
              </a:ext>
            </a:extLst>
          </p:cNvPr>
          <p:cNvSpPr/>
          <p:nvPr/>
        </p:nvSpPr>
        <p:spPr>
          <a:xfrm>
            <a:off x="1351979" y="4977386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5.</a:t>
            </a:r>
            <a:r>
              <a:rPr lang="en-US" sz="2800" dirty="0">
                <a:solidFill>
                  <a:schemeClr val="tx1"/>
                </a:solidFill>
              </a:rPr>
              <a:t> The Sahara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51851AC-FFCD-4A6E-92D2-9A9406C4C8C0}"/>
              </a:ext>
            </a:extLst>
          </p:cNvPr>
          <p:cNvSpPr/>
          <p:nvPr/>
        </p:nvSpPr>
        <p:spPr>
          <a:xfrm>
            <a:off x="1351975" y="5681438"/>
            <a:ext cx="2434937" cy="655782"/>
          </a:xfrm>
          <a:prstGeom prst="rect">
            <a:avLst/>
          </a:prstGeom>
          <a:solidFill>
            <a:srgbClr val="C0E8F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6.</a:t>
            </a:r>
            <a:r>
              <a:rPr lang="en-US" sz="2800" dirty="0">
                <a:solidFill>
                  <a:schemeClr val="tx1"/>
                </a:solidFill>
              </a:rPr>
              <a:t> Con Dao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E038FC7-9B34-4BE8-8E81-0BE0CB8C0E11}"/>
              </a:ext>
            </a:extLst>
          </p:cNvPr>
          <p:cNvSpPr/>
          <p:nvPr/>
        </p:nvSpPr>
        <p:spPr>
          <a:xfrm>
            <a:off x="5369791" y="217331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a.</a:t>
            </a:r>
            <a:r>
              <a:rPr lang="en-US" sz="2800" dirty="0">
                <a:solidFill>
                  <a:schemeClr val="tx1"/>
                </a:solidFill>
              </a:rPr>
              <a:t> Bay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CA96AF-1F2C-465F-A61F-F09A9F894723}"/>
              </a:ext>
            </a:extLst>
          </p:cNvPr>
          <p:cNvSpPr/>
          <p:nvPr/>
        </p:nvSpPr>
        <p:spPr>
          <a:xfrm>
            <a:off x="5369792" y="2873322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b.</a:t>
            </a:r>
            <a:r>
              <a:rPr lang="en-US" sz="2800" dirty="0">
                <a:solidFill>
                  <a:schemeClr val="tx1"/>
                </a:solidFill>
              </a:rPr>
              <a:t> Island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50A12C7-CAE4-4DF6-8209-3415E485A510}"/>
              </a:ext>
            </a:extLst>
          </p:cNvPr>
          <p:cNvSpPr/>
          <p:nvPr/>
        </p:nvSpPr>
        <p:spPr>
          <a:xfrm>
            <a:off x="5369792" y="357332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c.</a:t>
            </a:r>
            <a:r>
              <a:rPr lang="en-US" sz="2800" dirty="0">
                <a:solidFill>
                  <a:schemeClr val="tx1"/>
                </a:solidFill>
              </a:rPr>
              <a:t> waterfall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2AC1BC4-0F43-4DB3-8514-3B802BAC29ED}"/>
              </a:ext>
            </a:extLst>
          </p:cNvPr>
          <p:cNvSpPr/>
          <p:nvPr/>
        </p:nvSpPr>
        <p:spPr>
          <a:xfrm>
            <a:off x="5369792" y="4273334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d.</a:t>
            </a:r>
            <a:r>
              <a:rPr lang="en-US" sz="2800" dirty="0">
                <a:solidFill>
                  <a:schemeClr val="tx1"/>
                </a:solidFill>
              </a:rPr>
              <a:t> mount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ABD88B-38C5-4F66-92DE-5F86D11CA526}"/>
              </a:ext>
            </a:extLst>
          </p:cNvPr>
          <p:cNvSpPr/>
          <p:nvPr/>
        </p:nvSpPr>
        <p:spPr>
          <a:xfrm>
            <a:off x="5369794" y="4977386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e.</a:t>
            </a:r>
            <a:r>
              <a:rPr lang="en-US" sz="2800" dirty="0">
                <a:solidFill>
                  <a:schemeClr val="tx1"/>
                </a:solidFill>
              </a:rPr>
              <a:t> forest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2A766CD-CFE1-41A9-998F-7B9195731AF3}"/>
              </a:ext>
            </a:extLst>
          </p:cNvPr>
          <p:cNvSpPr/>
          <p:nvPr/>
        </p:nvSpPr>
        <p:spPr>
          <a:xfrm>
            <a:off x="5369792" y="5681438"/>
            <a:ext cx="2434937" cy="655782"/>
          </a:xfrm>
          <a:prstGeom prst="rect">
            <a:avLst/>
          </a:prstGeom>
          <a:solidFill>
            <a:srgbClr val="FAC6D0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86EA"/>
                </a:solidFill>
              </a:rPr>
              <a:t>f.</a:t>
            </a:r>
            <a:r>
              <a:rPr lang="en-US" sz="2800" dirty="0">
                <a:solidFill>
                  <a:schemeClr val="tx1"/>
                </a:solidFill>
              </a:rPr>
              <a:t> desert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EBD74D3-F311-4576-9C9D-F1F33148DFA6}"/>
              </a:ext>
            </a:extLst>
          </p:cNvPr>
          <p:cNvSpPr/>
          <p:nvPr/>
        </p:nvSpPr>
        <p:spPr>
          <a:xfrm>
            <a:off x="5369791" y="1465218"/>
            <a:ext cx="2434937" cy="655782"/>
          </a:xfrm>
          <a:prstGeom prst="rect">
            <a:avLst/>
          </a:prstGeom>
          <a:solidFill>
            <a:srgbClr val="F1607D"/>
          </a:solidFill>
          <a:ln>
            <a:solidFill>
              <a:srgbClr val="F160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B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1964CE3-AC60-4D6F-8F29-F36CF84ADC59}"/>
              </a:ext>
            </a:extLst>
          </p:cNvPr>
          <p:cNvSpPr/>
          <p:nvPr/>
        </p:nvSpPr>
        <p:spPr>
          <a:xfrm>
            <a:off x="1351973" y="1465218"/>
            <a:ext cx="2434937" cy="65578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</a:t>
            </a:r>
            <a:endParaRPr lang="en-US" sz="2800" dirty="0">
              <a:solidFill>
                <a:schemeClr val="tx1"/>
              </a:solidFill>
            </a:endParaRPr>
          </a:p>
        </p:txBody>
      </p:sp>
      <p:cxnSp>
        <p:nvCxnSpPr>
          <p:cNvPr id="6" name="Straight Arrow Connector 5"/>
          <p:cNvCxnSpPr>
            <a:stCxn id="2" idx="3"/>
            <a:endCxn id="27" idx="1"/>
          </p:cNvCxnSpPr>
          <p:nvPr/>
        </p:nvCxnSpPr>
        <p:spPr>
          <a:xfrm>
            <a:off x="3786910" y="2501207"/>
            <a:ext cx="1582882" cy="2100018"/>
          </a:xfrm>
          <a:prstGeom prst="straightConnector1">
            <a:avLst/>
          </a:prstGeom>
          <a:ln w="381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34" idx="1"/>
          </p:cNvCxnSpPr>
          <p:nvPr/>
        </p:nvCxnSpPr>
        <p:spPr>
          <a:xfrm>
            <a:off x="3786916" y="3280351"/>
            <a:ext cx="1592117" cy="620868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669792" y="2652574"/>
            <a:ext cx="1709243" cy="125555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3777668" y="4601225"/>
            <a:ext cx="1592123" cy="704052"/>
          </a:xfrm>
          <a:prstGeom prst="straightConnector1">
            <a:avLst/>
          </a:prstGeom>
          <a:ln w="38100">
            <a:solidFill>
              <a:srgbClr val="0086E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3889361" y="5433542"/>
            <a:ext cx="1592123" cy="70405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3689316" y="3280351"/>
            <a:ext cx="1836076" cy="2728978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569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336427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59358" y="456229"/>
            <a:ext cx="855659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words.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9" t="7039" r="8002" b="7502"/>
          <a:stretch/>
        </p:blipFill>
        <p:spPr>
          <a:xfrm>
            <a:off x="430779" y="1227769"/>
            <a:ext cx="2212667" cy="22280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268" y="1588922"/>
            <a:ext cx="2377713" cy="18168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281" y="1581354"/>
            <a:ext cx="2391401" cy="1593832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591866" y="3428917"/>
            <a:ext cx="1493887" cy="461665"/>
            <a:chOff x="1685581" y="5618602"/>
            <a:chExt cx="1493887" cy="461665"/>
          </a:xfrm>
        </p:grpSpPr>
        <p:sp>
          <p:nvSpPr>
            <p:cNvPr id="13" name="TextBox 12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a.</a:t>
              </a:r>
            </a:p>
          </p:txBody>
        </p:sp>
        <p:cxnSp>
          <p:nvCxnSpPr>
            <p:cNvPr id="14" name="Straight Connector 13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688439" y="3428915"/>
            <a:ext cx="1493887" cy="461665"/>
            <a:chOff x="1685581" y="5618602"/>
            <a:chExt cx="1493887" cy="461665"/>
          </a:xfrm>
        </p:grpSpPr>
        <p:sp>
          <p:nvSpPr>
            <p:cNvPr id="16" name="TextBox 15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b.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>
            <a:off x="6785012" y="3428914"/>
            <a:ext cx="1493887" cy="461665"/>
            <a:chOff x="1685581" y="5618602"/>
            <a:chExt cx="1493887" cy="461665"/>
          </a:xfrm>
        </p:grpSpPr>
        <p:sp>
          <p:nvSpPr>
            <p:cNvPr id="19" name="TextBox 18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c.</a:t>
              </a: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77" y="3908137"/>
            <a:ext cx="2074233" cy="231623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571" y="4127173"/>
            <a:ext cx="1670947" cy="1865898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2202461" y="6025688"/>
            <a:ext cx="1493887" cy="461665"/>
            <a:chOff x="1685581" y="5618602"/>
            <a:chExt cx="1493887" cy="461665"/>
          </a:xfrm>
        </p:grpSpPr>
        <p:sp>
          <p:nvSpPr>
            <p:cNvPr id="24" name="TextBox 23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d.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/>
          <p:cNvGrpSpPr/>
          <p:nvPr/>
        </p:nvGrpSpPr>
        <p:grpSpPr>
          <a:xfrm>
            <a:off x="5299034" y="6025686"/>
            <a:ext cx="1493887" cy="461665"/>
            <a:chOff x="1685581" y="5618602"/>
            <a:chExt cx="1493887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1685581" y="5618602"/>
              <a:ext cx="5838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e.</a:t>
              </a:r>
            </a:p>
          </p:txBody>
        </p:sp>
        <p:cxnSp>
          <p:nvCxnSpPr>
            <p:cNvPr id="28" name="Straight Connector 27"/>
            <p:cNvCxnSpPr/>
            <p:nvPr/>
          </p:nvCxnSpPr>
          <p:spPr>
            <a:xfrm flipV="1">
              <a:off x="2082188" y="6004193"/>
              <a:ext cx="109728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07077F3-99C5-49AB-B8D9-71F96B66C386}"/>
              </a:ext>
            </a:extLst>
          </p:cNvPr>
          <p:cNvSpPr txBox="1"/>
          <p:nvPr/>
        </p:nvSpPr>
        <p:spPr>
          <a:xfrm>
            <a:off x="590925" y="3428913"/>
            <a:ext cx="14552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a. scissors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C773D6-BDA0-4711-B158-8453A72AD23D}"/>
              </a:ext>
            </a:extLst>
          </p:cNvPr>
          <p:cNvSpPr txBox="1"/>
          <p:nvPr/>
        </p:nvSpPr>
        <p:spPr>
          <a:xfrm>
            <a:off x="3557922" y="3425567"/>
            <a:ext cx="2081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b. sleeping bag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3F79323-CEE4-4027-9825-AEC20B488318}"/>
              </a:ext>
            </a:extLst>
          </p:cNvPr>
          <p:cNvSpPr txBox="1"/>
          <p:nvPr/>
        </p:nvSpPr>
        <p:spPr>
          <a:xfrm>
            <a:off x="6783685" y="3425566"/>
            <a:ext cx="15697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c. compass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31A1386-EB9D-4BF8-BAD8-A53AABCAA9AF}"/>
              </a:ext>
            </a:extLst>
          </p:cNvPr>
          <p:cNvSpPr txBox="1"/>
          <p:nvPr/>
        </p:nvSpPr>
        <p:spPr>
          <a:xfrm>
            <a:off x="2085753" y="6025686"/>
            <a:ext cx="1686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d. backpack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00524CE-33DE-4BF6-BC01-A490527F3935}"/>
              </a:ext>
            </a:extLst>
          </p:cNvPr>
          <p:cNvSpPr txBox="1"/>
          <p:nvPr/>
        </p:nvSpPr>
        <p:spPr>
          <a:xfrm>
            <a:off x="5299043" y="6025685"/>
            <a:ext cx="13716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e. plaster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  <p:bldP spid="30" grpId="0"/>
      <p:bldP spid="31" grpId="0"/>
      <p:bldP spid="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03432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07403" y="1070640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the mistake in each sentence and correct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56531" y="1773202"/>
            <a:ext cx="2171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05334"/>
                </a:solidFill>
              </a:rPr>
              <a:t>Example: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77474" y="2460003"/>
            <a:ext cx="77516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</a:t>
            </a:r>
            <a:r>
              <a:rPr lang="en-US" sz="2800" u="sng" dirty="0"/>
              <a:t>is</a:t>
            </a:r>
            <a:r>
              <a:rPr lang="en-US" sz="2800" dirty="0"/>
              <a:t> some wonderful camping sites in our area.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88560" y="3111309"/>
            <a:ext cx="228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16247"/>
                </a:solidFill>
              </a:rPr>
              <a:t>is       are 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1908758" y="3383699"/>
            <a:ext cx="35552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17384" y="108308"/>
            <a:ext cx="3184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0084B1"/>
                </a:solidFill>
              </a:rPr>
              <a:t>* Grammar</a:t>
            </a:r>
            <a:endParaRPr lang="en-US" sz="4000" b="1" dirty="0">
              <a:solidFill>
                <a:srgbClr val="0084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260963" y="1096979"/>
            <a:ext cx="6615349" cy="470318"/>
            <a:chOff x="363373" y="1262747"/>
            <a:chExt cx="6615349" cy="470318"/>
          </a:xfrm>
        </p:grpSpPr>
        <p:sp>
          <p:nvSpPr>
            <p:cNvPr id="9" name="TextBox 8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27313" y="1271400"/>
              <a:ext cx="61514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How many candles is on that birthday cake?</a:t>
              </a:r>
              <a:endParaRPr lang="en-US" sz="2400" i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60963" y="2093998"/>
            <a:ext cx="7565721" cy="461665"/>
            <a:chOff x="369902" y="2142097"/>
            <a:chExt cx="7565721" cy="461665"/>
          </a:xfrm>
        </p:grpSpPr>
        <p:sp>
          <p:nvSpPr>
            <p:cNvPr id="12" name="TextBox 11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44732" y="2142097"/>
              <a:ext cx="709089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so much snow on the road.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60963" y="3082364"/>
            <a:ext cx="6914269" cy="470318"/>
            <a:chOff x="363373" y="4026312"/>
            <a:chExt cx="6914269" cy="470318"/>
          </a:xfrm>
        </p:grpSpPr>
        <p:sp>
          <p:nvSpPr>
            <p:cNvPr id="15" name="TextBox 14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38203" y="4026312"/>
              <a:ext cx="64394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Michael can play different musical instrument.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60963" y="4070730"/>
            <a:ext cx="6471767" cy="470318"/>
            <a:chOff x="363373" y="3312302"/>
            <a:chExt cx="6471767" cy="470318"/>
          </a:xfrm>
        </p:grpSpPr>
        <p:sp>
          <p:nvSpPr>
            <p:cNvPr id="18" name="TextBox 17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38204" y="3312302"/>
              <a:ext cx="59969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There are not much milk left in the fridge.</a:t>
              </a:r>
            </a:p>
          </p:txBody>
        </p:sp>
      </p:grpSp>
      <p:cxnSp>
        <p:nvCxnSpPr>
          <p:cNvPr id="20" name="Straight Connector 19"/>
          <p:cNvCxnSpPr/>
          <p:nvPr/>
        </p:nvCxnSpPr>
        <p:spPr>
          <a:xfrm flipV="1">
            <a:off x="1864863" y="19351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1875254" y="3001983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1879379" y="4009602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879379" y="4910146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/>
          <p:cNvGrpSpPr/>
          <p:nvPr/>
        </p:nvGrpSpPr>
        <p:grpSpPr>
          <a:xfrm>
            <a:off x="1260769" y="5173333"/>
            <a:ext cx="7330101" cy="470318"/>
            <a:chOff x="363373" y="3312302"/>
            <a:chExt cx="7330101" cy="470318"/>
          </a:xfrm>
        </p:grpSpPr>
        <p:sp>
          <p:nvSpPr>
            <p:cNvPr id="29" name="TextBox 28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38204" y="3312302"/>
              <a:ext cx="68552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Don’t take too much luggages on your trip.</a:t>
              </a:r>
            </a:p>
          </p:txBody>
        </p:sp>
      </p:grpSp>
      <p:cxnSp>
        <p:nvCxnSpPr>
          <p:cNvPr id="31" name="Straight Connector 30"/>
          <p:cNvCxnSpPr/>
          <p:nvPr/>
        </p:nvCxnSpPr>
        <p:spPr>
          <a:xfrm flipV="1">
            <a:off x="1879185" y="6012749"/>
            <a:ext cx="54864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990C75C-46D2-496D-B870-D49163182917}"/>
              </a:ext>
            </a:extLst>
          </p:cNvPr>
          <p:cNvGrpSpPr/>
          <p:nvPr/>
        </p:nvGrpSpPr>
        <p:grpSpPr>
          <a:xfrm>
            <a:off x="3751469" y="1556169"/>
            <a:ext cx="1494786" cy="461665"/>
            <a:chOff x="3751469" y="1556169"/>
            <a:chExt cx="1494786" cy="46166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758D98E-BB28-4EAD-8A82-0F310DC3F1EF}"/>
                </a:ext>
              </a:extLst>
            </p:cNvPr>
            <p:cNvSpPr txBox="1"/>
            <p:nvPr/>
          </p:nvSpPr>
          <p:spPr>
            <a:xfrm>
              <a:off x="3751469" y="1556169"/>
              <a:ext cx="14947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is       are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F312070D-474A-40CC-B80B-22213CDC085F}"/>
                </a:ext>
              </a:extLst>
            </p:cNvPr>
            <p:cNvCxnSpPr/>
            <p:nvPr/>
          </p:nvCxnSpPr>
          <p:spPr>
            <a:xfrm>
              <a:off x="4115404" y="182394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C5A5BD24-CF2B-400B-B1F4-721C40160025}"/>
              </a:ext>
            </a:extLst>
          </p:cNvPr>
          <p:cNvGrpSpPr/>
          <p:nvPr/>
        </p:nvGrpSpPr>
        <p:grpSpPr>
          <a:xfrm>
            <a:off x="2096653" y="2580509"/>
            <a:ext cx="1535839" cy="461665"/>
            <a:chOff x="3489719" y="1556169"/>
            <a:chExt cx="1535839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20A18E7-7159-4F4F-8919-4EC44A05827E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5F4FB65-C6E4-404B-A762-7C567058F91C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F4C9ABA-1125-4894-939C-22EE1F09378B}"/>
              </a:ext>
            </a:extLst>
          </p:cNvPr>
          <p:cNvGrpSpPr/>
          <p:nvPr/>
        </p:nvGrpSpPr>
        <p:grpSpPr>
          <a:xfrm>
            <a:off x="4784436" y="3560568"/>
            <a:ext cx="3639128" cy="461665"/>
            <a:chOff x="2458731" y="1556169"/>
            <a:chExt cx="3639128" cy="461665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774E9837-C51A-422C-8E90-66E84BF01CE2}"/>
                </a:ext>
              </a:extLst>
            </p:cNvPr>
            <p:cNvSpPr txBox="1"/>
            <p:nvPr/>
          </p:nvSpPr>
          <p:spPr>
            <a:xfrm>
              <a:off x="2458731" y="1556169"/>
              <a:ext cx="3639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instrument       instruments </a:t>
              </a:r>
            </a:p>
          </p:txBody>
        </p: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DCF763F-92D0-4EEE-86A7-A59EABB77ACF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29CA9D8-1B99-4493-998A-DBD36584AAAB}"/>
              </a:ext>
            </a:extLst>
          </p:cNvPr>
          <p:cNvGrpSpPr/>
          <p:nvPr/>
        </p:nvGrpSpPr>
        <p:grpSpPr>
          <a:xfrm>
            <a:off x="2139445" y="4521356"/>
            <a:ext cx="1535839" cy="461665"/>
            <a:chOff x="3489719" y="1556169"/>
            <a:chExt cx="1535839" cy="4616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F1754C-33D6-4785-9ACC-9964F0E30A9D}"/>
                </a:ext>
              </a:extLst>
            </p:cNvPr>
            <p:cNvSpPr txBox="1"/>
            <p:nvPr/>
          </p:nvSpPr>
          <p:spPr>
            <a:xfrm>
              <a:off x="3489719" y="1556169"/>
              <a:ext cx="1535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16247"/>
                  </a:solidFill>
                </a:rPr>
                <a:t>are       is </a:t>
              </a: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2851AEB0-6A51-44B3-8B37-AC5F7B4BA6A8}"/>
                </a:ext>
              </a:extLst>
            </p:cNvPr>
            <p:cNvCxnSpPr/>
            <p:nvPr/>
          </p:nvCxnSpPr>
          <p:spPr>
            <a:xfrm>
              <a:off x="4051595" y="1819886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8054250-2167-44A1-A504-B21130BFB28E}"/>
              </a:ext>
            </a:extLst>
          </p:cNvPr>
          <p:cNvGrpSpPr/>
          <p:nvPr/>
        </p:nvGrpSpPr>
        <p:grpSpPr>
          <a:xfrm>
            <a:off x="3480749" y="5648846"/>
            <a:ext cx="2781501" cy="461665"/>
            <a:chOff x="2458731" y="1556169"/>
            <a:chExt cx="2781501" cy="461665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4FD23479-88A2-4B33-AB52-C54A13804D16}"/>
                </a:ext>
              </a:extLst>
            </p:cNvPr>
            <p:cNvSpPr txBox="1"/>
            <p:nvPr/>
          </p:nvSpPr>
          <p:spPr>
            <a:xfrm>
              <a:off x="2458731" y="1556169"/>
              <a:ext cx="27815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F16247"/>
                  </a:solidFill>
                </a:rPr>
                <a:t>luggages</a:t>
              </a:r>
              <a:r>
                <a:rPr lang="en-US" sz="2400" b="1" dirty="0">
                  <a:solidFill>
                    <a:srgbClr val="F16247"/>
                  </a:solidFill>
                </a:rPr>
                <a:t>       luggage </a:t>
              </a:r>
            </a:p>
          </p:txBody>
        </p: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00EAE555-062A-49A3-A366-44014F2EB107}"/>
                </a:ext>
              </a:extLst>
            </p:cNvPr>
            <p:cNvCxnSpPr/>
            <p:nvPr/>
          </p:nvCxnSpPr>
          <p:spPr>
            <a:xfrm>
              <a:off x="3730163" y="1834475"/>
              <a:ext cx="35552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6C569D-34F0-4F98-83E3-1E4D3F6734BC}"/>
              </a:ext>
            </a:extLst>
          </p:cNvPr>
          <p:cNvCxnSpPr/>
          <p:nvPr/>
        </p:nvCxnSpPr>
        <p:spPr>
          <a:xfrm>
            <a:off x="4115404" y="1500753"/>
            <a:ext cx="355523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48EB59C-14AA-4D73-9A76-DD26C33752CA}"/>
              </a:ext>
            </a:extLst>
          </p:cNvPr>
          <p:cNvCxnSpPr/>
          <p:nvPr/>
        </p:nvCxnSpPr>
        <p:spPr>
          <a:xfrm>
            <a:off x="2563693" y="2489044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9FFF2E2-F3C6-4CE7-9C1F-7A6394646057}"/>
              </a:ext>
            </a:extLst>
          </p:cNvPr>
          <p:cNvCxnSpPr/>
          <p:nvPr/>
        </p:nvCxnSpPr>
        <p:spPr>
          <a:xfrm>
            <a:off x="6042886" y="3495916"/>
            <a:ext cx="146304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E855AE-EAA2-4AE0-92FF-D53CF1A36F4B}"/>
              </a:ext>
            </a:extLst>
          </p:cNvPr>
          <p:cNvCxnSpPr/>
          <p:nvPr/>
        </p:nvCxnSpPr>
        <p:spPr>
          <a:xfrm>
            <a:off x="2581172" y="4456388"/>
            <a:ext cx="4572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0B58518-80BC-437B-9820-93ADB3D76D60}"/>
              </a:ext>
            </a:extLst>
          </p:cNvPr>
          <p:cNvCxnSpPr/>
          <p:nvPr/>
        </p:nvCxnSpPr>
        <p:spPr>
          <a:xfrm>
            <a:off x="4413128" y="5579527"/>
            <a:ext cx="109728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38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94" y="656492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1052240" y="733280"/>
            <a:ext cx="809176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dialogue, using </a:t>
            </a:r>
            <a:r>
              <a:rPr lang="en-US" sz="25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mustn’t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46303" y="181954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21133" y="1813067"/>
            <a:ext cx="67765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It’s dangerous to go hiking there. You (1)              tell someone where you are going.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6522958" y="2144257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946303" y="261095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6303" y="337860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1133" y="3369947"/>
            <a:ext cx="74319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Right. But you (3)                   bring any heavy or unnecessary things with you.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6303" y="42370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B: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1133" y="4228431"/>
            <a:ext cx="7005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OK, and I (4)               take a mobile phone. It’s very important.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46303" y="503905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/>
              <a:t>A: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21133" y="5039052"/>
            <a:ext cx="7608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And you (5)                 forget to bring a compass.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2958234" y="5375333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121330" y="4559448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421133" y="2589931"/>
            <a:ext cx="75285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Yes. And I (2)               take a warm coat. </a:t>
            </a:r>
          </a:p>
          <a:p>
            <a:r>
              <a:rPr lang="en-US" sz="2400" dirty="0"/>
              <a:t>It’s very cold there.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>
            <a:off x="3152772" y="2934502"/>
            <a:ext cx="914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663502" y="3700972"/>
            <a:ext cx="12801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5AE558B-0CB2-477C-A7E6-723CF453087A}"/>
              </a:ext>
            </a:extLst>
          </p:cNvPr>
          <p:cNvSpPr txBox="1"/>
          <p:nvPr/>
        </p:nvSpPr>
        <p:spPr>
          <a:xfrm>
            <a:off x="3152772" y="2597523"/>
            <a:ext cx="82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must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0F04234-DDDE-4A68-ABA5-36CC2FF793CA}"/>
              </a:ext>
            </a:extLst>
          </p:cNvPr>
          <p:cNvSpPr txBox="1"/>
          <p:nvPr/>
        </p:nvSpPr>
        <p:spPr>
          <a:xfrm>
            <a:off x="3735697" y="3369947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mustn’t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A1A5E2-784E-46B0-B709-FB25849082DD}"/>
              </a:ext>
            </a:extLst>
          </p:cNvPr>
          <p:cNvSpPr txBox="1"/>
          <p:nvPr/>
        </p:nvSpPr>
        <p:spPr>
          <a:xfrm>
            <a:off x="6522958" y="1812617"/>
            <a:ext cx="82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must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E45E5-C5EC-43C7-B64B-463FBF9DEB75}"/>
              </a:ext>
            </a:extLst>
          </p:cNvPr>
          <p:cNvSpPr txBox="1"/>
          <p:nvPr/>
        </p:nvSpPr>
        <p:spPr>
          <a:xfrm>
            <a:off x="3152772" y="4228593"/>
            <a:ext cx="8272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must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2CBAEF-1EFC-4194-904F-EED03D6D4CBE}"/>
              </a:ext>
            </a:extLst>
          </p:cNvPr>
          <p:cNvSpPr txBox="1"/>
          <p:nvPr/>
        </p:nvSpPr>
        <p:spPr>
          <a:xfrm>
            <a:off x="2958234" y="5036220"/>
            <a:ext cx="1170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05334"/>
                </a:solidFill>
              </a:rPr>
              <a:t>mustn’t</a:t>
            </a:r>
          </a:p>
        </p:txBody>
      </p:sp>
    </p:spTree>
    <p:extLst>
      <p:ext uri="{BB962C8B-B14F-4D97-AF65-F5344CB8AC3E}">
        <p14:creationId xmlns:p14="http://schemas.microsoft.com/office/powerpoint/2010/main" val="205962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6" grpId="0"/>
      <p:bldP spid="29" grpId="0"/>
      <p:bldP spid="30" grpId="0"/>
      <p:bldP spid="31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1891</TotalTime>
  <Words>519</Words>
  <Application>Microsoft Office PowerPoint</Application>
  <PresentationFormat>On-screen Show (4:3)</PresentationFormat>
  <Paragraphs>119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.VnArabia</vt:lpstr>
      <vt:lpstr>.VnBodoniH</vt:lpstr>
      <vt:lpstr>Arial</vt:lpstr>
      <vt:lpstr>Calibri</vt:lpstr>
      <vt:lpstr>Calibri Light</vt:lpstr>
      <vt:lpstr>Segoe UI Black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EXERCISE:     Rewrite the following sentences. 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142</cp:revision>
  <dcterms:created xsi:type="dcterms:W3CDTF">2020-12-09T02:04:09Z</dcterms:created>
  <dcterms:modified xsi:type="dcterms:W3CDTF">2024-12-07T06:53:38Z</dcterms:modified>
</cp:coreProperties>
</file>