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8"/>
  </p:notesMasterIdLst>
  <p:sldIdLst>
    <p:sldId id="281" r:id="rId2"/>
    <p:sldId id="279" r:id="rId3"/>
    <p:sldId id="282" r:id="rId4"/>
    <p:sldId id="280" r:id="rId5"/>
    <p:sldId id="258" r:id="rId6"/>
    <p:sldId id="260" r:id="rId7"/>
    <p:sldId id="291" r:id="rId8"/>
    <p:sldId id="273" r:id="rId9"/>
    <p:sldId id="261" r:id="rId10"/>
    <p:sldId id="284" r:id="rId11"/>
    <p:sldId id="288" r:id="rId12"/>
    <p:sldId id="262" r:id="rId13"/>
    <p:sldId id="286" r:id="rId14"/>
    <p:sldId id="290" r:id="rId15"/>
    <p:sldId id="287" r:id="rId16"/>
    <p:sldId id="289" r:id="rId1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08"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39BE1"/>
    <a:srgbClr val="A6DBE8"/>
    <a:srgbClr val="FBDFEB"/>
    <a:srgbClr val="62C8CE"/>
    <a:srgbClr val="C0E6EA"/>
    <a:srgbClr val="FFF200"/>
    <a:srgbClr val="7F7F7F"/>
    <a:srgbClr val="5ABDD4"/>
    <a:srgbClr val="2AE9EE"/>
    <a:srgbClr val="C8E9F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15" autoAdjust="0"/>
    <p:restoredTop sz="94660"/>
  </p:normalViewPr>
  <p:slideViewPr>
    <p:cSldViewPr snapToGrid="0" showGuides="1">
      <p:cViewPr varScale="1">
        <p:scale>
          <a:sx n="57" d="100"/>
          <a:sy n="57" d="100"/>
        </p:scale>
        <p:origin x="1171" y="48"/>
      </p:cViewPr>
      <p:guideLst>
        <p:guide orient="horz" pos="2208"/>
        <p:guide pos="2880"/>
      </p:guideLst>
    </p:cSldViewPr>
  </p:slideViewPr>
  <p:notesTextViewPr>
    <p:cViewPr>
      <p:scale>
        <a:sx n="3" d="2"/>
        <a:sy n="3" d="2"/>
      </p:scale>
      <p:origin x="0" y="0"/>
    </p:cViewPr>
  </p:notesTextViewPr>
  <p:sorterViewPr>
    <p:cViewPr varScale="1">
      <p:scale>
        <a:sx n="100" d="100"/>
        <a:sy n="100" d="100"/>
      </p:scale>
      <p:origin x="0" y="-3125"/>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FE4638-3800-4EA1-9090-2CD9B2C76F05}" type="datetimeFigureOut">
              <a:rPr lang="en-US" smtClean="0"/>
              <a:t>12/4/2024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447670-85F4-4951-8719-5BFAF2299720}" type="slidenum">
              <a:rPr lang="en-US" smtClean="0"/>
              <a:t>‹#›</a:t>
            </a:fld>
            <a:endParaRPr lang="en-US"/>
          </a:p>
        </p:txBody>
      </p:sp>
    </p:spTree>
    <p:extLst>
      <p:ext uri="{BB962C8B-B14F-4D97-AF65-F5344CB8AC3E}">
        <p14:creationId xmlns:p14="http://schemas.microsoft.com/office/powerpoint/2010/main" val="27983752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597064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25445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1850441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1295809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B526A92-8AAF-4BF0-85FE-B336BF0F8D2D}" type="datetimeFigureOut">
              <a:rPr lang="en-US" smtClean="0"/>
              <a:t>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5922784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526A92-8AAF-4BF0-85FE-B336BF0F8D2D}" type="datetimeFigureOut">
              <a:rPr lang="en-US" smtClean="0"/>
              <a:t>12/4/2024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1943576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B526A92-8AAF-4BF0-85FE-B336BF0F8D2D}" type="datetimeFigureOut">
              <a:rPr lang="en-US" smtClean="0"/>
              <a:t>12/4/2024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4077177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526A92-8AAF-4BF0-85FE-B336BF0F8D2D}" type="datetimeFigureOut">
              <a:rPr lang="en-US" smtClean="0"/>
              <a:t>12/4/2024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6195961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526A92-8AAF-4BF0-85FE-B336BF0F8D2D}" type="datetimeFigureOut">
              <a:rPr lang="en-US" smtClean="0"/>
              <a:t>12/4/2024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9325960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12/4/2024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3017640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12/4/2024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8984662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526A92-8AAF-4BF0-85FE-B336BF0F8D2D}" type="datetimeFigureOut">
              <a:rPr lang="en-US" smtClean="0"/>
              <a:t>12/4/2024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AF2F91-6C79-4775-9E01-5F8EDCA63F89}" type="slidenum">
              <a:rPr lang="en-US" smtClean="0"/>
              <a:t>‹#›</a:t>
            </a:fld>
            <a:endParaRPr lang="en-US"/>
          </a:p>
        </p:txBody>
      </p:sp>
    </p:spTree>
    <p:extLst>
      <p:ext uri="{BB962C8B-B14F-4D97-AF65-F5344CB8AC3E}">
        <p14:creationId xmlns:p14="http://schemas.microsoft.com/office/powerpoint/2010/main" val="5565852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gif"/><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slide" Target="slide8.xml"/><Relationship Id="rId5" Type="http://schemas.openxmlformats.org/officeDocument/2006/relationships/image" Target="../media/image13.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wav"/><Relationship Id="rId1" Type="http://schemas.openxmlformats.org/officeDocument/2006/relationships/audio" Target="NULL" TargetMode="External"/><Relationship Id="rId5" Type="http://schemas.openxmlformats.org/officeDocument/2006/relationships/image" Target="../media/image13.png"/><Relationship Id="rId4" Type="http://schemas.openxmlformats.org/officeDocument/2006/relationships/slide" Target="slide6.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1" name="TextBox 2"/>
          <p:cNvSpPr txBox="1">
            <a:spLocks noChangeArrowheads="1"/>
          </p:cNvSpPr>
          <p:nvPr/>
        </p:nvSpPr>
        <p:spPr bwMode="auto">
          <a:xfrm>
            <a:off x="4361748" y="5370124"/>
            <a:ext cx="424667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3600" i="1" dirty="0">
                <a:solidFill>
                  <a:srgbClr val="92D050"/>
                </a:solidFill>
                <a:latin typeface="Script MT Bold" pitchFamily="66" charset="0"/>
              </a:rPr>
              <a:t>Nguyen </a:t>
            </a:r>
            <a:r>
              <a:rPr lang="en-US" sz="3600" i="1" dirty="0" err="1">
                <a:solidFill>
                  <a:srgbClr val="92D050"/>
                </a:solidFill>
                <a:latin typeface="Script MT Bold" pitchFamily="66" charset="0"/>
              </a:rPr>
              <a:t>Thi</a:t>
            </a:r>
            <a:r>
              <a:rPr lang="en-US" sz="3600" i="1" dirty="0">
                <a:solidFill>
                  <a:srgbClr val="92D050"/>
                </a:solidFill>
                <a:latin typeface="Script MT Bold" pitchFamily="66" charset="0"/>
              </a:rPr>
              <a:t> Thu Ba</a:t>
            </a:r>
          </a:p>
        </p:txBody>
      </p:sp>
      <p:pic>
        <p:nvPicPr>
          <p:cNvPr id="6" name="Picture 2" descr="hoa-hong-dep-nhat-the-gioi-034-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112" y="0"/>
            <a:ext cx="880007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ounded Rectangle 1"/>
          <p:cNvSpPr/>
          <p:nvPr/>
        </p:nvSpPr>
        <p:spPr>
          <a:xfrm>
            <a:off x="4242816" y="5913119"/>
            <a:ext cx="4486655" cy="676733"/>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smtClean="0"/>
              <a:t>Nguyễn</a:t>
            </a:r>
            <a:r>
              <a:rPr lang="en-US" sz="3200" b="1" dirty="0" smtClean="0"/>
              <a:t> </a:t>
            </a:r>
            <a:r>
              <a:rPr lang="en-US" sz="3200" b="1" dirty="0" err="1" smtClean="0"/>
              <a:t>Thị</a:t>
            </a:r>
            <a:r>
              <a:rPr lang="en-US" sz="3200" b="1" dirty="0" smtClean="0"/>
              <a:t> Thu Ba</a:t>
            </a:r>
            <a:endParaRPr lang="en-GB" sz="3200" b="1" dirty="0"/>
          </a:p>
        </p:txBody>
      </p:sp>
      <p:sp>
        <p:nvSpPr>
          <p:cNvPr id="3" name="Rectangle 2"/>
          <p:cNvSpPr/>
          <p:nvPr/>
        </p:nvSpPr>
        <p:spPr>
          <a:xfrm>
            <a:off x="451104" y="121920"/>
            <a:ext cx="2353056" cy="804672"/>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t>ENGLISH 6</a:t>
            </a:r>
            <a:endParaRPr lang="en-GB" sz="2800" b="1" dirty="0"/>
          </a:p>
        </p:txBody>
      </p:sp>
    </p:spTree>
    <p:extLst>
      <p:ext uri="{BB962C8B-B14F-4D97-AF65-F5344CB8AC3E}">
        <p14:creationId xmlns:p14="http://schemas.microsoft.com/office/powerpoint/2010/main" val="53282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mph" presetSubtype="0" fill="hold" nodeType="withEffect">
                                  <p:stCondLst>
                                    <p:cond delay="0"/>
                                  </p:stCondLst>
                                  <p:childTnLst>
                                    <p:animClr clrSpc="rgb" dir="cw">
                                      <p:cBhvr override="childStyle">
                                        <p:cTn id="6" dur="500" fill="hold"/>
                                        <p:tgtEl>
                                          <p:spTgt spid="6"/>
                                        </p:tgtEl>
                                        <p:attrNameLst>
                                          <p:attrName>style.color</p:attrName>
                                        </p:attrNameLst>
                                      </p:cBhvr>
                                      <p:to>
                                        <a:schemeClr val="accent2"/>
                                      </p:to>
                                    </p:animClr>
                                    <p:animClr clrSpc="rgb" dir="cw">
                                      <p:cBhvr>
                                        <p:cTn id="7" dur="500" fill="hold"/>
                                        <p:tgtEl>
                                          <p:spTgt spid="6"/>
                                        </p:tgtEl>
                                        <p:attrNameLst>
                                          <p:attrName>fillcolor</p:attrName>
                                        </p:attrNameLst>
                                      </p:cBhvr>
                                      <p:to>
                                        <a:schemeClr val="accent2"/>
                                      </p:to>
                                    </p:animClr>
                                    <p:set>
                                      <p:cBhvr>
                                        <p:cTn id="8" dur="500" fill="hold"/>
                                        <p:tgtEl>
                                          <p:spTgt spid="6"/>
                                        </p:tgtEl>
                                        <p:attrNameLst>
                                          <p:attrName>fill.type</p:attrName>
                                        </p:attrNameLst>
                                      </p:cBhvr>
                                      <p:to>
                                        <p:strVal val="solid"/>
                                      </p:to>
                                    </p:set>
                                    <p:set>
                                      <p:cBhvr>
                                        <p:cTn id="9" dur="500" fill="hold"/>
                                        <p:tgtEl>
                                          <p:spTgt spid="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78728" y="832197"/>
            <a:ext cx="3430103" cy="461665"/>
          </a:xfrm>
          <a:prstGeom prst="rect">
            <a:avLst/>
          </a:prstGeom>
          <a:noFill/>
        </p:spPr>
        <p:txBody>
          <a:bodyPr wrap="square" rtlCol="0">
            <a:spAutoFit/>
          </a:bodyPr>
          <a:lstStyle/>
          <a:p>
            <a:pPr algn="ctr"/>
            <a:r>
              <a:rPr lang="en-US" sz="2400" dirty="0"/>
              <a:t>(1) Name of the attraction</a:t>
            </a:r>
          </a:p>
        </p:txBody>
      </p:sp>
      <p:sp>
        <p:nvSpPr>
          <p:cNvPr id="11" name="TextBox 10"/>
          <p:cNvSpPr txBox="1"/>
          <p:nvPr/>
        </p:nvSpPr>
        <p:spPr>
          <a:xfrm>
            <a:off x="4413504" y="875762"/>
            <a:ext cx="3535680" cy="369332"/>
          </a:xfrm>
          <a:prstGeom prst="rect">
            <a:avLst/>
          </a:prstGeom>
          <a:noFill/>
        </p:spPr>
        <p:txBody>
          <a:bodyPr wrap="square" rtlCol="0">
            <a:spAutoFit/>
          </a:bodyPr>
          <a:lstStyle/>
          <a:p>
            <a:r>
              <a:rPr lang="en-US" i="1" dirty="0"/>
              <a:t>It’s </a:t>
            </a:r>
            <a:r>
              <a:rPr lang="en-US" i="1" dirty="0" err="1"/>
              <a:t>Phu</a:t>
            </a:r>
            <a:r>
              <a:rPr lang="en-US" i="1" dirty="0"/>
              <a:t> </a:t>
            </a:r>
            <a:r>
              <a:rPr lang="en-US" i="1" dirty="0" err="1"/>
              <a:t>Quoc</a:t>
            </a:r>
            <a:r>
              <a:rPr lang="en-US" i="1" dirty="0"/>
              <a:t> island</a:t>
            </a:r>
            <a:endParaRPr lang="en-GB" dirty="0"/>
          </a:p>
        </p:txBody>
      </p:sp>
      <p:sp>
        <p:nvSpPr>
          <p:cNvPr id="12" name="TextBox 11"/>
          <p:cNvSpPr txBox="1"/>
          <p:nvPr/>
        </p:nvSpPr>
        <p:spPr>
          <a:xfrm>
            <a:off x="153987" y="1407768"/>
            <a:ext cx="2223654" cy="461665"/>
          </a:xfrm>
          <a:prstGeom prst="rect">
            <a:avLst/>
          </a:prstGeom>
          <a:noFill/>
        </p:spPr>
        <p:txBody>
          <a:bodyPr wrap="square" rtlCol="0">
            <a:spAutoFit/>
          </a:bodyPr>
          <a:lstStyle/>
          <a:p>
            <a:pPr algn="ctr"/>
            <a:r>
              <a:rPr lang="en-US" sz="2400" dirty="0"/>
              <a:t>(2) Where is it?</a:t>
            </a:r>
          </a:p>
        </p:txBody>
      </p:sp>
      <p:sp>
        <p:nvSpPr>
          <p:cNvPr id="13" name="Rectangle 12"/>
          <p:cNvSpPr/>
          <p:nvPr/>
        </p:nvSpPr>
        <p:spPr>
          <a:xfrm>
            <a:off x="4328159" y="1456536"/>
            <a:ext cx="2015167" cy="369332"/>
          </a:xfrm>
          <a:prstGeom prst="rect">
            <a:avLst/>
          </a:prstGeom>
        </p:spPr>
        <p:txBody>
          <a:bodyPr wrap="none">
            <a:spAutoFit/>
          </a:bodyPr>
          <a:lstStyle/>
          <a:p>
            <a:r>
              <a:rPr lang="en-US" i="1" dirty="0"/>
              <a:t>It’s </a:t>
            </a:r>
            <a:r>
              <a:rPr lang="en-US" i="1" dirty="0" err="1"/>
              <a:t>Phu</a:t>
            </a:r>
            <a:r>
              <a:rPr lang="en-US" i="1" dirty="0"/>
              <a:t> </a:t>
            </a:r>
            <a:r>
              <a:rPr lang="en-US" i="1" dirty="0" err="1"/>
              <a:t>Quoc</a:t>
            </a:r>
            <a:r>
              <a:rPr lang="en-US" i="1" dirty="0"/>
              <a:t> island</a:t>
            </a:r>
            <a:endParaRPr lang="en-GB" dirty="0"/>
          </a:p>
        </p:txBody>
      </p:sp>
      <p:sp>
        <p:nvSpPr>
          <p:cNvPr id="14" name="TextBox 13"/>
          <p:cNvSpPr txBox="1"/>
          <p:nvPr/>
        </p:nvSpPr>
        <p:spPr>
          <a:xfrm>
            <a:off x="231648" y="1951777"/>
            <a:ext cx="3864864" cy="461665"/>
          </a:xfrm>
          <a:prstGeom prst="rect">
            <a:avLst/>
          </a:prstGeom>
          <a:noFill/>
        </p:spPr>
        <p:txBody>
          <a:bodyPr wrap="square" rtlCol="0">
            <a:spAutoFit/>
          </a:bodyPr>
          <a:lstStyle/>
          <a:p>
            <a:r>
              <a:rPr lang="en-US" sz="2400" dirty="0"/>
              <a:t>(3) How can you go there?</a:t>
            </a:r>
          </a:p>
        </p:txBody>
      </p:sp>
      <p:sp>
        <p:nvSpPr>
          <p:cNvPr id="15" name="Rectangle 14"/>
          <p:cNvSpPr/>
          <p:nvPr/>
        </p:nvSpPr>
        <p:spPr>
          <a:xfrm>
            <a:off x="3919728" y="1951777"/>
            <a:ext cx="4572000" cy="646331"/>
          </a:xfrm>
          <a:prstGeom prst="rect">
            <a:avLst/>
          </a:prstGeom>
        </p:spPr>
        <p:txBody>
          <a:bodyPr>
            <a:spAutoFit/>
          </a:bodyPr>
          <a:lstStyle/>
          <a:p>
            <a:r>
              <a:rPr lang="en-US" i="1" dirty="0"/>
              <a:t>You can fly to the island because it has an international airport</a:t>
            </a:r>
            <a:endParaRPr lang="en-GB" dirty="0"/>
          </a:p>
        </p:txBody>
      </p:sp>
      <p:sp>
        <p:nvSpPr>
          <p:cNvPr id="16" name="TextBox 15"/>
          <p:cNvSpPr txBox="1"/>
          <p:nvPr/>
        </p:nvSpPr>
        <p:spPr>
          <a:xfrm>
            <a:off x="195072" y="2696435"/>
            <a:ext cx="4047744" cy="461665"/>
          </a:xfrm>
          <a:prstGeom prst="rect">
            <a:avLst/>
          </a:prstGeom>
          <a:noFill/>
        </p:spPr>
        <p:txBody>
          <a:bodyPr wrap="square" rtlCol="0">
            <a:spAutoFit/>
          </a:bodyPr>
          <a:lstStyle/>
          <a:p>
            <a:r>
              <a:rPr lang="en-US" sz="2400" dirty="0" smtClean="0"/>
              <a:t>(4) What is special about it?</a:t>
            </a:r>
            <a:endParaRPr lang="en-US" sz="2400" dirty="0"/>
          </a:p>
        </p:txBody>
      </p:sp>
      <p:sp>
        <p:nvSpPr>
          <p:cNvPr id="17" name="Rectangle 16"/>
          <p:cNvSpPr/>
          <p:nvPr/>
        </p:nvSpPr>
        <p:spPr>
          <a:xfrm>
            <a:off x="3927133" y="3860696"/>
            <a:ext cx="4734850" cy="1754326"/>
          </a:xfrm>
          <a:prstGeom prst="rect">
            <a:avLst/>
          </a:prstGeom>
        </p:spPr>
        <p:txBody>
          <a:bodyPr wrap="square">
            <a:spAutoFit/>
          </a:bodyPr>
          <a:lstStyle/>
          <a:p>
            <a:pPr>
              <a:lnSpc>
                <a:spcPct val="150000"/>
              </a:lnSpc>
            </a:pPr>
            <a:r>
              <a:rPr lang="en-US" i="1" dirty="0"/>
              <a:t>I can visit the fishing villages, the national parks, beautiful beaches, temples, pagodas, etc. I can enjoy some water sports like Sailing and fishing or buy interesting things at the night market.</a:t>
            </a:r>
            <a:endParaRPr lang="en-GB" dirty="0"/>
          </a:p>
        </p:txBody>
      </p:sp>
      <p:sp>
        <p:nvSpPr>
          <p:cNvPr id="18" name="Rectangle 17"/>
          <p:cNvSpPr/>
          <p:nvPr/>
        </p:nvSpPr>
        <p:spPr>
          <a:xfrm>
            <a:off x="4008558" y="2696435"/>
            <a:ext cx="4572000" cy="923330"/>
          </a:xfrm>
          <a:prstGeom prst="rect">
            <a:avLst/>
          </a:prstGeom>
        </p:spPr>
        <p:txBody>
          <a:bodyPr>
            <a:spAutoFit/>
          </a:bodyPr>
          <a:lstStyle/>
          <a:p>
            <a:r>
              <a:rPr lang="en-US" i="1" dirty="0"/>
              <a:t>It’s one of the most famous natural wonders of Viet Nam and thousands of tourists visit it every year. </a:t>
            </a:r>
            <a:endParaRPr lang="en-GB" dirty="0"/>
          </a:p>
        </p:txBody>
      </p:sp>
      <p:sp>
        <p:nvSpPr>
          <p:cNvPr id="19" name="TextBox 18"/>
          <p:cNvSpPr txBox="1"/>
          <p:nvPr/>
        </p:nvSpPr>
        <p:spPr>
          <a:xfrm>
            <a:off x="178728" y="3619765"/>
            <a:ext cx="3741000" cy="461665"/>
          </a:xfrm>
          <a:prstGeom prst="rect">
            <a:avLst/>
          </a:prstGeom>
          <a:noFill/>
        </p:spPr>
        <p:txBody>
          <a:bodyPr wrap="square" rtlCol="0">
            <a:spAutoFit/>
          </a:bodyPr>
          <a:lstStyle/>
          <a:p>
            <a:pPr algn="ctr"/>
            <a:r>
              <a:rPr lang="en-US" sz="2400" dirty="0"/>
              <a:t>(5) What can you do there?</a:t>
            </a:r>
          </a:p>
        </p:txBody>
      </p:sp>
      <p:sp>
        <p:nvSpPr>
          <p:cNvPr id="20" name="Rectangle 19"/>
          <p:cNvSpPr/>
          <p:nvPr/>
        </p:nvSpPr>
        <p:spPr>
          <a:xfrm>
            <a:off x="641024" y="159758"/>
            <a:ext cx="2251257" cy="369332"/>
          </a:xfrm>
          <a:prstGeom prst="rect">
            <a:avLst/>
          </a:prstGeom>
        </p:spPr>
        <p:txBody>
          <a:bodyPr wrap="none">
            <a:spAutoFit/>
          </a:bodyPr>
          <a:lstStyle/>
          <a:p>
            <a:r>
              <a:rPr lang="en-US" b="1" i="1" dirty="0" smtClean="0">
                <a:solidFill>
                  <a:srgbClr val="FF0000"/>
                </a:solidFill>
              </a:rPr>
              <a:t>* Suggested </a:t>
            </a:r>
            <a:r>
              <a:rPr lang="en-US" b="1" i="1" dirty="0">
                <a:solidFill>
                  <a:srgbClr val="FF0000"/>
                </a:solidFill>
              </a:rPr>
              <a:t>answers:</a:t>
            </a:r>
            <a:endParaRPr lang="en-GB" b="1" dirty="0">
              <a:solidFill>
                <a:srgbClr val="FF0000"/>
              </a:solidFill>
            </a:endParaRPr>
          </a:p>
        </p:txBody>
      </p:sp>
    </p:spTree>
    <p:extLst>
      <p:ext uri="{BB962C8B-B14F-4D97-AF65-F5344CB8AC3E}">
        <p14:creationId xmlns:p14="http://schemas.microsoft.com/office/powerpoint/2010/main" val="294465180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1114" y="447929"/>
            <a:ext cx="7886700" cy="3343783"/>
          </a:xfrm>
        </p:spPr>
        <p:txBody>
          <a:bodyPr/>
          <a:lstStyle/>
          <a:p>
            <a:r>
              <a:rPr lang="en-GB" b="1" dirty="0"/>
              <a:t>=&gt; Answer: </a:t>
            </a:r>
            <a:endParaRPr lang="en-GB" dirty="0"/>
          </a:p>
          <a:p>
            <a:r>
              <a:rPr lang="en-GB" i="1" dirty="0"/>
              <a:t>1. Ly Son island</a:t>
            </a:r>
            <a:endParaRPr lang="en-GB" dirty="0"/>
          </a:p>
          <a:p>
            <a:r>
              <a:rPr lang="en-GB" i="1" dirty="0"/>
              <a:t>2. </a:t>
            </a:r>
            <a:r>
              <a:rPr lang="en-GB" i="1" dirty="0" err="1"/>
              <a:t>Quang</a:t>
            </a:r>
            <a:r>
              <a:rPr lang="en-GB" i="1" dirty="0"/>
              <a:t> </a:t>
            </a:r>
            <a:r>
              <a:rPr lang="en-GB" i="1" dirty="0" err="1"/>
              <a:t>Ngai</a:t>
            </a:r>
            <a:r>
              <a:rPr lang="en-GB" i="1" dirty="0"/>
              <a:t> Province</a:t>
            </a:r>
            <a:endParaRPr lang="en-GB" dirty="0"/>
          </a:p>
          <a:p>
            <a:r>
              <a:rPr lang="en-GB" i="1" dirty="0"/>
              <a:t>3. </a:t>
            </a:r>
            <a:r>
              <a:rPr lang="en-GB" i="1" dirty="0" smtClean="0"/>
              <a:t>By </a:t>
            </a:r>
            <a:r>
              <a:rPr lang="en-GB" i="1" dirty="0"/>
              <a:t>ship</a:t>
            </a:r>
            <a:endParaRPr lang="en-GB" dirty="0"/>
          </a:p>
          <a:p>
            <a:r>
              <a:rPr lang="en-GB" i="1" dirty="0"/>
              <a:t>4. It is a pristine island with exotic seafood</a:t>
            </a:r>
            <a:endParaRPr lang="en-GB" dirty="0"/>
          </a:p>
          <a:p>
            <a:r>
              <a:rPr lang="en-GB" i="1" dirty="0"/>
              <a:t>5. Go diving, swimming</a:t>
            </a:r>
            <a:endParaRPr lang="en-GB" dirty="0"/>
          </a:p>
          <a:p>
            <a:endParaRPr lang="en-GB" dirty="0"/>
          </a:p>
        </p:txBody>
      </p:sp>
    </p:spTree>
    <p:extLst>
      <p:ext uri="{BB962C8B-B14F-4D97-AF65-F5344CB8AC3E}">
        <p14:creationId xmlns:p14="http://schemas.microsoft.com/office/powerpoint/2010/main" val="14359263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994" y="113416"/>
            <a:ext cx="587409" cy="604353"/>
          </a:xfrm>
          <a:prstGeom prst="rect">
            <a:avLst/>
          </a:prstGeom>
        </p:spPr>
        <p:style>
          <a:lnRef idx="2">
            <a:schemeClr val="accent1">
              <a:shade val="50000"/>
            </a:schemeClr>
          </a:lnRef>
          <a:fillRef idx="1">
            <a:schemeClr val="accent1"/>
          </a:fillRef>
          <a:effectRef idx="0">
            <a:schemeClr val="accent1"/>
          </a:effectRef>
          <a:fontRef idx="minor">
            <a:schemeClr val="lt1"/>
          </a:fontRef>
        </p:style>
      </p:pic>
      <p:sp>
        <p:nvSpPr>
          <p:cNvPr id="8" name="TextBox 7"/>
          <p:cNvSpPr txBox="1"/>
          <p:nvPr/>
        </p:nvSpPr>
        <p:spPr>
          <a:xfrm>
            <a:off x="915778" y="98414"/>
            <a:ext cx="7312441" cy="892552"/>
          </a:xfrm>
          <a:prstGeom prst="rect">
            <a:avLst/>
          </a:prstGeom>
          <a:noFill/>
        </p:spPr>
        <p:txBody>
          <a:bodyPr wrap="square" rtlCol="0">
            <a:spAutoFit/>
          </a:bodyPr>
          <a:lstStyle/>
          <a:p>
            <a:r>
              <a:rPr lang="en-US" sz="2600" b="1">
                <a:effectLst>
                  <a:glow rad="88900">
                    <a:schemeClr val="bg1"/>
                  </a:glow>
                </a:effectLst>
                <a:latin typeface="Arial" panose="020B0604020202020204" pitchFamily="34" charset="0"/>
                <a:cs typeface="Arial" panose="020B0604020202020204" pitchFamily="34" charset="0"/>
              </a:rPr>
              <a:t>Use the notes in </a:t>
            </a:r>
            <a:r>
              <a:rPr lang="en-US" sz="2600" b="1">
                <a:solidFill>
                  <a:srgbClr val="FF0000"/>
                </a:solidFill>
                <a:effectLst>
                  <a:glow rad="88900">
                    <a:schemeClr val="bg1"/>
                  </a:glow>
                </a:effectLst>
                <a:latin typeface="Arial" panose="020B0604020202020204" pitchFamily="34" charset="0"/>
                <a:cs typeface="Arial" panose="020B0604020202020204" pitchFamily="34" charset="0"/>
              </a:rPr>
              <a:t>3</a:t>
            </a:r>
            <a:r>
              <a:rPr lang="en-US" sz="2600" b="1">
                <a:effectLst>
                  <a:glow rad="88900">
                    <a:schemeClr val="bg1"/>
                  </a:glow>
                </a:effectLst>
                <a:latin typeface="Arial" panose="020B0604020202020204" pitchFamily="34" charset="0"/>
                <a:cs typeface="Arial" panose="020B0604020202020204" pitchFamily="34" charset="0"/>
              </a:rPr>
              <a:t> to write a paragraph of about 50 words.</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46768" y="990966"/>
            <a:ext cx="5699603" cy="5585905"/>
          </a:xfrm>
          <a:prstGeom prst="rect">
            <a:avLst/>
          </a:prstGeom>
        </p:spPr>
      </p:pic>
      <p:sp>
        <p:nvSpPr>
          <p:cNvPr id="9" name="TextBox 8"/>
          <p:cNvSpPr txBox="1"/>
          <p:nvPr/>
        </p:nvSpPr>
        <p:spPr>
          <a:xfrm>
            <a:off x="2867893" y="1922317"/>
            <a:ext cx="2961409" cy="461665"/>
          </a:xfrm>
          <a:prstGeom prst="rect">
            <a:avLst/>
          </a:prstGeom>
          <a:noFill/>
        </p:spPr>
        <p:txBody>
          <a:bodyPr wrap="square" rtlCol="0">
            <a:spAutoFit/>
          </a:bodyPr>
          <a:lstStyle/>
          <a:p>
            <a:r>
              <a:rPr lang="en-US" sz="2400" dirty="0">
                <a:latin typeface="Comic Sans MS" panose="030F0702030302020204" pitchFamily="66" charset="0"/>
              </a:rPr>
              <a:t>I am writing about</a:t>
            </a:r>
          </a:p>
        </p:txBody>
      </p:sp>
      <p:sp>
        <p:nvSpPr>
          <p:cNvPr id="16" name="TextBox 15"/>
          <p:cNvSpPr txBox="1"/>
          <p:nvPr/>
        </p:nvSpPr>
        <p:spPr>
          <a:xfrm>
            <a:off x="2750129" y="2292926"/>
            <a:ext cx="2961409" cy="461665"/>
          </a:xfrm>
          <a:prstGeom prst="rect">
            <a:avLst/>
          </a:prstGeom>
          <a:noFill/>
        </p:spPr>
        <p:txBody>
          <a:bodyPr wrap="square" rtlCol="0">
            <a:spAutoFit/>
          </a:bodyPr>
          <a:lstStyle/>
          <a:p>
            <a:r>
              <a:rPr lang="en-US" sz="2400" dirty="0">
                <a:latin typeface="Comic Sans MS" panose="030F0702030302020204" pitchFamily="66" charset="0"/>
              </a:rPr>
              <a:t>It is in</a:t>
            </a: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18396" y="990966"/>
            <a:ext cx="2528454" cy="168531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1" name="Rectangle 10"/>
          <p:cNvSpPr/>
          <p:nvPr/>
        </p:nvSpPr>
        <p:spPr>
          <a:xfrm>
            <a:off x="1943931" y="3032887"/>
            <a:ext cx="5256133" cy="3170099"/>
          </a:xfrm>
          <a:prstGeom prst="rect">
            <a:avLst/>
          </a:prstGeom>
        </p:spPr>
        <p:txBody>
          <a:bodyPr wrap="square">
            <a:spAutoFit/>
          </a:bodyPr>
          <a:lstStyle/>
          <a:p>
            <a:pPr>
              <a:spcBef>
                <a:spcPct val="50000"/>
              </a:spcBef>
            </a:pPr>
            <a:r>
              <a:rPr lang="en-US" sz="2000" i="1" u="sng" dirty="0">
                <a:latin typeface="Times New Roman" pitchFamily="18" charset="0"/>
                <a:cs typeface="Times New Roman" pitchFamily="18" charset="0"/>
              </a:rPr>
              <a:t>I am writing about</a:t>
            </a:r>
            <a:r>
              <a:rPr lang="en-US" sz="2000" i="1" dirty="0">
                <a:latin typeface="Times New Roman" pitchFamily="18" charset="0"/>
                <a:cs typeface="Times New Roman" pitchFamily="18" charset="0"/>
              </a:rPr>
              <a:t> </a:t>
            </a:r>
            <a:r>
              <a:rPr lang="en-US" sz="2000" i="1" dirty="0" smtClean="0">
                <a:latin typeface="Times New Roman" pitchFamily="18" charset="0"/>
                <a:cs typeface="Times New Roman" pitchFamily="18" charset="0"/>
              </a:rPr>
              <a:t>Ly Son island. It </a:t>
            </a:r>
            <a:r>
              <a:rPr lang="en-US" sz="2000" i="1" dirty="0">
                <a:latin typeface="Times New Roman" pitchFamily="18" charset="0"/>
                <a:cs typeface="Times New Roman" pitchFamily="18" charset="0"/>
              </a:rPr>
              <a:t>is </a:t>
            </a:r>
            <a:r>
              <a:rPr lang="en-US" sz="2000" i="1" dirty="0" smtClean="0">
                <a:latin typeface="Times New Roman" pitchFamily="18" charset="0"/>
                <a:cs typeface="Times New Roman" pitchFamily="18" charset="0"/>
              </a:rPr>
              <a:t>a beautiful island in </a:t>
            </a:r>
            <a:r>
              <a:rPr lang="en-US" sz="2000" i="1" dirty="0" err="1">
                <a:latin typeface="Times New Roman" pitchFamily="18" charset="0"/>
                <a:cs typeface="Times New Roman" pitchFamily="18" charset="0"/>
              </a:rPr>
              <a:t>Quang</a:t>
            </a:r>
            <a:r>
              <a:rPr lang="en-US" sz="2000" i="1" dirty="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Ngai</a:t>
            </a:r>
            <a:r>
              <a:rPr lang="en-US" sz="2000" i="1" dirty="0" smtClean="0">
                <a:latin typeface="Times New Roman" pitchFamily="18" charset="0"/>
                <a:cs typeface="Times New Roman" pitchFamily="18" charset="0"/>
              </a:rPr>
              <a:t>  </a:t>
            </a:r>
            <a:r>
              <a:rPr lang="en-US" sz="2000" i="1" dirty="0">
                <a:latin typeface="Times New Roman" pitchFamily="18" charset="0"/>
                <a:cs typeface="Times New Roman" pitchFamily="18" charset="0"/>
              </a:rPr>
              <a:t>province. </a:t>
            </a:r>
            <a:r>
              <a:rPr lang="en-US" sz="2000" i="1" dirty="0" smtClean="0">
                <a:latin typeface="Times New Roman" pitchFamily="18" charset="0"/>
                <a:cs typeface="Times New Roman" pitchFamily="18" charset="0"/>
              </a:rPr>
              <a:t> And </a:t>
            </a:r>
            <a:r>
              <a:rPr lang="en-US" sz="2000" i="1" dirty="0">
                <a:latin typeface="Times New Roman" pitchFamily="18" charset="0"/>
                <a:cs typeface="Times New Roman" pitchFamily="18" charset="0"/>
              </a:rPr>
              <a:t>i</a:t>
            </a:r>
            <a:r>
              <a:rPr lang="en-US" sz="2000" i="1" dirty="0" smtClean="0">
                <a:latin typeface="Times New Roman" pitchFamily="18" charset="0"/>
                <a:cs typeface="Times New Roman" pitchFamily="18" charset="0"/>
              </a:rPr>
              <a:t>t’s not  far </a:t>
            </a:r>
            <a:r>
              <a:rPr lang="en-US" sz="2000" i="1" dirty="0">
                <a:latin typeface="Times New Roman" pitchFamily="18" charset="0"/>
                <a:cs typeface="Times New Roman" pitchFamily="18" charset="0"/>
              </a:rPr>
              <a:t>from </a:t>
            </a:r>
            <a:r>
              <a:rPr lang="en-US" sz="2000" i="1" dirty="0" smtClean="0">
                <a:latin typeface="Times New Roman" pitchFamily="18" charset="0"/>
                <a:cs typeface="Times New Roman" pitchFamily="18" charset="0"/>
              </a:rPr>
              <a:t>here .</a:t>
            </a:r>
            <a:r>
              <a:rPr lang="en-GB" sz="2000" i="1" dirty="0">
                <a:latin typeface="Times New Roman" pitchFamily="18" charset="0"/>
                <a:cs typeface="Times New Roman" pitchFamily="18" charset="0"/>
              </a:rPr>
              <a:t> </a:t>
            </a:r>
            <a:r>
              <a:rPr lang="en-US" sz="2000" i="1" dirty="0" smtClean="0">
                <a:latin typeface="Times New Roman" pitchFamily="18" charset="0"/>
                <a:cs typeface="Times New Roman" pitchFamily="18" charset="0"/>
              </a:rPr>
              <a:t>You </a:t>
            </a:r>
            <a:r>
              <a:rPr lang="en-US" sz="2000" i="1" dirty="0">
                <a:latin typeface="Times New Roman" pitchFamily="18" charset="0"/>
                <a:cs typeface="Times New Roman" pitchFamily="18" charset="0"/>
              </a:rPr>
              <a:t>can go there </a:t>
            </a:r>
            <a:r>
              <a:rPr lang="en-US" sz="2000" i="1" dirty="0" smtClean="0">
                <a:latin typeface="Times New Roman" pitchFamily="18" charset="0"/>
                <a:cs typeface="Times New Roman" pitchFamily="18" charset="0"/>
              </a:rPr>
              <a:t> by ship . </a:t>
            </a:r>
            <a:r>
              <a:rPr lang="en-GB" sz="2000" i="1" dirty="0">
                <a:latin typeface="Times New Roman" pitchFamily="18" charset="0"/>
                <a:cs typeface="Times New Roman" pitchFamily="18" charset="0"/>
              </a:rPr>
              <a:t>It is a pristine island with exotic </a:t>
            </a:r>
            <a:r>
              <a:rPr lang="en-GB" sz="2000" i="1" dirty="0" smtClean="0">
                <a:latin typeface="Times New Roman" pitchFamily="18" charset="0"/>
                <a:cs typeface="Times New Roman" pitchFamily="18" charset="0"/>
              </a:rPr>
              <a:t>seafood. </a:t>
            </a:r>
            <a:r>
              <a:rPr lang="en-GB" sz="2000" i="1" dirty="0">
                <a:latin typeface="Times New Roman" pitchFamily="18" charset="0"/>
                <a:cs typeface="Times New Roman" pitchFamily="18" charset="0"/>
              </a:rPr>
              <a:t>Ly Son island is famous for its friendliness, long beautiful beaches, and being “the kingdom of garlic.” </a:t>
            </a:r>
            <a:r>
              <a:rPr lang="en-US" sz="2000" i="1" dirty="0" smtClean="0">
                <a:latin typeface="Times New Roman" pitchFamily="18" charset="0"/>
                <a:cs typeface="Times New Roman" pitchFamily="18" charset="0"/>
              </a:rPr>
              <a:t>There </a:t>
            </a:r>
            <a:r>
              <a:rPr lang="en-US" sz="2000" i="1" dirty="0">
                <a:latin typeface="Times New Roman" pitchFamily="18" charset="0"/>
                <a:cs typeface="Times New Roman" pitchFamily="18" charset="0"/>
              </a:rPr>
              <a:t>you can enjoy great Vietnamese </a:t>
            </a:r>
            <a:r>
              <a:rPr lang="en-US" sz="2000" i="1" dirty="0" smtClean="0">
                <a:latin typeface="Times New Roman" pitchFamily="18" charset="0"/>
                <a:cs typeface="Times New Roman" pitchFamily="18" charset="0"/>
              </a:rPr>
              <a:t>seafood;  Especially King crab. You </a:t>
            </a:r>
            <a:r>
              <a:rPr lang="en-US" sz="2000" i="1" dirty="0">
                <a:latin typeface="Times New Roman" pitchFamily="18" charset="0"/>
                <a:cs typeface="Times New Roman" pitchFamily="18" charset="0"/>
              </a:rPr>
              <a:t>can </a:t>
            </a:r>
            <a:r>
              <a:rPr lang="en-US" sz="2000" i="1" dirty="0" smtClean="0">
                <a:latin typeface="Times New Roman" pitchFamily="18" charset="0"/>
                <a:cs typeface="Times New Roman" pitchFamily="18" charset="0"/>
              </a:rPr>
              <a:t>go diving and swimming. </a:t>
            </a:r>
            <a:r>
              <a:rPr lang="en-US" sz="2000" i="1" dirty="0">
                <a:latin typeface="Times New Roman" pitchFamily="18" charset="0"/>
                <a:cs typeface="Times New Roman" pitchFamily="18" charset="0"/>
              </a:rPr>
              <a:t>You can join exciting </a:t>
            </a:r>
            <a:r>
              <a:rPr lang="en-US" sz="2000" i="1" dirty="0" smtClean="0">
                <a:latin typeface="Times New Roman" pitchFamily="18" charset="0"/>
                <a:cs typeface="Times New Roman" pitchFamily="18" charset="0"/>
              </a:rPr>
              <a:t>activities. I</a:t>
            </a:r>
            <a:r>
              <a:rPr lang="en-GB" sz="2000" i="1" dirty="0" smtClean="0">
                <a:latin typeface="Times New Roman" pitchFamily="18" charset="0"/>
                <a:cs typeface="Times New Roman" pitchFamily="18" charset="0"/>
              </a:rPr>
              <a:t> </a:t>
            </a:r>
            <a:r>
              <a:rPr lang="en-GB" sz="2000" i="1" dirty="0">
                <a:latin typeface="Times New Roman" pitchFamily="18" charset="0"/>
                <a:cs typeface="Times New Roman" pitchFamily="18" charset="0"/>
              </a:rPr>
              <a:t>think, you should have a visit to Ly </a:t>
            </a:r>
            <a:r>
              <a:rPr lang="en-GB" sz="2000" i="1" dirty="0" smtClean="0">
                <a:latin typeface="Times New Roman" pitchFamily="18" charset="0"/>
                <a:cs typeface="Times New Roman" pitchFamily="18" charset="0"/>
              </a:rPr>
              <a:t>Son.</a:t>
            </a:r>
            <a:endParaRPr lang="en-US" sz="2000" i="1" dirty="0">
              <a:latin typeface="Times New Roman" pitchFamily="18" charset="0"/>
              <a:cs typeface="Times New Roman" pitchFamily="18" charset="0"/>
            </a:endParaRPr>
          </a:p>
        </p:txBody>
      </p:sp>
    </p:spTree>
    <p:extLst>
      <p:ext uri="{BB962C8B-B14F-4D97-AF65-F5344CB8AC3E}">
        <p14:creationId xmlns:p14="http://schemas.microsoft.com/office/powerpoint/2010/main" val="111813541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6"/>
          <p:cNvSpPr txBox="1">
            <a:spLocks noChangeArrowheads="1"/>
          </p:cNvSpPr>
          <p:nvPr/>
        </p:nvSpPr>
        <p:spPr bwMode="auto">
          <a:xfrm>
            <a:off x="381000" y="475488"/>
            <a:ext cx="8001000"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800" b="1" dirty="0">
                <a:solidFill>
                  <a:srgbClr val="FF0000"/>
                </a:solidFill>
                <a:latin typeface="Times New Roman" pitchFamily="18" charset="0"/>
              </a:rPr>
              <a:t>* </a:t>
            </a:r>
            <a:r>
              <a:rPr lang="en-US" sz="2800" b="1" dirty="0" smtClean="0">
                <a:solidFill>
                  <a:srgbClr val="FF0000"/>
                </a:solidFill>
                <a:latin typeface="Times New Roman" pitchFamily="18" charset="0"/>
              </a:rPr>
              <a:t>Model </a:t>
            </a:r>
            <a:r>
              <a:rPr lang="en-US" sz="2800" b="1" dirty="0">
                <a:solidFill>
                  <a:srgbClr val="FF0000"/>
                </a:solidFill>
                <a:latin typeface="Times New Roman" pitchFamily="18" charset="0"/>
              </a:rPr>
              <a:t>writing: </a:t>
            </a:r>
          </a:p>
          <a:p>
            <a:pPr eaLnBrk="1" hangingPunct="1">
              <a:spcBef>
                <a:spcPct val="50000"/>
              </a:spcBef>
            </a:pPr>
            <a:r>
              <a:rPr lang="en-US" sz="2400" dirty="0" smtClean="0">
                <a:latin typeface="Times New Roman" pitchFamily="18" charset="0"/>
              </a:rPr>
              <a:t> </a:t>
            </a:r>
            <a:r>
              <a:rPr lang="en-US" sz="2400" u="sng" dirty="0" smtClean="0">
                <a:latin typeface="Times New Roman" pitchFamily="18" charset="0"/>
              </a:rPr>
              <a:t>I am writing about</a:t>
            </a:r>
            <a:r>
              <a:rPr lang="en-US" sz="2400" dirty="0" smtClean="0">
                <a:latin typeface="Times New Roman" pitchFamily="18" charset="0"/>
              </a:rPr>
              <a:t> Ha </a:t>
            </a:r>
            <a:r>
              <a:rPr lang="en-US" sz="2400" dirty="0">
                <a:latin typeface="Times New Roman" pitchFamily="18" charset="0"/>
              </a:rPr>
              <a:t>Long </a:t>
            </a:r>
            <a:r>
              <a:rPr lang="en-US" sz="2400" dirty="0" smtClean="0">
                <a:latin typeface="Times New Roman" pitchFamily="18" charset="0"/>
              </a:rPr>
              <a:t>Bay. </a:t>
            </a:r>
          </a:p>
          <a:p>
            <a:pPr eaLnBrk="1" hangingPunct="1">
              <a:spcBef>
                <a:spcPct val="50000"/>
              </a:spcBef>
            </a:pPr>
            <a:r>
              <a:rPr lang="en-US" sz="2400" dirty="0" smtClean="0">
                <a:latin typeface="Times New Roman" pitchFamily="18" charset="0"/>
              </a:rPr>
              <a:t>It is </a:t>
            </a:r>
            <a:r>
              <a:rPr lang="en-US" sz="2400" dirty="0">
                <a:latin typeface="Times New Roman" pitchFamily="18" charset="0"/>
              </a:rPr>
              <a:t>in </a:t>
            </a:r>
            <a:r>
              <a:rPr lang="en-US" sz="2400" dirty="0" err="1">
                <a:latin typeface="Times New Roman" pitchFamily="18" charset="0"/>
              </a:rPr>
              <a:t>Quang</a:t>
            </a:r>
            <a:r>
              <a:rPr lang="en-US" sz="2400" dirty="0">
                <a:latin typeface="Times New Roman" pitchFamily="18" charset="0"/>
              </a:rPr>
              <a:t> </a:t>
            </a:r>
            <a:r>
              <a:rPr lang="en-US" sz="2400" dirty="0" err="1">
                <a:latin typeface="Times New Roman" pitchFamily="18" charset="0"/>
              </a:rPr>
              <a:t>Ninh</a:t>
            </a:r>
            <a:r>
              <a:rPr lang="en-US" sz="2400" dirty="0">
                <a:latin typeface="Times New Roman" pitchFamily="18" charset="0"/>
              </a:rPr>
              <a:t> </a:t>
            </a:r>
            <a:r>
              <a:rPr lang="en-US" sz="2400" dirty="0" smtClean="0">
                <a:latin typeface="Times New Roman" pitchFamily="18" charset="0"/>
              </a:rPr>
              <a:t> province</a:t>
            </a:r>
            <a:r>
              <a:rPr lang="en-US" sz="2400" dirty="0">
                <a:latin typeface="Times New Roman" pitchFamily="18" charset="0"/>
              </a:rPr>
              <a:t>. It’s very far from here </a:t>
            </a:r>
          </a:p>
          <a:p>
            <a:pPr eaLnBrk="1" hangingPunct="1">
              <a:spcBef>
                <a:spcPct val="50000"/>
              </a:spcBef>
            </a:pPr>
            <a:r>
              <a:rPr lang="en-US" sz="2400" dirty="0">
                <a:latin typeface="Times New Roman" pitchFamily="18" charset="0"/>
              </a:rPr>
              <a:t>- about 500 </a:t>
            </a:r>
            <a:r>
              <a:rPr lang="en-US" sz="2400" dirty="0" err="1">
                <a:latin typeface="Times New Roman" pitchFamily="18" charset="0"/>
              </a:rPr>
              <a:t>kilomiters</a:t>
            </a:r>
            <a:r>
              <a:rPr lang="en-US" sz="2400" dirty="0">
                <a:latin typeface="Times New Roman" pitchFamily="18" charset="0"/>
              </a:rPr>
              <a:t>, so you can go there by bus or by train. Ha long Bay has many caves and islands. Tuan </a:t>
            </a:r>
            <a:r>
              <a:rPr lang="en-US" sz="2400" dirty="0" err="1">
                <a:latin typeface="Times New Roman" pitchFamily="18" charset="0"/>
              </a:rPr>
              <a:t>Chau</a:t>
            </a:r>
            <a:r>
              <a:rPr lang="en-US" sz="2400" dirty="0">
                <a:latin typeface="Times New Roman" pitchFamily="18" charset="0"/>
              </a:rPr>
              <a:t> is the biggest island in Ha Long Bay. You must take a boat ride around the islands. There you can enjoy great Vietnamese seafood. You can watch traditional dance. You can join exciting activities. Ha Long Bay is Vietnam’s most beautiful natural wonder.</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99068" y="4600254"/>
            <a:ext cx="2528454" cy="168531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7" name="Picture 36" descr="http://www.quangninh.gov.vn/en-US/PublishingImages/ALoan/QN%20News/halong%20xanh.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53056" y="4848852"/>
            <a:ext cx="2531364" cy="1609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5414643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cdn.vntrip.vn/cam-nang/wp-content/uploads/2018/03/ghenhdadiaphuye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6111" y="4598893"/>
            <a:ext cx="3978612" cy="217419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Ghềnh đá đĩa ở Phú Yên là cảnh quan thiên nhiên hiếm có trên thế giới. Ảnh: Vy 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1182" y="4497467"/>
            <a:ext cx="4262072" cy="2234089"/>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6"/>
          <p:cNvSpPr txBox="1">
            <a:spLocks noChangeArrowheads="1"/>
          </p:cNvSpPr>
          <p:nvPr/>
        </p:nvSpPr>
        <p:spPr bwMode="auto">
          <a:xfrm>
            <a:off x="381000" y="280928"/>
            <a:ext cx="8001000" cy="4216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800" b="1" dirty="0">
                <a:solidFill>
                  <a:srgbClr val="FF0000"/>
                </a:solidFill>
                <a:latin typeface="Times New Roman" pitchFamily="18" charset="0"/>
              </a:rPr>
              <a:t>* </a:t>
            </a:r>
            <a:r>
              <a:rPr lang="en-US" sz="2800" b="1" dirty="0" smtClean="0">
                <a:solidFill>
                  <a:srgbClr val="FF0000"/>
                </a:solidFill>
                <a:latin typeface="Times New Roman" pitchFamily="18" charset="0"/>
              </a:rPr>
              <a:t>Model </a:t>
            </a:r>
            <a:r>
              <a:rPr lang="en-US" sz="2800" b="1" dirty="0">
                <a:solidFill>
                  <a:srgbClr val="FF0000"/>
                </a:solidFill>
                <a:latin typeface="Times New Roman" pitchFamily="18" charset="0"/>
              </a:rPr>
              <a:t>writing: </a:t>
            </a:r>
          </a:p>
          <a:p>
            <a:pPr eaLnBrk="1" hangingPunct="1">
              <a:spcBef>
                <a:spcPct val="50000"/>
              </a:spcBef>
            </a:pPr>
            <a:r>
              <a:rPr lang="en-US" sz="2400" dirty="0" smtClean="0">
                <a:solidFill>
                  <a:srgbClr val="FF0000"/>
                </a:solidFill>
                <a:latin typeface="Times New Roman" pitchFamily="18" charset="0"/>
              </a:rPr>
              <a:t> </a:t>
            </a:r>
            <a:r>
              <a:rPr lang="en-US" sz="2400" u="sng" dirty="0" smtClean="0">
                <a:solidFill>
                  <a:srgbClr val="FF0000"/>
                </a:solidFill>
                <a:latin typeface="Times New Roman" pitchFamily="18" charset="0"/>
              </a:rPr>
              <a:t>I am writing about</a:t>
            </a:r>
            <a:r>
              <a:rPr lang="en-US" sz="2400" dirty="0" smtClean="0">
                <a:solidFill>
                  <a:srgbClr val="FF0000"/>
                </a:solidFill>
                <a:latin typeface="Times New Roman" pitchFamily="18" charset="0"/>
              </a:rPr>
              <a:t> </a:t>
            </a:r>
            <a:r>
              <a:rPr lang="en-US" sz="2400" dirty="0" err="1" smtClean="0">
                <a:solidFill>
                  <a:srgbClr val="FF0000"/>
                </a:solidFill>
                <a:latin typeface="Times New Roman" pitchFamily="18" charset="0"/>
              </a:rPr>
              <a:t>Ghenh</a:t>
            </a:r>
            <a:r>
              <a:rPr lang="en-US" sz="2400" dirty="0" smtClean="0">
                <a:solidFill>
                  <a:srgbClr val="FF0000"/>
                </a:solidFill>
                <a:latin typeface="Times New Roman" pitchFamily="18" charset="0"/>
              </a:rPr>
              <a:t> Da Dia.</a:t>
            </a:r>
            <a:r>
              <a:rPr lang="en-US" sz="2400" dirty="0" smtClean="0">
                <a:latin typeface="Times New Roman" pitchFamily="18" charset="0"/>
              </a:rPr>
              <a:t> It is </a:t>
            </a:r>
            <a:r>
              <a:rPr lang="en-US" sz="2400" dirty="0">
                <a:latin typeface="Times New Roman" pitchFamily="18" charset="0"/>
              </a:rPr>
              <a:t>in </a:t>
            </a:r>
            <a:r>
              <a:rPr lang="en-US" sz="2400" dirty="0" smtClean="0">
                <a:latin typeface="Times New Roman" pitchFamily="18" charset="0"/>
              </a:rPr>
              <a:t>An </a:t>
            </a:r>
            <a:r>
              <a:rPr lang="en-US" sz="2400" dirty="0" err="1" smtClean="0">
                <a:latin typeface="Times New Roman" pitchFamily="18" charset="0"/>
              </a:rPr>
              <a:t>Ninh</a:t>
            </a:r>
            <a:r>
              <a:rPr lang="en-US" sz="2400" dirty="0" smtClean="0">
                <a:latin typeface="Times New Roman" pitchFamily="18" charset="0"/>
              </a:rPr>
              <a:t> Dong </a:t>
            </a:r>
            <a:r>
              <a:rPr lang="en-US" sz="2400" dirty="0" err="1" smtClean="0">
                <a:latin typeface="Times New Roman" pitchFamily="18" charset="0"/>
              </a:rPr>
              <a:t>communine</a:t>
            </a:r>
            <a:r>
              <a:rPr lang="en-US" sz="2400" dirty="0" smtClean="0">
                <a:latin typeface="Times New Roman" pitchFamily="18" charset="0"/>
              </a:rPr>
              <a:t>, </a:t>
            </a:r>
            <a:r>
              <a:rPr lang="en-US" sz="2400" dirty="0" err="1" smtClean="0">
                <a:latin typeface="Times New Roman" pitchFamily="18" charset="0"/>
              </a:rPr>
              <a:t>Tuy</a:t>
            </a:r>
            <a:r>
              <a:rPr lang="en-US" sz="2400" dirty="0" smtClean="0">
                <a:latin typeface="Times New Roman" pitchFamily="18" charset="0"/>
              </a:rPr>
              <a:t> A </a:t>
            </a:r>
            <a:r>
              <a:rPr lang="en-US" sz="2400" dirty="0" err="1" smtClean="0">
                <a:latin typeface="Times New Roman" pitchFamily="18" charset="0"/>
              </a:rPr>
              <a:t>distrist</a:t>
            </a:r>
            <a:r>
              <a:rPr lang="en-US" sz="2400" dirty="0" smtClean="0">
                <a:latin typeface="Times New Roman" pitchFamily="18" charset="0"/>
              </a:rPr>
              <a:t>, </a:t>
            </a:r>
            <a:r>
              <a:rPr lang="en-US" sz="2400" dirty="0" err="1" smtClean="0">
                <a:latin typeface="Times New Roman" pitchFamily="18" charset="0"/>
              </a:rPr>
              <a:t>Phu</a:t>
            </a:r>
            <a:r>
              <a:rPr lang="en-US" sz="2400" dirty="0" smtClean="0">
                <a:latin typeface="Times New Roman" pitchFamily="18" charset="0"/>
              </a:rPr>
              <a:t> Yen  province</a:t>
            </a:r>
            <a:r>
              <a:rPr lang="en-US" sz="2400" dirty="0">
                <a:latin typeface="Times New Roman" pitchFamily="18" charset="0"/>
              </a:rPr>
              <a:t>. It’s </a:t>
            </a:r>
            <a:r>
              <a:rPr lang="en-US" sz="2400" dirty="0" smtClean="0">
                <a:latin typeface="Times New Roman" pitchFamily="18" charset="0"/>
              </a:rPr>
              <a:t>about 35 </a:t>
            </a:r>
            <a:r>
              <a:rPr lang="en-US" sz="2400" dirty="0" err="1" smtClean="0">
                <a:latin typeface="Times New Roman" pitchFamily="18" charset="0"/>
              </a:rPr>
              <a:t>kilomiters</a:t>
            </a:r>
            <a:r>
              <a:rPr lang="en-US" sz="2400" dirty="0" smtClean="0">
                <a:latin typeface="Times New Roman" pitchFamily="18" charset="0"/>
              </a:rPr>
              <a:t> from </a:t>
            </a:r>
            <a:r>
              <a:rPr lang="en-US" sz="2400" dirty="0" err="1" smtClean="0">
                <a:latin typeface="Times New Roman" pitchFamily="18" charset="0"/>
              </a:rPr>
              <a:t>Tuy</a:t>
            </a:r>
            <a:r>
              <a:rPr lang="en-US" sz="2400" dirty="0" smtClean="0">
                <a:latin typeface="Times New Roman" pitchFamily="18" charset="0"/>
              </a:rPr>
              <a:t> </a:t>
            </a:r>
            <a:r>
              <a:rPr lang="en-US" sz="2400" dirty="0" err="1" smtClean="0">
                <a:latin typeface="Times New Roman" pitchFamily="18" charset="0"/>
              </a:rPr>
              <a:t>Hoa</a:t>
            </a:r>
            <a:r>
              <a:rPr lang="en-US" sz="2400" dirty="0" smtClean="0">
                <a:latin typeface="Times New Roman" pitchFamily="18" charset="0"/>
              </a:rPr>
              <a:t> City, Visitors can </a:t>
            </a:r>
            <a:r>
              <a:rPr lang="en-US" sz="2400" dirty="0">
                <a:latin typeface="Times New Roman" pitchFamily="18" charset="0"/>
              </a:rPr>
              <a:t>go there by </a:t>
            </a:r>
            <a:r>
              <a:rPr lang="en-US" sz="2400" dirty="0" smtClean="0">
                <a:latin typeface="Times New Roman" pitchFamily="18" charset="0"/>
              </a:rPr>
              <a:t>car or </a:t>
            </a:r>
            <a:r>
              <a:rPr lang="en-US" sz="2400" dirty="0">
                <a:latin typeface="Times New Roman" pitchFamily="18" charset="0"/>
              </a:rPr>
              <a:t>by </a:t>
            </a:r>
            <a:r>
              <a:rPr lang="en-US" sz="2400" dirty="0" smtClean="0">
                <a:latin typeface="Times New Roman" pitchFamily="18" charset="0"/>
              </a:rPr>
              <a:t>motorbike. </a:t>
            </a:r>
          </a:p>
          <a:p>
            <a:pPr eaLnBrk="1" hangingPunct="1">
              <a:spcBef>
                <a:spcPct val="50000"/>
              </a:spcBef>
            </a:pPr>
            <a:r>
              <a:rPr lang="en-US" sz="2400" dirty="0" smtClean="0">
                <a:latin typeface="Times New Roman" pitchFamily="18" charset="0"/>
              </a:rPr>
              <a:t> </a:t>
            </a:r>
            <a:r>
              <a:rPr lang="en-US" sz="2400" dirty="0" err="1" smtClean="0">
                <a:latin typeface="Times New Roman" pitchFamily="18" charset="0"/>
              </a:rPr>
              <a:t>Ganh</a:t>
            </a:r>
            <a:r>
              <a:rPr lang="en-US" sz="2400" dirty="0" smtClean="0">
                <a:latin typeface="Times New Roman" pitchFamily="18" charset="0"/>
              </a:rPr>
              <a:t> Da </a:t>
            </a:r>
            <a:r>
              <a:rPr lang="en-US" sz="2400" dirty="0" err="1" smtClean="0">
                <a:latin typeface="Times New Roman" pitchFamily="18" charset="0"/>
              </a:rPr>
              <a:t>Dia</a:t>
            </a:r>
            <a:r>
              <a:rPr lang="en-US" sz="2400" dirty="0" smtClean="0">
                <a:latin typeface="Times New Roman" pitchFamily="18" charset="0"/>
              </a:rPr>
              <a:t> is a wonderful natural landscape in Vietnam. The scenery here is very beautiful with many rock columns of different shapes and size. There you can take many beautiful photos. Then </a:t>
            </a:r>
            <a:r>
              <a:rPr lang="en-US" sz="2400" dirty="0">
                <a:latin typeface="Times New Roman" pitchFamily="18" charset="0"/>
              </a:rPr>
              <a:t>you can enjoy great Vietnamese seafood. </a:t>
            </a:r>
            <a:r>
              <a:rPr lang="en-US" sz="2400" dirty="0" smtClean="0">
                <a:latin typeface="Times New Roman" pitchFamily="18" charset="0"/>
              </a:rPr>
              <a:t> </a:t>
            </a:r>
            <a:r>
              <a:rPr lang="en-US" sz="2400" dirty="0">
                <a:latin typeface="Times New Roman" pitchFamily="18" charset="0"/>
              </a:rPr>
              <a:t>You can join exciting activities. </a:t>
            </a:r>
          </a:p>
        </p:txBody>
      </p:sp>
    </p:spTree>
    <p:extLst>
      <p:ext uri="{BB962C8B-B14F-4D97-AF65-F5344CB8AC3E}">
        <p14:creationId xmlns:p14="http://schemas.microsoft.com/office/powerpoint/2010/main" val="339820667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lowchart: Process 4"/>
          <p:cNvSpPr/>
          <p:nvPr/>
        </p:nvSpPr>
        <p:spPr>
          <a:xfrm>
            <a:off x="152400" y="152400"/>
            <a:ext cx="8839200" cy="6553200"/>
          </a:xfrm>
          <a:prstGeom prst="flowChartProcess">
            <a:avLst/>
          </a:prstGeom>
          <a:no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4339" name="Picture 63" descr="FLOWR004"/>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229063">
            <a:off x="8356997" y="5053013"/>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0" name="Picture 63" descr="FLOWR004"/>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229063">
            <a:off x="8178404" y="5281613"/>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icture 63" descr="FLOWR004"/>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229063">
            <a:off x="8356997" y="5434013"/>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Picture 63" descr="FLOWR004"/>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229063">
            <a:off x="7949804" y="5662613"/>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3" name="Picture 63" descr="FLOWR004"/>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229063">
            <a:off x="8356997" y="5891213"/>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4" name="Picture 63" descr="FLOWR004"/>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229063">
            <a:off x="7721204" y="5891213"/>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5" name="Picture 63" descr="FLOWR004"/>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229063">
            <a:off x="8102204" y="5815013"/>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6" name="TextBox 13"/>
          <p:cNvSpPr txBox="1">
            <a:spLocks noChangeArrowheads="1"/>
          </p:cNvSpPr>
          <p:nvPr/>
        </p:nvSpPr>
        <p:spPr bwMode="auto">
          <a:xfrm>
            <a:off x="1066800" y="1865376"/>
            <a:ext cx="7492604"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chemeClr val="tx1"/>
                </a:solidFill>
                <a:latin typeface="Arial" charset="0"/>
              </a:defRPr>
            </a:lvl1pPr>
            <a:lvl2pPr marL="742950" indent="-285750">
              <a:defRPr sz="2400">
                <a:solidFill>
                  <a:schemeClr val="tx1"/>
                </a:solidFill>
                <a:latin typeface="Arial" charset="0"/>
              </a:defRPr>
            </a:lvl2pPr>
            <a:lvl3pPr>
              <a:defRPr sz="20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fontAlgn="base" hangingPunct="0">
              <a:spcAft>
                <a:spcPct val="0"/>
              </a:spcAft>
              <a:buFont typeface="Arial" charset="0"/>
              <a:defRPr sz="2000">
                <a:solidFill>
                  <a:schemeClr val="tx1"/>
                </a:solidFill>
                <a:latin typeface="Arial" charset="0"/>
              </a:defRPr>
            </a:lvl6pPr>
            <a:lvl7pPr eaLnBrk="0" fontAlgn="base" hangingPunct="0">
              <a:spcAft>
                <a:spcPct val="0"/>
              </a:spcAft>
              <a:buFont typeface="Arial" charset="0"/>
              <a:defRPr sz="2000">
                <a:solidFill>
                  <a:schemeClr val="tx1"/>
                </a:solidFill>
                <a:latin typeface="Arial" charset="0"/>
              </a:defRPr>
            </a:lvl7pPr>
            <a:lvl8pPr eaLnBrk="0" fontAlgn="base" hangingPunct="0">
              <a:spcAft>
                <a:spcPct val="0"/>
              </a:spcAft>
              <a:buFont typeface="Arial" charset="0"/>
              <a:defRPr sz="2000">
                <a:solidFill>
                  <a:schemeClr val="tx1"/>
                </a:solidFill>
                <a:latin typeface="Arial" charset="0"/>
              </a:defRPr>
            </a:lvl8pPr>
            <a:lvl9pPr eaLnBrk="0" fontAlgn="base" hangingPunct="0">
              <a:spcAft>
                <a:spcPct val="0"/>
              </a:spcAft>
              <a:buFont typeface="Arial" charset="0"/>
              <a:defRPr sz="2000">
                <a:solidFill>
                  <a:schemeClr val="tx1"/>
                </a:solidFill>
                <a:latin typeface="Arial" charset="0"/>
              </a:defRPr>
            </a:lvl9pPr>
          </a:lstStyle>
          <a:p>
            <a:pPr>
              <a:buFontTx/>
              <a:buBlip>
                <a:blip r:embed="rId3"/>
              </a:buBlip>
            </a:pPr>
            <a:r>
              <a:rPr lang="en-US" sz="3200" dirty="0" smtClean="0">
                <a:latin typeface="Times New Roman" pitchFamily="18" charset="0"/>
                <a:cs typeface="Times New Roman" pitchFamily="18" charset="0"/>
              </a:rPr>
              <a:t> Rewrite </a:t>
            </a:r>
            <a:r>
              <a:rPr lang="en-US" sz="3200" dirty="0">
                <a:latin typeface="Times New Roman" pitchFamily="18" charset="0"/>
                <a:cs typeface="Times New Roman" pitchFamily="18" charset="0"/>
              </a:rPr>
              <a:t>the </a:t>
            </a:r>
            <a:r>
              <a:rPr lang="en-US" sz="3200" dirty="0" err="1">
                <a:latin typeface="Times New Roman" pitchFamily="18" charset="0"/>
                <a:cs typeface="Times New Roman" pitchFamily="18" charset="0"/>
              </a:rPr>
              <a:t>paraghraph</a:t>
            </a:r>
            <a:r>
              <a:rPr lang="en-US" sz="3200" dirty="0">
                <a:latin typeface="Times New Roman" pitchFamily="18" charset="0"/>
                <a:cs typeface="Times New Roman" pitchFamily="18" charset="0"/>
              </a:rPr>
              <a:t> in your notebook.</a:t>
            </a:r>
            <a:r>
              <a:rPr lang="en-US" altLang="vi-VN" sz="3200" dirty="0" smtClean="0">
                <a:latin typeface="Times New Roman" pitchFamily="18" charset="0"/>
                <a:cs typeface="Times New Roman" pitchFamily="18" charset="0"/>
              </a:rPr>
              <a:t>.</a:t>
            </a:r>
            <a:endParaRPr lang="en-US" altLang="vi-VN" sz="3200" dirty="0">
              <a:latin typeface="Times New Roman" pitchFamily="18" charset="0"/>
              <a:cs typeface="Times New Roman" pitchFamily="18" charset="0"/>
            </a:endParaRPr>
          </a:p>
          <a:p>
            <a:pPr>
              <a:buFontTx/>
              <a:buBlip>
                <a:blip r:embed="rId3"/>
              </a:buBlip>
            </a:pPr>
            <a:r>
              <a:rPr lang="en-US" altLang="vi-VN" sz="3200" dirty="0">
                <a:latin typeface="Times New Roman" pitchFamily="18" charset="0"/>
                <a:cs typeface="Times New Roman" pitchFamily="18" charset="0"/>
              </a:rPr>
              <a:t>D</a:t>
            </a:r>
            <a:r>
              <a:rPr lang="en-US" altLang="vi-VN" sz="3200" dirty="0" smtClean="0">
                <a:latin typeface="Times New Roman" pitchFamily="18" charset="0"/>
                <a:cs typeface="Times New Roman" pitchFamily="18" charset="0"/>
              </a:rPr>
              <a:t>o  exercises in workbook. </a:t>
            </a:r>
            <a:endParaRPr lang="en-US" altLang="vi-VN" sz="3200" dirty="0">
              <a:latin typeface="Times New Roman" pitchFamily="18" charset="0"/>
              <a:cs typeface="Times New Roman" pitchFamily="18" charset="0"/>
            </a:endParaRPr>
          </a:p>
          <a:p>
            <a:pPr>
              <a:buFontTx/>
              <a:buBlip>
                <a:blip r:embed="rId3"/>
              </a:buBlip>
            </a:pPr>
            <a:r>
              <a:rPr lang="en-US" altLang="vi-VN" sz="3200" dirty="0">
                <a:latin typeface="Times New Roman" pitchFamily="18" charset="0"/>
                <a:cs typeface="Times New Roman" pitchFamily="18" charset="0"/>
              </a:rPr>
              <a:t>Prepare </a:t>
            </a:r>
            <a:r>
              <a:rPr lang="en-US" altLang="vi-VN" sz="3200" dirty="0" smtClean="0">
                <a:latin typeface="Times New Roman" pitchFamily="18" charset="0"/>
                <a:cs typeface="Times New Roman" pitchFamily="18" charset="0"/>
              </a:rPr>
              <a:t>looking back.</a:t>
            </a:r>
            <a:endParaRPr lang="en-US" altLang="vi-VN" sz="3200" dirty="0">
              <a:latin typeface="Times New Roman" pitchFamily="18" charset="0"/>
              <a:cs typeface="Times New Roman" pitchFamily="18" charset="0"/>
            </a:endParaRPr>
          </a:p>
        </p:txBody>
      </p:sp>
      <p:sp>
        <p:nvSpPr>
          <p:cNvPr id="18" name="Rounded Rectangle 17"/>
          <p:cNvSpPr/>
          <p:nvPr/>
        </p:nvSpPr>
        <p:spPr>
          <a:xfrm>
            <a:off x="838200" y="1600200"/>
            <a:ext cx="7467600" cy="2590800"/>
          </a:xfrm>
          <a:prstGeom prst="round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Rectangle 14"/>
          <p:cNvSpPr/>
          <p:nvPr/>
        </p:nvSpPr>
        <p:spPr>
          <a:xfrm>
            <a:off x="1524000" y="381001"/>
            <a:ext cx="5943600" cy="1015663"/>
          </a:xfrm>
          <a:prstGeom prst="rect">
            <a:avLst/>
          </a:prstGeom>
          <a:noFill/>
        </p:spPr>
        <p:txBody>
          <a:bodyPr>
            <a:spAutoFit/>
          </a:bodyPr>
          <a:lstStyle/>
          <a:p>
            <a:pPr algn="ctr">
              <a:defRPr/>
            </a:pPr>
            <a:r>
              <a:rPr lang="en-US" sz="6000" b="1" cap="all" dirty="0">
                <a:ln w="9000" cmpd="sng">
                  <a:solidFill>
                    <a:schemeClr val="accent4">
                      <a:shade val="50000"/>
                      <a:satMod val="120000"/>
                    </a:schemeClr>
                  </a:solidFill>
                  <a:prstDash val="solid"/>
                </a:ln>
                <a:solidFill>
                  <a:srgbClr val="0070C0"/>
                </a:solidFill>
                <a:effectLst>
                  <a:reflection blurRad="12700" stA="28000" endPos="45000" dist="1000" dir="5400000" sy="-100000" algn="bl" rotWithShape="0"/>
                </a:effectLst>
              </a:rPr>
              <a:t>4.  </a:t>
            </a:r>
            <a:r>
              <a:rPr lang="en-US" sz="6000" b="1" cap="all">
                <a:ln w="9000" cmpd="sng">
                  <a:solidFill>
                    <a:schemeClr val="accent4">
                      <a:shade val="50000"/>
                      <a:satMod val="120000"/>
                    </a:schemeClr>
                  </a:solidFill>
                  <a:prstDash val="solid"/>
                </a:ln>
                <a:solidFill>
                  <a:srgbClr val="0070C0"/>
                </a:solidFill>
                <a:effectLst>
                  <a:reflection blurRad="12700" stA="28000" endPos="45000" dist="1000" dir="5400000" sy="-100000" algn="bl" rotWithShape="0"/>
                </a:effectLst>
              </a:rPr>
              <a:t>homework</a:t>
            </a:r>
            <a:endParaRPr lang="en-US" sz="6000" b="1" cap="all" dirty="0">
              <a:ln w="9000" cmpd="sng">
                <a:solidFill>
                  <a:schemeClr val="accent4">
                    <a:shade val="50000"/>
                    <a:satMod val="120000"/>
                  </a:schemeClr>
                </a:solidFill>
                <a:prstDash val="solid"/>
              </a:ln>
              <a:solidFill>
                <a:srgbClr val="0070C0"/>
              </a:solidFill>
              <a:effectLst>
                <a:reflection blurRad="12700" stA="28000" endPos="45000" dist="1000" dir="5400000" sy="-100000" algn="bl" rotWithShape="0"/>
              </a:effectLst>
            </a:endParaRPr>
          </a:p>
        </p:txBody>
      </p:sp>
    </p:spTree>
    <p:extLst>
      <p:ext uri="{BB962C8B-B14F-4D97-AF65-F5344CB8AC3E}">
        <p14:creationId xmlns:p14="http://schemas.microsoft.com/office/powerpoint/2010/main" val="269145621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Related 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6552" y="170776"/>
            <a:ext cx="8846820" cy="658277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154776" y="1007907"/>
            <a:ext cx="4870372" cy="1754326"/>
          </a:xfrm>
          <a:prstGeom prst="rect">
            <a:avLst/>
          </a:prstGeom>
          <a:noFill/>
        </p:spPr>
        <p:txBody>
          <a:bodyPr wrap="none" lIns="91440" tIns="45720" rIns="91440" bIns="45720">
            <a:spAutoFit/>
          </a:bodyPr>
          <a:lstStyle/>
          <a:p>
            <a:pPr algn="ctr"/>
            <a:r>
              <a:rPr lang="en-US" sz="5400" b="1" dirty="0" smtClean="0">
                <a:ln w="22225">
                  <a:solidFill>
                    <a:schemeClr val="accent2"/>
                  </a:solidFill>
                  <a:prstDash val="solid"/>
                </a:ln>
                <a:solidFill>
                  <a:schemeClr val="accent2">
                    <a:lumMod val="40000"/>
                    <a:lumOff val="60000"/>
                  </a:schemeClr>
                </a:solidFill>
              </a:rPr>
              <a:t>Thank you!</a:t>
            </a:r>
          </a:p>
          <a:p>
            <a:pPr algn="ctr"/>
            <a:r>
              <a:rPr lang="en-US" sz="5400" b="1" dirty="0" smtClean="0">
                <a:ln w="22225">
                  <a:solidFill>
                    <a:schemeClr val="accent2"/>
                  </a:solidFill>
                  <a:prstDash val="solid"/>
                </a:ln>
                <a:solidFill>
                  <a:schemeClr val="accent2">
                    <a:lumMod val="40000"/>
                    <a:lumOff val="60000"/>
                  </a:schemeClr>
                </a:solidFill>
              </a:rPr>
              <a:t>Have a nice day!</a:t>
            </a:r>
            <a:endParaRPr lang="en-US" sz="5400" b="1" dirty="0">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75612207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9762" name="Group 18"/>
          <p:cNvGraphicFramePr>
            <a:graphicFrameLocks noGrp="1"/>
          </p:cNvGraphicFramePr>
          <p:nvPr>
            <p:extLst>
              <p:ext uri="{D42A27DB-BD31-4B8C-83A1-F6EECF244321}">
                <p14:modId xmlns:p14="http://schemas.microsoft.com/office/powerpoint/2010/main" val="1919957323"/>
              </p:ext>
            </p:extLst>
          </p:nvPr>
        </p:nvGraphicFramePr>
        <p:xfrm>
          <a:off x="838200" y="685800"/>
          <a:ext cx="7010400" cy="4775200"/>
        </p:xfrm>
        <a:graphic>
          <a:graphicData uri="http://schemas.openxmlformats.org/drawingml/2006/table">
            <a:tbl>
              <a:tblPr/>
              <a:tblGrid>
                <a:gridCol w="2336800">
                  <a:extLst>
                    <a:ext uri="{9D8B030D-6E8A-4147-A177-3AD203B41FA5}">
                      <a16:colId xmlns:a16="http://schemas.microsoft.com/office/drawing/2014/main" val="20000"/>
                    </a:ext>
                  </a:extLst>
                </a:gridCol>
                <a:gridCol w="2336800">
                  <a:extLst>
                    <a:ext uri="{9D8B030D-6E8A-4147-A177-3AD203B41FA5}">
                      <a16:colId xmlns:a16="http://schemas.microsoft.com/office/drawing/2014/main" val="20001"/>
                    </a:ext>
                  </a:extLst>
                </a:gridCol>
                <a:gridCol w="2336800">
                  <a:extLst>
                    <a:ext uri="{9D8B030D-6E8A-4147-A177-3AD203B41FA5}">
                      <a16:colId xmlns:a16="http://schemas.microsoft.com/office/drawing/2014/main" val="20002"/>
                    </a:ext>
                  </a:extLst>
                </a:gridCol>
              </a:tblGrid>
              <a:tr h="23876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3876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3088" name="Text Box 19"/>
          <p:cNvSpPr txBox="1">
            <a:spLocks noChangeArrowheads="1"/>
          </p:cNvSpPr>
          <p:nvPr/>
        </p:nvSpPr>
        <p:spPr bwMode="auto">
          <a:xfrm>
            <a:off x="762000" y="152400"/>
            <a:ext cx="7467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000" b="1">
                <a:solidFill>
                  <a:srgbClr val="FF0066"/>
                </a:solidFill>
              </a:rPr>
              <a:t>Look at the pictures and name the places in the pictures</a:t>
            </a:r>
          </a:p>
        </p:txBody>
      </p:sp>
      <p:sp>
        <p:nvSpPr>
          <p:cNvPr id="159771" name="Rectangle 27"/>
          <p:cNvSpPr>
            <a:spLocks noChangeArrowheads="1"/>
          </p:cNvSpPr>
          <p:nvPr/>
        </p:nvSpPr>
        <p:spPr bwMode="auto">
          <a:xfrm>
            <a:off x="1447800" y="2667000"/>
            <a:ext cx="16589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solidFill>
                  <a:srgbClr val="0000FF"/>
                </a:solidFill>
              </a:rPr>
              <a:t>Ha Long Bay </a:t>
            </a:r>
          </a:p>
        </p:txBody>
      </p:sp>
      <p:sp>
        <p:nvSpPr>
          <p:cNvPr id="159772" name="Rectangle 28"/>
          <p:cNvSpPr>
            <a:spLocks noChangeArrowheads="1"/>
          </p:cNvSpPr>
          <p:nvPr/>
        </p:nvSpPr>
        <p:spPr bwMode="auto">
          <a:xfrm>
            <a:off x="6400800" y="5029200"/>
            <a:ext cx="812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solidFill>
                  <a:srgbClr val="0000FF"/>
                </a:solidFill>
              </a:rPr>
              <a:t>Sa Pa</a:t>
            </a:r>
          </a:p>
        </p:txBody>
      </p:sp>
      <p:sp>
        <p:nvSpPr>
          <p:cNvPr id="159773" name="Rectangle 29"/>
          <p:cNvSpPr>
            <a:spLocks noChangeArrowheads="1"/>
          </p:cNvSpPr>
          <p:nvPr/>
        </p:nvSpPr>
        <p:spPr bwMode="auto">
          <a:xfrm>
            <a:off x="4114800" y="5029200"/>
            <a:ext cx="12747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solidFill>
                  <a:srgbClr val="0000FF"/>
                </a:solidFill>
              </a:rPr>
              <a:t>Vung Tau </a:t>
            </a:r>
          </a:p>
        </p:txBody>
      </p:sp>
      <p:sp>
        <p:nvSpPr>
          <p:cNvPr id="159774" name="Rectangle 30"/>
          <p:cNvSpPr>
            <a:spLocks noChangeArrowheads="1"/>
          </p:cNvSpPr>
          <p:nvPr/>
        </p:nvSpPr>
        <p:spPr bwMode="auto">
          <a:xfrm>
            <a:off x="3962400" y="2590800"/>
            <a:ext cx="6207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solidFill>
                  <a:srgbClr val="0000FF"/>
                </a:solidFill>
              </a:rPr>
              <a:t>Hue</a:t>
            </a:r>
          </a:p>
        </p:txBody>
      </p:sp>
      <p:sp>
        <p:nvSpPr>
          <p:cNvPr id="159775" name="Rectangle 31"/>
          <p:cNvSpPr>
            <a:spLocks noChangeArrowheads="1"/>
          </p:cNvSpPr>
          <p:nvPr/>
        </p:nvSpPr>
        <p:spPr bwMode="auto">
          <a:xfrm>
            <a:off x="1524000" y="5029200"/>
            <a:ext cx="10048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solidFill>
                  <a:srgbClr val="0000FF"/>
                </a:solidFill>
              </a:rPr>
              <a:t>Mui Ne </a:t>
            </a:r>
          </a:p>
        </p:txBody>
      </p:sp>
      <p:sp>
        <p:nvSpPr>
          <p:cNvPr id="159776" name="Rectangle 32"/>
          <p:cNvSpPr>
            <a:spLocks noChangeArrowheads="1"/>
          </p:cNvSpPr>
          <p:nvPr/>
        </p:nvSpPr>
        <p:spPr bwMode="auto">
          <a:xfrm>
            <a:off x="5893117" y="2505695"/>
            <a:ext cx="172688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dirty="0" err="1" smtClean="0">
                <a:solidFill>
                  <a:srgbClr val="0000FF"/>
                </a:solidFill>
              </a:rPr>
              <a:t>Hoan</a:t>
            </a:r>
            <a:r>
              <a:rPr lang="en-US" b="1" dirty="0" smtClean="0">
                <a:solidFill>
                  <a:srgbClr val="0000FF"/>
                </a:solidFill>
              </a:rPr>
              <a:t> </a:t>
            </a:r>
            <a:r>
              <a:rPr lang="en-US" b="1" dirty="0" err="1" smtClean="0">
                <a:solidFill>
                  <a:srgbClr val="0000FF"/>
                </a:solidFill>
              </a:rPr>
              <a:t>kiem</a:t>
            </a:r>
            <a:r>
              <a:rPr lang="en-US" b="1" dirty="0" smtClean="0">
                <a:solidFill>
                  <a:srgbClr val="0000FF"/>
                </a:solidFill>
              </a:rPr>
              <a:t> lake-</a:t>
            </a:r>
          </a:p>
          <a:p>
            <a:r>
              <a:rPr lang="en-US" b="1" dirty="0" smtClean="0">
                <a:solidFill>
                  <a:srgbClr val="0000FF"/>
                </a:solidFill>
              </a:rPr>
              <a:t> Ha </a:t>
            </a:r>
            <a:r>
              <a:rPr lang="en-US" b="1" dirty="0" err="1" smtClean="0">
                <a:solidFill>
                  <a:srgbClr val="0000FF"/>
                </a:solidFill>
              </a:rPr>
              <a:t>Noi</a:t>
            </a:r>
            <a:r>
              <a:rPr lang="en-US" b="1" dirty="0" smtClean="0">
                <a:solidFill>
                  <a:srgbClr val="0000FF"/>
                </a:solidFill>
              </a:rPr>
              <a:t> </a:t>
            </a:r>
            <a:endParaRPr lang="en-US" b="1" dirty="0">
              <a:solidFill>
                <a:srgbClr val="0000FF"/>
              </a:solidFill>
            </a:endParaRPr>
          </a:p>
        </p:txBody>
      </p:sp>
      <p:sp>
        <p:nvSpPr>
          <p:cNvPr id="3095" name="Text Box 33"/>
          <p:cNvSpPr txBox="1">
            <a:spLocks noChangeArrowheads="1"/>
          </p:cNvSpPr>
          <p:nvPr/>
        </p:nvSpPr>
        <p:spPr bwMode="auto">
          <a:xfrm>
            <a:off x="1066800" y="2667000"/>
            <a:ext cx="533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000" b="1"/>
              <a:t>1-</a:t>
            </a:r>
          </a:p>
        </p:txBody>
      </p:sp>
      <p:sp>
        <p:nvSpPr>
          <p:cNvPr id="3096" name="Text Box 35"/>
          <p:cNvSpPr txBox="1">
            <a:spLocks noChangeArrowheads="1"/>
          </p:cNvSpPr>
          <p:nvPr/>
        </p:nvSpPr>
        <p:spPr bwMode="auto">
          <a:xfrm>
            <a:off x="5791200" y="5029200"/>
            <a:ext cx="533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000" b="1"/>
              <a:t>6-</a:t>
            </a:r>
          </a:p>
        </p:txBody>
      </p:sp>
      <p:sp>
        <p:nvSpPr>
          <p:cNvPr id="3097" name="Text Box 36"/>
          <p:cNvSpPr txBox="1">
            <a:spLocks noChangeArrowheads="1"/>
          </p:cNvSpPr>
          <p:nvPr/>
        </p:nvSpPr>
        <p:spPr bwMode="auto">
          <a:xfrm>
            <a:off x="3581400" y="5029200"/>
            <a:ext cx="533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000" b="1"/>
              <a:t>5-</a:t>
            </a:r>
          </a:p>
        </p:txBody>
      </p:sp>
      <p:sp>
        <p:nvSpPr>
          <p:cNvPr id="3098" name="Text Box 37"/>
          <p:cNvSpPr txBox="1">
            <a:spLocks noChangeArrowheads="1"/>
          </p:cNvSpPr>
          <p:nvPr/>
        </p:nvSpPr>
        <p:spPr bwMode="auto">
          <a:xfrm>
            <a:off x="990600" y="5029200"/>
            <a:ext cx="533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000" b="1"/>
              <a:t>4-</a:t>
            </a:r>
          </a:p>
        </p:txBody>
      </p:sp>
      <p:sp>
        <p:nvSpPr>
          <p:cNvPr id="3099" name="Text Box 38"/>
          <p:cNvSpPr txBox="1">
            <a:spLocks noChangeArrowheads="1"/>
          </p:cNvSpPr>
          <p:nvPr/>
        </p:nvSpPr>
        <p:spPr bwMode="auto">
          <a:xfrm>
            <a:off x="5474208" y="2590800"/>
            <a:ext cx="533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000" b="1"/>
              <a:t>3-</a:t>
            </a:r>
          </a:p>
        </p:txBody>
      </p:sp>
      <p:sp>
        <p:nvSpPr>
          <p:cNvPr id="3100" name="Text Box 39"/>
          <p:cNvSpPr txBox="1">
            <a:spLocks noChangeArrowheads="1"/>
          </p:cNvSpPr>
          <p:nvPr/>
        </p:nvSpPr>
        <p:spPr bwMode="auto">
          <a:xfrm>
            <a:off x="3276600" y="2590800"/>
            <a:ext cx="533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000" b="1"/>
              <a:t>2-</a:t>
            </a:r>
          </a:p>
        </p:txBody>
      </p:sp>
      <p:pic>
        <p:nvPicPr>
          <p:cNvPr id="3101" name="Picture 36" descr="http://www.quangninh.gov.vn/en-US/PublishingImages/ALoan/QN%20News/halong%20xan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829056"/>
            <a:ext cx="1981200" cy="1609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02" name="Picture 37" descr="http://dulichvietha.vn/pic/Tour/Co-do-Hue63492478148890796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829056"/>
            <a:ext cx="1981200" cy="1609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04" name="Picture 39" descr="http://www.traveltovietnam.cc/Upload/Tour/1110201016118_SplendorOfMuiNeBeachMuiNe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3352800"/>
            <a:ext cx="19812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05" name="Picture 40" descr="http://upload.wikimedia.org/wikipedia/commons/6/61/Ha_Long_Road_in_Vungtau.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29000" y="3276600"/>
            <a:ext cx="19050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06" name="Picture 41" descr="http://dulichsenvang.com.vn/sites/default/files/manager-41/sapa_-_du_lich_sen_vang_5.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15000" y="3200400"/>
            <a:ext cx="1905000" cy="153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 name="Text Box 19"/>
          <p:cNvSpPr txBox="1">
            <a:spLocks noChangeArrowheads="1"/>
          </p:cNvSpPr>
          <p:nvPr/>
        </p:nvSpPr>
        <p:spPr bwMode="auto">
          <a:xfrm>
            <a:off x="685800" y="5791200"/>
            <a:ext cx="7467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000" b="1">
                <a:solidFill>
                  <a:srgbClr val="FF0066"/>
                </a:solidFill>
              </a:rPr>
              <a:t>What do you think about Ha Long Bay,………?</a:t>
            </a:r>
          </a:p>
        </p:txBody>
      </p:sp>
      <p:pic>
        <p:nvPicPr>
          <p:cNvPr id="24"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87206" y="914400"/>
            <a:ext cx="2160588" cy="1566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046062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59771"/>
                                        </p:tgtEl>
                                        <p:attrNameLst>
                                          <p:attrName>style.visibility</p:attrName>
                                        </p:attrNameLst>
                                      </p:cBhvr>
                                      <p:to>
                                        <p:strVal val="visible"/>
                                      </p:to>
                                    </p:set>
                                    <p:animEffect transition="in" filter="blinds(horizontal)">
                                      <p:cBhvr>
                                        <p:cTn id="7" dur="500"/>
                                        <p:tgtEl>
                                          <p:spTgt spid="15977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59774"/>
                                        </p:tgtEl>
                                        <p:attrNameLst>
                                          <p:attrName>style.visibility</p:attrName>
                                        </p:attrNameLst>
                                      </p:cBhvr>
                                      <p:to>
                                        <p:strVal val="visible"/>
                                      </p:to>
                                    </p:set>
                                    <p:animEffect transition="in" filter="blinds(horizontal)">
                                      <p:cBhvr>
                                        <p:cTn id="12" dur="500"/>
                                        <p:tgtEl>
                                          <p:spTgt spid="15977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59776"/>
                                        </p:tgtEl>
                                        <p:attrNameLst>
                                          <p:attrName>style.visibility</p:attrName>
                                        </p:attrNameLst>
                                      </p:cBhvr>
                                      <p:to>
                                        <p:strVal val="visible"/>
                                      </p:to>
                                    </p:set>
                                    <p:animEffect transition="in" filter="blinds(horizontal)">
                                      <p:cBhvr>
                                        <p:cTn id="17" dur="500"/>
                                        <p:tgtEl>
                                          <p:spTgt spid="15977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59775"/>
                                        </p:tgtEl>
                                        <p:attrNameLst>
                                          <p:attrName>style.visibility</p:attrName>
                                        </p:attrNameLst>
                                      </p:cBhvr>
                                      <p:to>
                                        <p:strVal val="visible"/>
                                      </p:to>
                                    </p:set>
                                    <p:animEffect transition="in" filter="blinds(horizontal)">
                                      <p:cBhvr>
                                        <p:cTn id="22" dur="500"/>
                                        <p:tgtEl>
                                          <p:spTgt spid="15977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59773"/>
                                        </p:tgtEl>
                                        <p:attrNameLst>
                                          <p:attrName>style.visibility</p:attrName>
                                        </p:attrNameLst>
                                      </p:cBhvr>
                                      <p:to>
                                        <p:strVal val="visible"/>
                                      </p:to>
                                    </p:set>
                                    <p:animEffect transition="in" filter="blinds(horizontal)">
                                      <p:cBhvr>
                                        <p:cTn id="27" dur="500"/>
                                        <p:tgtEl>
                                          <p:spTgt spid="159773"/>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59772"/>
                                        </p:tgtEl>
                                        <p:attrNameLst>
                                          <p:attrName>style.visibility</p:attrName>
                                        </p:attrNameLst>
                                      </p:cBhvr>
                                      <p:to>
                                        <p:strVal val="visible"/>
                                      </p:to>
                                    </p:set>
                                    <p:animEffect transition="in" filter="blinds(horizontal)">
                                      <p:cBhvr>
                                        <p:cTn id="32" dur="500"/>
                                        <p:tgtEl>
                                          <p:spTgt spid="159772"/>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43"/>
                                        </p:tgtEl>
                                        <p:attrNameLst>
                                          <p:attrName>style.visibility</p:attrName>
                                        </p:attrNameLst>
                                      </p:cBhvr>
                                      <p:to>
                                        <p:strVal val="visible"/>
                                      </p:to>
                                    </p:set>
                                    <p:animEffect transition="in" filter="blinds(horizontal)">
                                      <p:cBhvr>
                                        <p:cTn id="37"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771" grpId="0" autoUpdateAnimBg="0"/>
      <p:bldP spid="159772" grpId="0" autoUpdateAnimBg="0"/>
      <p:bldP spid="159773" grpId="0" autoUpdateAnimBg="0"/>
      <p:bldP spid="159774" grpId="0" autoUpdateAnimBg="0"/>
      <p:bldP spid="159775" grpId="0" autoUpdateAnimBg="0"/>
      <p:bldP spid="159776" grpId="0" autoUpdateAnimBg="0"/>
      <p:bldP spid="43" grpId="0"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316992" y="707136"/>
            <a:ext cx="8205216" cy="914400"/>
          </a:xfrm>
          <a:prstGeom prst="roundRect">
            <a:avLst/>
          </a:prstGeom>
          <a:ln w="38100">
            <a:solidFill>
              <a:srgbClr val="F47A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Unit 5: Natural wonders of Viet Nam</a:t>
            </a:r>
            <a:endParaRPr lang="en-GB" sz="4000" b="1" dirty="0"/>
          </a:p>
          <a:p>
            <a:pPr algn="ctr"/>
            <a:endParaRPr lang="en-GB" dirty="0"/>
          </a:p>
        </p:txBody>
      </p:sp>
      <p:sp>
        <p:nvSpPr>
          <p:cNvPr id="10" name="Rounded Rectangle 9"/>
          <p:cNvSpPr/>
          <p:nvPr/>
        </p:nvSpPr>
        <p:spPr>
          <a:xfrm>
            <a:off x="2869231" y="2311403"/>
            <a:ext cx="3100737" cy="5788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rgbClr val="FF0000"/>
                </a:solidFill>
                <a:latin typeface=".VnArabia" pitchFamily="34" charset="0"/>
              </a:rPr>
              <a:t>LESSON 6</a:t>
            </a:r>
            <a:endParaRPr lang="en-GB" sz="4000" b="1" dirty="0">
              <a:solidFill>
                <a:srgbClr val="FF0000"/>
              </a:solidFill>
              <a:latin typeface=".VnArabia" pitchFamily="34" charset="0"/>
            </a:endParaRPr>
          </a:p>
        </p:txBody>
      </p:sp>
      <p:grpSp>
        <p:nvGrpSpPr>
          <p:cNvPr id="11" name="Group 10"/>
          <p:cNvGrpSpPr/>
          <p:nvPr/>
        </p:nvGrpSpPr>
        <p:grpSpPr>
          <a:xfrm>
            <a:off x="1942341" y="3817458"/>
            <a:ext cx="4954515" cy="777611"/>
            <a:chOff x="2100847" y="1826837"/>
            <a:chExt cx="4954515" cy="777611"/>
          </a:xfrm>
        </p:grpSpPr>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79262" y="1829932"/>
              <a:ext cx="4176100" cy="732987"/>
            </a:xfrm>
            <a:prstGeom prst="rect">
              <a:avLst/>
            </a:prstGeom>
          </p:spPr>
        </p:pic>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0847" y="1826837"/>
              <a:ext cx="961782" cy="777611"/>
            </a:xfrm>
            <a:prstGeom prst="rect">
              <a:avLst/>
            </a:prstGeom>
          </p:spPr>
        </p:pic>
      </p:grpSp>
    </p:spTree>
    <p:extLst>
      <p:ext uri="{BB962C8B-B14F-4D97-AF65-F5344CB8AC3E}">
        <p14:creationId xmlns:p14="http://schemas.microsoft.com/office/powerpoint/2010/main" val="164288971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7978" y="243207"/>
            <a:ext cx="5894070" cy="695578"/>
          </a:xfrm>
          <a:solidFill>
            <a:schemeClr val="accent6">
              <a:lumMod val="20000"/>
              <a:lumOff val="80000"/>
            </a:schemeClr>
          </a:solidFill>
        </p:spPr>
        <p:txBody>
          <a:bodyPr>
            <a:normAutofit/>
          </a:bodyPr>
          <a:lstStyle/>
          <a:p>
            <a:r>
              <a:rPr lang="en-GB" sz="2800" b="1" dirty="0" smtClean="0"/>
              <a:t>- Guess </a:t>
            </a:r>
            <a:r>
              <a:rPr lang="en-GB" sz="2800" b="1" dirty="0"/>
              <a:t>the name of the </a:t>
            </a:r>
            <a:r>
              <a:rPr lang="en-GB" sz="2800" b="1" dirty="0" smtClean="0"/>
              <a:t>destination. </a:t>
            </a:r>
            <a:endParaRPr lang="en-GB" sz="2800" b="1" dirty="0"/>
          </a:p>
        </p:txBody>
      </p:sp>
      <p:sp>
        <p:nvSpPr>
          <p:cNvPr id="3" name="Content Placeholder 2"/>
          <p:cNvSpPr>
            <a:spLocks noGrp="1"/>
          </p:cNvSpPr>
          <p:nvPr>
            <p:ph idx="1"/>
          </p:nvPr>
        </p:nvSpPr>
        <p:spPr>
          <a:xfrm>
            <a:off x="640842" y="6016234"/>
            <a:ext cx="7886700" cy="702755"/>
          </a:xfrm>
        </p:spPr>
        <p:txBody>
          <a:bodyPr>
            <a:noAutofit/>
          </a:bodyPr>
          <a:lstStyle/>
          <a:p>
            <a:r>
              <a:rPr lang="en-US" sz="2000" i="1" dirty="0">
                <a:latin typeface="Times New Roman" pitchFamily="18" charset="0"/>
                <a:cs typeface="Times New Roman" pitchFamily="18" charset="0"/>
              </a:rPr>
              <a:t>Today we are going to listen to a talk about a famous natural wonder of Viet Nam. It’s </a:t>
            </a:r>
            <a:r>
              <a:rPr lang="en-US" sz="2000" i="1" dirty="0" err="1">
                <a:latin typeface="Times New Roman" pitchFamily="18" charset="0"/>
                <a:cs typeface="Times New Roman" pitchFamily="18" charset="0"/>
              </a:rPr>
              <a:t>Phu</a:t>
            </a:r>
            <a:r>
              <a:rPr lang="en-US" sz="2000" i="1" dirty="0">
                <a:latin typeface="Times New Roman" pitchFamily="18" charset="0"/>
                <a:cs typeface="Times New Roman" pitchFamily="18" charset="0"/>
              </a:rPr>
              <a:t> </a:t>
            </a:r>
            <a:r>
              <a:rPr lang="en-US" sz="2000" i="1" dirty="0" err="1">
                <a:latin typeface="Times New Roman" pitchFamily="18" charset="0"/>
                <a:cs typeface="Times New Roman" pitchFamily="18" charset="0"/>
              </a:rPr>
              <a:t>Quoc</a:t>
            </a:r>
            <a:r>
              <a:rPr lang="en-US" sz="2000" i="1" dirty="0">
                <a:latin typeface="Times New Roman" pitchFamily="18" charset="0"/>
                <a:cs typeface="Times New Roman" pitchFamily="18" charset="0"/>
              </a:rPr>
              <a:t> Island</a:t>
            </a:r>
            <a:r>
              <a:rPr lang="en-US" sz="2000" i="1" dirty="0" smtClean="0">
                <a:latin typeface="Times New Roman" pitchFamily="18" charset="0"/>
                <a:cs typeface="Times New Roman" pitchFamily="18" charset="0"/>
              </a:rPr>
              <a:t>.</a:t>
            </a:r>
            <a:endParaRPr lang="en-GB" sz="2000" i="1" dirty="0">
              <a:latin typeface="Times New Roman" pitchFamily="18" charset="0"/>
              <a:cs typeface="Times New Roman" pitchFamily="18"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9472" y="1036320"/>
            <a:ext cx="7059168" cy="4450080"/>
          </a:xfrm>
          <a:prstGeom prst="rect">
            <a:avLst/>
          </a:prstGeom>
          <a:ln>
            <a:noFill/>
          </a:ln>
          <a:effectLst>
            <a:softEdge rad="112500"/>
          </a:effectLst>
        </p:spPr>
      </p:pic>
      <p:sp>
        <p:nvSpPr>
          <p:cNvPr id="6" name="Rectangle 5"/>
          <p:cNvSpPr/>
          <p:nvPr/>
        </p:nvSpPr>
        <p:spPr>
          <a:xfrm>
            <a:off x="3420699" y="5432054"/>
            <a:ext cx="2720617" cy="523220"/>
          </a:xfrm>
          <a:prstGeom prst="rect">
            <a:avLst/>
          </a:prstGeom>
          <a:ln w="38100">
            <a:solidFill>
              <a:srgbClr val="FF0000"/>
            </a:solidFill>
          </a:ln>
        </p:spPr>
        <p:txBody>
          <a:bodyPr wrap="none">
            <a:spAutoFit/>
          </a:bodyPr>
          <a:lstStyle/>
          <a:p>
            <a:r>
              <a:rPr lang="en-US" sz="2800" dirty="0"/>
              <a:t>. </a:t>
            </a:r>
            <a:r>
              <a:rPr lang="en-US" sz="2800" dirty="0" err="1"/>
              <a:t>Phu</a:t>
            </a:r>
            <a:r>
              <a:rPr lang="en-US" sz="2800" dirty="0"/>
              <a:t> </a:t>
            </a:r>
            <a:r>
              <a:rPr lang="en-US" sz="2800" dirty="0" err="1"/>
              <a:t>Quoc</a:t>
            </a:r>
            <a:r>
              <a:rPr lang="en-US" sz="2800" dirty="0"/>
              <a:t> Island</a:t>
            </a:r>
            <a:endParaRPr lang="en-GB" sz="2800" dirty="0"/>
          </a:p>
        </p:txBody>
      </p:sp>
    </p:spTree>
    <p:extLst>
      <p:ext uri="{BB962C8B-B14F-4D97-AF65-F5344CB8AC3E}">
        <p14:creationId xmlns:p14="http://schemas.microsoft.com/office/powerpoint/2010/main" val="2803587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0084" y="501559"/>
            <a:ext cx="627229" cy="681509"/>
          </a:xfrm>
          <a:prstGeom prst="rect">
            <a:avLst/>
          </a:prstGeom>
        </p:spPr>
        <p:style>
          <a:lnRef idx="2">
            <a:schemeClr val="accent1">
              <a:shade val="50000"/>
            </a:schemeClr>
          </a:lnRef>
          <a:fillRef idx="1">
            <a:schemeClr val="accent1"/>
          </a:fillRef>
          <a:effectRef idx="0">
            <a:schemeClr val="accent1"/>
          </a:effectRef>
          <a:fontRef idx="minor">
            <a:schemeClr val="lt1"/>
          </a:fontRef>
        </p:style>
      </p:pic>
      <p:sp>
        <p:nvSpPr>
          <p:cNvPr id="12" name="TextBox 11"/>
          <p:cNvSpPr txBox="1"/>
          <p:nvPr/>
        </p:nvSpPr>
        <p:spPr>
          <a:xfrm>
            <a:off x="827313" y="651005"/>
            <a:ext cx="7783288" cy="492443"/>
          </a:xfrm>
          <a:prstGeom prst="rect">
            <a:avLst/>
          </a:prstGeom>
          <a:noFill/>
        </p:spPr>
        <p:txBody>
          <a:bodyPr wrap="square" rtlCol="0">
            <a:spAutoFit/>
          </a:bodyPr>
          <a:lstStyle/>
          <a:p>
            <a:pPr algn="just"/>
            <a:r>
              <a:rPr lang="en-US" sz="2600" b="1" dirty="0">
                <a:effectLst>
                  <a:glow rad="88900">
                    <a:schemeClr val="bg1"/>
                  </a:glow>
                </a:effectLst>
                <a:latin typeface="Times New Roman" pitchFamily="18" charset="0"/>
                <a:cs typeface="Times New Roman" pitchFamily="18" charset="0"/>
              </a:rPr>
              <a:t>Work in groups. Discuss the question.</a:t>
            </a: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61170" y="2267712"/>
            <a:ext cx="4656582" cy="3025644"/>
          </a:xfrm>
          <a:prstGeom prst="rect">
            <a:avLst/>
          </a:prstGeom>
          <a:ln>
            <a:noFill/>
          </a:ln>
          <a:effectLst>
            <a:softEdge rad="112500"/>
          </a:effectLst>
        </p:spPr>
      </p:pic>
      <p:sp>
        <p:nvSpPr>
          <p:cNvPr id="3" name="TextBox 2"/>
          <p:cNvSpPr txBox="1"/>
          <p:nvPr/>
        </p:nvSpPr>
        <p:spPr>
          <a:xfrm>
            <a:off x="1472515" y="1406796"/>
            <a:ext cx="6608619" cy="523220"/>
          </a:xfrm>
          <a:prstGeom prst="rect">
            <a:avLst/>
          </a:prstGeom>
          <a:noFill/>
        </p:spPr>
        <p:txBody>
          <a:bodyPr wrap="square" rtlCol="0">
            <a:spAutoFit/>
          </a:bodyPr>
          <a:lstStyle/>
          <a:p>
            <a:r>
              <a:rPr lang="en-US" sz="2800" dirty="0"/>
              <a:t>What do you know about </a:t>
            </a:r>
            <a:r>
              <a:rPr lang="en-US" sz="2800" dirty="0" err="1"/>
              <a:t>Phu</a:t>
            </a:r>
            <a:r>
              <a:rPr lang="en-US" sz="2800" dirty="0"/>
              <a:t> </a:t>
            </a:r>
            <a:r>
              <a:rPr lang="en-US" sz="2800" dirty="0" err="1"/>
              <a:t>Quoc</a:t>
            </a:r>
            <a:r>
              <a:rPr lang="en-US" sz="2800" dirty="0"/>
              <a:t> Island?</a:t>
            </a:r>
          </a:p>
        </p:txBody>
      </p:sp>
      <p:sp>
        <p:nvSpPr>
          <p:cNvPr id="8" name="TextBox 7"/>
          <p:cNvSpPr txBox="1"/>
          <p:nvPr/>
        </p:nvSpPr>
        <p:spPr>
          <a:xfrm>
            <a:off x="1007096" y="5477292"/>
            <a:ext cx="6608619" cy="523220"/>
          </a:xfrm>
          <a:prstGeom prst="rect">
            <a:avLst/>
          </a:prstGeom>
          <a:noFill/>
        </p:spPr>
        <p:txBody>
          <a:bodyPr wrap="square" rtlCol="0">
            <a:spAutoFit/>
          </a:bodyPr>
          <a:lstStyle/>
          <a:p>
            <a:r>
              <a:rPr lang="en-US" sz="2800" b="1" dirty="0"/>
              <a:t>Listen to the talk and check  your answers.</a:t>
            </a:r>
          </a:p>
        </p:txBody>
      </p:sp>
      <p:pic>
        <p:nvPicPr>
          <p:cNvPr id="4" name="Bản sao của B1_36">
            <a:hlinkClick r:id="" action="ppaction://media"/>
            <a:extLst>
              <a:ext uri="{FF2B5EF4-FFF2-40B4-BE49-F238E27FC236}">
                <a16:creationId xmlns:a16="http://schemas.microsoft.com/office/drawing/2014/main" id="{817D2972-5B86-45D7-BB3F-1D50BFB48CB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615715" y="5366844"/>
            <a:ext cx="487363" cy="487363"/>
          </a:xfrm>
          <a:prstGeom prst="rect">
            <a:avLst/>
          </a:prstGeom>
        </p:spPr>
      </p:pic>
      <p:sp>
        <p:nvSpPr>
          <p:cNvPr id="9" name="TextBox 8"/>
          <p:cNvSpPr txBox="1"/>
          <p:nvPr/>
        </p:nvSpPr>
        <p:spPr>
          <a:xfrm>
            <a:off x="865474" y="-20305"/>
            <a:ext cx="2316638" cy="584775"/>
          </a:xfrm>
          <a:prstGeom prst="rect">
            <a:avLst/>
          </a:prstGeom>
          <a:noFill/>
        </p:spPr>
        <p:txBody>
          <a:bodyPr wrap="square" rtlCol="0">
            <a:spAutoFit/>
          </a:bodyPr>
          <a:lstStyle/>
          <a:p>
            <a:r>
              <a:rPr lang="en-US" sz="3200" b="1" dirty="0" smtClean="0">
                <a:solidFill>
                  <a:srgbClr val="0084B1"/>
                </a:solidFill>
              </a:rPr>
              <a:t>I/ Listening </a:t>
            </a:r>
            <a:endParaRPr lang="en-US" sz="3200" b="1" dirty="0">
              <a:solidFill>
                <a:srgbClr val="0084B1"/>
              </a:solidFill>
            </a:endParaRPr>
          </a:p>
        </p:txBody>
      </p:sp>
      <p:sp>
        <p:nvSpPr>
          <p:cNvPr id="6" name="Rectangle 5"/>
          <p:cNvSpPr/>
          <p:nvPr/>
        </p:nvSpPr>
        <p:spPr>
          <a:xfrm>
            <a:off x="345000" y="2542485"/>
            <a:ext cx="1324191" cy="646331"/>
          </a:xfrm>
          <a:prstGeom prst="rect">
            <a:avLst/>
          </a:prstGeom>
        </p:spPr>
        <p:txBody>
          <a:bodyPr wrap="square">
            <a:spAutoFit/>
          </a:bodyPr>
          <a:lstStyle/>
          <a:p>
            <a:r>
              <a:rPr lang="en-US" i="1" dirty="0" smtClean="0"/>
              <a:t>The </a:t>
            </a:r>
            <a:r>
              <a:rPr lang="en-US" i="1" dirty="0"/>
              <a:t>food </a:t>
            </a:r>
            <a:r>
              <a:rPr lang="en-US" i="1" dirty="0" smtClean="0"/>
              <a:t> is </a:t>
            </a:r>
            <a:r>
              <a:rPr lang="en-US" i="1" dirty="0" err="1" smtClean="0"/>
              <a:t>delicous</a:t>
            </a:r>
            <a:r>
              <a:rPr lang="en-US" i="1" dirty="0" smtClean="0"/>
              <a:t> </a:t>
            </a:r>
            <a:endParaRPr lang="en-GB" dirty="0"/>
          </a:p>
        </p:txBody>
      </p:sp>
      <p:sp>
        <p:nvSpPr>
          <p:cNvPr id="7" name="Rectangle 6"/>
          <p:cNvSpPr/>
          <p:nvPr/>
        </p:nvSpPr>
        <p:spPr>
          <a:xfrm>
            <a:off x="6854124" y="2267712"/>
            <a:ext cx="1979679" cy="646331"/>
          </a:xfrm>
          <a:prstGeom prst="rect">
            <a:avLst/>
          </a:prstGeom>
        </p:spPr>
        <p:txBody>
          <a:bodyPr wrap="square">
            <a:spAutoFit/>
          </a:bodyPr>
          <a:lstStyle/>
          <a:p>
            <a:r>
              <a:rPr lang="en-US" i="1" dirty="0" smtClean="0"/>
              <a:t> </a:t>
            </a:r>
            <a:r>
              <a:rPr lang="en-US" i="1" dirty="0"/>
              <a:t>a beautiful island </a:t>
            </a:r>
            <a:endParaRPr lang="en-US" i="1" dirty="0" smtClean="0"/>
          </a:p>
          <a:p>
            <a:r>
              <a:rPr lang="en-US" i="1" dirty="0" smtClean="0"/>
              <a:t>in </a:t>
            </a:r>
            <a:r>
              <a:rPr lang="en-US" i="1" dirty="0"/>
              <a:t>Viet Nam</a:t>
            </a:r>
            <a:endParaRPr lang="en-GB" dirty="0"/>
          </a:p>
        </p:txBody>
      </p:sp>
      <p:sp>
        <p:nvSpPr>
          <p:cNvPr id="13" name="Rectangle 12"/>
          <p:cNvSpPr/>
          <p:nvPr/>
        </p:nvSpPr>
        <p:spPr>
          <a:xfrm>
            <a:off x="6787950" y="3585753"/>
            <a:ext cx="2176908" cy="646331"/>
          </a:xfrm>
          <a:prstGeom prst="rect">
            <a:avLst/>
          </a:prstGeom>
        </p:spPr>
        <p:txBody>
          <a:bodyPr wrap="square">
            <a:spAutoFit/>
          </a:bodyPr>
          <a:lstStyle/>
          <a:p>
            <a:r>
              <a:rPr lang="en-US" i="1" dirty="0"/>
              <a:t>many entertaining activities </a:t>
            </a:r>
            <a:endParaRPr lang="en-GB" dirty="0"/>
          </a:p>
        </p:txBody>
      </p:sp>
      <p:sp>
        <p:nvSpPr>
          <p:cNvPr id="15" name="Rectangle 14"/>
          <p:cNvSpPr/>
          <p:nvPr/>
        </p:nvSpPr>
        <p:spPr>
          <a:xfrm>
            <a:off x="203378" y="3584739"/>
            <a:ext cx="1820415" cy="646331"/>
          </a:xfrm>
          <a:prstGeom prst="rect">
            <a:avLst/>
          </a:prstGeom>
        </p:spPr>
        <p:txBody>
          <a:bodyPr wrap="square">
            <a:spAutoFit/>
          </a:bodyPr>
          <a:lstStyle/>
          <a:p>
            <a:r>
              <a:rPr lang="en-US" i="1" dirty="0"/>
              <a:t>visiting the night </a:t>
            </a:r>
            <a:r>
              <a:rPr lang="en-US" i="1" dirty="0" smtClean="0"/>
              <a:t>market,….</a:t>
            </a:r>
            <a:endParaRPr lang="en-GB" dirty="0"/>
          </a:p>
        </p:txBody>
      </p:sp>
      <p:sp>
        <p:nvSpPr>
          <p:cNvPr id="16" name="Rectangle 15"/>
          <p:cNvSpPr/>
          <p:nvPr/>
        </p:nvSpPr>
        <p:spPr>
          <a:xfrm>
            <a:off x="6804427" y="3023907"/>
            <a:ext cx="2399118" cy="369332"/>
          </a:xfrm>
          <a:prstGeom prst="rect">
            <a:avLst/>
          </a:prstGeom>
        </p:spPr>
        <p:txBody>
          <a:bodyPr wrap="none">
            <a:spAutoFit/>
          </a:bodyPr>
          <a:lstStyle/>
          <a:p>
            <a:r>
              <a:rPr lang="en-GB" i="1" dirty="0" smtClean="0"/>
              <a:t>In </a:t>
            </a:r>
            <a:r>
              <a:rPr lang="en-GB" i="1" dirty="0" err="1" smtClean="0"/>
              <a:t>Kien</a:t>
            </a:r>
            <a:r>
              <a:rPr lang="en-GB" i="1" dirty="0" smtClean="0"/>
              <a:t> </a:t>
            </a:r>
            <a:r>
              <a:rPr lang="en-GB" i="1" dirty="0" err="1"/>
              <a:t>Giang</a:t>
            </a:r>
            <a:r>
              <a:rPr lang="en-GB" i="1" dirty="0"/>
              <a:t> province.</a:t>
            </a:r>
          </a:p>
        </p:txBody>
      </p:sp>
    </p:spTree>
    <p:extLst>
      <p:ext uri="{BB962C8B-B14F-4D97-AF65-F5344CB8AC3E}">
        <p14:creationId xmlns:p14="http://schemas.microsoft.com/office/powerpoint/2010/main" val="3240564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par>
                                <p:cTn id="33" presetID="1" presetClass="entr" presetSubtype="0" fill="hold" nodeType="withEffect">
                                  <p:stCondLst>
                                    <p:cond delay="0"/>
                                  </p:stCondLst>
                                  <p:childTnLst>
                                    <p:set>
                                      <p:cBhvr>
                                        <p:cTn id="3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5" fill="hold" display="0">
                  <p:stCondLst>
                    <p:cond delay="indefinite"/>
                  </p:stCondLst>
                  <p:endCondLst>
                    <p:cond evt="onStopAudio" delay="0">
                      <p:tgtEl>
                        <p:sldTgt/>
                      </p:tgtEl>
                    </p:cond>
                  </p:endCondLst>
                </p:cTn>
                <p:tgtEl>
                  <p:spTgt spid="4"/>
                </p:tgtEl>
              </p:cMediaNode>
            </p:audio>
          </p:childTnLst>
        </p:cTn>
      </p:par>
    </p:tnLst>
    <p:bldLst>
      <p:bldP spid="8" grpId="0"/>
      <p:bldP spid="6" grpId="0"/>
      <p:bldP spid="7" grpId="0"/>
      <p:bldP spid="13" grpId="0"/>
      <p:bldP spid="15" grpId="0"/>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0084" y="104779"/>
            <a:ext cx="627229" cy="621628"/>
          </a:xfrm>
          <a:prstGeom prst="rect">
            <a:avLst/>
          </a:prstGeom>
        </p:spPr>
        <p:style>
          <a:lnRef idx="2">
            <a:schemeClr val="accent1">
              <a:shade val="50000"/>
            </a:schemeClr>
          </a:lnRef>
          <a:fillRef idx="1">
            <a:schemeClr val="accent1"/>
          </a:fillRef>
          <a:effectRef idx="0">
            <a:schemeClr val="accent1"/>
          </a:effectRef>
          <a:fontRef idx="minor">
            <a:schemeClr val="lt1"/>
          </a:fontRef>
        </p:style>
      </p:pic>
      <p:sp>
        <p:nvSpPr>
          <p:cNvPr id="8" name="TextBox 7"/>
          <p:cNvSpPr txBox="1"/>
          <p:nvPr/>
        </p:nvSpPr>
        <p:spPr>
          <a:xfrm>
            <a:off x="827313" y="192400"/>
            <a:ext cx="7906536" cy="492443"/>
          </a:xfrm>
          <a:prstGeom prst="rect">
            <a:avLst/>
          </a:prstGeom>
          <a:noFill/>
        </p:spPr>
        <p:txBody>
          <a:bodyPr wrap="square" rtlCol="0">
            <a:spAutoFit/>
          </a:bodyPr>
          <a:lstStyle/>
          <a:p>
            <a:pPr algn="just"/>
            <a:r>
              <a:rPr lang="en-US" sz="2600" b="1" spc="-50">
                <a:effectLst>
                  <a:glow rad="88900">
                    <a:schemeClr val="bg1"/>
                  </a:glow>
                </a:effectLst>
                <a:latin typeface="Arial" panose="020B0604020202020204" pitchFamily="34" charset="0"/>
                <a:cs typeface="Arial" panose="020B0604020202020204" pitchFamily="34" charset="0"/>
              </a:rPr>
              <a:t>Listen again and tick (</a:t>
            </a:r>
            <a:r>
              <a:rPr lang="en-US" sz="2600" b="1" spc="-50">
                <a:effectLst>
                  <a:glow rad="88900">
                    <a:schemeClr val="bg1"/>
                  </a:glow>
                </a:effectLst>
                <a:latin typeface="Arial" panose="020B0604020202020204" pitchFamily="34" charset="0"/>
                <a:cs typeface="Arial" panose="020B0604020202020204" pitchFamily="34" charset="0"/>
                <a:sym typeface="Wingdings 2" panose="05020102010507070707" pitchFamily="18" charset="2"/>
              </a:rPr>
              <a:t></a:t>
            </a:r>
            <a:r>
              <a:rPr lang="en-US" sz="2600" b="1" spc="-50">
                <a:effectLst>
                  <a:glow rad="88900">
                    <a:schemeClr val="bg1"/>
                  </a:glow>
                </a:effectLst>
                <a:latin typeface="Arial" panose="020B0604020202020204" pitchFamily="34" charset="0"/>
                <a:cs typeface="Arial" panose="020B0604020202020204" pitchFamily="34" charset="0"/>
              </a:rPr>
              <a:t>) T (True) or F (False). </a:t>
            </a:r>
          </a:p>
        </p:txBody>
      </p:sp>
      <p:graphicFrame>
        <p:nvGraphicFramePr>
          <p:cNvPr id="17" name="Table 16"/>
          <p:cNvGraphicFramePr>
            <a:graphicFrameLocks noGrp="1"/>
          </p:cNvGraphicFramePr>
          <p:nvPr>
            <p:extLst>
              <p:ext uri="{D42A27DB-BD31-4B8C-83A1-F6EECF244321}">
                <p14:modId xmlns:p14="http://schemas.microsoft.com/office/powerpoint/2010/main" val="667503840"/>
              </p:ext>
            </p:extLst>
          </p:nvPr>
        </p:nvGraphicFramePr>
        <p:xfrm>
          <a:off x="136072" y="1239019"/>
          <a:ext cx="8871856" cy="3413760"/>
        </p:xfrm>
        <a:graphic>
          <a:graphicData uri="http://schemas.openxmlformats.org/drawingml/2006/table">
            <a:tbl>
              <a:tblPr firstRow="1" bandRow="1">
                <a:tableStyleId>{BC89EF96-8CEA-46FF-86C4-4CE0E7609802}</a:tableStyleId>
              </a:tblPr>
              <a:tblGrid>
                <a:gridCol w="719938">
                  <a:extLst>
                    <a:ext uri="{9D8B030D-6E8A-4147-A177-3AD203B41FA5}">
                      <a16:colId xmlns:a16="http://schemas.microsoft.com/office/drawing/2014/main" val="20000"/>
                    </a:ext>
                  </a:extLst>
                </a:gridCol>
                <a:gridCol w="6261763">
                  <a:extLst>
                    <a:ext uri="{9D8B030D-6E8A-4147-A177-3AD203B41FA5}">
                      <a16:colId xmlns:a16="http://schemas.microsoft.com/office/drawing/2014/main" val="20001"/>
                    </a:ext>
                  </a:extLst>
                </a:gridCol>
                <a:gridCol w="955963">
                  <a:extLst>
                    <a:ext uri="{9D8B030D-6E8A-4147-A177-3AD203B41FA5}">
                      <a16:colId xmlns:a16="http://schemas.microsoft.com/office/drawing/2014/main" val="20002"/>
                    </a:ext>
                  </a:extLst>
                </a:gridCol>
                <a:gridCol w="934192">
                  <a:extLst>
                    <a:ext uri="{9D8B030D-6E8A-4147-A177-3AD203B41FA5}">
                      <a16:colId xmlns:a16="http://schemas.microsoft.com/office/drawing/2014/main" val="20003"/>
                    </a:ext>
                  </a:extLst>
                </a:gridCol>
              </a:tblGrid>
              <a:tr h="370840">
                <a:tc>
                  <a:txBody>
                    <a:bodyPr/>
                    <a:lstStyle/>
                    <a:p>
                      <a:pPr algn="ctr"/>
                      <a:endParaRPr lang="en-US" sz="2800" dirty="0"/>
                    </a:p>
                  </a:txBody>
                  <a:tcPr>
                    <a:solidFill>
                      <a:schemeClr val="accent1">
                        <a:lumMod val="60000"/>
                        <a:lumOff val="40000"/>
                      </a:schemeClr>
                    </a:solidFill>
                  </a:tcPr>
                </a:tc>
                <a:tc>
                  <a:txBody>
                    <a:bodyPr/>
                    <a:lstStyle/>
                    <a:p>
                      <a:endParaRPr lang="en-US" sz="2800" dirty="0"/>
                    </a:p>
                  </a:txBody>
                  <a:tcPr>
                    <a:solidFill>
                      <a:schemeClr val="accent1">
                        <a:lumMod val="60000"/>
                        <a:lumOff val="40000"/>
                      </a:schemeClr>
                    </a:solidFill>
                  </a:tcPr>
                </a:tc>
                <a:tc>
                  <a:txBody>
                    <a:bodyPr/>
                    <a:lstStyle/>
                    <a:p>
                      <a:pPr algn="ctr"/>
                      <a:r>
                        <a:rPr lang="en-US" sz="2800"/>
                        <a:t>T</a:t>
                      </a:r>
                      <a:endParaRPr lang="en-US" sz="2800" b="1">
                        <a:solidFill>
                          <a:srgbClr val="002060"/>
                        </a:solidFill>
                      </a:endParaRPr>
                    </a:p>
                  </a:txBody>
                  <a:tcPr>
                    <a:solidFill>
                      <a:schemeClr val="accent1">
                        <a:lumMod val="60000"/>
                        <a:lumOff val="40000"/>
                      </a:schemeClr>
                    </a:solidFill>
                  </a:tcPr>
                </a:tc>
                <a:tc>
                  <a:txBody>
                    <a:bodyPr/>
                    <a:lstStyle/>
                    <a:p>
                      <a:pPr algn="ctr"/>
                      <a:r>
                        <a:rPr lang="en-US" sz="2800"/>
                        <a:t>F</a:t>
                      </a:r>
                      <a:endParaRPr lang="en-US" sz="2800" b="1">
                        <a:solidFill>
                          <a:srgbClr val="002060"/>
                        </a:solidFill>
                      </a:endParaRPr>
                    </a:p>
                  </a:txBody>
                  <a:tcPr>
                    <a:solidFill>
                      <a:schemeClr val="accent1">
                        <a:lumMod val="60000"/>
                        <a:lumOff val="40000"/>
                      </a:schemeClr>
                    </a:solidFill>
                  </a:tcPr>
                </a:tc>
                <a:extLst>
                  <a:ext uri="{0D108BD9-81ED-4DB2-BD59-A6C34878D82A}">
                    <a16:rowId xmlns:a16="http://schemas.microsoft.com/office/drawing/2014/main" val="10000"/>
                  </a:ext>
                </a:extLst>
              </a:tr>
              <a:tr h="370840">
                <a:tc>
                  <a:txBody>
                    <a:bodyPr/>
                    <a:lstStyle/>
                    <a:p>
                      <a:pPr algn="ctr"/>
                      <a:r>
                        <a:rPr lang="en-US" sz="2400" b="1">
                          <a:solidFill>
                            <a:srgbClr val="0070C0"/>
                          </a:solidFill>
                        </a:rPr>
                        <a:t>1.</a:t>
                      </a:r>
                    </a:p>
                  </a:txBody>
                  <a:tcPr anchor="ctr">
                    <a:solidFill>
                      <a:schemeClr val="accent1">
                        <a:lumMod val="20000"/>
                        <a:lumOff val="80000"/>
                      </a:schemeClr>
                    </a:solidFill>
                  </a:tcPr>
                </a:tc>
                <a:tc>
                  <a:txBody>
                    <a:bodyPr/>
                    <a:lstStyle/>
                    <a:p>
                      <a:pPr algn="l"/>
                      <a:r>
                        <a:rPr lang="en-US" sz="2400"/>
                        <a:t>Phu Quoc is</a:t>
                      </a:r>
                      <a:r>
                        <a:rPr lang="en-US" sz="2400" baseline="0"/>
                        <a:t> a very beautiful island in Viet Nam.</a:t>
                      </a:r>
                      <a:r>
                        <a:rPr lang="en-US" sz="2400"/>
                        <a:t> </a:t>
                      </a:r>
                    </a:p>
                  </a:txBody>
                  <a:tcPr>
                    <a:solidFill>
                      <a:schemeClr val="accent1">
                        <a:lumMod val="20000"/>
                        <a:lumOff val="80000"/>
                      </a:schemeClr>
                    </a:solidFill>
                  </a:tcPr>
                </a:tc>
                <a:tc>
                  <a:txBody>
                    <a:bodyPr/>
                    <a:lstStyle/>
                    <a:p>
                      <a:endParaRPr lang="en-US" sz="2800" dirty="0"/>
                    </a:p>
                  </a:txBody>
                  <a:tcPr>
                    <a:solidFill>
                      <a:schemeClr val="accent1">
                        <a:lumMod val="20000"/>
                        <a:lumOff val="80000"/>
                      </a:schemeClr>
                    </a:solidFill>
                  </a:tcPr>
                </a:tc>
                <a:tc>
                  <a:txBody>
                    <a:bodyPr/>
                    <a:lstStyle/>
                    <a:p>
                      <a:endParaRPr lang="en-US" sz="2800"/>
                    </a:p>
                  </a:txBody>
                  <a:tcPr>
                    <a:solidFill>
                      <a:schemeClr val="accent1">
                        <a:lumMod val="20000"/>
                        <a:lumOff val="80000"/>
                      </a:schemeClr>
                    </a:solidFill>
                  </a:tcPr>
                </a:tc>
                <a:extLst>
                  <a:ext uri="{0D108BD9-81ED-4DB2-BD59-A6C34878D82A}">
                    <a16:rowId xmlns:a16="http://schemas.microsoft.com/office/drawing/2014/main" val="10001"/>
                  </a:ext>
                </a:extLst>
              </a:tr>
              <a:tr h="370840">
                <a:tc>
                  <a:txBody>
                    <a:bodyPr/>
                    <a:lstStyle/>
                    <a:p>
                      <a:pPr algn="ctr"/>
                      <a:r>
                        <a:rPr lang="en-US" sz="2400" b="1">
                          <a:solidFill>
                            <a:srgbClr val="0070C0"/>
                          </a:solidFill>
                        </a:rPr>
                        <a:t>2.</a:t>
                      </a:r>
                    </a:p>
                  </a:txBody>
                  <a:tcPr anchor="ctr">
                    <a:solidFill>
                      <a:schemeClr val="accent1">
                        <a:lumMod val="20000"/>
                        <a:lumOff val="80000"/>
                      </a:schemeClr>
                    </a:solidFill>
                  </a:tcPr>
                </a:tc>
                <a:tc>
                  <a:txBody>
                    <a:bodyPr/>
                    <a:lstStyle/>
                    <a:p>
                      <a:pPr algn="l"/>
                      <a:r>
                        <a:rPr lang="en-US" sz="2400"/>
                        <a:t>There are no green forests</a:t>
                      </a:r>
                      <a:r>
                        <a:rPr lang="en-US" sz="2400" baseline="0"/>
                        <a:t> in Phu Quoc.</a:t>
                      </a:r>
                      <a:endParaRPr lang="en-US" sz="2400"/>
                    </a:p>
                  </a:txBody>
                  <a:tcPr>
                    <a:solidFill>
                      <a:schemeClr val="accent1">
                        <a:lumMod val="20000"/>
                        <a:lumOff val="80000"/>
                      </a:schemeClr>
                    </a:solidFill>
                  </a:tcPr>
                </a:tc>
                <a:tc>
                  <a:txBody>
                    <a:bodyPr/>
                    <a:lstStyle/>
                    <a:p>
                      <a:endParaRPr lang="en-US" sz="2800"/>
                    </a:p>
                  </a:txBody>
                  <a:tcPr>
                    <a:solidFill>
                      <a:schemeClr val="accent1">
                        <a:lumMod val="20000"/>
                        <a:lumOff val="80000"/>
                      </a:schemeClr>
                    </a:solidFill>
                  </a:tcPr>
                </a:tc>
                <a:tc>
                  <a:txBody>
                    <a:bodyPr/>
                    <a:lstStyle/>
                    <a:p>
                      <a:endParaRPr lang="en-US" sz="2800"/>
                    </a:p>
                  </a:txBody>
                  <a:tcPr>
                    <a:solidFill>
                      <a:schemeClr val="accent1">
                        <a:lumMod val="20000"/>
                        <a:lumOff val="80000"/>
                      </a:schemeClr>
                    </a:solidFill>
                  </a:tcPr>
                </a:tc>
                <a:extLst>
                  <a:ext uri="{0D108BD9-81ED-4DB2-BD59-A6C34878D82A}">
                    <a16:rowId xmlns:a16="http://schemas.microsoft.com/office/drawing/2014/main" val="10002"/>
                  </a:ext>
                </a:extLst>
              </a:tr>
              <a:tr h="370840">
                <a:tc>
                  <a:txBody>
                    <a:bodyPr/>
                    <a:lstStyle/>
                    <a:p>
                      <a:pPr algn="ctr"/>
                      <a:r>
                        <a:rPr lang="en-US" sz="2400" b="1">
                          <a:solidFill>
                            <a:srgbClr val="0070C0"/>
                          </a:solidFill>
                        </a:rPr>
                        <a:t>3.</a:t>
                      </a:r>
                    </a:p>
                  </a:txBody>
                  <a:tcPr anchor="ctr">
                    <a:solidFill>
                      <a:schemeClr val="accent1">
                        <a:lumMod val="20000"/>
                        <a:lumOff val="80000"/>
                      </a:schemeClr>
                    </a:solidFill>
                  </a:tcPr>
                </a:tc>
                <a:tc>
                  <a:txBody>
                    <a:bodyPr/>
                    <a:lstStyle/>
                    <a:p>
                      <a:pPr algn="l"/>
                      <a:r>
                        <a:rPr lang="en-US" sz="2400"/>
                        <a:t>Tourists can visit fishing villages and national parks there.</a:t>
                      </a:r>
                    </a:p>
                  </a:txBody>
                  <a:tcPr>
                    <a:solidFill>
                      <a:schemeClr val="accent1">
                        <a:lumMod val="20000"/>
                        <a:lumOff val="80000"/>
                      </a:schemeClr>
                    </a:solidFill>
                  </a:tcPr>
                </a:tc>
                <a:tc>
                  <a:txBody>
                    <a:bodyPr/>
                    <a:lstStyle/>
                    <a:p>
                      <a:endParaRPr lang="en-US" sz="2800"/>
                    </a:p>
                  </a:txBody>
                  <a:tcPr>
                    <a:solidFill>
                      <a:schemeClr val="accent1">
                        <a:lumMod val="20000"/>
                        <a:lumOff val="80000"/>
                      </a:schemeClr>
                    </a:solidFill>
                  </a:tcPr>
                </a:tc>
                <a:tc>
                  <a:txBody>
                    <a:bodyPr/>
                    <a:lstStyle/>
                    <a:p>
                      <a:endParaRPr lang="en-US" sz="2800"/>
                    </a:p>
                  </a:txBody>
                  <a:tcPr>
                    <a:solidFill>
                      <a:schemeClr val="accent1">
                        <a:lumMod val="20000"/>
                        <a:lumOff val="80000"/>
                      </a:schemeClr>
                    </a:solidFill>
                  </a:tcPr>
                </a:tc>
                <a:extLst>
                  <a:ext uri="{0D108BD9-81ED-4DB2-BD59-A6C34878D82A}">
                    <a16:rowId xmlns:a16="http://schemas.microsoft.com/office/drawing/2014/main" val="10003"/>
                  </a:ext>
                </a:extLst>
              </a:tr>
              <a:tr h="370840">
                <a:tc>
                  <a:txBody>
                    <a:bodyPr/>
                    <a:lstStyle/>
                    <a:p>
                      <a:pPr algn="ctr"/>
                      <a:r>
                        <a:rPr lang="en-US" sz="2400" b="1">
                          <a:solidFill>
                            <a:srgbClr val="0070C0"/>
                          </a:solidFill>
                        </a:rPr>
                        <a:t>4.</a:t>
                      </a:r>
                    </a:p>
                  </a:txBody>
                  <a:tcPr anchor="ctr">
                    <a:solidFill>
                      <a:schemeClr val="accent1">
                        <a:lumMod val="20000"/>
                        <a:lumOff val="80000"/>
                      </a:schemeClr>
                    </a:solidFill>
                  </a:tcPr>
                </a:tc>
                <a:tc>
                  <a:txBody>
                    <a:bodyPr/>
                    <a:lstStyle/>
                    <a:p>
                      <a:pPr algn="l"/>
                      <a:r>
                        <a:rPr lang="en-US" sz="2400"/>
                        <a:t>You cannot play water</a:t>
                      </a:r>
                      <a:r>
                        <a:rPr lang="en-US" sz="2400" baseline="0"/>
                        <a:t> sports in Phu Quoc.</a:t>
                      </a:r>
                      <a:endParaRPr lang="en-US" sz="2400"/>
                    </a:p>
                  </a:txBody>
                  <a:tcPr>
                    <a:solidFill>
                      <a:schemeClr val="accent1">
                        <a:lumMod val="20000"/>
                        <a:lumOff val="80000"/>
                      </a:schemeClr>
                    </a:solidFill>
                  </a:tcPr>
                </a:tc>
                <a:tc>
                  <a:txBody>
                    <a:bodyPr/>
                    <a:lstStyle/>
                    <a:p>
                      <a:endParaRPr lang="en-US" sz="2800"/>
                    </a:p>
                  </a:txBody>
                  <a:tcPr>
                    <a:solidFill>
                      <a:schemeClr val="accent1">
                        <a:lumMod val="20000"/>
                        <a:lumOff val="80000"/>
                      </a:schemeClr>
                    </a:solidFill>
                  </a:tcPr>
                </a:tc>
                <a:tc>
                  <a:txBody>
                    <a:bodyPr/>
                    <a:lstStyle/>
                    <a:p>
                      <a:endParaRPr lang="en-US" sz="2800"/>
                    </a:p>
                  </a:txBody>
                  <a:tcPr>
                    <a:solidFill>
                      <a:schemeClr val="accent1">
                        <a:lumMod val="20000"/>
                        <a:lumOff val="80000"/>
                      </a:schemeClr>
                    </a:solidFill>
                  </a:tcPr>
                </a:tc>
                <a:extLst>
                  <a:ext uri="{0D108BD9-81ED-4DB2-BD59-A6C34878D82A}">
                    <a16:rowId xmlns:a16="http://schemas.microsoft.com/office/drawing/2014/main" val="10004"/>
                  </a:ext>
                </a:extLst>
              </a:tr>
              <a:tr h="370840">
                <a:tc>
                  <a:txBody>
                    <a:bodyPr/>
                    <a:lstStyle/>
                    <a:p>
                      <a:pPr algn="ctr"/>
                      <a:r>
                        <a:rPr lang="en-US" sz="2400" b="1">
                          <a:solidFill>
                            <a:srgbClr val="0070C0"/>
                          </a:solidFill>
                        </a:rPr>
                        <a:t>5.</a:t>
                      </a:r>
                    </a:p>
                  </a:txBody>
                  <a:tcPr anchor="ctr">
                    <a:solidFill>
                      <a:schemeClr val="accent1">
                        <a:lumMod val="20000"/>
                        <a:lumOff val="80000"/>
                      </a:schemeClr>
                    </a:solidFill>
                  </a:tcPr>
                </a:tc>
                <a:tc>
                  <a:txBody>
                    <a:bodyPr/>
                    <a:lstStyle/>
                    <a:p>
                      <a:pPr algn="l"/>
                      <a:r>
                        <a:rPr lang="en-US" sz="2400"/>
                        <a:t>People sell interesting things at the markets.</a:t>
                      </a:r>
                    </a:p>
                  </a:txBody>
                  <a:tcPr>
                    <a:solidFill>
                      <a:schemeClr val="accent1">
                        <a:lumMod val="20000"/>
                        <a:lumOff val="80000"/>
                      </a:schemeClr>
                    </a:solidFill>
                  </a:tcPr>
                </a:tc>
                <a:tc>
                  <a:txBody>
                    <a:bodyPr/>
                    <a:lstStyle/>
                    <a:p>
                      <a:endParaRPr lang="en-US" sz="2800"/>
                    </a:p>
                  </a:txBody>
                  <a:tcPr>
                    <a:solidFill>
                      <a:schemeClr val="accent1">
                        <a:lumMod val="20000"/>
                        <a:lumOff val="80000"/>
                      </a:schemeClr>
                    </a:solidFill>
                  </a:tcPr>
                </a:tc>
                <a:tc>
                  <a:txBody>
                    <a:bodyPr/>
                    <a:lstStyle/>
                    <a:p>
                      <a:endParaRPr lang="en-US" sz="2800" dirty="0"/>
                    </a:p>
                  </a:txBody>
                  <a:tcPr>
                    <a:solidFill>
                      <a:schemeClr val="accent1">
                        <a:lumMod val="20000"/>
                        <a:lumOff val="80000"/>
                      </a:schemeClr>
                    </a:solidFill>
                  </a:tcPr>
                </a:tc>
                <a:extLst>
                  <a:ext uri="{0D108BD9-81ED-4DB2-BD59-A6C34878D82A}">
                    <a16:rowId xmlns:a16="http://schemas.microsoft.com/office/drawing/2014/main" val="10005"/>
                  </a:ext>
                </a:extLst>
              </a:tr>
            </a:tbl>
          </a:graphicData>
        </a:graphic>
      </p:graphicFrame>
      <p:pic>
        <p:nvPicPr>
          <p:cNvPr id="2" name="Bản sao của B1_37">
            <a:hlinkClick r:id="" action="ppaction://media"/>
            <a:extLst>
              <a:ext uri="{FF2B5EF4-FFF2-40B4-BE49-F238E27FC236}">
                <a16:creationId xmlns:a16="http://schemas.microsoft.com/office/drawing/2014/main" id="{B9890ACF-A468-4868-9EF1-9BFA93CD213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084824" y="5074250"/>
            <a:ext cx="487363" cy="487363"/>
          </a:xfrm>
          <a:prstGeom prst="rect">
            <a:avLst/>
          </a:prstGeom>
        </p:spPr>
      </p:pic>
      <p:sp>
        <p:nvSpPr>
          <p:cNvPr id="3" name="TextBox 2">
            <a:extLst>
              <a:ext uri="{FF2B5EF4-FFF2-40B4-BE49-F238E27FC236}">
                <a16:creationId xmlns:a16="http://schemas.microsoft.com/office/drawing/2014/main" id="{2453977C-74EE-40D8-8FBE-415D8AF88A18}"/>
              </a:ext>
            </a:extLst>
          </p:cNvPr>
          <p:cNvSpPr txBox="1"/>
          <p:nvPr/>
        </p:nvSpPr>
        <p:spPr>
          <a:xfrm>
            <a:off x="7342909" y="1761559"/>
            <a:ext cx="498855" cy="584775"/>
          </a:xfrm>
          <a:prstGeom prst="rect">
            <a:avLst/>
          </a:prstGeom>
          <a:noFill/>
        </p:spPr>
        <p:txBody>
          <a:bodyPr wrap="none" rtlCol="0">
            <a:spAutoFit/>
          </a:bodyPr>
          <a:lstStyle/>
          <a:p>
            <a:r>
              <a:rPr lang="en-US" sz="3200" b="1" dirty="0">
                <a:solidFill>
                  <a:srgbClr val="FF0000"/>
                </a:solidFill>
                <a:sym typeface="Wingdings 2" panose="05020102010507070707" pitchFamily="18" charset="2"/>
              </a:rPr>
              <a:t></a:t>
            </a:r>
            <a:endParaRPr lang="en-US" sz="3200" b="1" dirty="0">
              <a:solidFill>
                <a:srgbClr val="FF0000"/>
              </a:solidFill>
            </a:endParaRPr>
          </a:p>
        </p:txBody>
      </p:sp>
      <p:sp>
        <p:nvSpPr>
          <p:cNvPr id="9" name="TextBox 8">
            <a:extLst>
              <a:ext uri="{FF2B5EF4-FFF2-40B4-BE49-F238E27FC236}">
                <a16:creationId xmlns:a16="http://schemas.microsoft.com/office/drawing/2014/main" id="{C0AA09B8-8882-4019-9771-7839259CC537}"/>
              </a:ext>
            </a:extLst>
          </p:cNvPr>
          <p:cNvSpPr txBox="1"/>
          <p:nvPr/>
        </p:nvSpPr>
        <p:spPr>
          <a:xfrm>
            <a:off x="8234994" y="2278796"/>
            <a:ext cx="498855" cy="584775"/>
          </a:xfrm>
          <a:prstGeom prst="rect">
            <a:avLst/>
          </a:prstGeom>
          <a:noFill/>
        </p:spPr>
        <p:txBody>
          <a:bodyPr wrap="none" rtlCol="0">
            <a:spAutoFit/>
          </a:bodyPr>
          <a:lstStyle/>
          <a:p>
            <a:r>
              <a:rPr lang="en-US" sz="3200" b="1" dirty="0">
                <a:solidFill>
                  <a:srgbClr val="FF0000"/>
                </a:solidFill>
                <a:sym typeface="Wingdings 2" panose="05020102010507070707" pitchFamily="18" charset="2"/>
              </a:rPr>
              <a:t></a:t>
            </a:r>
            <a:endParaRPr lang="en-US" sz="3200" b="1" dirty="0">
              <a:solidFill>
                <a:srgbClr val="FF0000"/>
              </a:solidFill>
            </a:endParaRPr>
          </a:p>
        </p:txBody>
      </p:sp>
      <p:sp>
        <p:nvSpPr>
          <p:cNvPr id="11" name="TextBox 10">
            <a:extLst>
              <a:ext uri="{FF2B5EF4-FFF2-40B4-BE49-F238E27FC236}">
                <a16:creationId xmlns:a16="http://schemas.microsoft.com/office/drawing/2014/main" id="{E00D14DA-2558-429B-9812-6FB1E59CE712}"/>
              </a:ext>
            </a:extLst>
          </p:cNvPr>
          <p:cNvSpPr txBox="1"/>
          <p:nvPr/>
        </p:nvSpPr>
        <p:spPr>
          <a:xfrm>
            <a:off x="7342908" y="2902543"/>
            <a:ext cx="498855" cy="584775"/>
          </a:xfrm>
          <a:prstGeom prst="rect">
            <a:avLst/>
          </a:prstGeom>
          <a:noFill/>
        </p:spPr>
        <p:txBody>
          <a:bodyPr wrap="none" rtlCol="0">
            <a:spAutoFit/>
          </a:bodyPr>
          <a:lstStyle/>
          <a:p>
            <a:r>
              <a:rPr lang="en-US" sz="3200" b="1" dirty="0">
                <a:solidFill>
                  <a:srgbClr val="FF0000"/>
                </a:solidFill>
                <a:sym typeface="Wingdings 2" panose="05020102010507070707" pitchFamily="18" charset="2"/>
              </a:rPr>
              <a:t></a:t>
            </a:r>
            <a:endParaRPr lang="en-US" sz="3200" b="1" dirty="0">
              <a:solidFill>
                <a:srgbClr val="FF0000"/>
              </a:solidFill>
            </a:endParaRPr>
          </a:p>
        </p:txBody>
      </p:sp>
      <p:sp>
        <p:nvSpPr>
          <p:cNvPr id="12" name="TextBox 11">
            <a:extLst>
              <a:ext uri="{FF2B5EF4-FFF2-40B4-BE49-F238E27FC236}">
                <a16:creationId xmlns:a16="http://schemas.microsoft.com/office/drawing/2014/main" id="{19B93BA2-4525-4D3C-911E-238554D1C309}"/>
              </a:ext>
            </a:extLst>
          </p:cNvPr>
          <p:cNvSpPr txBox="1"/>
          <p:nvPr/>
        </p:nvSpPr>
        <p:spPr>
          <a:xfrm>
            <a:off x="8234994" y="3610960"/>
            <a:ext cx="498855" cy="584775"/>
          </a:xfrm>
          <a:prstGeom prst="rect">
            <a:avLst/>
          </a:prstGeom>
          <a:noFill/>
        </p:spPr>
        <p:txBody>
          <a:bodyPr wrap="none" rtlCol="0">
            <a:spAutoFit/>
          </a:bodyPr>
          <a:lstStyle/>
          <a:p>
            <a:r>
              <a:rPr lang="en-US" sz="3200" b="1" dirty="0">
                <a:solidFill>
                  <a:srgbClr val="FF0000"/>
                </a:solidFill>
                <a:sym typeface="Wingdings 2" panose="05020102010507070707" pitchFamily="18" charset="2"/>
              </a:rPr>
              <a:t></a:t>
            </a:r>
            <a:endParaRPr lang="en-US" sz="3200" b="1" dirty="0">
              <a:solidFill>
                <a:srgbClr val="FF0000"/>
              </a:solidFill>
            </a:endParaRPr>
          </a:p>
        </p:txBody>
      </p:sp>
      <p:sp>
        <p:nvSpPr>
          <p:cNvPr id="13" name="TextBox 12">
            <a:extLst>
              <a:ext uri="{FF2B5EF4-FFF2-40B4-BE49-F238E27FC236}">
                <a16:creationId xmlns:a16="http://schemas.microsoft.com/office/drawing/2014/main" id="{2852825E-01B3-4FF9-B4E9-350ABDE58444}"/>
              </a:ext>
            </a:extLst>
          </p:cNvPr>
          <p:cNvSpPr txBox="1"/>
          <p:nvPr/>
        </p:nvSpPr>
        <p:spPr>
          <a:xfrm>
            <a:off x="7342907" y="4195735"/>
            <a:ext cx="498855" cy="584775"/>
          </a:xfrm>
          <a:prstGeom prst="rect">
            <a:avLst/>
          </a:prstGeom>
          <a:noFill/>
        </p:spPr>
        <p:txBody>
          <a:bodyPr wrap="none" rtlCol="0">
            <a:spAutoFit/>
          </a:bodyPr>
          <a:lstStyle/>
          <a:p>
            <a:r>
              <a:rPr lang="en-US" sz="3200" b="1" dirty="0">
                <a:solidFill>
                  <a:srgbClr val="FF0000"/>
                </a:solidFill>
                <a:sym typeface="Wingdings 2" panose="05020102010507070707" pitchFamily="18" charset="2"/>
              </a:rPr>
              <a:t></a:t>
            </a:r>
            <a:endParaRPr lang="en-US" sz="3200" b="1" dirty="0">
              <a:solidFill>
                <a:srgbClr val="FF0000"/>
              </a:solidFill>
            </a:endParaRPr>
          </a:p>
        </p:txBody>
      </p:sp>
      <p:sp>
        <p:nvSpPr>
          <p:cNvPr id="14" name="Rounded Rectangle 2">
            <a:hlinkClick r:id="rId6" action="ppaction://hlinksldjump"/>
            <a:extLst>
              <a:ext uri="{FF2B5EF4-FFF2-40B4-BE49-F238E27FC236}">
                <a16:creationId xmlns:a16="http://schemas.microsoft.com/office/drawing/2014/main" id="{B2E0B920-3B45-4CF5-84EE-CCDD3026C83B}"/>
              </a:ext>
            </a:extLst>
          </p:cNvPr>
          <p:cNvSpPr/>
          <p:nvPr/>
        </p:nvSpPr>
        <p:spPr>
          <a:xfrm>
            <a:off x="8234994" y="5113992"/>
            <a:ext cx="548640" cy="548640"/>
          </a:xfrm>
          <a:prstGeom prst="ellipse">
            <a:avLst/>
          </a:prstGeom>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2800" b="1" spc="-100" dirty="0">
                <a:solidFill>
                  <a:schemeClr val="bg1"/>
                </a:solidFill>
              </a:rPr>
              <a:t>T</a:t>
            </a:r>
          </a:p>
        </p:txBody>
      </p:sp>
      <p:sp>
        <p:nvSpPr>
          <p:cNvPr id="4" name="Rectangle 3"/>
          <p:cNvSpPr/>
          <p:nvPr/>
        </p:nvSpPr>
        <p:spPr>
          <a:xfrm>
            <a:off x="568209" y="5067195"/>
            <a:ext cx="4651594" cy="369332"/>
          </a:xfrm>
          <a:prstGeom prst="rect">
            <a:avLst/>
          </a:prstGeom>
        </p:spPr>
        <p:txBody>
          <a:bodyPr wrap="none">
            <a:spAutoFit/>
          </a:bodyPr>
          <a:lstStyle/>
          <a:p>
            <a:r>
              <a:rPr lang="en-US" i="1" dirty="0" smtClean="0">
                <a:solidFill>
                  <a:srgbClr val="FF0000"/>
                </a:solidFill>
              </a:rPr>
              <a:t>2. F  (It </a:t>
            </a:r>
            <a:r>
              <a:rPr lang="en-US" i="1" dirty="0">
                <a:solidFill>
                  <a:srgbClr val="FF0000"/>
                </a:solidFill>
              </a:rPr>
              <a:t>has beautiful beaches and green forest.)</a:t>
            </a:r>
            <a:endParaRPr lang="en-GB" i="1" dirty="0">
              <a:solidFill>
                <a:srgbClr val="FF0000"/>
              </a:solidFill>
            </a:endParaRPr>
          </a:p>
        </p:txBody>
      </p:sp>
      <p:sp>
        <p:nvSpPr>
          <p:cNvPr id="5" name="Rectangle 4"/>
          <p:cNvSpPr/>
          <p:nvPr/>
        </p:nvSpPr>
        <p:spPr>
          <a:xfrm>
            <a:off x="574650" y="5469978"/>
            <a:ext cx="5437021" cy="369332"/>
          </a:xfrm>
          <a:prstGeom prst="rect">
            <a:avLst/>
          </a:prstGeom>
        </p:spPr>
        <p:txBody>
          <a:bodyPr wrap="square">
            <a:spAutoFit/>
          </a:bodyPr>
          <a:lstStyle/>
          <a:p>
            <a:r>
              <a:rPr lang="en-US" i="1" dirty="0">
                <a:solidFill>
                  <a:srgbClr val="FF0000"/>
                </a:solidFill>
              </a:rPr>
              <a:t>4. F (Sailing and fishing are popular water sports.)</a:t>
            </a:r>
            <a:endParaRPr lang="en-GB" i="1" dirty="0">
              <a:solidFill>
                <a:srgbClr val="FF0000"/>
              </a:solidFill>
            </a:endParaRPr>
          </a:p>
        </p:txBody>
      </p:sp>
    </p:spTree>
    <p:extLst>
      <p:ext uri="{BB962C8B-B14F-4D97-AF65-F5344CB8AC3E}">
        <p14:creationId xmlns:p14="http://schemas.microsoft.com/office/powerpoint/2010/main" val="1360288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arn(inVertical)">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ipe(down)">
                                      <p:cBhvr>
                                        <p:cTn id="3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2"/>
                    </p:tgtEl>
                  </p:cond>
                </p:stCondLst>
                <p:endSync evt="end" delay="0">
                  <p:rtn val="all"/>
                </p:endSync>
                <p:childTnLst>
                  <p:par>
                    <p:cTn id="34" fill="hold">
                      <p:stCondLst>
                        <p:cond delay="0"/>
                      </p:stCondLst>
                      <p:childTnLst>
                        <p:par>
                          <p:cTn id="35" fill="hold">
                            <p:stCondLst>
                              <p:cond delay="0"/>
                            </p:stCondLst>
                            <p:childTnLst>
                              <p:par>
                                <p:cTn id="36" presetID="1" presetClass="mediacall" presetSubtype="0" fill="hold" nodeType="clickEffect">
                                  <p:stCondLst>
                                    <p:cond delay="0"/>
                                  </p:stCondLst>
                                  <p:childTnLst>
                                    <p:cmd type="call" cmd="playFrom(0.0)">
                                      <p:cBhvr>
                                        <p:cTn id="37" dur="63653" fill="hold"/>
                                        <p:tgtEl>
                                          <p:spTgt spid="2"/>
                                        </p:tgtEl>
                                      </p:cBhvr>
                                    </p:cmd>
                                  </p:childTnLst>
                                </p:cTn>
                              </p:par>
                            </p:childTnLst>
                          </p:cTn>
                        </p:par>
                      </p:childTnLst>
                    </p:cTn>
                  </p:par>
                </p:childTnLst>
              </p:cTn>
              <p:nextCondLst>
                <p:cond evt="onClick" delay="0">
                  <p:tgtEl>
                    <p:spTgt spid="2"/>
                  </p:tgtEl>
                </p:cond>
              </p:nextCondLst>
            </p:seq>
            <p:audio>
              <p:cMediaNode vol="80000">
                <p:cTn id="38" fill="hold" display="0">
                  <p:stCondLst>
                    <p:cond delay="indefinite"/>
                  </p:stCondLst>
                  <p:endCondLst>
                    <p:cond evt="onStopAudio" delay="0">
                      <p:tgtEl>
                        <p:sldTgt/>
                      </p:tgtEl>
                    </p:cond>
                  </p:endCondLst>
                </p:cTn>
                <p:tgtEl>
                  <p:spTgt spid="2"/>
                </p:tgtEl>
              </p:cMediaNode>
            </p:audio>
          </p:childTnLst>
        </p:cTn>
      </p:par>
    </p:tnLst>
    <p:bldLst>
      <p:bldP spid="3" grpId="0"/>
      <p:bldP spid="9" grpId="0"/>
      <p:bldP spid="11" grpId="0"/>
      <p:bldP spid="12" grpId="0"/>
      <p:bldP spid="13" grpId="0"/>
      <p:bldP spid="4"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31648" y="182880"/>
            <a:ext cx="6364048" cy="461665"/>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sz="2400" b="1" dirty="0" smtClean="0"/>
              <a:t>2.1 / Listen  again and fill in the blanks </a:t>
            </a:r>
            <a:endParaRPr lang="en-GB" sz="2400" b="1" dirty="0"/>
          </a:p>
        </p:txBody>
      </p:sp>
      <p:sp>
        <p:nvSpPr>
          <p:cNvPr id="4" name="Rectangle 3"/>
          <p:cNvSpPr/>
          <p:nvPr/>
        </p:nvSpPr>
        <p:spPr>
          <a:xfrm>
            <a:off x="395798" y="1246632"/>
            <a:ext cx="6423105" cy="430887"/>
          </a:xfrm>
          <a:prstGeom prst="rect">
            <a:avLst/>
          </a:prstGeom>
        </p:spPr>
        <p:txBody>
          <a:bodyPr wrap="none">
            <a:spAutoFit/>
          </a:bodyPr>
          <a:lstStyle/>
          <a:p>
            <a:r>
              <a:rPr lang="en-US" sz="2200" dirty="0" smtClean="0">
                <a:solidFill>
                  <a:srgbClr val="242021"/>
                </a:solidFill>
              </a:rPr>
              <a:t>1. </a:t>
            </a:r>
            <a:r>
              <a:rPr lang="en-US" sz="2200" dirty="0" err="1" smtClean="0">
                <a:solidFill>
                  <a:srgbClr val="242021"/>
                </a:solidFill>
              </a:rPr>
              <a:t>Phu</a:t>
            </a:r>
            <a:r>
              <a:rPr lang="en-US" sz="2200" dirty="0" smtClean="0">
                <a:solidFill>
                  <a:srgbClr val="242021"/>
                </a:solidFill>
              </a:rPr>
              <a:t> </a:t>
            </a:r>
            <a:r>
              <a:rPr lang="en-US" sz="2200" dirty="0" err="1" smtClean="0">
                <a:solidFill>
                  <a:srgbClr val="242021"/>
                </a:solidFill>
              </a:rPr>
              <a:t>Quoc</a:t>
            </a:r>
            <a:r>
              <a:rPr lang="en-US" sz="2200" dirty="0" smtClean="0">
                <a:solidFill>
                  <a:srgbClr val="242021"/>
                </a:solidFill>
              </a:rPr>
              <a:t>  </a:t>
            </a:r>
            <a:r>
              <a:rPr lang="en-US" sz="2200" dirty="0">
                <a:solidFill>
                  <a:srgbClr val="242021"/>
                </a:solidFill>
              </a:rPr>
              <a:t>has beautiful </a:t>
            </a:r>
            <a:r>
              <a:rPr lang="en-US" sz="2200" dirty="0" smtClean="0">
                <a:solidFill>
                  <a:srgbClr val="242021"/>
                </a:solidFill>
              </a:rPr>
              <a:t>…………….. </a:t>
            </a:r>
            <a:r>
              <a:rPr lang="en-US" sz="2200" dirty="0">
                <a:solidFill>
                  <a:srgbClr val="242021"/>
                </a:solidFill>
              </a:rPr>
              <a:t>and green forests</a:t>
            </a:r>
            <a:endParaRPr lang="en-GB" sz="2200" dirty="0"/>
          </a:p>
        </p:txBody>
      </p:sp>
      <p:sp>
        <p:nvSpPr>
          <p:cNvPr id="5" name="Rectangle 4"/>
          <p:cNvSpPr/>
          <p:nvPr/>
        </p:nvSpPr>
        <p:spPr>
          <a:xfrm>
            <a:off x="395797" y="1746504"/>
            <a:ext cx="5566139" cy="430887"/>
          </a:xfrm>
          <a:prstGeom prst="rect">
            <a:avLst/>
          </a:prstGeom>
        </p:spPr>
        <p:txBody>
          <a:bodyPr wrap="none">
            <a:spAutoFit/>
          </a:bodyPr>
          <a:lstStyle/>
          <a:p>
            <a:r>
              <a:rPr lang="en-US" sz="2200" dirty="0" smtClean="0">
                <a:solidFill>
                  <a:srgbClr val="242021"/>
                </a:solidFill>
              </a:rPr>
              <a:t>2. </a:t>
            </a:r>
            <a:r>
              <a:rPr lang="en-US" sz="2200" dirty="0">
                <a:solidFill>
                  <a:srgbClr val="242021"/>
                </a:solidFill>
              </a:rPr>
              <a:t>It also </a:t>
            </a:r>
            <a:r>
              <a:rPr lang="en-US" sz="2200" dirty="0" smtClean="0">
                <a:solidFill>
                  <a:srgbClr val="242021"/>
                </a:solidFill>
              </a:rPr>
              <a:t>has………………, </a:t>
            </a:r>
            <a:r>
              <a:rPr lang="en-US" sz="2200" dirty="0">
                <a:solidFill>
                  <a:srgbClr val="242021"/>
                </a:solidFill>
              </a:rPr>
              <a:t>hotels, and </a:t>
            </a:r>
            <a:r>
              <a:rPr lang="en-US" sz="2200" dirty="0" smtClean="0">
                <a:solidFill>
                  <a:srgbClr val="242021"/>
                </a:solidFill>
              </a:rPr>
              <a:t>bars             </a:t>
            </a:r>
            <a:endParaRPr lang="en-GB" sz="2200" dirty="0"/>
          </a:p>
        </p:txBody>
      </p:sp>
      <p:sp>
        <p:nvSpPr>
          <p:cNvPr id="6" name="Rectangle 5"/>
          <p:cNvSpPr/>
          <p:nvPr/>
        </p:nvSpPr>
        <p:spPr>
          <a:xfrm>
            <a:off x="2067626" y="1678263"/>
            <a:ext cx="912237" cy="400110"/>
          </a:xfrm>
          <a:prstGeom prst="rect">
            <a:avLst/>
          </a:prstGeom>
        </p:spPr>
        <p:txBody>
          <a:bodyPr wrap="none">
            <a:spAutoFit/>
          </a:bodyPr>
          <a:lstStyle/>
          <a:p>
            <a:r>
              <a:rPr lang="en-GB" sz="2000" dirty="0">
                <a:solidFill>
                  <a:srgbClr val="FF0000"/>
                </a:solidFill>
              </a:rPr>
              <a:t>resorts</a:t>
            </a:r>
          </a:p>
        </p:txBody>
      </p:sp>
      <p:sp>
        <p:nvSpPr>
          <p:cNvPr id="7" name="Rectangle 6"/>
          <p:cNvSpPr/>
          <p:nvPr/>
        </p:nvSpPr>
        <p:spPr>
          <a:xfrm>
            <a:off x="371413" y="2221992"/>
            <a:ext cx="6072240" cy="430887"/>
          </a:xfrm>
          <a:prstGeom prst="rect">
            <a:avLst/>
          </a:prstGeom>
        </p:spPr>
        <p:txBody>
          <a:bodyPr wrap="none">
            <a:spAutoFit/>
          </a:bodyPr>
          <a:lstStyle/>
          <a:p>
            <a:r>
              <a:rPr lang="en-US" sz="2200" dirty="0" smtClean="0">
                <a:solidFill>
                  <a:srgbClr val="242021"/>
                </a:solidFill>
              </a:rPr>
              <a:t>3.  </a:t>
            </a:r>
            <a:r>
              <a:rPr lang="en-US" sz="2200" dirty="0" err="1" smtClean="0">
                <a:solidFill>
                  <a:srgbClr val="242021"/>
                </a:solidFill>
              </a:rPr>
              <a:t>Phu</a:t>
            </a:r>
            <a:r>
              <a:rPr lang="en-US" sz="2200" dirty="0" smtClean="0">
                <a:solidFill>
                  <a:srgbClr val="242021"/>
                </a:solidFill>
              </a:rPr>
              <a:t> </a:t>
            </a:r>
            <a:r>
              <a:rPr lang="en-US" sz="2200" dirty="0" err="1">
                <a:solidFill>
                  <a:srgbClr val="242021"/>
                </a:solidFill>
              </a:rPr>
              <a:t>Quoc</a:t>
            </a:r>
            <a:r>
              <a:rPr lang="en-US" sz="2200" dirty="0">
                <a:solidFill>
                  <a:srgbClr val="242021"/>
                </a:solidFill>
              </a:rPr>
              <a:t> has an </a:t>
            </a:r>
            <a:r>
              <a:rPr lang="en-US" sz="2200" dirty="0" smtClean="0">
                <a:solidFill>
                  <a:srgbClr val="242021"/>
                </a:solidFill>
              </a:rPr>
              <a:t>international…………………………..</a:t>
            </a:r>
            <a:endParaRPr lang="en-GB" sz="2200" dirty="0"/>
          </a:p>
        </p:txBody>
      </p:sp>
      <p:sp>
        <p:nvSpPr>
          <p:cNvPr id="8" name="Rectangle 7"/>
          <p:cNvSpPr/>
          <p:nvPr/>
        </p:nvSpPr>
        <p:spPr>
          <a:xfrm>
            <a:off x="4308545" y="2177391"/>
            <a:ext cx="970137" cy="430887"/>
          </a:xfrm>
          <a:prstGeom prst="rect">
            <a:avLst/>
          </a:prstGeom>
        </p:spPr>
        <p:txBody>
          <a:bodyPr wrap="none">
            <a:spAutoFit/>
          </a:bodyPr>
          <a:lstStyle/>
          <a:p>
            <a:r>
              <a:rPr lang="en-GB" sz="2200" dirty="0">
                <a:solidFill>
                  <a:srgbClr val="FF0000"/>
                </a:solidFill>
              </a:rPr>
              <a:t>airport</a:t>
            </a:r>
          </a:p>
        </p:txBody>
      </p:sp>
      <p:sp>
        <p:nvSpPr>
          <p:cNvPr id="9" name="Rectangle 8"/>
          <p:cNvSpPr/>
          <p:nvPr/>
        </p:nvSpPr>
        <p:spPr>
          <a:xfrm>
            <a:off x="404676" y="2706392"/>
            <a:ext cx="8324796" cy="430887"/>
          </a:xfrm>
          <a:prstGeom prst="rect">
            <a:avLst/>
          </a:prstGeom>
        </p:spPr>
        <p:txBody>
          <a:bodyPr wrap="square">
            <a:spAutoFit/>
          </a:bodyPr>
          <a:lstStyle/>
          <a:p>
            <a:r>
              <a:rPr lang="en-US" sz="2200" dirty="0" smtClean="0">
                <a:solidFill>
                  <a:srgbClr val="242021"/>
                </a:solidFill>
              </a:rPr>
              <a:t>4. Tourists </a:t>
            </a:r>
            <a:r>
              <a:rPr lang="en-US" sz="2200" dirty="0">
                <a:solidFill>
                  <a:srgbClr val="242021"/>
                </a:solidFill>
              </a:rPr>
              <a:t>can visit fishing villages, national parks, </a:t>
            </a:r>
            <a:r>
              <a:rPr lang="en-US" sz="2200" dirty="0" smtClean="0">
                <a:solidFill>
                  <a:srgbClr val="242021"/>
                </a:solidFill>
              </a:rPr>
              <a:t>……………and </a:t>
            </a:r>
            <a:r>
              <a:rPr lang="en-US" sz="2200" dirty="0">
                <a:solidFill>
                  <a:srgbClr val="242021"/>
                </a:solidFill>
              </a:rPr>
              <a:t>temples</a:t>
            </a:r>
            <a:endParaRPr lang="en-GB" sz="2200" dirty="0"/>
          </a:p>
        </p:txBody>
      </p:sp>
      <p:sp>
        <p:nvSpPr>
          <p:cNvPr id="10" name="Rectangle 9"/>
          <p:cNvSpPr/>
          <p:nvPr/>
        </p:nvSpPr>
        <p:spPr>
          <a:xfrm>
            <a:off x="6126158" y="2635710"/>
            <a:ext cx="1112677" cy="400110"/>
          </a:xfrm>
          <a:prstGeom prst="rect">
            <a:avLst/>
          </a:prstGeom>
        </p:spPr>
        <p:txBody>
          <a:bodyPr wrap="none">
            <a:spAutoFit/>
          </a:bodyPr>
          <a:lstStyle/>
          <a:p>
            <a:r>
              <a:rPr lang="en-GB" sz="2000" dirty="0" smtClean="0">
                <a:solidFill>
                  <a:srgbClr val="FF0000"/>
                </a:solidFill>
              </a:rPr>
              <a:t>pagodas </a:t>
            </a:r>
            <a:endParaRPr lang="en-GB" sz="2000" dirty="0">
              <a:solidFill>
                <a:srgbClr val="FF0000"/>
              </a:solidFill>
            </a:endParaRPr>
          </a:p>
        </p:txBody>
      </p:sp>
      <p:sp>
        <p:nvSpPr>
          <p:cNvPr id="11" name="Rectangle 10"/>
          <p:cNvSpPr/>
          <p:nvPr/>
        </p:nvSpPr>
        <p:spPr>
          <a:xfrm>
            <a:off x="384417" y="4093650"/>
            <a:ext cx="8209901" cy="707886"/>
          </a:xfrm>
          <a:prstGeom prst="rect">
            <a:avLst/>
          </a:prstGeom>
        </p:spPr>
        <p:txBody>
          <a:bodyPr wrap="square">
            <a:spAutoFit/>
          </a:bodyPr>
          <a:lstStyle/>
          <a:p>
            <a:r>
              <a:rPr lang="en-US" sz="3600" b="1" dirty="0" smtClean="0">
                <a:solidFill>
                  <a:srgbClr val="FF0000"/>
                </a:solidFill>
              </a:rPr>
              <a:t>LN</a:t>
            </a:r>
            <a:r>
              <a:rPr lang="en-US" sz="4000" b="1" dirty="0" smtClean="0">
                <a:solidFill>
                  <a:srgbClr val="242021"/>
                </a:solidFill>
              </a:rPr>
              <a:t>  </a:t>
            </a:r>
            <a:r>
              <a:rPr lang="en-US" dirty="0" smtClean="0">
                <a:solidFill>
                  <a:srgbClr val="242021"/>
                </a:solidFill>
              </a:rPr>
              <a:t>             </a:t>
            </a:r>
            <a:r>
              <a:rPr lang="en-US" sz="3600" b="1" dirty="0" smtClean="0">
                <a:solidFill>
                  <a:srgbClr val="242021"/>
                </a:solidFill>
              </a:rPr>
              <a:t>1</a:t>
            </a:r>
            <a:r>
              <a:rPr lang="en-US" dirty="0" smtClean="0">
                <a:solidFill>
                  <a:srgbClr val="242021"/>
                </a:solidFill>
              </a:rPr>
              <a:t>                </a:t>
            </a:r>
            <a:r>
              <a:rPr lang="en-US" sz="3200" b="1" dirty="0" smtClean="0">
                <a:solidFill>
                  <a:srgbClr val="FF0000"/>
                </a:solidFill>
              </a:rPr>
              <a:t> LN     </a:t>
            </a:r>
            <a:r>
              <a:rPr lang="en-US" sz="3600" b="1" dirty="0" smtClean="0">
                <a:solidFill>
                  <a:srgbClr val="FF0000"/>
                </a:solidFill>
              </a:rPr>
              <a:t>    </a:t>
            </a:r>
            <a:r>
              <a:rPr lang="en-US" sz="3600" b="1" dirty="0" smtClean="0">
                <a:solidFill>
                  <a:srgbClr val="242021"/>
                </a:solidFill>
              </a:rPr>
              <a:t>4         3         2         5</a:t>
            </a:r>
            <a:endParaRPr lang="en-GB" sz="3600" b="1" dirty="0"/>
          </a:p>
        </p:txBody>
      </p:sp>
      <p:sp>
        <p:nvSpPr>
          <p:cNvPr id="12" name="Rectangle 11"/>
          <p:cNvSpPr/>
          <p:nvPr/>
        </p:nvSpPr>
        <p:spPr>
          <a:xfrm>
            <a:off x="3862604" y="3105013"/>
            <a:ext cx="995785" cy="400110"/>
          </a:xfrm>
          <a:prstGeom prst="rect">
            <a:avLst/>
          </a:prstGeom>
        </p:spPr>
        <p:txBody>
          <a:bodyPr wrap="none">
            <a:spAutoFit/>
          </a:bodyPr>
          <a:lstStyle/>
          <a:p>
            <a:r>
              <a:rPr lang="en-US" sz="2000" dirty="0">
                <a:solidFill>
                  <a:srgbClr val="FF0000"/>
                </a:solidFill>
              </a:rPr>
              <a:t>popular</a:t>
            </a:r>
            <a:endParaRPr lang="en-GB" sz="2000" dirty="0">
              <a:solidFill>
                <a:srgbClr val="FF0000"/>
              </a:solidFill>
            </a:endParaRPr>
          </a:p>
        </p:txBody>
      </p:sp>
      <p:pic>
        <p:nvPicPr>
          <p:cNvPr id="13" name="Bản sao của B1_37">
            <a:hlinkClick r:id="" action="ppaction://media"/>
            <a:extLst>
              <a:ext uri="{FF2B5EF4-FFF2-40B4-BE49-F238E27FC236}">
                <a16:creationId xmlns:a16="http://schemas.microsoft.com/office/drawing/2014/main" id="{B9890ACF-A468-4868-9EF1-9BFA93CD213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449629" y="400863"/>
            <a:ext cx="487363" cy="487363"/>
          </a:xfrm>
          <a:prstGeom prst="rect">
            <a:avLst/>
          </a:prstGeom>
        </p:spPr>
      </p:pic>
      <p:sp>
        <p:nvSpPr>
          <p:cNvPr id="14" name="Oval 13">
            <a:hlinkClick r:id="" action="ppaction://noaction"/>
          </p:cNvPr>
          <p:cNvSpPr/>
          <p:nvPr/>
        </p:nvSpPr>
        <p:spPr>
          <a:xfrm>
            <a:off x="231649" y="3931114"/>
            <a:ext cx="987552" cy="90162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rgbClr val="FF0000"/>
                </a:solidFill>
              </a:rPr>
              <a:t>1</a:t>
            </a:r>
            <a:endParaRPr lang="en-US" sz="3600" b="1" dirty="0">
              <a:solidFill>
                <a:srgbClr val="FF0000"/>
              </a:solidFill>
            </a:endParaRPr>
          </a:p>
        </p:txBody>
      </p:sp>
      <p:sp>
        <p:nvSpPr>
          <p:cNvPr id="15" name="Oval 14">
            <a:hlinkClick r:id="" action="ppaction://noaction"/>
          </p:cNvPr>
          <p:cNvSpPr/>
          <p:nvPr/>
        </p:nvSpPr>
        <p:spPr>
          <a:xfrm>
            <a:off x="1536193" y="3904991"/>
            <a:ext cx="1011936" cy="9503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0000"/>
                </a:solidFill>
              </a:rPr>
              <a:t>2</a:t>
            </a:r>
          </a:p>
        </p:txBody>
      </p:sp>
      <p:sp>
        <p:nvSpPr>
          <p:cNvPr id="26" name="Rectangle 25"/>
          <p:cNvSpPr/>
          <p:nvPr/>
        </p:nvSpPr>
        <p:spPr>
          <a:xfrm>
            <a:off x="527837" y="3214224"/>
            <a:ext cx="6710998" cy="430887"/>
          </a:xfrm>
          <a:prstGeom prst="rect">
            <a:avLst/>
          </a:prstGeom>
        </p:spPr>
        <p:txBody>
          <a:bodyPr wrap="square">
            <a:spAutoFit/>
          </a:bodyPr>
          <a:lstStyle/>
          <a:p>
            <a:r>
              <a:rPr lang="en-US" sz="2200" dirty="0" smtClean="0">
                <a:solidFill>
                  <a:srgbClr val="242021"/>
                </a:solidFill>
              </a:rPr>
              <a:t>5. Sailing </a:t>
            </a:r>
            <a:r>
              <a:rPr lang="en-US" sz="2200" dirty="0">
                <a:solidFill>
                  <a:srgbClr val="242021"/>
                </a:solidFill>
              </a:rPr>
              <a:t>and fishing are ………………………..water sports. </a:t>
            </a:r>
            <a:endParaRPr lang="en-GB" sz="2200" dirty="0"/>
          </a:p>
        </p:txBody>
      </p:sp>
      <p:sp>
        <p:nvSpPr>
          <p:cNvPr id="27" name="Oval 26">
            <a:hlinkClick r:id="" action="ppaction://noaction"/>
          </p:cNvPr>
          <p:cNvSpPr/>
          <p:nvPr/>
        </p:nvSpPr>
        <p:spPr>
          <a:xfrm>
            <a:off x="2746915" y="3903452"/>
            <a:ext cx="1048599" cy="89808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rgbClr val="FF0000"/>
                </a:solidFill>
              </a:rPr>
              <a:t>3</a:t>
            </a:r>
            <a:endParaRPr lang="en-US" sz="3600" b="1" dirty="0">
              <a:solidFill>
                <a:srgbClr val="FF0000"/>
              </a:solidFill>
            </a:endParaRPr>
          </a:p>
        </p:txBody>
      </p:sp>
      <p:sp>
        <p:nvSpPr>
          <p:cNvPr id="28" name="Oval 27">
            <a:hlinkClick r:id="" action="ppaction://noaction"/>
          </p:cNvPr>
          <p:cNvSpPr/>
          <p:nvPr/>
        </p:nvSpPr>
        <p:spPr>
          <a:xfrm>
            <a:off x="4029796" y="3962314"/>
            <a:ext cx="944540" cy="83922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rgbClr val="FF0000"/>
                </a:solidFill>
              </a:rPr>
              <a:t>4</a:t>
            </a:r>
            <a:endParaRPr lang="en-US" sz="3600" b="1" dirty="0">
              <a:solidFill>
                <a:srgbClr val="FF0000"/>
              </a:solidFill>
            </a:endParaRPr>
          </a:p>
        </p:txBody>
      </p:sp>
      <p:sp>
        <p:nvSpPr>
          <p:cNvPr id="30" name="Oval 29">
            <a:hlinkClick r:id="" action="ppaction://noaction"/>
          </p:cNvPr>
          <p:cNvSpPr/>
          <p:nvPr/>
        </p:nvSpPr>
        <p:spPr>
          <a:xfrm>
            <a:off x="7456697" y="3962314"/>
            <a:ext cx="979092" cy="83922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rgbClr val="FF0000"/>
                </a:solidFill>
              </a:rPr>
              <a:t>7</a:t>
            </a:r>
            <a:endParaRPr lang="en-US" sz="3600" b="1" dirty="0">
              <a:solidFill>
                <a:srgbClr val="FF0000"/>
              </a:solidFill>
            </a:endParaRPr>
          </a:p>
        </p:txBody>
      </p:sp>
      <p:sp>
        <p:nvSpPr>
          <p:cNvPr id="31" name="Oval 30">
            <a:hlinkClick r:id="" action="ppaction://noaction"/>
          </p:cNvPr>
          <p:cNvSpPr/>
          <p:nvPr/>
        </p:nvSpPr>
        <p:spPr>
          <a:xfrm>
            <a:off x="6465412" y="3962314"/>
            <a:ext cx="805415" cy="85141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rgbClr val="FF0000"/>
                </a:solidFill>
              </a:rPr>
              <a:t>6</a:t>
            </a:r>
            <a:endParaRPr lang="en-US" sz="3600" b="1" dirty="0">
              <a:solidFill>
                <a:srgbClr val="FF0000"/>
              </a:solidFill>
            </a:endParaRPr>
          </a:p>
        </p:txBody>
      </p:sp>
      <p:sp>
        <p:nvSpPr>
          <p:cNvPr id="32" name="Oval 31">
            <a:hlinkClick r:id="" action="ppaction://noaction"/>
          </p:cNvPr>
          <p:cNvSpPr/>
          <p:nvPr/>
        </p:nvSpPr>
        <p:spPr>
          <a:xfrm>
            <a:off x="5211494" y="3947159"/>
            <a:ext cx="914664" cy="85437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0000"/>
                </a:solidFill>
              </a:rPr>
              <a:t>5</a:t>
            </a:r>
          </a:p>
        </p:txBody>
      </p:sp>
      <p:sp>
        <p:nvSpPr>
          <p:cNvPr id="33" name="TextBox 32"/>
          <p:cNvSpPr txBox="1"/>
          <p:nvPr/>
        </p:nvSpPr>
        <p:spPr>
          <a:xfrm>
            <a:off x="3534512" y="1179349"/>
            <a:ext cx="1032562" cy="369332"/>
          </a:xfrm>
          <a:prstGeom prst="rect">
            <a:avLst/>
          </a:prstGeom>
          <a:noFill/>
        </p:spPr>
        <p:txBody>
          <a:bodyPr wrap="square" rtlCol="0">
            <a:spAutoFit/>
          </a:bodyPr>
          <a:lstStyle/>
          <a:p>
            <a:r>
              <a:rPr lang="en-US" dirty="0" smtClean="0">
                <a:solidFill>
                  <a:srgbClr val="FF0000"/>
                </a:solidFill>
              </a:rPr>
              <a:t>beaches</a:t>
            </a:r>
            <a:endParaRPr lang="en-GB" dirty="0">
              <a:solidFill>
                <a:srgbClr val="FF0000"/>
              </a:solidFill>
            </a:endParaRPr>
          </a:p>
        </p:txBody>
      </p:sp>
      <p:sp>
        <p:nvSpPr>
          <p:cNvPr id="34" name="TextBox 33"/>
          <p:cNvSpPr txBox="1"/>
          <p:nvPr/>
        </p:nvSpPr>
        <p:spPr>
          <a:xfrm>
            <a:off x="292608" y="644544"/>
            <a:ext cx="2901696" cy="400110"/>
          </a:xfrm>
          <a:prstGeom prst="rect">
            <a:avLst/>
          </a:prstGeom>
          <a:noFill/>
        </p:spPr>
        <p:txBody>
          <a:bodyPr wrap="square" rtlCol="0">
            <a:spAutoFit/>
          </a:bodyPr>
          <a:lstStyle/>
          <a:p>
            <a:r>
              <a:rPr lang="en-US" sz="2000" b="1" dirty="0" smtClean="0">
                <a:solidFill>
                  <a:srgbClr val="FF0000"/>
                </a:solidFill>
              </a:rPr>
              <a:t>* Game: Lucky number</a:t>
            </a:r>
            <a:endParaRPr lang="en-GB" sz="2000" b="1" dirty="0">
              <a:solidFill>
                <a:srgbClr val="FF0000"/>
              </a:solidFill>
            </a:endParaRPr>
          </a:p>
        </p:txBody>
      </p:sp>
    </p:spTree>
    <p:extLst>
      <p:ext uri="{BB962C8B-B14F-4D97-AF65-F5344CB8AC3E}">
        <p14:creationId xmlns:p14="http://schemas.microsoft.com/office/powerpoint/2010/main" val="2364911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down)">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13"/>
                    </p:tgtEl>
                  </p:cond>
                </p:stCondLst>
                <p:endSync evt="end" delay="0">
                  <p:rtn val="all"/>
                </p:endSync>
                <p:childTnLst>
                  <p:par>
                    <p:cTn id="31" fill="hold">
                      <p:stCondLst>
                        <p:cond delay="0"/>
                      </p:stCondLst>
                      <p:childTnLst>
                        <p:par>
                          <p:cTn id="32" fill="hold">
                            <p:stCondLst>
                              <p:cond delay="0"/>
                            </p:stCondLst>
                            <p:childTnLst>
                              <p:par>
                                <p:cTn id="33" presetID="1" presetClass="mediacall" presetSubtype="0" fill="hold" nodeType="clickEffect">
                                  <p:stCondLst>
                                    <p:cond delay="0"/>
                                  </p:stCondLst>
                                  <p:childTnLst>
                                    <p:cmd type="call" cmd="playFrom(0.0)">
                                      <p:cBhvr>
                                        <p:cTn id="34" dur="63653" fill="hold"/>
                                        <p:tgtEl>
                                          <p:spTgt spid="13"/>
                                        </p:tgtEl>
                                      </p:cBhvr>
                                    </p:cmd>
                                  </p:childTnLst>
                                </p:cTn>
                              </p:par>
                            </p:childTnLst>
                          </p:cTn>
                        </p:par>
                      </p:childTnLst>
                    </p:cTn>
                  </p:par>
                </p:childTnLst>
              </p:cTn>
              <p:nextCondLst>
                <p:cond evt="onClick" delay="0">
                  <p:tgtEl>
                    <p:spTgt spid="13"/>
                  </p:tgtEl>
                </p:cond>
              </p:nextCondLst>
            </p:seq>
            <p:audio>
              <p:cMediaNode vol="80000">
                <p:cTn id="35" fill="hold" display="0">
                  <p:stCondLst>
                    <p:cond delay="indefinite"/>
                  </p:stCondLst>
                  <p:endCondLst>
                    <p:cond evt="onStopAudio" delay="0">
                      <p:tgtEl>
                        <p:sldTgt/>
                      </p:tgtEl>
                    </p:cond>
                  </p:endCondLst>
                </p:cTn>
                <p:tgtEl>
                  <p:spTgt spid="13"/>
                </p:tgtEl>
              </p:cMediaNode>
            </p:audio>
            <p:seq concurrent="1" nextAc="seek">
              <p:cTn id="36" restart="whenNotActive" fill="hold" evtFilter="cancelBubble" nodeType="interactiveSeq">
                <p:stCondLst>
                  <p:cond evt="onClick" delay="0">
                    <p:tgtEl>
                      <p:spTgt spid="14"/>
                    </p:tgtEl>
                  </p:cond>
                </p:stCondLst>
                <p:endSync evt="end" delay="0">
                  <p:rtn val="all"/>
                </p:endSync>
                <p:childTnLst>
                  <p:par>
                    <p:cTn id="37" fill="hold">
                      <p:stCondLst>
                        <p:cond delay="0"/>
                      </p:stCondLst>
                      <p:childTnLst>
                        <p:par>
                          <p:cTn id="38" fill="hold">
                            <p:stCondLst>
                              <p:cond delay="0"/>
                            </p:stCondLst>
                            <p:childTnLst>
                              <p:par>
                                <p:cTn id="39" presetID="31" presetClass="exit" presetSubtype="0" fill="hold" grpId="0" nodeType="clickEffect">
                                  <p:stCondLst>
                                    <p:cond delay="0"/>
                                  </p:stCondLst>
                                  <p:childTnLst>
                                    <p:anim calcmode="lin" valueType="num">
                                      <p:cBhvr>
                                        <p:cTn id="40" dur="1000"/>
                                        <p:tgtEl>
                                          <p:spTgt spid="14"/>
                                        </p:tgtEl>
                                        <p:attrNameLst>
                                          <p:attrName>ppt_w</p:attrName>
                                        </p:attrNameLst>
                                      </p:cBhvr>
                                      <p:tavLst>
                                        <p:tav tm="0">
                                          <p:val>
                                            <p:strVal val="ppt_w"/>
                                          </p:val>
                                        </p:tav>
                                        <p:tav tm="100000">
                                          <p:val>
                                            <p:fltVal val="0"/>
                                          </p:val>
                                        </p:tav>
                                      </p:tavLst>
                                    </p:anim>
                                    <p:anim calcmode="lin" valueType="num">
                                      <p:cBhvr>
                                        <p:cTn id="41" dur="1000"/>
                                        <p:tgtEl>
                                          <p:spTgt spid="14"/>
                                        </p:tgtEl>
                                        <p:attrNameLst>
                                          <p:attrName>ppt_h</p:attrName>
                                        </p:attrNameLst>
                                      </p:cBhvr>
                                      <p:tavLst>
                                        <p:tav tm="0">
                                          <p:val>
                                            <p:strVal val="ppt_h"/>
                                          </p:val>
                                        </p:tav>
                                        <p:tav tm="100000">
                                          <p:val>
                                            <p:fltVal val="0"/>
                                          </p:val>
                                        </p:tav>
                                      </p:tavLst>
                                    </p:anim>
                                    <p:anim calcmode="lin" valueType="num">
                                      <p:cBhvr>
                                        <p:cTn id="42" dur="1000"/>
                                        <p:tgtEl>
                                          <p:spTgt spid="14"/>
                                        </p:tgtEl>
                                        <p:attrNameLst>
                                          <p:attrName>style.rotation</p:attrName>
                                        </p:attrNameLst>
                                      </p:cBhvr>
                                      <p:tavLst>
                                        <p:tav tm="0">
                                          <p:val>
                                            <p:fltVal val="0"/>
                                          </p:val>
                                        </p:tav>
                                        <p:tav tm="100000">
                                          <p:val>
                                            <p:fltVal val="90"/>
                                          </p:val>
                                        </p:tav>
                                      </p:tavLst>
                                    </p:anim>
                                    <p:animEffect transition="out" filter="fade">
                                      <p:cBhvr>
                                        <p:cTn id="43" dur="1000"/>
                                        <p:tgtEl>
                                          <p:spTgt spid="14"/>
                                        </p:tgtEl>
                                      </p:cBhvr>
                                    </p:animEffect>
                                    <p:set>
                                      <p:cBhvr>
                                        <p:cTn id="44" dur="1" fill="hold">
                                          <p:stCondLst>
                                            <p:cond delay="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45" restart="whenNotActive" fill="hold" evtFilter="cancelBubble" nodeType="interactiveSeq">
                <p:stCondLst>
                  <p:cond evt="onClick" delay="0">
                    <p:tgtEl>
                      <p:spTgt spid="15"/>
                    </p:tgtEl>
                  </p:cond>
                </p:stCondLst>
                <p:endSync evt="end" delay="0">
                  <p:rtn val="all"/>
                </p:endSync>
                <p:childTnLst>
                  <p:par>
                    <p:cTn id="46" fill="hold">
                      <p:stCondLst>
                        <p:cond delay="0"/>
                      </p:stCondLst>
                      <p:childTnLst>
                        <p:par>
                          <p:cTn id="47" fill="hold">
                            <p:stCondLst>
                              <p:cond delay="0"/>
                            </p:stCondLst>
                            <p:childTnLst>
                              <p:par>
                                <p:cTn id="48" presetID="31" presetClass="exit" presetSubtype="0" fill="hold" grpId="0" nodeType="clickEffect">
                                  <p:stCondLst>
                                    <p:cond delay="0"/>
                                  </p:stCondLst>
                                  <p:childTnLst>
                                    <p:anim calcmode="lin" valueType="num">
                                      <p:cBhvr>
                                        <p:cTn id="49" dur="1000"/>
                                        <p:tgtEl>
                                          <p:spTgt spid="15"/>
                                        </p:tgtEl>
                                        <p:attrNameLst>
                                          <p:attrName>ppt_w</p:attrName>
                                        </p:attrNameLst>
                                      </p:cBhvr>
                                      <p:tavLst>
                                        <p:tav tm="0">
                                          <p:val>
                                            <p:strVal val="ppt_w"/>
                                          </p:val>
                                        </p:tav>
                                        <p:tav tm="100000">
                                          <p:val>
                                            <p:fltVal val="0"/>
                                          </p:val>
                                        </p:tav>
                                      </p:tavLst>
                                    </p:anim>
                                    <p:anim calcmode="lin" valueType="num">
                                      <p:cBhvr>
                                        <p:cTn id="50" dur="1000"/>
                                        <p:tgtEl>
                                          <p:spTgt spid="15"/>
                                        </p:tgtEl>
                                        <p:attrNameLst>
                                          <p:attrName>ppt_h</p:attrName>
                                        </p:attrNameLst>
                                      </p:cBhvr>
                                      <p:tavLst>
                                        <p:tav tm="0">
                                          <p:val>
                                            <p:strVal val="ppt_h"/>
                                          </p:val>
                                        </p:tav>
                                        <p:tav tm="100000">
                                          <p:val>
                                            <p:fltVal val="0"/>
                                          </p:val>
                                        </p:tav>
                                      </p:tavLst>
                                    </p:anim>
                                    <p:anim calcmode="lin" valueType="num">
                                      <p:cBhvr>
                                        <p:cTn id="51" dur="1000"/>
                                        <p:tgtEl>
                                          <p:spTgt spid="15"/>
                                        </p:tgtEl>
                                        <p:attrNameLst>
                                          <p:attrName>style.rotation</p:attrName>
                                        </p:attrNameLst>
                                      </p:cBhvr>
                                      <p:tavLst>
                                        <p:tav tm="0">
                                          <p:val>
                                            <p:fltVal val="0"/>
                                          </p:val>
                                        </p:tav>
                                        <p:tav tm="100000">
                                          <p:val>
                                            <p:fltVal val="90"/>
                                          </p:val>
                                        </p:tav>
                                      </p:tavLst>
                                    </p:anim>
                                    <p:animEffect transition="out" filter="fade">
                                      <p:cBhvr>
                                        <p:cTn id="52" dur="1000"/>
                                        <p:tgtEl>
                                          <p:spTgt spid="15"/>
                                        </p:tgtEl>
                                      </p:cBhvr>
                                    </p:animEffect>
                                    <p:set>
                                      <p:cBhvr>
                                        <p:cTn id="53" dur="1" fill="hold">
                                          <p:stCondLst>
                                            <p:cond delay="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54" restart="whenNotActive" fill="hold" evtFilter="cancelBubble" nodeType="interactiveSeq">
                <p:stCondLst>
                  <p:cond evt="onClick" delay="0">
                    <p:tgtEl>
                      <p:spTgt spid="27"/>
                    </p:tgtEl>
                  </p:cond>
                </p:stCondLst>
                <p:endSync evt="end" delay="0">
                  <p:rtn val="all"/>
                </p:endSync>
                <p:childTnLst>
                  <p:par>
                    <p:cTn id="55" fill="hold">
                      <p:stCondLst>
                        <p:cond delay="0"/>
                      </p:stCondLst>
                      <p:childTnLst>
                        <p:par>
                          <p:cTn id="56" fill="hold">
                            <p:stCondLst>
                              <p:cond delay="0"/>
                            </p:stCondLst>
                            <p:childTnLst>
                              <p:par>
                                <p:cTn id="57" presetID="31" presetClass="exit" presetSubtype="0" fill="hold" grpId="0" nodeType="clickEffect">
                                  <p:stCondLst>
                                    <p:cond delay="0"/>
                                  </p:stCondLst>
                                  <p:childTnLst>
                                    <p:anim calcmode="lin" valueType="num">
                                      <p:cBhvr>
                                        <p:cTn id="58" dur="1000"/>
                                        <p:tgtEl>
                                          <p:spTgt spid="27"/>
                                        </p:tgtEl>
                                        <p:attrNameLst>
                                          <p:attrName>ppt_w</p:attrName>
                                        </p:attrNameLst>
                                      </p:cBhvr>
                                      <p:tavLst>
                                        <p:tav tm="0">
                                          <p:val>
                                            <p:strVal val="ppt_w"/>
                                          </p:val>
                                        </p:tav>
                                        <p:tav tm="100000">
                                          <p:val>
                                            <p:fltVal val="0"/>
                                          </p:val>
                                        </p:tav>
                                      </p:tavLst>
                                    </p:anim>
                                    <p:anim calcmode="lin" valueType="num">
                                      <p:cBhvr>
                                        <p:cTn id="59" dur="1000"/>
                                        <p:tgtEl>
                                          <p:spTgt spid="27"/>
                                        </p:tgtEl>
                                        <p:attrNameLst>
                                          <p:attrName>ppt_h</p:attrName>
                                        </p:attrNameLst>
                                      </p:cBhvr>
                                      <p:tavLst>
                                        <p:tav tm="0">
                                          <p:val>
                                            <p:strVal val="ppt_h"/>
                                          </p:val>
                                        </p:tav>
                                        <p:tav tm="100000">
                                          <p:val>
                                            <p:fltVal val="0"/>
                                          </p:val>
                                        </p:tav>
                                      </p:tavLst>
                                    </p:anim>
                                    <p:anim calcmode="lin" valueType="num">
                                      <p:cBhvr>
                                        <p:cTn id="60" dur="1000"/>
                                        <p:tgtEl>
                                          <p:spTgt spid="27"/>
                                        </p:tgtEl>
                                        <p:attrNameLst>
                                          <p:attrName>style.rotation</p:attrName>
                                        </p:attrNameLst>
                                      </p:cBhvr>
                                      <p:tavLst>
                                        <p:tav tm="0">
                                          <p:val>
                                            <p:fltVal val="0"/>
                                          </p:val>
                                        </p:tav>
                                        <p:tav tm="100000">
                                          <p:val>
                                            <p:fltVal val="90"/>
                                          </p:val>
                                        </p:tav>
                                      </p:tavLst>
                                    </p:anim>
                                    <p:animEffect transition="out" filter="fade">
                                      <p:cBhvr>
                                        <p:cTn id="61" dur="1000"/>
                                        <p:tgtEl>
                                          <p:spTgt spid="27"/>
                                        </p:tgtEl>
                                      </p:cBhvr>
                                    </p:animEffect>
                                    <p:set>
                                      <p:cBhvr>
                                        <p:cTn id="62" dur="1" fill="hold">
                                          <p:stCondLst>
                                            <p:cond delay="9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63" restart="whenNotActive" fill="hold" evtFilter="cancelBubble" nodeType="interactiveSeq">
                <p:stCondLst>
                  <p:cond evt="onClick" delay="0">
                    <p:tgtEl>
                      <p:spTgt spid="28"/>
                    </p:tgtEl>
                  </p:cond>
                </p:stCondLst>
                <p:endSync evt="end" delay="0">
                  <p:rtn val="all"/>
                </p:endSync>
                <p:childTnLst>
                  <p:par>
                    <p:cTn id="64" fill="hold">
                      <p:stCondLst>
                        <p:cond delay="0"/>
                      </p:stCondLst>
                      <p:childTnLst>
                        <p:par>
                          <p:cTn id="65" fill="hold">
                            <p:stCondLst>
                              <p:cond delay="0"/>
                            </p:stCondLst>
                            <p:childTnLst>
                              <p:par>
                                <p:cTn id="66" presetID="31" presetClass="exit" presetSubtype="0" fill="hold" grpId="0" nodeType="clickEffect">
                                  <p:stCondLst>
                                    <p:cond delay="0"/>
                                  </p:stCondLst>
                                  <p:childTnLst>
                                    <p:anim calcmode="lin" valueType="num">
                                      <p:cBhvr>
                                        <p:cTn id="67" dur="1000"/>
                                        <p:tgtEl>
                                          <p:spTgt spid="28"/>
                                        </p:tgtEl>
                                        <p:attrNameLst>
                                          <p:attrName>ppt_w</p:attrName>
                                        </p:attrNameLst>
                                      </p:cBhvr>
                                      <p:tavLst>
                                        <p:tav tm="0">
                                          <p:val>
                                            <p:strVal val="ppt_w"/>
                                          </p:val>
                                        </p:tav>
                                        <p:tav tm="100000">
                                          <p:val>
                                            <p:fltVal val="0"/>
                                          </p:val>
                                        </p:tav>
                                      </p:tavLst>
                                    </p:anim>
                                    <p:anim calcmode="lin" valueType="num">
                                      <p:cBhvr>
                                        <p:cTn id="68" dur="1000"/>
                                        <p:tgtEl>
                                          <p:spTgt spid="28"/>
                                        </p:tgtEl>
                                        <p:attrNameLst>
                                          <p:attrName>ppt_h</p:attrName>
                                        </p:attrNameLst>
                                      </p:cBhvr>
                                      <p:tavLst>
                                        <p:tav tm="0">
                                          <p:val>
                                            <p:strVal val="ppt_h"/>
                                          </p:val>
                                        </p:tav>
                                        <p:tav tm="100000">
                                          <p:val>
                                            <p:fltVal val="0"/>
                                          </p:val>
                                        </p:tav>
                                      </p:tavLst>
                                    </p:anim>
                                    <p:anim calcmode="lin" valueType="num">
                                      <p:cBhvr>
                                        <p:cTn id="69" dur="1000"/>
                                        <p:tgtEl>
                                          <p:spTgt spid="28"/>
                                        </p:tgtEl>
                                        <p:attrNameLst>
                                          <p:attrName>style.rotation</p:attrName>
                                        </p:attrNameLst>
                                      </p:cBhvr>
                                      <p:tavLst>
                                        <p:tav tm="0">
                                          <p:val>
                                            <p:fltVal val="0"/>
                                          </p:val>
                                        </p:tav>
                                        <p:tav tm="100000">
                                          <p:val>
                                            <p:fltVal val="90"/>
                                          </p:val>
                                        </p:tav>
                                      </p:tavLst>
                                    </p:anim>
                                    <p:animEffect transition="out" filter="fade">
                                      <p:cBhvr>
                                        <p:cTn id="70" dur="1000"/>
                                        <p:tgtEl>
                                          <p:spTgt spid="28"/>
                                        </p:tgtEl>
                                      </p:cBhvr>
                                    </p:animEffect>
                                    <p:set>
                                      <p:cBhvr>
                                        <p:cTn id="71" dur="1" fill="hold">
                                          <p:stCondLst>
                                            <p:cond delay="9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72" restart="whenNotActive" fill="hold" evtFilter="cancelBubble" nodeType="interactiveSeq">
                <p:stCondLst>
                  <p:cond evt="onClick" delay="0">
                    <p:tgtEl>
                      <p:spTgt spid="30"/>
                    </p:tgtEl>
                  </p:cond>
                </p:stCondLst>
                <p:endSync evt="end" delay="0">
                  <p:rtn val="all"/>
                </p:endSync>
                <p:childTnLst>
                  <p:par>
                    <p:cTn id="73" fill="hold">
                      <p:stCondLst>
                        <p:cond delay="0"/>
                      </p:stCondLst>
                      <p:childTnLst>
                        <p:par>
                          <p:cTn id="74" fill="hold">
                            <p:stCondLst>
                              <p:cond delay="0"/>
                            </p:stCondLst>
                            <p:childTnLst>
                              <p:par>
                                <p:cTn id="75" presetID="31" presetClass="exit" presetSubtype="0" fill="hold" grpId="0" nodeType="clickEffect">
                                  <p:stCondLst>
                                    <p:cond delay="0"/>
                                  </p:stCondLst>
                                  <p:childTnLst>
                                    <p:anim calcmode="lin" valueType="num">
                                      <p:cBhvr>
                                        <p:cTn id="76" dur="1000"/>
                                        <p:tgtEl>
                                          <p:spTgt spid="30"/>
                                        </p:tgtEl>
                                        <p:attrNameLst>
                                          <p:attrName>ppt_w</p:attrName>
                                        </p:attrNameLst>
                                      </p:cBhvr>
                                      <p:tavLst>
                                        <p:tav tm="0">
                                          <p:val>
                                            <p:strVal val="ppt_w"/>
                                          </p:val>
                                        </p:tav>
                                        <p:tav tm="100000">
                                          <p:val>
                                            <p:fltVal val="0"/>
                                          </p:val>
                                        </p:tav>
                                      </p:tavLst>
                                    </p:anim>
                                    <p:anim calcmode="lin" valueType="num">
                                      <p:cBhvr>
                                        <p:cTn id="77" dur="1000"/>
                                        <p:tgtEl>
                                          <p:spTgt spid="30"/>
                                        </p:tgtEl>
                                        <p:attrNameLst>
                                          <p:attrName>ppt_h</p:attrName>
                                        </p:attrNameLst>
                                      </p:cBhvr>
                                      <p:tavLst>
                                        <p:tav tm="0">
                                          <p:val>
                                            <p:strVal val="ppt_h"/>
                                          </p:val>
                                        </p:tav>
                                        <p:tav tm="100000">
                                          <p:val>
                                            <p:fltVal val="0"/>
                                          </p:val>
                                        </p:tav>
                                      </p:tavLst>
                                    </p:anim>
                                    <p:anim calcmode="lin" valueType="num">
                                      <p:cBhvr>
                                        <p:cTn id="78" dur="1000"/>
                                        <p:tgtEl>
                                          <p:spTgt spid="30"/>
                                        </p:tgtEl>
                                        <p:attrNameLst>
                                          <p:attrName>style.rotation</p:attrName>
                                        </p:attrNameLst>
                                      </p:cBhvr>
                                      <p:tavLst>
                                        <p:tav tm="0">
                                          <p:val>
                                            <p:fltVal val="0"/>
                                          </p:val>
                                        </p:tav>
                                        <p:tav tm="100000">
                                          <p:val>
                                            <p:fltVal val="90"/>
                                          </p:val>
                                        </p:tav>
                                      </p:tavLst>
                                    </p:anim>
                                    <p:animEffect transition="out" filter="fade">
                                      <p:cBhvr>
                                        <p:cTn id="79" dur="1000"/>
                                        <p:tgtEl>
                                          <p:spTgt spid="30"/>
                                        </p:tgtEl>
                                      </p:cBhvr>
                                    </p:animEffect>
                                    <p:set>
                                      <p:cBhvr>
                                        <p:cTn id="80" dur="1" fill="hold">
                                          <p:stCondLst>
                                            <p:cond delay="9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81" restart="whenNotActive" fill="hold" evtFilter="cancelBubble" nodeType="interactiveSeq">
                <p:stCondLst>
                  <p:cond evt="onClick" delay="0">
                    <p:tgtEl>
                      <p:spTgt spid="31"/>
                    </p:tgtEl>
                  </p:cond>
                </p:stCondLst>
                <p:endSync evt="end" delay="0">
                  <p:rtn val="all"/>
                </p:endSync>
                <p:childTnLst>
                  <p:par>
                    <p:cTn id="82" fill="hold">
                      <p:stCondLst>
                        <p:cond delay="0"/>
                      </p:stCondLst>
                      <p:childTnLst>
                        <p:par>
                          <p:cTn id="83" fill="hold">
                            <p:stCondLst>
                              <p:cond delay="0"/>
                            </p:stCondLst>
                            <p:childTnLst>
                              <p:par>
                                <p:cTn id="84" presetID="31" presetClass="exit" presetSubtype="0" fill="hold" grpId="0" nodeType="clickEffect">
                                  <p:stCondLst>
                                    <p:cond delay="0"/>
                                  </p:stCondLst>
                                  <p:childTnLst>
                                    <p:anim calcmode="lin" valueType="num">
                                      <p:cBhvr>
                                        <p:cTn id="85" dur="1000"/>
                                        <p:tgtEl>
                                          <p:spTgt spid="31"/>
                                        </p:tgtEl>
                                        <p:attrNameLst>
                                          <p:attrName>ppt_w</p:attrName>
                                        </p:attrNameLst>
                                      </p:cBhvr>
                                      <p:tavLst>
                                        <p:tav tm="0">
                                          <p:val>
                                            <p:strVal val="ppt_w"/>
                                          </p:val>
                                        </p:tav>
                                        <p:tav tm="100000">
                                          <p:val>
                                            <p:fltVal val="0"/>
                                          </p:val>
                                        </p:tav>
                                      </p:tavLst>
                                    </p:anim>
                                    <p:anim calcmode="lin" valueType="num">
                                      <p:cBhvr>
                                        <p:cTn id="86" dur="1000"/>
                                        <p:tgtEl>
                                          <p:spTgt spid="31"/>
                                        </p:tgtEl>
                                        <p:attrNameLst>
                                          <p:attrName>ppt_h</p:attrName>
                                        </p:attrNameLst>
                                      </p:cBhvr>
                                      <p:tavLst>
                                        <p:tav tm="0">
                                          <p:val>
                                            <p:strVal val="ppt_h"/>
                                          </p:val>
                                        </p:tav>
                                        <p:tav tm="100000">
                                          <p:val>
                                            <p:fltVal val="0"/>
                                          </p:val>
                                        </p:tav>
                                      </p:tavLst>
                                    </p:anim>
                                    <p:anim calcmode="lin" valueType="num">
                                      <p:cBhvr>
                                        <p:cTn id="87" dur="1000"/>
                                        <p:tgtEl>
                                          <p:spTgt spid="31"/>
                                        </p:tgtEl>
                                        <p:attrNameLst>
                                          <p:attrName>style.rotation</p:attrName>
                                        </p:attrNameLst>
                                      </p:cBhvr>
                                      <p:tavLst>
                                        <p:tav tm="0">
                                          <p:val>
                                            <p:fltVal val="0"/>
                                          </p:val>
                                        </p:tav>
                                        <p:tav tm="100000">
                                          <p:val>
                                            <p:fltVal val="90"/>
                                          </p:val>
                                        </p:tav>
                                      </p:tavLst>
                                    </p:anim>
                                    <p:animEffect transition="out" filter="fade">
                                      <p:cBhvr>
                                        <p:cTn id="88" dur="1000"/>
                                        <p:tgtEl>
                                          <p:spTgt spid="31"/>
                                        </p:tgtEl>
                                      </p:cBhvr>
                                    </p:animEffect>
                                    <p:set>
                                      <p:cBhvr>
                                        <p:cTn id="89" dur="1" fill="hold">
                                          <p:stCondLst>
                                            <p:cond delay="9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90" restart="whenNotActive" fill="hold" evtFilter="cancelBubble" nodeType="interactiveSeq">
                <p:stCondLst>
                  <p:cond evt="onClick" delay="0">
                    <p:tgtEl>
                      <p:spTgt spid="32"/>
                    </p:tgtEl>
                  </p:cond>
                </p:stCondLst>
                <p:endSync evt="end" delay="0">
                  <p:rtn val="all"/>
                </p:endSync>
                <p:childTnLst>
                  <p:par>
                    <p:cTn id="91" fill="hold">
                      <p:stCondLst>
                        <p:cond delay="0"/>
                      </p:stCondLst>
                      <p:childTnLst>
                        <p:par>
                          <p:cTn id="92" fill="hold">
                            <p:stCondLst>
                              <p:cond delay="0"/>
                            </p:stCondLst>
                            <p:childTnLst>
                              <p:par>
                                <p:cTn id="93" presetID="31" presetClass="exit" presetSubtype="0" fill="hold" grpId="0" nodeType="clickEffect">
                                  <p:stCondLst>
                                    <p:cond delay="0"/>
                                  </p:stCondLst>
                                  <p:childTnLst>
                                    <p:anim calcmode="lin" valueType="num">
                                      <p:cBhvr>
                                        <p:cTn id="94" dur="1000"/>
                                        <p:tgtEl>
                                          <p:spTgt spid="32"/>
                                        </p:tgtEl>
                                        <p:attrNameLst>
                                          <p:attrName>ppt_w</p:attrName>
                                        </p:attrNameLst>
                                      </p:cBhvr>
                                      <p:tavLst>
                                        <p:tav tm="0">
                                          <p:val>
                                            <p:strVal val="ppt_w"/>
                                          </p:val>
                                        </p:tav>
                                        <p:tav tm="100000">
                                          <p:val>
                                            <p:fltVal val="0"/>
                                          </p:val>
                                        </p:tav>
                                      </p:tavLst>
                                    </p:anim>
                                    <p:anim calcmode="lin" valueType="num">
                                      <p:cBhvr>
                                        <p:cTn id="95" dur="1000"/>
                                        <p:tgtEl>
                                          <p:spTgt spid="32"/>
                                        </p:tgtEl>
                                        <p:attrNameLst>
                                          <p:attrName>ppt_h</p:attrName>
                                        </p:attrNameLst>
                                      </p:cBhvr>
                                      <p:tavLst>
                                        <p:tav tm="0">
                                          <p:val>
                                            <p:strVal val="ppt_h"/>
                                          </p:val>
                                        </p:tav>
                                        <p:tav tm="100000">
                                          <p:val>
                                            <p:fltVal val="0"/>
                                          </p:val>
                                        </p:tav>
                                      </p:tavLst>
                                    </p:anim>
                                    <p:anim calcmode="lin" valueType="num">
                                      <p:cBhvr>
                                        <p:cTn id="96" dur="1000"/>
                                        <p:tgtEl>
                                          <p:spTgt spid="32"/>
                                        </p:tgtEl>
                                        <p:attrNameLst>
                                          <p:attrName>style.rotation</p:attrName>
                                        </p:attrNameLst>
                                      </p:cBhvr>
                                      <p:tavLst>
                                        <p:tav tm="0">
                                          <p:val>
                                            <p:fltVal val="0"/>
                                          </p:val>
                                        </p:tav>
                                        <p:tav tm="100000">
                                          <p:val>
                                            <p:fltVal val="90"/>
                                          </p:val>
                                        </p:tav>
                                      </p:tavLst>
                                    </p:anim>
                                    <p:animEffect transition="out" filter="fade">
                                      <p:cBhvr>
                                        <p:cTn id="97" dur="1000"/>
                                        <p:tgtEl>
                                          <p:spTgt spid="32"/>
                                        </p:tgtEl>
                                      </p:cBhvr>
                                    </p:animEffect>
                                    <p:set>
                                      <p:cBhvr>
                                        <p:cTn id="98" dur="1" fill="hold">
                                          <p:stCondLst>
                                            <p:cond delay="9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childTnLst>
        </p:cTn>
      </p:par>
    </p:tnLst>
    <p:bldLst>
      <p:bldP spid="6" grpId="0"/>
      <p:bldP spid="8" grpId="0"/>
      <p:bldP spid="10" grpId="0"/>
      <p:bldP spid="12" grpId="0"/>
      <p:bldP spid="14" grpId="0" animBg="1"/>
      <p:bldP spid="15" grpId="0" animBg="1"/>
      <p:bldP spid="27" grpId="0" animBg="1"/>
      <p:bldP spid="28" grpId="0" animBg="1"/>
      <p:bldP spid="30" grpId="0" animBg="1"/>
      <p:bldP spid="31" grpId="0" animBg="1"/>
      <p:bldP spid="32" grpId="0" animBg="1"/>
      <p:bldP spid="33" grpId="0"/>
    </p:bld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BC11514E-B568-4EDC-AA1A-6B7D24C74198}"/>
              </a:ext>
            </a:extLst>
          </p:cNvPr>
          <p:cNvGrpSpPr/>
          <p:nvPr/>
        </p:nvGrpSpPr>
        <p:grpSpPr>
          <a:xfrm>
            <a:off x="0" y="129442"/>
            <a:ext cx="9144000" cy="6008014"/>
            <a:chOff x="0" y="0"/>
            <a:chExt cx="9144000" cy="6137455"/>
          </a:xfrm>
        </p:grpSpPr>
        <p:sp>
          <p:nvSpPr>
            <p:cNvPr id="2" name="Rectangle 1">
              <a:extLst>
                <a:ext uri="{FF2B5EF4-FFF2-40B4-BE49-F238E27FC236}">
                  <a16:creationId xmlns:a16="http://schemas.microsoft.com/office/drawing/2014/main" id="{93B4FA3A-7C98-4049-9207-F7722E240A55}"/>
                </a:ext>
              </a:extLst>
            </p:cNvPr>
            <p:cNvSpPr/>
            <p:nvPr/>
          </p:nvSpPr>
          <p:spPr>
            <a:xfrm>
              <a:off x="0" y="0"/>
              <a:ext cx="9144000" cy="61374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99A6BE0-9C8A-4C38-B997-ADB4E8B327B7}"/>
                </a:ext>
              </a:extLst>
            </p:cNvPr>
            <p:cNvSpPr txBox="1"/>
            <p:nvPr/>
          </p:nvSpPr>
          <p:spPr>
            <a:xfrm>
              <a:off x="338595" y="720545"/>
              <a:ext cx="8486470" cy="4334392"/>
            </a:xfrm>
            <a:prstGeom prst="rect">
              <a:avLst/>
            </a:prstGeom>
            <a:noFill/>
            <a:ln w="19050">
              <a:solidFill>
                <a:srgbClr val="0FB7BD"/>
              </a:solidFill>
            </a:ln>
          </p:spPr>
          <p:txBody>
            <a:bodyPr wrap="square">
              <a:spAutoFit/>
            </a:bodyPr>
            <a:lstStyle/>
            <a:p>
              <a:pPr algn="just">
                <a:lnSpc>
                  <a:spcPct val="110000"/>
                </a:lnSpc>
              </a:pPr>
              <a:r>
                <a:rPr lang="en-US" sz="2800" b="0" i="0" dirty="0" err="1">
                  <a:solidFill>
                    <a:srgbClr val="242021"/>
                  </a:solidFill>
                  <a:effectLst/>
                </a:rPr>
                <a:t>Phu</a:t>
              </a:r>
              <a:r>
                <a:rPr lang="en-US" sz="2800" b="0" i="0" dirty="0">
                  <a:solidFill>
                    <a:srgbClr val="242021"/>
                  </a:solidFill>
                  <a:effectLst/>
                </a:rPr>
                <a:t> Quoc is a very beautiful island in Viet Nam. It is in </a:t>
              </a:r>
              <a:r>
                <a:rPr lang="en-US" sz="2800" b="0" i="0" dirty="0" err="1">
                  <a:solidFill>
                    <a:srgbClr val="242021"/>
                  </a:solidFill>
                  <a:effectLst/>
                </a:rPr>
                <a:t>Kien</a:t>
              </a:r>
              <a:r>
                <a:rPr lang="en-US" sz="2800" b="0" i="0" dirty="0">
                  <a:solidFill>
                    <a:srgbClr val="242021"/>
                  </a:solidFill>
                  <a:effectLst/>
                </a:rPr>
                <a:t> </a:t>
              </a:r>
              <a:r>
                <a:rPr lang="en-US" sz="2800" b="0" i="0" dirty="0" err="1">
                  <a:solidFill>
                    <a:srgbClr val="242021"/>
                  </a:solidFill>
                  <a:effectLst/>
                </a:rPr>
                <a:t>Giang</a:t>
              </a:r>
              <a:r>
                <a:rPr lang="en-US" sz="2800" b="0" i="0" dirty="0">
                  <a:solidFill>
                    <a:srgbClr val="242021"/>
                  </a:solidFill>
                  <a:effectLst/>
                </a:rPr>
                <a:t>. It has beautiful beaches and green forests. It also has resorts, hotels, and bars. The people here are friendly. </a:t>
              </a:r>
              <a:r>
                <a:rPr lang="en-US" sz="2800" b="0" i="0" dirty="0" err="1">
                  <a:solidFill>
                    <a:srgbClr val="242021"/>
                  </a:solidFill>
                  <a:effectLst/>
                </a:rPr>
                <a:t>Phu</a:t>
              </a:r>
              <a:r>
                <a:rPr lang="en-US" sz="2800" b="0" i="0" dirty="0">
                  <a:solidFill>
                    <a:srgbClr val="242021"/>
                  </a:solidFill>
                  <a:effectLst/>
                </a:rPr>
                <a:t> Quoc has an international airport, and travelling there is easy. Tourists can visit fishing villages, national parks, pagodas and temples. They also like to eat the seafood here. It is delicious. Sailing and fishing are popular water sports. You can buy interesting things at the markets on the island.</a:t>
              </a:r>
              <a:endParaRPr lang="en-US" sz="4000" i="0" dirty="0">
                <a:effectLst/>
              </a:endParaRPr>
            </a:p>
          </p:txBody>
        </p:sp>
        <p:sp>
          <p:nvSpPr>
            <p:cNvPr id="7" name="TextBox 6">
              <a:extLst>
                <a:ext uri="{FF2B5EF4-FFF2-40B4-BE49-F238E27FC236}">
                  <a16:creationId xmlns:a16="http://schemas.microsoft.com/office/drawing/2014/main" id="{0655EF60-59B4-4757-B066-A4ACC7BA287F}"/>
                </a:ext>
              </a:extLst>
            </p:cNvPr>
            <p:cNvSpPr txBox="1"/>
            <p:nvPr/>
          </p:nvSpPr>
          <p:spPr>
            <a:xfrm>
              <a:off x="3573041" y="135812"/>
              <a:ext cx="1997919" cy="471611"/>
            </a:xfrm>
            <a:prstGeom prst="rect">
              <a:avLst/>
            </a:prstGeom>
            <a:noFill/>
          </p:spPr>
          <p:txBody>
            <a:bodyPr wrap="none" rtlCol="0">
              <a:spAutoFit/>
            </a:bodyPr>
            <a:lstStyle/>
            <a:p>
              <a:r>
                <a:rPr lang="en-US" sz="2400" b="1" dirty="0">
                  <a:solidFill>
                    <a:srgbClr val="FF0000"/>
                  </a:solidFill>
                </a:rPr>
                <a:t>AUDIO SCRIPT</a:t>
              </a:r>
            </a:p>
          </p:txBody>
        </p:sp>
      </p:grpSp>
      <p:sp>
        <p:nvSpPr>
          <p:cNvPr id="8" name="Multiplication Sign 7">
            <a:hlinkClick r:id="rId4" action="ppaction://hlinksldjump"/>
            <a:extLst>
              <a:ext uri="{FF2B5EF4-FFF2-40B4-BE49-F238E27FC236}">
                <a16:creationId xmlns:a16="http://schemas.microsoft.com/office/drawing/2014/main" id="{159A5070-05F6-4C54-98F1-7743575FF3DA}"/>
              </a:ext>
            </a:extLst>
          </p:cNvPr>
          <p:cNvSpPr/>
          <p:nvPr/>
        </p:nvSpPr>
        <p:spPr>
          <a:xfrm>
            <a:off x="8209935" y="129441"/>
            <a:ext cx="491613" cy="461665"/>
          </a:xfrm>
          <a:prstGeom prst="mathMultipl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Bản sao của B1_37">
            <a:hlinkClick r:id="" action="ppaction://media"/>
            <a:extLst>
              <a:ext uri="{FF2B5EF4-FFF2-40B4-BE49-F238E27FC236}">
                <a16:creationId xmlns:a16="http://schemas.microsoft.com/office/drawing/2014/main" id="{C65CE16A-28E8-4797-8FA9-7C3E1D9E88CB}"/>
              </a:ext>
            </a:extLst>
          </p:cNvPr>
          <p:cNvPicPr>
            <a:picLocks noChangeAspect="1"/>
          </p:cNvPicPr>
          <p:nvPr>
            <a:audioFile r:link="rId1"/>
            <p:extLst>
              <p:ext uri="{DAA4B4D4-6D71-4841-9C94-3DE7FCFB9230}">
                <p14:media xmlns:p14="http://schemas.microsoft.com/office/powerpoint/2010/main" r:embed="rId2">
                  <p14:trim st="17320"/>
                </p14:media>
              </p:ext>
            </p:extLst>
          </p:nvPr>
        </p:nvPicPr>
        <p:blipFill>
          <a:blip r:embed="rId5"/>
          <a:stretch>
            <a:fillRect/>
          </a:stretch>
        </p:blipFill>
        <p:spPr>
          <a:xfrm>
            <a:off x="7326608" y="103742"/>
            <a:ext cx="487363" cy="487363"/>
          </a:xfrm>
          <a:prstGeom prst="rect">
            <a:avLst/>
          </a:prstGeom>
        </p:spPr>
      </p:pic>
    </p:spTree>
    <p:extLst>
      <p:ext uri="{BB962C8B-B14F-4D97-AF65-F5344CB8AC3E}">
        <p14:creationId xmlns:p14="http://schemas.microsoft.com/office/powerpoint/2010/main" val="8048845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6333"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6245" y="721506"/>
            <a:ext cx="474044" cy="522078"/>
          </a:xfrm>
          <a:prstGeom prst="rect">
            <a:avLst/>
          </a:prstGeom>
        </p:spPr>
        <p:style>
          <a:lnRef idx="2">
            <a:schemeClr val="accent1">
              <a:shade val="50000"/>
            </a:schemeClr>
          </a:lnRef>
          <a:fillRef idx="1">
            <a:schemeClr val="accent1"/>
          </a:fillRef>
          <a:effectRef idx="0">
            <a:schemeClr val="accent1"/>
          </a:effectRef>
          <a:fontRef idx="minor">
            <a:schemeClr val="lt1"/>
          </a:fontRef>
        </p:style>
      </p:pic>
      <p:sp>
        <p:nvSpPr>
          <p:cNvPr id="8" name="TextBox 7"/>
          <p:cNvSpPr txBox="1"/>
          <p:nvPr/>
        </p:nvSpPr>
        <p:spPr>
          <a:xfrm>
            <a:off x="920270" y="570655"/>
            <a:ext cx="7720810" cy="830997"/>
          </a:xfrm>
          <a:prstGeom prst="rect">
            <a:avLst/>
          </a:prstGeom>
          <a:noFill/>
        </p:spPr>
        <p:txBody>
          <a:bodyPr wrap="square" rtlCol="0">
            <a:spAutoFit/>
          </a:bodyPr>
          <a:lstStyle/>
          <a:p>
            <a:r>
              <a:rPr lang="en-US" sz="2400" b="1" dirty="0">
                <a:effectLst>
                  <a:glow rad="88900">
                    <a:schemeClr val="bg1"/>
                  </a:glow>
                </a:effectLst>
                <a:latin typeface="Arial" panose="020B0604020202020204" pitchFamily="34" charset="0"/>
                <a:cs typeface="Arial" panose="020B0604020202020204" pitchFamily="34" charset="0"/>
              </a:rPr>
              <a:t>Fill each blank in the network with the information about a travel attraction you know.</a:t>
            </a:r>
          </a:p>
        </p:txBody>
      </p:sp>
      <p:grpSp>
        <p:nvGrpSpPr>
          <p:cNvPr id="5" name="Group 4"/>
          <p:cNvGrpSpPr/>
          <p:nvPr/>
        </p:nvGrpSpPr>
        <p:grpSpPr>
          <a:xfrm>
            <a:off x="1580722" y="1338710"/>
            <a:ext cx="5982556" cy="5612116"/>
            <a:chOff x="1839191" y="1523999"/>
            <a:chExt cx="5369492" cy="5037013"/>
          </a:xfrm>
        </p:grpSpPr>
        <p:sp>
          <p:nvSpPr>
            <p:cNvPr id="11" name="Oval 10"/>
            <p:cNvSpPr/>
            <p:nvPr/>
          </p:nvSpPr>
          <p:spPr>
            <a:xfrm>
              <a:off x="4642129" y="4160712"/>
              <a:ext cx="2566554" cy="2400300"/>
            </a:xfrm>
            <a:prstGeom prst="ellipse">
              <a:avLst/>
            </a:prstGeom>
            <a:solidFill>
              <a:srgbClr val="A6DBE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1839191" y="4160712"/>
              <a:ext cx="2566554" cy="2400300"/>
            </a:xfrm>
            <a:prstGeom prst="ellipse">
              <a:avLst/>
            </a:prstGeom>
            <a:solidFill>
              <a:srgbClr val="C39BE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4642129" y="1566047"/>
              <a:ext cx="2566554" cy="2400300"/>
            </a:xfrm>
            <a:prstGeom prst="ellipse">
              <a:avLst/>
            </a:prstGeom>
            <a:solidFill>
              <a:srgbClr val="FBDFEB"/>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839191" y="1523999"/>
              <a:ext cx="2566554" cy="2400300"/>
            </a:xfrm>
            <a:prstGeom prst="ellipse">
              <a:avLst/>
            </a:prstGeom>
            <a:solidFill>
              <a:schemeClr val="accent6">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p:cNvSpPr/>
            <p:nvPr/>
          </p:nvSpPr>
          <p:spPr>
            <a:xfrm>
              <a:off x="3240660" y="2670463"/>
              <a:ext cx="2566554" cy="2400300"/>
            </a:xfrm>
            <a:prstGeom prst="ellipse">
              <a:avLst/>
            </a:prstGeom>
            <a:solidFill>
              <a:srgbClr val="FFF200"/>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xtBox 12"/>
          <p:cNvSpPr txBox="1"/>
          <p:nvPr/>
        </p:nvSpPr>
        <p:spPr>
          <a:xfrm>
            <a:off x="3507145" y="3647464"/>
            <a:ext cx="2223654" cy="830997"/>
          </a:xfrm>
          <a:prstGeom prst="rect">
            <a:avLst/>
          </a:prstGeom>
          <a:noFill/>
        </p:spPr>
        <p:txBody>
          <a:bodyPr wrap="square" rtlCol="0">
            <a:spAutoFit/>
          </a:bodyPr>
          <a:lstStyle/>
          <a:p>
            <a:pPr algn="ctr"/>
            <a:r>
              <a:rPr lang="en-US" sz="2400" dirty="0"/>
              <a:t>(1) Name of the attraction</a:t>
            </a:r>
          </a:p>
        </p:txBody>
      </p:sp>
      <p:cxnSp>
        <p:nvCxnSpPr>
          <p:cNvPr id="15" name="Straight Connector 14"/>
          <p:cNvCxnSpPr/>
          <p:nvPr/>
        </p:nvCxnSpPr>
        <p:spPr>
          <a:xfrm>
            <a:off x="4023360" y="4505788"/>
            <a:ext cx="109728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2030377" y="2297784"/>
            <a:ext cx="2223654" cy="461665"/>
          </a:xfrm>
          <a:prstGeom prst="rect">
            <a:avLst/>
          </a:prstGeom>
          <a:noFill/>
        </p:spPr>
        <p:txBody>
          <a:bodyPr wrap="square" rtlCol="0">
            <a:spAutoFit/>
          </a:bodyPr>
          <a:lstStyle/>
          <a:p>
            <a:pPr algn="ctr"/>
            <a:r>
              <a:rPr lang="en-US" sz="2400" dirty="0"/>
              <a:t>(2) Where is it?</a:t>
            </a:r>
          </a:p>
        </p:txBody>
      </p:sp>
      <p:cxnSp>
        <p:nvCxnSpPr>
          <p:cNvPr id="18" name="Straight Connector 17"/>
          <p:cNvCxnSpPr/>
          <p:nvPr/>
        </p:nvCxnSpPr>
        <p:spPr>
          <a:xfrm>
            <a:off x="2461877" y="2865454"/>
            <a:ext cx="109728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5167612" y="2098081"/>
            <a:ext cx="2223654" cy="830997"/>
          </a:xfrm>
          <a:prstGeom prst="rect">
            <a:avLst/>
          </a:prstGeom>
          <a:noFill/>
        </p:spPr>
        <p:txBody>
          <a:bodyPr wrap="square" rtlCol="0">
            <a:spAutoFit/>
          </a:bodyPr>
          <a:lstStyle/>
          <a:p>
            <a:pPr algn="ctr"/>
            <a:r>
              <a:rPr lang="en-US" sz="2400" dirty="0"/>
              <a:t>(3) How can you go there?</a:t>
            </a:r>
          </a:p>
        </p:txBody>
      </p:sp>
      <p:cxnSp>
        <p:nvCxnSpPr>
          <p:cNvPr id="20" name="Straight Connector 19"/>
          <p:cNvCxnSpPr/>
          <p:nvPr/>
        </p:nvCxnSpPr>
        <p:spPr>
          <a:xfrm>
            <a:off x="5730799" y="3052492"/>
            <a:ext cx="109728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1895954" y="5290427"/>
            <a:ext cx="2223654" cy="830997"/>
          </a:xfrm>
          <a:prstGeom prst="rect">
            <a:avLst/>
          </a:prstGeom>
          <a:noFill/>
        </p:spPr>
        <p:txBody>
          <a:bodyPr wrap="square" rtlCol="0">
            <a:spAutoFit/>
          </a:bodyPr>
          <a:lstStyle/>
          <a:p>
            <a:pPr algn="ctr"/>
            <a:r>
              <a:rPr lang="en-US" sz="2400" dirty="0"/>
              <a:t>(5) What can you do there?</a:t>
            </a:r>
          </a:p>
        </p:txBody>
      </p:sp>
      <p:cxnSp>
        <p:nvCxnSpPr>
          <p:cNvPr id="22" name="Straight Connector 21"/>
          <p:cNvCxnSpPr/>
          <p:nvPr/>
        </p:nvCxnSpPr>
        <p:spPr>
          <a:xfrm>
            <a:off x="2459141" y="6273611"/>
            <a:ext cx="109728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5120640" y="5329907"/>
            <a:ext cx="2223654" cy="830997"/>
          </a:xfrm>
          <a:prstGeom prst="rect">
            <a:avLst/>
          </a:prstGeom>
          <a:noFill/>
        </p:spPr>
        <p:txBody>
          <a:bodyPr wrap="square" rtlCol="0">
            <a:spAutoFit/>
          </a:bodyPr>
          <a:lstStyle/>
          <a:p>
            <a:pPr algn="ctr"/>
            <a:r>
              <a:rPr lang="en-US" sz="2400" dirty="0"/>
              <a:t>(4) What is special about it?</a:t>
            </a:r>
          </a:p>
        </p:txBody>
      </p:sp>
      <p:cxnSp>
        <p:nvCxnSpPr>
          <p:cNvPr id="24" name="Straight Connector 23"/>
          <p:cNvCxnSpPr/>
          <p:nvPr/>
        </p:nvCxnSpPr>
        <p:spPr>
          <a:xfrm>
            <a:off x="5730799" y="6273611"/>
            <a:ext cx="109728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306244" y="-1420"/>
            <a:ext cx="3557176" cy="523220"/>
          </a:xfrm>
          <a:prstGeom prst="rect">
            <a:avLst/>
          </a:prstGeom>
          <a:noFill/>
        </p:spPr>
        <p:txBody>
          <a:bodyPr wrap="square" rtlCol="0">
            <a:spAutoFit/>
          </a:bodyPr>
          <a:lstStyle/>
          <a:p>
            <a:r>
              <a:rPr lang="en-US" sz="2800" b="1" dirty="0" smtClean="0">
                <a:solidFill>
                  <a:srgbClr val="0084B1"/>
                </a:solidFill>
              </a:rPr>
              <a:t>II/ Writing</a:t>
            </a:r>
            <a:endParaRPr lang="en-US" sz="2800" b="1" dirty="0">
              <a:solidFill>
                <a:srgbClr val="0084B1"/>
              </a:solidFill>
            </a:endParaRPr>
          </a:p>
        </p:txBody>
      </p:sp>
    </p:spTree>
    <p:extLst>
      <p:ext uri="{BB962C8B-B14F-4D97-AF65-F5344CB8AC3E}">
        <p14:creationId xmlns:p14="http://schemas.microsoft.com/office/powerpoint/2010/main" val="246835563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1604</TotalTime>
  <Words>923</Words>
  <Application>Microsoft Office PowerPoint</Application>
  <PresentationFormat>On-screen Show (4:3)</PresentationFormat>
  <Paragraphs>117</Paragraphs>
  <Slides>16</Slides>
  <Notes>0</Notes>
  <HiddenSlides>1</HiddenSlides>
  <MMClips>4</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16</vt:i4>
      </vt:variant>
    </vt:vector>
  </HeadingPairs>
  <TitlesOfParts>
    <vt:vector size="25" baseType="lpstr">
      <vt:lpstr>.VnArabia</vt:lpstr>
      <vt:lpstr>Arial</vt:lpstr>
      <vt:lpstr>Calibri</vt:lpstr>
      <vt:lpstr>Calibri Light</vt:lpstr>
      <vt:lpstr>Comic Sans MS</vt:lpstr>
      <vt:lpstr>Script MT Bold</vt:lpstr>
      <vt:lpstr>Times New Roman</vt:lpstr>
      <vt:lpstr>Wingdings 2</vt:lpstr>
      <vt:lpstr>Office Theme</vt:lpstr>
      <vt:lpstr>PowerPoint Presentation</vt:lpstr>
      <vt:lpstr>PowerPoint Presentation</vt:lpstr>
      <vt:lpstr>PowerPoint Presentation</vt:lpstr>
      <vt:lpstr>- Guess the name of the destination.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TrangDTT</dc:creator>
  <cp:lastModifiedBy>admin</cp:lastModifiedBy>
  <cp:revision>122</cp:revision>
  <dcterms:created xsi:type="dcterms:W3CDTF">2020-12-09T02:04:09Z</dcterms:created>
  <dcterms:modified xsi:type="dcterms:W3CDTF">2024-12-04T06:14:53Z</dcterms:modified>
</cp:coreProperties>
</file>