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281" r:id="rId3"/>
    <p:sldId id="301" r:id="rId4"/>
    <p:sldId id="297" r:id="rId5"/>
    <p:sldId id="303" r:id="rId6"/>
    <p:sldId id="258" r:id="rId7"/>
    <p:sldId id="293" r:id="rId8"/>
    <p:sldId id="260" r:id="rId9"/>
    <p:sldId id="320" r:id="rId10"/>
    <p:sldId id="306" r:id="rId11"/>
    <p:sldId id="305" r:id="rId12"/>
    <p:sldId id="307" r:id="rId13"/>
    <p:sldId id="313" r:id="rId14"/>
    <p:sldId id="314" r:id="rId15"/>
    <p:sldId id="308" r:id="rId16"/>
    <p:sldId id="309" r:id="rId17"/>
    <p:sldId id="310" r:id="rId18"/>
    <p:sldId id="315" r:id="rId19"/>
    <p:sldId id="291" r:id="rId20"/>
    <p:sldId id="262" r:id="rId21"/>
    <p:sldId id="294" r:id="rId22"/>
    <p:sldId id="317" r:id="rId23"/>
    <p:sldId id="318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16649"/>
    <a:srgbClr val="005AAB"/>
    <a:srgbClr val="A3E7FF"/>
    <a:srgbClr val="0088EE"/>
    <a:srgbClr val="75DBFF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7201" autoAdjust="0"/>
  </p:normalViewPr>
  <p:slideViewPr>
    <p:cSldViewPr snapToGrid="0" showGuides="1">
      <p:cViewPr varScale="1">
        <p:scale>
          <a:sx n="53" d="100"/>
          <a:sy n="53" d="100"/>
        </p:scale>
        <p:origin x="1291" y="43"/>
      </p:cViewPr>
      <p:guideLst>
        <p:guide orient="horz" pos="223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1.xml"/><Relationship Id="rId7" Type="http://schemas.openxmlformats.org/officeDocument/2006/relationships/slide" Target="slide16.xml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12.xml"/><Relationship Id="rId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audio" Target="../media/audio3.wav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Bouque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plaque">
            <a:avLst>
              <a:gd name="adj" fmla="val 450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63500" cmpd="thickThin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02247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endParaRPr lang="en-US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19200" y="1905000"/>
            <a:ext cx="6781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I never dare to reach for the moon</a:t>
            </a:r>
            <a:br>
              <a:rPr lang="en-US" sz="2800">
                <a:solidFill>
                  <a:srgbClr val="800080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I never thought I'd know heaven so soon</a:t>
            </a:r>
            <a:br>
              <a:rPr lang="en-US" sz="2800">
                <a:solidFill>
                  <a:srgbClr val="800080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I couldn't hope to say how I feel</a:t>
            </a:r>
            <a:br>
              <a:rPr lang="en-US" sz="2800">
                <a:solidFill>
                  <a:srgbClr val="800080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The joy in my heart no words can reveal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76400" y="3505200"/>
            <a:ext cx="6324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Over and over I whisper your name</a:t>
            </a:r>
            <a:br>
              <a:rPr lang="en-US" sz="2800">
                <a:solidFill>
                  <a:srgbClr val="FF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Over and over I kiss you again</a:t>
            </a:r>
            <a:br>
              <a:rPr lang="en-US" sz="2800">
                <a:solidFill>
                  <a:srgbClr val="FF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I see the light of love in your eyes</a:t>
            </a:r>
            <a:br>
              <a:rPr lang="en-US" sz="2800">
                <a:solidFill>
                  <a:srgbClr val="FF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Love is forever, no more good-byes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19200" y="1905000"/>
            <a:ext cx="7162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Now just a memory the tears that I cried</a:t>
            </a:r>
            <a:br>
              <a:rPr lang="en-US" sz="2800">
                <a:solidFill>
                  <a:srgbClr val="66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Now just a memory the sighs that I sighed</a:t>
            </a:r>
            <a:br>
              <a:rPr lang="en-US" sz="2800">
                <a:solidFill>
                  <a:srgbClr val="66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Dreams that I cherished all have come true</a:t>
            </a:r>
            <a:br>
              <a:rPr lang="en-US" sz="2800">
                <a:solidFill>
                  <a:srgbClr val="66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All my tomorrows I give to you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219200" y="1905000"/>
            <a:ext cx="69342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Life's summer leaves may turn into gold</a:t>
            </a:r>
            <a:br>
              <a:rPr lang="en-US" sz="2800">
                <a:solidFill>
                  <a:srgbClr val="A50021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The love that we share will never grow old</a:t>
            </a:r>
            <a:br>
              <a:rPr lang="en-US" sz="2800">
                <a:solidFill>
                  <a:srgbClr val="A50021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Here in your arms no words far away</a:t>
            </a:r>
            <a:br>
              <a:rPr lang="en-US" sz="2800">
                <a:solidFill>
                  <a:srgbClr val="A50021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Here in your arms forever I'll stay</a:t>
            </a:r>
          </a:p>
        </p:txBody>
      </p:sp>
      <p:sp>
        <p:nvSpPr>
          <p:cNvPr id="16399" name="WordArt 15" descr="Trellis"/>
          <p:cNvSpPr>
            <a:spLocks noChangeArrowheads="1" noChangeShapeType="1" noTextEdit="1"/>
          </p:cNvSpPr>
          <p:nvPr/>
        </p:nvSpPr>
        <p:spPr bwMode="auto">
          <a:xfrm rot="-1015650">
            <a:off x="3108325" y="654050"/>
            <a:ext cx="3351213" cy="61436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FF00"/>
                  </a:fgClr>
                  <a:bgClr>
                    <a:srgbClr val="FF3399"/>
                  </a:bgClr>
                </a:pattFill>
                <a:effectLst>
                  <a:outerShdw dist="63500" dir="18412194" algn="ctr" rotWithShape="0">
                    <a:srgbClr val="CC0000"/>
                  </a:outerShdw>
                </a:effectLst>
                <a:latin typeface="VNI-Lithos"/>
              </a:rPr>
              <a:t>Over and over</a:t>
            </a:r>
          </a:p>
        </p:txBody>
      </p:sp>
      <p:pic>
        <p:nvPicPr>
          <p:cNvPr id="2057" name="Picture 6" descr="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" y="2434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19812" y="3897312"/>
            <a:ext cx="87492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  <a:latin typeface="Cooper Black" pitchFamily="18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339579274"/>
      </p:ext>
    </p:extLst>
  </p:cSld>
  <p:clrMapOvr>
    <a:masterClrMapping/>
  </p:clrMapOvr>
  <p:transition>
    <p:cover dir="d"/>
    <p:sndAc>
      <p:stSnd>
        <p:snd r:embed="rId2" name="over and over2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0" grpId="1"/>
      <p:bldP spid="16391" grpId="0"/>
      <p:bldP spid="163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5225" y="1438656"/>
            <a:ext cx="4433888" cy="443388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962400" y="14996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1</a:t>
            </a:r>
          </a:p>
        </p:txBody>
      </p:sp>
      <p:sp>
        <p:nvSpPr>
          <p:cNvPr id="77828" name="Oval 4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895600" y="21854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29" name="Oval 5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590800" y="32522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77830" name="Oval 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124200" y="42428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32" name="Oval 8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267200" y="48524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5</a:t>
            </a:r>
          </a:p>
        </p:txBody>
      </p:sp>
      <p:sp>
        <p:nvSpPr>
          <p:cNvPr id="77833" name="_s3086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493258" y="4347591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5000" dirty="0"/>
              <a:t>4</a:t>
            </a:r>
          </a:p>
        </p:txBody>
      </p:sp>
      <p:sp>
        <p:nvSpPr>
          <p:cNvPr id="77834" name="Oval 10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715000" y="30998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3</a:t>
            </a:r>
          </a:p>
        </p:txBody>
      </p:sp>
      <p:sp>
        <p:nvSpPr>
          <p:cNvPr id="77835" name="Oval 11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105400" y="21092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3083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 rot="10800000" flipH="1">
            <a:off x="7449344" y="5543360"/>
            <a:ext cx="1143000" cy="65836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70C0">
              <a:alpha val="8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r>
              <a:rPr lang="en-US" altLang="en-US" dirty="0">
                <a:solidFill>
                  <a:srgbClr val="0000FF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rgbClr val="0000FF"/>
              </a:solidFill>
            </a:endParaRPr>
          </a:p>
        </p:txBody>
      </p:sp>
      <p:pic>
        <p:nvPicPr>
          <p:cNvPr id="3087" name="Picture 16" descr="L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416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609600" y="2591816"/>
            <a:ext cx="15240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7391400" y="2710879"/>
            <a:ext cx="17526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736600" y="32776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1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749300" y="32776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723900" y="32522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749300" y="3264916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/>
              <a:t>4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7523163" y="3315716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1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7518400" y="33284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77854" name="Oval 30"/>
          <p:cNvSpPr>
            <a:spLocks noChangeArrowheads="1"/>
          </p:cNvSpPr>
          <p:nvPr/>
        </p:nvSpPr>
        <p:spPr bwMode="auto">
          <a:xfrm>
            <a:off x="7531100" y="33284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55" name="_s3086"/>
          <p:cNvSpPr>
            <a:spLocks noChangeArrowheads="1"/>
          </p:cNvSpPr>
          <p:nvPr/>
        </p:nvSpPr>
        <p:spPr bwMode="auto">
          <a:xfrm>
            <a:off x="7535863" y="3315716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/>
              <a:t>4</a:t>
            </a:r>
          </a:p>
        </p:txBody>
      </p:sp>
      <p:sp>
        <p:nvSpPr>
          <p:cNvPr id="77856" name="Oval 32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49300" y="32522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5</a:t>
            </a:r>
          </a:p>
        </p:txBody>
      </p:sp>
      <p:sp>
        <p:nvSpPr>
          <p:cNvPr id="77857" name="Oval 33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87400" y="32649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6</a:t>
            </a:r>
          </a:p>
        </p:txBody>
      </p:sp>
      <p:sp>
        <p:nvSpPr>
          <p:cNvPr id="77858" name="Oval 34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35863" y="3307779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5</a:t>
            </a:r>
          </a:p>
        </p:txBody>
      </p:sp>
      <p:sp>
        <p:nvSpPr>
          <p:cNvPr id="77859" name="Oval 35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35863" y="3328416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6</a:t>
            </a:r>
          </a:p>
        </p:txBody>
      </p:sp>
      <p:sp>
        <p:nvSpPr>
          <p:cNvPr id="77860" name="Oval 36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74700" y="32649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77861" name="Oval 37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62000" y="32649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8</a:t>
            </a:r>
          </a:p>
        </p:txBody>
      </p:sp>
      <p:sp>
        <p:nvSpPr>
          <p:cNvPr id="77862" name="Oval 38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31100" y="33157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77863" name="Oval 39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40625" y="33157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8</a:t>
            </a:r>
          </a:p>
        </p:txBody>
      </p:sp>
      <p:sp>
        <p:nvSpPr>
          <p:cNvPr id="77864" name="Oval 40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12565063" y="3682429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85344"/>
            <a:ext cx="9144000" cy="487680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.VnBodoni" pitchFamily="34" charset="0"/>
              </a:rPr>
              <a:t>GAME:       LUCKY NUMBER</a:t>
            </a:r>
            <a:endParaRPr lang="en-GB" dirty="0">
              <a:solidFill>
                <a:srgbClr val="FF000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402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7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4"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4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2" grpId="0" animBg="1"/>
      <p:bldP spid="77852" grpId="1" animBg="1"/>
      <p:bldP spid="77853" grpId="0" animBg="1"/>
      <p:bldP spid="77853" grpId="1" animBg="1"/>
      <p:bldP spid="77854" grpId="0" animBg="1"/>
      <p:bldP spid="77854" grpId="1" animBg="1"/>
      <p:bldP spid="77855" grpId="0" animBg="1"/>
      <p:bldP spid="77856" grpId="0" animBg="1"/>
      <p:bldP spid="77857" grpId="0" animBg="1"/>
      <p:bldP spid="77858" grpId="0" animBg="1"/>
      <p:bldP spid="77859" grpId="0" animBg="1"/>
      <p:bldP spid="77860" grpId="0" animBg="1"/>
      <p:bldP spid="77861" grpId="0" animBg="1"/>
      <p:bldP spid="77862" grpId="0" animBg="1"/>
      <p:bldP spid="77863" grpId="0" animBg="1"/>
      <p:bldP spid="778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641" y="220718"/>
            <a:ext cx="254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 Where </a:t>
            </a:r>
            <a:r>
              <a:rPr lang="en-US" dirty="0"/>
              <a:t>is Ha Long Bay?</a:t>
            </a:r>
            <a:endParaRPr lang="en-US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1087" y="984001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011718" y="763160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Quang </a:t>
            </a:r>
            <a:r>
              <a:rPr lang="en-US" sz="2400" dirty="0" err="1">
                <a:solidFill>
                  <a:srgbClr val="FF0000"/>
                </a:solidFill>
              </a:rPr>
              <a:t>Ninh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804" y="269486"/>
            <a:ext cx="3545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 What </a:t>
            </a:r>
            <a:r>
              <a:rPr lang="en-US" dirty="0"/>
              <a:t>can you do at Ha Long Bay?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4854" y="1048771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515485" y="782961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can enjoy (great) seafood and join in exciting activities.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05" y="354830"/>
            <a:ext cx="3012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Is </a:t>
            </a:r>
            <a:r>
              <a:rPr lang="en-US" dirty="0"/>
              <a:t>there a desert in </a:t>
            </a:r>
            <a:r>
              <a:rPr lang="en-US" dirty="0" err="1"/>
              <a:t>Mui</a:t>
            </a:r>
            <a:r>
              <a:rPr lang="en-US" dirty="0"/>
              <a:t> Ne?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3035" y="1168405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966556" y="935043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No, there isn’t.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320" y="342638"/>
            <a:ext cx="4164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 Where </a:t>
            </a:r>
            <a:r>
              <a:rPr lang="en-US" dirty="0"/>
              <a:t>can you have a picnic in </a:t>
            </a:r>
            <a:r>
              <a:rPr lang="en-US" dirty="0" err="1"/>
              <a:t>Mui</a:t>
            </a:r>
            <a:r>
              <a:rPr lang="en-US" dirty="0"/>
              <a:t> Ne?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7266" y="1249799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990973" y="1017022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By the beach.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65099"/>
            <a:ext cx="590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5. What </a:t>
            </a:r>
            <a:r>
              <a:rPr lang="en-US" dirty="0"/>
              <a:t>is the best time to visit the </a:t>
            </a:r>
            <a:r>
              <a:rPr lang="en-US" dirty="0" err="1"/>
              <a:t>Mui</a:t>
            </a:r>
            <a:r>
              <a:rPr lang="en-US" dirty="0"/>
              <a:t> Ne Sand Dunes?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200" y="781550"/>
            <a:ext cx="31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Early morning or late afternoon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5968" y="96621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552" y="938785"/>
            <a:ext cx="4596384" cy="853440"/>
          </a:xfrm>
          <a:gradFill>
            <a:gsLst>
              <a:gs pos="0">
                <a:schemeClr val="accent4">
                  <a:alpha val="71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 will give a gift.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44" y="2417064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06175" y="1060676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is Ha Long Bay?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057695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you do at Ha Long Bay?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046061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 there a desert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034427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can you have a picnic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67360" y="18988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67360" y="29656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71485" y="397329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5" y="487384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87334" y="176428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87334" y="28653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68862" y="38140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8098" y="474890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137030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best time to visit the </a:t>
              </a:r>
              <a:r>
                <a:rPr lang="en-US" sz="2400" dirty="0" err="1"/>
                <a:t>Mui</a:t>
              </a:r>
              <a:r>
                <a:rPr lang="en-US" sz="2400" dirty="0"/>
                <a:t>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371291" y="597644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7904" y="585150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307965" y="1543448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Quang </a:t>
            </a:r>
            <a:r>
              <a:rPr lang="en-US" sz="2400" dirty="0" err="1">
                <a:solidFill>
                  <a:srgbClr val="FF0000"/>
                </a:solidFill>
              </a:rPr>
              <a:t>Ninh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307965" y="2599569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1277039" y="3580707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1307965" y="4516126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294212" y="5627856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Early morning or late afternoon.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00845" y="3242323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094743" y="2835991"/>
              <a:ext cx="4954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84B1"/>
                  </a:solidFill>
                </a:rPr>
                <a:t>Reading and speaking</a:t>
              </a:r>
              <a:endParaRPr lang="en-US" sz="4000" b="1" dirty="0">
                <a:solidFill>
                  <a:srgbClr val="0084B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72444" y="412657"/>
            <a:ext cx="8205216" cy="914400"/>
          </a:xfrm>
          <a:prstGeom prst="roundRect">
            <a:avLst/>
          </a:prstGeom>
          <a:ln w="38100">
            <a:solidFill>
              <a:srgbClr val="F47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5: Natural wonders of Viet Nam</a:t>
            </a:r>
            <a:endParaRPr lang="en-GB" sz="4000" b="1" dirty="0"/>
          </a:p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096152" y="2036801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822338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745056" y="776038"/>
            <a:ext cx="785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41427"/>
              </p:ext>
            </p:extLst>
          </p:nvPr>
        </p:nvGraphicFramePr>
        <p:xfrm>
          <a:off x="687256" y="1763230"/>
          <a:ext cx="7630886" cy="25179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8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Ha</a:t>
                      </a:r>
                      <a:r>
                        <a:rPr lang="en-US" sz="2800" b="1" baseline="0" dirty="0"/>
                        <a:t> Long Bay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Mui</a:t>
                      </a:r>
                      <a:r>
                        <a:rPr lang="en-US" sz="2800" b="1" dirty="0"/>
                        <a:t> Ne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056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11616" y="2601364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interesting islands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84608" y="2619301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 beautiful place </a:t>
            </a:r>
            <a:endParaRPr lang="en-US" sz="2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03357" y="4406840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551" y="4888457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256" y="5343886"/>
            <a:ext cx="6902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Ha Long Bay has a lot of interesting islands. It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534" y="149352"/>
            <a:ext cx="1957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</a:rPr>
              <a:t>II/ Speaking</a:t>
            </a:r>
            <a:endParaRPr lang="en-US" sz="2800" b="1" dirty="0">
              <a:solidFill>
                <a:srgbClr val="0084B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616" y="3033013"/>
            <a:ext cx="298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 </a:t>
            </a:r>
            <a:r>
              <a:rPr lang="en-GB" i="1" dirty="0" smtClean="0"/>
              <a:t>- beautiful </a:t>
            </a:r>
            <a:r>
              <a:rPr lang="en-GB" i="1" dirty="0"/>
              <a:t>beaches</a:t>
            </a:r>
            <a:endParaRPr lang="en-GB" dirty="0"/>
          </a:p>
          <a:p>
            <a:r>
              <a:rPr lang="en-GB" i="1" dirty="0"/>
              <a:t>- has many islands and caves</a:t>
            </a:r>
            <a:endParaRPr lang="en-GB" dirty="0"/>
          </a:p>
          <a:p>
            <a:r>
              <a:rPr lang="en-GB" i="1" dirty="0"/>
              <a:t>- great seafood</a:t>
            </a:r>
            <a:endParaRPr lang="en-GB" dirty="0"/>
          </a:p>
          <a:p>
            <a:r>
              <a:rPr lang="en-US" dirty="0" smtClean="0"/>
              <a:t>- Tuan </a:t>
            </a:r>
            <a:r>
              <a:rPr lang="en-US" dirty="0" err="1" smtClean="0"/>
              <a:t>Chau</a:t>
            </a:r>
            <a:r>
              <a:rPr lang="en-US" dirty="0" smtClean="0"/>
              <a:t> is the biggest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81740" y="3041000"/>
            <a:ext cx="384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like a desert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can ride a bike down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slopes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visit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Ne Sand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Dunes</a:t>
            </a:r>
          </a:p>
          <a:p>
            <a:pPr marL="285750" indent="-285750">
              <a:buFontTx/>
              <a:buChar char="-"/>
            </a:pPr>
            <a:r>
              <a:rPr lang="en-GB" i="1" dirty="0" err="1"/>
              <a:t>Mui</a:t>
            </a:r>
            <a:r>
              <a:rPr lang="en-GB" i="1" dirty="0"/>
              <a:t> Ne fishing village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7883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407" y="1193122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6449" y="1716342"/>
            <a:ext cx="682144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You must follow all the rules.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You mustn’t take photos when you are in the City Museum.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403" y="3755136"/>
            <a:ext cx="8031797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1" dirty="0" smtClean="0"/>
              <a:t>- You </a:t>
            </a:r>
            <a:r>
              <a:rPr lang="en-GB" sz="2400" i="1" dirty="0"/>
              <a:t>must wear sun scream when you're in </a:t>
            </a:r>
            <a:r>
              <a:rPr lang="en-GB" sz="2400" i="1" dirty="0" smtClean="0"/>
              <a:t>My </a:t>
            </a:r>
            <a:r>
              <a:rPr lang="en-GB" sz="2400" i="1" dirty="0" err="1" smtClean="0"/>
              <a:t>Khe</a:t>
            </a:r>
            <a:r>
              <a:rPr lang="en-GB" sz="2400" i="1" dirty="0" smtClean="0"/>
              <a:t> beach</a:t>
            </a:r>
            <a:endParaRPr lang="en-GB" sz="2400" dirty="0"/>
          </a:p>
          <a:p>
            <a:r>
              <a:rPr lang="en-GB" sz="2400" i="1" dirty="0"/>
              <a:t>- You must go to the </a:t>
            </a:r>
            <a:r>
              <a:rPr lang="en-GB" sz="2400" i="1" dirty="0" smtClean="0"/>
              <a:t>My </a:t>
            </a:r>
            <a:r>
              <a:rPr lang="en-GB" sz="2400" i="1" dirty="0" err="1" smtClean="0"/>
              <a:t>Khe</a:t>
            </a:r>
            <a:r>
              <a:rPr lang="en-GB" sz="2400" i="1" dirty="0" smtClean="0"/>
              <a:t> beach in </a:t>
            </a:r>
            <a:r>
              <a:rPr lang="en-GB" sz="2400" i="1" dirty="0"/>
              <a:t>late afternoon</a:t>
            </a:r>
            <a:endParaRPr lang="en-GB" sz="2400" dirty="0"/>
          </a:p>
          <a:p>
            <a:r>
              <a:rPr lang="en-GB" sz="2400" i="1" dirty="0"/>
              <a:t>- You mustn't litter on the </a:t>
            </a:r>
            <a:r>
              <a:rPr lang="en-GB" sz="2400" i="1" dirty="0" smtClean="0"/>
              <a:t>beach.</a:t>
            </a:r>
            <a:endParaRPr lang="en-GB" sz="2400" dirty="0"/>
          </a:p>
          <a:p>
            <a:r>
              <a:rPr lang="en-GB" sz="2400" i="1" dirty="0"/>
              <a:t>-  You mustn't swim </a:t>
            </a:r>
            <a:r>
              <a:rPr lang="en-GB" sz="2400" i="1" dirty="0" smtClean="0"/>
              <a:t>alone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4000"/>
                    </a14:imgEffect>
                  </a14:imgLayer>
                </a14:imgProps>
              </a:ext>
            </a:extLst>
          </a:blip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524000" y="228600"/>
            <a:ext cx="6019800" cy="1295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f-ZA">
              <a:latin typeface="Comic Sans MS" pitchFamily="66" charset="0"/>
            </a:endParaRP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8194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0368" y="1962912"/>
            <a:ext cx="6303264" cy="26410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</a:rPr>
              <a:t>Learn </a:t>
            </a:r>
            <a:r>
              <a:rPr lang="en-US" sz="2800" b="1" dirty="0">
                <a:solidFill>
                  <a:schemeClr val="tx1"/>
                </a:solidFill>
              </a:rPr>
              <a:t>by heart vocab.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Read text again.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Practice speaking a place you like. 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Prepare  SKILL 2.</a:t>
            </a:r>
          </a:p>
          <a:p>
            <a:pPr marL="285750" indent="-285750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2" y="170776"/>
            <a:ext cx="884682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4776" y="1007907"/>
            <a:ext cx="4870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s://langchaixua.com/wp-content/uploads/2021/02/du-lich-o-phan-thiet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6" y="3255264"/>
            <a:ext cx="3931921" cy="284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angchaixua.com/wp-content/uploads/2021/02/du-lich-o-phan-thiet-1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29" y="3687126"/>
            <a:ext cx="3481209" cy="24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angchaixua.com/wp-content/uploads/2021/02/du-lich-o-phan-thiet-1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" y="485870"/>
            <a:ext cx="3831081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19" y="485870"/>
            <a:ext cx="390144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5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g" descr="Trem - Suva planina Mountain Photo by Ivan | 12:06 pm 3 Sep 200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16736" y="2817378"/>
            <a:ext cx="2779776" cy="1731264"/>
          </a:xfrm>
          <a:prstGeom prst="rect">
            <a:avLst/>
          </a:prstGeom>
          <a:ln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36945" y="2737254"/>
            <a:ext cx="2989032" cy="1891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6" y="785504"/>
            <a:ext cx="2901696" cy="167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Tìm hiểu hòn Trống Mái - biểu tượng của du lịch Hạ L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29" y="691651"/>
            <a:ext cx="2913399" cy="17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59461" y="48188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1</a:t>
            </a:r>
            <a:r>
              <a:rPr lang="en-GB" i="1" dirty="0" smtClean="0"/>
              <a:t>. What </a:t>
            </a:r>
            <a:r>
              <a:rPr lang="en-GB" i="1" dirty="0"/>
              <a:t>are the places? </a:t>
            </a:r>
          </a:p>
          <a:p>
            <a:r>
              <a:rPr lang="en-GB" i="1" dirty="0"/>
              <a:t>2. What do you know about these </a:t>
            </a:r>
            <a:r>
              <a:rPr lang="en-GB" i="1" dirty="0" smtClean="0"/>
              <a:t>places?</a:t>
            </a:r>
          </a:p>
          <a:p>
            <a:r>
              <a:rPr lang="en-US" i="1" dirty="0" smtClean="0"/>
              <a:t>3. Have </a:t>
            </a:r>
            <a:r>
              <a:rPr lang="en-US" i="1" dirty="0"/>
              <a:t>you ever been to these places?” </a:t>
            </a:r>
            <a:endParaRPr lang="en-GB" i="1" dirty="0"/>
          </a:p>
          <a:p>
            <a:endParaRPr lang="en-GB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" y="310127"/>
            <a:ext cx="166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  CHATTING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561" y="2881467"/>
            <a:ext cx="2698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- sand </a:t>
            </a:r>
            <a:r>
              <a:rPr lang="en-US" sz="2400" dirty="0"/>
              <a:t>dune (n</a:t>
            </a:r>
            <a:r>
              <a:rPr lang="en-US" sz="2400" dirty="0" smtClean="0"/>
              <a:t>): </a:t>
            </a:r>
            <a:endParaRPr lang="en-GB" sz="2400" dirty="0"/>
          </a:p>
        </p:txBody>
      </p:sp>
      <p:pic>
        <p:nvPicPr>
          <p:cNvPr id="3" name="image4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73768" y="2136280"/>
            <a:ext cx="2377440" cy="1866347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570099" y="805934"/>
            <a:ext cx="1925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* </a:t>
            </a:r>
            <a:r>
              <a:rPr lang="en-US" sz="2400" b="1" i="1" u="sng" dirty="0"/>
              <a:t>Vocabulary</a:t>
            </a:r>
            <a:r>
              <a:rPr lang="en-US" sz="2400" b="1" i="1" dirty="0"/>
              <a:t>: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653157" y="1281053"/>
            <a:ext cx="312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- tourist </a:t>
            </a:r>
            <a:r>
              <a:rPr lang="en-US" sz="2400" dirty="0"/>
              <a:t>attraction (n</a:t>
            </a:r>
            <a:r>
              <a:rPr lang="en-US" sz="2400" dirty="0" smtClean="0"/>
              <a:t>): 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686561" y="1663839"/>
            <a:ext cx="2947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popular </a:t>
            </a:r>
            <a:r>
              <a:rPr lang="en-US" sz="2400" dirty="0"/>
              <a:t>(</a:t>
            </a:r>
            <a:r>
              <a:rPr lang="en-US" sz="2400" dirty="0" err="1"/>
              <a:t>adj</a:t>
            </a:r>
            <a:r>
              <a:rPr lang="en-US" sz="2400" dirty="0" smtClean="0"/>
              <a:t>)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688847" y="2057519"/>
            <a:ext cx="3139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- landscape </a:t>
            </a:r>
            <a:r>
              <a:rPr lang="en-GB" sz="2400" dirty="0"/>
              <a:t>(n</a:t>
            </a:r>
            <a:r>
              <a:rPr lang="en-GB" sz="2400" dirty="0" smtClean="0"/>
              <a:t>):  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680295" y="2475559"/>
            <a:ext cx="2156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- slope </a:t>
            </a:r>
            <a:r>
              <a:rPr lang="en-GB" sz="2400" dirty="0"/>
              <a:t>(n</a:t>
            </a:r>
            <a:r>
              <a:rPr lang="en-GB" sz="2400" dirty="0" smtClean="0"/>
              <a:t>):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3424791" y="1256669"/>
            <a:ext cx="442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 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hút</a:t>
            </a:r>
            <a:r>
              <a:rPr lang="en-US" sz="2400" dirty="0" smtClean="0"/>
              <a:t> </a:t>
            </a:r>
            <a:r>
              <a:rPr lang="en-US" sz="2400" dirty="0" err="1" smtClean="0"/>
              <a:t>khách</a:t>
            </a:r>
            <a:r>
              <a:rPr lang="en-US" sz="2400" dirty="0" smtClean="0"/>
              <a:t> du </a:t>
            </a:r>
            <a:r>
              <a:rPr lang="en-US" sz="2400" dirty="0" err="1" smtClean="0"/>
              <a:t>lịch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5552886" y="1663839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</a:t>
            </a:r>
            <a:r>
              <a:rPr lang="en-US" sz="2400" dirty="0" err="1" smtClean="0"/>
              <a:t>phổ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2763538" y="2013894"/>
            <a:ext cx="2027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</a:t>
            </a:r>
            <a:r>
              <a:rPr lang="en-US" sz="2400" dirty="0" err="1" smtClean="0"/>
              <a:t>phong</a:t>
            </a:r>
            <a:r>
              <a:rPr lang="en-US" sz="2400" dirty="0" smtClean="0"/>
              <a:t> </a:t>
            </a:r>
            <a:r>
              <a:rPr lang="en-US" sz="2400" dirty="0" err="1" smtClean="0"/>
              <a:t>cảnh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2588179" y="2431256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</a:t>
            </a:r>
            <a:r>
              <a:rPr lang="en-US" sz="2400" dirty="0" err="1" smtClean="0"/>
              <a:t>dốc</a:t>
            </a:r>
            <a:r>
              <a:rPr lang="en-US" sz="2400" dirty="0" smtClean="0"/>
              <a:t>, </a:t>
            </a:r>
            <a:r>
              <a:rPr lang="en-US" sz="2400" dirty="0" err="1" smtClean="0"/>
              <a:t>sườn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2763538" y="2856345"/>
            <a:ext cx="1555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</a:t>
            </a:r>
            <a:r>
              <a:rPr lang="en-US" sz="2400" dirty="0" err="1" smtClean="0"/>
              <a:t>cồn</a:t>
            </a:r>
            <a:r>
              <a:rPr lang="en-US" sz="2400" dirty="0" smtClean="0"/>
              <a:t> </a:t>
            </a:r>
            <a:r>
              <a:rPr lang="en-US" sz="2400" dirty="0" err="1" smtClean="0"/>
              <a:t>cát</a:t>
            </a:r>
            <a:endParaRPr lang="en-GB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39" y="2288351"/>
            <a:ext cx="2560036" cy="188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146451"/>
            <a:ext cx="2701208" cy="193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63538" y="1694617"/>
            <a:ext cx="31102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= well-known</a:t>
            </a:r>
            <a:r>
              <a:rPr lang="en-US" sz="2200" i="1" dirty="0"/>
              <a:t>, </a:t>
            </a:r>
            <a:r>
              <a:rPr lang="en-US" sz="2200" i="1" dirty="0" smtClean="0"/>
              <a:t>common:</a:t>
            </a:r>
            <a:endParaRPr lang="en-GB" sz="2200" dirty="0"/>
          </a:p>
        </p:txBody>
      </p:sp>
      <p:sp>
        <p:nvSpPr>
          <p:cNvPr id="25" name="Rectangle 24"/>
          <p:cNvSpPr/>
          <p:nvPr/>
        </p:nvSpPr>
        <p:spPr>
          <a:xfrm>
            <a:off x="445595" y="176784"/>
            <a:ext cx="1715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</a:rPr>
              <a:t>I/ Reading</a:t>
            </a:r>
            <a:endParaRPr lang="en-US" sz="28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731520"/>
            <a:ext cx="308457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* Checking vocab:</a:t>
            </a:r>
            <a:endParaRPr lang="en-GB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99951"/>
              </p:ext>
            </p:extLst>
          </p:nvPr>
        </p:nvGraphicFramePr>
        <p:xfrm>
          <a:off x="365760" y="1604264"/>
          <a:ext cx="8156448" cy="34194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9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GB" sz="2800" dirty="0"/>
                    </a:p>
                  </a:txBody>
                  <a:tcPr>
                    <a:solidFill>
                      <a:srgbClr val="0FB7BD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GB" sz="2800" dirty="0"/>
                    </a:p>
                  </a:txBody>
                  <a:tcPr>
                    <a:solidFill>
                      <a:srgbClr val="0FB7BD">
                        <a:alpha val="3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5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53157" y="4168364"/>
            <a:ext cx="2698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5.  sand </a:t>
            </a:r>
            <a:r>
              <a:rPr lang="en-US" sz="2400" dirty="0"/>
              <a:t>dune (n</a:t>
            </a:r>
            <a:r>
              <a:rPr lang="en-US" sz="2400" dirty="0" smtClean="0"/>
              <a:t>): 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53157" y="2288351"/>
            <a:ext cx="312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1. tourist </a:t>
            </a:r>
            <a:r>
              <a:rPr lang="en-US" sz="2400" dirty="0"/>
              <a:t>attraction (n</a:t>
            </a:r>
            <a:r>
              <a:rPr lang="en-US" sz="2400" dirty="0" smtClean="0"/>
              <a:t>): 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686561" y="2816625"/>
            <a:ext cx="2947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2. popular </a:t>
            </a:r>
            <a:r>
              <a:rPr lang="en-US" sz="2400" dirty="0"/>
              <a:t>(</a:t>
            </a:r>
            <a:r>
              <a:rPr lang="en-US" sz="2400" dirty="0" err="1"/>
              <a:t>adj</a:t>
            </a:r>
            <a:r>
              <a:rPr lang="en-US" sz="2400" dirty="0" smtClean="0"/>
              <a:t>)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688847" y="3312466"/>
            <a:ext cx="3139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3.  landscape </a:t>
            </a:r>
            <a:r>
              <a:rPr lang="en-GB" sz="2400" dirty="0"/>
              <a:t>(n</a:t>
            </a:r>
            <a:r>
              <a:rPr lang="en-GB" sz="2400" dirty="0" smtClean="0"/>
              <a:t>):  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680295" y="3746210"/>
            <a:ext cx="2156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4.  slope </a:t>
            </a:r>
            <a:r>
              <a:rPr lang="en-GB" sz="2400" dirty="0"/>
              <a:t>(n</a:t>
            </a:r>
            <a:r>
              <a:rPr lang="en-GB" sz="2400" dirty="0" smtClean="0"/>
              <a:t>):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4295059" y="2354960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a. </a:t>
            </a:r>
            <a:r>
              <a:rPr lang="en-US" sz="2400" dirty="0" err="1" smtClean="0"/>
              <a:t>dốc</a:t>
            </a:r>
            <a:r>
              <a:rPr lang="en-US" sz="2400" dirty="0" smtClean="0"/>
              <a:t>, </a:t>
            </a:r>
            <a:r>
              <a:rPr lang="en-US" sz="2400" dirty="0" err="1" smtClean="0"/>
              <a:t>sườn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4446034" y="2828817"/>
            <a:ext cx="1555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b. </a:t>
            </a:r>
            <a:r>
              <a:rPr lang="en-US" sz="2400" dirty="0" err="1" smtClean="0"/>
              <a:t>cồn</a:t>
            </a:r>
            <a:r>
              <a:rPr lang="en-US" sz="2400" dirty="0" smtClean="0"/>
              <a:t> </a:t>
            </a:r>
            <a:r>
              <a:rPr lang="en-US" sz="2400" dirty="0" err="1" smtClean="0"/>
              <a:t>cát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4173139" y="4168363"/>
            <a:ext cx="442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  e.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hút</a:t>
            </a:r>
            <a:r>
              <a:rPr lang="en-US" sz="2400" dirty="0" smtClean="0"/>
              <a:t> </a:t>
            </a:r>
            <a:r>
              <a:rPr lang="en-US" sz="2400" dirty="0" err="1" smtClean="0"/>
              <a:t>khách</a:t>
            </a:r>
            <a:r>
              <a:rPr lang="en-US" sz="2400" dirty="0" smtClean="0"/>
              <a:t> du </a:t>
            </a:r>
            <a:r>
              <a:rPr lang="en-US" sz="2400" dirty="0" err="1" smtClean="0"/>
              <a:t>lịch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4284918" y="3284545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c. </a:t>
            </a:r>
            <a:r>
              <a:rPr lang="en-US" sz="2400" dirty="0" err="1" smtClean="0"/>
              <a:t>phổ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4278376" y="3745488"/>
            <a:ext cx="2561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d. </a:t>
            </a:r>
            <a:r>
              <a:rPr lang="en-US" sz="2400" dirty="0" err="1" smtClean="0"/>
              <a:t>phong</a:t>
            </a:r>
            <a:r>
              <a:rPr lang="en-US" sz="2400" dirty="0" smtClean="0"/>
              <a:t> </a:t>
            </a:r>
            <a:r>
              <a:rPr lang="en-US" sz="2400" dirty="0" err="1" smtClean="0"/>
              <a:t>cảnh</a:t>
            </a:r>
            <a:endParaRPr lang="en-GB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41698" y="2585792"/>
            <a:ext cx="1582702" cy="181340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58425" y="3059649"/>
            <a:ext cx="2187609" cy="48376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31008" y="3543411"/>
            <a:ext cx="1816608" cy="43290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50592" y="2585792"/>
            <a:ext cx="2097024" cy="13912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31008" y="3182112"/>
            <a:ext cx="1816608" cy="121708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0" y="74840"/>
            <a:ext cx="597045" cy="623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0" y="1746681"/>
            <a:ext cx="3479823" cy="238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862236" y="1954334"/>
            <a:ext cx="3049799" cy="2291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60624" y="5366169"/>
            <a:ext cx="7527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2</a:t>
            </a:r>
            <a:r>
              <a:rPr lang="en-GB" i="1" dirty="0"/>
              <a:t>. - Ha Long Bay: is in </a:t>
            </a:r>
            <a:r>
              <a:rPr lang="en-GB" i="1" dirty="0" err="1"/>
              <a:t>Quang</a:t>
            </a:r>
            <a:r>
              <a:rPr lang="en-GB" i="1" dirty="0"/>
              <a:t> </a:t>
            </a:r>
            <a:r>
              <a:rPr lang="en-GB" i="1" dirty="0" err="1"/>
              <a:t>Ninh</a:t>
            </a:r>
            <a:r>
              <a:rPr lang="en-GB" i="1" dirty="0"/>
              <a:t>, it has many islands and caves. Tuan </a:t>
            </a:r>
            <a:r>
              <a:rPr lang="en-GB" i="1" dirty="0" err="1"/>
              <a:t>chau</a:t>
            </a:r>
            <a:r>
              <a:rPr lang="en-GB" i="1" dirty="0"/>
              <a:t> is a tourist attraction</a:t>
            </a:r>
            <a:endParaRPr lang="en-GB" dirty="0"/>
          </a:p>
          <a:p>
            <a:r>
              <a:rPr lang="en-GB" i="1" dirty="0"/>
              <a:t>- </a:t>
            </a:r>
            <a:r>
              <a:rPr lang="en-GB" i="1" dirty="0" err="1"/>
              <a:t>Mui</a:t>
            </a:r>
            <a:r>
              <a:rPr lang="en-GB" i="1" dirty="0"/>
              <a:t> Ne is in </a:t>
            </a:r>
            <a:r>
              <a:rPr lang="en-GB" i="1" dirty="0" err="1"/>
              <a:t>Binh</a:t>
            </a:r>
            <a:r>
              <a:rPr lang="en-GB" i="1" dirty="0"/>
              <a:t> </a:t>
            </a:r>
            <a:r>
              <a:rPr lang="en-GB" i="1" dirty="0" err="1"/>
              <a:t>Thuan</a:t>
            </a:r>
            <a:r>
              <a:rPr lang="en-GB" i="1" dirty="0"/>
              <a:t>. It </a:t>
            </a:r>
            <a:r>
              <a:rPr lang="en-GB" i="1" dirty="0" smtClean="0"/>
              <a:t>has different </a:t>
            </a:r>
            <a:r>
              <a:rPr lang="en-GB" i="1" dirty="0"/>
              <a:t>colours: white, yellow, red.. It's like desert </a:t>
            </a:r>
            <a:r>
              <a:rPr lang="en-GB" i="1" dirty="0" smtClean="0"/>
              <a:t>here.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11238" y="854702"/>
            <a:ext cx="296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1. What </a:t>
            </a:r>
            <a:r>
              <a:rPr lang="en-GB" dirty="0"/>
              <a:t>is the reading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623" y="1217335"/>
            <a:ext cx="411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2. What </a:t>
            </a:r>
            <a:r>
              <a:rPr lang="en-GB" dirty="0"/>
              <a:t>do you know about these places?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8847" y="4658283"/>
            <a:ext cx="6994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1. The reading about Ha Long Bay and </a:t>
            </a:r>
            <a:r>
              <a:rPr lang="en-GB" sz="2000" i="1" dirty="0" err="1"/>
              <a:t>Mui</a:t>
            </a:r>
            <a:r>
              <a:rPr lang="en-GB" sz="2000" i="1" dirty="0"/>
              <a:t> Ne - the natural wonders of Vietnam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447" y="4271932"/>
            <a:ext cx="1305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=&gt; Answer: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76581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34" y="2296842"/>
            <a:ext cx="7570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Ha Long Bay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It has many islands and caves. Tuan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733" y="206297"/>
            <a:ext cx="4603056" cy="1908710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737902" y="4260495"/>
            <a:ext cx="7799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popular for its amazing landscapes. The sand has different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white, yellow, red ... It’s like a desert here. You can ride a bike down the slopes. You can also fly kites, or have a picnic by the beach. The best time to visit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 Sand Dunes is early morning or late afternoon. Remember to wear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suncream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bring water.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46" y="148824"/>
            <a:ext cx="1526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I. Reading: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169372"/>
            <a:ext cx="792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61752" y="1166703"/>
            <a:ext cx="7620496" cy="644236"/>
            <a:chOff x="816922" y="1278082"/>
            <a:chExt cx="7620496" cy="644236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49" name="Group 48"/>
            <p:cNvGrpSpPr/>
            <p:nvPr/>
          </p:nvGrpSpPr>
          <p:grpSpPr>
            <a:xfrm>
              <a:off x="816922" y="1278082"/>
              <a:ext cx="7620496" cy="644236"/>
              <a:chOff x="1071432" y="1631373"/>
              <a:chExt cx="7620496" cy="644236"/>
            </a:xfrm>
            <a:grpFill/>
          </p:grpSpPr>
          <p:sp>
            <p:nvSpPr>
              <p:cNvPr id="51" name="Rounded Rectangle 50"/>
              <p:cNvSpPr/>
              <p:nvPr/>
            </p:nvSpPr>
            <p:spPr>
              <a:xfrm>
                <a:off x="1071432" y="1631373"/>
                <a:ext cx="7620496" cy="64423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02770" y="1724891"/>
                <a:ext cx="116196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desert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763287" y="1720425"/>
                <a:ext cx="93116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visit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93007" y="1724891"/>
                <a:ext cx="1369464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wonder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385744" y="1720426"/>
                <a:ext cx="1321434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islands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56606" y="1367135"/>
              <a:ext cx="158734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remember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44970" y="24222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9800" y="2415740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Ha Long Bay is the famous for its beautiful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419053" y="275732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970" y="31408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4970" y="39085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19800" y="3899883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              is a large area of land with very little water.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4970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970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9800" y="556898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041364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119800" y="3119867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5999881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419065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457334" y="241398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island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5928605" y="3113390"/>
            <a:ext cx="1008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383982" y="3892960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3154559" y="556898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093090" y="4755581"/>
            <a:ext cx="668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…………….to </a:t>
            </a:r>
            <a:r>
              <a:rPr lang="en-US" sz="2400" dirty="0"/>
              <a:t>bring an umbrella, as it often rains there.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2333809" y="4305355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710" y="4666358"/>
            <a:ext cx="1360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Remember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06175" y="1060676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is Ha Long Bay?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057695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you do at Ha Long Bay?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046061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 there a desert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034427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can you have a picnic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67360" y="18988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67360" y="29656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71485" y="397329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5" y="487384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87334" y="176428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87334" y="28653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68862" y="38140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8098" y="474890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137030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best time to visit the </a:t>
              </a:r>
              <a:r>
                <a:rPr lang="en-US" sz="2400" dirty="0" err="1"/>
                <a:t>Mui</a:t>
              </a:r>
              <a:r>
                <a:rPr lang="en-US" sz="2400" dirty="0"/>
                <a:t>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371291" y="597644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7904" y="585150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307965" y="1543448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Quang </a:t>
            </a:r>
            <a:r>
              <a:rPr lang="en-US" sz="2400" dirty="0" err="1">
                <a:solidFill>
                  <a:srgbClr val="FF0000"/>
                </a:solidFill>
              </a:rPr>
              <a:t>Ninh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307965" y="2599569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1277039" y="3580707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1307965" y="4516126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294212" y="5627856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Early morning or late afternoon.</a:t>
            </a:r>
          </a:p>
        </p:txBody>
      </p:sp>
    </p:spTree>
    <p:extLst>
      <p:ext uri="{BB962C8B-B14F-4D97-AF65-F5344CB8AC3E}">
        <p14:creationId xmlns:p14="http://schemas.microsoft.com/office/powerpoint/2010/main" val="4580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1576</TotalTime>
  <Words>1075</Words>
  <Application>Microsoft Office PowerPoint</Application>
  <PresentationFormat>On-screen Show (4:3)</PresentationFormat>
  <Paragraphs>180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.VnArabia</vt:lpstr>
      <vt:lpstr>.VnBodoni</vt:lpstr>
      <vt:lpstr>Arial</vt:lpstr>
      <vt:lpstr>Calibri</vt:lpstr>
      <vt:lpstr>Calibri Light</vt:lpstr>
      <vt:lpstr>Comic Sans MS</vt:lpstr>
      <vt:lpstr>Cooper Black</vt:lpstr>
      <vt:lpstr>Times New Roman</vt:lpstr>
      <vt:lpstr>Verdana</vt:lpstr>
      <vt:lpstr>VNI-Ariston</vt:lpstr>
      <vt:lpstr>VNI-Lithos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will give a gift.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128</cp:revision>
  <dcterms:created xsi:type="dcterms:W3CDTF">2020-12-09T02:04:09Z</dcterms:created>
  <dcterms:modified xsi:type="dcterms:W3CDTF">2024-12-03T06:14:35Z</dcterms:modified>
</cp:coreProperties>
</file>