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2" r:id="rId2"/>
    <p:sldId id="289" r:id="rId3"/>
    <p:sldId id="285" r:id="rId4"/>
    <p:sldId id="284" r:id="rId5"/>
    <p:sldId id="258" r:id="rId6"/>
    <p:sldId id="286" r:id="rId7"/>
    <p:sldId id="260" r:id="rId8"/>
    <p:sldId id="261" r:id="rId9"/>
    <p:sldId id="262" r:id="rId10"/>
    <p:sldId id="263" r:id="rId11"/>
    <p:sldId id="288" r:id="rId12"/>
    <p:sldId id="280" r:id="rId13"/>
    <p:sldId id="281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4F6"/>
    <a:srgbClr val="005AAB"/>
    <a:srgbClr val="BCE6DE"/>
    <a:srgbClr val="A1DBD0"/>
    <a:srgbClr val="73C9B8"/>
    <a:srgbClr val="FFD9F0"/>
    <a:srgbClr val="EF008D"/>
    <a:srgbClr val="8CB862"/>
    <a:srgbClr val="0084B1"/>
    <a:srgbClr val="D6E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87" y="67"/>
      </p:cViewPr>
      <p:guideLst>
        <p:guide orient="horz" pos="2184"/>
        <p:guide pos="2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59B0C-0AAE-4606-971D-B75423D08DCA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BA9B6-A501-480A-80EC-7FBE4F253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2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landmarks </a:t>
            </a:r>
            <a:r>
              <a:rPr lang="en-US" dirty="0" err="1"/>
              <a:t>phải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7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DemThanhPhoDaySao.mid" TargetMode="Externa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9456"/>
            <a:ext cx="8363712" cy="625449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object 2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8912" y="256032"/>
            <a:ext cx="8168640" cy="6230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53361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920802" y="92348"/>
            <a:ext cx="7892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Role-play being a tour guide and a tourist. Tell your partner what to prepare for their trip to the Himalayas, and give reasons.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0802" y="2490442"/>
            <a:ext cx="7336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I’d like to go to the Himalayas next month.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OK. I think you must bring a waterproof coat. It’s cold and rainy there!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Yes. Anything else?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You must …, and you mustn’t 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0802" y="1710935"/>
            <a:ext cx="2400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Example 1: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456" y="1201783"/>
            <a:ext cx="7886700" cy="3310483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vi-VN" sz="32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let’s go somewhere this Saturday.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That’s fine. Where can we go?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i="1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How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about the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Ba To Park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Sure. I’ll meet you there at 9 o’clock.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3200" dirty="0">
                <a:latin typeface="Times New Roman" pitchFamily="18" charset="0"/>
                <a:cs typeface="Times New Roman" pitchFamily="18" charset="0"/>
              </a:rPr>
            </a:b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413" y="274021"/>
            <a:ext cx="2400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Example 2: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96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5"/>
          <p:cNvSpPr>
            <a:spLocks noChangeArrowheads="1"/>
          </p:cNvSpPr>
          <p:nvPr/>
        </p:nvSpPr>
        <p:spPr bwMode="auto">
          <a:xfrm>
            <a:off x="725424" y="414528"/>
            <a:ext cx="3261360" cy="780288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000066"/>
                </a:solidFill>
                <a:latin typeface="Lucida Bright" pitchFamily="18" charset="0"/>
              </a:rPr>
              <a:t>* </a:t>
            </a:r>
            <a:r>
              <a:rPr lang="en-US" sz="3600" b="1" u="sng" dirty="0" smtClean="0">
                <a:solidFill>
                  <a:srgbClr val="000066"/>
                </a:solidFill>
                <a:latin typeface="Lucida Bright" pitchFamily="18" charset="0"/>
              </a:rPr>
              <a:t>Homework</a:t>
            </a:r>
            <a:endParaRPr lang="en-US" sz="3600" b="1" u="sng" dirty="0">
              <a:solidFill>
                <a:srgbClr val="000066"/>
              </a:solidFill>
              <a:latin typeface="Lucida Bright" pitchFamily="18" charset="0"/>
            </a:endParaRPr>
          </a:p>
        </p:txBody>
      </p:sp>
      <p:sp>
        <p:nvSpPr>
          <p:cNvPr id="20485" name="Rectangle 16"/>
          <p:cNvSpPr>
            <a:spLocks noChangeArrowheads="1"/>
          </p:cNvSpPr>
          <p:nvPr/>
        </p:nvSpPr>
        <p:spPr bwMode="auto">
          <a:xfrm>
            <a:off x="725424" y="1478280"/>
            <a:ext cx="4003330" cy="182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400" dirty="0"/>
              <a:t> </a:t>
            </a:r>
            <a:r>
              <a:rPr lang="en-US" sz="2400" dirty="0" smtClean="0"/>
              <a:t>Learn new words</a:t>
            </a:r>
            <a:endParaRPr lang="en-US" sz="2400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400" dirty="0"/>
              <a:t> </a:t>
            </a:r>
            <a:r>
              <a:rPr lang="en-US" sz="2400" dirty="0" smtClean="0"/>
              <a:t>Do exercise in workbook</a:t>
            </a:r>
            <a:endParaRPr lang="en-US" sz="2400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400" dirty="0" smtClean="0"/>
              <a:t> Prepare Skill </a:t>
            </a:r>
            <a:r>
              <a:rPr lang="en-US" sz="2400" dirty="0"/>
              <a:t>1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endParaRPr lang="en-US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15" y="899681"/>
            <a:ext cx="2312126" cy="2985998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331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685800" y="4876800"/>
            <a:ext cx="752475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Thank you for your attention!</a:t>
            </a:r>
          </a:p>
        </p:txBody>
      </p:sp>
      <p:pic>
        <p:nvPicPr>
          <p:cNvPr id="14341" name="DemThanhPhoDaySao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30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9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9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8232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  <p:bldLst>
      <p:bldP spid="14339" grpId="0" animBg="1"/>
      <p:bldP spid="14339" grpId="1" animBg="1"/>
      <p:bldP spid="14339" grpId="2" animBg="1"/>
      <p:bldP spid="14339" grpId="3" animBg="1"/>
      <p:bldP spid="14339" grpId="4" animBg="1"/>
      <p:bldP spid="14339" grpId="5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9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456" y="1253421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/>
              <a:t>Teacher </a:t>
            </a:r>
            <a:r>
              <a:rPr lang="en-US" sz="3200" dirty="0"/>
              <a:t>plays the music. When music’s on, students pass the ball as fast as they can. When music’s off, the student taking the ball has to make a sentence with </a:t>
            </a:r>
            <a:r>
              <a:rPr lang="en-US" sz="3200" b="1" i="1" dirty="0"/>
              <a:t>must/ mustn’t.</a:t>
            </a:r>
            <a:endParaRPr lang="en-GB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769456" y="305191"/>
            <a:ext cx="5396214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/>
              <a:t>GAME: Pass the ball</a:t>
            </a:r>
            <a:endParaRPr lang="en-GB" sz="4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03" y="1475490"/>
            <a:ext cx="2847703" cy="278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0BaiHatTiengAnhThieuNhiHay-V.A-40384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5451" y="4861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9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456" y="1253421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/>
              <a:t>Teacher </a:t>
            </a:r>
            <a:r>
              <a:rPr lang="en-US" sz="3200" dirty="0"/>
              <a:t>plays the music. When music’s on, students pass the ball as fast as they can. When music’s off, the student taking the ball has to make a sentence with </a:t>
            </a:r>
            <a:r>
              <a:rPr lang="en-US" sz="3200" b="1" i="1" dirty="0"/>
              <a:t>must/ mustn’t.</a:t>
            </a:r>
            <a:endParaRPr lang="en-GB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769456" y="305191"/>
            <a:ext cx="5396214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/>
              <a:t>GAME: Pass the ball</a:t>
            </a:r>
            <a:endParaRPr lang="en-GB" sz="4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03" y="1475490"/>
            <a:ext cx="2847703" cy="278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0BaiHatTiengAnhThieuNhiHay-V.A-40384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5451" y="4861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3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6992" y="707136"/>
            <a:ext cx="8205216" cy="914400"/>
          </a:xfrm>
          <a:prstGeom prst="roundRect">
            <a:avLst/>
          </a:prstGeom>
          <a:ln w="38100">
            <a:solidFill>
              <a:srgbClr val="F47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Unit 5: Natural wonders of Viet Nam</a:t>
            </a:r>
            <a:endParaRPr lang="en-GB" sz="4000" b="1" dirty="0"/>
          </a:p>
          <a:p>
            <a:pPr algn="ctr"/>
            <a:endParaRPr lang="en-GB" dirty="0"/>
          </a:p>
        </p:txBody>
      </p:sp>
      <p:sp>
        <p:nvSpPr>
          <p:cNvPr id="3" name="Rounded Rectangle 2"/>
          <p:cNvSpPr/>
          <p:nvPr/>
        </p:nvSpPr>
        <p:spPr>
          <a:xfrm>
            <a:off x="2869231" y="2311403"/>
            <a:ext cx="3100737" cy="5788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rabia" pitchFamily="34" charset="0"/>
              </a:rPr>
              <a:t>LESSON 4</a:t>
            </a:r>
            <a:endParaRPr lang="en-GB" sz="4000" b="1" dirty="0">
              <a:solidFill>
                <a:srgbClr val="FF0000"/>
              </a:solidFill>
              <a:latin typeface=".VnArabia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29420" y="2215065"/>
            <a:ext cx="7085160" cy="3002679"/>
            <a:chOff x="1418628" y="1811975"/>
            <a:chExt cx="7085160" cy="3002679"/>
          </a:xfrm>
        </p:grpSpPr>
        <p:grpSp>
          <p:nvGrpSpPr>
            <p:cNvPr id="7" name="Group 6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2873158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Everyday English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18628" y="3737436"/>
              <a:ext cx="7085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 Making and accepting appointments 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49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11568" y="3280929"/>
            <a:ext cx="605929" cy="3194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211568" y="2683120"/>
            <a:ext cx="1399143" cy="3194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211569" y="2134885"/>
            <a:ext cx="1299992" cy="3194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192071" y="1617093"/>
            <a:ext cx="2335575" cy="3194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27313" y="134897"/>
            <a:ext cx="77108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 the short conversation below, paying attention to the highlighted parts. </a:t>
            </a:r>
          </a:p>
        </p:txBody>
      </p:sp>
      <p:pic>
        <p:nvPicPr>
          <p:cNvPr id="3" name="Bản sao của B1_35">
            <a:hlinkClick r:id="" action="ppaction://media"/>
            <a:extLst>
              <a:ext uri="{FF2B5EF4-FFF2-40B4-BE49-F238E27FC236}">
                <a16:creationId xmlns:a16="http://schemas.microsoft.com/office/drawing/2014/main" id="{88AB779C-A932-474D-B9DA-4FA77763A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7481" y="819039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4846" y="1410789"/>
            <a:ext cx="6531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Steven: </a:t>
            </a:r>
            <a:r>
              <a:rPr lang="en-US" sz="2400" dirty="0"/>
              <a:t>Duong, let’s go for a picnic this Sunday.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Duong: </a:t>
            </a:r>
            <a:r>
              <a:rPr lang="en-US" sz="2400" dirty="0"/>
              <a:t>That’s fine. What time can we meet?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Steven: </a:t>
            </a:r>
            <a:r>
              <a:rPr lang="en-US" sz="2400" dirty="0"/>
              <a:t>How about 9 o’clock?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Duong: </a:t>
            </a:r>
            <a:r>
              <a:rPr lang="en-US" sz="2400" dirty="0"/>
              <a:t>Sure. I’ll meet you at that time.</a:t>
            </a:r>
            <a:endParaRPr lang="en-GB" sz="2400" dirty="0"/>
          </a:p>
        </p:txBody>
      </p:sp>
      <p:sp>
        <p:nvSpPr>
          <p:cNvPr id="16" name="Rectangle 15"/>
          <p:cNvSpPr/>
          <p:nvPr/>
        </p:nvSpPr>
        <p:spPr>
          <a:xfrm>
            <a:off x="2815481" y="42667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/>
            <a:r>
              <a:rPr lang="en-US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They are Duong and Steven. Steven wants Duong to go picnic with him this Sunday. </a:t>
            </a:r>
            <a:endParaRPr lang="en-US" i="1" dirty="0" smtClean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lvl="0" fontAlgn="base"/>
            <a:r>
              <a:rPr lang="en-US" b="1" i="1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What </a:t>
            </a:r>
            <a:r>
              <a:rPr lang="en-US" b="1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structures can he use? </a:t>
            </a:r>
            <a:endParaRPr lang="en-US" b="1" i="1" dirty="0" smtClean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lvl="0" fontAlgn="base"/>
            <a:r>
              <a:rPr lang="en-US" i="1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If </a:t>
            </a:r>
            <a:r>
              <a:rPr lang="en-US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Duong agrees, </a:t>
            </a:r>
            <a:endParaRPr lang="en-US" i="1" dirty="0" smtClean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lvl="0" fontAlgn="base"/>
            <a:r>
              <a:rPr lang="en-US" b="1" i="1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what </a:t>
            </a:r>
            <a:r>
              <a:rPr lang="en-US" b="1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does he say</a:t>
            </a:r>
            <a:r>
              <a:rPr lang="en-US" b="1" i="1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?</a:t>
            </a:r>
            <a:endParaRPr lang="en-GB" b="1" i="1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7907" y="819387"/>
            <a:ext cx="61189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en-US" sz="2800" i="1" dirty="0"/>
              <a:t>How to make and accept appointments”</a:t>
            </a:r>
            <a:r>
              <a:rPr lang="vi-VN" sz="2800" i="1" dirty="0"/>
              <a:t>.</a:t>
            </a:r>
            <a:endParaRPr lang="en-GB" sz="2800" i="1" dirty="0"/>
          </a:p>
        </p:txBody>
      </p:sp>
      <p:sp>
        <p:nvSpPr>
          <p:cNvPr id="5" name="Rectangle 4"/>
          <p:cNvSpPr/>
          <p:nvPr/>
        </p:nvSpPr>
        <p:spPr>
          <a:xfrm>
            <a:off x="1227907" y="1655692"/>
            <a:ext cx="5773784" cy="35394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endParaRPr lang="en-GB" sz="3200" dirty="0"/>
          </a:p>
          <a:p>
            <a:r>
              <a:rPr lang="en-GB" sz="3200" dirty="0" smtClean="0"/>
              <a:t>* Making </a:t>
            </a:r>
            <a:r>
              <a:rPr lang="en-GB" sz="3200" dirty="0"/>
              <a:t>appointments:  </a:t>
            </a:r>
          </a:p>
          <a:p>
            <a:r>
              <a:rPr lang="en-GB" sz="3200" dirty="0" smtClean="0"/>
              <a:t>      -  Let’s </a:t>
            </a:r>
            <a:r>
              <a:rPr lang="en-GB" sz="3200" dirty="0"/>
              <a:t>+ V.</a:t>
            </a:r>
          </a:p>
          <a:p>
            <a:r>
              <a:rPr lang="en-GB" sz="3200" dirty="0" smtClean="0"/>
              <a:t>      -  How </a:t>
            </a:r>
            <a:r>
              <a:rPr lang="en-GB" sz="3200" dirty="0"/>
              <a:t>about …? </a:t>
            </a:r>
          </a:p>
          <a:p>
            <a:r>
              <a:rPr lang="en-GB" sz="3200" dirty="0" smtClean="0"/>
              <a:t>* Accepting </a:t>
            </a:r>
            <a:r>
              <a:rPr lang="en-GB" sz="3200" dirty="0"/>
              <a:t>appointments:  </a:t>
            </a:r>
          </a:p>
          <a:p>
            <a:r>
              <a:rPr lang="en-GB" sz="3200" dirty="0" smtClean="0"/>
              <a:t>        </a:t>
            </a:r>
            <a:r>
              <a:rPr lang="en-GB" sz="3200" dirty="0" smtClean="0">
                <a:sym typeface="Wingdings" pitchFamily="2" charset="2"/>
              </a:rPr>
              <a:t></a:t>
            </a:r>
            <a:r>
              <a:rPr lang="en-GB" sz="3200" dirty="0" smtClean="0"/>
              <a:t> That’s </a:t>
            </a:r>
            <a:r>
              <a:rPr lang="en-GB" sz="3200" dirty="0"/>
              <a:t>fine.</a:t>
            </a:r>
          </a:p>
          <a:p>
            <a:r>
              <a:rPr lang="en-GB" sz="3200" dirty="0" smtClean="0"/>
              <a:t>        </a:t>
            </a:r>
            <a:r>
              <a:rPr lang="en-GB" sz="3200" dirty="0" smtClean="0">
                <a:sym typeface="Wingdings" pitchFamily="2" charset="2"/>
              </a:rPr>
              <a:t></a:t>
            </a:r>
            <a:r>
              <a:rPr lang="en-GB" sz="3200" dirty="0" smtClean="0"/>
              <a:t> Sure</a:t>
            </a:r>
            <a:r>
              <a:rPr lang="en-GB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050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027397" y="104779"/>
            <a:ext cx="76428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Make a short conversation, following the example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515" y="822960"/>
            <a:ext cx="2651760" cy="319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8823" y="1909078"/>
            <a:ext cx="65183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 smtClean="0"/>
              <a:t>Huy</a:t>
            </a:r>
            <a:r>
              <a:rPr lang="en-GB" sz="2400" dirty="0" smtClean="0"/>
              <a:t>:  Nam, </a:t>
            </a:r>
            <a:r>
              <a:rPr lang="en-GB" sz="2400" u="sng" dirty="0"/>
              <a:t>let's go to </a:t>
            </a:r>
            <a:r>
              <a:rPr lang="en-GB" sz="2400" dirty="0" smtClean="0"/>
              <a:t>the supermarket </a:t>
            </a:r>
            <a:r>
              <a:rPr lang="en-GB" sz="2400" dirty="0"/>
              <a:t>this Sunday </a:t>
            </a:r>
            <a:r>
              <a:rPr lang="en-GB" sz="2400" dirty="0" smtClean="0"/>
              <a:t>morning.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 smtClean="0"/>
              <a:t>Nam: </a:t>
            </a:r>
            <a:r>
              <a:rPr lang="en-GB" sz="2400" u="sng" dirty="0"/>
              <a:t>That's great</a:t>
            </a:r>
            <a:r>
              <a:rPr lang="en-GB" sz="2400" dirty="0"/>
              <a:t>. What time can we meet?</a:t>
            </a:r>
          </a:p>
          <a:p>
            <a:endParaRPr lang="en-GB" sz="2400" dirty="0"/>
          </a:p>
          <a:p>
            <a:r>
              <a:rPr lang="en-GB" sz="2400" dirty="0" err="1" smtClean="0"/>
              <a:t>Huy</a:t>
            </a:r>
            <a:r>
              <a:rPr lang="en-GB" sz="2400" dirty="0" smtClean="0"/>
              <a:t>: </a:t>
            </a:r>
            <a:r>
              <a:rPr lang="en-GB" sz="2400" u="sng" dirty="0"/>
              <a:t>How about </a:t>
            </a:r>
            <a:r>
              <a:rPr lang="en-GB" sz="2400" dirty="0"/>
              <a:t>8 o'clock?</a:t>
            </a:r>
          </a:p>
          <a:p>
            <a:endParaRPr lang="en-GB" sz="2400" dirty="0"/>
          </a:p>
          <a:p>
            <a:r>
              <a:rPr lang="en-GB" sz="2400" dirty="0" smtClean="0"/>
              <a:t>Nam: </a:t>
            </a:r>
            <a:r>
              <a:rPr lang="en-GB" sz="2400" u="sng" dirty="0"/>
              <a:t>Sure</a:t>
            </a:r>
            <a:r>
              <a:rPr lang="en-GB" sz="2400" dirty="0"/>
              <a:t>, I'll meet you at that time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478727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558708"/>
            <a:ext cx="7534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travel guide entry.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9" y="958818"/>
            <a:ext cx="6521042" cy="57143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9668247">
            <a:off x="389407" y="1659372"/>
            <a:ext cx="3393195" cy="8069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68618"/>
              </a:avLst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5AAB"/>
                </a:solidFill>
              </a:rPr>
              <a:t>GLOBAL TRAVEL GUIDE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7836" y="2311227"/>
            <a:ext cx="4319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Himalayas is a mountain range.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1749" y="2669419"/>
            <a:ext cx="4319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/>
              <a:t>It’s very special. It has the world’s highest mountain – Mount Everest.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7403" y="3404772"/>
            <a:ext cx="5879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When visiting the Himalayas, remember to follow these rules.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6649" y="4148989"/>
            <a:ext cx="58177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You must ask before you visit the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You mustn’t travel alone. Always go in a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You mustn’t litter.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You must bring only the necessary things.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You must bring the right clothes too. Don’t bring shorts or T-shirts!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7412" y="753427"/>
            <a:ext cx="2678099" cy="1785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975645" y="55088"/>
            <a:ext cx="3308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FB7BD"/>
                </a:solidFill>
              </a:rPr>
              <a:t>* A </a:t>
            </a:r>
            <a:r>
              <a:rPr lang="en-US" sz="2800" b="1" dirty="0">
                <a:solidFill>
                  <a:srgbClr val="0FB7BD"/>
                </a:solidFill>
              </a:rPr>
              <a:t>travel guide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65203" y="42732"/>
            <a:ext cx="79262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make a list of the things  you must bring to the Himalayas. Then add things you mustn’t bring.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681530"/>
              </p:ext>
            </p:extLst>
          </p:nvPr>
        </p:nvGraphicFramePr>
        <p:xfrm>
          <a:off x="756557" y="1536564"/>
          <a:ext cx="7630886" cy="463748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21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8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556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MUST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MUSTN’T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7564">
                <a:tc>
                  <a:txBody>
                    <a:bodyPr/>
                    <a:lstStyle/>
                    <a:p>
                      <a:pPr algn="ctr"/>
                      <a:endParaRPr lang="en-GB" sz="2800" b="0" dirty="0" smtClean="0">
                        <a:solidFill>
                          <a:srgbClr val="F16649"/>
                        </a:solidFill>
                      </a:endParaRPr>
                    </a:p>
                    <a:p>
                      <a:pPr algn="ctr"/>
                      <a:endParaRPr lang="en-GB" sz="2800" b="0" dirty="0" smtClean="0">
                        <a:solidFill>
                          <a:srgbClr val="F16649"/>
                        </a:solidFill>
                      </a:endParaRPr>
                    </a:p>
                    <a:p>
                      <a:pPr algn="ctr"/>
                      <a:r>
                        <a:rPr lang="en-GB" sz="2800" b="0" dirty="0" smtClean="0">
                          <a:solidFill>
                            <a:srgbClr val="F16649"/>
                          </a:solidFill>
                        </a:rPr>
                        <a:t>- sleeping bag</a:t>
                      </a:r>
                    </a:p>
                    <a:p>
                      <a:pPr algn="ctr"/>
                      <a:endParaRPr lang="en-GB" sz="2800" b="0" dirty="0" smtClean="0">
                        <a:solidFill>
                          <a:srgbClr val="F16649"/>
                        </a:solidFill>
                      </a:endParaRPr>
                    </a:p>
                    <a:p>
                      <a:pPr algn="ctr"/>
                      <a:r>
                        <a:rPr lang="en-GB" sz="2800" b="0" dirty="0" smtClean="0">
                          <a:solidFill>
                            <a:srgbClr val="F16649"/>
                          </a:solidFill>
                        </a:rPr>
                        <a:t>- plaster</a:t>
                      </a:r>
                    </a:p>
                    <a:p>
                      <a:pPr algn="ctr"/>
                      <a:endParaRPr lang="en-GB" sz="2800" b="0" dirty="0" smtClean="0">
                        <a:solidFill>
                          <a:srgbClr val="F16649"/>
                        </a:solidFill>
                      </a:endParaRPr>
                    </a:p>
                    <a:p>
                      <a:pPr algn="ctr"/>
                      <a:r>
                        <a:rPr lang="en-GB" sz="2800" b="0" dirty="0" smtClean="0">
                          <a:solidFill>
                            <a:srgbClr val="F16649"/>
                          </a:solidFill>
                        </a:rPr>
                        <a:t>- </a:t>
                      </a:r>
                      <a:r>
                        <a:rPr lang="en-GB" sz="2800" b="0" dirty="0" err="1" smtClean="0">
                          <a:solidFill>
                            <a:srgbClr val="F16649"/>
                          </a:solidFill>
                        </a:rPr>
                        <a:t>packback</a:t>
                      </a:r>
                      <a:endParaRPr lang="en-GB" sz="2800" b="0" dirty="0" smtClean="0">
                        <a:solidFill>
                          <a:srgbClr val="F16649"/>
                        </a:solidFill>
                      </a:endParaRPr>
                    </a:p>
                    <a:p>
                      <a:pPr algn="ctr"/>
                      <a:endParaRPr lang="en-GB" sz="2800" b="0" dirty="0" smtClean="0">
                        <a:solidFill>
                          <a:srgbClr val="F16649"/>
                        </a:solidFill>
                      </a:endParaRPr>
                    </a:p>
                    <a:p>
                      <a:pPr algn="ctr"/>
                      <a:r>
                        <a:rPr lang="en-GB" sz="2800" b="0" dirty="0" smtClean="0">
                          <a:solidFill>
                            <a:srgbClr val="F16649"/>
                          </a:solidFill>
                        </a:rPr>
                        <a:t>- waterproof coat</a:t>
                      </a:r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27705" y="2443654"/>
            <a:ext cx="322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400" b="1" dirty="0">
                <a:solidFill>
                  <a:srgbClr val="F16649"/>
                </a:solidFill>
              </a:rPr>
              <a:t>compass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656204" y="3309947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56204" y="3837650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56204" y="4365353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656204" y="2812350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856185" y="2405937"/>
            <a:ext cx="322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400" b="1" dirty="0">
                <a:solidFill>
                  <a:srgbClr val="F16649"/>
                </a:solidFill>
              </a:rPr>
              <a:t>bicycle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5580626" y="3309947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580626" y="3837650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580626" y="4365353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580626" y="2812350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82343" y="2952204"/>
            <a:ext cx="18309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shorts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- t-shirt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1379</TotalTime>
  <Words>537</Words>
  <Application>Microsoft Office PowerPoint</Application>
  <PresentationFormat>On-screen Show (4:3)</PresentationFormat>
  <Paragraphs>80</Paragraphs>
  <Slides>14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.VnArabia</vt:lpstr>
      <vt:lpstr>Arial</vt:lpstr>
      <vt:lpstr>Arial Black</vt:lpstr>
      <vt:lpstr>Calibri</vt:lpstr>
      <vt:lpstr>Calibri Light</vt:lpstr>
      <vt:lpstr>Lucida Bright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Nga: Lan , let’s go somewhere this Saturday. Lan : That’s fine. Where can we go?   Nga: How about the Ba To Park?  Lan Sure. I’ll meet you there at 9 o’clock.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96</cp:revision>
  <dcterms:created xsi:type="dcterms:W3CDTF">2020-12-09T02:04:09Z</dcterms:created>
  <dcterms:modified xsi:type="dcterms:W3CDTF">2025-06-10T10:08:12Z</dcterms:modified>
</cp:coreProperties>
</file>