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86" r:id="rId2"/>
    <p:sldId id="284" r:id="rId3"/>
    <p:sldId id="285" r:id="rId4"/>
    <p:sldId id="288" r:id="rId5"/>
    <p:sldId id="290" r:id="rId6"/>
    <p:sldId id="258" r:id="rId7"/>
    <p:sldId id="259" r:id="rId8"/>
    <p:sldId id="292" r:id="rId9"/>
    <p:sldId id="260" r:id="rId10"/>
    <p:sldId id="261" r:id="rId11"/>
    <p:sldId id="291" r:id="rId12"/>
    <p:sldId id="263" r:id="rId13"/>
    <p:sldId id="295" r:id="rId14"/>
    <p:sldId id="296" r:id="rId15"/>
    <p:sldId id="297" r:id="rId16"/>
    <p:sldId id="298" r:id="rId17"/>
    <p:sldId id="293" r:id="rId18"/>
    <p:sldId id="29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A55E"/>
    <a:srgbClr val="EF5F88"/>
    <a:srgbClr val="FAC5BE"/>
    <a:srgbClr val="3BBEF3"/>
    <a:srgbClr val="F490AD"/>
    <a:srgbClr val="0EAAAE"/>
    <a:srgbClr val="F47A69"/>
    <a:srgbClr val="F15945"/>
    <a:srgbClr val="F8ACA2"/>
    <a:srgbClr val="F094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88" d="100"/>
          <a:sy n="88" d="100"/>
        </p:scale>
        <p:origin x="1243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2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3.png"/><Relationship Id="rId11" Type="http://schemas.openxmlformats.org/officeDocument/2006/relationships/image" Target="../media/image15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audio" Target="DemThanhPhoDaySao.mid" TargetMode="Externa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19456"/>
            <a:ext cx="8363712" cy="6254496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5" name="object 2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8912" y="256032"/>
            <a:ext cx="8168640" cy="62301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86098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92587"/>
            <a:ext cx="58740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56636" y="167185"/>
            <a:ext cx="82381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words, then label the pictures.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99765" y="892234"/>
            <a:ext cx="7744470" cy="1101436"/>
            <a:chOff x="313982" y="1506682"/>
            <a:chExt cx="7744470" cy="1101436"/>
          </a:xfrm>
        </p:grpSpPr>
        <p:sp>
          <p:nvSpPr>
            <p:cNvPr id="23" name="Rounded Rectangle 22"/>
            <p:cNvSpPr/>
            <p:nvPr/>
          </p:nvSpPr>
          <p:spPr>
            <a:xfrm>
              <a:off x="313982" y="1506682"/>
              <a:ext cx="7738974" cy="110143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2580" y="1590811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 </a:t>
              </a:r>
              <a:r>
                <a:rPr lang="en-US" sz="2400"/>
                <a:t>mountain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42580" y="2044547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 </a:t>
              </a:r>
              <a:r>
                <a:rPr lang="en-US" sz="2400"/>
                <a:t>river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421548" y="1598740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 </a:t>
              </a:r>
              <a:r>
                <a:rPr lang="en-US" sz="2400"/>
                <a:t>waterfall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421548" y="2052476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 </a:t>
              </a:r>
              <a:r>
                <a:rPr lang="en-US" sz="2400"/>
                <a:t>forest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300516" y="1606669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 </a:t>
              </a:r>
              <a:r>
                <a:rPr lang="en-US" sz="2400"/>
                <a:t>cave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300516" y="2060405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6. </a:t>
              </a:r>
              <a:r>
                <a:rPr lang="en-US" sz="2400"/>
                <a:t>desert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179484" y="1614598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7. </a:t>
              </a:r>
              <a:r>
                <a:rPr lang="en-US" sz="2400" dirty="0"/>
                <a:t>beach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179484" y="2068334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8. </a:t>
              </a:r>
              <a:r>
                <a:rPr lang="en-US" sz="2400"/>
                <a:t>island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r="7142"/>
          <a:stretch/>
        </p:blipFill>
        <p:spPr>
          <a:xfrm>
            <a:off x="262183" y="2419554"/>
            <a:ext cx="1886221" cy="122551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6" r="9306"/>
          <a:stretch/>
        </p:blipFill>
        <p:spPr>
          <a:xfrm>
            <a:off x="2543025" y="2419554"/>
            <a:ext cx="2026227" cy="12255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242" y="2419554"/>
            <a:ext cx="1838694" cy="12255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024" y="2419554"/>
            <a:ext cx="1847539" cy="122551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83" y="4451105"/>
            <a:ext cx="1994907" cy="132461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19" y="4443178"/>
            <a:ext cx="1994907" cy="132993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255" y="4451105"/>
            <a:ext cx="1990669" cy="132461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7" r="10774"/>
          <a:stretch/>
        </p:blipFill>
        <p:spPr>
          <a:xfrm>
            <a:off x="7059053" y="4451105"/>
            <a:ext cx="1872510" cy="1322009"/>
          </a:xfrm>
          <a:prstGeom prst="rect">
            <a:avLst/>
          </a:prstGeom>
        </p:spPr>
      </p:pic>
      <p:pic>
        <p:nvPicPr>
          <p:cNvPr id="2" name="Bản sao của B1_32">
            <a:hlinkClick r:id="" action="ppaction://media"/>
            <a:extLst>
              <a:ext uri="{FF2B5EF4-FFF2-40B4-BE49-F238E27FC236}">
                <a16:creationId xmlns:a16="http://schemas.microsoft.com/office/drawing/2014/main" id="{74AA0ACE-B105-4DD5-BD46-D06E90672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29504" y="0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182C84-8061-47C1-B574-0AD30BA7EF47}"/>
              </a:ext>
            </a:extLst>
          </p:cNvPr>
          <p:cNvGrpSpPr/>
          <p:nvPr/>
        </p:nvGrpSpPr>
        <p:grpSpPr>
          <a:xfrm>
            <a:off x="373960" y="3734614"/>
            <a:ext cx="1493887" cy="461665"/>
            <a:chOff x="1685581" y="5618602"/>
            <a:chExt cx="1493887" cy="46166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329FA98-EEF1-4339-9AFD-2A08C27AAE90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A2BB100-EFD8-4634-9521-6BC5EC851170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E992BE4-F2FF-4A5E-A011-404A05E6BC0C}"/>
              </a:ext>
            </a:extLst>
          </p:cNvPr>
          <p:cNvGrpSpPr/>
          <p:nvPr/>
        </p:nvGrpSpPr>
        <p:grpSpPr>
          <a:xfrm>
            <a:off x="2621583" y="3734613"/>
            <a:ext cx="1493887" cy="461665"/>
            <a:chOff x="1685581" y="5618602"/>
            <a:chExt cx="1493887" cy="4616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89B5A26-3A7F-4B53-A800-43F7D34F790A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b.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8B596CA-77C7-4EEE-A658-36BE1599EBC6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061D72-A84D-455D-8973-88A9F6944EE5}"/>
              </a:ext>
            </a:extLst>
          </p:cNvPr>
          <p:cNvGrpSpPr/>
          <p:nvPr/>
        </p:nvGrpSpPr>
        <p:grpSpPr>
          <a:xfrm>
            <a:off x="4872242" y="3734614"/>
            <a:ext cx="1493887" cy="461665"/>
            <a:chOff x="1685581" y="5618602"/>
            <a:chExt cx="1493887" cy="46166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23B359F-C4A0-4FA6-9A0B-5614531E2819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c.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E876289-C5FA-484D-93C7-E0137DCCE782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36FC918-458E-4D64-A9FE-BBB15013ABFE}"/>
              </a:ext>
            </a:extLst>
          </p:cNvPr>
          <p:cNvGrpSpPr/>
          <p:nvPr/>
        </p:nvGrpSpPr>
        <p:grpSpPr>
          <a:xfrm>
            <a:off x="7175467" y="3734613"/>
            <a:ext cx="1493887" cy="461665"/>
            <a:chOff x="1685581" y="5618602"/>
            <a:chExt cx="1493887" cy="46166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3D74EAE-B629-41ED-851E-F94FB0063DB4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8C94F2E-1A38-428D-98A1-B56522D94C44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BD1923-C78E-4AC1-B375-DE4EED516CD3}"/>
              </a:ext>
            </a:extLst>
          </p:cNvPr>
          <p:cNvGrpSpPr/>
          <p:nvPr/>
        </p:nvGrpSpPr>
        <p:grpSpPr>
          <a:xfrm>
            <a:off x="336626" y="5871670"/>
            <a:ext cx="1493887" cy="461665"/>
            <a:chOff x="1685581" y="5618602"/>
            <a:chExt cx="1493887" cy="461665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933C561-42F4-4586-9328-AE8FA6BE26F3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e.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E25383A-F52C-46E4-BAFF-6F7BA8F1CC7F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D441E5E-2C8F-4346-AB5F-2181A88CC995}"/>
              </a:ext>
            </a:extLst>
          </p:cNvPr>
          <p:cNvGrpSpPr/>
          <p:nvPr/>
        </p:nvGrpSpPr>
        <p:grpSpPr>
          <a:xfrm>
            <a:off x="2584249" y="5871669"/>
            <a:ext cx="1493887" cy="461665"/>
            <a:chOff x="1685581" y="5618602"/>
            <a:chExt cx="1493887" cy="461665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7072171-A108-4FD0-949E-73B736D48FCF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f.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A8DA5DE-FE00-4B5A-9CD3-32DD6CCE99B6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F3A7BB2-2C52-4B77-B544-7404DF392385}"/>
              </a:ext>
            </a:extLst>
          </p:cNvPr>
          <p:cNvGrpSpPr/>
          <p:nvPr/>
        </p:nvGrpSpPr>
        <p:grpSpPr>
          <a:xfrm>
            <a:off x="4834908" y="5871670"/>
            <a:ext cx="1493887" cy="461665"/>
            <a:chOff x="1685581" y="5618602"/>
            <a:chExt cx="1493887" cy="461665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4E7B5A7-C2FE-4260-9140-E1C9F35EDBCF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g.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C68C085-C057-4690-933B-78300735A72D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A26A4BA-FB34-448C-977A-F903068EACEE}"/>
              </a:ext>
            </a:extLst>
          </p:cNvPr>
          <p:cNvGrpSpPr/>
          <p:nvPr/>
        </p:nvGrpSpPr>
        <p:grpSpPr>
          <a:xfrm>
            <a:off x="7138133" y="5871669"/>
            <a:ext cx="1493887" cy="461665"/>
            <a:chOff x="1685581" y="5618602"/>
            <a:chExt cx="1493887" cy="461665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0F86364-1A24-4937-9D8D-53A2681F544B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h.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13DD76C-3350-414E-A510-D423630A4FC0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92587"/>
            <a:ext cx="58740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56636" y="167185"/>
            <a:ext cx="82381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words, then label the pictures.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r="7142"/>
          <a:stretch/>
        </p:blipFill>
        <p:spPr>
          <a:xfrm>
            <a:off x="262183" y="2419554"/>
            <a:ext cx="1886221" cy="122551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6" r="9306"/>
          <a:stretch/>
        </p:blipFill>
        <p:spPr>
          <a:xfrm>
            <a:off x="2543025" y="2419554"/>
            <a:ext cx="2026227" cy="12255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242" y="2419554"/>
            <a:ext cx="1838694" cy="12255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024" y="2419554"/>
            <a:ext cx="1847539" cy="122551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83" y="4451105"/>
            <a:ext cx="1994907" cy="132461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19" y="4443178"/>
            <a:ext cx="1994907" cy="132993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255" y="4451105"/>
            <a:ext cx="1990669" cy="132461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7" r="10774"/>
          <a:stretch/>
        </p:blipFill>
        <p:spPr>
          <a:xfrm>
            <a:off x="7059053" y="4451105"/>
            <a:ext cx="1872510" cy="132200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182C84-8061-47C1-B574-0AD30BA7EF47}"/>
              </a:ext>
            </a:extLst>
          </p:cNvPr>
          <p:cNvGrpSpPr/>
          <p:nvPr/>
        </p:nvGrpSpPr>
        <p:grpSpPr>
          <a:xfrm>
            <a:off x="373960" y="3734614"/>
            <a:ext cx="1493887" cy="461665"/>
            <a:chOff x="1685581" y="5618602"/>
            <a:chExt cx="1493887" cy="46166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329FA98-EEF1-4339-9AFD-2A08C27AAE90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A2BB100-EFD8-4634-9521-6BC5EC851170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E992BE4-F2FF-4A5E-A011-404A05E6BC0C}"/>
              </a:ext>
            </a:extLst>
          </p:cNvPr>
          <p:cNvGrpSpPr/>
          <p:nvPr/>
        </p:nvGrpSpPr>
        <p:grpSpPr>
          <a:xfrm>
            <a:off x="2621583" y="3734613"/>
            <a:ext cx="1493887" cy="461665"/>
            <a:chOff x="1685581" y="5618602"/>
            <a:chExt cx="1493887" cy="4616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89B5A26-3A7F-4B53-A800-43F7D34F790A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b.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8B596CA-77C7-4EEE-A658-36BE1599EBC6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061D72-A84D-455D-8973-88A9F6944EE5}"/>
              </a:ext>
            </a:extLst>
          </p:cNvPr>
          <p:cNvGrpSpPr/>
          <p:nvPr/>
        </p:nvGrpSpPr>
        <p:grpSpPr>
          <a:xfrm>
            <a:off x="4872242" y="3734614"/>
            <a:ext cx="1493887" cy="461665"/>
            <a:chOff x="1685581" y="5618602"/>
            <a:chExt cx="1493887" cy="46166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23B359F-C4A0-4FA6-9A0B-5614531E2819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c.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E876289-C5FA-484D-93C7-E0137DCCE782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36FC918-458E-4D64-A9FE-BBB15013ABFE}"/>
              </a:ext>
            </a:extLst>
          </p:cNvPr>
          <p:cNvGrpSpPr/>
          <p:nvPr/>
        </p:nvGrpSpPr>
        <p:grpSpPr>
          <a:xfrm>
            <a:off x="7175467" y="3734613"/>
            <a:ext cx="1493887" cy="461665"/>
            <a:chOff x="1685581" y="5618602"/>
            <a:chExt cx="1493887" cy="46166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3D74EAE-B629-41ED-851E-F94FB0063DB4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8C94F2E-1A38-428D-98A1-B56522D94C44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BD1923-C78E-4AC1-B375-DE4EED516CD3}"/>
              </a:ext>
            </a:extLst>
          </p:cNvPr>
          <p:cNvGrpSpPr/>
          <p:nvPr/>
        </p:nvGrpSpPr>
        <p:grpSpPr>
          <a:xfrm>
            <a:off x="336626" y="5871670"/>
            <a:ext cx="1493887" cy="461665"/>
            <a:chOff x="1685581" y="5618602"/>
            <a:chExt cx="1493887" cy="461665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933C561-42F4-4586-9328-AE8FA6BE26F3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e.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E25383A-F52C-46E4-BAFF-6F7BA8F1CC7F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D441E5E-2C8F-4346-AB5F-2181A88CC995}"/>
              </a:ext>
            </a:extLst>
          </p:cNvPr>
          <p:cNvGrpSpPr/>
          <p:nvPr/>
        </p:nvGrpSpPr>
        <p:grpSpPr>
          <a:xfrm>
            <a:off x="2584249" y="5871669"/>
            <a:ext cx="1493887" cy="461665"/>
            <a:chOff x="1685581" y="5618602"/>
            <a:chExt cx="1493887" cy="461665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7072171-A108-4FD0-949E-73B736D48FCF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f.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A8DA5DE-FE00-4B5A-9CD3-32DD6CCE99B6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F3A7BB2-2C52-4B77-B544-7404DF392385}"/>
              </a:ext>
            </a:extLst>
          </p:cNvPr>
          <p:cNvGrpSpPr/>
          <p:nvPr/>
        </p:nvGrpSpPr>
        <p:grpSpPr>
          <a:xfrm>
            <a:off x="4834908" y="5871670"/>
            <a:ext cx="1493887" cy="461665"/>
            <a:chOff x="1685581" y="5618602"/>
            <a:chExt cx="1493887" cy="461665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4E7B5A7-C2FE-4260-9140-E1C9F35EDBCF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g.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C68C085-C057-4690-933B-78300735A72D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A26A4BA-FB34-448C-977A-F903068EACEE}"/>
              </a:ext>
            </a:extLst>
          </p:cNvPr>
          <p:cNvGrpSpPr/>
          <p:nvPr/>
        </p:nvGrpSpPr>
        <p:grpSpPr>
          <a:xfrm>
            <a:off x="7138133" y="5871669"/>
            <a:ext cx="1493887" cy="461665"/>
            <a:chOff x="1685581" y="5618602"/>
            <a:chExt cx="1493887" cy="461665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0F86364-1A24-4937-9D8D-53A2681F544B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h.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13DD76C-3350-414E-A510-D423630A4FC0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/>
          <p:cNvSpPr txBox="1"/>
          <p:nvPr/>
        </p:nvSpPr>
        <p:spPr>
          <a:xfrm>
            <a:off x="1080763" y="1176681"/>
            <a:ext cx="1878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 </a:t>
            </a:r>
            <a:r>
              <a:rPr lang="en-US" sz="2400" dirty="0"/>
              <a:t>mountain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080763" y="1630417"/>
            <a:ext cx="1878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 </a:t>
            </a:r>
            <a:r>
              <a:rPr lang="en-US" sz="2400" dirty="0"/>
              <a:t>river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959731" y="1184610"/>
            <a:ext cx="1878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 </a:t>
            </a:r>
            <a:r>
              <a:rPr lang="en-US" sz="2400" dirty="0"/>
              <a:t>waterfall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959731" y="1638346"/>
            <a:ext cx="1878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 </a:t>
            </a:r>
            <a:r>
              <a:rPr lang="en-US" sz="2400" dirty="0"/>
              <a:t>forest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838699" y="1192539"/>
            <a:ext cx="1878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5. </a:t>
            </a:r>
            <a:r>
              <a:rPr lang="en-US" sz="2400" dirty="0"/>
              <a:t>cave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796255" y="1654204"/>
            <a:ext cx="1878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6. </a:t>
            </a:r>
            <a:r>
              <a:rPr lang="en-US" sz="2400" dirty="0"/>
              <a:t>desert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717667" y="1189126"/>
            <a:ext cx="1878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7. </a:t>
            </a:r>
            <a:r>
              <a:rPr lang="en-US" sz="2400" dirty="0"/>
              <a:t>beach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717667" y="1642862"/>
            <a:ext cx="1878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8. </a:t>
            </a:r>
            <a:r>
              <a:rPr lang="en-US" sz="2400" dirty="0"/>
              <a:t>island</a:t>
            </a:r>
          </a:p>
        </p:txBody>
      </p:sp>
    </p:spTree>
    <p:extLst>
      <p:ext uri="{BB962C8B-B14F-4D97-AF65-F5344CB8AC3E}">
        <p14:creationId xmlns:p14="http://schemas.microsoft.com/office/powerpoint/2010/main" val="27835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32 -0.01596 L -0.46944 0.287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47" y="15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53284E-6 L -0.41997 0.2890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07" y="14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45883E-6 L 0.01042 0.3441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17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6716E-6 L 0.67726 0.2835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4" y="141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9556E-7 L -0.27066 0.6618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2" y="330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86772E-6 L 0.16806 0.6565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03" y="328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66512E-6 L 0.21076 0.5996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8" y="29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00648E-6 L 0.05225 0.6618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330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7" grpId="0"/>
      <p:bldP spid="68" grpId="0"/>
      <p:bldP spid="69" grpId="0"/>
      <p:bldP spid="70" grpId="0"/>
      <p:bldP spid="71" grpId="0"/>
      <p:bldP spid="7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2" y="138671"/>
            <a:ext cx="538313" cy="553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9" name="TextBox 8"/>
          <p:cNvSpPr txBox="1"/>
          <p:nvPr/>
        </p:nvSpPr>
        <p:spPr>
          <a:xfrm>
            <a:off x="2906393" y="138671"/>
            <a:ext cx="5850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Choose the correct answer to each of the questions.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19" y="138672"/>
            <a:ext cx="1829210" cy="56283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395132" y="1906714"/>
            <a:ext cx="2111832" cy="461665"/>
            <a:chOff x="1230086" y="1785257"/>
            <a:chExt cx="2111832" cy="461665"/>
          </a:xfrm>
        </p:grpSpPr>
        <p:sp>
          <p:nvSpPr>
            <p:cNvPr id="11" name="TextBox 1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11086" y="1785257"/>
              <a:ext cx="1730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Con Dao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149870" y="1900376"/>
            <a:ext cx="2049781" cy="461665"/>
            <a:chOff x="1230086" y="1785257"/>
            <a:chExt cx="2049781" cy="461665"/>
          </a:xfrm>
        </p:grpSpPr>
        <p:sp>
          <p:nvSpPr>
            <p:cNvPr id="14" name="TextBox 1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11086" y="1785257"/>
              <a:ext cx="16687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Son </a:t>
              </a:r>
              <a:r>
                <a:rPr lang="en-US" sz="2400" dirty="0" err="1"/>
                <a:t>Doong</a:t>
              </a:r>
              <a:endParaRPr lang="en-US" sz="24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17111" y="2451437"/>
            <a:ext cx="7180427" cy="461665"/>
            <a:chOff x="369902" y="2142097"/>
            <a:chExt cx="7180427" cy="461665"/>
          </a:xfrm>
        </p:grpSpPr>
        <p:sp>
          <p:nvSpPr>
            <p:cNvPr id="24" name="TextBox 23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44733" y="2142097"/>
              <a:ext cx="6705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Where is Mount Fansipan?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424493" y="2929495"/>
            <a:ext cx="1796143" cy="461665"/>
            <a:chOff x="1230086" y="1785257"/>
            <a:chExt cx="1796143" cy="461665"/>
          </a:xfrm>
        </p:grpSpPr>
        <p:sp>
          <p:nvSpPr>
            <p:cNvPr id="27" name="TextBox 26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In Lao Cai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154907" y="2923157"/>
            <a:ext cx="2349641" cy="461665"/>
            <a:chOff x="1230086" y="1785257"/>
            <a:chExt cx="2349641" cy="461665"/>
          </a:xfrm>
        </p:grpSpPr>
        <p:sp>
          <p:nvSpPr>
            <p:cNvPr id="30" name="TextBox 29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611086" y="1785257"/>
              <a:ext cx="19686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In Quang Binh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017111" y="3463330"/>
            <a:ext cx="7061016" cy="470318"/>
            <a:chOff x="363373" y="4026312"/>
            <a:chExt cx="7061016" cy="470318"/>
          </a:xfrm>
        </p:grpSpPr>
        <p:sp>
          <p:nvSpPr>
            <p:cNvPr id="38" name="TextBox 37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38203" y="4026312"/>
              <a:ext cx="6586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of the following is a national park?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428780" y="4007688"/>
            <a:ext cx="3374583" cy="461665"/>
            <a:chOff x="1230086" y="1785257"/>
            <a:chExt cx="3374583" cy="461665"/>
          </a:xfrm>
        </p:grpSpPr>
        <p:sp>
          <p:nvSpPr>
            <p:cNvPr id="41" name="TextBox 4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Thong Nhat Park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165884" y="4001350"/>
            <a:ext cx="3002378" cy="461665"/>
            <a:chOff x="1230086" y="1785257"/>
            <a:chExt cx="3002378" cy="461665"/>
          </a:xfrm>
        </p:grpSpPr>
        <p:sp>
          <p:nvSpPr>
            <p:cNvPr id="44" name="TextBox 4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Cat Tien Park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027997" y="4604605"/>
            <a:ext cx="6869272" cy="470318"/>
            <a:chOff x="363373" y="3312302"/>
            <a:chExt cx="6869272" cy="470318"/>
          </a:xfrm>
        </p:grpSpPr>
        <p:sp>
          <p:nvSpPr>
            <p:cNvPr id="52" name="TextBox 51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8203" y="3312302"/>
              <a:ext cx="6394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of the following wonders is a cave?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417049" y="5105225"/>
            <a:ext cx="2688784" cy="461665"/>
            <a:chOff x="1230086" y="1785257"/>
            <a:chExt cx="2688784" cy="461665"/>
          </a:xfrm>
        </p:grpSpPr>
        <p:sp>
          <p:nvSpPr>
            <p:cNvPr id="55" name="TextBox 5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Cuc Phuong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168229" y="5088263"/>
            <a:ext cx="2057642" cy="461665"/>
            <a:chOff x="1230086" y="1785257"/>
            <a:chExt cx="2057642" cy="461665"/>
          </a:xfrm>
        </p:grpSpPr>
        <p:sp>
          <p:nvSpPr>
            <p:cNvPr id="58" name="TextBox 5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611086" y="1785257"/>
              <a:ext cx="16766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Phong</a:t>
              </a:r>
              <a:r>
                <a:rPr lang="en-US" sz="2400" dirty="0"/>
                <a:t> </a:t>
              </a:r>
              <a:r>
                <a:rPr lang="en-US" sz="2400" dirty="0" err="1"/>
                <a:t>Nha</a:t>
              </a:r>
              <a:endParaRPr lang="en-US" sz="2400" dirty="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984453" y="1449445"/>
            <a:ext cx="6973597" cy="470318"/>
            <a:chOff x="363373" y="1262747"/>
            <a:chExt cx="6973597" cy="470318"/>
          </a:xfrm>
        </p:grpSpPr>
        <p:sp>
          <p:nvSpPr>
            <p:cNvPr id="66" name="TextBox 65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27313" y="1271400"/>
              <a:ext cx="650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is an island in Viet Nam?</a:t>
              </a:r>
              <a:endParaRPr lang="en-US" sz="2400" i="1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038883" y="5693177"/>
            <a:ext cx="6869272" cy="470318"/>
            <a:chOff x="363373" y="3312302"/>
            <a:chExt cx="6869272" cy="470318"/>
          </a:xfrm>
        </p:grpSpPr>
        <p:sp>
          <p:nvSpPr>
            <p:cNvPr id="71" name="TextBox 70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838203" y="3312302"/>
              <a:ext cx="6394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waterfall is in Cao Bang?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427931" y="6193797"/>
            <a:ext cx="3356954" cy="461665"/>
            <a:chOff x="1230086" y="1785257"/>
            <a:chExt cx="3356954" cy="461665"/>
          </a:xfrm>
        </p:grpSpPr>
        <p:sp>
          <p:nvSpPr>
            <p:cNvPr id="74" name="TextBox 7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611086" y="1785257"/>
              <a:ext cx="29759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Giang</a:t>
              </a:r>
              <a:r>
                <a:rPr lang="en-US" sz="2400" dirty="0"/>
                <a:t> </a:t>
              </a:r>
              <a:r>
                <a:rPr lang="en-US" sz="2400" dirty="0" err="1"/>
                <a:t>Dien</a:t>
              </a:r>
              <a:r>
                <a:rPr lang="en-US" sz="2400" dirty="0"/>
                <a:t> Waterfall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5152895" y="6176835"/>
            <a:ext cx="2975954" cy="461665"/>
            <a:chOff x="1230086" y="1785257"/>
            <a:chExt cx="2975954" cy="461665"/>
          </a:xfrm>
        </p:grpSpPr>
        <p:sp>
          <p:nvSpPr>
            <p:cNvPr id="77" name="TextBox 76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611085" y="1785257"/>
              <a:ext cx="25949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Ban </a:t>
              </a:r>
              <a:r>
                <a:rPr lang="en-US" sz="2400" dirty="0" err="1"/>
                <a:t>Gioc</a:t>
              </a:r>
              <a:r>
                <a:rPr lang="en-US" sz="2400" dirty="0"/>
                <a:t> Waterfall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D6B2AB9-E690-4E42-8FB3-614B40F25288}"/>
              </a:ext>
            </a:extLst>
          </p:cNvPr>
          <p:cNvSpPr/>
          <p:nvPr/>
        </p:nvSpPr>
        <p:spPr>
          <a:xfrm>
            <a:off x="1405595" y="1891064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8CBE6D32-4454-4B30-AC61-7CE012EA41B1}"/>
              </a:ext>
            </a:extLst>
          </p:cNvPr>
          <p:cNvSpPr/>
          <p:nvPr/>
        </p:nvSpPr>
        <p:spPr>
          <a:xfrm>
            <a:off x="1424493" y="2926397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6118939E-FBE2-45A5-9342-BF666212D0F2}"/>
              </a:ext>
            </a:extLst>
          </p:cNvPr>
          <p:cNvSpPr/>
          <p:nvPr/>
        </p:nvSpPr>
        <p:spPr>
          <a:xfrm>
            <a:off x="5139663" y="3998899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C5D17B54-DAE0-410D-80F1-877D9CF415F4}"/>
              </a:ext>
            </a:extLst>
          </p:cNvPr>
          <p:cNvSpPr/>
          <p:nvPr/>
        </p:nvSpPr>
        <p:spPr>
          <a:xfrm>
            <a:off x="5149870" y="5063327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3E555C8-C2B2-4F52-9023-F991CB7BDA93}"/>
              </a:ext>
            </a:extLst>
          </p:cNvPr>
          <p:cNvSpPr/>
          <p:nvPr/>
        </p:nvSpPr>
        <p:spPr>
          <a:xfrm>
            <a:off x="5165884" y="6193797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4619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rebuchet MS" pitchFamily="34" charset="0"/>
                <a:cs typeface="Trebuchet MS" pitchFamily="34" charset="0"/>
              </a:rPr>
              <a:t/>
            </a:r>
            <a:br>
              <a:rPr kumimoji="0" lang="en-GB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rebuchet MS" pitchFamily="34" charset="0"/>
                <a:cs typeface="Trebuchet MS" pitchFamily="34" charset="0"/>
              </a:rPr>
            </a:br>
            <a:endParaRPr kumimoji="0" lang="en-GB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7264" y="134112"/>
            <a:ext cx="1877568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* Production</a:t>
            </a:r>
            <a:endParaRPr lang="en-GB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682752" y="892909"/>
            <a:ext cx="8132064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231F2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* Li</a:t>
            </a:r>
            <a:r>
              <a:rPr lang="vi-VN" b="1" dirty="0">
                <a:solidFill>
                  <a:srgbClr val="231F2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st about a natural place of interest in your village / town / city, or a famous place you know about</a:t>
            </a:r>
            <a:r>
              <a:rPr lang="vi-VN" b="1" dirty="0" smtClean="0">
                <a:solidFill>
                  <a:srgbClr val="231F2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.</a:t>
            </a:r>
            <a:endParaRPr lang="en-GB" b="1" dirty="0"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1552" y="1986557"/>
            <a:ext cx="284421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 smtClean="0"/>
              <a:t>Ganh</a:t>
            </a:r>
            <a:r>
              <a:rPr lang="en-US" sz="2800" dirty="0" smtClean="0"/>
              <a:t> Da Dia.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2752" y="207264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* Answer</a:t>
            </a:r>
            <a:r>
              <a:rPr lang="en-US" dirty="0" smtClean="0"/>
              <a:t>.</a:t>
            </a:r>
            <a:endParaRPr lang="en-GB" dirty="0"/>
          </a:p>
        </p:txBody>
      </p:sp>
      <p:pic>
        <p:nvPicPr>
          <p:cNvPr id="4098" name="Picture 2" descr="https://cdn.vntrip.vn/cam-nang/wp-content/uploads/2017/08/ganh-da-dia-2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20" y="3121570"/>
            <a:ext cx="7054027" cy="373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12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9886" y="280460"/>
            <a:ext cx="2760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BAI XEP</a:t>
            </a:r>
            <a:endParaRPr lang="en-US" dirty="0"/>
          </a:p>
        </p:txBody>
      </p:sp>
      <p:pic>
        <p:nvPicPr>
          <p:cNvPr id="1032" name="Picture 8" descr="https://cdn.vntrip.vn/cam-nang/wp-content/uploads/2017/08/bai-xepk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37" y="713650"/>
            <a:ext cx="6096000" cy="301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cdn.vntrip.vn/cam-nang/wp-content/uploads/2017/08/baixep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37" y="3791128"/>
            <a:ext cx="6096000" cy="297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75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vntrip.vn/cam-nang/wp-content/uploads/2017/08/hon-yen-3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563" y="1043168"/>
            <a:ext cx="6096000" cy="40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78629" y="539931"/>
            <a:ext cx="211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YEN ISLAND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175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dn.vntrip.vn/cam-nang/wp-content/uploads/2017/08/vinh-vung-ro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31" y="1275488"/>
            <a:ext cx="7505755" cy="500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1280" y="627017"/>
            <a:ext cx="2342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VUNG 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163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15"/>
          <p:cNvSpPr>
            <a:spLocks noChangeArrowheads="1"/>
          </p:cNvSpPr>
          <p:nvPr/>
        </p:nvSpPr>
        <p:spPr bwMode="auto">
          <a:xfrm>
            <a:off x="725424" y="414528"/>
            <a:ext cx="3261360" cy="780288"/>
          </a:xfrm>
          <a:prstGeom prst="rect">
            <a:avLst/>
          </a:prstGeom>
          <a:ln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3600" b="1" dirty="0" smtClean="0">
                <a:solidFill>
                  <a:srgbClr val="000066"/>
                </a:solidFill>
                <a:latin typeface="Lucida Bright" pitchFamily="18" charset="0"/>
              </a:rPr>
              <a:t>* </a:t>
            </a:r>
            <a:r>
              <a:rPr lang="en-US" sz="3600" b="1" u="sng" dirty="0" smtClean="0">
                <a:solidFill>
                  <a:srgbClr val="000066"/>
                </a:solidFill>
                <a:latin typeface="Lucida Bright" pitchFamily="18" charset="0"/>
              </a:rPr>
              <a:t>Homework</a:t>
            </a:r>
            <a:endParaRPr lang="en-US" sz="3600" b="1" u="sng" dirty="0">
              <a:solidFill>
                <a:srgbClr val="000066"/>
              </a:solidFill>
              <a:latin typeface="Lucida Bright" pitchFamily="18" charset="0"/>
            </a:endParaRPr>
          </a:p>
        </p:txBody>
      </p:sp>
      <p:sp>
        <p:nvSpPr>
          <p:cNvPr id="20485" name="Rectangle 16"/>
          <p:cNvSpPr>
            <a:spLocks noChangeArrowheads="1"/>
          </p:cNvSpPr>
          <p:nvPr/>
        </p:nvSpPr>
        <p:spPr bwMode="auto">
          <a:xfrm>
            <a:off x="725424" y="1478280"/>
            <a:ext cx="7391400" cy="1828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en-US" sz="2400" dirty="0"/>
              <a:t> Learn new words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en-US" sz="2400" dirty="0"/>
              <a:t> Read “Listen and read” again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en-US" sz="2400" smtClean="0"/>
              <a:t> Prepare </a:t>
            </a:r>
            <a:r>
              <a:rPr lang="en-US" sz="2400" dirty="0"/>
              <a:t>A closer look 1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5254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WordArt 3"/>
          <p:cNvSpPr>
            <a:spLocks noChangeArrowheads="1" noChangeShapeType="1" noTextEdit="1"/>
          </p:cNvSpPr>
          <p:nvPr/>
        </p:nvSpPr>
        <p:spPr bwMode="auto">
          <a:xfrm>
            <a:off x="685800" y="4876800"/>
            <a:ext cx="752475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Thank you for your attention!</a:t>
            </a:r>
          </a:p>
        </p:txBody>
      </p:sp>
      <p:pic>
        <p:nvPicPr>
          <p:cNvPr id="14341" name="DemThanhPhoDaySao.mid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44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8" presetClass="entr" presetSubtype="16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9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1" presetID="9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58232" fill="hold"/>
                                        <p:tgtEl>
                                          <p:spTgt spid="143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1"/>
                </p:tgtEl>
              </p:cMediaNode>
            </p:audio>
          </p:childTnLst>
        </p:cTn>
      </p:par>
    </p:tnLst>
    <p:bldLst>
      <p:bldP spid="14339" grpId="0" animBg="1"/>
      <p:bldP spid="14339" grpId="1" animBg="1"/>
      <p:bldP spid="14339" grpId="2" animBg="1"/>
      <p:bldP spid="14339" grpId="3" animBg="1"/>
      <p:bldP spid="14339" grpId="4" animBg="1"/>
      <p:bldP spid="14339" grpId="5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along3-Won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91" y="234461"/>
            <a:ext cx="2576849" cy="26043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737" y="2934840"/>
            <a:ext cx="248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1. Ha Long Bay</a:t>
            </a:r>
          </a:p>
        </p:txBody>
      </p:sp>
      <p:pic>
        <p:nvPicPr>
          <p:cNvPr id="4" name="Picture 4" descr="Amazo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804" y="234461"/>
            <a:ext cx="2846212" cy="255727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953512" y="2850953"/>
            <a:ext cx="338632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2. Amazon rainforest </a:t>
            </a:r>
            <a:r>
              <a:rPr lang="en-US" altLang="en-US" sz="2200" b="1" dirty="0" smtClean="0">
                <a:latin typeface="Times New Roman" panose="02020603050405020304" pitchFamily="18" charset="0"/>
                <a:cs typeface="Times New Roman" pitchFamily="18" charset="0"/>
              </a:rPr>
              <a:t>  </a:t>
            </a:r>
            <a:endParaRPr lang="en-US" altLang="en-US" sz="22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6" name="Picture 4" descr="DaoJeJ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20" y="256032"/>
            <a:ext cx="2954444" cy="258273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924846" y="2924952"/>
            <a:ext cx="37307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3. 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itchFamily="18" charset="0"/>
              </a:rPr>
              <a:t>Jeju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itchFamily="18" charset="0"/>
              </a:rPr>
              <a:t> Island -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Hàn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Quốc</a:t>
            </a:r>
            <a:endParaRPr lang="en-US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2907792" y="6103052"/>
            <a:ext cx="34320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itchFamily="18" charset="0"/>
              </a:rPr>
              <a:t>Table 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Mountain 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itchFamily="18" charset="0"/>
              </a:rPr>
              <a:t>–</a:t>
            </a:r>
            <a:r>
              <a:rPr lang="en-US" altLang="en-US" sz="2000" dirty="0" err="1" smtClean="0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 phi</a:t>
            </a:r>
            <a:endParaRPr lang="en-US" altLang="en-US" sz="2000" b="1" dirty="0" smtClean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28" descr="nuiTable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021" y="3497176"/>
            <a:ext cx="2971800" cy="246471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ongNgamPuertoPrinces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5" y="3478887"/>
            <a:ext cx="2720340" cy="246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7737" y="6043068"/>
            <a:ext cx="2898648" cy="70788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4. Underground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itchFamily="18" charset="0"/>
              </a:rPr>
              <a:t>river.</a:t>
            </a:r>
          </a:p>
          <a:p>
            <a:pPr algn="ctr" eaLnBrk="1" hangingPunct="1"/>
            <a:r>
              <a:rPr lang="en-US" altLang="en-US" sz="2000" u="sng" dirty="0" err="1">
                <a:latin typeface="Times New Roman" pitchFamily="18" charset="0"/>
                <a:cs typeface="Times New Roman" pitchFamily="18" charset="0"/>
              </a:rPr>
              <a:t>Princesa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en-US" altLang="en-US" sz="2000" u="sng" dirty="0">
                <a:latin typeface="Times New Roman" pitchFamily="18" charset="0"/>
                <a:cs typeface="Times New Roman" pitchFamily="18" charset="0"/>
              </a:rPr>
              <a:t>Philippines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7 kỳ quan thiên nhiên mới của thế giới - ảnh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40" y="3533751"/>
            <a:ext cx="2813924" cy="246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5933524" y="6133533"/>
            <a:ext cx="31281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6. Waterfall - Brazil</a:t>
            </a:r>
            <a:endParaRPr lang="en-US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58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11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6992" y="707136"/>
            <a:ext cx="8205216" cy="914400"/>
          </a:xfrm>
          <a:prstGeom prst="roundRect">
            <a:avLst/>
          </a:prstGeom>
          <a:ln w="38100">
            <a:solidFill>
              <a:srgbClr val="F47A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Unit 5: Natural wonders of Viet Nam</a:t>
            </a:r>
            <a:endParaRPr lang="en-GB" sz="4000" b="1" dirty="0"/>
          </a:p>
          <a:p>
            <a:pPr algn="ctr"/>
            <a:endParaRPr lang="en-GB" dirty="0"/>
          </a:p>
        </p:txBody>
      </p:sp>
      <p:sp>
        <p:nvSpPr>
          <p:cNvPr id="3" name="Rounded Rectangle 2"/>
          <p:cNvSpPr/>
          <p:nvPr/>
        </p:nvSpPr>
        <p:spPr>
          <a:xfrm>
            <a:off x="2869231" y="2311403"/>
            <a:ext cx="3100737" cy="5788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Arabia" pitchFamily="34" charset="0"/>
              </a:rPr>
              <a:t>LESSON 1</a:t>
            </a:r>
            <a:endParaRPr lang="en-GB" sz="4000" b="1" dirty="0">
              <a:solidFill>
                <a:srgbClr val="FF0000"/>
              </a:solidFill>
              <a:latin typeface=".VnArabi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683" y="3411072"/>
            <a:ext cx="4491358" cy="830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55" y="3437668"/>
            <a:ext cx="961782" cy="77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1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0635" y="220718"/>
            <a:ext cx="2563587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cap="all" dirty="0"/>
              <a:t>* Vocabulary:</a:t>
            </a:r>
            <a:endParaRPr lang="en-GB" sz="2800" dirty="0"/>
          </a:p>
        </p:txBody>
      </p:sp>
      <p:sp>
        <p:nvSpPr>
          <p:cNvPr id="4" name="Rectangle 3"/>
          <p:cNvSpPr/>
          <p:nvPr/>
        </p:nvSpPr>
        <p:spPr>
          <a:xfrm>
            <a:off x="450871" y="1345858"/>
            <a:ext cx="1883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scenery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(n): 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2731" y="942902"/>
            <a:ext cx="32916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natural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wonders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phr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: 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0871" y="1708142"/>
            <a:ext cx="12394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pc="-100" dirty="0" smtClean="0">
                <a:latin typeface="Times New Roman" pitchFamily="18" charset="0"/>
                <a:cs typeface="Times New Roman" pitchFamily="18" charset="0"/>
              </a:rPr>
              <a:t>- islands :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9985" y="2074854"/>
            <a:ext cx="1260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desert :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8629" y="2469832"/>
            <a:ext cx="10887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cave: 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4703" y="2825556"/>
            <a:ext cx="1617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waterfall: 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9127" y="3231618"/>
            <a:ext cx="1226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forest: 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397" y="1564454"/>
            <a:ext cx="2408491" cy="1786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image3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0666" y="1538209"/>
            <a:ext cx="2408491" cy="1643070"/>
          </a:xfrm>
          <a:prstGeom prst="rect">
            <a:avLst/>
          </a:prstGeom>
          <a:ln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540" y="1660372"/>
            <a:ext cx="2816190" cy="1752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184" y="1953011"/>
            <a:ext cx="2969057" cy="22435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700" y="1777209"/>
            <a:ext cx="3261666" cy="21575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014" y="2033495"/>
            <a:ext cx="3214390" cy="204578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590994" y="928732"/>
            <a:ext cx="26260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34592" y="1345858"/>
            <a:ext cx="16882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4" descr="Ảnh phong cảnh đẹp - Tổng hợp những hình ảnh phong cảnh đẹp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533" y="1524953"/>
            <a:ext cx="2365248" cy="1762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770578" y="1722179"/>
            <a:ext cx="13232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spc="-100" dirty="0" err="1" smtClean="0">
                <a:latin typeface="Times New Roman" pitchFamily="18" charset="0"/>
                <a:cs typeface="Times New Roman" pitchFamily="18" charset="0"/>
              </a:rPr>
              <a:t>òn</a:t>
            </a:r>
            <a:r>
              <a:rPr lang="en-US" sz="2400" spc="-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 smtClean="0">
                <a:latin typeface="Times New Roman" pitchFamily="18" charset="0"/>
                <a:cs typeface="Times New Roman" pitchFamily="18" charset="0"/>
              </a:rPr>
              <a:t>đảo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40021" y="2070165"/>
            <a:ext cx="1106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78456" y="2467474"/>
            <a:ext cx="15520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ang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037538" y="2855973"/>
            <a:ext cx="14702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22112" y="3262837"/>
            <a:ext cx="15575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02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0" grpId="0"/>
      <p:bldP spid="11" grpId="0"/>
      <p:bldP spid="18" grpId="0"/>
      <p:bldP spid="19" grpId="0"/>
      <p:bldP spid="22" grpId="0"/>
      <p:bldP spid="23" grpId="0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4641669" y="273367"/>
            <a:ext cx="434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What and Where</a:t>
            </a:r>
          </a:p>
        </p:txBody>
      </p:sp>
      <p:sp>
        <p:nvSpPr>
          <p:cNvPr id="55307" name="Oval 11"/>
          <p:cNvSpPr>
            <a:spLocks noChangeArrowheads="1"/>
          </p:cNvSpPr>
          <p:nvPr/>
        </p:nvSpPr>
        <p:spPr bwMode="auto">
          <a:xfrm>
            <a:off x="3574869" y="1603728"/>
            <a:ext cx="2133600" cy="1447800"/>
          </a:xfrm>
          <a:prstGeom prst="ellipse">
            <a:avLst/>
          </a:prstGeom>
          <a:ln w="9525">
            <a:solidFill>
              <a:schemeClr val="tx1"/>
            </a:solidFill>
            <a:round/>
            <a:headEnd/>
            <a:tailEnd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natural 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wonders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5308" name="Oval 12"/>
          <p:cNvSpPr>
            <a:spLocks noChangeArrowheads="1"/>
          </p:cNvSpPr>
          <p:nvPr/>
        </p:nvSpPr>
        <p:spPr bwMode="auto">
          <a:xfrm>
            <a:off x="6309360" y="4425466"/>
            <a:ext cx="2133600" cy="1447800"/>
          </a:xfrm>
          <a:prstGeom prst="ellipse">
            <a:avLst/>
          </a:prstGeom>
          <a:solidFill>
            <a:srgbClr val="EF5F88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waterfall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5309" name="Oval 13"/>
          <p:cNvSpPr>
            <a:spLocks noChangeArrowheads="1"/>
          </p:cNvSpPr>
          <p:nvPr/>
        </p:nvSpPr>
        <p:spPr bwMode="auto">
          <a:xfrm>
            <a:off x="1051560" y="4425466"/>
            <a:ext cx="2133600" cy="1447800"/>
          </a:xfrm>
          <a:prstGeom prst="ellipse">
            <a:avLst/>
          </a:prstGeom>
          <a:solidFill>
            <a:srgbClr val="92D050"/>
          </a:solidFill>
          <a:ln w="9525">
            <a:solidFill>
              <a:srgbClr val="F490AD"/>
            </a:solidFill>
            <a:round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  <p:txBody>
          <a:bodyPr wrap="none" anchor="ctr"/>
          <a:lstStyle/>
          <a:p>
            <a:pPr algn="ctr"/>
            <a:r>
              <a:rPr lang="en-US" sz="2800" b="1" spc="-100" dirty="0">
                <a:latin typeface="Times New Roman" pitchFamily="18" charset="0"/>
                <a:cs typeface="Times New Roman" pitchFamily="18" charset="0"/>
              </a:rPr>
              <a:t>islands </a:t>
            </a:r>
            <a:endParaRPr lang="en-US" sz="2800" b="1" dirty="0"/>
          </a:p>
        </p:txBody>
      </p:sp>
      <p:sp>
        <p:nvSpPr>
          <p:cNvPr id="55310" name="Oval 14"/>
          <p:cNvSpPr>
            <a:spLocks noChangeArrowheads="1"/>
          </p:cNvSpPr>
          <p:nvPr/>
        </p:nvSpPr>
        <p:spPr bwMode="auto">
          <a:xfrm>
            <a:off x="3574869" y="3282322"/>
            <a:ext cx="2133600" cy="14478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>
            <a:solidFill>
              <a:srgbClr val="FAC5BE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  <a:extLst/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scenery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55311" name="Oval 15"/>
          <p:cNvSpPr>
            <a:spLocks noChangeArrowheads="1"/>
          </p:cNvSpPr>
          <p:nvPr/>
        </p:nvSpPr>
        <p:spPr bwMode="auto">
          <a:xfrm>
            <a:off x="914400" y="2273286"/>
            <a:ext cx="2133600" cy="1447800"/>
          </a:xfrm>
          <a:prstGeom prst="ellipse">
            <a:avLst/>
          </a:prstGeom>
          <a:solidFill>
            <a:srgbClr val="0EAAAE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txBody>
          <a:bodyPr wrap="none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forest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3824152" y="4865914"/>
            <a:ext cx="2133600" cy="14478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ECA55E"/>
            </a:solidFill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cave</a:t>
            </a:r>
            <a:endParaRPr lang="en-US" sz="3200" b="1" dirty="0">
              <a:solidFill>
                <a:srgbClr val="3333CC"/>
              </a:solidFill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6165668" y="2558422"/>
            <a:ext cx="2133600" cy="1447800"/>
          </a:xfrm>
          <a:prstGeom prst="ellipse">
            <a:avLst/>
          </a:prstGeom>
          <a:solidFill>
            <a:srgbClr val="92D050"/>
          </a:soli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none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desert </a:t>
            </a:r>
            <a:endParaRPr lang="en-US" sz="2800" b="1" dirty="0">
              <a:solidFill>
                <a:srgbClr val="3333C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3840" y="134112"/>
            <a:ext cx="4023360" cy="658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* Checking vocab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397358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5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55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5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5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5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5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04" y="1321753"/>
            <a:ext cx="4876800" cy="3177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08576" y="77953"/>
            <a:ext cx="4169664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Geopraphy</a:t>
            </a:r>
            <a:r>
              <a:rPr lang="en-US" sz="4000" b="1" dirty="0">
                <a:solidFill>
                  <a:srgbClr val="FF0000"/>
                </a:solidFill>
              </a:rPr>
              <a:t> Club</a:t>
            </a:r>
          </a:p>
        </p:txBody>
      </p:sp>
      <p:pic>
        <p:nvPicPr>
          <p:cNvPr id="2" name="Bản sao của B1_31">
            <a:hlinkClick r:id="" action="ppaction://media"/>
            <a:extLst>
              <a:ext uri="{FF2B5EF4-FFF2-40B4-BE49-F238E27FC236}">
                <a16:creationId xmlns:a16="http://schemas.microsoft.com/office/drawing/2014/main" id="{CE6837ED-1115-45D4-8C00-76199B5F3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73286" y="188214"/>
            <a:ext cx="487363" cy="487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5202" y="4966823"/>
            <a:ext cx="44362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1. Who are they?</a:t>
            </a:r>
          </a:p>
          <a:p>
            <a:r>
              <a:rPr lang="en-GB" sz="2400" dirty="0" smtClean="0"/>
              <a:t>2. What are they looking at?</a:t>
            </a:r>
          </a:p>
          <a:p>
            <a:r>
              <a:rPr lang="en-GB" sz="2400" dirty="0" smtClean="0"/>
              <a:t>3. What are they talking about?</a:t>
            </a:r>
            <a:endParaRPr lang="en-GB" sz="2400" dirty="0"/>
          </a:p>
        </p:txBody>
      </p:sp>
      <p:sp>
        <p:nvSpPr>
          <p:cNvPr id="4" name="Rectangle 3"/>
          <p:cNvSpPr/>
          <p:nvPr/>
        </p:nvSpPr>
        <p:spPr>
          <a:xfrm>
            <a:off x="4572000" y="580741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smtClean="0"/>
              <a:t>They </a:t>
            </a:r>
            <a:r>
              <a:rPr lang="en-US" i="1" dirty="0"/>
              <a:t>are talking about attractive places in Viet Nam. 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3254941" y="4931509"/>
            <a:ext cx="3043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They are Alice, Elena and Nick.</a:t>
            </a:r>
          </a:p>
        </p:txBody>
      </p:sp>
      <p:sp>
        <p:nvSpPr>
          <p:cNvPr id="8" name="Rectangle 7"/>
          <p:cNvSpPr/>
          <p:nvPr/>
        </p:nvSpPr>
        <p:spPr>
          <a:xfrm>
            <a:off x="4216967" y="5345745"/>
            <a:ext cx="4162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i="1" dirty="0"/>
              <a:t>They are looking at some photos/ pictures.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6444" y="717245"/>
            <a:ext cx="910045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/>
              <a:t>Alice: </a:t>
            </a:r>
            <a:r>
              <a:rPr lang="en-US" sz="2200" dirty="0"/>
              <a:t>Hello, welcome to our Geography Club. </a:t>
            </a:r>
          </a:p>
          <a:p>
            <a:pPr>
              <a:lnSpc>
                <a:spcPct val="120000"/>
              </a:lnSpc>
            </a:pPr>
            <a:r>
              <a:rPr lang="en-US" sz="2200" i="1" dirty="0"/>
              <a:t>(Knock at door)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Alice</a:t>
            </a:r>
            <a:r>
              <a:rPr lang="en-US" sz="2200" dirty="0"/>
              <a:t>: Come in, Elena. We’re just starting now. </a:t>
            </a:r>
          </a:p>
          <a:p>
            <a:pPr>
              <a:lnSpc>
                <a:spcPct val="120000"/>
              </a:lnSpc>
            </a:pPr>
            <a:r>
              <a:rPr lang="en-US" sz="2200" dirty="0"/>
              <a:t>But remember you must always be on time.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Elena: </a:t>
            </a:r>
            <a:r>
              <a:rPr lang="en-US" sz="2200" dirty="0"/>
              <a:t>Sure. Sorry.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Alice: </a:t>
            </a:r>
            <a:r>
              <a:rPr lang="en-US" sz="2200" dirty="0"/>
              <a:t>Today I’m going to talk about some natural wonders of Viet Nam.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Great! What’s that in the first picture?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Alice: </a:t>
            </a:r>
            <a:r>
              <a:rPr lang="en-US" sz="2200" dirty="0"/>
              <a:t>It’s </a:t>
            </a:r>
            <a:r>
              <a:rPr lang="en-US" sz="2200" dirty="0" err="1"/>
              <a:t>Ganh</a:t>
            </a:r>
            <a:r>
              <a:rPr lang="en-US" sz="2200" dirty="0"/>
              <a:t> Da </a:t>
            </a:r>
            <a:r>
              <a:rPr lang="en-US" sz="2200" dirty="0" err="1"/>
              <a:t>Dia</a:t>
            </a:r>
            <a:r>
              <a:rPr lang="en-US" sz="2200" dirty="0"/>
              <a:t> in </a:t>
            </a:r>
            <a:r>
              <a:rPr lang="en-US" sz="2200" dirty="0" err="1"/>
              <a:t>Phu</a:t>
            </a:r>
            <a:r>
              <a:rPr lang="en-US" sz="2200" dirty="0"/>
              <a:t> Yen.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Elena: </a:t>
            </a:r>
            <a:r>
              <a:rPr lang="en-US" sz="2200" dirty="0"/>
              <a:t>Wow. It looks amazing!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Is picture 2 Ha Long Bay?</a:t>
            </a:r>
          </a:p>
          <a:p>
            <a:pPr>
              <a:lnSpc>
                <a:spcPct val="120000"/>
              </a:lnSpc>
            </a:pPr>
            <a:r>
              <a:rPr lang="en-US" sz="2200" b="1" i="1" spc="-100" dirty="0"/>
              <a:t>Alice: </a:t>
            </a:r>
            <a:r>
              <a:rPr lang="en-US" sz="2200" spc="-100" dirty="0"/>
              <a:t>Right. What do you know about it?</a:t>
            </a:r>
          </a:p>
          <a:p>
            <a:pPr>
              <a:lnSpc>
                <a:spcPct val="120000"/>
              </a:lnSpc>
            </a:pPr>
            <a:r>
              <a:rPr lang="en-US" sz="2200" b="1" i="1" spc="-100" dirty="0"/>
              <a:t>Nick: </a:t>
            </a:r>
            <a:r>
              <a:rPr lang="en-US" sz="2200" spc="-100" dirty="0"/>
              <a:t>It has many islands. </a:t>
            </a:r>
          </a:p>
          <a:p>
            <a:pPr>
              <a:lnSpc>
                <a:spcPct val="120000"/>
              </a:lnSpc>
            </a:pPr>
            <a:r>
              <a:rPr lang="en-US" sz="2200" b="1" i="1" spc="-100" dirty="0"/>
              <a:t>Alice: </a:t>
            </a:r>
            <a:r>
              <a:rPr lang="en-US" sz="2200" spc="-100" dirty="0"/>
              <a:t>Yeah! The scenery is wonderful.  This picture shows Tuan </a:t>
            </a:r>
            <a:r>
              <a:rPr lang="en-US" sz="2200" spc="-100" dirty="0" err="1"/>
              <a:t>Chau</a:t>
            </a:r>
            <a:r>
              <a:rPr lang="en-US" sz="2200" spc="-100" dirty="0"/>
              <a:t>, a large island.</a:t>
            </a:r>
          </a:p>
          <a:p>
            <a:pPr>
              <a:lnSpc>
                <a:spcPct val="120000"/>
              </a:lnSpc>
            </a:pPr>
            <a:r>
              <a:rPr lang="en-US" sz="2200" b="1" i="1" spc="-100" dirty="0"/>
              <a:t>Tommy: </a:t>
            </a:r>
            <a:r>
              <a:rPr lang="en-US" sz="2200" spc="-100" dirty="0"/>
              <a:t>How about picture 3?</a:t>
            </a:r>
          </a:p>
          <a:p>
            <a:pPr>
              <a:lnSpc>
                <a:spcPct val="120000"/>
              </a:lnSpc>
            </a:pPr>
            <a:r>
              <a:rPr lang="en-US" sz="2200" spc="-100" dirty="0"/>
              <a:t>…</a:t>
            </a:r>
            <a:endParaRPr lang="en-US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2751611" y="40528"/>
            <a:ext cx="3640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48DA4"/>
                </a:solidFill>
              </a:rPr>
              <a:t>Geopraphy</a:t>
            </a:r>
            <a:r>
              <a:rPr lang="en-US" sz="4000" b="1" dirty="0">
                <a:solidFill>
                  <a:srgbClr val="048DA4"/>
                </a:solidFill>
              </a:rPr>
              <a:t> Club</a:t>
            </a:r>
          </a:p>
        </p:txBody>
      </p:sp>
      <p:pic>
        <p:nvPicPr>
          <p:cNvPr id="4" name="Bản sao của B1_31">
            <a:hlinkClick r:id="" action="ppaction://media"/>
            <a:extLst>
              <a:ext uri="{FF2B5EF4-FFF2-40B4-BE49-F238E27FC236}">
                <a16:creationId xmlns:a16="http://schemas.microsoft.com/office/drawing/2014/main" id="{39AEA6DC-B255-4D5E-86E2-58AEC5DDD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92389" y="1507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994" y="353567"/>
            <a:ext cx="3382518" cy="51206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>* Questions.</a:t>
            </a:r>
            <a:endParaRPr lang="en-GB" dirty="0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048512" y="1219200"/>
            <a:ext cx="533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400" dirty="0"/>
              <a:t>1/ Who is the leader of Geography Club?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43584" y="1600200"/>
            <a:ext cx="497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2000" b="1" i="1" dirty="0" smtClean="0">
                <a:solidFill>
                  <a:srgbClr val="FF0000"/>
                </a:solidFill>
              </a:rPr>
              <a:t>Alice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063752" y="1969532"/>
            <a:ext cx="533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400" dirty="0" smtClean="0"/>
              <a:t>2/ What are they talking about?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963168" y="2359676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smtClean="0">
                <a:solidFill>
                  <a:srgbClr val="FF0000"/>
                </a:solidFill>
              </a:rPr>
              <a:t>They are talking  </a:t>
            </a:r>
            <a:r>
              <a:rPr lang="en-US" sz="2400" i="1" dirty="0">
                <a:solidFill>
                  <a:srgbClr val="FF0000"/>
                </a:solidFill>
              </a:rPr>
              <a:t>about some natural wonders of Viet Nam</a:t>
            </a:r>
            <a:r>
              <a:rPr lang="en-US" sz="2400" i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endParaRPr lang="en-GB" sz="2400" i="1" dirty="0">
              <a:solidFill>
                <a:srgbClr val="FF0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048512" y="2858441"/>
            <a:ext cx="6071616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400" dirty="0"/>
              <a:t>3</a:t>
            </a:r>
            <a:r>
              <a:rPr lang="en-US" sz="2400" dirty="0" smtClean="0"/>
              <a:t>/ What is </a:t>
            </a:r>
            <a:r>
              <a:rPr lang="en-US" sz="2400" dirty="0" err="1"/>
              <a:t>Ganh</a:t>
            </a:r>
            <a:r>
              <a:rPr lang="en-US" sz="2400" dirty="0"/>
              <a:t> Da </a:t>
            </a:r>
            <a:r>
              <a:rPr lang="en-US" sz="2400" dirty="0" err="1"/>
              <a:t>Dia</a:t>
            </a:r>
            <a:r>
              <a:rPr lang="en-US" sz="2400" dirty="0"/>
              <a:t> </a:t>
            </a:r>
            <a:r>
              <a:rPr lang="en-US" sz="2400" dirty="0" smtClean="0"/>
              <a:t>? And where?</a:t>
            </a:r>
            <a:endParaRPr lang="en-GB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963168" y="3239441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smtClean="0">
                <a:solidFill>
                  <a:srgbClr val="FF0000"/>
                </a:solidFill>
              </a:rPr>
              <a:t>They are Rocks in </a:t>
            </a:r>
            <a:r>
              <a:rPr lang="en-US" sz="2400" i="1" dirty="0" err="1" smtClean="0">
                <a:solidFill>
                  <a:srgbClr val="FF0000"/>
                </a:solidFill>
              </a:rPr>
              <a:t>Phu</a:t>
            </a:r>
            <a:r>
              <a:rPr lang="en-US" sz="2400" i="1" dirty="0" smtClean="0">
                <a:solidFill>
                  <a:srgbClr val="FF0000"/>
                </a:solidFill>
              </a:rPr>
              <a:t> Yen</a:t>
            </a:r>
            <a:r>
              <a:rPr lang="en-US" sz="2400" i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endParaRPr lang="en-GB" sz="2400" i="1" dirty="0">
              <a:solidFill>
                <a:srgbClr val="FF0000"/>
              </a:solidFill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063752" y="3701106"/>
            <a:ext cx="688543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400" dirty="0" smtClean="0"/>
              <a:t>4/ Does Ha </a:t>
            </a:r>
            <a:r>
              <a:rPr lang="en-US" sz="2400" dirty="0"/>
              <a:t>Long Bay </a:t>
            </a:r>
            <a:r>
              <a:rPr lang="en-US" sz="2400" dirty="0" smtClean="0"/>
              <a:t>have  </a:t>
            </a:r>
            <a:r>
              <a:rPr lang="en-US" sz="2400" dirty="0"/>
              <a:t>thousands of big and small </a:t>
            </a:r>
            <a:endParaRPr lang="en-GB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1048512" y="4072379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smtClean="0">
                <a:solidFill>
                  <a:srgbClr val="FF0000"/>
                </a:solidFill>
              </a:rPr>
              <a:t>Yes, it does.</a:t>
            </a:r>
            <a:r>
              <a:rPr lang="en-US" sz="2400" i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endParaRPr lang="en-GB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2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65739"/>
            <a:ext cx="62722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30054" y="60960"/>
            <a:ext cx="754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following sentences with the words from the box.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11727" y="839170"/>
            <a:ext cx="8520546" cy="644236"/>
          </a:xfrm>
          <a:prstGeom prst="roundRect">
            <a:avLst/>
          </a:prstGeom>
          <a:solidFill>
            <a:srgbClr val="FAC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32174" y="871728"/>
            <a:ext cx="1161967" cy="461665"/>
          </a:xfrm>
          <a:prstGeom prst="rect">
            <a:avLst/>
          </a:prstGeom>
          <a:solidFill>
            <a:srgbClr val="FAC5BE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scenery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99414" y="871728"/>
            <a:ext cx="1336953" cy="461665"/>
          </a:xfrm>
          <a:prstGeom prst="rect">
            <a:avLst/>
          </a:prstGeom>
          <a:solidFill>
            <a:srgbClr val="FAC5BE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amazing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66653" y="871728"/>
            <a:ext cx="1253721" cy="461665"/>
          </a:xfrm>
          <a:prstGeom prst="rect">
            <a:avLst/>
          </a:prstGeom>
          <a:solidFill>
            <a:srgbClr val="FAC5BE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natural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25646" y="867263"/>
            <a:ext cx="1321434" cy="461665"/>
          </a:xfrm>
          <a:prstGeom prst="rect">
            <a:avLst/>
          </a:prstGeom>
          <a:solidFill>
            <a:srgbClr val="FAC5BE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islands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52353" y="867263"/>
            <a:ext cx="1321434" cy="461665"/>
          </a:xfrm>
          <a:prstGeom prst="rect">
            <a:avLst/>
          </a:prstGeom>
          <a:solidFill>
            <a:srgbClr val="FAC5BE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wonders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52483" y="174127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27313" y="1689080"/>
            <a:ext cx="5970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People didn’t make </a:t>
            </a:r>
            <a:r>
              <a:rPr lang="en-US" sz="2400" dirty="0" err="1"/>
              <a:t>Ganh</a:t>
            </a:r>
            <a:r>
              <a:rPr lang="en-US" sz="2400" dirty="0"/>
              <a:t> Da Dia.</a:t>
            </a:r>
          </a:p>
          <a:p>
            <a:r>
              <a:rPr lang="en-US" sz="2400" dirty="0"/>
              <a:t>They are               rocks.</a:t>
            </a:r>
          </a:p>
          <a:p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2035088" y="2401817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52483" y="272879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52483" y="349644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27313" y="3487790"/>
            <a:ext cx="7437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 Long Bay is charming and the                 is wonderful.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4945548" y="3824071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52483" y="435003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27313" y="4341377"/>
            <a:ext cx="7437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Ganh</a:t>
            </a:r>
            <a:r>
              <a:rPr lang="en-US" sz="2400" dirty="0"/>
              <a:t> Da </a:t>
            </a:r>
            <a:r>
              <a:rPr lang="en-US" sz="2400" dirty="0" err="1"/>
              <a:t>Dia</a:t>
            </a:r>
            <a:r>
              <a:rPr lang="en-US" sz="2400" dirty="0"/>
              <a:t> has                 rock columns of different shapes and sizes.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52483" y="55241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27313" y="5524173"/>
            <a:ext cx="7786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There are many natural and man-made                  in Viet Nam.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5755215" y="5860454"/>
            <a:ext cx="1188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2988196" y="4693176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827313" y="2676601"/>
            <a:ext cx="6658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 Long Bay has thousands of big and small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61" name="Straight Connector 60"/>
          <p:cNvCxnSpPr>
            <a:cxnSpLocks/>
          </p:cNvCxnSpPr>
          <p:nvPr/>
        </p:nvCxnSpPr>
        <p:spPr>
          <a:xfrm>
            <a:off x="6298243" y="3009742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54A9BB5-95AA-4076-9AC8-8F8341FA1221}"/>
              </a:ext>
            </a:extLst>
          </p:cNvPr>
          <p:cNvSpPr txBox="1"/>
          <p:nvPr/>
        </p:nvSpPr>
        <p:spPr>
          <a:xfrm>
            <a:off x="4922440" y="3495360"/>
            <a:ext cx="116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scenery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C7697D-9318-4616-B7AF-383A81C41E5C}"/>
              </a:ext>
            </a:extLst>
          </p:cNvPr>
          <p:cNvSpPr txBox="1"/>
          <p:nvPr/>
        </p:nvSpPr>
        <p:spPr>
          <a:xfrm>
            <a:off x="2867890" y="4350030"/>
            <a:ext cx="1336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amazing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30D8A8-0609-4046-BEB2-946C06282741}"/>
              </a:ext>
            </a:extLst>
          </p:cNvPr>
          <p:cNvSpPr txBox="1"/>
          <p:nvPr/>
        </p:nvSpPr>
        <p:spPr>
          <a:xfrm>
            <a:off x="1911304" y="2074315"/>
            <a:ext cx="116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natural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DBD498-CB77-4217-9A43-0F7896657001}"/>
              </a:ext>
            </a:extLst>
          </p:cNvPr>
          <p:cNvSpPr txBox="1"/>
          <p:nvPr/>
        </p:nvSpPr>
        <p:spPr>
          <a:xfrm>
            <a:off x="6220057" y="2679605"/>
            <a:ext cx="1213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islands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9FC7460-5D82-4B79-9C93-35E3BD1AAB63}"/>
              </a:ext>
            </a:extLst>
          </p:cNvPr>
          <p:cNvSpPr txBox="1"/>
          <p:nvPr/>
        </p:nvSpPr>
        <p:spPr>
          <a:xfrm>
            <a:off x="5698094" y="5520049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wonders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8" grpId="0" animBg="1"/>
      <p:bldP spid="20" grpId="0" animBg="1"/>
      <p:bldP spid="34" grpId="0"/>
      <p:bldP spid="35" grpId="0"/>
      <p:bldP spid="36" grpId="0"/>
      <p:bldP spid="37" grpId="0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1702</TotalTime>
  <Words>736</Words>
  <Application>Microsoft Office PowerPoint</Application>
  <PresentationFormat>On-screen Show (4:3)</PresentationFormat>
  <Paragraphs>169</Paragraphs>
  <Slides>18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.VnArabia</vt:lpstr>
      <vt:lpstr>Arial</vt:lpstr>
      <vt:lpstr>Arial Black</vt:lpstr>
      <vt:lpstr>Calibri</vt:lpstr>
      <vt:lpstr>Calibri Light</vt:lpstr>
      <vt:lpstr>Lucida Bright</vt:lpstr>
      <vt:lpstr>Tahoma</vt:lpstr>
      <vt:lpstr>Times New Roman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Questions.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92</cp:revision>
  <dcterms:created xsi:type="dcterms:W3CDTF">2020-12-09T02:04:09Z</dcterms:created>
  <dcterms:modified xsi:type="dcterms:W3CDTF">2025-06-10T10:08:47Z</dcterms:modified>
</cp:coreProperties>
</file>