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0" r:id="rId2"/>
    <p:sldId id="267" r:id="rId3"/>
    <p:sldId id="258" r:id="rId4"/>
    <p:sldId id="293" r:id="rId5"/>
    <p:sldId id="260" r:id="rId6"/>
    <p:sldId id="261" r:id="rId7"/>
    <p:sldId id="262" r:id="rId8"/>
    <p:sldId id="302" r:id="rId9"/>
    <p:sldId id="288" r:id="rId10"/>
    <p:sldId id="289" r:id="rId11"/>
    <p:sldId id="290" r:id="rId12"/>
    <p:sldId id="291" r:id="rId13"/>
    <p:sldId id="303" r:id="rId14"/>
    <p:sldId id="304" r:id="rId15"/>
    <p:sldId id="305" r:id="rId16"/>
    <p:sldId id="270" r:id="rId17"/>
    <p:sldId id="292" r:id="rId18"/>
    <p:sldId id="295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4462A6"/>
    <a:srgbClr val="9F5FCF"/>
    <a:srgbClr val="F1607D"/>
    <a:srgbClr val="AC468F"/>
    <a:srgbClr val="C166A8"/>
    <a:srgbClr val="5B78BB"/>
    <a:srgbClr val="3E1B59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4" d="100"/>
          <a:sy n="84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733A-23D6-46C6-8B06-84699C3AB090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337B-F69E-4B01-8258-DCA3981DC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80797B-147C-48A3-9E72-3DDD3358C67C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6" Type="http://schemas.openxmlformats.org/officeDocument/2006/relationships/image" Target="../media/image42.jpeg"/><Relationship Id="rId5" Type="http://schemas.openxmlformats.org/officeDocument/2006/relationships/slide" Target="slide6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4.jpeg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slide" Target="slide12.xml"/><Relationship Id="rId5" Type="http://schemas.openxmlformats.org/officeDocument/2006/relationships/slide" Target="slide14.xml"/><Relationship Id="rId10" Type="http://schemas.openxmlformats.org/officeDocument/2006/relationships/slide" Target="slide11.xml"/><Relationship Id="rId4" Type="http://schemas.openxmlformats.org/officeDocument/2006/relationships/image" Target="../media/image25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E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3976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0" y="-26988"/>
            <a:ext cx="4191000" cy="2998788"/>
          </a:xfrm>
          <a:prstGeom prst="cloudCallout">
            <a:avLst>
              <a:gd name="adj1" fmla="val 59744"/>
              <a:gd name="adj2" fmla="val 56872"/>
            </a:avLst>
          </a:prstGeom>
          <a:solidFill>
            <a:srgbClr val="E2C5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Checking up the old knowledge.</a:t>
            </a: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6" name="Picture 6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838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57200" y="3444875"/>
            <a:ext cx="8021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Make a sentence with a comparative adjective</a:t>
            </a:r>
          </a:p>
        </p:txBody>
      </p:sp>
      <p:sp>
        <p:nvSpPr>
          <p:cNvPr id="2" name="Cloud Callout 1"/>
          <p:cNvSpPr/>
          <p:nvPr/>
        </p:nvSpPr>
        <p:spPr bwMode="auto">
          <a:xfrm>
            <a:off x="5181600" y="152400"/>
            <a:ext cx="3962400" cy="3200400"/>
          </a:xfrm>
          <a:prstGeom prst="cloudCallout">
            <a:avLst>
              <a:gd name="adj1" fmla="val -72348"/>
              <a:gd name="adj2" fmla="val 438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951538" y="844550"/>
            <a:ext cx="2527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Write 7 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adjectives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you have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just learned </a:t>
            </a:r>
          </a:p>
        </p:txBody>
      </p:sp>
      <p:pic>
        <p:nvPicPr>
          <p:cNvPr id="3080" name="Picture 9" descr="Kết quả hình ảnh cho 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191000"/>
            <a:ext cx="2857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Kết quả hình ảnh cho 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4613"/>
            <a:ext cx="17526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373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8" grpId="0"/>
      <p:bldP spid="2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1043" y="1742225"/>
            <a:ext cx="7954500" cy="2616490"/>
            <a:chOff x="-1124513" y="2725578"/>
            <a:chExt cx="6532736" cy="2148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84" y="2725578"/>
              <a:ext cx="3223239" cy="21488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513" y="2740220"/>
              <a:ext cx="3128517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8AFEA7-FD6D-4976-A379-E869AC3881F9}"/>
              </a:ext>
            </a:extLst>
          </p:cNvPr>
          <p:cNvSpPr txBox="1"/>
          <p:nvPr/>
        </p:nvSpPr>
        <p:spPr>
          <a:xfrm>
            <a:off x="591043" y="5274017"/>
            <a:ext cx="827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</a:t>
            </a:r>
            <a:r>
              <a:rPr lang="en-US" sz="2800" dirty="0"/>
              <a:t> A city house </a:t>
            </a:r>
            <a:r>
              <a:rPr lang="en-US" sz="2800" dirty="0" smtClean="0"/>
              <a:t>is…. …………………..than </a:t>
            </a:r>
            <a:r>
              <a:rPr lang="en-US" sz="2800" dirty="0"/>
              <a:t>a country house.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A04EAB-C791-467C-ABC5-FB875321DDAC}"/>
              </a:ext>
            </a:extLst>
          </p:cNvPr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263BA79B-896C-43D0-B493-F6234F0F153A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4030BA-4A6E-4C29-93FF-E6845A0AB181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74A2C6-3AE6-4791-8644-1E5382D276E9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598749-C556-4D42-82B8-470F8B36AB97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668909-A041-430F-8CD5-1E37225FB7A8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227587" y="5192520"/>
            <a:ext cx="2077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</a:t>
            </a:r>
            <a:r>
              <a:rPr lang="en-US" sz="2400" b="1" dirty="0" smtClean="0">
                <a:solidFill>
                  <a:srgbClr val="FF0000"/>
                </a:solidFill>
              </a:rPr>
              <a:t>modern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6237" y="1231993"/>
            <a:ext cx="8371526" cy="3176311"/>
            <a:chOff x="-1408766" y="2725653"/>
            <a:chExt cx="6875224" cy="21894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219" y="2766453"/>
              <a:ext cx="3223239" cy="21486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766" y="2725653"/>
              <a:ext cx="3455438" cy="21891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04951D-90F2-4E52-AD99-E0CAAA235098}"/>
              </a:ext>
            </a:extLst>
          </p:cNvPr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18D4911C-09B4-4D2D-852B-B76E4B6F3696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5476AC-BC90-4937-87D4-8D2C5F7326BD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931222-579E-4D91-8122-BF9A594CE72A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3112DA-30AF-4D0F-B9A2-E7798F3AA836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493E47-7160-45E9-BD25-FE8C7CB45072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A678FD-4033-47EA-A86E-10A8ABB063C6}"/>
              </a:ext>
            </a:extLst>
          </p:cNvPr>
          <p:cNvSpPr txBox="1"/>
          <p:nvPr/>
        </p:nvSpPr>
        <p:spPr>
          <a:xfrm>
            <a:off x="415036" y="5016603"/>
            <a:ext cx="8659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b="1" dirty="0">
                <a:solidFill>
                  <a:srgbClr val="0070C0"/>
                </a:solidFill>
              </a:rPr>
              <a:t>3.</a:t>
            </a:r>
            <a:r>
              <a:rPr lang="en-US" sz="2800" dirty="0"/>
              <a:t>  Things at a corner shop are </a:t>
            </a:r>
            <a:r>
              <a:rPr lang="en-US" sz="2800" dirty="0" smtClean="0"/>
              <a:t>……………………….than </a:t>
            </a:r>
            <a:r>
              <a:rPr lang="en-US" sz="2800" dirty="0"/>
              <a:t>things</a:t>
            </a:r>
          </a:p>
          <a:p>
            <a:pPr marL="274320" indent="-457200"/>
            <a:r>
              <a:rPr lang="en-US" sz="2800" dirty="0"/>
              <a:t>     at a village market.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7035" y="4919021"/>
            <a:ext cx="2273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expensive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034287" y="6030685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055" y="1438567"/>
            <a:ext cx="7529402" cy="3224889"/>
            <a:chOff x="-1550825" y="2476195"/>
            <a:chExt cx="5763533" cy="26484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54" y="2476195"/>
              <a:ext cx="1765654" cy="2648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0825" y="2808373"/>
              <a:ext cx="3677990" cy="2064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BD7E9-52DA-4B1B-A7A0-A9BFCE46C0BF}"/>
              </a:ext>
            </a:extLst>
          </p:cNvPr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6C7B0CD4-21F2-4609-839E-48ECDEA29D7D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2E02F7-39C7-4F6E-9947-6870BDA67A72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3202ED-9CA9-4564-A0FE-E0FE326D987F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ED43C6-F151-455C-9AC5-D553526AFB7E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7CD063-F5A0-4A65-ACD6-E11F71DD97C5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DE230F8-8906-4F03-BA20-5950163F957B}"/>
              </a:ext>
            </a:extLst>
          </p:cNvPr>
          <p:cNvSpPr txBox="1"/>
          <p:nvPr/>
        </p:nvSpPr>
        <p:spPr>
          <a:xfrm>
            <a:off x="570433" y="5226668"/>
            <a:ext cx="759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</a:t>
            </a:r>
            <a:r>
              <a:rPr lang="en-US" sz="2800" dirty="0"/>
              <a:t>  Life in the countryside </a:t>
            </a:r>
            <a:r>
              <a:rPr lang="en-US" sz="2800" dirty="0" smtClean="0"/>
              <a:t>is…. …………………than </a:t>
            </a:r>
            <a:r>
              <a:rPr lang="en-US" sz="2800" dirty="0"/>
              <a:t>life </a:t>
            </a:r>
          </a:p>
          <a:p>
            <a:r>
              <a:rPr lang="en-US" sz="2800" dirty="0"/>
              <a:t>      in the city.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4324" y="5172628"/>
            <a:ext cx="209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peaceful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609601"/>
            <a:ext cx="6270172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9543" y="2917371"/>
            <a:ext cx="2394857" cy="957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LUCKY  APPLE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609601"/>
            <a:ext cx="6270172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9543" y="2917371"/>
            <a:ext cx="2394857" cy="957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LUCKY  APPLE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004629" y="5943600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1" y="1672388"/>
            <a:ext cx="89698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1. </a:t>
            </a:r>
            <a:r>
              <a:rPr lang="en-GB" sz="2000" dirty="0" err="1" smtClean="0"/>
              <a:t>Quang</a:t>
            </a:r>
            <a:r>
              <a:rPr lang="en-GB" sz="2000" dirty="0" smtClean="0"/>
              <a:t> </a:t>
            </a:r>
            <a:r>
              <a:rPr lang="en-GB" sz="2000" dirty="0"/>
              <a:t>is lazier than Ha. (HARD-WORKING)</a:t>
            </a:r>
          </a:p>
          <a:p>
            <a:endParaRPr lang="en-GB" sz="2000" dirty="0"/>
          </a:p>
          <a:p>
            <a:r>
              <a:rPr lang="en-GB" sz="2000" dirty="0" smtClean="0"/>
              <a:t>2. A </a:t>
            </a:r>
            <a:r>
              <a:rPr lang="en-GB" sz="2000" dirty="0"/>
              <a:t>city is noisier than a village. (PEACEFUL)</a:t>
            </a:r>
          </a:p>
          <a:p>
            <a:endParaRPr lang="en-GB" sz="2000" dirty="0"/>
          </a:p>
          <a:p>
            <a:r>
              <a:rPr lang="en-GB" sz="2000" dirty="0" smtClean="0"/>
              <a:t>3. There’s </a:t>
            </a:r>
            <a:r>
              <a:rPr lang="en-GB" sz="2000" dirty="0"/>
              <a:t>a post office on one side of my house and a café on the other. (BETWEEN)</a:t>
            </a:r>
          </a:p>
          <a:p>
            <a:endParaRPr lang="en-GB" sz="2000" dirty="0"/>
          </a:p>
          <a:p>
            <a:r>
              <a:rPr lang="en-GB" sz="2000" dirty="0" smtClean="0"/>
              <a:t>4. Please </a:t>
            </a:r>
            <a:r>
              <a:rPr lang="en-GB" sz="2000" dirty="0"/>
              <a:t>tell me something about your neighbourhood. (CAN)</a:t>
            </a:r>
          </a:p>
          <a:p>
            <a:endParaRPr lang="en-GB" sz="2000" dirty="0"/>
          </a:p>
          <a:p>
            <a:r>
              <a:rPr lang="en-GB" sz="2000" dirty="0" smtClean="0"/>
              <a:t>5. Oranges </a:t>
            </a:r>
            <a:r>
              <a:rPr lang="en-GB" sz="2000" dirty="0"/>
              <a:t>are cheaper than apples. (EXPENSIVE)</a:t>
            </a:r>
          </a:p>
          <a:p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0914" y="377371"/>
            <a:ext cx="30480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PRODUCTION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11199" y="900591"/>
            <a:ext cx="7953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* Rewrite </a:t>
            </a:r>
            <a:r>
              <a:rPr lang="en-GB" sz="2400" b="1" dirty="0">
                <a:solidFill>
                  <a:prstClr val="black"/>
                </a:solidFill>
              </a:rPr>
              <a:t>the sentences using the words in brackets. </a:t>
            </a:r>
          </a:p>
        </p:txBody>
      </p:sp>
    </p:spTree>
    <p:extLst>
      <p:ext uri="{BB962C8B-B14F-4D97-AF65-F5344CB8AC3E}">
        <p14:creationId xmlns:p14="http://schemas.microsoft.com/office/powerpoint/2010/main" val="4811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3748600" y="838727"/>
            <a:ext cx="5649925" cy="1233916"/>
            <a:chOff x="2553645" y="1189153"/>
            <a:chExt cx="5649925" cy="1233916"/>
          </a:xfrm>
        </p:grpSpPr>
        <p:sp>
          <p:nvSpPr>
            <p:cNvPr id="2" name="Rectangle 1"/>
            <p:cNvSpPr/>
            <p:nvPr/>
          </p:nvSpPr>
          <p:spPr>
            <a:xfrm>
              <a:off x="2857499" y="1315073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7168" y="1315073"/>
              <a:ext cx="50864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Draw a map of a neighbourhood. Write names of at least five places on your map.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45" y="1189153"/>
              <a:ext cx="509049" cy="5531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7" y="562273"/>
            <a:ext cx="3952875" cy="1910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6255" y="2473029"/>
            <a:ext cx="8811491" cy="4229108"/>
          </a:xfrm>
          <a:prstGeom prst="roundRect">
            <a:avLst>
              <a:gd name="adj" fmla="val 10279"/>
            </a:avLst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7" y="2070656"/>
            <a:ext cx="3139786" cy="1485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83" y="2392070"/>
            <a:ext cx="2862263" cy="2195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78" y="5018396"/>
            <a:ext cx="2095090" cy="16837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3748600" y="863026"/>
            <a:ext cx="5488918" cy="1209617"/>
            <a:chOff x="2553645" y="1213452"/>
            <a:chExt cx="5488918" cy="1209617"/>
          </a:xfrm>
        </p:grpSpPr>
        <p:sp>
          <p:nvSpPr>
            <p:cNvPr id="2" name="Rectangle 1"/>
            <p:cNvSpPr/>
            <p:nvPr/>
          </p:nvSpPr>
          <p:spPr>
            <a:xfrm>
              <a:off x="2857499" y="1315073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7168" y="1315073"/>
              <a:ext cx="49253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Work in pairs. Take turns to ask for and give directions to the places on the map.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45" y="1213452"/>
              <a:ext cx="509049" cy="504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7" y="562273"/>
            <a:ext cx="3952875" cy="1910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6255" y="2473029"/>
            <a:ext cx="8811491" cy="4229108"/>
          </a:xfrm>
          <a:prstGeom prst="roundRect">
            <a:avLst>
              <a:gd name="adj" fmla="val 10279"/>
            </a:avLst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278743"/>
            <a:ext cx="3360716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8" y="2859314"/>
            <a:ext cx="3128488" cy="1809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1" y="4587584"/>
            <a:ext cx="3338286" cy="21145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89" y="286690"/>
            <a:ext cx="3865563" cy="46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402070" y="383757"/>
            <a:ext cx="3294743" cy="97245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762000" y="5287168"/>
            <a:ext cx="84582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Do the exercises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in workbook.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Be ready for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Unit 6 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6" name="Picture 2" descr="img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49" y="396421"/>
            <a:ext cx="2231136" cy="153314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31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48148" y="3481627"/>
            <a:ext cx="4824776" cy="777611"/>
            <a:chOff x="2100847" y="1826837"/>
            <a:chExt cx="4824776" cy="7776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92283" y="545407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4: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6762" y="622350"/>
            <a:ext cx="7224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           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5058" y="2115248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7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203246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 for each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981">
            <a:off x="385916" y="1629058"/>
            <a:ext cx="2534882" cy="168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6" y="1382616"/>
            <a:ext cx="2451767" cy="183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43">
            <a:off x="6228568" y="1651387"/>
            <a:ext cx="2544264" cy="169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4081891"/>
            <a:ext cx="3165936" cy="211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1" y="4081891"/>
            <a:ext cx="3128790" cy="20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205363" y="263905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 for each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981">
            <a:off x="385916" y="1629058"/>
            <a:ext cx="2534882" cy="168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6" y="1382616"/>
            <a:ext cx="2451767" cy="183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43">
            <a:off x="6228568" y="1651387"/>
            <a:ext cx="2544264" cy="169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4081891"/>
            <a:ext cx="3165936" cy="211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1" y="4081891"/>
            <a:ext cx="3128790" cy="20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52AEEC-480A-412C-91B6-7723BBBE8A1D}"/>
              </a:ext>
            </a:extLst>
          </p:cNvPr>
          <p:cNvSpPr txBox="1"/>
          <p:nvPr/>
        </p:nvSpPr>
        <p:spPr>
          <a:xfrm>
            <a:off x="978835" y="3390056"/>
            <a:ext cx="16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temple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61CDA-ACAE-4463-8F93-CA3D19DDA2DA}"/>
              </a:ext>
            </a:extLst>
          </p:cNvPr>
          <p:cNvSpPr txBox="1"/>
          <p:nvPr/>
        </p:nvSpPr>
        <p:spPr>
          <a:xfrm>
            <a:off x="3212900" y="3390056"/>
            <a:ext cx="2739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railway station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7632F4-8C3D-4AF1-A126-5BE27BD06DE2}"/>
              </a:ext>
            </a:extLst>
          </p:cNvPr>
          <p:cNvSpPr txBox="1"/>
          <p:nvPr/>
        </p:nvSpPr>
        <p:spPr>
          <a:xfrm>
            <a:off x="6547266" y="3390056"/>
            <a:ext cx="155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square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8880E2-A2E6-4FBF-A768-AB66099FAC59}"/>
              </a:ext>
            </a:extLst>
          </p:cNvPr>
          <p:cNvSpPr txBox="1"/>
          <p:nvPr/>
        </p:nvSpPr>
        <p:spPr>
          <a:xfrm>
            <a:off x="1388270" y="6238107"/>
            <a:ext cx="204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 art gallery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B61E8C-3E44-447E-989F-4DDEC1B48543}"/>
              </a:ext>
            </a:extLst>
          </p:cNvPr>
          <p:cNvSpPr txBox="1"/>
          <p:nvPr/>
        </p:nvSpPr>
        <p:spPr>
          <a:xfrm>
            <a:off x="5797883" y="6238107"/>
            <a:ext cx="19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 cathedral</a:t>
            </a:r>
          </a:p>
        </p:txBody>
      </p:sp>
    </p:spTree>
    <p:extLst>
      <p:ext uri="{BB962C8B-B14F-4D97-AF65-F5344CB8AC3E}">
        <p14:creationId xmlns:p14="http://schemas.microsoft.com/office/powerpoint/2010/main" val="2519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" y="79942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7397" y="943995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following adjectives in the correct column.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22739"/>
              </p:ext>
            </p:extLst>
          </p:nvPr>
        </p:nvGraphicFramePr>
        <p:xfrm>
          <a:off x="100042" y="3334357"/>
          <a:ext cx="8943916" cy="30819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7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One syllable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Two syllables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Three or more syllables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02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313981" y="1724392"/>
            <a:ext cx="8516039" cy="11014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5092" y="1788882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fast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91" y="2233229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heavy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32332" y="1788882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hot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32331" y="2233229"/>
            <a:ext cx="15027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noisy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9571" y="1788882"/>
            <a:ext cx="142572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large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99570" y="2233229"/>
            <a:ext cx="14257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quiet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66810" y="1788882"/>
            <a:ext cx="162945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6809" y="2233229"/>
            <a:ext cx="178307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beautiful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48286" y="1788882"/>
            <a:ext cx="128759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exciting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7A507-7C4A-4A6F-9210-C2944ACC740C}"/>
              </a:ext>
            </a:extLst>
          </p:cNvPr>
          <p:cNvSpPr txBox="1"/>
          <p:nvPr/>
        </p:nvSpPr>
        <p:spPr>
          <a:xfrm>
            <a:off x="1105115" y="4460278"/>
            <a:ext cx="78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962232-63BA-4030-9680-6B0B083818FB}"/>
              </a:ext>
            </a:extLst>
          </p:cNvPr>
          <p:cNvSpPr txBox="1"/>
          <p:nvPr/>
        </p:nvSpPr>
        <p:spPr>
          <a:xfrm>
            <a:off x="3943976" y="4460278"/>
            <a:ext cx="126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heavy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946E57-3116-43CD-B811-A9A10C10AF4A}"/>
              </a:ext>
            </a:extLst>
          </p:cNvPr>
          <p:cNvSpPr txBox="1"/>
          <p:nvPr/>
        </p:nvSpPr>
        <p:spPr>
          <a:xfrm>
            <a:off x="853902" y="5070151"/>
            <a:ext cx="126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373707-3BFC-4265-8C89-0F0C1F7E3D81}"/>
              </a:ext>
            </a:extLst>
          </p:cNvPr>
          <p:cNvSpPr txBox="1"/>
          <p:nvPr/>
        </p:nvSpPr>
        <p:spPr>
          <a:xfrm>
            <a:off x="3743973" y="5069283"/>
            <a:ext cx="165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noisy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E33B7C-AA69-4622-B7EF-FE78428D9533}"/>
              </a:ext>
            </a:extLst>
          </p:cNvPr>
          <p:cNvSpPr txBox="1"/>
          <p:nvPr/>
        </p:nvSpPr>
        <p:spPr>
          <a:xfrm>
            <a:off x="712826" y="5680024"/>
            <a:ext cx="157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large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C32C85-D603-4798-A7F7-7CC012A6947C}"/>
              </a:ext>
            </a:extLst>
          </p:cNvPr>
          <p:cNvSpPr txBox="1"/>
          <p:nvPr/>
        </p:nvSpPr>
        <p:spPr>
          <a:xfrm>
            <a:off x="3778343" y="5680024"/>
            <a:ext cx="157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quiet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33B6B-01F9-46D3-9340-CCA34C578B11}"/>
              </a:ext>
            </a:extLst>
          </p:cNvPr>
          <p:cNvSpPr txBox="1"/>
          <p:nvPr/>
        </p:nvSpPr>
        <p:spPr>
          <a:xfrm>
            <a:off x="6621356" y="4460278"/>
            <a:ext cx="179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expensive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23DE7D-4910-4B9C-8282-D234260B6885}"/>
              </a:ext>
            </a:extLst>
          </p:cNvPr>
          <p:cNvSpPr txBox="1"/>
          <p:nvPr/>
        </p:nvSpPr>
        <p:spPr>
          <a:xfrm>
            <a:off x="6778022" y="5674907"/>
            <a:ext cx="14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beautiful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CD5FCD-EFBB-4187-98D4-ACFF18BD86D6}"/>
              </a:ext>
            </a:extLst>
          </p:cNvPr>
          <p:cNvSpPr txBox="1"/>
          <p:nvPr/>
        </p:nvSpPr>
        <p:spPr>
          <a:xfrm>
            <a:off x="6875418" y="5072733"/>
            <a:ext cx="1287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exciting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DBDD49-7A77-4FE3-9AA1-65E122CDDBEE}"/>
              </a:ext>
            </a:extLst>
          </p:cNvPr>
          <p:cNvSpPr txBox="1"/>
          <p:nvPr/>
        </p:nvSpPr>
        <p:spPr>
          <a:xfrm>
            <a:off x="765095" y="1787688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fast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D53A90-7D8B-4996-8BD8-E179FAE64593}"/>
              </a:ext>
            </a:extLst>
          </p:cNvPr>
          <p:cNvSpPr txBox="1"/>
          <p:nvPr/>
        </p:nvSpPr>
        <p:spPr>
          <a:xfrm>
            <a:off x="765094" y="2232035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heavy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0EDA22-73D3-4FFB-B4F0-CEDD8D7D5719}"/>
              </a:ext>
            </a:extLst>
          </p:cNvPr>
          <p:cNvSpPr txBox="1"/>
          <p:nvPr/>
        </p:nvSpPr>
        <p:spPr>
          <a:xfrm>
            <a:off x="2332335" y="1787688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hot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A45BC9-A622-44F3-846F-7B71C4889E37}"/>
              </a:ext>
            </a:extLst>
          </p:cNvPr>
          <p:cNvSpPr txBox="1"/>
          <p:nvPr/>
        </p:nvSpPr>
        <p:spPr>
          <a:xfrm>
            <a:off x="2332334" y="2232035"/>
            <a:ext cx="15027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1D91D4-4A70-4DE8-BA8D-7381C418F175}"/>
              </a:ext>
            </a:extLst>
          </p:cNvPr>
          <p:cNvSpPr txBox="1"/>
          <p:nvPr/>
        </p:nvSpPr>
        <p:spPr>
          <a:xfrm>
            <a:off x="3899574" y="1787688"/>
            <a:ext cx="142572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large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2361CD-142E-45B8-837A-7D44ADC4D28A}"/>
              </a:ext>
            </a:extLst>
          </p:cNvPr>
          <p:cNvSpPr txBox="1"/>
          <p:nvPr/>
        </p:nvSpPr>
        <p:spPr>
          <a:xfrm>
            <a:off x="3899573" y="2232035"/>
            <a:ext cx="14257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quiet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A72D07-4774-4B07-BD9C-AAF9AB1D2C3A}"/>
              </a:ext>
            </a:extLst>
          </p:cNvPr>
          <p:cNvSpPr txBox="1"/>
          <p:nvPr/>
        </p:nvSpPr>
        <p:spPr>
          <a:xfrm>
            <a:off x="5466813" y="1787688"/>
            <a:ext cx="162945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B089C0-0FE4-4DD9-93DB-CB050E62910E}"/>
              </a:ext>
            </a:extLst>
          </p:cNvPr>
          <p:cNvSpPr txBox="1"/>
          <p:nvPr/>
        </p:nvSpPr>
        <p:spPr>
          <a:xfrm>
            <a:off x="5466812" y="2232035"/>
            <a:ext cx="178307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beautiful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E7FC64-9ECA-46F3-8D6F-749D252EC090}"/>
              </a:ext>
            </a:extLst>
          </p:cNvPr>
          <p:cNvSpPr txBox="1"/>
          <p:nvPr/>
        </p:nvSpPr>
        <p:spPr>
          <a:xfrm>
            <a:off x="7348289" y="1787688"/>
            <a:ext cx="128759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800" y="43543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* Grammar</a:t>
            </a:r>
            <a:endParaRPr lang="en-US" sz="40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415 0.3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12917 0.461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30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125 0.55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275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3819 0.372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186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5018 0.462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2310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6025 0.3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154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9497 0.3972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986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2153 0.485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428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4427 0.4844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2421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1" animBg="1"/>
      <p:bldP spid="29" grpId="2" animBg="1"/>
      <p:bldP spid="29" grpId="3" animBg="1"/>
      <p:bldP spid="30" grpId="1" animBg="1"/>
      <p:bldP spid="30" grpId="2" animBg="1"/>
      <p:bldP spid="30" grpId="3" animBg="1"/>
      <p:bldP spid="31" grpId="1" animBg="1"/>
      <p:bldP spid="31" grpId="2" animBg="1"/>
      <p:bldP spid="31" grpId="3" animBg="1"/>
      <p:bldP spid="32" grpId="1" animBg="1"/>
      <p:bldP spid="32" grpId="2" animBg="1"/>
      <p:bldP spid="32" grpId="3" animBg="1"/>
      <p:bldP spid="33" grpId="1" animBg="1"/>
      <p:bldP spid="33" grpId="2" animBg="1"/>
      <p:bldP spid="33" grpId="3" animBg="1"/>
      <p:bldP spid="46" grpId="1" animBg="1"/>
      <p:bldP spid="46" grpId="2" animBg="1"/>
      <p:bldP spid="46" grpId="3" animBg="1"/>
      <p:bldP spid="47" grpId="1" animBg="1"/>
      <p:bldP spid="47" grpId="2" animBg="1"/>
      <p:bldP spid="47" grpId="3" animBg="1"/>
      <p:bldP spid="48" grpId="1" animBg="1"/>
      <p:bldP spid="48" grpId="2" animBg="1"/>
      <p:bldP spid="48" grpId="3" animBg="1"/>
      <p:bldP spid="49" grpId="1" animBg="1"/>
      <p:bldP spid="49" grpId="2" animBg="1"/>
      <p:bldP spid="49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79973" y="224581"/>
            <a:ext cx="8556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Now write their comparative forms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91198"/>
              </p:ext>
            </p:extLst>
          </p:nvPr>
        </p:nvGraphicFramePr>
        <p:xfrm>
          <a:off x="769133" y="959891"/>
          <a:ext cx="7605734" cy="5396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8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Adjectives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Comparative 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faster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beautiful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noisy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expensive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hot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exciting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quiet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heavy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large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3E52A4F-577F-4BEE-B7C1-D0FE1F577F68}"/>
              </a:ext>
            </a:extLst>
          </p:cNvPr>
          <p:cNvSpPr txBox="1"/>
          <p:nvPr/>
        </p:nvSpPr>
        <p:spPr>
          <a:xfrm>
            <a:off x="5020889" y="2203703"/>
            <a:ext cx="237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beautiful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E75E0-CFD9-434F-9AF3-DB8A2ADA28B1}"/>
              </a:ext>
            </a:extLst>
          </p:cNvPr>
          <p:cNvSpPr txBox="1"/>
          <p:nvPr/>
        </p:nvSpPr>
        <p:spPr>
          <a:xfrm>
            <a:off x="5621245" y="2721618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noisier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0B6AA-5F03-4A8A-B2EC-A37B85CB81AB}"/>
              </a:ext>
            </a:extLst>
          </p:cNvPr>
          <p:cNvSpPr txBox="1"/>
          <p:nvPr/>
        </p:nvSpPr>
        <p:spPr>
          <a:xfrm>
            <a:off x="4977814" y="3251252"/>
            <a:ext cx="2484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expensive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39FB9-AC18-45A0-8C7D-238F46DA0500}"/>
              </a:ext>
            </a:extLst>
          </p:cNvPr>
          <p:cNvSpPr txBox="1"/>
          <p:nvPr/>
        </p:nvSpPr>
        <p:spPr>
          <a:xfrm>
            <a:off x="5622886" y="3800283"/>
            <a:ext cx="109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hotter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2E5A92-B8BF-4791-91EE-22F0FB1CE473}"/>
              </a:ext>
            </a:extLst>
          </p:cNvPr>
          <p:cNvSpPr txBox="1"/>
          <p:nvPr/>
        </p:nvSpPr>
        <p:spPr>
          <a:xfrm>
            <a:off x="5142795" y="4338876"/>
            <a:ext cx="215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exciting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88B3E-88D6-4945-80B2-985A2037209F}"/>
              </a:ext>
            </a:extLst>
          </p:cNvPr>
          <p:cNvSpPr txBox="1"/>
          <p:nvPr/>
        </p:nvSpPr>
        <p:spPr>
          <a:xfrm>
            <a:off x="5522017" y="4862096"/>
            <a:ext cx="124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quieter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4E8D3C-2691-47C5-A9BE-5B63BA1FE819}"/>
              </a:ext>
            </a:extLst>
          </p:cNvPr>
          <p:cNvSpPr txBox="1"/>
          <p:nvPr/>
        </p:nvSpPr>
        <p:spPr>
          <a:xfrm>
            <a:off x="5498164" y="5385316"/>
            <a:ext cx="1263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heavier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83089B-3AF6-45F2-B972-04EE713C5123}"/>
              </a:ext>
            </a:extLst>
          </p:cNvPr>
          <p:cNvSpPr txBox="1"/>
          <p:nvPr/>
        </p:nvSpPr>
        <p:spPr>
          <a:xfrm>
            <a:off x="5693315" y="5927197"/>
            <a:ext cx="102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larger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8091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Complete the sentences comparing the pictures. Use the comparative forms of the adjectives below.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19994" y="2128282"/>
            <a:ext cx="3832461" cy="1425223"/>
            <a:chOff x="-1124651" y="2740220"/>
            <a:chExt cx="5608930" cy="208586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06" y="3255632"/>
              <a:ext cx="2364773" cy="15704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651" y="2740220"/>
              <a:ext cx="3128793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1" name="Group 40"/>
          <p:cNvGrpSpPr/>
          <p:nvPr/>
        </p:nvGrpSpPr>
        <p:grpSpPr>
          <a:xfrm>
            <a:off x="4833358" y="2214811"/>
            <a:ext cx="4319742" cy="1604333"/>
            <a:chOff x="3535672" y="4098365"/>
            <a:chExt cx="4183931" cy="15538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72" y="4347131"/>
              <a:ext cx="1957520" cy="13051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375" y="4098365"/>
              <a:ext cx="2287228" cy="15248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4" name="Group 43"/>
          <p:cNvGrpSpPr/>
          <p:nvPr/>
        </p:nvGrpSpPr>
        <p:grpSpPr>
          <a:xfrm>
            <a:off x="82696" y="4387530"/>
            <a:ext cx="4396044" cy="1760767"/>
            <a:chOff x="136484" y="4187890"/>
            <a:chExt cx="4138091" cy="165744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324" y="4484599"/>
              <a:ext cx="2041251" cy="13607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84" y="4187890"/>
              <a:ext cx="2120498" cy="13434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7" name="Group 46"/>
          <p:cNvGrpSpPr/>
          <p:nvPr/>
        </p:nvGrpSpPr>
        <p:grpSpPr>
          <a:xfrm>
            <a:off x="4861329" y="4387530"/>
            <a:ext cx="3804401" cy="2176506"/>
            <a:chOff x="5561503" y="2279133"/>
            <a:chExt cx="3645841" cy="208579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503" y="2588219"/>
              <a:ext cx="2178202" cy="1222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815" y="2279133"/>
              <a:ext cx="1390529" cy="20857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" name="Group 1"/>
          <p:cNvGrpSpPr/>
          <p:nvPr/>
        </p:nvGrpSpPr>
        <p:grpSpPr>
          <a:xfrm>
            <a:off x="723629" y="1152099"/>
            <a:ext cx="7563202" cy="803998"/>
            <a:chOff x="614443" y="1277490"/>
            <a:chExt cx="7563202" cy="803998"/>
          </a:xfrm>
        </p:grpSpPr>
        <p:sp>
          <p:nvSpPr>
            <p:cNvPr id="50" name="Rounded Rectangle 49"/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76033" y="1425133"/>
              <a:ext cx="1481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82491" y="1425133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noisy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15761" y="1425133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modern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83000" y="1425133"/>
              <a:ext cx="1432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peaceful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3" y="437881"/>
            <a:ext cx="8534400" cy="61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14663" y="5519525"/>
            <a:ext cx="589331" cy="50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0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0" y="3817631"/>
            <a:ext cx="1499327" cy="135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36" y="365311"/>
            <a:ext cx="1414106" cy="117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98" y="1578382"/>
            <a:ext cx="1372216" cy="11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99" y="4964558"/>
            <a:ext cx="1441550" cy="120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1" name="Picture 4" descr="Káº¿t quáº£ hÃ¬nh áº£nh cho app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28" y="4097869"/>
            <a:ext cx="1456974" cy="121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2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92" y="6416362"/>
            <a:ext cx="609553" cy="84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hlinkClick r:id="rId7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750926" y="1154288"/>
            <a:ext cx="589331" cy="72734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27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7358864" y="4595748"/>
            <a:ext cx="748219" cy="429901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8" name="AutoShape 3">
            <a:hlinkClick r:id="rId9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5033468" y="709021"/>
            <a:ext cx="589331" cy="572688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9" name="AutoShape 3">
            <a:hlinkClick r:id="rId5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7418782" y="1943586"/>
            <a:ext cx="688301" cy="519094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31" name="AutoShape 3">
            <a:hlinkClick r:id="rId10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6175318" y="5382384"/>
            <a:ext cx="589331" cy="51909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260" y="145143"/>
            <a:ext cx="173002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.VnBodoni" pitchFamily="34" charset="0"/>
              </a:rPr>
              <a:t>GAME:</a:t>
            </a:r>
            <a:endParaRPr lang="en-GB" dirty="0">
              <a:solidFill>
                <a:schemeClr val="tx1"/>
              </a:solidFill>
              <a:latin typeface=".VnBodon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2577" y="72923"/>
            <a:ext cx="3018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LUCKY APPLE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3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3" y="839325"/>
            <a:ext cx="1499327" cy="135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3">
            <a:hlinkClick r:id="rId7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903326" y="1306688"/>
            <a:ext cx="589331" cy="72734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34" name="AutoShape 3">
            <a:hlinkClick r:id="rId11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1137619" y="4219195"/>
            <a:ext cx="589331" cy="72734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12" action="ppaction://hlinksldjump"/>
          </p:cNvPr>
          <p:cNvSpPr/>
          <p:nvPr/>
        </p:nvSpPr>
        <p:spPr>
          <a:xfrm>
            <a:off x="4186283" y="6416362"/>
            <a:ext cx="1141850" cy="44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3" name="Rounded Rectangle 2"/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0875" y="1742225"/>
            <a:ext cx="7962249" cy="2616490"/>
            <a:chOff x="-1124651" y="2725578"/>
            <a:chExt cx="6539100" cy="2148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758" y="2725578"/>
              <a:ext cx="3235691" cy="21488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651" y="2740220"/>
              <a:ext cx="3128793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Rectangle 14"/>
          <p:cNvSpPr/>
          <p:nvPr/>
        </p:nvSpPr>
        <p:spPr>
          <a:xfrm>
            <a:off x="3540497" y="5290675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noisier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1571" y="5407691"/>
            <a:ext cx="57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This </a:t>
            </a:r>
            <a:r>
              <a:rPr lang="en-US" sz="2400" dirty="0"/>
              <a:t>street is </a:t>
            </a:r>
            <a:r>
              <a:rPr lang="en-US" sz="2400" dirty="0" smtClean="0"/>
              <a:t>…………….   </a:t>
            </a:r>
            <a:r>
              <a:rPr lang="en-US" sz="2400" dirty="0"/>
              <a:t>than that one.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393</Words>
  <Application>Microsoft Office PowerPoint</Application>
  <PresentationFormat>On-screen Show (4:3)</PresentationFormat>
  <Paragraphs>130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SimSun</vt:lpstr>
      <vt:lpstr>.VnArabia</vt:lpstr>
      <vt:lpstr>.VnBodoni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142</cp:revision>
  <dcterms:created xsi:type="dcterms:W3CDTF">2020-12-09T02:04:09Z</dcterms:created>
  <dcterms:modified xsi:type="dcterms:W3CDTF">2025-06-10T10:05:26Z</dcterms:modified>
</cp:coreProperties>
</file>