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77" r:id="rId3"/>
    <p:sldId id="279" r:id="rId4"/>
    <p:sldId id="278" r:id="rId5"/>
    <p:sldId id="268" r:id="rId6"/>
    <p:sldId id="280" r:id="rId7"/>
    <p:sldId id="258" r:id="rId8"/>
    <p:sldId id="281" r:id="rId9"/>
    <p:sldId id="272" r:id="rId10"/>
    <p:sldId id="261" r:id="rId11"/>
    <p:sldId id="262" r:id="rId12"/>
    <p:sldId id="282" r:id="rId13"/>
    <p:sldId id="275" r:id="rId14"/>
    <p:sldId id="284" r:id="rId15"/>
    <p:sldId id="285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1D9EFF"/>
    <a:srgbClr val="F16649"/>
    <a:srgbClr val="9CDDE0"/>
    <a:srgbClr val="AFDDFF"/>
    <a:srgbClr val="EAF2FA"/>
    <a:srgbClr val="79D1D5"/>
    <a:srgbClr val="A3E7FF"/>
    <a:srgbClr val="0D9FA3"/>
    <a:srgbClr val="53C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43" y="62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BlueBirds-bab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9" descr="3d 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1066800"/>
            <a:ext cx="9906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891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4800" b="1" dirty="0">
                <a:solidFill>
                  <a:srgbClr val="CC3300"/>
                </a:solidFill>
                <a:latin typeface="Times New Roman" pitchFamily="18" charset="0"/>
              </a:rPr>
              <a:t>WELCOME TO OUR CLASS</a:t>
            </a:r>
            <a:endParaRPr lang="vi-VN" altLang="vi-VN" sz="4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20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7403" y="190633"/>
            <a:ext cx="7596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and answer about your neighbourhood.  You can use the adjectives below.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6" name="Group 5"/>
          <p:cNvGrpSpPr/>
          <p:nvPr/>
        </p:nvGrpSpPr>
        <p:grpSpPr>
          <a:xfrm>
            <a:off x="962397" y="1631373"/>
            <a:ext cx="7219207" cy="1101436"/>
            <a:chOff x="1184564" y="1631373"/>
            <a:chExt cx="7219207" cy="1101436"/>
          </a:xfrm>
        </p:grpSpPr>
        <p:sp>
          <p:nvSpPr>
            <p:cNvPr id="4" name="Rounded Rectangle 3"/>
            <p:cNvSpPr/>
            <p:nvPr/>
          </p:nvSpPr>
          <p:spPr>
            <a:xfrm>
              <a:off x="1184564" y="1631373"/>
              <a:ext cx="7219207" cy="110143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8018" y="1724891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noisy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08017" y="2169238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quiet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75258" y="1724891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busy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75257" y="2169238"/>
              <a:ext cx="132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crowded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42497" y="1724891"/>
              <a:ext cx="1253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modern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42496" y="2169238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boring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09737" y="1724891"/>
              <a:ext cx="132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peaceful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09736" y="2169238"/>
              <a:ext cx="1321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beautiful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57394" y="3075250"/>
            <a:ext cx="220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34040" y="3900477"/>
            <a:ext cx="6752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/>
              <a:t>A: </a:t>
            </a:r>
            <a:r>
              <a:rPr lang="en-US" sz="2800"/>
              <a:t>Is your neighbourhood quiet?</a:t>
            </a:r>
          </a:p>
          <a:p>
            <a:pPr>
              <a:lnSpc>
                <a:spcPct val="150000"/>
              </a:lnSpc>
            </a:pPr>
            <a:r>
              <a:rPr lang="en-US" sz="2800" b="1" i="1"/>
              <a:t>B: </a:t>
            </a:r>
            <a:r>
              <a:rPr lang="en-US" sz="2800"/>
              <a:t>Yes, it is. / No, it’s noisy.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5" y="701653"/>
            <a:ext cx="477203" cy="501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697498" y="739154"/>
            <a:ext cx="8446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</a:t>
            </a:r>
            <a:r>
              <a:rPr lang="en-US" sz="2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/ɪ/ </a:t>
            </a:r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:/.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265067"/>
              </p:ext>
            </p:extLst>
          </p:nvPr>
        </p:nvGraphicFramePr>
        <p:xfrm>
          <a:off x="1419598" y="3210107"/>
          <a:ext cx="6083602" cy="30468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4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/ɪ/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/i:/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2351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962396" y="1328882"/>
            <a:ext cx="7219207" cy="11014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19598" y="1511300"/>
            <a:ext cx="121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noisy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9597" y="1955647"/>
            <a:ext cx="121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clean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1490" y="1511300"/>
            <a:ext cx="121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cheap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86836" y="1955647"/>
            <a:ext cx="159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exciting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54077" y="1511300"/>
            <a:ext cx="151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peaceful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09492" y="1955647"/>
            <a:ext cx="151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friendly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5204" y="1511300"/>
            <a:ext cx="173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expensive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21315" y="1955647"/>
            <a:ext cx="189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convenient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7403" y="2678548"/>
            <a:ext cx="751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Now, in pairs put the words in the correct column.</a:t>
            </a:r>
          </a:p>
        </p:txBody>
      </p:sp>
      <p:pic>
        <p:nvPicPr>
          <p:cNvPr id="3" name="Bản sao của B1_25">
            <a:hlinkClick r:id="" action="ppaction://media"/>
            <a:extLst>
              <a:ext uri="{FF2B5EF4-FFF2-40B4-BE49-F238E27FC236}">
                <a16:creationId xmlns:a16="http://schemas.microsoft.com/office/drawing/2014/main" id="{C7AC0AF1-0455-4703-A875-39805EAF02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22774" y="255191"/>
            <a:ext cx="487363" cy="4873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3F95274-D4C9-4461-A330-E71D3EA957C5}"/>
              </a:ext>
            </a:extLst>
          </p:cNvPr>
          <p:cNvSpPr txBox="1"/>
          <p:nvPr/>
        </p:nvSpPr>
        <p:spPr>
          <a:xfrm>
            <a:off x="1419598" y="1506323"/>
            <a:ext cx="121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noisy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D5D6E5-2910-4F77-B199-C78D5D2A5F1E}"/>
              </a:ext>
            </a:extLst>
          </p:cNvPr>
          <p:cNvSpPr txBox="1"/>
          <p:nvPr/>
        </p:nvSpPr>
        <p:spPr>
          <a:xfrm>
            <a:off x="1419597" y="1950670"/>
            <a:ext cx="121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clean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39698E-508E-45F4-9C0C-1B8A29E54C5A}"/>
              </a:ext>
            </a:extLst>
          </p:cNvPr>
          <p:cNvSpPr txBox="1"/>
          <p:nvPr/>
        </p:nvSpPr>
        <p:spPr>
          <a:xfrm>
            <a:off x="3051490" y="1506323"/>
            <a:ext cx="121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cheap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72D8FF-2C4D-412F-9D2E-A92A64FDBD6A}"/>
              </a:ext>
            </a:extLst>
          </p:cNvPr>
          <p:cNvSpPr txBox="1"/>
          <p:nvPr/>
        </p:nvSpPr>
        <p:spPr>
          <a:xfrm>
            <a:off x="2986836" y="1950670"/>
            <a:ext cx="159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exciting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79F8D4-AF9D-4CB2-9383-E77A3DC9B619}"/>
              </a:ext>
            </a:extLst>
          </p:cNvPr>
          <p:cNvSpPr txBox="1"/>
          <p:nvPr/>
        </p:nvSpPr>
        <p:spPr>
          <a:xfrm>
            <a:off x="4554077" y="1506323"/>
            <a:ext cx="151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peaceful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61C6AE-1F74-425A-953A-03CA9AE159FA}"/>
              </a:ext>
            </a:extLst>
          </p:cNvPr>
          <p:cNvSpPr txBox="1"/>
          <p:nvPr/>
        </p:nvSpPr>
        <p:spPr>
          <a:xfrm>
            <a:off x="4609492" y="1950670"/>
            <a:ext cx="151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friendly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33DF5B-8A4D-4C49-9B14-BE5DF4B21D44}"/>
              </a:ext>
            </a:extLst>
          </p:cNvPr>
          <p:cNvSpPr txBox="1"/>
          <p:nvPr/>
        </p:nvSpPr>
        <p:spPr>
          <a:xfrm>
            <a:off x="6195204" y="1506323"/>
            <a:ext cx="173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expensive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C27DAB-19AF-4E2A-A8B0-DC5A7DA55BEF}"/>
              </a:ext>
            </a:extLst>
          </p:cNvPr>
          <p:cNvSpPr txBox="1"/>
          <p:nvPr/>
        </p:nvSpPr>
        <p:spPr>
          <a:xfrm>
            <a:off x="6121315" y="1950670"/>
            <a:ext cx="189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convenient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8BEB5A-2307-4D6F-A104-BCB8CF3BDB8D}"/>
              </a:ext>
            </a:extLst>
          </p:cNvPr>
          <p:cNvSpPr txBox="1"/>
          <p:nvPr/>
        </p:nvSpPr>
        <p:spPr>
          <a:xfrm>
            <a:off x="2516226" y="3941352"/>
            <a:ext cx="854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noisy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23435A-38A9-481F-B7CB-8A6EA43FECDF}"/>
              </a:ext>
            </a:extLst>
          </p:cNvPr>
          <p:cNvSpPr txBox="1"/>
          <p:nvPr/>
        </p:nvSpPr>
        <p:spPr>
          <a:xfrm>
            <a:off x="5169753" y="3941352"/>
            <a:ext cx="1601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convenient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D81175-5882-4291-B140-4EE52CD86415}"/>
              </a:ext>
            </a:extLst>
          </p:cNvPr>
          <p:cNvSpPr txBox="1"/>
          <p:nvPr/>
        </p:nvSpPr>
        <p:spPr>
          <a:xfrm>
            <a:off x="5536166" y="4517630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cheap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95BC97-E5B2-4827-8095-8CE436A6E786}"/>
              </a:ext>
            </a:extLst>
          </p:cNvPr>
          <p:cNvSpPr txBox="1"/>
          <p:nvPr/>
        </p:nvSpPr>
        <p:spPr>
          <a:xfrm>
            <a:off x="5406183" y="5115657"/>
            <a:ext cx="1277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peaceful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509E44-FC93-4B2D-A239-0FD44574AF1C}"/>
              </a:ext>
            </a:extLst>
          </p:cNvPr>
          <p:cNvSpPr txBox="1"/>
          <p:nvPr/>
        </p:nvSpPr>
        <p:spPr>
          <a:xfrm>
            <a:off x="5636599" y="5713684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clean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4063A6-DAD6-433E-9494-168D52192D34}"/>
              </a:ext>
            </a:extLst>
          </p:cNvPr>
          <p:cNvSpPr txBox="1"/>
          <p:nvPr/>
        </p:nvSpPr>
        <p:spPr>
          <a:xfrm>
            <a:off x="2237485" y="4517630"/>
            <a:ext cx="145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expensive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B17ADD-8D5D-48EC-B832-5370EDE94CEC}"/>
              </a:ext>
            </a:extLst>
          </p:cNvPr>
          <p:cNvSpPr txBox="1"/>
          <p:nvPr/>
        </p:nvSpPr>
        <p:spPr>
          <a:xfrm>
            <a:off x="2337812" y="5142186"/>
            <a:ext cx="1166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exciting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B9D326-6848-41E0-ADFE-54E87C9C197C}"/>
              </a:ext>
            </a:extLst>
          </p:cNvPr>
          <p:cNvSpPr txBox="1"/>
          <p:nvPr/>
        </p:nvSpPr>
        <p:spPr>
          <a:xfrm>
            <a:off x="2401312" y="5713684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friendly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8897" y="96223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4B1"/>
                </a:solidFill>
              </a:rPr>
              <a:t>* Pronunciation: </a:t>
            </a:r>
            <a:endParaRPr lang="en-US" sz="3600" b="1" dirty="0">
              <a:solidFill>
                <a:srgbClr val="0084B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65495" y="101600"/>
            <a:ext cx="3866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/ɪ/ and /i:/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0313 -1.85185E-6 L 0.11979 0.386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3.33333E-6 3.33333E-6 L -0.10348 0.3231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3.61111E-6 0.00139 L 0.27153 0.4715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0104 -1.85185E-6 L 0.09271 0.5576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0208 -1.85185E-6 L -0.4316 0.4701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84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1.38889E-6 3.33333E-6 L 0.46215 0.5800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8" y="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0417 3.33333E-6 L -0.07136 0.4969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5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0.00208 0.00277 L -0.24167 0.5805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25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50"/>
                            </p:stCondLst>
                            <p:childTnLst>
                              <p:par>
                                <p:cTn id="126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09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" grpId="0"/>
      <p:bldP spid="29" grpId="0"/>
      <p:bldP spid="29" grpId="3"/>
      <p:bldP spid="29" grpId="4"/>
      <p:bldP spid="30" grpId="0"/>
      <p:bldP spid="30" grpId="3"/>
      <p:bldP spid="30" grpId="4"/>
      <p:bldP spid="31" grpId="0"/>
      <p:bldP spid="31" grpId="3"/>
      <p:bldP spid="31" grpId="4"/>
      <p:bldP spid="32" grpId="0"/>
      <p:bldP spid="32" grpId="3"/>
      <p:bldP spid="32" grpId="4"/>
      <p:bldP spid="33" grpId="0"/>
      <p:bldP spid="33" grpId="3"/>
      <p:bldP spid="33" grpId="4"/>
      <p:bldP spid="34" grpId="0"/>
      <p:bldP spid="34" grpId="3"/>
      <p:bldP spid="34" grpId="4"/>
      <p:bldP spid="35" grpId="0"/>
      <p:bldP spid="35" grpId="3"/>
      <p:bldP spid="35" grpId="4"/>
      <p:bldP spid="36" grpId="0"/>
      <p:bldP spid="36" grpId="3"/>
      <p:bldP spid="36" grpId="4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sz="2800" b="1" dirty="0" smtClean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*Give </a:t>
            </a:r>
            <a:r>
              <a:rPr lang="en-US" sz="2800" b="1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some words they know containing these sounds.</a:t>
            </a:r>
            <a:r>
              <a:rPr lang="en-GB" sz="2800" b="1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/>
            </a:r>
            <a:br>
              <a:rPr lang="en-GB" sz="2800" b="1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7325"/>
            <a:ext cx="7886700" cy="4351338"/>
          </a:xfrm>
        </p:spPr>
        <p:txBody>
          <a:bodyPr/>
          <a:lstStyle/>
          <a:p>
            <a:r>
              <a:rPr lang="en-US" b="1" i="1" dirty="0"/>
              <a:t>Suggested answers:</a:t>
            </a:r>
            <a:r>
              <a:rPr lang="en-GB" dirty="0"/>
              <a:t/>
            </a:r>
            <a:br>
              <a:rPr lang="en-GB" dirty="0"/>
            </a:br>
            <a:r>
              <a:rPr lang="en-US" dirty="0"/>
              <a:t>/</a:t>
            </a: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i/:  chip, tin, ship, …</a:t>
            </a:r>
            <a:r>
              <a:rPr lang="en-GB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/>
            </a:r>
            <a:br>
              <a:rPr lang="en-GB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r>
              <a:rPr lang="en-US" dirty="0"/>
              <a:t>/i:/: cheap, teen, sheep,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4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02513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</a:t>
            </a:r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chant. Notice the sounds </a:t>
            </a:r>
            <a:r>
              <a:rPr lang="en-US" sz="25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/ɪ/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5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/i:/.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6896" y="1298864"/>
            <a:ext cx="4790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MY NEIGHBOURHOOD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3462" y="1962245"/>
            <a:ext cx="4917898" cy="228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My city is very noisy.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There are lots of trees growing.  The people here are busy. 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It’s a lively place to live in.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6102" y="4313697"/>
            <a:ext cx="4917898" cy="228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My village is very pretty.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There are lots of places to see.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The people here are friendly. 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It’s a fantastic place to be.</a:t>
            </a:r>
          </a:p>
        </p:txBody>
      </p:sp>
      <p:pic>
        <p:nvPicPr>
          <p:cNvPr id="2" name="Bản sao của B1_26">
            <a:hlinkClick r:id="" action="ppaction://media"/>
            <a:extLst>
              <a:ext uri="{FF2B5EF4-FFF2-40B4-BE49-F238E27FC236}">
                <a16:creationId xmlns:a16="http://schemas.microsoft.com/office/drawing/2014/main" id="{4CEA8FBB-EAD3-4F9F-9E10-92D145F189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75287" y="5084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64000"/>
                    </a14:imgEffect>
                  </a14:imgLayer>
                </a14:imgProps>
              </a:ext>
            </a:extLst>
          </a:blip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609600" y="1905000"/>
            <a:ext cx="8001000" cy="3124200"/>
          </a:xfrm>
          <a:prstGeom prst="bevel">
            <a:avLst>
              <a:gd name="adj" fmla="val 5741"/>
            </a:avLst>
          </a:prstGeom>
          <a:gradFill flip="none" rotWithShape="1">
            <a:gsLst>
              <a:gs pos="0">
                <a:srgbClr val="3366FF">
                  <a:alpha val="67998"/>
                </a:srgbClr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dirty="0" smtClean="0"/>
              <a:t>- </a:t>
            </a:r>
            <a:r>
              <a:rPr lang="en-US" sz="3200" dirty="0" err="1" smtClean="0"/>
              <a:t>Leran</a:t>
            </a:r>
            <a:r>
              <a:rPr lang="en-US" sz="3200" dirty="0" smtClean="0"/>
              <a:t> by heart Vocab.</a:t>
            </a: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smtClean="0"/>
              <a:t>Find </a:t>
            </a:r>
            <a:r>
              <a:rPr lang="en-US" sz="3200" dirty="0"/>
              <a:t>5 more words with the sound </a:t>
            </a:r>
            <a:r>
              <a:rPr lang="en-US" sz="3200" dirty="0">
                <a:solidFill>
                  <a:srgbClr val="FF0000"/>
                </a:solidFill>
              </a:rPr>
              <a:t>/i/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/>
              <a:t> </a:t>
            </a:r>
            <a:r>
              <a:rPr lang="en-US" sz="3200" dirty="0" smtClean="0"/>
              <a:t> and </a:t>
            </a:r>
            <a:r>
              <a:rPr lang="en-US" sz="3200" dirty="0"/>
              <a:t>5 more words with the sound </a:t>
            </a:r>
            <a:r>
              <a:rPr lang="en-US" sz="3200" dirty="0">
                <a:solidFill>
                  <a:srgbClr val="FF0000"/>
                </a:solidFill>
              </a:rPr>
              <a:t>/i</a:t>
            </a:r>
            <a:r>
              <a:rPr lang="en-US" sz="3200" dirty="0" smtClean="0">
                <a:solidFill>
                  <a:srgbClr val="FF0000"/>
                </a:solidFill>
              </a:rPr>
              <a:t>:/.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Prepare lesson 3 . </a:t>
            </a:r>
            <a:endParaRPr lang="en-US" sz="3200" dirty="0"/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524000" y="228600"/>
            <a:ext cx="6019800" cy="1295400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af-ZA">
              <a:latin typeface="Comic Sans MS" pitchFamily="66" charset="0"/>
            </a:endParaRPr>
          </a:p>
        </p:txBody>
      </p:sp>
      <p:sp>
        <p:nvSpPr>
          <p:cNvPr id="17413" name="WordArt 7"/>
          <p:cNvSpPr>
            <a:spLocks noChangeArrowheads="1" noChangeShapeType="1" noTextEdit="1"/>
          </p:cNvSpPr>
          <p:nvPr/>
        </p:nvSpPr>
        <p:spPr bwMode="auto">
          <a:xfrm>
            <a:off x="3124200" y="304800"/>
            <a:ext cx="28194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5976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ha gia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4291" name="WordArt 3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8001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 very much.</a:t>
            </a:r>
          </a:p>
        </p:txBody>
      </p:sp>
    </p:spTree>
    <p:extLst>
      <p:ext uri="{BB962C8B-B14F-4D97-AF65-F5344CB8AC3E}">
        <p14:creationId xmlns:p14="http://schemas.microsoft.com/office/powerpoint/2010/main" val="2834724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5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045" y="646176"/>
            <a:ext cx="7968010" cy="574982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    WELCOME  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TO </a:t>
            </a:r>
            <a:r>
              <a:rPr lang="en-US" sz="6600" b="1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OUR </a:t>
            </a:r>
            <a:r>
              <a:rPr lang="en-US" sz="6600" b="1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CLASS</a:t>
            </a: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18938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7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2673350" cy="71437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Black" pitchFamily="34" charset="0"/>
              </a:rPr>
              <a:t>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6326797" y="1945759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hospital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8C7A9-2FFA-4B33-AE41-7C72C6132DCA}"/>
              </a:ext>
            </a:extLst>
          </p:cNvPr>
          <p:cNvSpPr txBox="1"/>
          <p:nvPr/>
        </p:nvSpPr>
        <p:spPr>
          <a:xfrm>
            <a:off x="6654800" y="4172982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cinema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F5C81-42F4-468D-8D97-6D6D907371F3}"/>
              </a:ext>
            </a:extLst>
          </p:cNvPr>
          <p:cNvSpPr txBox="1"/>
          <p:nvPr/>
        </p:nvSpPr>
        <p:spPr>
          <a:xfrm>
            <a:off x="1265954" y="2326130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zoo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2260600" y="1156284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bank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3370D-0964-4CE5-ADF4-D050D7733B4A}"/>
              </a:ext>
            </a:extLst>
          </p:cNvPr>
          <p:cNvSpPr txBox="1"/>
          <p:nvPr/>
        </p:nvSpPr>
        <p:spPr>
          <a:xfrm>
            <a:off x="3929003" y="5806837"/>
            <a:ext cx="1438394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stadium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589979" y="3797300"/>
            <a:ext cx="1878202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school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2962C-6DC6-4D2D-9532-58E863F55A4A}"/>
              </a:ext>
            </a:extLst>
          </p:cNvPr>
          <p:cNvSpPr txBox="1"/>
          <p:nvPr/>
        </p:nvSpPr>
        <p:spPr>
          <a:xfrm>
            <a:off x="1440180" y="5517396"/>
            <a:ext cx="182372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museum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4635877" y="866843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</a:t>
            </a:r>
            <a:r>
              <a:rPr lang="en-US" sz="2800" dirty="0" smtClean="0"/>
              <a:t>arket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7058317" y="2973295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hotel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6167767" y="5607917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</a:t>
            </a:r>
            <a:r>
              <a:rPr lang="en-US" sz="2800" dirty="0" smtClean="0"/>
              <a:t>ark</a:t>
            </a:r>
            <a:endParaRPr lang="en-US" sz="2800" dirty="0"/>
          </a:p>
        </p:txBody>
      </p:sp>
      <p:sp>
        <p:nvSpPr>
          <p:cNvPr id="16" name="12-Point Star 15"/>
          <p:cNvSpPr/>
          <p:nvPr/>
        </p:nvSpPr>
        <p:spPr>
          <a:xfrm>
            <a:off x="2992120" y="2149124"/>
            <a:ext cx="3078480" cy="2806105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places</a:t>
            </a:r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4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838700" y="1600200"/>
            <a:ext cx="368300" cy="924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26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1105" y="304381"/>
            <a:ext cx="8229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UNIT 4: MY NEIGHBOURHOOD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69209" y="1317067"/>
            <a:ext cx="213712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/>
              <a:t>Lesson </a:t>
            </a:r>
            <a:r>
              <a:rPr lang="en-US" sz="4000" b="1" dirty="0" smtClean="0"/>
              <a:t>2:</a:t>
            </a:r>
            <a:endParaRPr lang="en-GB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2036208" y="2663804"/>
            <a:ext cx="4403125" cy="1670347"/>
            <a:chOff x="2315573" y="1811975"/>
            <a:chExt cx="4403125" cy="1670347"/>
          </a:xfrm>
        </p:grpSpPr>
        <p:grpSp>
          <p:nvGrpSpPr>
            <p:cNvPr id="10" name="Group 9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37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8950" y="183634"/>
            <a:ext cx="2209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4B1"/>
                </a:solidFill>
                <a:latin typeface="Times New Roman" pitchFamily="18" charset="0"/>
                <a:cs typeface="Times New Roman" pitchFamily="18" charset="0"/>
              </a:rPr>
              <a:t>* Vocabulary</a:t>
            </a:r>
            <a:endParaRPr lang="en-US" sz="2800" b="1" dirty="0">
              <a:solidFill>
                <a:srgbClr val="0084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95CEC6C-6329-49E4-8FB7-15ED91CC3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66" y="246728"/>
            <a:ext cx="3525291" cy="2728692"/>
          </a:xfrm>
          <a:prstGeom prst="round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523860" y="523680"/>
            <a:ext cx="3246380" cy="2413567"/>
            <a:chOff x="98989" y="1241497"/>
            <a:chExt cx="3257150" cy="21726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44" y="1302036"/>
              <a:ext cx="3168195" cy="2112129"/>
            </a:xfrm>
            <a:prstGeom prst="round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513454" y="1836567"/>
            <a:ext cx="206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temple (n):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523861" y="390531"/>
            <a:ext cx="3004288" cy="2629130"/>
            <a:chOff x="98989" y="1241497"/>
            <a:chExt cx="2933310" cy="204579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00" y="1398142"/>
              <a:ext cx="2834199" cy="1889152"/>
            </a:xfrm>
            <a:prstGeom prst="round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28793"/>
            <a:ext cx="3369794" cy="2312807"/>
          </a:xfrm>
          <a:prstGeom prst="roundRect">
            <a:avLst/>
          </a:prstGeom>
        </p:spPr>
      </p:pic>
      <p:pic>
        <p:nvPicPr>
          <p:cNvPr id="35" name="Picture 34" descr="U4-L2-1-6-cradbzpzyggnfhr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10" y="390531"/>
            <a:ext cx="3234347" cy="267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9" descr="mien qu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663" y="806504"/>
            <a:ext cx="3039711" cy="261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4940" y="706854"/>
            <a:ext cx="2032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square (n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9540" y="1107420"/>
            <a:ext cx="2406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 cathedral (n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7767" y="1454535"/>
            <a:ext cx="3214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railway station (n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4614" y="2277515"/>
            <a:ext cx="2587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crowded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1360" y="2741600"/>
            <a:ext cx="2260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peaceful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66823" y="2758051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 quiet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6723" y="3156611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modern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#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80911" y="3158957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historic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1872" y="3534123"/>
            <a:ext cx="2941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interesting(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#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14589" y="3554098"/>
            <a:ext cx="1511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boring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08340" y="719554"/>
            <a:ext cx="229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892540" y="1087854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65640" y="1468854"/>
            <a:ext cx="2190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467291" y="1844764"/>
            <a:ext cx="1519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962591" y="2276564"/>
            <a:ext cx="1600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777" y="183634"/>
            <a:ext cx="3805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4B1"/>
                </a:solidFill>
                <a:latin typeface="Times New Roman" pitchFamily="18" charset="0"/>
                <a:cs typeface="Times New Roman" pitchFamily="18" charset="0"/>
              </a:rPr>
              <a:t>*  Checking vocabulary</a:t>
            </a:r>
            <a:endParaRPr lang="en-US" sz="2800" b="1" dirty="0">
              <a:solidFill>
                <a:srgbClr val="0084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454" y="2027067"/>
            <a:ext cx="206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temple (n):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940" y="706854"/>
            <a:ext cx="2032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square (n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9540" y="1158220"/>
            <a:ext cx="2406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 cathedral (n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767" y="1619635"/>
            <a:ext cx="3214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railway station (n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614" y="2468015"/>
            <a:ext cx="2587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crowded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360" y="2944800"/>
            <a:ext cx="2260619" cy="52322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peaceful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8423" y="2961251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 quiet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6723" y="3474111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modern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#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1791" y="2095652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historic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872" y="4054823"/>
            <a:ext cx="2941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interesting(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#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87689" y="4074798"/>
            <a:ext cx="1391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boring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76608" y="1622312"/>
            <a:ext cx="229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4670" y="2483235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12249" y="706854"/>
            <a:ext cx="2190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12249" y="3474111"/>
            <a:ext cx="1519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02723" y="1158220"/>
            <a:ext cx="1600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4" idx="3"/>
          </p:cNvCxnSpPr>
          <p:nvPr/>
        </p:nvCxnSpPr>
        <p:spPr>
          <a:xfrm>
            <a:off x="2537932" y="968464"/>
            <a:ext cx="1700491" cy="912781"/>
          </a:xfrm>
          <a:prstGeom prst="straightConnector1">
            <a:avLst/>
          </a:prstGeom>
          <a:ln w="38100">
            <a:solidFill>
              <a:srgbClr val="F1664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62200" y="1424854"/>
            <a:ext cx="1950049" cy="1319991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086100" y="968465"/>
            <a:ext cx="1371600" cy="915457"/>
          </a:xfrm>
          <a:prstGeom prst="straightConnector1">
            <a:avLst/>
          </a:prstGeom>
          <a:ln w="38100">
            <a:solidFill>
              <a:srgbClr val="1D9E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362200" y="2369962"/>
            <a:ext cx="1950049" cy="13657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537932" y="1497765"/>
            <a:ext cx="1919768" cy="124708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3"/>
          </p:cNvCxnSpPr>
          <p:nvPr/>
        </p:nvCxnSpPr>
        <p:spPr>
          <a:xfrm>
            <a:off x="2871979" y="3206410"/>
            <a:ext cx="1202648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768600" y="2550288"/>
            <a:ext cx="1564832" cy="118543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130784" y="4316433"/>
            <a:ext cx="1202648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56979" y="14645"/>
            <a:ext cx="755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places below with the pictures. Then listen, check and repeat the words.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8990" y="1241497"/>
            <a:ext cx="2802560" cy="1869436"/>
            <a:chOff x="98989" y="1241497"/>
            <a:chExt cx="3257150" cy="21726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44" y="1302036"/>
              <a:ext cx="3168195" cy="2112129"/>
            </a:xfrm>
            <a:prstGeom prst="round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57444" y="3858300"/>
            <a:ext cx="2474087" cy="2013332"/>
            <a:chOff x="98989" y="1241497"/>
            <a:chExt cx="2875396" cy="2339904"/>
          </a:xfrm>
        </p:grpSpPr>
        <p:grpSp>
          <p:nvGrpSpPr>
            <p:cNvPr id="29" name="Group 28"/>
            <p:cNvGrpSpPr/>
            <p:nvPr/>
          </p:nvGrpSpPr>
          <p:grpSpPr>
            <a:xfrm>
              <a:off x="200084" y="1360715"/>
              <a:ext cx="2774301" cy="2220686"/>
              <a:chOff x="1462289" y="1774371"/>
              <a:chExt cx="2257519" cy="1807029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290" y="1774372"/>
                <a:ext cx="2257518" cy="1506648"/>
              </a:xfrm>
              <a:prstGeom prst="roundRect">
                <a:avLst/>
              </a:prstGeom>
            </p:spPr>
          </p:pic>
        </p:grpSp>
        <p:sp>
          <p:nvSpPr>
            <p:cNvPr id="30" name="Oval 29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23996" y="4083206"/>
            <a:ext cx="2523918" cy="1760272"/>
            <a:chOff x="98989" y="1241497"/>
            <a:chExt cx="2933310" cy="204579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00" y="1398142"/>
              <a:ext cx="2834199" cy="1889152"/>
            </a:xfrm>
            <a:prstGeom prst="round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45711" y="1141688"/>
            <a:ext cx="2723951" cy="1912048"/>
            <a:chOff x="-131558" y="1197453"/>
            <a:chExt cx="3165790" cy="222219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106" y="1352754"/>
              <a:ext cx="3100338" cy="2066891"/>
            </a:xfrm>
            <a:prstGeom prst="roundRect">
              <a:avLst/>
            </a:prstGeom>
          </p:spPr>
        </p:pic>
        <p:sp>
          <p:nvSpPr>
            <p:cNvPr id="40" name="Oval 39"/>
            <p:cNvSpPr/>
            <p:nvPr/>
          </p:nvSpPr>
          <p:spPr>
            <a:xfrm>
              <a:off x="-131558" y="1197453"/>
              <a:ext cx="414709" cy="4147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77404" y="3849808"/>
            <a:ext cx="2820735" cy="1745117"/>
            <a:chOff x="-2106" y="1241497"/>
            <a:chExt cx="3278271" cy="202818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3" y="1366952"/>
              <a:ext cx="3208522" cy="1902728"/>
            </a:xfrm>
            <a:prstGeom prst="roundRect">
              <a:avLst/>
            </a:prstGeom>
          </p:spPr>
        </p:pic>
        <p:sp>
          <p:nvSpPr>
            <p:cNvPr id="45" name="Oval 44"/>
            <p:cNvSpPr/>
            <p:nvPr/>
          </p:nvSpPr>
          <p:spPr>
            <a:xfrm>
              <a:off x="-2106" y="1241497"/>
              <a:ext cx="414710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596593" y="3267061"/>
            <a:ext cx="2317122" cy="430887"/>
            <a:chOff x="3233057" y="1679134"/>
            <a:chExt cx="2317122" cy="430887"/>
          </a:xfrm>
        </p:grpSpPr>
        <p:sp>
          <p:nvSpPr>
            <p:cNvPr id="59" name="Rounded Rectangle 58"/>
            <p:cNvSpPr/>
            <p:nvPr/>
          </p:nvSpPr>
          <p:spPr>
            <a:xfrm>
              <a:off x="3233057" y="1700906"/>
              <a:ext cx="223783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3810" y="1679134"/>
              <a:ext cx="22463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FF0000"/>
                  </a:solidFill>
                </a:rPr>
                <a:t>5. </a:t>
              </a:r>
              <a:r>
                <a:rPr lang="en-US" sz="2200">
                  <a:solidFill>
                    <a:srgbClr val="FF0000"/>
                  </a:solidFill>
                </a:rPr>
                <a:t>railway station</a:t>
              </a:r>
            </a:p>
          </p:txBody>
        </p:sp>
      </p:grpSp>
      <p:pic>
        <p:nvPicPr>
          <p:cNvPr id="2" name="Bản sao của B1_24">
            <a:hlinkClick r:id="" action="ppaction://media"/>
            <a:extLst>
              <a:ext uri="{FF2B5EF4-FFF2-40B4-BE49-F238E27FC236}">
                <a16:creationId xmlns:a16="http://schemas.microsoft.com/office/drawing/2014/main" id="{286AC5F5-C51A-410E-95AB-90825D0C48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91261" y="415593"/>
            <a:ext cx="487363" cy="48736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2B3E2AA-DE4F-4163-9794-BB5CEDCAC015}"/>
              </a:ext>
            </a:extLst>
          </p:cNvPr>
          <p:cNvGrpSpPr/>
          <p:nvPr/>
        </p:nvGrpSpPr>
        <p:grpSpPr>
          <a:xfrm>
            <a:off x="866405" y="5747771"/>
            <a:ext cx="1515805" cy="430887"/>
            <a:chOff x="3233057" y="1679133"/>
            <a:chExt cx="1515805" cy="430887"/>
          </a:xfrm>
        </p:grpSpPr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5694488D-64B3-42DE-8D96-E92FEDF94D20}"/>
                </a:ext>
              </a:extLst>
            </p:cNvPr>
            <p:cNvSpPr/>
            <p:nvPr/>
          </p:nvSpPr>
          <p:spPr>
            <a:xfrm>
              <a:off x="3233057" y="1700904"/>
              <a:ext cx="1515805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28DED9E-1CFC-4DF8-8FD8-75D90E5638F2}"/>
                </a:ext>
              </a:extLst>
            </p:cNvPr>
            <p:cNvSpPr txBox="1"/>
            <p:nvPr/>
          </p:nvSpPr>
          <p:spPr>
            <a:xfrm>
              <a:off x="3348832" y="1679133"/>
              <a:ext cx="12576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1. </a:t>
              </a:r>
              <a:r>
                <a:rPr lang="en-US" sz="2200" dirty="0">
                  <a:solidFill>
                    <a:srgbClr val="FF0000"/>
                  </a:solidFill>
                </a:rPr>
                <a:t>square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074216-EAF6-44EC-A481-4CFEF1D52B6D}"/>
              </a:ext>
            </a:extLst>
          </p:cNvPr>
          <p:cNvGrpSpPr/>
          <p:nvPr/>
        </p:nvGrpSpPr>
        <p:grpSpPr>
          <a:xfrm>
            <a:off x="6905201" y="5734026"/>
            <a:ext cx="1785263" cy="430887"/>
            <a:chOff x="3233057" y="1679133"/>
            <a:chExt cx="1785263" cy="430887"/>
          </a:xfrm>
        </p:grpSpPr>
        <p:sp>
          <p:nvSpPr>
            <p:cNvPr id="62" name="Rounded Rectangle 49">
              <a:extLst>
                <a:ext uri="{FF2B5EF4-FFF2-40B4-BE49-F238E27FC236}">
                  <a16:creationId xmlns:a16="http://schemas.microsoft.com/office/drawing/2014/main" id="{7AAC20AD-F3A6-4885-90EF-28AD88416455}"/>
                </a:ext>
              </a:extLst>
            </p:cNvPr>
            <p:cNvSpPr/>
            <p:nvPr/>
          </p:nvSpPr>
          <p:spPr>
            <a:xfrm>
              <a:off x="3233057" y="1700905"/>
              <a:ext cx="178526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8753045-9273-48E2-9E00-52CC0E2342FF}"/>
                </a:ext>
              </a:extLst>
            </p:cNvPr>
            <p:cNvSpPr txBox="1"/>
            <p:nvPr/>
          </p:nvSpPr>
          <p:spPr>
            <a:xfrm>
              <a:off x="3303811" y="1679133"/>
              <a:ext cx="16437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2. </a:t>
              </a:r>
              <a:r>
                <a:rPr lang="en-US" sz="2200" dirty="0">
                  <a:solidFill>
                    <a:srgbClr val="FF0000"/>
                  </a:solidFill>
                </a:rPr>
                <a:t>art gallery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42E21D5-9A91-4E33-9ADF-69B4FA33773E}"/>
              </a:ext>
            </a:extLst>
          </p:cNvPr>
          <p:cNvGrpSpPr/>
          <p:nvPr/>
        </p:nvGrpSpPr>
        <p:grpSpPr>
          <a:xfrm>
            <a:off x="3908964" y="5811191"/>
            <a:ext cx="1813651" cy="444100"/>
            <a:chOff x="3233057" y="1700906"/>
            <a:chExt cx="1813651" cy="444100"/>
          </a:xfrm>
        </p:grpSpPr>
        <p:sp>
          <p:nvSpPr>
            <p:cNvPr id="65" name="Rounded Rectangle 52">
              <a:extLst>
                <a:ext uri="{FF2B5EF4-FFF2-40B4-BE49-F238E27FC236}">
                  <a16:creationId xmlns:a16="http://schemas.microsoft.com/office/drawing/2014/main" id="{B9163A09-382F-45C3-B59D-460A94F107BB}"/>
                </a:ext>
              </a:extLst>
            </p:cNvPr>
            <p:cNvSpPr/>
            <p:nvPr/>
          </p:nvSpPr>
          <p:spPr>
            <a:xfrm>
              <a:off x="3233057" y="1700906"/>
              <a:ext cx="1708311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49D1B41-5FAB-4431-8190-784EB2B7D479}"/>
                </a:ext>
              </a:extLst>
            </p:cNvPr>
            <p:cNvSpPr txBox="1"/>
            <p:nvPr/>
          </p:nvSpPr>
          <p:spPr>
            <a:xfrm>
              <a:off x="3303814" y="1714119"/>
              <a:ext cx="17428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3. </a:t>
              </a:r>
              <a:r>
                <a:rPr lang="en-US" sz="2200" dirty="0" err="1">
                  <a:solidFill>
                    <a:srgbClr val="FF0000"/>
                  </a:solidFill>
                </a:rPr>
                <a:t>catherdral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4DB64C9-3406-491F-BD56-16828DCD9909}"/>
              </a:ext>
            </a:extLst>
          </p:cNvPr>
          <p:cNvGrpSpPr/>
          <p:nvPr/>
        </p:nvGrpSpPr>
        <p:grpSpPr>
          <a:xfrm>
            <a:off x="899056" y="3273553"/>
            <a:ext cx="1344392" cy="430887"/>
            <a:chOff x="3233058" y="1679133"/>
            <a:chExt cx="1344392" cy="430887"/>
          </a:xfrm>
        </p:grpSpPr>
        <p:sp>
          <p:nvSpPr>
            <p:cNvPr id="68" name="Rounded Rectangle 55">
              <a:extLst>
                <a:ext uri="{FF2B5EF4-FFF2-40B4-BE49-F238E27FC236}">
                  <a16:creationId xmlns:a16="http://schemas.microsoft.com/office/drawing/2014/main" id="{9D01B27E-8A5B-4B37-ADCA-D21D733DEC18}"/>
                </a:ext>
              </a:extLst>
            </p:cNvPr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7CE02B6-40B7-4925-81EC-7B836E885F6B}"/>
                </a:ext>
              </a:extLst>
            </p:cNvPr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4. </a:t>
              </a:r>
              <a:r>
                <a:rPr lang="en-US" sz="2200" dirty="0">
                  <a:solidFill>
                    <a:srgbClr val="FF0000"/>
                  </a:solidFill>
                </a:rPr>
                <a:t>temple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6378203-204D-466F-8492-E2C6E8249667}"/>
              </a:ext>
            </a:extLst>
          </p:cNvPr>
          <p:cNvGrpSpPr/>
          <p:nvPr/>
        </p:nvGrpSpPr>
        <p:grpSpPr>
          <a:xfrm>
            <a:off x="6556147" y="3212370"/>
            <a:ext cx="2317122" cy="430887"/>
            <a:chOff x="3233057" y="1679134"/>
            <a:chExt cx="2317122" cy="430887"/>
          </a:xfrm>
        </p:grpSpPr>
        <p:sp>
          <p:nvSpPr>
            <p:cNvPr id="71" name="Rounded Rectangle 58">
              <a:extLst>
                <a:ext uri="{FF2B5EF4-FFF2-40B4-BE49-F238E27FC236}">
                  <a16:creationId xmlns:a16="http://schemas.microsoft.com/office/drawing/2014/main" id="{6B69DB8B-214E-4F3A-88B3-970DFBD02B32}"/>
                </a:ext>
              </a:extLst>
            </p:cNvPr>
            <p:cNvSpPr/>
            <p:nvPr/>
          </p:nvSpPr>
          <p:spPr>
            <a:xfrm>
              <a:off x="3233057" y="1700906"/>
              <a:ext cx="223783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755DB1E-0C88-4006-89D5-B128A74C039F}"/>
                </a:ext>
              </a:extLst>
            </p:cNvPr>
            <p:cNvSpPr txBox="1"/>
            <p:nvPr/>
          </p:nvSpPr>
          <p:spPr>
            <a:xfrm>
              <a:off x="3303810" y="1679134"/>
              <a:ext cx="22463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5. </a:t>
              </a:r>
              <a:r>
                <a:rPr lang="en-US" sz="2200" dirty="0">
                  <a:solidFill>
                    <a:srgbClr val="FF0000"/>
                  </a:solidFill>
                </a:rPr>
                <a:t>railway station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903973" y="2494246"/>
            <a:ext cx="1344392" cy="430887"/>
            <a:chOff x="3233058" y="1679133"/>
            <a:chExt cx="1344392" cy="430887"/>
          </a:xfrm>
        </p:grpSpPr>
        <p:sp>
          <p:nvSpPr>
            <p:cNvPr id="56" name="Rounded Rectangle 55"/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4. </a:t>
              </a:r>
              <a:r>
                <a:rPr lang="en-US" sz="2200" dirty="0">
                  <a:solidFill>
                    <a:srgbClr val="FF0000"/>
                  </a:solidFill>
                </a:rPr>
                <a:t>temple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972304" y="2486720"/>
            <a:ext cx="1813651" cy="430887"/>
            <a:chOff x="3233057" y="1679133"/>
            <a:chExt cx="1813651" cy="430887"/>
          </a:xfrm>
        </p:grpSpPr>
        <p:sp>
          <p:nvSpPr>
            <p:cNvPr id="53" name="Rounded Rectangle 52"/>
            <p:cNvSpPr/>
            <p:nvPr/>
          </p:nvSpPr>
          <p:spPr>
            <a:xfrm>
              <a:off x="3233057" y="1700906"/>
              <a:ext cx="1708311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03814" y="1679133"/>
              <a:ext cx="17428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3. </a:t>
              </a:r>
              <a:r>
                <a:rPr lang="en-US" sz="2200" dirty="0" err="1">
                  <a:solidFill>
                    <a:srgbClr val="FF0000"/>
                  </a:solidFill>
                </a:rPr>
                <a:t>catherdral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189464" y="1831876"/>
            <a:ext cx="1785263" cy="430887"/>
            <a:chOff x="3233057" y="1679133"/>
            <a:chExt cx="1785263" cy="430887"/>
          </a:xfrm>
        </p:grpSpPr>
        <p:sp>
          <p:nvSpPr>
            <p:cNvPr id="50" name="Rounded Rectangle 49"/>
            <p:cNvSpPr/>
            <p:nvPr/>
          </p:nvSpPr>
          <p:spPr>
            <a:xfrm>
              <a:off x="3233057" y="1700905"/>
              <a:ext cx="178526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03811" y="1679133"/>
              <a:ext cx="16437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2. </a:t>
              </a:r>
              <a:r>
                <a:rPr lang="en-US" sz="2200" dirty="0">
                  <a:solidFill>
                    <a:srgbClr val="FF0000"/>
                  </a:solidFill>
                </a:rPr>
                <a:t>art gallery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61985" y="1231740"/>
            <a:ext cx="1515805" cy="430887"/>
            <a:chOff x="3233057" y="1679133"/>
            <a:chExt cx="1515805" cy="430887"/>
          </a:xfrm>
        </p:grpSpPr>
        <p:sp>
          <p:nvSpPr>
            <p:cNvPr id="8" name="Rounded Rectangle 7"/>
            <p:cNvSpPr/>
            <p:nvPr/>
          </p:nvSpPr>
          <p:spPr>
            <a:xfrm>
              <a:off x="3233057" y="1700904"/>
              <a:ext cx="1515805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8068" y="1679133"/>
              <a:ext cx="12576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1. </a:t>
              </a:r>
              <a:r>
                <a:rPr lang="en-US" sz="2200" dirty="0">
                  <a:solidFill>
                    <a:srgbClr val="FF0000"/>
                  </a:solidFill>
                </a:rPr>
                <a:t>square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66D76E-726A-432D-95C4-4F08817E7BBB}"/>
              </a:ext>
            </a:extLst>
          </p:cNvPr>
          <p:cNvGrpSpPr/>
          <p:nvPr/>
        </p:nvGrpSpPr>
        <p:grpSpPr>
          <a:xfrm>
            <a:off x="1793867" y="1256130"/>
            <a:ext cx="2726020" cy="2357131"/>
            <a:chOff x="-2458394" y="747225"/>
            <a:chExt cx="2726020" cy="2357131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A7D42C6-C5BA-48BC-A769-BE4BACE34ED8}"/>
                </a:ext>
              </a:extLst>
            </p:cNvPr>
            <p:cNvGrpSpPr/>
            <p:nvPr/>
          </p:nvGrpSpPr>
          <p:grpSpPr>
            <a:xfrm>
              <a:off x="-2458394" y="747225"/>
              <a:ext cx="2726020" cy="1817346"/>
              <a:chOff x="-1690380" y="71583"/>
              <a:chExt cx="3168195" cy="2112129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D67D3754-EC2C-4178-8A8D-40515B6D51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690380" y="71583"/>
                <a:ext cx="3168195" cy="2112129"/>
              </a:xfrm>
              <a:prstGeom prst="roundRect">
                <a:avLst/>
              </a:prstGeom>
            </p:spPr>
          </p:pic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FA7B4F1A-B2A9-4CD6-9399-B2A46BA2BA2F}"/>
                  </a:ext>
                </a:extLst>
              </p:cNvPr>
              <p:cNvSpPr/>
              <p:nvPr/>
            </p:nvSpPr>
            <p:spPr>
              <a:xfrm>
                <a:off x="98989" y="1241497"/>
                <a:ext cx="414709" cy="41470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rgbClr val="FF0000"/>
                    </a:solidFill>
                  </a:rPr>
                  <a:t>a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E4FCC30-CB8E-45CA-B89B-4DE570BF266A}"/>
                </a:ext>
              </a:extLst>
            </p:cNvPr>
            <p:cNvGrpSpPr/>
            <p:nvPr/>
          </p:nvGrpSpPr>
          <p:grpSpPr>
            <a:xfrm>
              <a:off x="-1770194" y="2664127"/>
              <a:ext cx="1344392" cy="440229"/>
              <a:chOff x="1581560" y="557346"/>
              <a:chExt cx="1344392" cy="440229"/>
            </a:xfrm>
          </p:grpSpPr>
          <p:sp>
            <p:nvSpPr>
              <p:cNvPr id="77" name="Rounded Rectangle 55">
                <a:extLst>
                  <a:ext uri="{FF2B5EF4-FFF2-40B4-BE49-F238E27FC236}">
                    <a16:creationId xmlns:a16="http://schemas.microsoft.com/office/drawing/2014/main" id="{E144EA8D-AF7E-4D36-8602-6B85FC41C221}"/>
                  </a:ext>
                </a:extLst>
              </p:cNvPr>
              <p:cNvSpPr/>
              <p:nvPr/>
            </p:nvSpPr>
            <p:spPr>
              <a:xfrm>
                <a:off x="1581560" y="608423"/>
                <a:ext cx="1344392" cy="389152"/>
              </a:xfrm>
              <a:prstGeom prst="roundRect">
                <a:avLst>
                  <a:gd name="adj" fmla="val 49416"/>
                </a:avLst>
              </a:prstGeom>
              <a:solidFill>
                <a:srgbClr val="9CD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D60B30F-1ED9-42C8-861E-AF3F849C4CD5}"/>
                  </a:ext>
                </a:extLst>
              </p:cNvPr>
              <p:cNvSpPr txBox="1"/>
              <p:nvPr/>
            </p:nvSpPr>
            <p:spPr>
              <a:xfrm>
                <a:off x="1586396" y="557346"/>
                <a:ext cx="127363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FF0000"/>
                    </a:solidFill>
                  </a:rPr>
                  <a:t>4. </a:t>
                </a:r>
                <a:r>
                  <a:rPr lang="en-US" sz="2200" dirty="0">
                    <a:solidFill>
                      <a:srgbClr val="FF0000"/>
                    </a:solidFill>
                  </a:rPr>
                  <a:t>temple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2A7784-56BE-42B7-8854-0B81294B5F6E}"/>
              </a:ext>
            </a:extLst>
          </p:cNvPr>
          <p:cNvGrpSpPr/>
          <p:nvPr/>
        </p:nvGrpSpPr>
        <p:grpSpPr>
          <a:xfrm>
            <a:off x="4572000" y="1182908"/>
            <a:ext cx="2723951" cy="2501569"/>
            <a:chOff x="6272343" y="1557210"/>
            <a:chExt cx="2723951" cy="250156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587A3EE-CF2C-4066-82D7-C417BF0C6281}"/>
                </a:ext>
              </a:extLst>
            </p:cNvPr>
            <p:cNvGrpSpPr/>
            <p:nvPr/>
          </p:nvGrpSpPr>
          <p:grpSpPr>
            <a:xfrm>
              <a:off x="6272343" y="1557210"/>
              <a:ext cx="2723951" cy="1912048"/>
              <a:chOff x="-131558" y="1197453"/>
              <a:chExt cx="3165790" cy="2222192"/>
            </a:xfrm>
          </p:grpSpPr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695CEC6C-6329-49E4-8FB7-15ED91CC3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6106" y="1352754"/>
                <a:ext cx="3100338" cy="2066891"/>
              </a:xfrm>
              <a:prstGeom prst="roundRect">
                <a:avLst/>
              </a:prstGeom>
            </p:spPr>
          </p:pic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5FA4881F-7361-4EE8-9285-39B48A0282CA}"/>
                  </a:ext>
                </a:extLst>
              </p:cNvPr>
              <p:cNvSpPr/>
              <p:nvPr/>
            </p:nvSpPr>
            <p:spPr>
              <a:xfrm>
                <a:off x="-131558" y="1197453"/>
                <a:ext cx="414709" cy="41470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759EE30-E7CC-420A-9959-959E4DF249D5}"/>
                </a:ext>
              </a:extLst>
            </p:cNvPr>
            <p:cNvGrpSpPr/>
            <p:nvPr/>
          </p:nvGrpSpPr>
          <p:grpSpPr>
            <a:xfrm>
              <a:off x="6582779" y="3627892"/>
              <a:ext cx="2317122" cy="430887"/>
              <a:chOff x="3233057" y="1679134"/>
              <a:chExt cx="2317122" cy="430887"/>
            </a:xfrm>
          </p:grpSpPr>
          <p:sp>
            <p:nvSpPr>
              <p:cNvPr id="83" name="Rounded Rectangle 58">
                <a:extLst>
                  <a:ext uri="{FF2B5EF4-FFF2-40B4-BE49-F238E27FC236}">
                    <a16:creationId xmlns:a16="http://schemas.microsoft.com/office/drawing/2014/main" id="{4E1BBF4A-7509-40CF-8DE7-CB636DE05E3B}"/>
                  </a:ext>
                </a:extLst>
              </p:cNvPr>
              <p:cNvSpPr/>
              <p:nvPr/>
            </p:nvSpPr>
            <p:spPr>
              <a:xfrm>
                <a:off x="3233057" y="1700906"/>
                <a:ext cx="2237833" cy="389152"/>
              </a:xfrm>
              <a:prstGeom prst="roundRect">
                <a:avLst>
                  <a:gd name="adj" fmla="val 49416"/>
                </a:avLst>
              </a:prstGeom>
              <a:solidFill>
                <a:srgbClr val="9CD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C10F1CD-1FBF-417F-80D5-1F6E462A1F30}"/>
                  </a:ext>
                </a:extLst>
              </p:cNvPr>
              <p:cNvSpPr txBox="1"/>
              <p:nvPr/>
            </p:nvSpPr>
            <p:spPr>
              <a:xfrm>
                <a:off x="3303810" y="1679134"/>
                <a:ext cx="22463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FF0000"/>
                    </a:solidFill>
                  </a:rPr>
                  <a:t>5. </a:t>
                </a:r>
                <a:r>
                  <a:rPr lang="en-US" sz="2200" dirty="0">
                    <a:solidFill>
                      <a:srgbClr val="FF0000"/>
                    </a:solidFill>
                  </a:rPr>
                  <a:t>railway station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139 L -0.31823 0.65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139 L 0.40712 0.568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1.48148E-6 L 0.10226 0.4768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43802 0.11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10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1.11111E-6 L 0.3243 -0.0083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9 0.00231 L -0.17396 0.0002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-11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7 0.00231 L -0.17517 0.001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4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-1.85185E-6 L 0.11024 -0.0328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164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1.11111E-6 L 0.06163 0.0002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42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04850" y="483042"/>
            <a:ext cx="7886700" cy="4801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Name some other places in your </a:t>
            </a:r>
            <a:r>
              <a:rPr lang="en-US" sz="2800" b="1" dirty="0" err="1">
                <a:solidFill>
                  <a:srgbClr val="FF0000"/>
                </a:solidFill>
                <a:latin typeface=".VnArial Narrow" pitchFamily="34" charset="0"/>
              </a:rPr>
              <a:t>neighbourhood</a:t>
            </a:r>
            <a:r>
              <a:rPr lang="en-US" sz="2800" b="1" dirty="0">
                <a:solidFill>
                  <a:srgbClr val="0FB7BD"/>
                </a:solidFill>
                <a:latin typeface=".VnArial Narrow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5296547" y="1961702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hospital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1231900" y="1867484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bank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1024319" y="2959100"/>
            <a:ext cx="1878202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school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3337217" y="1867484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</a:t>
            </a:r>
            <a:r>
              <a:rPr lang="en-US" sz="2800" dirty="0" smtClean="0"/>
              <a:t>arket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3426117" y="3048000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hotel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5393714" y="3022600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</a:t>
            </a:r>
            <a:r>
              <a:rPr lang="en-US" sz="2800" dirty="0" smtClean="0"/>
              <a:t>ark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552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6266"/>
            <a:ext cx="72879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where you live.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86535" y="1018857"/>
            <a:ext cx="220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86535" y="1717084"/>
            <a:ext cx="6752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/>
              <a:t>A: </a:t>
            </a:r>
            <a:r>
              <a:rPr lang="en-US" sz="2800" dirty="0"/>
              <a:t>Is there a square in your </a:t>
            </a:r>
            <a:r>
              <a:rPr lang="en-US" sz="2800" dirty="0" err="1"/>
              <a:t>neighbourhood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B: </a:t>
            </a:r>
            <a:r>
              <a:rPr lang="en-US" sz="2800" dirty="0"/>
              <a:t>Yes, there is. / No, these isn’t.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102079"/>
            <a:ext cx="4098769" cy="31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935</TotalTime>
  <Words>515</Words>
  <Application>Microsoft Office PowerPoint</Application>
  <PresentationFormat>On-screen Show (4:3)</PresentationFormat>
  <Paragraphs>144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.VnArial Narrow</vt:lpstr>
      <vt:lpstr>.VnBlack</vt:lpstr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WARM UP</vt:lpstr>
      <vt:lpstr>PowerPoint Presentation</vt:lpstr>
      <vt:lpstr>PowerPoint Presentation</vt:lpstr>
      <vt:lpstr>PowerPoint Presentation</vt:lpstr>
      <vt:lpstr>PowerPoint Presentation</vt:lpstr>
      <vt:lpstr>Name some other places in your neighbourhood.</vt:lpstr>
      <vt:lpstr>PowerPoint Presentation</vt:lpstr>
      <vt:lpstr>PowerPoint Presentation</vt:lpstr>
      <vt:lpstr>PowerPoint Presentation</vt:lpstr>
      <vt:lpstr>*Give some words they know containing these sounds.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79</cp:revision>
  <dcterms:created xsi:type="dcterms:W3CDTF">2020-12-09T02:04:09Z</dcterms:created>
  <dcterms:modified xsi:type="dcterms:W3CDTF">2025-06-10T10:06:04Z</dcterms:modified>
</cp:coreProperties>
</file>