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82" r:id="rId3"/>
    <p:sldId id="281" r:id="rId4"/>
    <p:sldId id="284" r:id="rId5"/>
    <p:sldId id="285" r:id="rId6"/>
    <p:sldId id="258" r:id="rId7"/>
    <p:sldId id="259" r:id="rId8"/>
    <p:sldId id="260" r:id="rId9"/>
    <p:sldId id="275" r:id="rId10"/>
    <p:sldId id="261" r:id="rId11"/>
    <p:sldId id="264" r:id="rId12"/>
    <p:sldId id="277" r:id="rId13"/>
    <p:sldId id="273" r:id="rId14"/>
    <p:sldId id="263" r:id="rId15"/>
    <p:sldId id="274" r:id="rId16"/>
    <p:sldId id="283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69"/>
    <a:srgbClr val="3BBEF3"/>
    <a:srgbClr val="0EAAAE"/>
    <a:srgbClr val="F490AD"/>
    <a:srgbClr val="6ECFF6"/>
    <a:srgbClr val="DE2910"/>
    <a:srgbClr val="FAC5BE"/>
    <a:srgbClr val="F8ACA2"/>
    <a:srgbClr val="F09456"/>
    <a:srgbClr val="EF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8" d="100"/>
          <a:sy n="88" d="100"/>
        </p:scale>
        <p:origin x="1243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646176"/>
            <a:ext cx="7968010" cy="574982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TO </a:t>
            </a: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OUR </a:t>
            </a: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CLASS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1215" y="4352522"/>
            <a:ext cx="6718743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UNIT </a:t>
            </a:r>
            <a:r>
              <a:rPr lang="en-US" sz="4000" b="1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4: MY </a:t>
            </a:r>
            <a:r>
              <a:rPr lang="en-US" sz="4000" b="1" dirty="0" smtClean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1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41355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5869" y="108795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</a:t>
            </a:r>
          </a:p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actions in order.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FA7A7F-E8A7-4571-8565-8189C396D5C7}"/>
              </a:ext>
            </a:extLst>
          </p:cNvPr>
          <p:cNvGrpSpPr/>
          <p:nvPr/>
        </p:nvGrpSpPr>
        <p:grpSpPr>
          <a:xfrm>
            <a:off x="447535" y="1529271"/>
            <a:ext cx="8228880" cy="482689"/>
            <a:chOff x="447535" y="2187639"/>
            <a:chExt cx="8228880" cy="482689"/>
          </a:xfrm>
        </p:grpSpPr>
        <p:sp>
          <p:nvSpPr>
            <p:cNvPr id="48" name="TextBox 47"/>
            <p:cNvSpPr txBox="1"/>
            <p:nvPr/>
          </p:nvSpPr>
          <p:spPr>
            <a:xfrm>
              <a:off x="447535" y="220866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2365" y="2187639"/>
              <a:ext cx="5873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girl shows them the way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19215" y="2187639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69714E-BEAD-41E2-A752-B434DA529F81}"/>
              </a:ext>
            </a:extLst>
          </p:cNvPr>
          <p:cNvGrpSpPr/>
          <p:nvPr/>
        </p:nvGrpSpPr>
        <p:grpSpPr>
          <a:xfrm>
            <a:off x="447535" y="2215317"/>
            <a:ext cx="8228880" cy="2842360"/>
            <a:chOff x="447535" y="2873685"/>
            <a:chExt cx="8228880" cy="2842360"/>
          </a:xfrm>
        </p:grpSpPr>
        <p:sp>
          <p:nvSpPr>
            <p:cNvPr id="50" name="TextBox 49"/>
            <p:cNvSpPr txBox="1"/>
            <p:nvPr/>
          </p:nvSpPr>
          <p:spPr>
            <a:xfrm>
              <a:off x="447535" y="292733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2365" y="2906313"/>
              <a:ext cx="6122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Nick, Khang and Phong arrive in Hoi An.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7535" y="368640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2365" y="3677753"/>
              <a:ext cx="7219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decide to go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7535" y="447516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2365" y="4466513"/>
              <a:ext cx="6648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get lost.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7535" y="523206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365" y="5232062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Phong</a:t>
              </a:r>
              <a:r>
                <a:rPr lang="en-US" sz="2400" dirty="0"/>
                <a:t> asks a girl how to get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19215" y="287368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19215" y="3654690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19215" y="4479193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19215" y="525884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2A89F1-A449-4B48-A722-BF469A5BA3D2}"/>
              </a:ext>
            </a:extLst>
          </p:cNvPr>
          <p:cNvSpPr txBox="1"/>
          <p:nvPr/>
        </p:nvSpPr>
        <p:spPr>
          <a:xfrm>
            <a:off x="8277736" y="2207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1D79EC-2799-41DC-92D4-0CAB401AB965}"/>
              </a:ext>
            </a:extLst>
          </p:cNvPr>
          <p:cNvSpPr txBox="1"/>
          <p:nvPr/>
        </p:nvSpPr>
        <p:spPr>
          <a:xfrm>
            <a:off x="8276778" y="3004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E7A4D9-6672-4E80-8ED9-B39F4346174C}"/>
              </a:ext>
            </a:extLst>
          </p:cNvPr>
          <p:cNvSpPr txBox="1"/>
          <p:nvPr/>
        </p:nvSpPr>
        <p:spPr>
          <a:xfrm>
            <a:off x="8276778" y="3808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623D7-2A02-4E9B-8052-0BE28B715C9C}"/>
              </a:ext>
            </a:extLst>
          </p:cNvPr>
          <p:cNvSpPr txBox="1"/>
          <p:nvPr/>
        </p:nvSpPr>
        <p:spPr>
          <a:xfrm>
            <a:off x="8263516" y="46022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B7C961-3108-4434-8A9B-2CD041BFFE2B}"/>
              </a:ext>
            </a:extLst>
          </p:cNvPr>
          <p:cNvSpPr txBox="1"/>
          <p:nvPr/>
        </p:nvSpPr>
        <p:spPr>
          <a:xfrm>
            <a:off x="8276778" y="1525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E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0168" y="100004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underline the following directions in the conversation.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880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710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9880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84710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71735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46565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71735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46565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4822" y="13134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609652" y="1292462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1079623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47A69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4124944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/>
              <a:t>Phong: </a:t>
            </a:r>
            <a:r>
              <a:rPr lang="en-US" sz="2200" spc="-100"/>
              <a:t>Excuse me? Can you tell us the way to Tan Ky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Girl: </a:t>
            </a:r>
            <a:r>
              <a:rPr lang="en-US" sz="2200" spc="-10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Phong, Nick &amp; Khang: </a:t>
            </a:r>
            <a:r>
              <a:rPr lang="en-US" sz="2200" spc="-10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508735"/>
            <a:ext cx="5638801" cy="350736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65F55-C220-45BA-AD01-A4F50AE712B8}"/>
              </a:ext>
            </a:extLst>
          </p:cNvPr>
          <p:cNvCxnSpPr>
            <a:cxnSpLocks/>
          </p:cNvCxnSpPr>
          <p:nvPr/>
        </p:nvCxnSpPr>
        <p:spPr>
          <a:xfrm>
            <a:off x="1440873" y="4572000"/>
            <a:ext cx="1468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C508E4-6EBC-4EA8-BBDF-0597CF5AEE51}"/>
              </a:ext>
            </a:extLst>
          </p:cNvPr>
          <p:cNvCxnSpPr/>
          <p:nvPr/>
        </p:nvCxnSpPr>
        <p:spPr>
          <a:xfrm>
            <a:off x="7539642" y="5436053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A494F-B6EE-4F01-AF05-F5D15680ED28}"/>
              </a:ext>
            </a:extLst>
          </p:cNvPr>
          <p:cNvCxnSpPr/>
          <p:nvPr/>
        </p:nvCxnSpPr>
        <p:spPr>
          <a:xfrm>
            <a:off x="5238340" y="6308436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312976-1CCF-4C19-9F79-24564CA98D6C}"/>
              </a:ext>
            </a:extLst>
          </p:cNvPr>
          <p:cNvCxnSpPr>
            <a:cxnSpLocks/>
          </p:cNvCxnSpPr>
          <p:nvPr/>
        </p:nvCxnSpPr>
        <p:spPr>
          <a:xfrm>
            <a:off x="3924528" y="4562765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30233-4D5B-4588-A6F1-CE1488757472}"/>
              </a:ext>
            </a:extLst>
          </p:cNvPr>
          <p:cNvCxnSpPr/>
          <p:nvPr/>
        </p:nvCxnSpPr>
        <p:spPr>
          <a:xfrm>
            <a:off x="5247576" y="5874328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69BEC3-3AA3-4237-982D-21E0F451B86A}"/>
              </a:ext>
            </a:extLst>
          </p:cNvPr>
          <p:cNvCxnSpPr>
            <a:cxnSpLocks/>
          </p:cNvCxnSpPr>
          <p:nvPr/>
        </p:nvCxnSpPr>
        <p:spPr>
          <a:xfrm>
            <a:off x="6258493" y="5436053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52180" y="1069829"/>
            <a:ext cx="6327243" cy="4162425"/>
            <a:chOff x="1169760" y="626447"/>
            <a:chExt cx="6327243" cy="4162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647662"/>
              <a:ext cx="2152650" cy="2038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647662"/>
              <a:ext cx="2105025" cy="1990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178" y="626447"/>
              <a:ext cx="2028825" cy="4162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2707659"/>
              <a:ext cx="2193393" cy="20660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2740583"/>
              <a:ext cx="2143125" cy="20002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4233" y="789709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98498" y="1160295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9601" y="1160544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7022" y="331123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5034" y="278801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716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546" y="5619549"/>
            <a:ext cx="137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16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546" y="6081214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6571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1402" y="5619549"/>
            <a:ext cx="120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6571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1402" y="6081214"/>
            <a:ext cx="150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9658" y="56116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4488" y="5590673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98B65D-7210-4129-896F-A65D90329D93}"/>
              </a:ext>
            </a:extLst>
          </p:cNvPr>
          <p:cNvSpPr txBox="1"/>
          <p:nvPr/>
        </p:nvSpPr>
        <p:spPr>
          <a:xfrm>
            <a:off x="966355" y="295367"/>
            <a:ext cx="7211291" cy="461665"/>
          </a:xfrm>
          <a:prstGeom prst="rect">
            <a:avLst/>
          </a:prstGeom>
          <a:solidFill>
            <a:srgbClr val="0EAAAE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Now </a:t>
            </a:r>
            <a:r>
              <a:rPr lang="en-US" sz="2400" b="1" dirty="0"/>
              <a:t>match these directions with the diagrams below.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B45189-EF09-457B-BD8C-1D3E2EA53E43}"/>
              </a:ext>
            </a:extLst>
          </p:cNvPr>
          <p:cNvSpPr txBox="1"/>
          <p:nvPr/>
        </p:nvSpPr>
        <p:spPr>
          <a:xfrm>
            <a:off x="3975787" y="1179197"/>
            <a:ext cx="158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right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208E20-E336-422C-95B3-9A4ED46F0331}"/>
              </a:ext>
            </a:extLst>
          </p:cNvPr>
          <p:cNvSpPr txBox="1"/>
          <p:nvPr/>
        </p:nvSpPr>
        <p:spPr>
          <a:xfrm>
            <a:off x="1454389" y="2600356"/>
            <a:ext cx="213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cross the road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462678-3F8D-47D7-ACA2-69B75AB032B4}"/>
              </a:ext>
            </a:extLst>
          </p:cNvPr>
          <p:cNvSpPr txBox="1"/>
          <p:nvPr/>
        </p:nvSpPr>
        <p:spPr>
          <a:xfrm>
            <a:off x="7679423" y="2274209"/>
            <a:ext cx="1295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101600">
                    <a:schemeClr val="bg1"/>
                  </a:glow>
                </a:effectLst>
              </a:rPr>
              <a:t>take the second turning on the left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ECA59-4A5E-4E36-B607-175E1CFDB6FD}"/>
              </a:ext>
            </a:extLst>
          </p:cNvPr>
          <p:cNvSpPr txBox="1"/>
          <p:nvPr/>
        </p:nvSpPr>
        <p:spPr>
          <a:xfrm>
            <a:off x="1822146" y="3244565"/>
            <a:ext cx="168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left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D2747B-277B-43E1-AB7D-F6500B22F149}"/>
              </a:ext>
            </a:extLst>
          </p:cNvPr>
          <p:cNvSpPr txBox="1"/>
          <p:nvPr/>
        </p:nvSpPr>
        <p:spPr>
          <a:xfrm>
            <a:off x="3894733" y="4732667"/>
            <a:ext cx="189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</a:rPr>
              <a:t>go straight</a:t>
            </a:r>
          </a:p>
        </p:txBody>
      </p:sp>
    </p:spTree>
    <p:extLst>
      <p:ext uri="{BB962C8B-B14F-4D97-AF65-F5344CB8AC3E}">
        <p14:creationId xmlns:p14="http://schemas.microsoft.com/office/powerpoint/2010/main" val="35857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FF6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807402" y="689401"/>
            <a:ext cx="799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Give your partner directions to one of the places on the map, and he / she tries to guess. Then swap.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2287" y="170286"/>
            <a:ext cx="296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places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398" y="2076877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98" y="2489522"/>
            <a:ext cx="508577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Go straight. Take the second turning on the left. It’s on your right.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Is that the gym?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No, try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5" y="3371850"/>
            <a:ext cx="5267782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0AD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" y="81775"/>
            <a:ext cx="8351520" cy="66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Learn by heart vocabulary.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-Be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ready for A closer Look 1 </a:t>
            </a:r>
          </a:p>
        </p:txBody>
      </p:sp>
    </p:spTree>
    <p:extLst>
      <p:ext uri="{BB962C8B-B14F-4D97-AF65-F5344CB8AC3E}">
        <p14:creationId xmlns:p14="http://schemas.microsoft.com/office/powerpoint/2010/main" val="27658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344690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*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Warm-up: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47A69"/>
                </a:solidFill>
              </a:rPr>
              <a:t>Chitchatting</a:t>
            </a:r>
            <a:r>
              <a:rPr lang="en-GB" dirty="0">
                <a:solidFill>
                  <a:srgbClr val="F47A69"/>
                </a:solidFill>
              </a:rPr>
              <a:t/>
            </a:r>
            <a:br>
              <a:rPr lang="en-GB" dirty="0">
                <a:solidFill>
                  <a:srgbClr val="F47A69"/>
                </a:solidFill>
              </a:rPr>
            </a:br>
            <a:endParaRPr lang="en-GB" b="1" dirty="0">
              <a:solidFill>
                <a:srgbClr val="F47A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5" y="5689029"/>
            <a:ext cx="7741920" cy="687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3. Do </a:t>
            </a:r>
            <a:r>
              <a:rPr lang="en-US" sz="3000" dirty="0"/>
              <a:t>you remember anything special in Hoi An</a:t>
            </a:r>
            <a:r>
              <a:rPr lang="en-US" sz="3000" dirty="0" smtClean="0"/>
              <a:t>?</a:t>
            </a:r>
            <a:endParaRPr lang="en-GB" sz="3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207008"/>
            <a:ext cx="3755136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207008"/>
            <a:ext cx="3584448" cy="27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4445" y="4426958"/>
            <a:ext cx="478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1.Do </a:t>
            </a:r>
            <a:r>
              <a:rPr lang="en-US" sz="3200" dirty="0"/>
              <a:t>you know where it is?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4445" y="5073289"/>
            <a:ext cx="572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2. Have </a:t>
            </a:r>
            <a:r>
              <a:rPr lang="en-US" sz="3200" dirty="0"/>
              <a:t>you ever been to Hoi An?</a:t>
            </a:r>
          </a:p>
        </p:txBody>
      </p:sp>
    </p:spTree>
    <p:extLst>
      <p:ext uri="{BB962C8B-B14F-4D97-AF65-F5344CB8AC3E}">
        <p14:creationId xmlns:p14="http://schemas.microsoft.com/office/powerpoint/2010/main" val="20403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107" descr="Kết quả hình ảnh cho phố cổ hoi 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48731"/>
            <a:ext cx="5143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7108"/>
          <p:cNvSpPr>
            <a:spLocks noChangeArrowheads="1" noChangeShapeType="1" noTextEdit="1"/>
          </p:cNvSpPr>
          <p:nvPr/>
        </p:nvSpPr>
        <p:spPr bwMode="auto">
          <a:xfrm>
            <a:off x="2225040" y="533400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Chua </a:t>
            </a:r>
            <a:r>
              <a:rPr lang="en-GB" sz="36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Cau</a:t>
            </a:r>
            <a:endParaRPr lang="en-GB" sz="3600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2048" y="1757810"/>
            <a:ext cx="4066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– Lost in the old town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747" y="1012267"/>
            <a:ext cx="5660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Lesson 1: Getting </a:t>
            </a:r>
            <a:r>
              <a:rPr lang="vi-VN" sz="4000" b="1" dirty="0"/>
              <a:t>s</a:t>
            </a:r>
            <a:r>
              <a:rPr lang="en-US" sz="4000" b="1" dirty="0" err="1"/>
              <a:t>tarted</a:t>
            </a:r>
            <a:r>
              <a:rPr lang="en-US" sz="4000" b="1" dirty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520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*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Vocabulary:</a:t>
            </a:r>
            <a:endParaRPr lang="en-GB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ết quả hình ảnh cho rẽ p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94792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ết quả hình ảnh cho rẽ tr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3803912"/>
            <a:ext cx="2819292" cy="259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ết quả hình ảnh cho go 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78" y="2830915"/>
            <a:ext cx="3047946" cy="30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ết quả hình ảnh cho cross the r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2" y="608076"/>
            <a:ext cx="3591933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760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Cross the road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05200" y="1579626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760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Turn right / left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48538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3568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Go / keep straight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62400" y="2709672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4011737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365760" y="3319272"/>
            <a:ext cx="4302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- </a:t>
            </a:r>
            <a:r>
              <a:rPr lang="en-US" sz="3600" dirty="0" err="1" smtClean="0"/>
              <a:t>neighbourhood</a:t>
            </a:r>
            <a:r>
              <a:rPr lang="en-US" sz="4000" dirty="0" smtClean="0"/>
              <a:t> </a:t>
            </a:r>
            <a:r>
              <a:rPr lang="en-US" sz="4000" dirty="0"/>
              <a:t>(n): </a:t>
            </a:r>
            <a:endParaRPr lang="en-GB" sz="4000" dirty="0"/>
          </a:p>
        </p:txBody>
      </p:sp>
      <p:sp>
        <p:nvSpPr>
          <p:cNvPr id="19" name="Rectangle 18"/>
          <p:cNvSpPr/>
          <p:nvPr/>
        </p:nvSpPr>
        <p:spPr>
          <a:xfrm>
            <a:off x="4578307" y="3361666"/>
            <a:ext cx="2631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lân</a:t>
            </a:r>
            <a:r>
              <a:rPr lang="en-US" sz="3600" dirty="0"/>
              <a:t> </a:t>
            </a:r>
            <a:r>
              <a:rPr lang="en-US" sz="3600" dirty="0" err="1"/>
              <a:t>cận</a:t>
            </a:r>
            <a:r>
              <a:rPr lang="en-US" sz="3600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9368" y="4031734"/>
            <a:ext cx="317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- to </a:t>
            </a:r>
            <a:r>
              <a:rPr lang="en-US" sz="3600" dirty="0"/>
              <a:t>be/get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761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46" y="167513"/>
            <a:ext cx="4094988" cy="7346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 Checking words:</a:t>
            </a:r>
            <a:endParaRPr lang="en-GB" sz="3200" b="1" u="sng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5760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Cross the road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48538" y="1598787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5760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Turn right / left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91876" y="213523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3568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Go / keep straight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05738" y="2728833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4011737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6" name="Rectangle 15"/>
          <p:cNvSpPr/>
          <p:nvPr/>
        </p:nvSpPr>
        <p:spPr>
          <a:xfrm>
            <a:off x="365760" y="3319272"/>
            <a:ext cx="4302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- </a:t>
            </a:r>
            <a:r>
              <a:rPr lang="en-US" sz="3600" dirty="0" err="1" smtClean="0"/>
              <a:t>neighbourhood</a:t>
            </a:r>
            <a:r>
              <a:rPr lang="en-US" sz="4000" dirty="0" smtClean="0"/>
              <a:t> </a:t>
            </a:r>
            <a:r>
              <a:rPr lang="en-US" sz="4000" dirty="0"/>
              <a:t>(n): </a:t>
            </a:r>
            <a:endParaRPr lang="en-GB" sz="4000" dirty="0"/>
          </a:p>
        </p:txBody>
      </p:sp>
      <p:sp>
        <p:nvSpPr>
          <p:cNvPr id="17" name="Rectangle 16"/>
          <p:cNvSpPr/>
          <p:nvPr/>
        </p:nvSpPr>
        <p:spPr>
          <a:xfrm>
            <a:off x="4907491" y="3380827"/>
            <a:ext cx="2631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lân</a:t>
            </a:r>
            <a:r>
              <a:rPr lang="en-US" sz="3600" dirty="0"/>
              <a:t> </a:t>
            </a:r>
            <a:r>
              <a:rPr lang="en-US" sz="3600" dirty="0" err="1"/>
              <a:t>cận</a:t>
            </a:r>
            <a:r>
              <a:rPr lang="en-US" sz="36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368" y="4031734"/>
            <a:ext cx="317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- to </a:t>
            </a:r>
            <a:r>
              <a:rPr lang="en-US" sz="3600" dirty="0"/>
              <a:t>be/get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379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12" y="1252868"/>
            <a:ext cx="7716963" cy="44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98" y="898925"/>
            <a:ext cx="45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pic>
        <p:nvPicPr>
          <p:cNvPr id="2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id="{1C8BB743-6CE3-44ED-ABE5-999645049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5562" y="17191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778" y="4107577"/>
            <a:ext cx="5408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1. What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are Nick,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Phong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and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Khang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doing?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2. Where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are they? 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3. What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might be happening to them?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4. Have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you ever got lost?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5. How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did you feel? What did you do?</a:t>
            </a:r>
            <a:endParaRPr lang="en-GB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945511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3871906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771796"/>
            <a:ext cx="3889248" cy="3028544"/>
          </a:xfrm>
          <a:prstGeom prst="rect">
            <a:avLst/>
          </a:prstGeom>
        </p:spPr>
      </p:pic>
      <p:pic>
        <p:nvPicPr>
          <p:cNvPr id="6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id="{CEAFEE33-54F6-4FCA-A301-A4CCA4F89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543" y="284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0822" y="85934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8834" y="726407"/>
            <a:ext cx="490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47A69"/>
                </a:solidFill>
              </a:rPr>
              <a:t>Let’s go to Chua </a:t>
            </a:r>
            <a:r>
              <a:rPr lang="en-US" sz="2400" b="1" dirty="0" err="1">
                <a:solidFill>
                  <a:srgbClr val="F47A69"/>
                </a:solidFill>
              </a:rPr>
              <a:t>Cau</a:t>
            </a:r>
            <a:r>
              <a:rPr lang="en-US" sz="2400" b="1" dirty="0">
                <a:solidFill>
                  <a:srgbClr val="F47A69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733" y="1372738"/>
            <a:ext cx="4692203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endParaRPr lang="en-US" sz="2200" spc="-100" dirty="0"/>
          </a:p>
        </p:txBody>
      </p:sp>
      <p:sp>
        <p:nvSpPr>
          <p:cNvPr id="10" name="Rectangle 9"/>
          <p:cNvSpPr/>
          <p:nvPr/>
        </p:nvSpPr>
        <p:spPr>
          <a:xfrm>
            <a:off x="4944936" y="2230066"/>
            <a:ext cx="406495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  <a:endParaRPr lang="en-US" sz="2200" b="1" i="1" spc="-100" dirty="0" smtClean="0"/>
          </a:p>
          <a:p>
            <a:pPr>
              <a:lnSpc>
                <a:spcPct val="130000"/>
              </a:lnSpc>
            </a:pPr>
            <a:r>
              <a:rPr lang="en-US" sz="2200" b="1" i="1" spc="-100" dirty="0" err="1" smtClean="0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1159561" y="3509079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495714" y="4374711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1159561" y="5295207"/>
            <a:ext cx="3217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930054" y="6124263"/>
            <a:ext cx="1281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7506483" y="3519054"/>
            <a:ext cx="1101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6039" y="877465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8523" y="1033982"/>
            <a:ext cx="490764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47A69"/>
                </a:solidFill>
              </a:rPr>
              <a:t>Let’s go to Chua </a:t>
            </a:r>
            <a:r>
              <a:rPr lang="en-US" sz="2800" b="1" dirty="0" err="1">
                <a:solidFill>
                  <a:srgbClr val="F47A69"/>
                </a:solidFill>
              </a:rPr>
              <a:t>Cau</a:t>
            </a:r>
            <a:r>
              <a:rPr lang="en-US" sz="2800" b="1" dirty="0">
                <a:solidFill>
                  <a:srgbClr val="F47A69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31C64-B07E-4919-9D7F-67EC720458B0}"/>
              </a:ext>
            </a:extLst>
          </p:cNvPr>
          <p:cNvGrpSpPr/>
          <p:nvPr/>
        </p:nvGrpSpPr>
        <p:grpSpPr>
          <a:xfrm>
            <a:off x="337704" y="1823175"/>
            <a:ext cx="8229600" cy="2978295"/>
            <a:chOff x="0" y="2757487"/>
            <a:chExt cx="8229600" cy="2978295"/>
          </a:xfrm>
        </p:grpSpPr>
        <p:sp>
          <p:nvSpPr>
            <p:cNvPr id="3" name="Rectangle 2"/>
            <p:cNvSpPr/>
            <p:nvPr/>
          </p:nvSpPr>
          <p:spPr>
            <a:xfrm>
              <a:off x="675409" y="3636818"/>
              <a:ext cx="7554191" cy="2098964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rgbClr val="FAC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57487"/>
              <a:ext cx="5248275" cy="13430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1768" y="4100512"/>
              <a:ext cx="7457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/>
                <a:t>We can use </a:t>
              </a:r>
              <a:r>
                <a:rPr lang="en-US" sz="3200" i="1" dirty="0"/>
                <a:t>shall we </a:t>
              </a:r>
              <a:r>
                <a:rPr lang="en-US" sz="3200" dirty="0"/>
                <a:t>and </a:t>
              </a:r>
              <a:r>
                <a:rPr lang="en-US" sz="3200" i="1" dirty="0"/>
                <a:t>let’s</a:t>
              </a:r>
              <a:r>
                <a:rPr lang="en-US" sz="3200" dirty="0"/>
                <a:t> to make suggestions.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8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</TotalTime>
  <Words>976</Words>
  <Application>Microsoft Office PowerPoint</Application>
  <PresentationFormat>On-screen Show (4:3)</PresentationFormat>
  <Paragraphs>153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*  Warm-up: Chitchatting </vt:lpstr>
      <vt:lpstr>PowerPoint Presentation</vt:lpstr>
      <vt:lpstr>*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81</cp:revision>
  <dcterms:created xsi:type="dcterms:W3CDTF">2020-12-09T02:04:09Z</dcterms:created>
  <dcterms:modified xsi:type="dcterms:W3CDTF">2024-11-06T06:25:44Z</dcterms:modified>
</cp:coreProperties>
</file>