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91" r:id="rId2"/>
    <p:sldId id="286" r:id="rId3"/>
    <p:sldId id="288" r:id="rId4"/>
    <p:sldId id="290" r:id="rId5"/>
    <p:sldId id="258" r:id="rId6"/>
    <p:sldId id="260" r:id="rId7"/>
    <p:sldId id="293" r:id="rId8"/>
    <p:sldId id="292" r:id="rId9"/>
    <p:sldId id="294" r:id="rId10"/>
    <p:sldId id="295" r:id="rId11"/>
    <p:sldId id="296" r:id="rId12"/>
    <p:sldId id="297" r:id="rId13"/>
    <p:sldId id="298" r:id="rId14"/>
    <p:sldId id="261" r:id="rId15"/>
    <p:sldId id="282" r:id="rId16"/>
    <p:sldId id="262" r:id="rId17"/>
    <p:sldId id="304" r:id="rId18"/>
    <p:sldId id="299" r:id="rId19"/>
    <p:sldId id="301" r:id="rId20"/>
    <p:sldId id="303" r:id="rId21"/>
    <p:sldId id="30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8FC"/>
    <a:srgbClr val="DAF1FD"/>
    <a:srgbClr val="F1607D"/>
    <a:srgbClr val="4462A6"/>
    <a:srgbClr val="0086EA"/>
    <a:srgbClr val="9F5FCF"/>
    <a:srgbClr val="AC468F"/>
    <a:srgbClr val="C166A8"/>
    <a:srgbClr val="5B78BB"/>
    <a:srgbClr val="3E1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30" autoAdjust="0"/>
  </p:normalViewPr>
  <p:slideViewPr>
    <p:cSldViewPr snapToGrid="0" showGuides="1">
      <p:cViewPr>
        <p:scale>
          <a:sx n="73" d="100"/>
          <a:sy n="73" d="100"/>
        </p:scale>
        <p:origin x="-1651" y="-26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8520A-C0C6-4D03-BE54-B1AFE53CD264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874E7-C47F-4EE6-9E73-6B330D64A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816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316" y="4343290"/>
            <a:ext cx="5487370" cy="411531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audio" Target="DemThanhPhoDaySao.mid" TargetMode="Externa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10.png"/><Relationship Id="rId3" Type="http://schemas.openxmlformats.org/officeDocument/2006/relationships/control" Target="../activeX/activeX2.xml"/><Relationship Id="rId7" Type="http://schemas.openxmlformats.org/officeDocument/2006/relationships/slide" Target="slide8.xml"/><Relationship Id="rId12" Type="http://schemas.openxmlformats.org/officeDocument/2006/relationships/image" Target="../media/image9.jpeg"/><Relationship Id="rId2" Type="http://schemas.openxmlformats.org/officeDocument/2006/relationships/control" Target="../activeX/activeX1.xml"/><Relationship Id="rId16" Type="http://schemas.openxmlformats.org/officeDocument/2006/relationships/image" Target="../media/image12.wmf"/><Relationship Id="rId1" Type="http://schemas.openxmlformats.org/officeDocument/2006/relationships/vmlDrawing" Target="../drawings/vmlDrawing1.vml"/><Relationship Id="rId6" Type="http://schemas.openxmlformats.org/officeDocument/2006/relationships/slide" Target="slide9.xml"/><Relationship Id="rId11" Type="http://schemas.openxmlformats.org/officeDocument/2006/relationships/slide" Target="slide13.xml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11.wmf"/><Relationship Id="rId10" Type="http://schemas.openxmlformats.org/officeDocument/2006/relationships/slide" Target="slide10.xml"/><Relationship Id="rId4" Type="http://schemas.openxmlformats.org/officeDocument/2006/relationships/slideLayout" Target="../slideLayouts/slideLayout7.xml"/><Relationship Id="rId9" Type="http://schemas.openxmlformats.org/officeDocument/2006/relationships/slide" Target="slide12.xml"/><Relationship Id="rId14" Type="http://schemas.openxmlformats.org/officeDocument/2006/relationships/slide" Target="slide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7045" y="381000"/>
            <a:ext cx="7968010" cy="7186736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1191768"/>
              </a:avLst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WELCOME </a:t>
            </a:r>
            <a:r>
              <a:rPr lang="en-US" sz="6600" b="1" dirty="0">
                <a:ln w="38100">
                  <a:solidFill>
                    <a:srgbClr val="00B050"/>
                  </a:solidFill>
                </a:ln>
                <a:solidFill>
                  <a:srgbClr val="FFFF00"/>
                </a:solidFill>
                <a:latin typeface="+mn-lt"/>
                <a:cs typeface="Arial" charset="0"/>
                <a:sym typeface="Wingdings"/>
              </a:rPr>
              <a:t></a:t>
            </a:r>
            <a:r>
              <a:rPr lang="en-US" sz="6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 TO </a:t>
            </a:r>
            <a:r>
              <a:rPr lang="en-US" sz="6600" b="1" dirty="0">
                <a:ln w="38100">
                  <a:solidFill>
                    <a:srgbClr val="00B050"/>
                  </a:solidFill>
                </a:ln>
                <a:solidFill>
                  <a:srgbClr val="FFFF00"/>
                </a:solidFill>
                <a:latin typeface="+mn-lt"/>
                <a:cs typeface="Arial" charset="0"/>
                <a:sym typeface="Wingdings"/>
              </a:rPr>
              <a:t></a:t>
            </a:r>
            <a:r>
              <a:rPr lang="en-US" sz="6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 OUR </a:t>
            </a:r>
            <a:r>
              <a:rPr lang="en-US" sz="6600" b="1" dirty="0">
                <a:ln w="38100">
                  <a:solidFill>
                    <a:srgbClr val="00B050"/>
                  </a:solidFill>
                </a:ln>
                <a:solidFill>
                  <a:srgbClr val="FFFF00"/>
                </a:solidFill>
                <a:latin typeface="+mn-lt"/>
                <a:cs typeface="Arial" charset="0"/>
                <a:sym typeface="Wingdings"/>
              </a:rPr>
              <a:t></a:t>
            </a:r>
            <a:r>
              <a:rPr lang="en-US" sz="6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 CLASS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85769" y="4275579"/>
            <a:ext cx="405149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38100">
                  <a:solidFill>
                    <a:srgbClr val="FA00AD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Unit 3: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19976" y="4352522"/>
            <a:ext cx="6718743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38100">
                  <a:solidFill>
                    <a:srgbClr val="FF0000"/>
                  </a:solidFill>
                </a:ln>
                <a:solidFill>
                  <a:srgbClr val="00FF00"/>
                </a:solidFill>
                <a:latin typeface="+mn-lt"/>
                <a:cs typeface="Arial" charset="0"/>
              </a:rPr>
              <a:t>MY </a:t>
            </a:r>
            <a:r>
              <a:rPr lang="en-US" sz="4400" b="1" dirty="0" smtClean="0">
                <a:ln w="38100">
                  <a:solidFill>
                    <a:srgbClr val="FF0000"/>
                  </a:solidFill>
                </a:ln>
                <a:solidFill>
                  <a:srgbClr val="00FF00"/>
                </a:solidFill>
                <a:cs typeface="Arial" charset="0"/>
              </a:rPr>
              <a:t>FRIENDS</a:t>
            </a:r>
            <a:endParaRPr lang="en-US" sz="4400" b="1" dirty="0">
              <a:ln w="38100">
                <a:solidFill>
                  <a:srgbClr val="FF0000"/>
                </a:solidFill>
              </a:ln>
              <a:solidFill>
                <a:srgbClr val="00FF00"/>
              </a:solidFill>
              <a:latin typeface="+mn-lt"/>
              <a:cs typeface="Arial" charset="0"/>
            </a:endParaRPr>
          </a:p>
        </p:txBody>
      </p:sp>
      <p:sp>
        <p:nvSpPr>
          <p:cNvPr id="6150" name="WordArt 13"/>
          <p:cNvSpPr>
            <a:spLocks noChangeArrowheads="1" noChangeShapeType="1" noTextEdit="1"/>
          </p:cNvSpPr>
          <p:nvPr/>
        </p:nvSpPr>
        <p:spPr bwMode="auto">
          <a:xfrm rot="154665">
            <a:off x="4130675" y="2727325"/>
            <a:ext cx="1139825" cy="4191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6722"/>
              </a:avLst>
            </a:prstTxWarp>
          </a:bodyPr>
          <a:lstStyle/>
          <a:p>
            <a:pPr algn="ctr"/>
            <a:r>
              <a:rPr lang="en-GB" sz="3600" kern="10" spc="720" dirty="0">
                <a:gradFill rotWithShape="1">
                  <a:gsLst>
                    <a:gs pos="0">
                      <a:srgbClr val="FFFF66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ENGLISH 6</a:t>
            </a:r>
          </a:p>
        </p:txBody>
      </p:sp>
      <p:sp>
        <p:nvSpPr>
          <p:cNvPr id="6151" name="TextBox 2"/>
          <p:cNvSpPr txBox="1">
            <a:spLocks noChangeArrowheads="1"/>
          </p:cNvSpPr>
          <p:nvPr/>
        </p:nvSpPr>
        <p:spPr bwMode="auto">
          <a:xfrm>
            <a:off x="972976" y="5684693"/>
            <a:ext cx="68675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800" dirty="0" smtClean="0">
                <a:latin typeface="Script MT Bold" pitchFamily="66" charset="0"/>
              </a:rPr>
              <a:t>TRA THI HONG LOAN</a:t>
            </a:r>
            <a:endParaRPr lang="en-US" sz="4800" dirty="0">
              <a:latin typeface="Script MT Bold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18" y="1189383"/>
            <a:ext cx="2390503" cy="3025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640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3. Who </a:t>
            </a:r>
            <a:r>
              <a:rPr lang="en-US" b="1" dirty="0"/>
              <a:t>has a round face?</a:t>
            </a:r>
            <a:br>
              <a:rPr lang="en-US" b="1" dirty="0"/>
            </a:br>
            <a:endParaRPr lang="en-GB" b="1" dirty="0"/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8164286" y="5891349"/>
            <a:ext cx="692331" cy="679268"/>
          </a:xfrm>
          <a:prstGeom prst="actionButtonHome">
            <a:avLst/>
          </a:prstGeom>
          <a:solidFill>
            <a:srgbClr val="C0E8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50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8164286" y="5891349"/>
            <a:ext cx="692331" cy="679268"/>
          </a:xfrm>
          <a:prstGeom prst="actionButtonHome">
            <a:avLst/>
          </a:prstGeom>
          <a:solidFill>
            <a:srgbClr val="C0E8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109" y="2276872"/>
            <a:ext cx="4591813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31640" y="626925"/>
            <a:ext cx="6768752" cy="1433923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LUCKY NUMBER!</a:t>
            </a:r>
            <a:endParaRPr lang="en-US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178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8164286" y="5891349"/>
            <a:ext cx="692331" cy="679268"/>
          </a:xfrm>
          <a:prstGeom prst="actionButtonHome">
            <a:avLst/>
          </a:prstGeom>
          <a:solidFill>
            <a:srgbClr val="C0E8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302079" y="548458"/>
            <a:ext cx="7587888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4. Does </a:t>
            </a:r>
            <a:r>
              <a:rPr lang="en-US" sz="3600" b="1" dirty="0"/>
              <a:t>the classmate next to you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have </a:t>
            </a:r>
            <a:r>
              <a:rPr lang="en-US" sz="3600" b="1" dirty="0"/>
              <a:t>long hair?</a:t>
            </a:r>
          </a:p>
        </p:txBody>
      </p:sp>
    </p:spTree>
    <p:extLst>
      <p:ext uri="{BB962C8B-B14F-4D97-AF65-F5344CB8AC3E}">
        <p14:creationId xmlns:p14="http://schemas.microsoft.com/office/powerpoint/2010/main" val="351985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8164286" y="5891349"/>
            <a:ext cx="692331" cy="679268"/>
          </a:xfrm>
          <a:prstGeom prst="actionButtonHome">
            <a:avLst/>
          </a:prstGeom>
          <a:solidFill>
            <a:srgbClr val="C0E8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628650" y="427743"/>
            <a:ext cx="7886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5. Does </a:t>
            </a:r>
            <a:r>
              <a:rPr lang="en-US" sz="4000" b="1" dirty="0"/>
              <a:t>the classmate next to you have big eyes?</a:t>
            </a:r>
          </a:p>
        </p:txBody>
      </p:sp>
    </p:spTree>
    <p:extLst>
      <p:ext uri="{BB962C8B-B14F-4D97-AF65-F5344CB8AC3E}">
        <p14:creationId xmlns:p14="http://schemas.microsoft.com/office/powerpoint/2010/main" val="385461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5" y="692614"/>
            <a:ext cx="485400" cy="557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07403" y="718017"/>
            <a:ext cx="80521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2600" dirty="0"/>
              <a:t>Put the verbs in brackets in the present continuous.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19995" y="1014515"/>
            <a:ext cx="8432891" cy="3771900"/>
            <a:chOff x="551089" y="1657350"/>
            <a:chExt cx="8432891" cy="37719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089" y="1657350"/>
              <a:ext cx="8432891" cy="37719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195658" y="2120540"/>
              <a:ext cx="7468282" cy="24929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600" dirty="0"/>
                <a:t>This is my class during break time. Some boys </a:t>
              </a:r>
            </a:p>
            <a:p>
              <a:pPr algn="just"/>
              <a:r>
                <a:rPr lang="en-US" sz="2600" dirty="0"/>
                <a:t>(1. run) _______ around the class. </a:t>
              </a:r>
              <a:r>
                <a:rPr lang="en-US" sz="2600" dirty="0" err="1"/>
                <a:t>Mi</a:t>
              </a:r>
              <a:r>
                <a:rPr lang="en-US" sz="2600" dirty="0"/>
                <a:t> and Mai </a:t>
              </a:r>
            </a:p>
            <a:p>
              <a:pPr algn="just"/>
              <a:r>
                <a:rPr lang="en-US" sz="2600" dirty="0"/>
                <a:t>(2. talk) _______. Nam and </a:t>
              </a:r>
              <a:r>
                <a:rPr lang="en-US" sz="2600" dirty="0" err="1"/>
                <a:t>Phong</a:t>
              </a:r>
              <a:r>
                <a:rPr lang="en-US" sz="2600" dirty="0"/>
                <a:t> (3. not talk) _______. They (4. draw) _______ something. </a:t>
              </a:r>
            </a:p>
            <a:p>
              <a:pPr algn="just"/>
              <a:r>
                <a:rPr lang="en-US" sz="2600" dirty="0"/>
                <a:t>My teacher is in the classroom too. She (5. not teach) _______. She’s reading a book.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612" y="3905380"/>
            <a:ext cx="4214234" cy="26129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48771"/>
            <a:ext cx="3557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84B1"/>
                </a:solidFill>
              </a:rPr>
              <a:t>* Grammar</a:t>
            </a:r>
            <a:endParaRPr lang="en-US" sz="4000" b="1" dirty="0">
              <a:solidFill>
                <a:srgbClr val="0084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65590"/>
            <a:ext cx="587409" cy="557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07403" y="130182"/>
            <a:ext cx="80521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2600" dirty="0"/>
              <a:t>Put the verbs in brackets in the present continuous.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25" y="976553"/>
            <a:ext cx="8432891" cy="40000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1699" y="1340601"/>
            <a:ext cx="7468282" cy="3293209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en-US" sz="2600" dirty="0"/>
              <a:t>This is my class during break time. Some boys </a:t>
            </a:r>
          </a:p>
          <a:p>
            <a:pPr algn="just"/>
            <a:r>
              <a:rPr lang="en-US" sz="2600" dirty="0"/>
              <a:t>(1. run) </a:t>
            </a:r>
            <a:r>
              <a:rPr lang="en-US" sz="2600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</a:rPr>
              <a:t>are running </a:t>
            </a:r>
            <a:r>
              <a:rPr lang="en-US" sz="2600" dirty="0"/>
              <a:t>around the class. Mi and Mai </a:t>
            </a:r>
          </a:p>
          <a:p>
            <a:pPr algn="just"/>
            <a:r>
              <a:rPr lang="en-US" sz="2600" dirty="0"/>
              <a:t>(2. talk) </a:t>
            </a:r>
            <a:r>
              <a:rPr lang="en-US" sz="2600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</a:rPr>
              <a:t>are talking</a:t>
            </a:r>
            <a:r>
              <a:rPr lang="en-US" sz="2600" dirty="0"/>
              <a:t>. Nam and </a:t>
            </a:r>
            <a:r>
              <a:rPr lang="en-US" sz="2600" dirty="0" err="1"/>
              <a:t>Phong</a:t>
            </a:r>
            <a:r>
              <a:rPr lang="en-US" sz="2600" dirty="0"/>
              <a:t> (3. not talk) </a:t>
            </a:r>
            <a:r>
              <a:rPr lang="en-US" sz="2600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</a:rPr>
              <a:t>are not talking</a:t>
            </a:r>
            <a:r>
              <a:rPr lang="en-US" sz="2600" dirty="0">
                <a:solidFill>
                  <a:srgbClr val="FF0000"/>
                </a:solidFill>
              </a:rPr>
              <a:t> / </a:t>
            </a:r>
            <a:r>
              <a:rPr lang="en-US" sz="2600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</a:rPr>
              <a:t>aren’t talking </a:t>
            </a:r>
            <a:r>
              <a:rPr lang="en-US" sz="2600" dirty="0"/>
              <a:t>. They (4. draw) </a:t>
            </a:r>
            <a:r>
              <a:rPr lang="en-US" sz="2600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</a:rPr>
              <a:t>are drawing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/>
              <a:t>something. My teacher is in the classroom too. She (5. not teach) </a:t>
            </a:r>
            <a:r>
              <a:rPr lang="en-US" sz="2600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</a:rPr>
              <a:t>is not </a:t>
            </a:r>
          </a:p>
          <a:p>
            <a:pPr algn="just"/>
            <a:r>
              <a:rPr lang="en-US" sz="2600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</a:rPr>
              <a:t>teaching</a:t>
            </a:r>
            <a:r>
              <a:rPr lang="en-US" sz="2600" dirty="0">
                <a:solidFill>
                  <a:srgbClr val="FF0000"/>
                </a:solidFill>
              </a:rPr>
              <a:t> / </a:t>
            </a:r>
            <a:r>
              <a:rPr lang="en-US" sz="2600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</a:rPr>
              <a:t>isn’t teaching</a:t>
            </a:r>
            <a:r>
              <a:rPr lang="en-US" sz="2600" dirty="0"/>
              <a:t>. She’s </a:t>
            </a:r>
          </a:p>
          <a:p>
            <a:pPr algn="just"/>
            <a:r>
              <a:rPr lang="en-US" sz="2600" dirty="0"/>
              <a:t>reading a book.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661" y="3912677"/>
            <a:ext cx="3730907" cy="268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98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478322DA-1E2F-4F8C-ADB9-B15776289B60}"/>
              </a:ext>
            </a:extLst>
          </p:cNvPr>
          <p:cNvSpPr txBox="1"/>
          <p:nvPr/>
        </p:nvSpPr>
        <p:spPr>
          <a:xfrm>
            <a:off x="3855315" y="5089455"/>
            <a:ext cx="4114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he (do)                his homework?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D62FB5F9-242F-4885-B653-A1DA30B54FCA}"/>
              </a:ext>
            </a:extLst>
          </p:cNvPr>
          <p:cNvSpPr txBox="1"/>
          <p:nvPr/>
        </p:nvSpPr>
        <p:spPr>
          <a:xfrm>
            <a:off x="3188195" y="1487411"/>
            <a:ext cx="24916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you (do)              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62245" y="3785481"/>
            <a:ext cx="3677423" cy="1013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b="1" i="1" dirty="0"/>
              <a:t>B: </a:t>
            </a:r>
            <a:r>
              <a:rPr lang="en-US" sz="2400" dirty="0"/>
              <a:t>Really? I (not cycle) </a:t>
            </a:r>
          </a:p>
          <a:p>
            <a:pPr indent="342900">
              <a:lnSpc>
                <a:spcPct val="130000"/>
              </a:lnSpc>
            </a:pPr>
            <a:r>
              <a:rPr lang="en-US" sz="2400" dirty="0"/>
              <a:t>I (walk)               everyday.</a:t>
            </a:r>
            <a:endParaRPr lang="en-US" sz="24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474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65204" y="42732"/>
            <a:ext cx="78215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Put the verbs in brackets in the present simple or present continuous.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7415" y="148291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1356" y="1491566"/>
            <a:ext cx="1259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A: </a:t>
            </a:r>
            <a:r>
              <a:rPr lang="en-US" sz="2400" dirty="0"/>
              <a:t>What</a:t>
            </a:r>
            <a:endParaRPr lang="en-US" sz="2400" i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209935" y="1809794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62246" y="2128023"/>
            <a:ext cx="1670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B: </a:t>
            </a:r>
            <a:r>
              <a:rPr lang="en-US" sz="2400" dirty="0"/>
              <a:t>I (write)</a:t>
            </a:r>
            <a:endParaRPr lang="en-US" sz="2400" i="1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2460855" y="2457681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87415" y="314037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51355" y="3149024"/>
            <a:ext cx="6509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A: </a:t>
            </a:r>
            <a:r>
              <a:rPr lang="en-US" sz="2400" dirty="0"/>
              <a:t>Mai usually (cycle)               to school.</a:t>
            </a:r>
            <a:endParaRPr lang="en-US" sz="2400" i="1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2437995" y="4705581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855315" y="4205571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810349" y="3467252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87415" y="508080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51354" y="5089455"/>
            <a:ext cx="2610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A: </a:t>
            </a:r>
            <a:r>
              <a:rPr lang="en-US" sz="2400" dirty="0"/>
              <a:t>Where is </a:t>
            </a:r>
            <a:r>
              <a:rPr lang="en-US" sz="2400" dirty="0" err="1"/>
              <a:t>Phong</a:t>
            </a:r>
            <a:r>
              <a:rPr lang="en-US" sz="2400" dirty="0"/>
              <a:t>?                </a:t>
            </a:r>
            <a:endParaRPr lang="en-US" sz="2400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1062246" y="5675924"/>
            <a:ext cx="2313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B: </a:t>
            </a:r>
            <a:r>
              <a:rPr lang="en-US" sz="2400" dirty="0"/>
              <a:t>No, he (read)</a:t>
            </a:r>
            <a:endParaRPr lang="en-US" sz="2400" i="1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3169515" y="6005582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661759" y="5407683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F05CCCB-051F-4EF5-ACA5-3F91424B6173}"/>
              </a:ext>
            </a:extLst>
          </p:cNvPr>
          <p:cNvSpPr txBox="1"/>
          <p:nvPr/>
        </p:nvSpPr>
        <p:spPr>
          <a:xfrm>
            <a:off x="2166159" y="1477476"/>
            <a:ext cx="589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are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7CE45E12-B84B-4482-A71B-74E7511285F0}"/>
              </a:ext>
            </a:extLst>
          </p:cNvPr>
          <p:cNvSpPr txBox="1"/>
          <p:nvPr/>
        </p:nvSpPr>
        <p:spPr>
          <a:xfrm>
            <a:off x="2437995" y="2134699"/>
            <a:ext cx="3047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am writing / ‘m writing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1E401767-8508-4BD3-BB8D-E8FD4DB06462}"/>
              </a:ext>
            </a:extLst>
          </p:cNvPr>
          <p:cNvSpPr txBox="1"/>
          <p:nvPr/>
        </p:nvSpPr>
        <p:spPr>
          <a:xfrm>
            <a:off x="4455428" y="1466208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doing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23ADFB16-DA14-4B01-AC64-E52E33B357E7}"/>
              </a:ext>
            </a:extLst>
          </p:cNvPr>
          <p:cNvSpPr txBox="1"/>
          <p:nvPr/>
        </p:nvSpPr>
        <p:spPr>
          <a:xfrm>
            <a:off x="5347217" y="2134699"/>
            <a:ext cx="30476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an email to my friend.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A3690BCC-642E-4AD2-A899-F2ED0607F13A}"/>
              </a:ext>
            </a:extLst>
          </p:cNvPr>
          <p:cNvSpPr txBox="1"/>
          <p:nvPr/>
        </p:nvSpPr>
        <p:spPr>
          <a:xfrm>
            <a:off x="3815120" y="3145652"/>
            <a:ext cx="924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cycles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99687B4B-C82A-4FEC-B3CB-8B127C839CF2}"/>
              </a:ext>
            </a:extLst>
          </p:cNvPr>
          <p:cNvSpPr txBox="1"/>
          <p:nvPr/>
        </p:nvSpPr>
        <p:spPr>
          <a:xfrm>
            <a:off x="2538912" y="4344817"/>
            <a:ext cx="758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walk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8744512A-33A7-431E-92D7-C8E13A00F05C}"/>
              </a:ext>
            </a:extLst>
          </p:cNvPr>
          <p:cNvSpPr txBox="1"/>
          <p:nvPr/>
        </p:nvSpPr>
        <p:spPr>
          <a:xfrm>
            <a:off x="4710290" y="3897487"/>
            <a:ext cx="3775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D8641F75-70E6-4E5C-9866-3C11B6331358}"/>
              </a:ext>
            </a:extLst>
          </p:cNvPr>
          <p:cNvSpPr txBox="1"/>
          <p:nvPr/>
        </p:nvSpPr>
        <p:spPr>
          <a:xfrm>
            <a:off x="3813367" y="3874412"/>
            <a:ext cx="1615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don’t cycle.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B7DE0D51-D032-43C0-A0F2-0C6A4D872E9C}"/>
              </a:ext>
            </a:extLst>
          </p:cNvPr>
          <p:cNvSpPr txBox="1"/>
          <p:nvPr/>
        </p:nvSpPr>
        <p:spPr>
          <a:xfrm>
            <a:off x="3099937" y="5673212"/>
            <a:ext cx="2788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is reading/ ‘s reading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94BCF049-823D-4230-9B60-A3BC39448DD2}"/>
              </a:ext>
            </a:extLst>
          </p:cNvPr>
          <p:cNvSpPr txBox="1"/>
          <p:nvPr/>
        </p:nvSpPr>
        <p:spPr>
          <a:xfrm>
            <a:off x="5825220" y="5675924"/>
            <a:ext cx="33707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 book in the living room.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8C0ADB34-1F60-4D31-965C-FDCE59B5E6B2}"/>
              </a:ext>
            </a:extLst>
          </p:cNvPr>
          <p:cNvSpPr txBox="1"/>
          <p:nvPr/>
        </p:nvSpPr>
        <p:spPr>
          <a:xfrm>
            <a:off x="4945187" y="5089455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doing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1ED97ED8-C8D1-4419-80E5-84F70669F66F}"/>
              </a:ext>
            </a:extLst>
          </p:cNvPr>
          <p:cNvSpPr txBox="1"/>
          <p:nvPr/>
        </p:nvSpPr>
        <p:spPr>
          <a:xfrm>
            <a:off x="3568498" y="5098108"/>
            <a:ext cx="381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Is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="" xmlns:a16="http://schemas.microsoft.com/office/drawing/2014/main" id="{AD728CFB-EC80-453B-99EA-555F3C0D3DAB}"/>
              </a:ext>
            </a:extLst>
          </p:cNvPr>
          <p:cNvCxnSpPr/>
          <p:nvPr/>
        </p:nvCxnSpPr>
        <p:spPr>
          <a:xfrm>
            <a:off x="3847804" y="1810306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627505" y="5407683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="" xmlns:a16="http://schemas.microsoft.com/office/drawing/2014/main" id="{9FDDBF44-3EBF-4735-AB05-D92FE59D20BB}"/>
              </a:ext>
            </a:extLst>
          </p:cNvPr>
          <p:cNvCxnSpPr/>
          <p:nvPr/>
        </p:nvCxnSpPr>
        <p:spPr>
          <a:xfrm>
            <a:off x="4910820" y="5418356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8" grpId="0"/>
      <p:bldP spid="39" grpId="0"/>
      <p:bldP spid="42" grpId="0"/>
      <p:bldP spid="43" grpId="0"/>
      <p:bldP spid="44" grpId="0"/>
      <p:bldP spid="45" grpId="0"/>
      <p:bldP spid="46" grpId="0"/>
      <p:bldP spid="49" grpId="0"/>
      <p:bldP spid="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4126230" cy="1325563"/>
          </a:xfrm>
          <a:solidFill>
            <a:srgbClr val="00B0F0">
              <a:alpha val="36000"/>
            </a:srgbClr>
          </a:solidFill>
        </p:spPr>
        <p:txBody>
          <a:bodyPr/>
          <a:lstStyle/>
          <a:p>
            <a:r>
              <a:rPr lang="en-US" b="1" u="sng" dirty="0" smtClean="0"/>
              <a:t>* Consolidation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marR="0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smtClean="0">
                <a:latin typeface="Times New Roman"/>
                <a:ea typeface="Times New Roman"/>
                <a:cs typeface="Times New Roman"/>
              </a:rPr>
              <a:t>EX1. </a:t>
            </a:r>
            <a:r>
              <a:rPr lang="en-US" b="1" dirty="0" smtClean="0">
                <a:latin typeface="Times New Roman"/>
                <a:ea typeface="Times New Roman"/>
                <a:cs typeface="Times New Roman"/>
              </a:rPr>
              <a:t>Fill </a:t>
            </a:r>
            <a:r>
              <a:rPr lang="en-US" b="1" dirty="0">
                <a:latin typeface="Times New Roman"/>
                <a:ea typeface="Times New Roman"/>
                <a:cs typeface="Times New Roman"/>
              </a:rPr>
              <a:t>each blank with a suitable word to complete the passage. </a:t>
            </a:r>
            <a:endParaRPr lang="en-GB" dirty="0">
              <a:latin typeface="Cambria"/>
              <a:ea typeface="Times New Roman"/>
              <a:cs typeface="Times New Roman"/>
            </a:endParaRPr>
          </a:p>
          <a:p>
            <a:pPr marL="0" marR="0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</a:rPr>
              <a:t>1. Mai has two (1)___________. Their names (2)___________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Binh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and Nam.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Binh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likes English and he can (3)___________ it well. Nam doesn’t like English because it (4)___________difficult for him. He likes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maths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. Nam is a clever boy (5)___________class. He always gets good (6)___________in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maths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and physics.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Binh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and Nam like playing football and (7)___________ always play it after school. They (8)___________good friends.  </a:t>
            </a:r>
            <a:endParaRPr lang="en-GB" dirty="0">
              <a:latin typeface="Cambria"/>
              <a:ea typeface="Times New Roman"/>
              <a:cs typeface="Times New Roman"/>
            </a:endParaRPr>
          </a:p>
          <a:p>
            <a:pPr marL="0" marR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latin typeface="Times New Roman"/>
                <a:ea typeface="Times New Roman"/>
                <a:cs typeface="Times New Roman"/>
              </a:rPr>
              <a:t> </a:t>
            </a:r>
            <a:endParaRPr lang="en-GB" dirty="0">
              <a:latin typeface="Cambria"/>
              <a:ea typeface="Times New Roman"/>
              <a:cs typeface="Times New Roman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56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652" y="321973"/>
            <a:ext cx="3605348" cy="3400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6" name="Group 5"/>
          <p:cNvGrpSpPr/>
          <p:nvPr/>
        </p:nvGrpSpPr>
        <p:grpSpPr>
          <a:xfrm rot="278629">
            <a:off x="1049999" y="1696336"/>
            <a:ext cx="3360257" cy="789462"/>
            <a:chOff x="975258" y="2547135"/>
            <a:chExt cx="3360257" cy="789462"/>
          </a:xfrm>
        </p:grpSpPr>
        <p:sp>
          <p:nvSpPr>
            <p:cNvPr id="7" name="Parallelogram 6"/>
            <p:cNvSpPr/>
            <p:nvPr/>
          </p:nvSpPr>
          <p:spPr>
            <a:xfrm rot="21192879">
              <a:off x="975258" y="2936547"/>
              <a:ext cx="3360257" cy="400050"/>
            </a:xfrm>
            <a:prstGeom prst="parallelogram">
              <a:avLst/>
            </a:prstGeom>
            <a:solidFill>
              <a:srgbClr val="008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.VnCooper" panose="020B7200000000000000" pitchFamily="34" charset="0"/>
              </a:endParaRPr>
            </a:p>
          </p:txBody>
        </p:sp>
        <p:sp>
          <p:nvSpPr>
            <p:cNvPr id="8" name="Parallelogram 7"/>
            <p:cNvSpPr/>
            <p:nvPr/>
          </p:nvSpPr>
          <p:spPr>
            <a:xfrm rot="21192879">
              <a:off x="1194277" y="2556948"/>
              <a:ext cx="2856242" cy="400050"/>
            </a:xfrm>
            <a:prstGeom prst="parallelogram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.VnCooper" panose="020B7200000000000000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21119422">
              <a:off x="1305434" y="2547135"/>
              <a:ext cx="26323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>
                  <a:solidFill>
                    <a:schemeClr val="accent4"/>
                  </a:solidFill>
                  <a:latin typeface=".VnCooper" panose="020B7200000000000000" pitchFamily="34" charset="0"/>
                </a:rPr>
                <a:t>How to make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21119422">
              <a:off x="1166066" y="2892767"/>
              <a:ext cx="29715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4"/>
                  </a:solidFill>
                  <a:latin typeface=".VnCooper" panose="020B7200000000000000" pitchFamily="34" charset="0"/>
                </a:rPr>
                <a:t>a class yearbook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2" y="6056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810182" y="890256"/>
            <a:ext cx="336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4462A6"/>
                </a:solidFill>
                <a:latin typeface=".VnCooper" panose="020B7200000000000000" pitchFamily="34" charset="0"/>
              </a:rPr>
              <a:t>My class </a:t>
            </a:r>
          </a:p>
          <a:p>
            <a:pPr algn="ctr"/>
            <a:r>
              <a:rPr lang="en-US" sz="2000" b="1" dirty="0">
                <a:solidFill>
                  <a:srgbClr val="AC468F"/>
                </a:solidFill>
                <a:latin typeface=".VnCooper" panose="020B7200000000000000" pitchFamily="34" charset="0"/>
              </a:rPr>
              <a:t>yearbook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7635110"/>
              </p:ext>
            </p:extLst>
          </p:nvPr>
        </p:nvGraphicFramePr>
        <p:xfrm>
          <a:off x="810182" y="2665371"/>
          <a:ext cx="4532527" cy="3683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Bitmap Image" r:id="rId6" imgW="1966927" imgH="2557481" progId="Paint.Picture">
                  <p:embed/>
                </p:oleObj>
              </mc:Choice>
              <mc:Fallback>
                <p:oleObj name="Bitmap Image" r:id="rId6" imgW="1966927" imgH="2557481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182" y="2665371"/>
                        <a:ext cx="4532527" cy="36831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585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338" name="Picture 2" descr="book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-838200"/>
            <a:ext cx="10777538" cy="808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0339" name="Text Box 3"/>
          <p:cNvSpPr txBox="1">
            <a:spLocks noChangeArrowheads="1"/>
          </p:cNvSpPr>
          <p:nvPr/>
        </p:nvSpPr>
        <p:spPr bwMode="auto">
          <a:xfrm>
            <a:off x="914400" y="777875"/>
            <a:ext cx="3581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5400" u="sng" dirty="0">
                <a:solidFill>
                  <a:srgbClr val="FF3300"/>
                </a:solidFill>
                <a:latin typeface="VNI-Thufap2" pitchFamily="2" charset="0"/>
                <a:cs typeface="Arial" pitchFamily="34" charset="0"/>
              </a:rPr>
              <a:t>Homework</a:t>
            </a:r>
            <a:endParaRPr lang="en-US" sz="5400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270341" name="Picture 5" descr="book_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648200"/>
            <a:ext cx="13716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0342" name="Picture 6" descr="2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343400"/>
            <a:ext cx="838200" cy="8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0344" name="Text Box 4"/>
          <p:cNvSpPr txBox="1">
            <a:spLocks noChangeArrowheads="1"/>
          </p:cNvSpPr>
          <p:nvPr/>
        </p:nvSpPr>
        <p:spPr bwMode="auto">
          <a:xfrm>
            <a:off x="1066800" y="2048619"/>
            <a:ext cx="3429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3200" dirty="0" smtClean="0">
                <a:solidFill>
                  <a:srgbClr val="0000CC"/>
                </a:solidFill>
                <a:latin typeface="Arial Narrow" pitchFamily="34" charset="0"/>
              </a:rPr>
              <a:t>Do exercise in workbook..</a:t>
            </a:r>
            <a:endParaRPr lang="en-US" altLang="en-US" sz="3200" dirty="0">
              <a:solidFill>
                <a:srgbClr val="0000CC"/>
              </a:solidFill>
              <a:latin typeface="Arial Narrow" pitchFamily="34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3200" dirty="0">
                <a:solidFill>
                  <a:srgbClr val="0000CC"/>
                </a:solidFill>
                <a:latin typeface="Arial Narrow" pitchFamily="34" charset="0"/>
              </a:rPr>
              <a:t> Prepare : Review 1.</a:t>
            </a:r>
          </a:p>
          <a:p>
            <a:pPr>
              <a:spcBef>
                <a:spcPct val="50000"/>
              </a:spcBef>
            </a:pPr>
            <a:endParaRPr lang="en-US" altLang="en-US" sz="3200" dirty="0">
              <a:solidFill>
                <a:srgbClr val="0000CC"/>
              </a:solidFill>
              <a:latin typeface="Arial Narrow" pitchFamily="34" charset="0"/>
            </a:endParaRPr>
          </a:p>
        </p:txBody>
      </p:sp>
      <p:sp>
        <p:nvSpPr>
          <p:cNvPr id="270345" name="Text Box 9"/>
          <p:cNvSpPr txBox="1">
            <a:spLocks noChangeArrowheads="1"/>
          </p:cNvSpPr>
          <p:nvPr/>
        </p:nvSpPr>
        <p:spPr bwMode="auto">
          <a:xfrm>
            <a:off x="4648200" y="3657600"/>
            <a:ext cx="3581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5400" dirty="0">
                <a:latin typeface="VNI-Slogan" pitchFamily="2" charset="0"/>
                <a:cs typeface="Arial" pitchFamily="34" charset="0"/>
              </a:rPr>
              <a:t>Good bye !</a:t>
            </a:r>
          </a:p>
        </p:txBody>
      </p:sp>
    </p:spTree>
    <p:extLst>
      <p:ext uri="{BB962C8B-B14F-4D97-AF65-F5344CB8AC3E}">
        <p14:creationId xmlns:p14="http://schemas.microsoft.com/office/powerpoint/2010/main" val="323856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703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270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270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270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2703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03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70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48193" y="143691"/>
            <a:ext cx="8451669" cy="1058092"/>
          </a:xfrm>
          <a:prstGeom prst="roundRect">
            <a:avLst/>
          </a:prstGeom>
          <a:solidFill>
            <a:srgbClr val="0FB7B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.VnBlackH" pitchFamily="34" charset="0"/>
              </a:rPr>
              <a:t>UNIT 3: MY FRIENDS</a:t>
            </a:r>
            <a:endParaRPr lang="en-GB" sz="4000" b="1" dirty="0">
              <a:solidFill>
                <a:srgbClr val="FF0000"/>
              </a:solidFill>
              <a:latin typeface=".VnBlackH" pitchFamily="34" charset="0"/>
            </a:endParaRPr>
          </a:p>
        </p:txBody>
      </p:sp>
      <p:pic>
        <p:nvPicPr>
          <p:cNvPr id="5" name="Picture 4" descr="Kết quả hình ảnh cho welc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24" y="1534418"/>
            <a:ext cx="7717536" cy="406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47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WordArt 3"/>
          <p:cNvSpPr>
            <a:spLocks noChangeArrowheads="1" noChangeShapeType="1" noTextEdit="1"/>
          </p:cNvSpPr>
          <p:nvPr/>
        </p:nvSpPr>
        <p:spPr bwMode="auto">
          <a:xfrm>
            <a:off x="685800" y="4876800"/>
            <a:ext cx="752475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Thank you for your attention!</a:t>
            </a:r>
          </a:p>
        </p:txBody>
      </p:sp>
      <p:pic>
        <p:nvPicPr>
          <p:cNvPr id="14341" name="DemThanhPhoDaySao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676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8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9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1" presetID="9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58232" fill="hold"/>
                                        <p:tgtEl>
                                          <p:spTgt spid="143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1"/>
                </p:tgtEl>
              </p:cMediaNode>
            </p:audio>
          </p:childTnLst>
        </p:cTn>
      </p:par>
    </p:tnLst>
    <p:bldLst>
      <p:bldP spid="14339" grpId="0" animBg="1"/>
      <p:bldP spid="14339" grpId="1" animBg="1"/>
      <p:bldP spid="14339" grpId="2" animBg="1"/>
      <p:bldP spid="14339" grpId="3" animBg="1"/>
      <p:bldP spid="14339" grpId="4" animBg="1"/>
      <p:bldP spid="14339" grpId="5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46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2989761" cy="824933"/>
          </a:xfrm>
          <a:solidFill>
            <a:srgbClr val="DAF1FD"/>
          </a:solidFill>
          <a:ln w="38100">
            <a:solidFill>
              <a:srgbClr val="00B0F0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* Warm-up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76349" y="866894"/>
            <a:ext cx="33739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* </a:t>
            </a:r>
            <a:r>
              <a:rPr lang="en-US" sz="3600" b="1" i="1" dirty="0"/>
              <a:t>Brainstorming:</a:t>
            </a:r>
            <a:endParaRPr lang="en-GB" sz="3600" dirty="0"/>
          </a:p>
        </p:txBody>
      </p:sp>
      <p:sp>
        <p:nvSpPr>
          <p:cNvPr id="5" name="Oval 4"/>
          <p:cNvSpPr/>
          <p:nvPr/>
        </p:nvSpPr>
        <p:spPr>
          <a:xfrm>
            <a:off x="581297" y="2586446"/>
            <a:ext cx="3288075" cy="1685108"/>
          </a:xfrm>
          <a:prstGeom prst="ellipse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</a:rPr>
              <a:t>APPEARANCE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0709" y="4887574"/>
            <a:ext cx="79814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en-US" sz="2800" b="1" dirty="0">
                <a:solidFill>
                  <a:srgbClr val="FF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Appearance: </a:t>
            </a:r>
            <a:r>
              <a:rPr lang="en-US" sz="2800" b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tall, short, beautiful, smart, …</a:t>
            </a:r>
            <a:endParaRPr lang="en-GB" sz="2800" b="1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r>
              <a:rPr lang="en-US" sz="2800" b="1" dirty="0">
                <a:solidFill>
                  <a:srgbClr val="FF0000"/>
                </a:solidFill>
              </a:rPr>
              <a:t>Personalities: </a:t>
            </a:r>
            <a:r>
              <a:rPr lang="en-US" sz="2800" b="1" dirty="0"/>
              <a:t>confident, careful, clever, funny, …</a:t>
            </a:r>
            <a:endParaRPr lang="en-GB" sz="2800" b="1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327264" y="2344783"/>
            <a:ext cx="613954" cy="483326"/>
          </a:xfrm>
          <a:prstGeom prst="straightConnector1">
            <a:avLst/>
          </a:prstGeom>
          <a:ln w="28575">
            <a:solidFill>
              <a:srgbClr val="F1607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5037909" y="2488475"/>
            <a:ext cx="2980529" cy="1704702"/>
          </a:xfrm>
          <a:prstGeom prst="ellipse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21346" y="3167390"/>
            <a:ext cx="24795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PERSONALITIES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936332" y="2037806"/>
            <a:ext cx="613954" cy="483326"/>
          </a:xfrm>
          <a:prstGeom prst="straightConnector1">
            <a:avLst/>
          </a:prstGeom>
          <a:ln w="28575">
            <a:solidFill>
              <a:srgbClr val="F1607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69372" y="1965255"/>
            <a:ext cx="999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slim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18784" y="1568310"/>
            <a:ext cx="999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kind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67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894525" y="1756554"/>
            <a:ext cx="3291839" cy="523220"/>
          </a:xfrm>
          <a:prstGeom prst="rect">
            <a:avLst/>
          </a:prstGeom>
          <a:solidFill>
            <a:srgbClr val="79D1D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.VnArial" pitchFamily="34" charset="0"/>
              </a:rPr>
              <a:t>LESSON 7: </a:t>
            </a:r>
            <a:endParaRPr lang="en-GB" sz="28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8192" y="147918"/>
            <a:ext cx="8451669" cy="1230750"/>
          </a:xfrm>
          <a:prstGeom prst="roundRect">
            <a:avLst/>
          </a:prstGeom>
          <a:solidFill>
            <a:srgbClr val="0FB7B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UNIT 3: MY FRIENDS</a:t>
            </a:r>
            <a:endParaRPr lang="en-GB" sz="4000" b="1" dirty="0">
              <a:solidFill>
                <a:srgbClr val="FF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006703" y="2573874"/>
            <a:ext cx="4824776" cy="777611"/>
            <a:chOff x="2100847" y="1826837"/>
            <a:chExt cx="4824776" cy="77761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9000" y="1829932"/>
              <a:ext cx="3916623" cy="73298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0847" y="1826837"/>
              <a:ext cx="961782" cy="7776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63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88" y="551304"/>
            <a:ext cx="518372" cy="531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1136295" y="590492"/>
            <a:ext cx="78569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171844" y="1641300"/>
            <a:ext cx="2111832" cy="461665"/>
            <a:chOff x="1230086" y="1785257"/>
            <a:chExt cx="2111832" cy="461665"/>
          </a:xfrm>
        </p:grpSpPr>
        <p:sp>
          <p:nvSpPr>
            <p:cNvPr id="21" name="TextBox 2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88EE"/>
                  </a:solidFill>
                </a:rPr>
                <a:t>A.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611086" y="1785257"/>
              <a:ext cx="1730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confident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478539" y="1634962"/>
            <a:ext cx="1796143" cy="461665"/>
            <a:chOff x="1230086" y="1785257"/>
            <a:chExt cx="1796143" cy="461665"/>
          </a:xfrm>
        </p:grpSpPr>
        <p:sp>
          <p:nvSpPr>
            <p:cNvPr id="24" name="TextBox 2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funny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625201" y="1634962"/>
            <a:ext cx="2013849" cy="461665"/>
            <a:chOff x="1230086" y="1785257"/>
            <a:chExt cx="2013849" cy="461665"/>
          </a:xfrm>
        </p:grpSpPr>
        <p:sp>
          <p:nvSpPr>
            <p:cNvPr id="27" name="TextBox 2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611086" y="1785257"/>
              <a:ext cx="16328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active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237164" y="2197453"/>
            <a:ext cx="7180427" cy="830997"/>
            <a:chOff x="363373" y="2525685"/>
            <a:chExt cx="7180427" cy="830997"/>
          </a:xfrm>
        </p:grpSpPr>
        <p:grpSp>
          <p:nvGrpSpPr>
            <p:cNvPr id="30" name="Group 29"/>
            <p:cNvGrpSpPr/>
            <p:nvPr/>
          </p:nvGrpSpPr>
          <p:grpSpPr>
            <a:xfrm>
              <a:off x="363373" y="2525685"/>
              <a:ext cx="7180427" cy="830997"/>
              <a:chOff x="369902" y="2142097"/>
              <a:chExt cx="7180427" cy="830997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369902" y="21420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2.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844733" y="2142097"/>
                <a:ext cx="670559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My sister always does her homework before class.</a:t>
                </a:r>
              </a:p>
              <a:p>
                <a:r>
                  <a:rPr lang="en-US" sz="2400"/>
                  <a:t>She’s very             .</a:t>
                </a:r>
              </a:p>
            </p:txBody>
          </p:sp>
        </p:grpSp>
        <p:cxnSp>
          <p:nvCxnSpPr>
            <p:cNvPr id="31" name="Straight Connector 30"/>
            <p:cNvCxnSpPr/>
            <p:nvPr/>
          </p:nvCxnSpPr>
          <p:spPr>
            <a:xfrm>
              <a:off x="2124688" y="3226032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1182731" y="2984121"/>
            <a:ext cx="2340436" cy="461665"/>
            <a:chOff x="1230086" y="1785257"/>
            <a:chExt cx="2340436" cy="461665"/>
          </a:xfrm>
        </p:grpSpPr>
        <p:sp>
          <p:nvSpPr>
            <p:cNvPr id="35" name="TextBox 3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611086" y="1785257"/>
              <a:ext cx="19594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hard-working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475273" y="2977783"/>
            <a:ext cx="1796143" cy="461665"/>
            <a:chOff x="1230086" y="1785257"/>
            <a:chExt cx="1796143" cy="461665"/>
          </a:xfrm>
        </p:grpSpPr>
        <p:sp>
          <p:nvSpPr>
            <p:cNvPr id="38" name="TextBox 3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creative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644795" y="2977783"/>
            <a:ext cx="2841162" cy="461665"/>
            <a:chOff x="1230086" y="1785257"/>
            <a:chExt cx="2841162" cy="461665"/>
          </a:xfrm>
        </p:grpSpPr>
        <p:sp>
          <p:nvSpPr>
            <p:cNvPr id="55" name="TextBox 5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11086" y="1785257"/>
              <a:ext cx="24601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careful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237164" y="3517956"/>
            <a:ext cx="7061016" cy="470318"/>
            <a:chOff x="838203" y="3668444"/>
            <a:chExt cx="7061016" cy="470318"/>
          </a:xfrm>
        </p:grpSpPr>
        <p:grpSp>
          <p:nvGrpSpPr>
            <p:cNvPr id="58" name="Group 57"/>
            <p:cNvGrpSpPr/>
            <p:nvPr/>
          </p:nvGrpSpPr>
          <p:grpSpPr>
            <a:xfrm>
              <a:off x="838203" y="3668444"/>
              <a:ext cx="7061016" cy="470318"/>
              <a:chOff x="363373" y="4026312"/>
              <a:chExt cx="7061016" cy="470318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363373" y="403496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3.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838203" y="4026312"/>
                <a:ext cx="65861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Mi is                . She helps me with my homework.</a:t>
                </a:r>
              </a:p>
            </p:txBody>
          </p:sp>
        </p:grpSp>
        <p:cxnSp>
          <p:nvCxnSpPr>
            <p:cNvPr id="59" name="Straight Connector 58"/>
            <p:cNvCxnSpPr/>
            <p:nvPr/>
          </p:nvCxnSpPr>
          <p:spPr>
            <a:xfrm flipV="1">
              <a:off x="2041079" y="3995598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1150072" y="4062314"/>
            <a:ext cx="3374583" cy="461665"/>
            <a:chOff x="1230086" y="1785257"/>
            <a:chExt cx="3374583" cy="461665"/>
          </a:xfrm>
        </p:grpSpPr>
        <p:sp>
          <p:nvSpPr>
            <p:cNvPr id="63" name="TextBox 6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611086" y="1785257"/>
              <a:ext cx="2993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hard-working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437170" y="4055976"/>
            <a:ext cx="3002378" cy="461665"/>
            <a:chOff x="1230086" y="1785257"/>
            <a:chExt cx="3002378" cy="461665"/>
          </a:xfrm>
        </p:grpSpPr>
        <p:sp>
          <p:nvSpPr>
            <p:cNvPr id="66" name="TextBox 6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friendly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636293" y="4047323"/>
            <a:ext cx="2333698" cy="461665"/>
            <a:chOff x="1230086" y="1785257"/>
            <a:chExt cx="2333698" cy="461665"/>
          </a:xfrm>
        </p:grpSpPr>
        <p:sp>
          <p:nvSpPr>
            <p:cNvPr id="69" name="TextBox 6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611086" y="1785257"/>
              <a:ext cx="19526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kind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248050" y="4659231"/>
            <a:ext cx="6869272" cy="470318"/>
            <a:chOff x="685414" y="6027003"/>
            <a:chExt cx="6869272" cy="470318"/>
          </a:xfrm>
        </p:grpSpPr>
        <p:grpSp>
          <p:nvGrpSpPr>
            <p:cNvPr id="72" name="Group 71"/>
            <p:cNvGrpSpPr/>
            <p:nvPr/>
          </p:nvGrpSpPr>
          <p:grpSpPr>
            <a:xfrm>
              <a:off x="685414" y="6027003"/>
              <a:ext cx="6869272" cy="470318"/>
              <a:chOff x="363373" y="3312302"/>
              <a:chExt cx="6869272" cy="470318"/>
            </a:xfrm>
          </p:grpSpPr>
          <p:sp>
            <p:nvSpPr>
              <p:cNvPr id="74" name="TextBox 73"/>
              <p:cNvSpPr txBox="1"/>
              <p:nvPr/>
            </p:nvSpPr>
            <p:spPr>
              <a:xfrm>
                <a:off x="363373" y="332095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4.</a:t>
                </a: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838203" y="3312302"/>
                <a:ext cx="63944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He is a                person. He cares about everybody.</a:t>
                </a:r>
              </a:p>
            </p:txBody>
          </p:sp>
        </p:grpSp>
        <p:cxnSp>
          <p:nvCxnSpPr>
            <p:cNvPr id="73" name="Straight Connector 72"/>
            <p:cNvCxnSpPr/>
            <p:nvPr/>
          </p:nvCxnSpPr>
          <p:spPr>
            <a:xfrm flipV="1">
              <a:off x="2097020" y="6357257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1156815" y="5159851"/>
            <a:ext cx="2688784" cy="461665"/>
            <a:chOff x="1230086" y="1785257"/>
            <a:chExt cx="2688784" cy="461665"/>
          </a:xfrm>
        </p:grpSpPr>
        <p:sp>
          <p:nvSpPr>
            <p:cNvPr id="77" name="TextBox 7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caring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3439515" y="5142889"/>
            <a:ext cx="1711122" cy="461665"/>
            <a:chOff x="1230086" y="1785257"/>
            <a:chExt cx="1711122" cy="461665"/>
          </a:xfrm>
        </p:grpSpPr>
        <p:sp>
          <p:nvSpPr>
            <p:cNvPr id="80" name="TextBox 7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611086" y="1785257"/>
              <a:ext cx="1330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friendly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5644895" y="5159850"/>
            <a:ext cx="1544574" cy="461665"/>
            <a:chOff x="1230086" y="1785257"/>
            <a:chExt cx="1544574" cy="461665"/>
          </a:xfrm>
        </p:grpSpPr>
        <p:sp>
          <p:nvSpPr>
            <p:cNvPr id="83" name="TextBox 8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611085" y="1785257"/>
              <a:ext cx="11635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clever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204506" y="1184031"/>
            <a:ext cx="6973597" cy="470318"/>
            <a:chOff x="794659" y="707494"/>
            <a:chExt cx="6973597" cy="470318"/>
          </a:xfrm>
        </p:grpSpPr>
        <p:grpSp>
          <p:nvGrpSpPr>
            <p:cNvPr id="86" name="Group 85"/>
            <p:cNvGrpSpPr/>
            <p:nvPr/>
          </p:nvGrpSpPr>
          <p:grpSpPr>
            <a:xfrm>
              <a:off x="794659" y="707494"/>
              <a:ext cx="6973597" cy="470318"/>
              <a:chOff x="363373" y="1262747"/>
              <a:chExt cx="6973597" cy="470318"/>
            </a:xfrm>
          </p:grpSpPr>
          <p:sp>
            <p:nvSpPr>
              <p:cNvPr id="88" name="TextBox 87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1.</a:t>
                </a: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827313" y="1271400"/>
                <a:ext cx="65096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Nick is very              . He makes everyone laugh!</a:t>
                </a:r>
                <a:endParaRPr lang="en-US" sz="2400" i="1"/>
              </a:p>
            </p:txBody>
          </p:sp>
        </p:grpSp>
        <p:cxnSp>
          <p:nvCxnSpPr>
            <p:cNvPr id="87" name="Straight Connector 86"/>
            <p:cNvCxnSpPr/>
            <p:nvPr/>
          </p:nvCxnSpPr>
          <p:spPr>
            <a:xfrm>
              <a:off x="2748649" y="1034375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1258936" y="5747803"/>
            <a:ext cx="7747904" cy="470318"/>
            <a:chOff x="685414" y="6027003"/>
            <a:chExt cx="7747904" cy="470318"/>
          </a:xfrm>
        </p:grpSpPr>
        <p:grpSp>
          <p:nvGrpSpPr>
            <p:cNvPr id="91" name="Group 90"/>
            <p:cNvGrpSpPr/>
            <p:nvPr/>
          </p:nvGrpSpPr>
          <p:grpSpPr>
            <a:xfrm>
              <a:off x="685414" y="6027003"/>
              <a:ext cx="7747904" cy="470318"/>
              <a:chOff x="363373" y="3312302"/>
              <a:chExt cx="7747904" cy="470318"/>
            </a:xfrm>
          </p:grpSpPr>
          <p:sp>
            <p:nvSpPr>
              <p:cNvPr id="93" name="TextBox 92"/>
              <p:cNvSpPr txBox="1"/>
              <p:nvPr/>
            </p:nvSpPr>
            <p:spPr>
              <a:xfrm>
                <a:off x="363373" y="332095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5.</a:t>
                </a: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838203" y="3312302"/>
                <a:ext cx="72730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My best friend is very               . She likes doing activities.</a:t>
                </a:r>
              </a:p>
            </p:txBody>
          </p:sp>
        </p:grpSp>
        <p:cxnSp>
          <p:nvCxnSpPr>
            <p:cNvPr id="92" name="Straight Connector 91"/>
            <p:cNvCxnSpPr/>
            <p:nvPr/>
          </p:nvCxnSpPr>
          <p:spPr>
            <a:xfrm flipV="1">
              <a:off x="3926360" y="6357257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1167701" y="6248423"/>
            <a:ext cx="2688784" cy="461665"/>
            <a:chOff x="1230086" y="1785257"/>
            <a:chExt cx="2688784" cy="461665"/>
          </a:xfrm>
        </p:grpSpPr>
        <p:sp>
          <p:nvSpPr>
            <p:cNvPr id="96" name="TextBox 9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creative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3450401" y="6231461"/>
            <a:ext cx="1935314" cy="461665"/>
            <a:chOff x="1230086" y="1785257"/>
            <a:chExt cx="1935314" cy="461665"/>
          </a:xfrm>
        </p:grpSpPr>
        <p:sp>
          <p:nvSpPr>
            <p:cNvPr id="99" name="TextBox 9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611085" y="1785257"/>
              <a:ext cx="15543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clever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5655781" y="6248422"/>
            <a:ext cx="2222770" cy="461665"/>
            <a:chOff x="1230086" y="1785257"/>
            <a:chExt cx="2222770" cy="461665"/>
          </a:xfrm>
        </p:grpSpPr>
        <p:sp>
          <p:nvSpPr>
            <p:cNvPr id="102" name="TextBox 10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611086" y="1785257"/>
              <a:ext cx="18417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active</a:t>
              </a:r>
            </a:p>
          </p:txBody>
        </p:sp>
      </p:grpSp>
      <p:sp>
        <p:nvSpPr>
          <p:cNvPr id="4" name="Oval 3">
            <a:extLst>
              <a:ext uri="{FF2B5EF4-FFF2-40B4-BE49-F238E27FC236}">
                <a16:creationId xmlns="" xmlns:a16="http://schemas.microsoft.com/office/drawing/2014/main" id="{9A84EE26-FA62-411D-A63B-5A3AE450E4DA}"/>
              </a:ext>
            </a:extLst>
          </p:cNvPr>
          <p:cNvSpPr/>
          <p:nvPr/>
        </p:nvSpPr>
        <p:spPr>
          <a:xfrm>
            <a:off x="3474007" y="1654348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="" xmlns:a16="http://schemas.microsoft.com/office/drawing/2014/main" id="{7400A248-451B-434C-AEF7-E59E5E011529}"/>
              </a:ext>
            </a:extLst>
          </p:cNvPr>
          <p:cNvSpPr/>
          <p:nvPr/>
        </p:nvSpPr>
        <p:spPr>
          <a:xfrm>
            <a:off x="1182731" y="3002975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="" xmlns:a16="http://schemas.microsoft.com/office/drawing/2014/main" id="{E9388042-A815-4C86-9865-84B563102101}"/>
              </a:ext>
            </a:extLst>
          </p:cNvPr>
          <p:cNvSpPr/>
          <p:nvPr/>
        </p:nvSpPr>
        <p:spPr>
          <a:xfrm>
            <a:off x="5636117" y="4054883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="" xmlns:a16="http://schemas.microsoft.com/office/drawing/2014/main" id="{ED272129-045E-4CCB-9AB5-A5B8652C3785}"/>
              </a:ext>
            </a:extLst>
          </p:cNvPr>
          <p:cNvSpPr/>
          <p:nvPr/>
        </p:nvSpPr>
        <p:spPr>
          <a:xfrm>
            <a:off x="1157869" y="5166896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="" xmlns:a16="http://schemas.microsoft.com/office/drawing/2014/main" id="{59C927A8-D030-463E-BB99-DFED43E2CCB0}"/>
              </a:ext>
            </a:extLst>
          </p:cNvPr>
          <p:cNvSpPr/>
          <p:nvPr/>
        </p:nvSpPr>
        <p:spPr>
          <a:xfrm>
            <a:off x="5653021" y="6258421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370879" y="31411"/>
            <a:ext cx="26584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b="1" dirty="0" smtClean="0">
                <a:solidFill>
                  <a:srgbClr val="0084B1"/>
                </a:solidFill>
              </a:rPr>
              <a:t>* Vocabulary</a:t>
            </a:r>
            <a:endParaRPr lang="en-US" sz="3600" b="1" dirty="0">
              <a:solidFill>
                <a:srgbClr val="0084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4" grpId="0" animBg="1"/>
      <p:bldP spid="109" grpId="0" animBg="1"/>
      <p:bldP spid="110" grpId="0" animBg="1"/>
      <p:bldP spid="1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75178"/>
            <a:ext cx="627229" cy="4770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131899" y="775178"/>
            <a:ext cx="76084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Answer questions about your classmates.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1336117" y="1566056"/>
            <a:ext cx="5728817" cy="470318"/>
            <a:chOff x="363373" y="1262747"/>
            <a:chExt cx="5728817" cy="470318"/>
          </a:xfrm>
        </p:grpSpPr>
        <p:sp>
          <p:nvSpPr>
            <p:cNvPr id="54" name="TextBox 53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Who has long hair in your class?</a:t>
              </a:r>
              <a:endParaRPr lang="en-US" sz="2400" i="1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336117" y="2563075"/>
            <a:ext cx="6471767" cy="461665"/>
            <a:chOff x="369902" y="2142097"/>
            <a:chExt cx="6471767" cy="461665"/>
          </a:xfrm>
        </p:grpSpPr>
        <p:sp>
          <p:nvSpPr>
            <p:cNvPr id="57" name="TextBox 56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44733" y="2142097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Who has a small nose?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336117" y="3551441"/>
            <a:ext cx="4368647" cy="470318"/>
            <a:chOff x="363373" y="4026312"/>
            <a:chExt cx="4368647" cy="470318"/>
          </a:xfrm>
        </p:grpSpPr>
        <p:sp>
          <p:nvSpPr>
            <p:cNvPr id="60" name="TextBox 59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38204" y="4026312"/>
              <a:ext cx="3893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Who has a round face?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336117" y="4539807"/>
            <a:ext cx="6471767" cy="470318"/>
            <a:chOff x="363373" y="3312302"/>
            <a:chExt cx="6471767" cy="470318"/>
          </a:xfrm>
        </p:grpSpPr>
        <p:sp>
          <p:nvSpPr>
            <p:cNvPr id="63" name="TextBox 62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838204" y="3312302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Does the classmate next to you have long hair?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336117" y="5545479"/>
            <a:ext cx="6471767" cy="470318"/>
            <a:chOff x="363373" y="5669935"/>
            <a:chExt cx="6471767" cy="470318"/>
          </a:xfrm>
        </p:grpSpPr>
        <p:sp>
          <p:nvSpPr>
            <p:cNvPr id="66" name="TextBox 65"/>
            <p:cNvSpPr txBox="1"/>
            <p:nvPr/>
          </p:nvSpPr>
          <p:spPr>
            <a:xfrm>
              <a:off x="363373" y="5678588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38204" y="5669935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Does the classmate next to you have big eyes?</a:t>
              </a:r>
            </a:p>
          </p:txBody>
        </p:sp>
      </p:grpSp>
      <p:cxnSp>
        <p:nvCxnSpPr>
          <p:cNvPr id="68" name="Straight Connector 67"/>
          <p:cNvCxnSpPr/>
          <p:nvPr/>
        </p:nvCxnSpPr>
        <p:spPr>
          <a:xfrm flipV="1">
            <a:off x="1607505" y="240426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1607505" y="347106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1611630" y="4478679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1611630" y="5545479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1611630" y="6452259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1347547" y="2269669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1347547" y="3370759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1347547" y="4319449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1347547" y="5420539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1347547" y="6327319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430743" y="179309"/>
            <a:ext cx="26100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Lucky numbers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3504" y="179309"/>
            <a:ext cx="1410246" cy="461665"/>
          </a:xfrm>
          <a:prstGeom prst="rect">
            <a:avLst/>
          </a:prstGeom>
          <a:solidFill>
            <a:srgbClr val="DAF1FD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GAME: </a:t>
            </a:r>
            <a:endParaRPr lang="en-GB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-3804" y="0"/>
            <a:ext cx="9144000" cy="7010400"/>
          </a:xfrm>
          <a:prstGeom prst="rect">
            <a:avLst/>
          </a:prstGeom>
          <a:gradFill rotWithShape="1">
            <a:gsLst>
              <a:gs pos="0">
                <a:srgbClr val="67F77C"/>
              </a:gs>
              <a:gs pos="50000">
                <a:schemeClr val="bg1"/>
              </a:gs>
              <a:gs pos="100000">
                <a:srgbClr val="67F77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vi-VN" sz="3600">
              <a:latin typeface=".VnTime" pitchFamily="34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 u="sng" dirty="0">
                <a:solidFill>
                  <a:srgbClr val="FF3300"/>
                </a:solidFill>
                <a:latin typeface="Times New Roman" pitchFamily="18" charset="0"/>
              </a:rPr>
              <a:t>Questions:</a:t>
            </a:r>
            <a:r>
              <a:rPr lang="en-US" sz="6000" b="1" dirty="0">
                <a:solidFill>
                  <a:srgbClr val="FF3300"/>
                </a:solidFill>
                <a:latin typeface="Times New Roman" pitchFamily="18" charset="0"/>
              </a:rPr>
              <a:t> Lucky numbers</a:t>
            </a:r>
          </a:p>
        </p:txBody>
      </p:sp>
      <p:sp>
        <p:nvSpPr>
          <p:cNvPr id="22533" name="Rectangle 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396496" y="1311866"/>
            <a:ext cx="14478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1</a:t>
            </a:r>
          </a:p>
        </p:txBody>
      </p:sp>
      <p:sp>
        <p:nvSpPr>
          <p:cNvPr id="22535" name="Rectangle 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848100" y="1311866"/>
            <a:ext cx="14478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2</a:t>
            </a:r>
          </a:p>
        </p:txBody>
      </p:sp>
      <p:sp>
        <p:nvSpPr>
          <p:cNvPr id="22537" name="Rectangle 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292096" y="1311866"/>
            <a:ext cx="15240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3</a:t>
            </a:r>
          </a:p>
        </p:txBody>
      </p:sp>
      <p:sp>
        <p:nvSpPr>
          <p:cNvPr id="22538" name="Rectangle 10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768096" y="3064466"/>
            <a:ext cx="15240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5</a:t>
            </a:r>
          </a:p>
        </p:txBody>
      </p:sp>
      <p:sp>
        <p:nvSpPr>
          <p:cNvPr id="22539" name="Rectangle 1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2396496" y="3064466"/>
            <a:ext cx="14478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4</a:t>
            </a:r>
          </a:p>
        </p:txBody>
      </p:sp>
      <p:sp>
        <p:nvSpPr>
          <p:cNvPr id="22541" name="Rectangle 13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92096" y="3064466"/>
            <a:ext cx="15240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6</a:t>
            </a:r>
          </a:p>
        </p:txBody>
      </p:sp>
      <p:sp>
        <p:nvSpPr>
          <p:cNvPr id="1038" name="Text Box 12"/>
          <p:cNvSpPr txBox="1">
            <a:spLocks noChangeArrowheads="1"/>
          </p:cNvSpPr>
          <p:nvPr/>
        </p:nvSpPr>
        <p:spPr bwMode="auto">
          <a:xfrm>
            <a:off x="5562600" y="5943600"/>
            <a:ext cx="1676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3200" b="1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28709" name="Picture 37" descr="ANd9GcT2LJJIwmYitwAIZFU9f4szraTLtEDREGHFrtOHXTBNmd6_hF1S5Q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29225"/>
            <a:ext cx="1338263" cy="1628775"/>
          </a:xfrm>
          <a:prstGeom prst="rect">
            <a:avLst/>
          </a:prstGeom>
          <a:noFill/>
          <a:ln w="38100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707" name="Rectangle 35"/>
          <p:cNvSpPr>
            <a:spLocks noChangeArrowheads="1"/>
          </p:cNvSpPr>
          <p:nvPr/>
        </p:nvSpPr>
        <p:spPr bwMode="auto">
          <a:xfrm>
            <a:off x="457200" y="6019800"/>
            <a:ext cx="522288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 sz="1800">
              <a:cs typeface="Arial" charset="0"/>
            </a:endParaRPr>
          </a:p>
        </p:txBody>
      </p:sp>
      <p:pic>
        <p:nvPicPr>
          <p:cNvPr id="28711" name="Picture 39" descr="Jerry_Mous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5181600"/>
            <a:ext cx="1252538" cy="1690688"/>
          </a:xfrm>
          <a:prstGeom prst="rect">
            <a:avLst/>
          </a:prstGeom>
          <a:noFill/>
          <a:ln w="38100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>
            <a:hlinkClick r:id="rId14" action="ppaction://hlinksldjump"/>
          </p:cNvPr>
          <p:cNvSpPr/>
          <p:nvPr/>
        </p:nvSpPr>
        <p:spPr>
          <a:xfrm>
            <a:off x="4010297" y="6251054"/>
            <a:ext cx="1285603" cy="487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82" name="TextBox1" r:id="rId2" imgW="1219320" imgH="876240"/>
        </mc:Choice>
        <mc:Fallback>
          <p:control name="TextBox1" r:id="rId2" imgW="1219320" imgH="87624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81200" y="5224463"/>
                  <a:ext cx="1219200" cy="8810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083" name="TextBox2" r:id="rId3" imgW="1219320" imgH="876240"/>
        </mc:Choice>
        <mc:Fallback>
          <p:control name="TextBox2" r:id="rId3" imgW="1219320" imgH="876240">
            <p:pic>
              <p:nvPicPr>
                <p:cNvPr id="0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10313" y="5257800"/>
                  <a:ext cx="1219200" cy="8810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03067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11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85" decel="100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85" decel="100000"/>
                                        <p:tgtEl>
                                          <p:spTgt spid="225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2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5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5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100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25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25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8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25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4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1"/>
                  </p:tgtEl>
                </p:cond>
              </p:nextCondLst>
            </p:seq>
          </p:childTnLst>
        </p:cTn>
      </p:par>
    </p:tnLst>
    <p:bldLst>
      <p:bldP spid="22531" grpId="0"/>
      <p:bldP spid="22533" grpId="0" animBg="1"/>
      <p:bldP spid="22533" grpId="1" animBg="1"/>
      <p:bldP spid="22535" grpId="0" animBg="1"/>
      <p:bldP spid="22535" grpId="1" animBg="1"/>
      <p:bldP spid="22537" grpId="0" animBg="1"/>
      <p:bldP spid="22537" grpId="1" animBg="1"/>
      <p:bldP spid="22538" grpId="0" animBg="1"/>
      <p:bldP spid="22538" grpId="1" animBg="1"/>
      <p:bldP spid="22539" grpId="0" animBg="1"/>
      <p:bldP spid="22539" grpId="1" animBg="1"/>
      <p:bldP spid="22541" grpId="0" animBg="1"/>
      <p:bldP spid="22541" grpId="1" animBg="1"/>
      <p:bldP spid="2870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628651" y="838519"/>
            <a:ext cx="723518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1. Who </a:t>
            </a:r>
            <a:r>
              <a:rPr lang="en-US" sz="3200" b="1" dirty="0"/>
              <a:t>has long hair in your class?</a:t>
            </a:r>
            <a:endParaRPr lang="en-US" sz="3200" b="1" i="1" dirty="0"/>
          </a:p>
        </p:txBody>
      </p:sp>
      <p:sp>
        <p:nvSpPr>
          <p:cNvPr id="5" name="Action Button: Home 4">
            <a:hlinkClick r:id="rId2" action="ppaction://hlinksldjump" highlightClick="1"/>
          </p:cNvPr>
          <p:cNvSpPr/>
          <p:nvPr/>
        </p:nvSpPr>
        <p:spPr>
          <a:xfrm>
            <a:off x="8164286" y="5891349"/>
            <a:ext cx="692331" cy="679268"/>
          </a:xfrm>
          <a:prstGeom prst="actionButtonHome">
            <a:avLst/>
          </a:prstGeom>
          <a:solidFill>
            <a:srgbClr val="C0E8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30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5372" y="919909"/>
            <a:ext cx="5996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2. Who </a:t>
            </a:r>
            <a:r>
              <a:rPr lang="en-US" sz="3200" dirty="0"/>
              <a:t>has a small nose?</a:t>
            </a:r>
          </a:p>
        </p:txBody>
      </p:sp>
      <p:sp>
        <p:nvSpPr>
          <p:cNvPr id="5" name="Action Button: Home 4">
            <a:hlinkClick r:id="rId2" action="ppaction://hlinksldjump" highlightClick="1"/>
          </p:cNvPr>
          <p:cNvSpPr/>
          <p:nvPr/>
        </p:nvSpPr>
        <p:spPr>
          <a:xfrm>
            <a:off x="8164286" y="5891349"/>
            <a:ext cx="692331" cy="679268"/>
          </a:xfrm>
          <a:prstGeom prst="actionButtonHome">
            <a:avLst/>
          </a:prstGeom>
          <a:solidFill>
            <a:srgbClr val="C0E8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21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2470</TotalTime>
  <Words>728</Words>
  <Application>Microsoft Office PowerPoint</Application>
  <PresentationFormat>On-screen Show (4:3)</PresentationFormat>
  <Paragraphs>135</Paragraphs>
  <Slides>21</Slides>
  <Notes>1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Bitmap Image</vt:lpstr>
      <vt:lpstr>PowerPoint Presentation</vt:lpstr>
      <vt:lpstr>PowerPoint Presentation</vt:lpstr>
      <vt:lpstr>* Warm-up</vt:lpstr>
      <vt:lpstr>PowerPoint Presentation</vt:lpstr>
      <vt:lpstr>PowerPoint Presentation</vt:lpstr>
      <vt:lpstr>PowerPoint Presentation</vt:lpstr>
      <vt:lpstr>PowerPoint Presentation</vt:lpstr>
      <vt:lpstr>1. Who has long hair in your class?</vt:lpstr>
      <vt:lpstr>PowerPoint Presentation</vt:lpstr>
      <vt:lpstr>3. Who has a round face? </vt:lpstr>
      <vt:lpstr>PowerPoint Presentation</vt:lpstr>
      <vt:lpstr>4. Does the classmate next to you  have long hair?</vt:lpstr>
      <vt:lpstr>5. Does the classmate next to you have big eyes?</vt:lpstr>
      <vt:lpstr>PowerPoint Presentation</vt:lpstr>
      <vt:lpstr>PowerPoint Presentation</vt:lpstr>
      <vt:lpstr>PowerPoint Presentation</vt:lpstr>
      <vt:lpstr>* Consolidation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DELL</cp:lastModifiedBy>
  <cp:revision>143</cp:revision>
  <dcterms:created xsi:type="dcterms:W3CDTF">2020-12-09T02:04:09Z</dcterms:created>
  <dcterms:modified xsi:type="dcterms:W3CDTF">2023-10-26T04:51:35Z</dcterms:modified>
</cp:coreProperties>
</file>