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5" r:id="rId2"/>
    <p:sldId id="277" r:id="rId3"/>
    <p:sldId id="275" r:id="rId4"/>
    <p:sldId id="258" r:id="rId5"/>
    <p:sldId id="278" r:id="rId6"/>
    <p:sldId id="260" r:id="rId7"/>
    <p:sldId id="272" r:id="rId8"/>
    <p:sldId id="261" r:id="rId9"/>
    <p:sldId id="262" r:id="rId10"/>
    <p:sldId id="263" r:id="rId11"/>
    <p:sldId id="284" r:id="rId12"/>
    <p:sldId id="279" r:id="rId13"/>
    <p:sldId id="28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C0E6EA"/>
    <a:srgbClr val="F47A69"/>
    <a:srgbClr val="0084B1"/>
    <a:srgbClr val="8CB862"/>
    <a:srgbClr val="E2F4F6"/>
    <a:srgbClr val="D6EFF2"/>
    <a:srgbClr val="F16649"/>
    <a:srgbClr val="EF00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387" y="67"/>
      </p:cViewPr>
      <p:guideLst>
        <p:guide orient="horz" pos="2208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5450"/>
            <a:ext cx="8305800" cy="1143000"/>
          </a:xfrm>
          <a:prstGeom prst="rect">
            <a:avLst/>
          </a:prstGeom>
          <a:solidFill>
            <a:srgbClr val="339966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048000"/>
            <a:ext cx="3810000" cy="3810000"/>
          </a:xfrm>
          <a:noFill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086600" y="3733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love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65932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8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936171" y="30227"/>
            <a:ext cx="7499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descriptions in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Share your opinion with  the class.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5606" y="917668"/>
            <a:ext cx="172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7401" y="1827893"/>
            <a:ext cx="7627937" cy="2031325"/>
          </a:xfrm>
          <a:prstGeom prst="rect">
            <a:avLst/>
          </a:prstGeom>
          <a:solidFill>
            <a:srgbClr val="0FB7BD">
              <a:alpha val="72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My birthday is …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It’s true that …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It isn’t true that …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hcs que chau\Desktop\son-tung-m-tp-43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"/>
            <a:ext cx="4876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154675" y="914400"/>
            <a:ext cx="44291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you describe him?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He has………….</a:t>
            </a:r>
          </a:p>
          <a:p>
            <a:pPr eaLnBrk="1" hangingPunct="1"/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He is </a:t>
            </a:r>
            <a:endParaRPr lang="vi-VN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21" y="205469"/>
            <a:ext cx="4886779" cy="708931"/>
          </a:xfrm>
          <a:solidFill>
            <a:srgbClr val="F47A69"/>
          </a:solidFill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.VnBlack" pitchFamily="34" charset="0"/>
              </a:rPr>
              <a:t>PRODUCTION</a:t>
            </a:r>
            <a:endParaRPr lang="en-GB" dirty="0">
              <a:solidFill>
                <a:srgbClr val="00B0F0"/>
              </a:solidFill>
              <a:latin typeface=".Vn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9278" y="2812597"/>
            <a:ext cx="7886700" cy="292054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best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friend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Mai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We go to the same school, and we’ve been together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five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years.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Mai is very pretty. She has short black hair and big brown eyes. She is clever and hard-working, and she is also very funny.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like being with her. We often do our homework together, and she helps me a lot.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hope that in the future we’ll still be best friends.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6514" y="1117953"/>
            <a:ext cx="5109028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 smtClean="0"/>
              <a:t>* Talk about your best friend</a:t>
            </a:r>
            <a:endParaRPr lang="en-GB" sz="2800" i="1" dirty="0"/>
          </a:p>
        </p:txBody>
      </p:sp>
      <p:sp>
        <p:nvSpPr>
          <p:cNvPr id="7" name="Rounded Rectangle 6"/>
          <p:cNvSpPr/>
          <p:nvPr/>
        </p:nvSpPr>
        <p:spPr>
          <a:xfrm>
            <a:off x="667657" y="2017486"/>
            <a:ext cx="3468914" cy="624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MODEL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701040"/>
            <a:ext cx="77724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0" cap="none" spc="0" normalizeH="0" baseline="0" noProof="0" dirty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.VnTifani HeavyH" pitchFamily="34" charset="0"/>
                <a:ea typeface="+mj-ea"/>
                <a:cs typeface="+mj-cs"/>
              </a:rPr>
              <a:t>       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.VnTifani HeavyH" pitchFamily="34" charset="0"/>
                <a:ea typeface="+mj-ea"/>
                <a:cs typeface="+mj-cs"/>
              </a:rPr>
              <a:t>homework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53143" y="1972491"/>
            <a:ext cx="8098971" cy="296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Gill Sans MT" pitchFamily="34" charset="0"/>
              </a:rPr>
              <a:t> 	</a:t>
            </a:r>
            <a:r>
              <a:rPr lang="en-US" sz="3200" dirty="0" smtClean="0">
                <a:solidFill>
                  <a:srgbClr val="FF5229"/>
                </a:solidFill>
                <a:latin typeface="Gill Sans MT" pitchFamily="34" charset="0"/>
              </a:rPr>
              <a:t>- Practice speaking about your best friend.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  - prepare next lesson</a:t>
            </a:r>
          </a:p>
          <a:p>
            <a:pPr algn="just" eaLnBrk="1" hangingPunct="1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Beaches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3" name="Picture 3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3850"/>
            <a:ext cx="76739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addemoticons1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816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5" name="Picture 5" descr="Cánh cụt 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6" name="Picture 6" descr="Cánh cụt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29200"/>
            <a:ext cx="91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7" name="Picture 7" descr="Cánh cụt 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86400"/>
            <a:ext cx="765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09" name="Group 9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204810" name="Picture 10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1" name="Picture 11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2" name="Picture 12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3" name="Picture 13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71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203118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5638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pitchFamily="34" charset="0"/>
              </a:rPr>
              <a:t>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3419475" y="139700"/>
            <a:ext cx="5038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Game:</a:t>
            </a:r>
            <a:r>
              <a:rPr lang="en-US" sz="4400" b="1" dirty="0" err="1">
                <a:solidFill>
                  <a:srgbClr val="00FF00"/>
                </a:solidFill>
              </a:rPr>
              <a:t>Pelmanism</a:t>
            </a:r>
            <a:endParaRPr lang="en-US" sz="4400" dirty="0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950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C000"/>
                </a:solidFill>
              </a:rPr>
              <a:t>KIND</a:t>
            </a:r>
            <a:endParaRPr lang="en-US" sz="3600" b="1" dirty="0">
              <a:ln w="38100">
                <a:noFill/>
              </a:ln>
              <a:solidFill>
                <a:srgbClr val="FFC000"/>
              </a:solidFill>
              <a:latin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97125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FRIENDLY</a:t>
            </a:r>
            <a:endParaRPr lang="en-US" sz="28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57725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FUNNY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48488" y="1484313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CLEVER</a:t>
            </a:r>
            <a:endParaRPr lang="en-US" sz="28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5725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ACTIVE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76488" y="3284538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CREATIVE</a:t>
            </a:r>
            <a:endParaRPr lang="en-US" sz="28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635500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Vui</a:t>
            </a:r>
            <a:r>
              <a:rPr lang="en-US" sz="36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vẻ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26263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Năng</a:t>
            </a:r>
            <a:r>
              <a:rPr lang="en-US" sz="36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động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5725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Thân</a:t>
            </a:r>
            <a:r>
              <a:rPr lang="en-US" sz="36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thiện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76488" y="5084763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Sáng</a:t>
            </a:r>
            <a:r>
              <a:rPr lang="en-US" sz="36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tạo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35500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Tốt</a:t>
            </a:r>
            <a:r>
              <a:rPr lang="en-US" sz="36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bụng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926263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Thông</a:t>
            </a:r>
            <a:r>
              <a:rPr lang="en-US" sz="36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minh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22018" y="1499298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404387" y="148478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64399" y="148478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3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955639" y="148478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4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6248" y="3299498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375756" y="327002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6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635768" y="327002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7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927008" y="3284538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8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6248" y="507067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9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375756" y="507067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35768" y="507067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927008" y="507067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8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78307" y="123688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BlackH" pitchFamily="34" charset="0"/>
              </a:rPr>
              <a:t>UNIT 3: MY FRIENDS</a:t>
            </a:r>
            <a:endParaRPr lang="en-GB" sz="40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923657" y="1671795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4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06" y="2664999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91" y="2665347"/>
            <a:ext cx="961782" cy="777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3412" y="3747071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4B1"/>
                </a:solidFill>
              </a:rPr>
              <a:t>Everyday English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445" y="4698528"/>
            <a:ext cx="7085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Asking about appearance and personality</a:t>
            </a:r>
          </a:p>
        </p:txBody>
      </p:sp>
    </p:spTree>
    <p:extLst>
      <p:ext uri="{BB962C8B-B14F-4D97-AF65-F5344CB8AC3E}">
        <p14:creationId xmlns:p14="http://schemas.microsoft.com/office/powerpoint/2010/main" val="23074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97FA18-6CA8-456A-BDFA-0891088B279E}"/>
              </a:ext>
            </a:extLst>
          </p:cNvPr>
          <p:cNvSpPr/>
          <p:nvPr/>
        </p:nvSpPr>
        <p:spPr>
          <a:xfrm>
            <a:off x="2153265" y="2142032"/>
            <a:ext cx="5142270" cy="5112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C0CB59-57BD-4E41-BC01-96F841A94C6F}"/>
              </a:ext>
            </a:extLst>
          </p:cNvPr>
          <p:cNvSpPr/>
          <p:nvPr/>
        </p:nvSpPr>
        <p:spPr>
          <a:xfrm>
            <a:off x="2153265" y="3914717"/>
            <a:ext cx="2310580" cy="5112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234493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827313" y="234493"/>
            <a:ext cx="7710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between Linda and Mi. Pay attention to the highlighted.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8516" y="1393920"/>
            <a:ext cx="659456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…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Linda: </a:t>
            </a:r>
            <a:r>
              <a:rPr lang="en-US" sz="2600" dirty="0"/>
              <a:t>What does your best friend look like?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Mi: </a:t>
            </a:r>
            <a:r>
              <a:rPr lang="en-US" sz="2600" dirty="0"/>
              <a:t>She’s short with long black hair. </a:t>
            </a:r>
          </a:p>
          <a:p>
            <a:pPr indent="514350">
              <a:lnSpc>
                <a:spcPct val="150000"/>
              </a:lnSpc>
            </a:pPr>
            <a:r>
              <a:rPr lang="en-US" sz="2600" dirty="0"/>
              <a:t>She has bright brown eyes.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Linda: </a:t>
            </a:r>
            <a:r>
              <a:rPr lang="en-US" sz="2600" dirty="0"/>
              <a:t>What’s she like?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Mi: </a:t>
            </a:r>
            <a:r>
              <a:rPr lang="en-US" sz="2600" dirty="0"/>
              <a:t>She’s very kind and creative.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…</a:t>
            </a:r>
          </a:p>
        </p:txBody>
      </p:sp>
      <p:pic>
        <p:nvPicPr>
          <p:cNvPr id="3" name="Bản sao của B1_19">
            <a:hlinkClick r:id="" action="ppaction://media"/>
            <a:extLst>
              <a:ext uri="{FF2B5EF4-FFF2-40B4-BE49-F238E27FC236}">
                <a16:creationId xmlns:a16="http://schemas.microsoft.com/office/drawing/2014/main" id="{A662BAF6-F4C3-40A3-B76F-E470D1C7FB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14813" y="9160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593" y="103870"/>
            <a:ext cx="8225064" cy="970188"/>
          </a:xfrm>
          <a:solidFill>
            <a:srgbClr val="0FB7BD">
              <a:alpha val="73000"/>
            </a:srgbClr>
          </a:solidFill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* Note:  </a:t>
            </a:r>
            <a:r>
              <a:rPr lang="en-US" sz="3200" b="1" dirty="0" err="1" smtClean="0"/>
              <a:t>Dùng</a:t>
            </a:r>
            <a:r>
              <a:rPr lang="en-US" sz="3200" b="1" dirty="0" smtClean="0"/>
              <a:t> đ</a:t>
            </a:r>
            <a:r>
              <a:rPr lang="vi-VN" sz="3200" b="1" dirty="0" smtClean="0"/>
              <a:t>ộng </a:t>
            </a:r>
            <a:r>
              <a:rPr lang="vi-VN" sz="3200" b="1" dirty="0"/>
              <a:t>từ </a:t>
            </a:r>
            <a:r>
              <a:rPr lang="vi-VN" sz="3200" b="1" dirty="0">
                <a:solidFill>
                  <a:srgbClr val="FF0000"/>
                </a:solidFill>
              </a:rPr>
              <a:t>Be</a:t>
            </a:r>
            <a:r>
              <a:rPr lang="vi-VN" sz="3200" b="1" dirty="0"/>
              <a:t> và </a:t>
            </a:r>
            <a:r>
              <a:rPr lang="vi-VN" sz="3200" b="1" dirty="0">
                <a:solidFill>
                  <a:srgbClr val="FF0000"/>
                </a:solidFill>
              </a:rPr>
              <a:t>Have</a:t>
            </a:r>
            <a:r>
              <a:rPr lang="vi-VN" sz="3200" b="1" dirty="0"/>
              <a:t> dùng để miêu tả</a:t>
            </a:r>
            <a:br>
              <a:rPr lang="vi-VN" sz="3200" b="1" dirty="0"/>
            </a:b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707" y="1259568"/>
            <a:ext cx="7886700" cy="4351338"/>
          </a:xfrm>
        </p:spPr>
        <p:txBody>
          <a:bodyPr>
            <a:normAutofit/>
          </a:bodyPr>
          <a:lstStyle/>
          <a:p>
            <a:r>
              <a:rPr lang="vi-VN" dirty="0" smtClean="0"/>
              <a:t>1</a:t>
            </a:r>
            <a:r>
              <a:rPr lang="vi-VN" b="1" dirty="0"/>
              <a:t>. </a:t>
            </a:r>
            <a:r>
              <a:rPr lang="vi-VN" b="1" u="sng" dirty="0"/>
              <a:t>Với động từ "</a:t>
            </a:r>
            <a:r>
              <a:rPr lang="vi-VN" b="1" u="sng" dirty="0" smtClean="0"/>
              <a:t>tobe</a:t>
            </a:r>
            <a:r>
              <a:rPr lang="vi-VN" sz="2000" b="1" i="1" dirty="0" smtClean="0"/>
              <a:t>“</a:t>
            </a:r>
            <a:r>
              <a:rPr lang="en-US" sz="2000" b="1" i="1" dirty="0" smtClean="0"/>
              <a:t>  ( </a:t>
            </a:r>
            <a:r>
              <a:rPr lang="en-US" sz="2000" b="1" i="1" dirty="0" err="1" smtClean="0"/>
              <a:t>Dùng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để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miêu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tả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về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tính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cách</a:t>
            </a:r>
            <a:r>
              <a:rPr lang="en-US" sz="2000" b="1" i="1" dirty="0" smtClean="0"/>
              <a:t>) </a:t>
            </a:r>
            <a:endParaRPr lang="en-GB" sz="2000" b="1" i="1" dirty="0"/>
          </a:p>
          <a:p>
            <a:pPr marL="0" indent="0">
              <a:buNone/>
            </a:pPr>
            <a:r>
              <a:rPr lang="en-GB" dirty="0" smtClean="0"/>
              <a:t>                    S +  be </a:t>
            </a:r>
            <a:r>
              <a:rPr lang="en-GB" dirty="0"/>
              <a:t>+ </a:t>
            </a:r>
            <a:r>
              <a:rPr lang="en-GB" dirty="0" smtClean="0"/>
              <a:t> </a:t>
            </a:r>
            <a:r>
              <a:rPr lang="en-GB" dirty="0" err="1" smtClean="0"/>
              <a:t>adj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Ex:   </a:t>
            </a:r>
            <a:r>
              <a:rPr lang="en-GB" dirty="0" smtClean="0">
                <a:solidFill>
                  <a:srgbClr val="FF0000"/>
                </a:solidFill>
              </a:rPr>
              <a:t>He </a:t>
            </a:r>
            <a:r>
              <a:rPr lang="en-GB" dirty="0">
                <a:solidFill>
                  <a:srgbClr val="FF0000"/>
                </a:solidFill>
              </a:rPr>
              <a:t>is kind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en-US" dirty="0" smtClean="0">
                <a:solidFill>
                  <a:srgbClr val="FF0000"/>
                </a:solidFill>
              </a:rPr>
              <a:t>She is </a:t>
            </a:r>
            <a:r>
              <a:rPr lang="en-GB" dirty="0" smtClean="0">
                <a:solidFill>
                  <a:srgbClr val="FF0000"/>
                </a:solidFill>
              </a:rPr>
              <a:t> friendly</a:t>
            </a:r>
          </a:p>
          <a:p>
            <a:r>
              <a:rPr lang="vi-VN" b="1" dirty="0"/>
              <a:t>2. </a:t>
            </a:r>
            <a:r>
              <a:rPr lang="vi-VN" b="1" u="sng" dirty="0"/>
              <a:t>Với động từ Have</a:t>
            </a:r>
            <a:r>
              <a:rPr lang="en-GB" u="sng" dirty="0" smtClean="0"/>
              <a:t> </a:t>
            </a:r>
            <a:r>
              <a:rPr lang="en-GB" dirty="0" smtClean="0"/>
              <a:t>  </a:t>
            </a:r>
            <a:r>
              <a:rPr lang="en-GB" sz="2200" dirty="0" smtClean="0"/>
              <a:t>(</a:t>
            </a:r>
            <a:r>
              <a:rPr lang="en-US" sz="2200" b="1" i="1" dirty="0" err="1" smtClean="0"/>
              <a:t>Dùng</a:t>
            </a:r>
            <a:r>
              <a:rPr lang="en-US" sz="2200" b="1" i="1" dirty="0" smtClean="0"/>
              <a:t> </a:t>
            </a:r>
            <a:r>
              <a:rPr lang="en-US" sz="2200" b="1" i="1" dirty="0" err="1"/>
              <a:t>để</a:t>
            </a:r>
            <a:r>
              <a:rPr lang="en-US" sz="2200" b="1" i="1" dirty="0"/>
              <a:t> </a:t>
            </a:r>
            <a:r>
              <a:rPr lang="en-US" sz="2200" b="1" i="1" dirty="0" err="1"/>
              <a:t>miêu</a:t>
            </a:r>
            <a:r>
              <a:rPr lang="en-US" sz="2200" b="1" i="1" dirty="0"/>
              <a:t> </a:t>
            </a:r>
            <a:r>
              <a:rPr lang="en-US" sz="2200" b="1" i="1" dirty="0" err="1"/>
              <a:t>tả</a:t>
            </a:r>
            <a:r>
              <a:rPr lang="en-US" sz="2200" b="1" i="1" dirty="0"/>
              <a:t> </a:t>
            </a:r>
            <a:r>
              <a:rPr lang="en-US" sz="2200" b="1" i="1" dirty="0" err="1"/>
              <a:t>về</a:t>
            </a:r>
            <a:r>
              <a:rPr lang="en-US" sz="2200" b="1" i="1" dirty="0"/>
              <a:t> </a:t>
            </a:r>
            <a:r>
              <a:rPr lang="en-US" sz="2200" b="1" i="1" dirty="0" err="1" smtClean="0"/>
              <a:t>ngoại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hình</a:t>
            </a:r>
            <a:r>
              <a:rPr lang="en-US" sz="2200" b="1" i="1" dirty="0" smtClean="0"/>
              <a:t>) </a:t>
            </a:r>
            <a:endParaRPr lang="en-GB" u="sng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S </a:t>
            </a:r>
            <a:r>
              <a:rPr lang="en-GB" dirty="0"/>
              <a:t>+ have/has + (a/an) + </a:t>
            </a:r>
            <a:r>
              <a:rPr lang="en-GB" dirty="0" err="1"/>
              <a:t>adj</a:t>
            </a:r>
            <a:r>
              <a:rPr lang="en-GB" dirty="0"/>
              <a:t> + N</a:t>
            </a:r>
          </a:p>
          <a:p>
            <a:pPr marL="0" indent="0">
              <a:buNone/>
            </a:pPr>
            <a:r>
              <a:rPr lang="en-GB" dirty="0" smtClean="0"/>
              <a:t>EX:       </a:t>
            </a:r>
            <a:r>
              <a:rPr lang="en-GB" dirty="0" smtClean="0">
                <a:solidFill>
                  <a:srgbClr val="FF0000"/>
                </a:solidFill>
              </a:rPr>
              <a:t>My </a:t>
            </a:r>
            <a:r>
              <a:rPr lang="en-GB" dirty="0">
                <a:solidFill>
                  <a:srgbClr val="FF0000"/>
                </a:solidFill>
              </a:rPr>
              <a:t>best friend has a round face.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            He </a:t>
            </a:r>
            <a:r>
              <a:rPr lang="en-GB" dirty="0">
                <a:solidFill>
                  <a:srgbClr val="FF0000"/>
                </a:solidFill>
              </a:rPr>
              <a:t>has big ears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301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3889" y="6676"/>
            <a:ext cx="74571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with a classmate. Ask him / her about his / her best friend. Remember to use the two questions highlighted in </a:t>
            </a:r>
            <a:r>
              <a:rPr lang="en-US" sz="2600" b="1" spc="-5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8516" y="1843863"/>
            <a:ext cx="659456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 smtClean="0"/>
              <a:t>Tuan: </a:t>
            </a:r>
            <a:r>
              <a:rPr lang="en-US" sz="2600" dirty="0"/>
              <a:t>What does your best friend look like</a:t>
            </a:r>
            <a:r>
              <a:rPr lang="en-US" sz="26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600" b="1" i="1" dirty="0" err="1" smtClean="0"/>
              <a:t>Hoa</a:t>
            </a:r>
            <a:r>
              <a:rPr lang="en-US" sz="2600" b="1" i="1" dirty="0" smtClean="0"/>
              <a:t> : </a:t>
            </a:r>
            <a:r>
              <a:rPr lang="en-US" sz="2600" dirty="0"/>
              <a:t>She’s </a:t>
            </a:r>
            <a:r>
              <a:rPr lang="en-US" sz="2600" dirty="0" smtClean="0"/>
              <a:t> (He’s)………………………….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 </a:t>
            </a:r>
            <a:r>
              <a:rPr lang="en-US" sz="2600" dirty="0" smtClean="0"/>
              <a:t>       She(he) </a:t>
            </a:r>
            <a:r>
              <a:rPr lang="en-US" sz="2600" dirty="0"/>
              <a:t>has bright brown eyes.</a:t>
            </a:r>
          </a:p>
          <a:p>
            <a:pPr>
              <a:lnSpc>
                <a:spcPct val="150000"/>
              </a:lnSpc>
            </a:pPr>
            <a:r>
              <a:rPr lang="en-US" sz="2600" b="1" i="1" dirty="0" smtClean="0"/>
              <a:t>Tuan: </a:t>
            </a:r>
            <a:r>
              <a:rPr lang="en-US" sz="2600" dirty="0"/>
              <a:t>What’s she like</a:t>
            </a:r>
            <a:r>
              <a:rPr lang="en-US" sz="26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600" b="1" i="1" dirty="0" err="1" smtClean="0"/>
              <a:t>Hoa</a:t>
            </a:r>
            <a:r>
              <a:rPr lang="en-US" sz="2600" b="1" i="1" dirty="0" smtClean="0"/>
              <a:t> : </a:t>
            </a:r>
            <a:r>
              <a:rPr lang="en-US" sz="2600" dirty="0" smtClean="0"/>
              <a:t>She’s( He’s)………………………………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96426" y="1679427"/>
            <a:ext cx="4954515" cy="2224345"/>
            <a:chOff x="2094743" y="1811975"/>
            <a:chExt cx="4954515" cy="2224345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43517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Date of birth and personality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46650" y="77215"/>
            <a:ext cx="7534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about these students in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4Teen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magazine. Use one or two adjectives to describe them.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42398" y="1220432"/>
            <a:ext cx="7486374" cy="2579717"/>
            <a:chOff x="-1028424" y="1502509"/>
            <a:chExt cx="7486374" cy="2579717"/>
          </a:xfrm>
        </p:grpSpPr>
        <p:sp>
          <p:nvSpPr>
            <p:cNvPr id="2" name="Rounded Rectangle 1"/>
            <p:cNvSpPr/>
            <p:nvPr/>
          </p:nvSpPr>
          <p:spPr>
            <a:xfrm>
              <a:off x="80010" y="1714500"/>
              <a:ext cx="6377940" cy="229743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8424" y="1502509"/>
              <a:ext cx="2369414" cy="257971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28280" y="2116961"/>
              <a:ext cx="49296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/>
                <a:t>I live in Da Nang.  At home, I can do my homework without my parents’ help. At school, I like speaking English. I’m going to an English club now.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60877" y="4135292"/>
            <a:ext cx="7716777" cy="2681920"/>
            <a:chOff x="3307551" y="2923202"/>
            <a:chExt cx="7716777" cy="2681920"/>
          </a:xfrm>
        </p:grpSpPr>
        <p:sp>
          <p:nvSpPr>
            <p:cNvPr id="9" name="Rounded Rectangle 8"/>
            <p:cNvSpPr/>
            <p:nvPr/>
          </p:nvSpPr>
          <p:spPr>
            <a:xfrm>
              <a:off x="4549140" y="3046094"/>
              <a:ext cx="6475188" cy="2520315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8"/>
            <a:stretch/>
          </p:blipFill>
          <p:spPr>
            <a:xfrm>
              <a:off x="3307551" y="2923202"/>
              <a:ext cx="2497986" cy="268192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69247" y="3152089"/>
              <a:ext cx="478896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/>
                <a:t>I come from Cambridge. In my free time, I draw pictures and play the piano. I also help some old people near my house. I usually read to them at the weekend. Now I’m drawing in my garden.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A6451B-4BC2-48B0-BE73-9725ED83F057}"/>
              </a:ext>
            </a:extLst>
          </p:cNvPr>
          <p:cNvSpPr/>
          <p:nvPr/>
        </p:nvSpPr>
        <p:spPr>
          <a:xfrm>
            <a:off x="551636" y="1827660"/>
            <a:ext cx="1055463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84B1"/>
                </a:solidFill>
              </a:rPr>
              <a:t>clever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1758CF-27E2-4AE1-8072-D95E66DE6D2E}"/>
              </a:ext>
            </a:extLst>
          </p:cNvPr>
          <p:cNvSpPr/>
          <p:nvPr/>
        </p:nvSpPr>
        <p:spPr>
          <a:xfrm>
            <a:off x="115228" y="2516625"/>
            <a:ext cx="1928280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84B1"/>
                </a:solidFill>
              </a:rPr>
              <a:t>hard-working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612D34-8A6A-4F3D-AC65-3BFA467ECE53}"/>
              </a:ext>
            </a:extLst>
          </p:cNvPr>
          <p:cNvSpPr/>
          <p:nvPr/>
        </p:nvSpPr>
        <p:spPr>
          <a:xfrm>
            <a:off x="7753492" y="4864428"/>
            <a:ext cx="1347373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84B1"/>
                </a:solidFill>
              </a:rPr>
              <a:t>creative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A3C3BB4-9908-412B-A0DC-979263864F67}"/>
              </a:ext>
            </a:extLst>
          </p:cNvPr>
          <p:cNvSpPr/>
          <p:nvPr/>
        </p:nvSpPr>
        <p:spPr>
          <a:xfrm>
            <a:off x="7874256" y="5549394"/>
            <a:ext cx="1154516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84B1"/>
                </a:solidFill>
              </a:rPr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3" y="42732"/>
            <a:ext cx="77530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may have different personalities because we have different birthdays.</a:t>
            </a:r>
          </a:p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descriptions below. Do you think they match the friends in </a:t>
            </a:r>
            <a:r>
              <a:rPr lang="en-US" sz="25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874194"/>
              </p:ext>
            </p:extLst>
          </p:nvPr>
        </p:nvGraphicFramePr>
        <p:xfrm>
          <a:off x="865203" y="1897380"/>
          <a:ext cx="7349883" cy="4754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79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0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/>
                        <a:t>21/3 – 19/4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confident, 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20/4 – 20/5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loving, hard-working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21/5 – 21/6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active,</a:t>
                      </a:r>
                      <a:r>
                        <a:rPr lang="en-US" sz="2000" b="1" baseline="0"/>
                        <a:t> friendly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22/6 – 22/7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caring,</a:t>
                      </a:r>
                      <a:r>
                        <a:rPr lang="en-US" sz="2000" b="1" baseline="0"/>
                        <a:t> clever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23/7 – 22/8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confident, creative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23/8 – 22/9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hard-working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23/9 – 23/10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creative, friendly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24/10 – 21/11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funny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22/11 –</a:t>
                      </a:r>
                      <a:r>
                        <a:rPr lang="en-US" sz="2000" b="1" baseline="0"/>
                        <a:t> 21/12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clever, confident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22/12 – 19/1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hard-working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20/1 – 18/2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friendly, clever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19/2 – 20/3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kind, creative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1538</TotalTime>
  <Words>612</Words>
  <Application>Microsoft Office PowerPoint</Application>
  <PresentationFormat>On-screen Show (4:3)</PresentationFormat>
  <Paragraphs>112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.VnArabia</vt:lpstr>
      <vt:lpstr>.VnAvantH</vt:lpstr>
      <vt:lpstr>.VnBlack</vt:lpstr>
      <vt:lpstr>.VnBlackH</vt:lpstr>
      <vt:lpstr>.VnTifani HeavyH</vt:lpstr>
      <vt:lpstr>Arial</vt:lpstr>
      <vt:lpstr>Calibri</vt:lpstr>
      <vt:lpstr>Calibri Light</vt:lpstr>
      <vt:lpstr>Comic Sans MS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* Note:  Dùng động từ Be và Have dùng để miêu tả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103</cp:revision>
  <dcterms:created xsi:type="dcterms:W3CDTF">2020-12-09T02:04:09Z</dcterms:created>
  <dcterms:modified xsi:type="dcterms:W3CDTF">2025-06-10T10:03:19Z</dcterms:modified>
</cp:coreProperties>
</file>