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77" r:id="rId2"/>
    <p:sldId id="283" r:id="rId3"/>
    <p:sldId id="279" r:id="rId4"/>
    <p:sldId id="280" r:id="rId5"/>
    <p:sldId id="282" r:id="rId6"/>
    <p:sldId id="290" r:id="rId7"/>
    <p:sldId id="258" r:id="rId8"/>
    <p:sldId id="259" r:id="rId9"/>
    <p:sldId id="260" r:id="rId10"/>
    <p:sldId id="261" r:id="rId11"/>
    <p:sldId id="296" r:id="rId12"/>
    <p:sldId id="273" r:id="rId13"/>
    <p:sldId id="292" r:id="rId14"/>
    <p:sldId id="264" r:id="rId15"/>
    <p:sldId id="275" r:id="rId16"/>
    <p:sldId id="276" r:id="rId17"/>
    <p:sldId id="274" r:id="rId18"/>
    <p:sldId id="263" r:id="rId19"/>
    <p:sldId id="286" r:id="rId20"/>
    <p:sldId id="289" r:id="rId21"/>
    <p:sldId id="299" r:id="rId22"/>
    <p:sldId id="29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DDE0"/>
    <a:srgbClr val="3BBEF3"/>
    <a:srgbClr val="A3E7FF"/>
    <a:srgbClr val="0FB7BD"/>
    <a:srgbClr val="EF5F88"/>
    <a:srgbClr val="62C8CE"/>
    <a:srgbClr val="73CED3"/>
    <a:srgbClr val="F09456"/>
    <a:srgbClr val="F490AD"/>
    <a:srgbClr val="6ECF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88" d="100"/>
          <a:sy n="88" d="100"/>
        </p:scale>
        <p:origin x="1243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B526A92-8AAF-4BF0-85FE-B336BF0F8D2D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3B526A92-8AAF-4BF0-85FE-B336BF0F8D2D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B526A92-8AAF-4BF0-85FE-B336BF0F8D2D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B526A92-8AAF-4BF0-85FE-B336BF0F8D2D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DuongHung\&#160;\GIAO%20AN%208\GADT8_Bai%2012_Tiet%2073\Spleeping%20child%20(MLTR).MP3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8193" y="143691"/>
            <a:ext cx="8451669" cy="1058092"/>
          </a:xfrm>
          <a:prstGeom prst="roundRect">
            <a:avLst/>
          </a:prstGeom>
          <a:solidFill>
            <a:srgbClr val="0FB7BD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BlackH" pitchFamily="34" charset="0"/>
              </a:rPr>
              <a:t>UNIT 3: MY FRIENDS</a:t>
            </a:r>
            <a:endParaRPr lang="en-GB" sz="4000" b="1" dirty="0">
              <a:solidFill>
                <a:srgbClr val="FF0000"/>
              </a:solidFill>
              <a:latin typeface=".VnBlackH" pitchFamily="34" charset="0"/>
            </a:endParaRPr>
          </a:p>
        </p:txBody>
      </p:sp>
      <p:pic>
        <p:nvPicPr>
          <p:cNvPr id="5" name="Picture 4" descr="Kết quả hình ảnh cho welc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24" y="1534418"/>
            <a:ext cx="7717536" cy="406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91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5868" y="72219"/>
            <a:ext cx="78357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Label the body parts with the words in the box.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702735" y="1065635"/>
            <a:ext cx="7738530" cy="4827850"/>
            <a:chOff x="219994" y="1480257"/>
            <a:chExt cx="8650650" cy="5396896"/>
          </a:xfrm>
        </p:grpSpPr>
        <p:grpSp>
          <p:nvGrpSpPr>
            <p:cNvPr id="2" name="Group 1"/>
            <p:cNvGrpSpPr/>
            <p:nvPr/>
          </p:nvGrpSpPr>
          <p:grpSpPr>
            <a:xfrm>
              <a:off x="241772" y="1566370"/>
              <a:ext cx="2214993" cy="461665"/>
              <a:chOff x="1072033" y="1708857"/>
              <a:chExt cx="2214993" cy="461665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1.</a:t>
                </a: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4531" y="1480257"/>
              <a:ext cx="3074937" cy="5396896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219994" y="2499186"/>
              <a:ext cx="2214993" cy="461665"/>
              <a:chOff x="1072033" y="1708857"/>
              <a:chExt cx="2214993" cy="46166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2.</a:t>
                </a: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219994" y="3518114"/>
              <a:ext cx="2214993" cy="461665"/>
              <a:chOff x="1072033" y="1708857"/>
              <a:chExt cx="2214993" cy="461665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3.</a:t>
                </a: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>
              <a:off x="268827" y="4666260"/>
              <a:ext cx="2214993" cy="461665"/>
              <a:chOff x="1072033" y="1708857"/>
              <a:chExt cx="2214993" cy="461665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4.</a:t>
                </a: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/>
            <p:cNvGrpSpPr/>
            <p:nvPr/>
          </p:nvGrpSpPr>
          <p:grpSpPr>
            <a:xfrm>
              <a:off x="268827" y="5685188"/>
              <a:ext cx="2214993" cy="461665"/>
              <a:chOff x="1072033" y="1708857"/>
              <a:chExt cx="2214993" cy="461665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5.</a:t>
                </a:r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" name="Straight Connector 4"/>
            <p:cNvCxnSpPr/>
            <p:nvPr/>
          </p:nvCxnSpPr>
          <p:spPr>
            <a:xfrm flipH="1" flipV="1">
              <a:off x="2494705" y="1904965"/>
              <a:ext cx="1828800" cy="72501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2536374" y="2730018"/>
              <a:ext cx="2011680" cy="9170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2494705" y="3194303"/>
              <a:ext cx="1634303" cy="64634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2536374" y="4784829"/>
              <a:ext cx="1153883" cy="20396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2517308" y="5868366"/>
              <a:ext cx="1806197" cy="15741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6368143" y="1566370"/>
              <a:ext cx="2399244" cy="461665"/>
              <a:chOff x="887782" y="1708857"/>
              <a:chExt cx="2399244" cy="461665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887782" y="1708857"/>
                <a:ext cx="6590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10.</a:t>
                </a:r>
              </a:p>
            </p:txBody>
          </p:sp>
          <p:cxnSp>
            <p:nvCxnSpPr>
              <p:cNvPr id="70" name="Straight Connector 69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/>
            <p:cNvGrpSpPr/>
            <p:nvPr/>
          </p:nvGrpSpPr>
          <p:grpSpPr>
            <a:xfrm>
              <a:off x="6530616" y="2227042"/>
              <a:ext cx="2214993" cy="461665"/>
              <a:chOff x="1072033" y="1708857"/>
              <a:chExt cx="2214993" cy="461665"/>
            </a:xfrm>
          </p:grpSpPr>
          <p:sp>
            <p:nvSpPr>
              <p:cNvPr id="72" name="TextBox 71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9.</a:t>
                </a:r>
              </a:p>
            </p:txBody>
          </p:sp>
          <p:cxnSp>
            <p:nvCxnSpPr>
              <p:cNvPr id="73" name="Straight Connector 72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>
              <a:off x="6530616" y="2745222"/>
              <a:ext cx="2214993" cy="461665"/>
              <a:chOff x="1072033" y="1708857"/>
              <a:chExt cx="2214993" cy="461665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8.</a:t>
                </a:r>
              </a:p>
            </p:txBody>
          </p:sp>
          <p:cxnSp>
            <p:nvCxnSpPr>
              <p:cNvPr id="76" name="Straight Connector 75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/>
            <p:cNvGrpSpPr/>
            <p:nvPr/>
          </p:nvGrpSpPr>
          <p:grpSpPr>
            <a:xfrm>
              <a:off x="6579449" y="3762743"/>
              <a:ext cx="2214993" cy="461665"/>
              <a:chOff x="1072033" y="1708857"/>
              <a:chExt cx="2214993" cy="461665"/>
            </a:xfrm>
          </p:grpSpPr>
          <p:sp>
            <p:nvSpPr>
              <p:cNvPr id="78" name="TextBox 77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7.</a:t>
                </a:r>
              </a:p>
            </p:txBody>
          </p:sp>
          <p:cxnSp>
            <p:nvCxnSpPr>
              <p:cNvPr id="79" name="Straight Connector 78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/>
            <p:cNvGrpSpPr/>
            <p:nvPr/>
          </p:nvGrpSpPr>
          <p:grpSpPr>
            <a:xfrm>
              <a:off x="6520545" y="6207704"/>
              <a:ext cx="2350099" cy="461665"/>
              <a:chOff x="936927" y="1708857"/>
              <a:chExt cx="2350099" cy="461665"/>
            </a:xfrm>
          </p:grpSpPr>
          <p:sp>
            <p:nvSpPr>
              <p:cNvPr id="81" name="TextBox 80"/>
              <p:cNvSpPr txBox="1"/>
              <p:nvPr/>
            </p:nvSpPr>
            <p:spPr>
              <a:xfrm>
                <a:off x="936927" y="1708857"/>
                <a:ext cx="6099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6.</a:t>
                </a:r>
              </a:p>
            </p:txBody>
          </p:sp>
          <p:cxnSp>
            <p:nvCxnSpPr>
              <p:cNvPr id="82" name="Straight Connector 8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4" name="Straight Connector 83"/>
            <p:cNvCxnSpPr/>
            <p:nvPr/>
          </p:nvCxnSpPr>
          <p:spPr>
            <a:xfrm flipV="1">
              <a:off x="5083629" y="1851633"/>
              <a:ext cx="1393374" cy="29285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4821662" y="2549579"/>
              <a:ext cx="1819772" cy="19564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4669971" y="2821723"/>
              <a:ext cx="1971463" cy="13912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5268686" y="4085280"/>
              <a:ext cx="1372748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5268686" y="6400800"/>
              <a:ext cx="1372748" cy="12944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TextBox 97"/>
          <p:cNvSpPr txBox="1"/>
          <p:nvPr/>
        </p:nvSpPr>
        <p:spPr>
          <a:xfrm>
            <a:off x="1395247" y="5959003"/>
            <a:ext cx="7326086" cy="461665"/>
          </a:xfrm>
          <a:prstGeom prst="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Do you know any other words for body parts?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138545"/>
            <a:ext cx="5181600" cy="369332"/>
          </a:xfrm>
          <a:prstGeom prst="rect">
            <a:avLst/>
          </a:prstGeom>
          <a:solidFill>
            <a:srgbClr val="A3E7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Match the word with it’s meaning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04452" y="768927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cheek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04452" y="1371600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eye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25232" y="1960417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hand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04452" y="2514600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arm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25232" y="3124200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mouth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25231" y="3740727"/>
            <a:ext cx="2216729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leg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39088" y="4350327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nose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59870" y="4911439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hair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59870" y="5500257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shoulder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39088" y="6068293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foot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046516" y="718222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Mắt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046516" y="1320895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dirty="0" smtClean="0"/>
          </a:p>
          <a:p>
            <a:pPr algn="ctr"/>
            <a:r>
              <a:rPr lang="en-US" dirty="0" err="1" smtClean="0"/>
              <a:t>Cánh</a:t>
            </a:r>
            <a:r>
              <a:rPr lang="en-US" dirty="0" smtClean="0"/>
              <a:t> </a:t>
            </a:r>
            <a:r>
              <a:rPr lang="en-US" dirty="0" err="1" smtClean="0"/>
              <a:t>tay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5046516" y="1916639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Gò</a:t>
            </a:r>
            <a:r>
              <a:rPr lang="en-US" dirty="0" smtClean="0"/>
              <a:t> </a:t>
            </a:r>
            <a:r>
              <a:rPr lang="en-US" dirty="0" err="1" smtClean="0"/>
              <a:t>má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5046516" y="2463895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Bàn</a:t>
            </a:r>
            <a:r>
              <a:rPr lang="en-US" dirty="0" smtClean="0"/>
              <a:t> </a:t>
            </a:r>
            <a:r>
              <a:rPr lang="en-US" dirty="0" err="1" smtClean="0"/>
              <a:t>tay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5067296" y="3073495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chân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5067295" y="3690022"/>
            <a:ext cx="2216729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mũi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081152" y="4299622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Miệng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5101934" y="4860734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tóc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5101934" y="5405465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Bàn</a:t>
            </a:r>
            <a:r>
              <a:rPr lang="en-US" dirty="0" smtClean="0"/>
              <a:t> </a:t>
            </a:r>
            <a:r>
              <a:rPr lang="en-US" dirty="0" err="1" smtClean="0"/>
              <a:t>chân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5081152" y="5973498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vai</a:t>
            </a:r>
            <a:endParaRPr lang="en-US" dirty="0"/>
          </a:p>
        </p:txBody>
      </p:sp>
      <p:cxnSp>
        <p:nvCxnSpPr>
          <p:cNvPr id="38" name="Straight Arrow Connector 37"/>
          <p:cNvCxnSpPr>
            <a:stCxn id="7" idx="3"/>
            <a:endCxn id="29" idx="1"/>
          </p:cNvCxnSpPr>
          <p:nvPr/>
        </p:nvCxnSpPr>
        <p:spPr>
          <a:xfrm>
            <a:off x="3214252" y="997527"/>
            <a:ext cx="1832264" cy="11477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27" idx="1"/>
          </p:cNvCxnSpPr>
          <p:nvPr/>
        </p:nvCxnSpPr>
        <p:spPr>
          <a:xfrm flipV="1">
            <a:off x="3269670" y="946822"/>
            <a:ext cx="1776846" cy="6974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9" idx="3"/>
            <a:endCxn id="30" idx="1"/>
          </p:cNvCxnSpPr>
          <p:nvPr/>
        </p:nvCxnSpPr>
        <p:spPr>
          <a:xfrm>
            <a:off x="3235032" y="2189017"/>
            <a:ext cx="1811484" cy="5034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0" idx="3"/>
            <a:endCxn id="28" idx="1"/>
          </p:cNvCxnSpPr>
          <p:nvPr/>
        </p:nvCxnSpPr>
        <p:spPr>
          <a:xfrm flipV="1">
            <a:off x="3214252" y="1549495"/>
            <a:ext cx="1832264" cy="11937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11" idx="3"/>
            <a:endCxn id="33" idx="1"/>
          </p:cNvCxnSpPr>
          <p:nvPr/>
        </p:nvCxnSpPr>
        <p:spPr>
          <a:xfrm>
            <a:off x="3235032" y="3352800"/>
            <a:ext cx="1846120" cy="11754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12" idx="3"/>
            <a:endCxn id="31" idx="1"/>
          </p:cNvCxnSpPr>
          <p:nvPr/>
        </p:nvCxnSpPr>
        <p:spPr>
          <a:xfrm flipV="1">
            <a:off x="3241960" y="3302095"/>
            <a:ext cx="1825336" cy="6672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3" idx="3"/>
            <a:endCxn id="32" idx="1"/>
          </p:cNvCxnSpPr>
          <p:nvPr/>
        </p:nvCxnSpPr>
        <p:spPr>
          <a:xfrm flipV="1">
            <a:off x="3248888" y="3918622"/>
            <a:ext cx="1818407" cy="6603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4" idx="3"/>
            <a:endCxn id="34" idx="1"/>
          </p:cNvCxnSpPr>
          <p:nvPr/>
        </p:nvCxnSpPr>
        <p:spPr>
          <a:xfrm flipV="1">
            <a:off x="3269670" y="5089334"/>
            <a:ext cx="1832264" cy="507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15" idx="3"/>
            <a:endCxn id="36" idx="1"/>
          </p:cNvCxnSpPr>
          <p:nvPr/>
        </p:nvCxnSpPr>
        <p:spPr>
          <a:xfrm>
            <a:off x="3269670" y="5728857"/>
            <a:ext cx="1811482" cy="4732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25" idx="3"/>
          </p:cNvCxnSpPr>
          <p:nvPr/>
        </p:nvCxnSpPr>
        <p:spPr>
          <a:xfrm flipV="1">
            <a:off x="3248888" y="5634065"/>
            <a:ext cx="1776849" cy="6628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89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53966" y="1667284"/>
            <a:ext cx="711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1067690" y="1980197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509" y="1455397"/>
            <a:ext cx="2750717" cy="456096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66159" y="2501745"/>
            <a:ext cx="485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048208" y="2814658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73024" y="3376661"/>
            <a:ext cx="785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1048208" y="3726150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73266" y="4403747"/>
            <a:ext cx="741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1091892" y="4753236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97650" y="5278664"/>
            <a:ext cx="521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5.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1091892" y="5664729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 flipV="1">
            <a:off x="2737602" y="1994563"/>
            <a:ext cx="1635972" cy="38676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585260" y="2501745"/>
            <a:ext cx="1989187" cy="28340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737602" y="2892360"/>
            <a:ext cx="1401024" cy="623827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774877" y="4122265"/>
            <a:ext cx="1138422" cy="630972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2592812" y="5071872"/>
            <a:ext cx="1598696" cy="46819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251279" y="1691668"/>
            <a:ext cx="1027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10.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6712923" y="1980197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6347968" y="2282679"/>
            <a:ext cx="536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9.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>
            <a:off x="6693441" y="2571208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6367450" y="3054522"/>
            <a:ext cx="517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8.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6712923" y="3343051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6437954" y="3891433"/>
            <a:ext cx="492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7.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>
            <a:off x="6737125" y="4277493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6167298" y="5042677"/>
            <a:ext cx="545625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6.</a:t>
            </a:r>
          </a:p>
        </p:txBody>
      </p:sp>
      <p:cxnSp>
        <p:nvCxnSpPr>
          <p:cNvPr id="82" name="Straight Connector 81"/>
          <p:cNvCxnSpPr/>
          <p:nvPr/>
        </p:nvCxnSpPr>
        <p:spPr>
          <a:xfrm>
            <a:off x="6769872" y="5618343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5053551" y="1946854"/>
            <a:ext cx="1246457" cy="8742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4842324" y="2571211"/>
            <a:ext cx="1604778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cxnSpLocks/>
            <a:endCxn id="75" idx="1"/>
          </p:cNvCxnSpPr>
          <p:nvPr/>
        </p:nvCxnSpPr>
        <p:spPr>
          <a:xfrm>
            <a:off x="4595867" y="2627303"/>
            <a:ext cx="1771583" cy="658052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cxnSpLocks/>
          </p:cNvCxnSpPr>
          <p:nvPr/>
        </p:nvCxnSpPr>
        <p:spPr>
          <a:xfrm>
            <a:off x="5327904" y="3799237"/>
            <a:ext cx="1063748" cy="22412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V="1">
            <a:off x="5202408" y="5451308"/>
            <a:ext cx="1165042" cy="11637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31">
            <a:extLst>
              <a:ext uri="{FF2B5EF4-FFF2-40B4-BE49-F238E27FC236}">
                <a16:creationId xmlns:a16="http://schemas.microsoft.com/office/drawing/2014/main" id="{E7D9E915-D2A7-42B7-B736-2597C34861D8}"/>
              </a:ext>
            </a:extLst>
          </p:cNvPr>
          <p:cNvSpPr/>
          <p:nvPr/>
        </p:nvSpPr>
        <p:spPr>
          <a:xfrm>
            <a:off x="966214" y="125541"/>
            <a:ext cx="7786938" cy="1181782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5365AB1-E43E-499B-9192-E2391E81227D}"/>
              </a:ext>
            </a:extLst>
          </p:cNvPr>
          <p:cNvSpPr txBox="1"/>
          <p:nvPr/>
        </p:nvSpPr>
        <p:spPr>
          <a:xfrm>
            <a:off x="1073504" y="197139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520B28B-67CD-4F9D-B094-85D556B8424C}"/>
              </a:ext>
            </a:extLst>
          </p:cNvPr>
          <p:cNvSpPr txBox="1"/>
          <p:nvPr/>
        </p:nvSpPr>
        <p:spPr>
          <a:xfrm>
            <a:off x="5655099" y="183275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D9E6E98-83C8-430D-A036-1E41857F84D9}"/>
              </a:ext>
            </a:extLst>
          </p:cNvPr>
          <p:cNvSpPr txBox="1"/>
          <p:nvPr/>
        </p:nvSpPr>
        <p:spPr>
          <a:xfrm>
            <a:off x="2551139" y="699656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AD96120-5F94-4E0E-AA25-05D194C302AE}"/>
              </a:ext>
            </a:extLst>
          </p:cNvPr>
          <p:cNvSpPr txBox="1"/>
          <p:nvPr/>
        </p:nvSpPr>
        <p:spPr>
          <a:xfrm>
            <a:off x="2499695" y="193621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C2CF1B3-99C8-418E-932F-ED5235E1BB20}"/>
              </a:ext>
            </a:extLst>
          </p:cNvPr>
          <p:cNvSpPr txBox="1"/>
          <p:nvPr/>
        </p:nvSpPr>
        <p:spPr>
          <a:xfrm>
            <a:off x="1066796" y="665222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C5D5C3B-F2DD-495E-9396-527CF10DACEC}"/>
              </a:ext>
            </a:extLst>
          </p:cNvPr>
          <p:cNvSpPr txBox="1"/>
          <p:nvPr/>
        </p:nvSpPr>
        <p:spPr>
          <a:xfrm>
            <a:off x="5415347" y="682602"/>
            <a:ext cx="1937583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4E97706-BD5B-409A-B9CB-6CC3EC853F61}"/>
              </a:ext>
            </a:extLst>
          </p:cNvPr>
          <p:cNvSpPr txBox="1"/>
          <p:nvPr/>
        </p:nvSpPr>
        <p:spPr>
          <a:xfrm>
            <a:off x="4078779" y="183274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DD22334-6057-402C-A315-0FDC3F172E68}"/>
              </a:ext>
            </a:extLst>
          </p:cNvPr>
          <p:cNvSpPr txBox="1"/>
          <p:nvPr/>
        </p:nvSpPr>
        <p:spPr>
          <a:xfrm>
            <a:off x="4110804" y="696442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4560520-0B70-4337-ACDA-FAA66641099D}"/>
              </a:ext>
            </a:extLst>
          </p:cNvPr>
          <p:cNvSpPr txBox="1"/>
          <p:nvPr/>
        </p:nvSpPr>
        <p:spPr>
          <a:xfrm>
            <a:off x="7103453" y="196778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F7DB058-12EE-4B30-9374-964A0CBE4A4E}"/>
              </a:ext>
            </a:extLst>
          </p:cNvPr>
          <p:cNvSpPr txBox="1"/>
          <p:nvPr/>
        </p:nvSpPr>
        <p:spPr>
          <a:xfrm>
            <a:off x="7160515" y="691648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9784EB3-2A08-4D80-A5CD-BEA7A3C162FC}"/>
              </a:ext>
            </a:extLst>
          </p:cNvPr>
          <p:cNvSpPr txBox="1"/>
          <p:nvPr/>
        </p:nvSpPr>
        <p:spPr>
          <a:xfrm>
            <a:off x="6894652" y="2091883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4B8C7A9-2FFA-4B33-AE41-7C72C6132DCA}"/>
              </a:ext>
            </a:extLst>
          </p:cNvPr>
          <p:cNvSpPr txBox="1"/>
          <p:nvPr/>
        </p:nvSpPr>
        <p:spPr>
          <a:xfrm>
            <a:off x="6914019" y="3681356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90F5C81-42F4-468D-8D97-6D6D907371F3}"/>
              </a:ext>
            </a:extLst>
          </p:cNvPr>
          <p:cNvSpPr txBox="1"/>
          <p:nvPr/>
        </p:nvSpPr>
        <p:spPr>
          <a:xfrm>
            <a:off x="1151393" y="2285294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B96EFF4-DC70-446E-93D9-2E404AF3388E}"/>
              </a:ext>
            </a:extLst>
          </p:cNvPr>
          <p:cNvSpPr txBox="1"/>
          <p:nvPr/>
        </p:nvSpPr>
        <p:spPr>
          <a:xfrm>
            <a:off x="1129772" y="1455105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B23370D-0964-4CE5-ADF4-D050D7733B4A}"/>
              </a:ext>
            </a:extLst>
          </p:cNvPr>
          <p:cNvSpPr txBox="1"/>
          <p:nvPr/>
        </p:nvSpPr>
        <p:spPr>
          <a:xfrm>
            <a:off x="1146866" y="5113655"/>
            <a:ext cx="1438394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85B3631-0C1E-4F1D-BD57-D49A9E638DED}"/>
              </a:ext>
            </a:extLst>
          </p:cNvPr>
          <p:cNvSpPr txBox="1"/>
          <p:nvPr/>
        </p:nvSpPr>
        <p:spPr>
          <a:xfrm>
            <a:off x="1035686" y="3167787"/>
            <a:ext cx="1878202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3E2962C-6DC6-4D2D-9532-58E863F55A4A}"/>
              </a:ext>
            </a:extLst>
          </p:cNvPr>
          <p:cNvSpPr txBox="1"/>
          <p:nvPr/>
        </p:nvSpPr>
        <p:spPr>
          <a:xfrm>
            <a:off x="1127499" y="4228766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B8D86A4-B2A3-47D0-9B1F-F091F0A317DD}"/>
              </a:ext>
            </a:extLst>
          </p:cNvPr>
          <p:cNvSpPr txBox="1"/>
          <p:nvPr/>
        </p:nvSpPr>
        <p:spPr>
          <a:xfrm>
            <a:off x="6918307" y="1455397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CE28234A-3BD6-4447-A9E7-E7C12171AB58}"/>
              </a:ext>
            </a:extLst>
          </p:cNvPr>
          <p:cNvSpPr txBox="1"/>
          <p:nvPr/>
        </p:nvSpPr>
        <p:spPr>
          <a:xfrm>
            <a:off x="6918617" y="2732577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3659729-9FF5-4EEA-A00E-141F93759003}"/>
              </a:ext>
            </a:extLst>
          </p:cNvPr>
          <p:cNvSpPr txBox="1"/>
          <p:nvPr/>
        </p:nvSpPr>
        <p:spPr>
          <a:xfrm>
            <a:off x="6779907" y="4953251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0EDBD20D-8B04-4F9B-A819-880CE5FCEB7C}"/>
              </a:ext>
            </a:extLst>
          </p:cNvPr>
          <p:cNvSpPr txBox="1"/>
          <p:nvPr/>
        </p:nvSpPr>
        <p:spPr>
          <a:xfrm>
            <a:off x="1024068" y="216174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6077D1E2-2992-4724-B195-122FBFC27592}"/>
              </a:ext>
            </a:extLst>
          </p:cNvPr>
          <p:cNvSpPr txBox="1"/>
          <p:nvPr/>
        </p:nvSpPr>
        <p:spPr>
          <a:xfrm>
            <a:off x="5605663" y="202310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67C29AD-D150-4DC6-A618-A6AFA9D2282E}"/>
              </a:ext>
            </a:extLst>
          </p:cNvPr>
          <p:cNvSpPr txBox="1"/>
          <p:nvPr/>
        </p:nvSpPr>
        <p:spPr>
          <a:xfrm>
            <a:off x="2501703" y="718691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6692649-A2C2-480B-BFC4-AA6A8B598E96}"/>
              </a:ext>
            </a:extLst>
          </p:cNvPr>
          <p:cNvSpPr txBox="1"/>
          <p:nvPr/>
        </p:nvSpPr>
        <p:spPr>
          <a:xfrm>
            <a:off x="2450259" y="212656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9D85F1D-E919-4502-964E-E34D7625E3C5}"/>
              </a:ext>
            </a:extLst>
          </p:cNvPr>
          <p:cNvSpPr txBox="1"/>
          <p:nvPr/>
        </p:nvSpPr>
        <p:spPr>
          <a:xfrm>
            <a:off x="1017360" y="684257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26052E01-7613-451C-A9B1-D38682B789F0}"/>
              </a:ext>
            </a:extLst>
          </p:cNvPr>
          <p:cNvSpPr txBox="1"/>
          <p:nvPr/>
        </p:nvSpPr>
        <p:spPr>
          <a:xfrm>
            <a:off x="5219096" y="795056"/>
            <a:ext cx="2107309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D7C2E4BF-206D-44DE-9AD9-4BE213341CE2}"/>
              </a:ext>
            </a:extLst>
          </p:cNvPr>
          <p:cNvSpPr txBox="1"/>
          <p:nvPr/>
        </p:nvSpPr>
        <p:spPr>
          <a:xfrm>
            <a:off x="4029343" y="202309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8FC926F8-5D4C-4112-8AD8-E8E4DD859744}"/>
              </a:ext>
            </a:extLst>
          </p:cNvPr>
          <p:cNvSpPr txBox="1"/>
          <p:nvPr/>
        </p:nvSpPr>
        <p:spPr>
          <a:xfrm>
            <a:off x="4061368" y="715477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DE8B09E-F478-4F96-B977-EE0589A2FFF9}"/>
              </a:ext>
            </a:extLst>
          </p:cNvPr>
          <p:cNvSpPr txBox="1"/>
          <p:nvPr/>
        </p:nvSpPr>
        <p:spPr>
          <a:xfrm>
            <a:off x="7054017" y="215813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B1F8CDC3-3B22-4BEF-9C99-1F54771D7F3E}"/>
              </a:ext>
            </a:extLst>
          </p:cNvPr>
          <p:cNvSpPr txBox="1"/>
          <p:nvPr/>
        </p:nvSpPr>
        <p:spPr>
          <a:xfrm>
            <a:off x="7111079" y="710683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</p:spTree>
    <p:extLst>
      <p:ext uri="{BB962C8B-B14F-4D97-AF65-F5344CB8AC3E}">
        <p14:creationId xmlns:p14="http://schemas.microsoft.com/office/powerpoint/2010/main" val="9653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38778E-17 L -0.14063 0.1888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-0.14878 0.2361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48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3.7037E-6 L -0.48542 0.3710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67" y="1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7 L -0.31823 0.5949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0" y="2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69 L 0.0118 0.6541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8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-0.00324 L -0.03733 0.71088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" y="3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4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0486 L 0.12829 0.51481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0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L -0.02986 0.37431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6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00324 L 0.62952 0.27223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76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2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.00162 L 0.29636 0.1085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9" y="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8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4" grpId="0" animBg="1"/>
      <p:bldP spid="65" grpId="0" animBg="1"/>
      <p:bldP spid="66" grpId="0" animBg="1"/>
      <p:bldP spid="67" grpId="0" animBg="1"/>
      <p:bldP spid="83" grpId="0" animBg="1"/>
      <p:bldP spid="85" grpId="0" animBg="1"/>
      <p:bldP spid="86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26" grpId="0" animBg="1"/>
      <p:bldP spid="126" grpId="1" animBg="1"/>
      <p:bldP spid="126" grpId="2" animBg="1"/>
      <p:bldP spid="127" grpId="0" animBg="1"/>
      <p:bldP spid="127" grpId="1" animBg="1"/>
      <p:bldP spid="127" grpId="2" animBg="1"/>
      <p:bldP spid="128" grpId="0" animBg="1"/>
      <p:bldP spid="128" grpId="1" animBg="1"/>
      <p:bldP spid="128" grpId="2" animBg="1"/>
      <p:bldP spid="129" grpId="0" animBg="1"/>
      <p:bldP spid="129" grpId="1" animBg="1"/>
      <p:bldP spid="129" grpId="2" animBg="1"/>
      <p:bldP spid="130" grpId="0" animBg="1"/>
      <p:bldP spid="130" grpId="1" animBg="1"/>
      <p:bldP spid="130" grpId="2" animBg="1"/>
      <p:bldP spid="131" grpId="0" animBg="1"/>
      <p:bldP spid="131" grpId="1" animBg="1"/>
      <p:bldP spid="131" grpId="2" animBg="1"/>
      <p:bldP spid="132" grpId="0" animBg="1"/>
      <p:bldP spid="132" grpId="1" animBg="1"/>
      <p:bldP spid="132" grpId="2" animBg="1"/>
      <p:bldP spid="133" grpId="0" animBg="1"/>
      <p:bldP spid="133" grpId="1" animBg="1"/>
      <p:bldP spid="133" grpId="2" animBg="1"/>
      <p:bldP spid="134" grpId="0" animBg="1"/>
      <p:bldP spid="134" grpId="1" animBg="1"/>
      <p:bldP spid="134" grpId="2" animBg="1"/>
      <p:bldP spid="135" grpId="0" animBg="1"/>
      <p:bldP spid="135" grpId="1" animBg="1"/>
      <p:bldP spid="135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finger</a:t>
            </a:r>
          </a:p>
          <a:p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0FB7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Do you know any other words for body parts?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304800" y="2038350"/>
            <a:ext cx="1787525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Calibri" pitchFamily="34" charset="0"/>
                <a:ea typeface="MS PGothic" pitchFamily="34" charset="-128"/>
              </a:rPr>
              <a:t>ears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2212245" y="2043843"/>
            <a:ext cx="1787525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elbow</a:t>
            </a: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1829372" y="2855850"/>
            <a:ext cx="1787525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face</a:t>
            </a:r>
            <a:endParaRPr lang="en-US" altLang="en-US" sz="4400" b="1" dirty="0">
              <a:latin typeface="Calibri" pitchFamily="34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6157913" y="2085912"/>
            <a:ext cx="1814512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head </a:t>
            </a:r>
            <a:endParaRPr lang="en-US" altLang="en-US" sz="4400" b="1" dirty="0">
              <a:latin typeface="Calibri" pitchFamily="34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4343400" y="2034540"/>
            <a:ext cx="1814513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knee </a:t>
            </a:r>
            <a:endParaRPr lang="en-US" altLang="en-US" sz="4400" b="1" dirty="0">
              <a:latin typeface="Calibri" pitchFamily="34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10" name="TextBox 22"/>
          <p:cNvSpPr txBox="1">
            <a:spLocks noChangeArrowheads="1"/>
          </p:cNvSpPr>
          <p:nvPr/>
        </p:nvSpPr>
        <p:spPr bwMode="auto">
          <a:xfrm>
            <a:off x="4343399" y="2855850"/>
            <a:ext cx="1814513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finger</a:t>
            </a:r>
            <a:endParaRPr lang="en-US" altLang="en-US" sz="4400" b="1" dirty="0">
              <a:latin typeface="Calibri" pitchFamily="34" charset="0"/>
              <a:ea typeface="MS PGothic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66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8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50984" y="1797478"/>
            <a:ext cx="4147318" cy="2002770"/>
            <a:chOff x="204958" y="1729980"/>
            <a:chExt cx="4147318" cy="2002770"/>
          </a:xfrm>
        </p:grpSpPr>
        <p:grpSp>
          <p:nvGrpSpPr>
            <p:cNvPr id="14" name="Group 13"/>
            <p:cNvGrpSpPr/>
            <p:nvPr/>
          </p:nvGrpSpPr>
          <p:grpSpPr>
            <a:xfrm>
              <a:off x="204958" y="1729980"/>
              <a:ext cx="4147318" cy="2002770"/>
              <a:chOff x="204958" y="1729980"/>
              <a:chExt cx="4147318" cy="200277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4" name="Group 3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51" name="Straight Connector 50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Connector 9"/>
                  <p:cNvCxnSpPr>
                    <a:stCxn id="28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" name="Straight Connector 4"/>
                  <p:cNvCxnSpPr>
                    <a:stCxn id="2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" name="Rounded Rectangle 1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Rounded Rectangle 27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Rounded Rectangle 28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Rounded Rectangle 30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2" name="TextBox 11"/>
                <p:cNvSpPr txBox="1"/>
                <p:nvPr/>
              </p:nvSpPr>
              <p:spPr>
                <a:xfrm>
                  <a:off x="413657" y="1729980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arms</a:t>
                  </a: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hair</a:t>
                  </a:r>
                </a:p>
              </p:txBody>
            </p:sp>
          </p:grpSp>
          <p:sp>
            <p:nvSpPr>
              <p:cNvPr id="9" name="Oval 8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3BBEF3"/>
              </a:solidFill>
              <a:ln>
                <a:solidFill>
                  <a:srgbClr val="3BBEF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866992" y="2325925"/>
              <a:ext cx="13211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long / short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908632" y="1808002"/>
            <a:ext cx="4147318" cy="2002770"/>
            <a:chOff x="4762606" y="1740504"/>
            <a:chExt cx="4147318" cy="2002770"/>
          </a:xfrm>
        </p:grpSpPr>
        <p:grpSp>
          <p:nvGrpSpPr>
            <p:cNvPr id="23" name="Group 22"/>
            <p:cNvGrpSpPr/>
            <p:nvPr/>
          </p:nvGrpSpPr>
          <p:grpSpPr>
            <a:xfrm>
              <a:off x="4762606" y="1740504"/>
              <a:ext cx="4147318" cy="2002770"/>
              <a:chOff x="204958" y="1729980"/>
              <a:chExt cx="4147318" cy="2002770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26" name="Group 25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33" name="Straight Connector 32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/>
                  <p:cNvCxnSpPr>
                    <a:stCxn id="38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/>
                  <p:cNvCxnSpPr>
                    <a:stCxn id="37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Rounded Rectangle 36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ounded Rectangle 37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ounded Rectangle 38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Rounded Rectangle 39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7" name="TextBox 26"/>
                <p:cNvSpPr txBox="1"/>
                <p:nvPr/>
              </p:nvSpPr>
              <p:spPr>
                <a:xfrm>
                  <a:off x="413657" y="1729980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nose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eyes</a:t>
                  </a:r>
                </a:p>
              </p:txBody>
            </p:sp>
          </p:grpSp>
          <p:sp>
            <p:nvSpPr>
              <p:cNvPr id="25" name="Oval 24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EF5F88"/>
              </a:solidFill>
              <a:ln>
                <a:solidFill>
                  <a:srgbClr val="EF5F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6568301" y="2325925"/>
              <a:ext cx="9638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big / small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498341" y="4290515"/>
            <a:ext cx="4147318" cy="2002770"/>
            <a:chOff x="2498341" y="4473395"/>
            <a:chExt cx="4147318" cy="2002770"/>
          </a:xfrm>
        </p:grpSpPr>
        <p:grpSp>
          <p:nvGrpSpPr>
            <p:cNvPr id="41" name="Group 40"/>
            <p:cNvGrpSpPr/>
            <p:nvPr/>
          </p:nvGrpSpPr>
          <p:grpSpPr>
            <a:xfrm>
              <a:off x="2498341" y="4473395"/>
              <a:ext cx="4147318" cy="2002770"/>
              <a:chOff x="204958" y="1729980"/>
              <a:chExt cx="4147318" cy="2002770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44" name="Group 43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47" name="Straight Connector 46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/>
                  <p:cNvCxnSpPr>
                    <a:stCxn id="55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>
                    <a:stCxn id="54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Rounded Rectangle 53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ounded Rectangle 54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ounded Rectangle 55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Rounded Rectangle 56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5" name="TextBox 44"/>
                <p:cNvSpPr txBox="1"/>
                <p:nvPr/>
              </p:nvSpPr>
              <p:spPr>
                <a:xfrm>
                  <a:off x="394461" y="1729980"/>
                  <a:ext cx="975921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blonde</a:t>
                  </a: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curly</a:t>
                  </a:r>
                </a:p>
              </p:txBody>
            </p:sp>
          </p:grpSp>
          <p:sp>
            <p:nvSpPr>
              <p:cNvPr id="43" name="Oval 42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F094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4236567" y="5207409"/>
              <a:ext cx="96389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/>
                <a:t>hair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81959" y="980350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10" name="Straight Connector 9"/>
          <p:cNvCxnSpPr>
            <a:cxnSpLocks/>
            <a:stCxn id="28" idx="2"/>
          </p:cNvCxnSpPr>
          <p:nvPr/>
        </p:nvCxnSpPr>
        <p:spPr>
          <a:xfrm flipH="1">
            <a:off x="5059644" y="2878626"/>
            <a:ext cx="1130868" cy="464934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</p:cNvCxnSpPr>
          <p:nvPr/>
        </p:nvCxnSpPr>
        <p:spPr>
          <a:xfrm flipH="1">
            <a:off x="4505168" y="3863532"/>
            <a:ext cx="4148" cy="662283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  <a:stCxn id="2" idx="2"/>
          </p:cNvCxnSpPr>
          <p:nvPr/>
        </p:nvCxnSpPr>
        <p:spPr>
          <a:xfrm>
            <a:off x="2953770" y="2895964"/>
            <a:ext cx="944471" cy="342623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2199390" y="2301604"/>
            <a:ext cx="1508760" cy="594360"/>
          </a:xfrm>
          <a:prstGeom prst="roundRect">
            <a:avLst>
              <a:gd name="adj" fmla="val 45834"/>
            </a:avLst>
          </a:prstGeom>
          <a:solidFill>
            <a:srgbClr val="6ECFF6"/>
          </a:solidFill>
          <a:ln>
            <a:solidFill>
              <a:srgbClr val="6E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5436413" y="2281379"/>
            <a:ext cx="1508197" cy="597247"/>
          </a:xfrm>
          <a:prstGeom prst="roundRect">
            <a:avLst>
              <a:gd name="adj" fmla="val 41667"/>
            </a:avLst>
          </a:prstGeom>
          <a:solidFill>
            <a:srgbClr val="6ECFF6"/>
          </a:solidFill>
          <a:ln>
            <a:solidFill>
              <a:srgbClr val="6E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33643" y="2300595"/>
            <a:ext cx="1240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73406" y="2301604"/>
            <a:ext cx="1305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9" name="Oval 8"/>
          <p:cNvSpPr/>
          <p:nvPr/>
        </p:nvSpPr>
        <p:spPr>
          <a:xfrm>
            <a:off x="3662481" y="2968113"/>
            <a:ext cx="1773932" cy="952469"/>
          </a:xfrm>
          <a:prstGeom prst="ellipse">
            <a:avLst/>
          </a:prstGeom>
          <a:solidFill>
            <a:srgbClr val="3BBEF3"/>
          </a:solidFill>
          <a:ln>
            <a:solidFill>
              <a:srgbClr val="3BB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998274" y="2975702"/>
            <a:ext cx="1249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long / short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3"/>
                </a:solidFill>
              </a:rPr>
              <a:t>Example</a:t>
            </a:r>
            <a:r>
              <a:rPr lang="en-US" sz="2600" b="1" dirty="0">
                <a:solidFill>
                  <a:srgbClr val="0070C0"/>
                </a:solidFill>
              </a:rPr>
              <a:t>: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FCCB45B-AA7D-4CA3-A28A-825A517E70C9}"/>
              </a:ext>
            </a:extLst>
          </p:cNvPr>
          <p:cNvGrpSpPr/>
          <p:nvPr/>
        </p:nvGrpSpPr>
        <p:grpSpPr>
          <a:xfrm>
            <a:off x="3751069" y="4509788"/>
            <a:ext cx="1508197" cy="597247"/>
            <a:chOff x="3751069" y="4223464"/>
            <a:chExt cx="1508197" cy="597247"/>
          </a:xfrm>
        </p:grpSpPr>
        <p:sp>
          <p:nvSpPr>
            <p:cNvPr id="60" name="Rounded Rectangle 27">
              <a:extLst>
                <a:ext uri="{FF2B5EF4-FFF2-40B4-BE49-F238E27FC236}">
                  <a16:creationId xmlns:a16="http://schemas.microsoft.com/office/drawing/2014/main" id="{076E3452-E243-49D6-8DFA-D015C4D1FCF3}"/>
                </a:ext>
              </a:extLst>
            </p:cNvPr>
            <p:cNvSpPr/>
            <p:nvPr/>
          </p:nvSpPr>
          <p:spPr>
            <a:xfrm>
              <a:off x="3751069" y="4223464"/>
              <a:ext cx="1508197" cy="597247"/>
            </a:xfrm>
            <a:prstGeom prst="roundRect">
              <a:avLst>
                <a:gd name="adj" fmla="val 41667"/>
              </a:avLst>
            </a:prstGeom>
            <a:solidFill>
              <a:srgbClr val="6ECFF6"/>
            </a:solidFill>
            <a:ln>
              <a:solidFill>
                <a:srgbClr val="6ECF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D920795-D325-409B-B099-51E78ACFBCC7}"/>
                </a:ext>
              </a:extLst>
            </p:cNvPr>
            <p:cNvSpPr txBox="1"/>
            <p:nvPr/>
          </p:nvSpPr>
          <p:spPr>
            <a:xfrm>
              <a:off x="3851118" y="4271397"/>
              <a:ext cx="13059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leg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422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984E4C9-D79C-43AD-A14B-5A4342C53232}"/>
              </a:ext>
            </a:extLst>
          </p:cNvPr>
          <p:cNvCxnSpPr>
            <a:cxnSpLocks/>
          </p:cNvCxnSpPr>
          <p:nvPr/>
        </p:nvCxnSpPr>
        <p:spPr>
          <a:xfrm>
            <a:off x="5121476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0E25233-6D5E-41B9-A923-CD7E7688285B}"/>
              </a:ext>
            </a:extLst>
          </p:cNvPr>
          <p:cNvCxnSpPr>
            <a:cxnSpLocks/>
          </p:cNvCxnSpPr>
          <p:nvPr/>
        </p:nvCxnSpPr>
        <p:spPr>
          <a:xfrm>
            <a:off x="2682668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33" name="Straight Connector 32"/>
          <p:cNvCxnSpPr>
            <a:cxnSpLocks/>
          </p:cNvCxnSpPr>
          <p:nvPr/>
        </p:nvCxnSpPr>
        <p:spPr>
          <a:xfrm flipH="1">
            <a:off x="3619195" y="4089541"/>
            <a:ext cx="531342" cy="64686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  <a:stCxn id="38" idx="2"/>
          </p:cNvCxnSpPr>
          <p:nvPr/>
        </p:nvCxnSpPr>
        <p:spPr>
          <a:xfrm flipH="1">
            <a:off x="5104327" y="2779203"/>
            <a:ext cx="1172736" cy="74601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>
            <a:off x="4786212" y="4075076"/>
            <a:ext cx="508137" cy="661328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  <a:stCxn id="37" idx="2"/>
          </p:cNvCxnSpPr>
          <p:nvPr/>
        </p:nvCxnSpPr>
        <p:spPr>
          <a:xfrm>
            <a:off x="3590302" y="2779203"/>
            <a:ext cx="440817" cy="656722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5E745E-CFBD-4FF0-93A3-D1BFB6C530F5}"/>
              </a:ext>
            </a:extLst>
          </p:cNvPr>
          <p:cNvGrpSpPr/>
          <p:nvPr/>
        </p:nvGrpSpPr>
        <p:grpSpPr>
          <a:xfrm>
            <a:off x="2590502" y="2184843"/>
            <a:ext cx="1999599" cy="594360"/>
            <a:chOff x="2498341" y="1926227"/>
            <a:chExt cx="1508760" cy="594360"/>
          </a:xfrm>
          <a:solidFill>
            <a:srgbClr val="92D050"/>
          </a:solidFill>
        </p:grpSpPr>
        <p:sp>
          <p:nvSpPr>
            <p:cNvPr id="37" name="Rounded Rectangle 36"/>
            <p:cNvSpPr/>
            <p:nvPr/>
          </p:nvSpPr>
          <p:spPr>
            <a:xfrm>
              <a:off x="2498341" y="1926227"/>
              <a:ext cx="1508760" cy="594360"/>
            </a:xfrm>
            <a:prstGeom prst="roundRect">
              <a:avLst>
                <a:gd name="adj" fmla="val 45834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774358" y="1970583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nose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3F5385-2513-41B0-BD13-EF2BEBEE1B9F}"/>
              </a:ext>
            </a:extLst>
          </p:cNvPr>
          <p:cNvGrpSpPr/>
          <p:nvPr/>
        </p:nvGrpSpPr>
        <p:grpSpPr>
          <a:xfrm>
            <a:off x="5366220" y="2184843"/>
            <a:ext cx="1821685" cy="594360"/>
            <a:chOff x="5274059" y="1926227"/>
            <a:chExt cx="1508760" cy="594360"/>
          </a:xfrm>
          <a:solidFill>
            <a:srgbClr val="92D050"/>
          </a:solidFill>
        </p:grpSpPr>
        <p:sp>
          <p:nvSpPr>
            <p:cNvPr id="38" name="Rounded Rectangle 37"/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eyes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341A73F-494B-4D11-8162-694BA56A78E7}"/>
              </a:ext>
            </a:extLst>
          </p:cNvPr>
          <p:cNvGrpSpPr/>
          <p:nvPr/>
        </p:nvGrpSpPr>
        <p:grpSpPr>
          <a:xfrm>
            <a:off x="3647312" y="3201121"/>
            <a:ext cx="1826896" cy="1181243"/>
            <a:chOff x="3838643" y="2472914"/>
            <a:chExt cx="1701256" cy="954107"/>
          </a:xfrm>
          <a:solidFill>
            <a:srgbClr val="92D050"/>
          </a:solidFill>
        </p:grpSpPr>
        <p:sp>
          <p:nvSpPr>
            <p:cNvPr id="25" name="Oval 24"/>
            <p:cNvSpPr/>
            <p:nvPr/>
          </p:nvSpPr>
          <p:spPr>
            <a:xfrm>
              <a:off x="3838643" y="2472914"/>
              <a:ext cx="1701256" cy="954107"/>
            </a:xfrm>
            <a:prstGeom prst="ellipse">
              <a:avLst/>
            </a:prstGeom>
            <a:grpFill/>
            <a:ln>
              <a:solidFill>
                <a:srgbClr val="EF5F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099967" y="2564644"/>
              <a:ext cx="1095489" cy="77064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big </a:t>
              </a:r>
              <a:r>
                <a:rPr lang="en-US" sz="2800" dirty="0"/>
                <a:t>/ small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78018" y="933992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3"/>
                </a:solidFill>
              </a:rPr>
              <a:t>Example: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EFEAD77-45A9-4AFE-8AC6-F5EF674F52C4}"/>
              </a:ext>
            </a:extLst>
          </p:cNvPr>
          <p:cNvGrpSpPr/>
          <p:nvPr/>
        </p:nvGrpSpPr>
        <p:grpSpPr>
          <a:xfrm>
            <a:off x="1421678" y="3399875"/>
            <a:ext cx="1685242" cy="594360"/>
            <a:chOff x="5274059" y="1926227"/>
            <a:chExt cx="1508760" cy="594360"/>
          </a:xfrm>
          <a:solidFill>
            <a:srgbClr val="92D050"/>
          </a:solidFill>
        </p:grpSpPr>
        <p:sp>
          <p:nvSpPr>
            <p:cNvPr id="65" name="Rounded Rectangle 37">
              <a:extLst>
                <a:ext uri="{FF2B5EF4-FFF2-40B4-BE49-F238E27FC236}">
                  <a16:creationId xmlns:a16="http://schemas.microsoft.com/office/drawing/2014/main" id="{59CCFB27-8945-4C06-BB2E-35E55602A14F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E36AFEA-F060-4AF7-9DAD-D8E25A00C68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head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D34B537-64F4-475B-ACC7-F6F0C6CCF71D}"/>
              </a:ext>
            </a:extLst>
          </p:cNvPr>
          <p:cNvGrpSpPr/>
          <p:nvPr/>
        </p:nvGrpSpPr>
        <p:grpSpPr>
          <a:xfrm>
            <a:off x="6152128" y="3435925"/>
            <a:ext cx="1711712" cy="594360"/>
            <a:chOff x="5274059" y="1926227"/>
            <a:chExt cx="1508760" cy="594360"/>
          </a:xfrm>
          <a:solidFill>
            <a:srgbClr val="92D050"/>
          </a:solidFill>
        </p:grpSpPr>
        <p:sp>
          <p:nvSpPr>
            <p:cNvPr id="68" name="Rounded Rectangle 37">
              <a:extLst>
                <a:ext uri="{FF2B5EF4-FFF2-40B4-BE49-F238E27FC236}">
                  <a16:creationId xmlns:a16="http://schemas.microsoft.com/office/drawing/2014/main" id="{E6247C87-0E80-4CAE-843E-CC37F95AC250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34FFF6C-0370-4CC0-AB76-501A2D238EE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feet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B0FEB85-1957-484C-B63D-C0BBFEE13B7B}"/>
              </a:ext>
            </a:extLst>
          </p:cNvPr>
          <p:cNvGrpSpPr/>
          <p:nvPr/>
        </p:nvGrpSpPr>
        <p:grpSpPr>
          <a:xfrm>
            <a:off x="2682667" y="4723969"/>
            <a:ext cx="1815271" cy="594360"/>
            <a:chOff x="5274059" y="1926227"/>
            <a:chExt cx="1508760" cy="594360"/>
          </a:xfrm>
          <a:solidFill>
            <a:srgbClr val="92D050"/>
          </a:solidFill>
        </p:grpSpPr>
        <p:sp>
          <p:nvSpPr>
            <p:cNvPr id="71" name="Rounded Rectangle 37">
              <a:extLst>
                <a:ext uri="{FF2B5EF4-FFF2-40B4-BE49-F238E27FC236}">
                  <a16:creationId xmlns:a16="http://schemas.microsoft.com/office/drawing/2014/main" id="{50CA1ABD-D229-4FD2-AD72-AAF40F421DD4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37D5331-F109-4132-8446-81E40A8C3004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hand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FB9FA29-AA82-4CEE-B6EB-71538BB0BC4C}"/>
              </a:ext>
            </a:extLst>
          </p:cNvPr>
          <p:cNvGrpSpPr/>
          <p:nvPr/>
        </p:nvGrpSpPr>
        <p:grpSpPr>
          <a:xfrm>
            <a:off x="4879128" y="4754018"/>
            <a:ext cx="1862444" cy="594360"/>
            <a:chOff x="5257124" y="1956276"/>
            <a:chExt cx="1508760" cy="594360"/>
          </a:xfrm>
          <a:solidFill>
            <a:srgbClr val="92D050"/>
          </a:solidFill>
        </p:grpSpPr>
        <p:sp>
          <p:nvSpPr>
            <p:cNvPr id="74" name="Rounded Rectangle 37">
              <a:extLst>
                <a:ext uri="{FF2B5EF4-FFF2-40B4-BE49-F238E27FC236}">
                  <a16:creationId xmlns:a16="http://schemas.microsoft.com/office/drawing/2014/main" id="{4C8E88C6-9B8A-495C-ACEB-1579AA6DBC6C}"/>
                </a:ext>
              </a:extLst>
            </p:cNvPr>
            <p:cNvSpPr/>
            <p:nvPr/>
          </p:nvSpPr>
          <p:spPr>
            <a:xfrm>
              <a:off x="5257124" y="1956276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806F8EB-D057-4A64-BCAC-CB3B6C523BA8}"/>
                </a:ext>
              </a:extLst>
            </p:cNvPr>
            <p:cNvSpPr txBox="1"/>
            <p:nvPr/>
          </p:nvSpPr>
          <p:spPr>
            <a:xfrm>
              <a:off x="5572815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022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DA131BE-BD85-46EC-B656-AED65C63F85D}"/>
              </a:ext>
            </a:extLst>
          </p:cNvPr>
          <p:cNvCxnSpPr>
            <a:cxnSpLocks/>
            <a:endCxn id="69" idx="0"/>
          </p:cNvCxnSpPr>
          <p:nvPr/>
        </p:nvCxnSpPr>
        <p:spPr>
          <a:xfrm>
            <a:off x="4593967" y="3965182"/>
            <a:ext cx="126385" cy="961785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A4344CD-DF0E-49C4-95CB-104AF78C925F}"/>
              </a:ext>
            </a:extLst>
          </p:cNvPr>
          <p:cNvCxnSpPr>
            <a:cxnSpLocks/>
          </p:cNvCxnSpPr>
          <p:nvPr/>
        </p:nvCxnSpPr>
        <p:spPr>
          <a:xfrm>
            <a:off x="5006950" y="3749858"/>
            <a:ext cx="985400" cy="894712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5CF99DC-3D7A-4F6F-8BBC-707F841B925B}"/>
              </a:ext>
            </a:extLst>
          </p:cNvPr>
          <p:cNvCxnSpPr>
            <a:cxnSpLocks/>
            <a:stCxn id="43" idx="6"/>
            <a:endCxn id="75" idx="1"/>
          </p:cNvCxnSpPr>
          <p:nvPr/>
        </p:nvCxnSpPr>
        <p:spPr>
          <a:xfrm flipV="1">
            <a:off x="5269792" y="3290363"/>
            <a:ext cx="959618" cy="324617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47" name="Straight Connector 46"/>
          <p:cNvCxnSpPr>
            <a:cxnSpLocks/>
          </p:cNvCxnSpPr>
          <p:nvPr/>
        </p:nvCxnSpPr>
        <p:spPr>
          <a:xfrm flipH="1">
            <a:off x="3323252" y="3881353"/>
            <a:ext cx="893527" cy="79771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cxnSpLocks/>
          </p:cNvCxnSpPr>
          <p:nvPr/>
        </p:nvCxnSpPr>
        <p:spPr>
          <a:xfrm flipH="1">
            <a:off x="4630446" y="2699024"/>
            <a:ext cx="492489" cy="795863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cxnSpLocks/>
            <a:stCxn id="63" idx="3"/>
            <a:endCxn id="43" idx="2"/>
          </p:cNvCxnSpPr>
          <p:nvPr/>
        </p:nvCxnSpPr>
        <p:spPr>
          <a:xfrm flipV="1">
            <a:off x="2773759" y="3614980"/>
            <a:ext cx="852290" cy="2363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/>
          </p:cNvCxnSpPr>
          <p:nvPr/>
        </p:nvCxnSpPr>
        <p:spPr>
          <a:xfrm>
            <a:off x="3239008" y="2665521"/>
            <a:ext cx="581673" cy="815811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A0C358-91EB-448E-B06C-DDD6B78E157C}"/>
              </a:ext>
            </a:extLst>
          </p:cNvPr>
          <p:cNvGrpSpPr/>
          <p:nvPr/>
        </p:nvGrpSpPr>
        <p:grpSpPr>
          <a:xfrm>
            <a:off x="2311921" y="2131926"/>
            <a:ext cx="1654050" cy="594360"/>
            <a:chOff x="2424643" y="2542995"/>
            <a:chExt cx="1654050" cy="594360"/>
          </a:xfrm>
        </p:grpSpPr>
        <p:sp>
          <p:nvSpPr>
            <p:cNvPr id="54" name="Rounded Rectangle 53"/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549966" y="2572372"/>
              <a:ext cx="15287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blonde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2D5920-A3ED-473D-9FDE-9CACAED4CDFF}"/>
              </a:ext>
            </a:extLst>
          </p:cNvPr>
          <p:cNvGrpSpPr/>
          <p:nvPr/>
        </p:nvGrpSpPr>
        <p:grpSpPr>
          <a:xfrm>
            <a:off x="4715790" y="2104664"/>
            <a:ext cx="1508760" cy="594360"/>
            <a:chOff x="5200361" y="2542995"/>
            <a:chExt cx="1508760" cy="594360"/>
          </a:xfrm>
        </p:grpSpPr>
        <p:sp>
          <p:nvSpPr>
            <p:cNvPr id="55" name="Rounded Rectangle 54"/>
            <p:cNvSpPr/>
            <p:nvPr/>
          </p:nvSpPr>
          <p:spPr>
            <a:xfrm>
              <a:off x="5200361" y="2542995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330074" y="2581063"/>
              <a:ext cx="12327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curly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DDA3A2E-12A7-4478-A922-A207FD3EF5AE}"/>
              </a:ext>
            </a:extLst>
          </p:cNvPr>
          <p:cNvGrpSpPr/>
          <p:nvPr/>
        </p:nvGrpSpPr>
        <p:grpSpPr>
          <a:xfrm>
            <a:off x="3626049" y="3212208"/>
            <a:ext cx="1643743" cy="805543"/>
            <a:chOff x="3822457" y="3089682"/>
            <a:chExt cx="1643743" cy="805543"/>
          </a:xfrm>
        </p:grpSpPr>
        <p:sp>
          <p:nvSpPr>
            <p:cNvPr id="43" name="Oval 42"/>
            <p:cNvSpPr/>
            <p:nvPr/>
          </p:nvSpPr>
          <p:spPr>
            <a:xfrm>
              <a:off x="3822457" y="3089682"/>
              <a:ext cx="1643743" cy="805543"/>
            </a:xfrm>
            <a:prstGeom prst="ellipse">
              <a:avLst/>
            </a:prstGeom>
            <a:solidFill>
              <a:srgbClr val="F09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162380" y="3230843"/>
              <a:ext cx="963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hair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3"/>
                </a:solidFill>
              </a:rPr>
              <a:t>Example</a:t>
            </a:r>
            <a:r>
              <a:rPr lang="en-US" sz="2600" b="1" dirty="0">
                <a:solidFill>
                  <a:srgbClr val="0070C0"/>
                </a:solidFill>
              </a:rPr>
              <a:t>: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0B0B9CB-1073-4CAC-8496-9EAB10990BE4}"/>
              </a:ext>
            </a:extLst>
          </p:cNvPr>
          <p:cNvGrpSpPr/>
          <p:nvPr/>
        </p:nvGrpSpPr>
        <p:grpSpPr>
          <a:xfrm>
            <a:off x="1390323" y="3347629"/>
            <a:ext cx="1508760" cy="594360"/>
            <a:chOff x="2424643" y="2542995"/>
            <a:chExt cx="1508760" cy="594360"/>
          </a:xfrm>
        </p:grpSpPr>
        <p:sp>
          <p:nvSpPr>
            <p:cNvPr id="62" name="Rounded Rectangle 53">
              <a:extLst>
                <a:ext uri="{FF2B5EF4-FFF2-40B4-BE49-F238E27FC236}">
                  <a16:creationId xmlns:a16="http://schemas.microsoft.com/office/drawing/2014/main" id="{DE1CAA3A-6AED-41DD-8FBA-E86E07146F95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EE2DC08-A174-4695-8B53-3D83D5BA49F5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black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2D132D3-91A3-4C0F-B8C8-98916B6C2ED9}"/>
              </a:ext>
            </a:extLst>
          </p:cNvPr>
          <p:cNvGrpSpPr/>
          <p:nvPr/>
        </p:nvGrpSpPr>
        <p:grpSpPr>
          <a:xfrm>
            <a:off x="1817119" y="4563333"/>
            <a:ext cx="1690761" cy="594360"/>
            <a:chOff x="2424643" y="2542995"/>
            <a:chExt cx="1508760" cy="594360"/>
          </a:xfrm>
        </p:grpSpPr>
        <p:sp>
          <p:nvSpPr>
            <p:cNvPr id="65" name="Rounded Rectangle 53">
              <a:extLst>
                <a:ext uri="{FF2B5EF4-FFF2-40B4-BE49-F238E27FC236}">
                  <a16:creationId xmlns:a16="http://schemas.microsoft.com/office/drawing/2014/main" id="{3AB1B905-15DF-405C-BC2C-8880123D586A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B3E5990-92F4-4EF0-88EA-1EC355031993}"/>
                </a:ext>
              </a:extLst>
            </p:cNvPr>
            <p:cNvSpPr txBox="1"/>
            <p:nvPr/>
          </p:nvSpPr>
          <p:spPr>
            <a:xfrm>
              <a:off x="2549967" y="2572372"/>
              <a:ext cx="13834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straight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B060537-F6E6-4D10-959A-5920C25CC5EE}"/>
              </a:ext>
            </a:extLst>
          </p:cNvPr>
          <p:cNvGrpSpPr/>
          <p:nvPr/>
        </p:nvGrpSpPr>
        <p:grpSpPr>
          <a:xfrm>
            <a:off x="3965972" y="4897590"/>
            <a:ext cx="1508760" cy="594360"/>
            <a:chOff x="2424643" y="2542995"/>
            <a:chExt cx="1508760" cy="594360"/>
          </a:xfrm>
        </p:grpSpPr>
        <p:sp>
          <p:nvSpPr>
            <p:cNvPr id="68" name="Rounded Rectangle 53">
              <a:extLst>
                <a:ext uri="{FF2B5EF4-FFF2-40B4-BE49-F238E27FC236}">
                  <a16:creationId xmlns:a16="http://schemas.microsoft.com/office/drawing/2014/main" id="{51A9EF47-2CAF-42E4-A88B-1FA6ACE51009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803B60F-B4D8-40DD-9402-4994BF0CFDFD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fair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A735741-A966-4373-AE53-AC7076A851B9}"/>
              </a:ext>
            </a:extLst>
          </p:cNvPr>
          <p:cNvGrpSpPr/>
          <p:nvPr/>
        </p:nvGrpSpPr>
        <p:grpSpPr>
          <a:xfrm>
            <a:off x="5898901" y="4347390"/>
            <a:ext cx="1508760" cy="594360"/>
            <a:chOff x="2424643" y="2542995"/>
            <a:chExt cx="1508760" cy="594360"/>
          </a:xfrm>
        </p:grpSpPr>
        <p:sp>
          <p:nvSpPr>
            <p:cNvPr id="71" name="Rounded Rectangle 53">
              <a:extLst>
                <a:ext uri="{FF2B5EF4-FFF2-40B4-BE49-F238E27FC236}">
                  <a16:creationId xmlns:a16="http://schemas.microsoft.com/office/drawing/2014/main" id="{C55850A1-A536-4AC0-9BB4-F77AA9E32A1C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21D7C54-AC35-4642-A840-49500D878933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wavy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1088E36-CC9C-41DA-A6B7-13902AA1763D}"/>
              </a:ext>
            </a:extLst>
          </p:cNvPr>
          <p:cNvGrpSpPr/>
          <p:nvPr/>
        </p:nvGrpSpPr>
        <p:grpSpPr>
          <a:xfrm>
            <a:off x="6024225" y="2999376"/>
            <a:ext cx="2470196" cy="594360"/>
            <a:chOff x="2424643" y="2542995"/>
            <a:chExt cx="1508760" cy="594360"/>
          </a:xfrm>
        </p:grpSpPr>
        <p:sp>
          <p:nvSpPr>
            <p:cNvPr id="74" name="Rounded Rectangle 53">
              <a:extLst>
                <a:ext uri="{FF2B5EF4-FFF2-40B4-BE49-F238E27FC236}">
                  <a16:creationId xmlns:a16="http://schemas.microsoft.com/office/drawing/2014/main" id="{6D0D8EAE-E685-4BDB-9A25-427479943E9D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D3515D6-456F-413E-B3F6-05153C96DDA8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long/short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416450" y="4101668"/>
            <a:ext cx="1861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Gợn</a:t>
            </a:r>
            <a:r>
              <a:rPr lang="en-US" sz="2400" dirty="0" smtClean="0"/>
              <a:t> </a:t>
            </a:r>
            <a:r>
              <a:rPr lang="en-US" sz="2400" dirty="0" err="1" smtClean="0"/>
              <a:t>sóng</a:t>
            </a:r>
            <a:endParaRPr lang="en-GB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229410" y="1672657"/>
            <a:ext cx="2059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Xoăn</a:t>
            </a:r>
            <a:r>
              <a:rPr lang="en-US" b="1" dirty="0" smtClean="0"/>
              <a:t>, </a:t>
            </a:r>
            <a:r>
              <a:rPr lang="en-US" b="1" dirty="0" err="1" smtClean="0"/>
              <a:t>quắn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6772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9" name="TextBox 8"/>
          <p:cNvSpPr txBox="1"/>
          <p:nvPr/>
        </p:nvSpPr>
        <p:spPr>
          <a:xfrm>
            <a:off x="807403" y="689401"/>
            <a:ext cx="771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Take turns to describe a classmate. Other group members guess who  he / she is.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42287" y="170286"/>
            <a:ext cx="1960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Guessing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51" y="158182"/>
            <a:ext cx="1858736" cy="5433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64891" y="1953476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3"/>
                </a:solidFill>
              </a:rPr>
              <a:t>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41039" y="2574253"/>
            <a:ext cx="58912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/>
              <a:t>A: </a:t>
            </a:r>
            <a:r>
              <a:rPr lang="en-US" sz="2400" dirty="0"/>
              <a:t>She has long hair and big eyes.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B: </a:t>
            </a:r>
            <a:r>
              <a:rPr lang="en-US" sz="2400" dirty="0"/>
              <a:t>Is that Lan?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A: </a:t>
            </a:r>
            <a:r>
              <a:rPr lang="en-US" sz="2400" dirty="0"/>
              <a:t>That’s right.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568" y="3364992"/>
            <a:ext cx="3600827" cy="281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6"/>
            <a:ext cx="8247126" cy="2652394"/>
          </a:xfrm>
          <a:solidFill>
            <a:srgbClr val="0FB7BD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eaLnBrk="1" hangingPunct="1"/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Homework</a:t>
            </a:r>
            <a:r>
              <a:rPr lang="en-US" sz="3800" b="1" u="sng" dirty="0" smtClean="0"/>
              <a:t/>
            </a:r>
            <a:br>
              <a:rPr lang="en-US" sz="3800" b="1" u="sng" dirty="0" smtClean="0"/>
            </a:br>
            <a:r>
              <a:rPr lang="en-US" sz="3800" dirty="0" smtClean="0"/>
              <a:t>- </a:t>
            </a:r>
            <a:r>
              <a:rPr lang="en-US" sz="3800" b="1" dirty="0" smtClean="0"/>
              <a:t>Learn by heart all the new words.</a:t>
            </a:r>
            <a:br>
              <a:rPr lang="en-US" sz="3800" b="1" dirty="0" smtClean="0"/>
            </a:br>
            <a:r>
              <a:rPr lang="en-US" sz="3800" b="1" dirty="0" smtClean="0"/>
              <a:t>- Prepare </a:t>
            </a:r>
            <a:r>
              <a:rPr lang="en-US" sz="3800" b="1" dirty="0"/>
              <a:t> </a:t>
            </a:r>
            <a:r>
              <a:rPr lang="en-US" sz="3800" b="1" dirty="0" smtClean="0"/>
              <a:t>lesson 2 ( A closer look 1)</a:t>
            </a:r>
            <a:r>
              <a:rPr lang="en-US" sz="3800" b="1" i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943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2816" y="177102"/>
            <a:ext cx="8229600" cy="676338"/>
          </a:xfrm>
          <a:solidFill>
            <a:srgbClr val="9CDDE0"/>
          </a:solidFill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LISTEN A SONG AND FILL WORDS  IN THE BLANKS</a:t>
            </a:r>
            <a:endParaRPr lang="en-GB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LIP - UNIT 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5919" y="1004570"/>
            <a:ext cx="6400801" cy="4018534"/>
          </a:xfrm>
          <a:prstGeom prst="rect">
            <a:avLst/>
          </a:prstGeom>
        </p:spPr>
      </p:pic>
      <p:sp>
        <p:nvSpPr>
          <p:cNvPr id="6" name="Rounded Rectangle 5">
            <a:hlinkClick r:id="rId5" action="ppaction://hlinksldjump"/>
          </p:cNvPr>
          <p:cNvSpPr/>
          <p:nvPr/>
        </p:nvSpPr>
        <p:spPr>
          <a:xfrm>
            <a:off x="2535936" y="4340352"/>
            <a:ext cx="4023360" cy="52425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54837" y="2195821"/>
            <a:ext cx="15057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wardrobe</a:t>
            </a:r>
            <a:endParaRPr lang="en-GB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837" y="2609385"/>
            <a:ext cx="12089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friends</a:t>
            </a:r>
            <a:endParaRPr lang="en-GB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9221" y="3009495"/>
            <a:ext cx="10647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GB" sz="2000" b="1" dirty="0" smtClean="0">
                <a:solidFill>
                  <a:srgbClr val="FF0000"/>
                </a:solidFill>
              </a:rPr>
              <a:t>. </a:t>
            </a:r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often</a:t>
            </a:r>
            <a:endParaRPr lang="en-GB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5317" y="3940242"/>
            <a:ext cx="8467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GB" sz="2000" b="1" dirty="0" smtClean="0">
                <a:solidFill>
                  <a:srgbClr val="FF0000"/>
                </a:solidFill>
              </a:rPr>
              <a:t>. </a:t>
            </a:r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fun</a:t>
            </a:r>
            <a:endParaRPr lang="en-GB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9221" y="3409605"/>
            <a:ext cx="7681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eat</a:t>
            </a:r>
            <a:endParaRPr lang="en-GB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860570" y="5132832"/>
            <a:ext cx="6856919" cy="14752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2109216" y="5130736"/>
            <a:ext cx="70347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Times New Roman" pitchFamily="18" charset="0"/>
                <a:cs typeface="Times New Roman" pitchFamily="18" charset="0"/>
              </a:rPr>
              <a:t>Inside my </a:t>
            </a:r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beautiful room.  I </a:t>
            </a:r>
            <a:r>
              <a:rPr lang="en-GB" b="1" dirty="0">
                <a:latin typeface="Times New Roman" pitchFamily="18" charset="0"/>
                <a:cs typeface="Times New Roman" pitchFamily="18" charset="0"/>
              </a:rPr>
              <a:t>have a </a:t>
            </a:r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bed </a:t>
            </a:r>
            <a:r>
              <a:rPr lang="en-GB" b="1" dirty="0">
                <a:latin typeface="Times New Roman" pitchFamily="18" charset="0"/>
                <a:cs typeface="Times New Roman" pitchFamily="18" charset="0"/>
              </a:rPr>
              <a:t>and a  </a:t>
            </a:r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 (1)………</a:t>
            </a:r>
          </a:p>
          <a:p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GB" b="1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mirror.  I </a:t>
            </a:r>
            <a:r>
              <a:rPr lang="en-GB" b="1" dirty="0">
                <a:latin typeface="Times New Roman" pitchFamily="18" charset="0"/>
                <a:cs typeface="Times New Roman" pitchFamily="18" charset="0"/>
              </a:rPr>
              <a:t>have many </a:t>
            </a:r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(2)……… .</a:t>
            </a:r>
          </a:p>
          <a:p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GB" b="1" dirty="0">
                <a:latin typeface="Times New Roman" pitchFamily="18" charset="0"/>
                <a:cs typeface="Times New Roman" pitchFamily="18" charset="0"/>
              </a:rPr>
              <a:t>they </a:t>
            </a:r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(3)………come. We(4)………, </a:t>
            </a:r>
            <a:r>
              <a:rPr lang="en-GB" b="1" dirty="0">
                <a:latin typeface="Times New Roman" pitchFamily="18" charset="0"/>
                <a:cs typeface="Times New Roman" pitchFamily="18" charset="0"/>
              </a:rPr>
              <a:t>we play, we </a:t>
            </a:r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have(5)……...</a:t>
            </a:r>
            <a:endParaRPr lang="en-GB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b="1" dirty="0">
                <a:latin typeface="Times New Roman" pitchFamily="18" charset="0"/>
                <a:cs typeface="Times New Roman" pitchFamily="18" charset="0"/>
              </a:rPr>
              <a:t>In my room, In my room.</a:t>
            </a:r>
          </a:p>
          <a:p>
            <a:r>
              <a:rPr lang="en-GB" b="1" dirty="0">
                <a:latin typeface="Times New Roman" pitchFamily="18" charset="0"/>
                <a:cs typeface="Times New Roman" pitchFamily="18" charset="0"/>
              </a:rPr>
              <a:t>Me and my friend in my room.</a:t>
            </a:r>
          </a:p>
        </p:txBody>
      </p:sp>
      <p:sp>
        <p:nvSpPr>
          <p:cNvPr id="15" name="Oval 14"/>
          <p:cNvSpPr/>
          <p:nvPr/>
        </p:nvSpPr>
        <p:spPr>
          <a:xfrm>
            <a:off x="8086542" y="597408"/>
            <a:ext cx="804672" cy="670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K</a:t>
            </a:r>
            <a:endParaRPr lang="en-GB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81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IREWK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2971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FIREWRK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914400"/>
            <a:ext cx="1343025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FIREWRK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400050"/>
            <a:ext cx="2133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Line 5"/>
          <p:cNvSpPr>
            <a:spLocks noChangeShapeType="1"/>
          </p:cNvSpPr>
          <p:nvPr/>
        </p:nvSpPr>
        <p:spPr bwMode="auto">
          <a:xfrm flipV="1">
            <a:off x="7467600" y="990600"/>
            <a:ext cx="304800" cy="2286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flipV="1">
            <a:off x="4495800" y="1371600"/>
            <a:ext cx="0" cy="304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H="1" flipV="1">
            <a:off x="1828800" y="1676400"/>
            <a:ext cx="304800" cy="2286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04" name="WordArt 8"/>
          <p:cNvSpPr>
            <a:spLocks noChangeArrowheads="1" noChangeShapeType="1" noTextEdit="1"/>
          </p:cNvSpPr>
          <p:nvPr/>
        </p:nvSpPr>
        <p:spPr bwMode="auto">
          <a:xfrm>
            <a:off x="838200" y="3733800"/>
            <a:ext cx="71628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Goodbye</a:t>
            </a:r>
          </a:p>
          <a:p>
            <a:pPr algn="ctr"/>
            <a:r>
              <a:rPr lang="en-GB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See you again!!!</a:t>
            </a:r>
          </a:p>
        </p:txBody>
      </p:sp>
      <p:pic>
        <p:nvPicPr>
          <p:cNvPr id="10249" name="Spleeping child (MLTR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000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72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10963" fill="hold"/>
                                        <p:tgtEl>
                                          <p:spTgt spid="102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9"/>
                </p:tgtEl>
              </p:cMediaNode>
            </p:audio>
          </p:childTnLst>
        </p:cTn>
      </p:par>
    </p:tnLst>
    <p:bldLst>
      <p:bldP spid="10245" grpId="0" animBg="1"/>
      <p:bldP spid="10246" grpId="0" animBg="1"/>
      <p:bldP spid="1024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968" y="218878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Qúy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thầy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cô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có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nhu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cầu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thì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kết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bạn</a:t>
            </a:r>
            <a:r>
              <a:rPr lang="en-US" b="1" dirty="0" smtClean="0">
                <a:solidFill>
                  <a:srgbClr val="FF0000"/>
                </a:solidFill>
              </a:rPr>
              <a:t> qua </a:t>
            </a:r>
            <a:r>
              <a:rPr lang="en-US" b="1" dirty="0" err="1" smtClean="0">
                <a:solidFill>
                  <a:srgbClr val="FF0000"/>
                </a:solidFill>
              </a:rPr>
              <a:t>fb</a:t>
            </a:r>
            <a:r>
              <a:rPr lang="en-US" b="1" dirty="0" smtClean="0">
                <a:solidFill>
                  <a:srgbClr val="FF0000"/>
                </a:solidFill>
              </a:rPr>
              <a:t> ( </a:t>
            </a:r>
            <a:r>
              <a:rPr lang="en-US" b="1" dirty="0" err="1" smtClean="0">
                <a:solidFill>
                  <a:srgbClr val="FF0000"/>
                </a:solidFill>
              </a:rPr>
              <a:t>Côi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Nguyễn</a:t>
            </a:r>
            <a:r>
              <a:rPr lang="en-US" b="1" dirty="0" smtClean="0">
                <a:solidFill>
                  <a:srgbClr val="FF0000"/>
                </a:solidFill>
              </a:rPr>
              <a:t>) </a:t>
            </a:r>
            <a:r>
              <a:rPr lang="en-US" b="1" dirty="0" err="1" smtClean="0">
                <a:solidFill>
                  <a:srgbClr val="FF0000"/>
                </a:solidFill>
              </a:rPr>
              <a:t>hoặc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số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đt</a:t>
            </a:r>
            <a:r>
              <a:rPr lang="en-US" b="1" dirty="0" smtClean="0">
                <a:solidFill>
                  <a:srgbClr val="FF0000"/>
                </a:solidFill>
              </a:rPr>
              <a:t> : 0837939997.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   </a:t>
            </a:r>
            <a:r>
              <a:rPr lang="en-US" b="1" dirty="0" smtClean="0">
                <a:solidFill>
                  <a:srgbClr val="00B0F0"/>
                </a:solidFill>
              </a:rPr>
              <a:t>(150k/ 1hk)</a:t>
            </a:r>
            <a:endParaRPr lang="en-GB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562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639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64" y="888908"/>
            <a:ext cx="4480560" cy="441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4840224" y="181772"/>
            <a:ext cx="3663696" cy="2048256"/>
          </a:xfrm>
          <a:prstGeom prst="cloudCallout">
            <a:avLst>
              <a:gd name="adj1" fmla="val -64101"/>
              <a:gd name="adj2" fmla="val 7677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Do you have a lot of friends?</a:t>
            </a:r>
          </a:p>
        </p:txBody>
      </p:sp>
    </p:spTree>
    <p:extLst>
      <p:ext uri="{BB962C8B-B14F-4D97-AF65-F5344CB8AC3E}">
        <p14:creationId xmlns:p14="http://schemas.microsoft.com/office/powerpoint/2010/main" val="19047243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382982" y="228600"/>
            <a:ext cx="4944410" cy="151664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What can you do with your friends?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65392" y="1375910"/>
            <a:ext cx="210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…………….</a:t>
            </a:r>
            <a:endParaRPr lang="en-GB" dirty="0">
              <a:latin typeface="+mj-lt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247" y="1745242"/>
            <a:ext cx="5931409" cy="7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Image result for sing song song with my friend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71" y="2834546"/>
            <a:ext cx="2549239" cy="213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111571" y="5544233"/>
            <a:ext cx="344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we </a:t>
            </a:r>
            <a:r>
              <a:rPr lang="en-US" b="1" i="1" dirty="0" smtClean="0"/>
              <a:t>sing some songs</a:t>
            </a:r>
            <a:endParaRPr lang="en-US" b="1" dirty="0"/>
          </a:p>
        </p:txBody>
      </p:sp>
      <p:pic>
        <p:nvPicPr>
          <p:cNvPr id="15" name="Picture 4" descr="Image result for play game with my friend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548" y="2759636"/>
            <a:ext cx="2766060" cy="206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660810" y="5174509"/>
            <a:ext cx="3568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We can play some games</a:t>
            </a:r>
            <a:endParaRPr lang="en-US" b="1" dirty="0"/>
          </a:p>
        </p:txBody>
      </p:sp>
      <p:pic>
        <p:nvPicPr>
          <p:cNvPr id="17" name="Picture 6" descr="Image result for ate many different kinds of foods with my friends in the picnic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76" y="2834546"/>
            <a:ext cx="2466941" cy="181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2786" y="4829610"/>
            <a:ext cx="361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We can eat and drink together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8129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751339" y="2516286"/>
            <a:ext cx="32654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Biscuit</a:t>
            </a:r>
            <a:r>
              <a:rPr lang="en-US" sz="2800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(n):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2929774" y="2489630"/>
            <a:ext cx="358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662438" y="1610776"/>
            <a:ext cx="33543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i="1" dirty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*</a:t>
            </a:r>
            <a:r>
              <a:rPr lang="en-US" sz="3200" b="1" i="1" dirty="0" smtClean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3200" b="1" i="1" u="sng" dirty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Vocabulary: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99253" y="1144244"/>
            <a:ext cx="4635144" cy="5232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rial" pitchFamily="34" charset="0"/>
              </a:rPr>
              <a:t>LESSON 1: </a:t>
            </a:r>
            <a:r>
              <a:rPr lang="en-US" sz="2800" b="1" dirty="0" err="1" smtClean="0">
                <a:solidFill>
                  <a:srgbClr val="FF0000"/>
                </a:solidFill>
                <a:latin typeface=".VnArial" pitchFamily="34" charset="0"/>
              </a:rPr>
              <a:t>Gettingstarted</a:t>
            </a:r>
            <a:r>
              <a:rPr lang="en-US" sz="2800" b="1" dirty="0" smtClean="0">
                <a:solidFill>
                  <a:srgbClr val="FF0000"/>
                </a:solidFill>
                <a:latin typeface=".VnArial" pitchFamily="34" charset="0"/>
              </a:rPr>
              <a:t> </a:t>
            </a:r>
            <a:endParaRPr lang="en-GB" sz="2800" b="1" dirty="0">
              <a:solidFill>
                <a:srgbClr val="FF0000"/>
              </a:solidFill>
              <a:latin typeface=".Vn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16992" y="34772"/>
            <a:ext cx="8451669" cy="1058092"/>
          </a:xfrm>
          <a:prstGeom prst="roundRect">
            <a:avLst/>
          </a:prstGeom>
          <a:solidFill>
            <a:srgbClr val="0FB7BD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 smtClean="0">
              <a:solidFill>
                <a:srgbClr val="FF0000"/>
              </a:solidFill>
              <a:latin typeface=".VnBlackH" pitchFamily="34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BlackH" pitchFamily="34" charset="0"/>
              </a:rPr>
              <a:t>UNIT </a:t>
            </a:r>
            <a:r>
              <a:rPr lang="en-US" sz="4000" b="1" dirty="0">
                <a:solidFill>
                  <a:srgbClr val="FF0000"/>
                </a:solidFill>
                <a:latin typeface=".VnBlackH" pitchFamily="34" charset="0"/>
              </a:rPr>
              <a:t>3: MY FRIENDS</a:t>
            </a:r>
            <a:endParaRPr lang="en-GB" sz="4000" b="1" dirty="0">
              <a:solidFill>
                <a:srgbClr val="FF0000"/>
              </a:solidFill>
              <a:latin typeface=".VnBlackH" pitchFamily="34" charset="0"/>
            </a:endParaRPr>
          </a:p>
          <a:p>
            <a:pPr algn="ctr"/>
            <a:endParaRPr lang="en-GB" sz="4000" b="1" dirty="0">
              <a:solidFill>
                <a:srgbClr val="FF0000"/>
              </a:solidFill>
            </a:endParaRPr>
          </a:p>
        </p:txBody>
      </p:sp>
      <p:pic>
        <p:nvPicPr>
          <p:cNvPr id="28" name="Picture 10" descr="Image result for picnic with frie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320" y="1667463"/>
            <a:ext cx="2706623" cy="273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Image result for biscu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560" y="1816131"/>
            <a:ext cx="3074309" cy="239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38276" y="3784503"/>
            <a:ext cx="23573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5113" indent="-265113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Magazine (n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 descr="Káº¿t quáº£ hÃ¬nh áº£nh cho pictures of magazin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625" y="1914056"/>
            <a:ext cx="2942036" cy="264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50468" y="3382643"/>
            <a:ext cx="2504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265113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Glasses (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 ) :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 descr="Káº¿t quáº£ hÃ¬nh áº£nh cho picture of glass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18" y="1863524"/>
            <a:ext cx="2800391" cy="2640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60119" y="2129479"/>
            <a:ext cx="19896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Picnic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(n): 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32230" y="2104251"/>
            <a:ext cx="1409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dã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ngoại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41679" y="2976735"/>
            <a:ext cx="18222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5113" indent="-265113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pass (v) : 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32531" y="3000658"/>
            <a:ext cx="29764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huyển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qua,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825387" y="3379507"/>
            <a:ext cx="2504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ắt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125395" y="3792821"/>
            <a:ext cx="14174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ạp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2311" y="4234571"/>
            <a:ext cx="24785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-  surprise (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):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091174" y="4215699"/>
            <a:ext cx="28321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ất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1549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  <p:bldP spid="28677" grpId="0"/>
      <p:bldP spid="6" grpId="0"/>
      <p:bldP spid="8" grpId="0"/>
      <p:bldP spid="9" grpId="0"/>
      <p:bldP spid="10" grpId="0"/>
      <p:bldP spid="33" grpId="0"/>
      <p:bldP spid="34" grpId="0"/>
      <p:bldP spid="35" grpId="0"/>
      <p:bldP spid="36" grpId="0"/>
      <p:bldP spid="11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6"/>
          <p:cNvSpPr>
            <a:spLocks noGrp="1" noChangeArrowheads="1"/>
          </p:cNvSpPr>
          <p:nvPr>
            <p:ph type="title"/>
          </p:nvPr>
        </p:nvSpPr>
        <p:spPr>
          <a:xfrm>
            <a:off x="365760" y="530967"/>
            <a:ext cx="3505200" cy="560387"/>
          </a:xfrm>
          <a:noFill/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Checking words:</a:t>
            </a: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3574869" y="559903"/>
            <a:ext cx="434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What and Where</a:t>
            </a:r>
          </a:p>
        </p:txBody>
      </p:sp>
      <p:sp>
        <p:nvSpPr>
          <p:cNvPr id="55307" name="Oval 11"/>
          <p:cNvSpPr>
            <a:spLocks noChangeArrowheads="1"/>
          </p:cNvSpPr>
          <p:nvPr/>
        </p:nvSpPr>
        <p:spPr bwMode="auto">
          <a:xfrm>
            <a:off x="3877275" y="1079016"/>
            <a:ext cx="2133600" cy="144780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picnic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5309" name="Oval 13"/>
          <p:cNvSpPr>
            <a:spLocks noChangeArrowheads="1"/>
          </p:cNvSpPr>
          <p:nvPr/>
        </p:nvSpPr>
        <p:spPr bwMode="auto">
          <a:xfrm>
            <a:off x="1441269" y="4303546"/>
            <a:ext cx="2133600" cy="1447800"/>
          </a:xfrm>
          <a:prstGeom prst="ellipse">
            <a:avLst/>
          </a:prstGeom>
          <a:solidFill>
            <a:srgbClr val="CC00CC"/>
          </a:solidFill>
          <a:ln w="9525">
            <a:solidFill>
              <a:srgbClr val="CC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 dirty="0" smtClean="0"/>
              <a:t>Magazine</a:t>
            </a:r>
            <a:endParaRPr lang="en-US" sz="2800" b="1" dirty="0"/>
          </a:p>
        </p:txBody>
      </p:sp>
      <p:sp>
        <p:nvSpPr>
          <p:cNvPr id="55310" name="Oval 14"/>
          <p:cNvSpPr>
            <a:spLocks noChangeArrowheads="1"/>
          </p:cNvSpPr>
          <p:nvPr/>
        </p:nvSpPr>
        <p:spPr bwMode="auto">
          <a:xfrm>
            <a:off x="3306645" y="2855746"/>
            <a:ext cx="2133600" cy="1447800"/>
          </a:xfrm>
          <a:prstGeom prst="ellipse">
            <a:avLst/>
          </a:prstGeom>
          <a:solidFill>
            <a:srgbClr val="FFFF66"/>
          </a:solidFill>
          <a:ln w="9525">
            <a:solidFill>
              <a:srgbClr val="CC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glasses</a:t>
            </a:r>
            <a:endParaRPr lang="en-US" sz="3200" b="1" dirty="0">
              <a:solidFill>
                <a:srgbClr val="3333CC"/>
              </a:solidFill>
            </a:endParaRPr>
          </a:p>
        </p:txBody>
      </p:sp>
      <p:sp>
        <p:nvSpPr>
          <p:cNvPr id="55311" name="Oval 15"/>
          <p:cNvSpPr>
            <a:spLocks noChangeArrowheads="1"/>
          </p:cNvSpPr>
          <p:nvPr/>
        </p:nvSpPr>
        <p:spPr bwMode="auto">
          <a:xfrm>
            <a:off x="914400" y="1968486"/>
            <a:ext cx="2133600" cy="1447800"/>
          </a:xfrm>
          <a:prstGeom prst="ellipse">
            <a:avLst/>
          </a:prstGeom>
          <a:solidFill>
            <a:srgbClr val="00B050">
              <a:alpha val="72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pass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6010875" y="2855746"/>
            <a:ext cx="2133600" cy="14478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800" b="1" dirty="0" smtClean="0">
                <a:solidFill>
                  <a:srgbClr val="3333CC"/>
                </a:solidFill>
              </a:rPr>
              <a:t>biscuit</a:t>
            </a:r>
            <a:endParaRPr lang="en-US" sz="2800" b="1" dirty="0">
              <a:solidFill>
                <a:srgbClr val="3333CC"/>
              </a:solidFill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4165746" y="4481710"/>
            <a:ext cx="2133600" cy="1447800"/>
          </a:xfrm>
          <a:prstGeom prst="ellipse">
            <a:avLst/>
          </a:prstGeom>
          <a:solidFill>
            <a:srgbClr val="0D9FA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surprise</a:t>
            </a:r>
          </a:p>
        </p:txBody>
      </p:sp>
    </p:spTree>
    <p:extLst>
      <p:ext uri="{BB962C8B-B14F-4D97-AF65-F5344CB8AC3E}">
        <p14:creationId xmlns:p14="http://schemas.microsoft.com/office/powerpoint/2010/main" val="246696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5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5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5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19" y="756348"/>
            <a:ext cx="7983253" cy="53884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5" y="74839"/>
            <a:ext cx="482668" cy="522569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12" name="TextBox 11"/>
          <p:cNvSpPr txBox="1"/>
          <p:nvPr/>
        </p:nvSpPr>
        <p:spPr>
          <a:xfrm>
            <a:off x="791566" y="74839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16967" y="296928"/>
            <a:ext cx="4426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A surprise guest</a:t>
            </a:r>
          </a:p>
        </p:txBody>
      </p:sp>
      <p:pic>
        <p:nvPicPr>
          <p:cNvPr id="2" name="Bản sao của B1_16">
            <a:hlinkClick r:id="" action="ppaction://media"/>
            <a:extLst>
              <a:ext uri="{FF2B5EF4-FFF2-40B4-BE49-F238E27FC236}">
                <a16:creationId xmlns:a16="http://schemas.microsoft.com/office/drawing/2014/main" id="{D6FC9BE8-8465-46B7-87D4-47B5A5CEB8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73286" y="1096279"/>
            <a:ext cx="487363" cy="47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958" y="815632"/>
            <a:ext cx="4963887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That was a great idea, Nam.  </a:t>
            </a:r>
          </a:p>
          <a:p>
            <a:pPr>
              <a:lnSpc>
                <a:spcPct val="130000"/>
              </a:lnSpc>
            </a:pP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I love picnics!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Please pass me the biscuits.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Sure. Here you are.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Thanks. What are you reading,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i="1" spc="-100" dirty="0">
                <a:latin typeface="Times New Roman" pitchFamily="18" charset="0"/>
                <a:cs typeface="Times New Roman" pitchFamily="18" charset="0"/>
              </a:rPr>
              <a:t>4Teen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. It’s my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favourite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 magazine!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Look! It’s Mai. And she is with someone.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Oh, who’s that? She has glasses and long black hair. 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I don’t know. They’re coming over.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Mai: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Hi there. This is my friend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Chau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 &amp; 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Hi,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Chau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. Nice to meet you.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Chau</a:t>
            </a:r>
            <a:r>
              <a:rPr lang="en-US" sz="2000" b="1" i="1" spc="-1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Nice to meet you, too.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42298" y="76635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surprise guest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8940" y="4051792"/>
            <a:ext cx="394063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Would you like to sit down? We have lots of food.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Mai: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Oh, sorry, we can’t. We’re going to the bookshop.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Chau</a:t>
            </a:r>
            <a:r>
              <a:rPr lang="en-US" sz="2000" b="1" i="1" spc="-1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spc="-1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Bye for now.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 &amp; Nam 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Bye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bye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71" y="486739"/>
            <a:ext cx="4204933" cy="3456992"/>
          </a:xfrm>
          <a:prstGeom prst="rect">
            <a:avLst/>
          </a:prstGeom>
        </p:spPr>
      </p:pic>
      <p:pic>
        <p:nvPicPr>
          <p:cNvPr id="6" name="Bản sao của B1_16">
            <a:hlinkClick r:id="" action="ppaction://media"/>
            <a:extLst>
              <a:ext uri="{FF2B5EF4-FFF2-40B4-BE49-F238E27FC236}">
                <a16:creationId xmlns:a16="http://schemas.microsoft.com/office/drawing/2014/main" id="{C6018875-C01E-4FB1-B4E3-56F55067FE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16485" y="1562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30054" y="0"/>
            <a:ext cx="754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the blanks with the words from the conversation.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2033" y="8201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46863" y="778836"/>
            <a:ext cx="482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Phong</a:t>
            </a:r>
            <a:r>
              <a:rPr lang="en-US" sz="2400" dirty="0"/>
              <a:t> and Nam are having a              .    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6046489" y="1240501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72033" y="145347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46864" y="1448742"/>
            <a:ext cx="5447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4Teen </a:t>
            </a:r>
            <a:r>
              <a:rPr lang="en-US" sz="2400" dirty="0"/>
              <a:t>is </a:t>
            </a:r>
            <a:r>
              <a:rPr lang="en-US" sz="2400" dirty="0" err="1"/>
              <a:t>Phong’s</a:t>
            </a:r>
            <a:endParaRPr lang="en-US" sz="2400" i="1" dirty="0"/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 flipV="1">
            <a:off x="4477476" y="1849447"/>
            <a:ext cx="2160063" cy="47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72032" y="2147970"/>
            <a:ext cx="710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46862" y="2150203"/>
            <a:ext cx="6573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Phong</a:t>
            </a:r>
            <a:r>
              <a:rPr lang="en-US" sz="2400" dirty="0"/>
              <a:t> and Nam see               and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667189" y="2432646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72032" y="2806485"/>
            <a:ext cx="611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46863" y="2808718"/>
            <a:ext cx="4499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Chau has                 and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72033" y="3608016"/>
            <a:ext cx="1190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46862" y="3618902"/>
            <a:ext cx="5035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 and Chau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998932" y="3960012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598008" y="3173122"/>
            <a:ext cx="160817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82426" y="248243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248036" y="3165425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3E45C82-1EB4-4FB7-9E85-7F01085FD62E}"/>
              </a:ext>
            </a:extLst>
          </p:cNvPr>
          <p:cNvSpPr txBox="1"/>
          <p:nvPr/>
        </p:nvSpPr>
        <p:spPr>
          <a:xfrm>
            <a:off x="4242772" y="1453477"/>
            <a:ext cx="2962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favorite magazine.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D35B6F-4FA3-4391-8BDF-99A6CA627A2C}"/>
              </a:ext>
            </a:extLst>
          </p:cNvPr>
          <p:cNvSpPr txBox="1"/>
          <p:nvPr/>
        </p:nvSpPr>
        <p:spPr>
          <a:xfrm>
            <a:off x="6031378" y="820147"/>
            <a:ext cx="1063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picnic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0CE30E-8187-4D02-BA7D-91A024E2F10A}"/>
              </a:ext>
            </a:extLst>
          </p:cNvPr>
          <p:cNvSpPr txBox="1"/>
          <p:nvPr/>
        </p:nvSpPr>
        <p:spPr>
          <a:xfrm>
            <a:off x="4549752" y="2408262"/>
            <a:ext cx="3214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649E60-5750-4197-9A7A-53EA2C3964DF}"/>
              </a:ext>
            </a:extLst>
          </p:cNvPr>
          <p:cNvSpPr txBox="1"/>
          <p:nvPr/>
        </p:nvSpPr>
        <p:spPr>
          <a:xfrm>
            <a:off x="4821034" y="2130502"/>
            <a:ext cx="708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Mai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E768B9-12BA-426C-A96B-E3E18CD548DA}"/>
              </a:ext>
            </a:extLst>
          </p:cNvPr>
          <p:cNvSpPr txBox="1"/>
          <p:nvPr/>
        </p:nvSpPr>
        <p:spPr>
          <a:xfrm>
            <a:off x="6682641" y="2137058"/>
            <a:ext cx="104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Chau.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6B8637-9794-4FBB-93CE-E893388A41B0}"/>
              </a:ext>
            </a:extLst>
          </p:cNvPr>
          <p:cNvSpPr txBox="1"/>
          <p:nvPr/>
        </p:nvSpPr>
        <p:spPr>
          <a:xfrm>
            <a:off x="3181263" y="2808718"/>
            <a:ext cx="1279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glasses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850541-D866-494A-B146-F79BCE58962F}"/>
              </a:ext>
            </a:extLst>
          </p:cNvPr>
          <p:cNvSpPr txBox="1"/>
          <p:nvPr/>
        </p:nvSpPr>
        <p:spPr>
          <a:xfrm>
            <a:off x="5316669" y="2806485"/>
            <a:ext cx="2507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long black hair.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A8E46F6-8A9F-4616-9478-0FFEFB188560}"/>
              </a:ext>
            </a:extLst>
          </p:cNvPr>
          <p:cNvSpPr txBox="1"/>
          <p:nvPr/>
        </p:nvSpPr>
        <p:spPr>
          <a:xfrm>
            <a:off x="3777217" y="3583691"/>
            <a:ext cx="2007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are going to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8A94BB-A704-4742-A242-B97DBF82AF06}"/>
              </a:ext>
            </a:extLst>
          </p:cNvPr>
          <p:cNvSpPr txBox="1"/>
          <p:nvPr/>
        </p:nvSpPr>
        <p:spPr>
          <a:xfrm>
            <a:off x="5884264" y="3632400"/>
            <a:ext cx="33438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bookshop.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068C13-1712-4DF6-946A-018349B9C344}"/>
              </a:ext>
            </a:extLst>
          </p:cNvPr>
          <p:cNvSpPr txBox="1"/>
          <p:nvPr/>
        </p:nvSpPr>
        <p:spPr>
          <a:xfrm>
            <a:off x="5856035" y="3638937"/>
            <a:ext cx="29222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bookshop.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27" grpId="0"/>
      <p:bldP spid="28" grpId="0"/>
      <p:bldP spid="29" grpId="0"/>
      <p:bldP spid="30" grpId="0"/>
      <p:bldP spid="31" grpId="0"/>
      <p:bldP spid="33" grpId="0"/>
      <p:bldP spid="34" grpId="0"/>
      <p:bldP spid="3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1682</TotalTime>
  <Words>730</Words>
  <Application>Microsoft Office PowerPoint</Application>
  <PresentationFormat>On-screen Show (4:3)</PresentationFormat>
  <Paragraphs>216</Paragraphs>
  <Slides>22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MS PGothic</vt:lpstr>
      <vt:lpstr>.VnArial</vt:lpstr>
      <vt:lpstr>.VnBlackH</vt:lpstr>
      <vt:lpstr>Arial</vt:lpstr>
      <vt:lpstr>Arial Black</vt:lpstr>
      <vt:lpstr>Calibri</vt:lpstr>
      <vt:lpstr>Lucida Sans Unicode</vt:lpstr>
      <vt:lpstr>Times New Roman</vt:lpstr>
      <vt:lpstr>Verdana</vt:lpstr>
      <vt:lpstr>Wingdings 2</vt:lpstr>
      <vt:lpstr>Wingdings 3</vt:lpstr>
      <vt:lpstr>Concourse</vt:lpstr>
      <vt:lpstr>PowerPoint Presentation</vt:lpstr>
      <vt:lpstr>LISTEN A SONG AND FILL WORDS  IN THE BLANKS</vt:lpstr>
      <vt:lpstr>PowerPoint Presentation</vt:lpstr>
      <vt:lpstr>PowerPoint Presentation</vt:lpstr>
      <vt:lpstr>PowerPoint Presentation</vt:lpstr>
      <vt:lpstr>* Checking words: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 you know any other words for body parts?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6. Homework - Learn by heart all the new words. - Prepare  lesson 2 ( A closer look 1).</vt:lpstr>
      <vt:lpstr>PowerPoint Presentation</vt:lpstr>
      <vt:lpstr>Qúy thầy cô có nhu cầu thì kết bạn qua fb ( Côi Nguyễn) hoặc số đt : 0837939997.           (150k/ 1hk)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90</cp:revision>
  <dcterms:created xsi:type="dcterms:W3CDTF">2020-12-09T02:04:09Z</dcterms:created>
  <dcterms:modified xsi:type="dcterms:W3CDTF">2025-06-10T10:04:24Z</dcterms:modified>
</cp:coreProperties>
</file>