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84" r:id="rId2"/>
    <p:sldId id="277" r:id="rId3"/>
    <p:sldId id="283" r:id="rId4"/>
    <p:sldId id="281" r:id="rId5"/>
    <p:sldId id="280" r:id="rId6"/>
    <p:sldId id="264" r:id="rId7"/>
    <p:sldId id="258" r:id="rId8"/>
    <p:sldId id="260" r:id="rId9"/>
    <p:sldId id="269" r:id="rId10"/>
    <p:sldId id="261" r:id="rId11"/>
    <p:sldId id="270" r:id="rId12"/>
    <p:sldId id="273" r:id="rId13"/>
    <p:sldId id="274" r:id="rId14"/>
    <p:sldId id="297" r:id="rId15"/>
    <p:sldId id="285" r:id="rId16"/>
    <p:sldId id="286" r:id="rId17"/>
    <p:sldId id="287" r:id="rId18"/>
    <p:sldId id="288" r:id="rId19"/>
    <p:sldId id="289" r:id="rId20"/>
    <p:sldId id="290" r:id="rId21"/>
    <p:sldId id="292" r:id="rId22"/>
    <p:sldId id="293" r:id="rId23"/>
    <p:sldId id="262" r:id="rId24"/>
    <p:sldId id="275" r:id="rId25"/>
    <p:sldId id="263" r:id="rId26"/>
    <p:sldId id="298" r:id="rId27"/>
    <p:sldId id="27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DE1D8"/>
    <a:srgbClr val="00A1DA"/>
    <a:srgbClr val="00B0F0"/>
    <a:srgbClr val="F16649"/>
    <a:srgbClr val="97E4FF"/>
    <a:srgbClr val="B7ECFF"/>
    <a:srgbClr val="61D6FF"/>
    <a:srgbClr val="1DC4FF"/>
    <a:srgbClr val="F9B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2910" autoAdjust="0"/>
  </p:normalViewPr>
  <p:slideViewPr>
    <p:cSldViewPr snapToGrid="0" showGuides="1">
      <p:cViewPr>
        <p:scale>
          <a:sx n="75" d="100"/>
          <a:sy n="75" d="100"/>
        </p:scale>
        <p:origin x="-1603" y="-202"/>
      </p:cViewPr>
      <p:guideLst>
        <p:guide orient="horz" pos="218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2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87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41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42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47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316" y="4343290"/>
            <a:ext cx="5487370" cy="411531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91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18.xml"/><Relationship Id="rId3" Type="http://schemas.openxmlformats.org/officeDocument/2006/relationships/control" Target="../activeX/activeX2.xml"/><Relationship Id="rId7" Type="http://schemas.openxmlformats.org/officeDocument/2006/relationships/slide" Target="slide17.xml"/><Relationship Id="rId12" Type="http://schemas.openxmlformats.org/officeDocument/2006/relationships/slide" Target="slide22.xml"/><Relationship Id="rId17" Type="http://schemas.openxmlformats.org/officeDocument/2006/relationships/image" Target="../media/image34.wmf"/><Relationship Id="rId2" Type="http://schemas.openxmlformats.org/officeDocument/2006/relationships/control" Target="../activeX/activeX1.xml"/><Relationship Id="rId16" Type="http://schemas.openxmlformats.org/officeDocument/2006/relationships/slide" Target="slide23.xml"/><Relationship Id="rId1" Type="http://schemas.openxmlformats.org/officeDocument/2006/relationships/vmlDrawing" Target="../drawings/vmlDrawing1.vml"/><Relationship Id="rId6" Type="http://schemas.openxmlformats.org/officeDocument/2006/relationships/slide" Target="slide21.xml"/><Relationship Id="rId11" Type="http://schemas.openxmlformats.org/officeDocument/2006/relationships/slide" Target="slide19.xml"/><Relationship Id="rId5" Type="http://schemas.openxmlformats.org/officeDocument/2006/relationships/notesSlide" Target="../notesSlides/notesSlide6.xml"/><Relationship Id="rId15" Type="http://schemas.openxmlformats.org/officeDocument/2006/relationships/image" Target="../media/image33.png"/><Relationship Id="rId10" Type="http://schemas.openxmlformats.org/officeDocument/2006/relationships/slide" Target="slide20.xml"/><Relationship Id="rId4" Type="http://schemas.openxmlformats.org/officeDocument/2006/relationships/slideLayout" Target="../slideLayouts/slideLayout7.xml"/><Relationship Id="rId9" Type="http://schemas.openxmlformats.org/officeDocument/2006/relationships/slide" Target="slide16.xml"/><Relationship Id="rId1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DemThanhPhoDaySao.mid" TargetMode="Externa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969"/>
            <a:ext cx="9144000" cy="68490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05427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07403" y="104779"/>
            <a:ext cx="8005127" cy="86177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correct preposition  in the box under each picture. Say a sentence to describe  the picture.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841584" y="1326477"/>
            <a:ext cx="5493283" cy="1251623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1" name="TextBox 20"/>
          <p:cNvSpPr txBox="1"/>
          <p:nvPr/>
        </p:nvSpPr>
        <p:spPr>
          <a:xfrm>
            <a:off x="2124206" y="1468240"/>
            <a:ext cx="77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in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2124207" y="1903665"/>
            <a:ext cx="1773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 front of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92784" y="1456627"/>
            <a:ext cx="140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next to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92783" y="1896635"/>
            <a:ext cx="1392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under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20201" y="1894903"/>
            <a:ext cx="159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between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5620201" y="1450953"/>
            <a:ext cx="159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behind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84" y="2678491"/>
            <a:ext cx="3123402" cy="363201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89493" y="2767281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426662" y="3181011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901492" y="3181011"/>
            <a:ext cx="629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24403" y="3971278"/>
            <a:ext cx="4088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</a:rPr>
              <a:t>The dog is on the chair.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324F51F-AFB7-4C7F-86D6-85235743A2DF}"/>
              </a:ext>
            </a:extLst>
          </p:cNvPr>
          <p:cNvSpPr txBox="1"/>
          <p:nvPr/>
        </p:nvSpPr>
        <p:spPr>
          <a:xfrm>
            <a:off x="3127986" y="1450642"/>
            <a:ext cx="627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on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0.3592 0.2939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51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40" grpId="0"/>
      <p:bldP spid="18" grpId="1"/>
      <p:bldP spid="18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03" y="1827458"/>
            <a:ext cx="3979545" cy="34079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520" y="1587516"/>
            <a:ext cx="4015009" cy="3624236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976007" y="51381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cxnSp>
        <p:nvCxnSpPr>
          <p:cNvPr id="57" name="Straight Connector 56"/>
          <p:cNvCxnSpPr>
            <a:cxnSpLocks/>
          </p:cNvCxnSpPr>
          <p:nvPr/>
        </p:nvCxnSpPr>
        <p:spPr>
          <a:xfrm>
            <a:off x="1450837" y="5479182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153646" y="51381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cxnSp>
        <p:nvCxnSpPr>
          <p:cNvPr id="61" name="Straight Connector 60"/>
          <p:cNvCxnSpPr>
            <a:cxnSpLocks/>
          </p:cNvCxnSpPr>
          <p:nvPr/>
        </p:nvCxnSpPr>
        <p:spPr>
          <a:xfrm>
            <a:off x="5628476" y="5479182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9">
            <a:extLst>
              <a:ext uri="{FF2B5EF4-FFF2-40B4-BE49-F238E27FC236}">
                <a16:creationId xmlns:a16="http://schemas.microsoft.com/office/drawing/2014/main" xmlns="" id="{792205E8-A9DA-446F-AA72-2F53EB0BD3EE}"/>
              </a:ext>
            </a:extLst>
          </p:cNvPr>
          <p:cNvSpPr/>
          <p:nvPr/>
        </p:nvSpPr>
        <p:spPr>
          <a:xfrm>
            <a:off x="1841584" y="351117"/>
            <a:ext cx="5493283" cy="1251623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43E91E1-D1F3-4579-A8B1-EB7ECA47E96D}"/>
              </a:ext>
            </a:extLst>
          </p:cNvPr>
          <p:cNvSpPr txBox="1"/>
          <p:nvPr/>
        </p:nvSpPr>
        <p:spPr>
          <a:xfrm>
            <a:off x="2124206" y="492880"/>
            <a:ext cx="77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in</a:t>
            </a:r>
            <a:endParaRPr lang="en-US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26962DB-791F-4432-B9C6-1B4FC4FF83DA}"/>
              </a:ext>
            </a:extLst>
          </p:cNvPr>
          <p:cNvSpPr txBox="1"/>
          <p:nvPr/>
        </p:nvSpPr>
        <p:spPr>
          <a:xfrm>
            <a:off x="2124207" y="928305"/>
            <a:ext cx="1773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 front of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6D50F33-FDC2-4109-8BAB-6BD1873A9225}"/>
              </a:ext>
            </a:extLst>
          </p:cNvPr>
          <p:cNvSpPr txBox="1"/>
          <p:nvPr/>
        </p:nvSpPr>
        <p:spPr>
          <a:xfrm>
            <a:off x="4092784" y="481267"/>
            <a:ext cx="140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next to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D01115A-6E4E-4982-9BAC-AB23DC3D0517}"/>
              </a:ext>
            </a:extLst>
          </p:cNvPr>
          <p:cNvSpPr txBox="1"/>
          <p:nvPr/>
        </p:nvSpPr>
        <p:spPr>
          <a:xfrm>
            <a:off x="4092783" y="921275"/>
            <a:ext cx="1392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under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95F7603-9DAE-41E7-8461-ED80CD0DF3F4}"/>
              </a:ext>
            </a:extLst>
          </p:cNvPr>
          <p:cNvSpPr txBox="1"/>
          <p:nvPr/>
        </p:nvSpPr>
        <p:spPr>
          <a:xfrm>
            <a:off x="5620201" y="919543"/>
            <a:ext cx="159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between</a:t>
            </a:r>
            <a:endParaRPr lang="en-US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3F6B695-52B6-4C16-88F7-BFB1B55AB634}"/>
              </a:ext>
            </a:extLst>
          </p:cNvPr>
          <p:cNvSpPr txBox="1"/>
          <p:nvPr/>
        </p:nvSpPr>
        <p:spPr>
          <a:xfrm>
            <a:off x="5620201" y="475593"/>
            <a:ext cx="159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behind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F591E9F-3D5B-4205-9F80-4A9BBA2782B7}"/>
              </a:ext>
            </a:extLst>
          </p:cNvPr>
          <p:cNvSpPr txBox="1"/>
          <p:nvPr/>
        </p:nvSpPr>
        <p:spPr>
          <a:xfrm>
            <a:off x="3127930" y="481267"/>
            <a:ext cx="627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alpha val="25000"/>
                  </a:schemeClr>
                </a:solidFill>
              </a:rPr>
              <a:t>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1721223-D785-4EEE-AB01-9FA2509F58EB}"/>
              </a:ext>
            </a:extLst>
          </p:cNvPr>
          <p:cNvSpPr txBox="1"/>
          <p:nvPr/>
        </p:nvSpPr>
        <p:spPr>
          <a:xfrm>
            <a:off x="4015602" y="485692"/>
            <a:ext cx="1344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next to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8FA9EAC-B416-48E1-B41E-7F4AF3A751ED}"/>
              </a:ext>
            </a:extLst>
          </p:cNvPr>
          <p:cNvSpPr txBox="1"/>
          <p:nvPr/>
        </p:nvSpPr>
        <p:spPr>
          <a:xfrm>
            <a:off x="1925667" y="5095679"/>
            <a:ext cx="140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next to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6121662-5639-49E3-B081-9425B14DF570}"/>
              </a:ext>
            </a:extLst>
          </p:cNvPr>
          <p:cNvSpPr txBox="1"/>
          <p:nvPr/>
        </p:nvSpPr>
        <p:spPr>
          <a:xfrm>
            <a:off x="5539818" y="477729"/>
            <a:ext cx="1344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behind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66AF21FB-EF74-4396-A150-1CB811EB1D32}"/>
              </a:ext>
            </a:extLst>
          </p:cNvPr>
          <p:cNvSpPr txBox="1"/>
          <p:nvPr/>
        </p:nvSpPr>
        <p:spPr>
          <a:xfrm>
            <a:off x="6289699" y="5104392"/>
            <a:ext cx="1344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behind</a:t>
            </a:r>
          </a:p>
        </p:txBody>
      </p:sp>
    </p:spTree>
    <p:extLst>
      <p:ext uri="{BB962C8B-B14F-4D97-AF65-F5344CB8AC3E}">
        <p14:creationId xmlns:p14="http://schemas.microsoft.com/office/powerpoint/2010/main" val="253843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2.22222E-6 L -0.22465 0.6715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37" y="3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3.7037E-7 L 0.08125 0.6733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4" y="3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6" grpId="0"/>
      <p:bldP spid="26" grpId="1"/>
      <p:bldP spid="26" grpId="2"/>
      <p:bldP spid="29" grpId="0"/>
      <p:bldP spid="31" grpId="0"/>
      <p:bldP spid="31" grpId="1"/>
      <p:bldP spid="31" grpId="2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51" y="1827458"/>
            <a:ext cx="3247249" cy="34079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99" y="1587516"/>
            <a:ext cx="3594650" cy="3624236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976007" y="51381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cxnSp>
        <p:nvCxnSpPr>
          <p:cNvPr id="57" name="Straight Connector 56"/>
          <p:cNvCxnSpPr>
            <a:cxnSpLocks/>
          </p:cNvCxnSpPr>
          <p:nvPr/>
        </p:nvCxnSpPr>
        <p:spPr>
          <a:xfrm>
            <a:off x="1450837" y="5479182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153646" y="51381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cxnSp>
        <p:nvCxnSpPr>
          <p:cNvPr id="61" name="Straight Connector 60"/>
          <p:cNvCxnSpPr>
            <a:cxnSpLocks/>
          </p:cNvCxnSpPr>
          <p:nvPr/>
        </p:nvCxnSpPr>
        <p:spPr>
          <a:xfrm>
            <a:off x="5628476" y="5479182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9">
            <a:extLst>
              <a:ext uri="{FF2B5EF4-FFF2-40B4-BE49-F238E27FC236}">
                <a16:creationId xmlns:a16="http://schemas.microsoft.com/office/drawing/2014/main" xmlns="" id="{A0299B70-B435-4CF7-89ED-07512908A6F4}"/>
              </a:ext>
            </a:extLst>
          </p:cNvPr>
          <p:cNvSpPr/>
          <p:nvPr/>
        </p:nvSpPr>
        <p:spPr>
          <a:xfrm>
            <a:off x="1841584" y="295040"/>
            <a:ext cx="5493283" cy="1251623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73AF86E-5DB3-4A29-910A-F41AF8B02F30}"/>
              </a:ext>
            </a:extLst>
          </p:cNvPr>
          <p:cNvSpPr txBox="1"/>
          <p:nvPr/>
        </p:nvSpPr>
        <p:spPr>
          <a:xfrm>
            <a:off x="2124206" y="436803"/>
            <a:ext cx="77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in</a:t>
            </a:r>
            <a:endParaRPr lang="en-US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00FECC4-A6E0-4D5B-85B3-2D1D2E851663}"/>
              </a:ext>
            </a:extLst>
          </p:cNvPr>
          <p:cNvSpPr txBox="1"/>
          <p:nvPr/>
        </p:nvSpPr>
        <p:spPr>
          <a:xfrm>
            <a:off x="2124207" y="872228"/>
            <a:ext cx="1773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 front of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9284473-6F7E-4208-BF5A-326343AA728B}"/>
              </a:ext>
            </a:extLst>
          </p:cNvPr>
          <p:cNvSpPr txBox="1"/>
          <p:nvPr/>
        </p:nvSpPr>
        <p:spPr>
          <a:xfrm>
            <a:off x="4092784" y="425190"/>
            <a:ext cx="140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tx1">
                    <a:alpha val="25000"/>
                  </a:schemeClr>
                </a:solidFill>
              </a:rPr>
              <a:t>next to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F840453-4D44-4A70-B953-76D072AAE11F}"/>
              </a:ext>
            </a:extLst>
          </p:cNvPr>
          <p:cNvSpPr txBox="1"/>
          <p:nvPr/>
        </p:nvSpPr>
        <p:spPr>
          <a:xfrm>
            <a:off x="4092783" y="865198"/>
            <a:ext cx="1392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under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94DA98E-0B76-40F1-AA11-08C4861752F0}"/>
              </a:ext>
            </a:extLst>
          </p:cNvPr>
          <p:cNvSpPr txBox="1"/>
          <p:nvPr/>
        </p:nvSpPr>
        <p:spPr>
          <a:xfrm>
            <a:off x="5620201" y="863466"/>
            <a:ext cx="159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between</a:t>
            </a:r>
            <a:endParaRPr lang="en-US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D93CED8-E13F-428D-8FDA-83284D7AF332}"/>
              </a:ext>
            </a:extLst>
          </p:cNvPr>
          <p:cNvSpPr txBox="1"/>
          <p:nvPr/>
        </p:nvSpPr>
        <p:spPr>
          <a:xfrm>
            <a:off x="5620201" y="419516"/>
            <a:ext cx="159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alpha val="25000"/>
                  </a:schemeClr>
                </a:solidFill>
              </a:rPr>
              <a:t>behind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464555E-4EDA-47D9-97F9-9BD19A684C36}"/>
              </a:ext>
            </a:extLst>
          </p:cNvPr>
          <p:cNvSpPr txBox="1"/>
          <p:nvPr/>
        </p:nvSpPr>
        <p:spPr>
          <a:xfrm>
            <a:off x="3127930" y="425190"/>
            <a:ext cx="627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alpha val="25000"/>
                  </a:schemeClr>
                </a:solidFill>
              </a:rPr>
              <a:t>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EC20C2A-DC66-46C5-A367-3FC83D7F9206}"/>
              </a:ext>
            </a:extLst>
          </p:cNvPr>
          <p:cNvSpPr txBox="1"/>
          <p:nvPr/>
        </p:nvSpPr>
        <p:spPr>
          <a:xfrm>
            <a:off x="2131498" y="445363"/>
            <a:ext cx="627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67E457B-FB23-4CC1-A539-BF6D198D4043}"/>
              </a:ext>
            </a:extLst>
          </p:cNvPr>
          <p:cNvSpPr txBox="1"/>
          <p:nvPr/>
        </p:nvSpPr>
        <p:spPr>
          <a:xfrm>
            <a:off x="2290986" y="5076594"/>
            <a:ext cx="627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in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368541F-E63C-49B0-AD34-D8CAE5FEF793}"/>
              </a:ext>
            </a:extLst>
          </p:cNvPr>
          <p:cNvSpPr txBox="1"/>
          <p:nvPr/>
        </p:nvSpPr>
        <p:spPr>
          <a:xfrm>
            <a:off x="2121240" y="871875"/>
            <a:ext cx="1993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 front of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1D4A8EB0-E4F9-4BBB-BA0F-F553C4740FAF}"/>
              </a:ext>
            </a:extLst>
          </p:cNvPr>
          <p:cNvSpPr txBox="1"/>
          <p:nvPr/>
        </p:nvSpPr>
        <p:spPr>
          <a:xfrm>
            <a:off x="5917559" y="5101141"/>
            <a:ext cx="1993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in front of</a:t>
            </a:r>
          </a:p>
        </p:txBody>
      </p:sp>
    </p:spTree>
    <p:extLst>
      <p:ext uri="{BB962C8B-B14F-4D97-AF65-F5344CB8AC3E}">
        <p14:creationId xmlns:p14="http://schemas.microsoft.com/office/powerpoint/2010/main" val="372347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347 L 0.02708 0.6747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" y="3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209 L 0.43559 0.6175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06" y="3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6" grpId="0"/>
      <p:bldP spid="26" grpId="1"/>
      <p:bldP spid="26" grpId="2"/>
      <p:bldP spid="27" grpId="0"/>
      <p:bldP spid="30" grpId="0"/>
      <p:bldP spid="30" grpId="1"/>
      <p:bldP spid="30" grpId="2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91" y="2210183"/>
            <a:ext cx="4474262" cy="25218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99" y="1980887"/>
            <a:ext cx="3594650" cy="2837494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976007" y="51381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6.</a:t>
            </a:r>
          </a:p>
        </p:txBody>
      </p:sp>
      <p:cxnSp>
        <p:nvCxnSpPr>
          <p:cNvPr id="57" name="Straight Connector 56"/>
          <p:cNvCxnSpPr>
            <a:cxnSpLocks/>
          </p:cNvCxnSpPr>
          <p:nvPr/>
        </p:nvCxnSpPr>
        <p:spPr>
          <a:xfrm>
            <a:off x="1450837" y="5479182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153646" y="51381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7.</a:t>
            </a:r>
          </a:p>
        </p:txBody>
      </p:sp>
      <p:cxnSp>
        <p:nvCxnSpPr>
          <p:cNvPr id="61" name="Straight Connector 60"/>
          <p:cNvCxnSpPr>
            <a:cxnSpLocks/>
          </p:cNvCxnSpPr>
          <p:nvPr/>
        </p:nvCxnSpPr>
        <p:spPr>
          <a:xfrm>
            <a:off x="5628476" y="5479182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9">
            <a:extLst>
              <a:ext uri="{FF2B5EF4-FFF2-40B4-BE49-F238E27FC236}">
                <a16:creationId xmlns:a16="http://schemas.microsoft.com/office/drawing/2014/main" xmlns="" id="{9A084340-20CE-4121-94E7-4F094245EFF9}"/>
              </a:ext>
            </a:extLst>
          </p:cNvPr>
          <p:cNvSpPr/>
          <p:nvPr/>
        </p:nvSpPr>
        <p:spPr>
          <a:xfrm>
            <a:off x="1841584" y="295040"/>
            <a:ext cx="5493283" cy="1251623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3BECF48-3079-4983-87BB-EBAB9EF8B2C1}"/>
              </a:ext>
            </a:extLst>
          </p:cNvPr>
          <p:cNvSpPr txBox="1"/>
          <p:nvPr/>
        </p:nvSpPr>
        <p:spPr>
          <a:xfrm>
            <a:off x="2124206" y="436803"/>
            <a:ext cx="77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alpha val="25000"/>
                  </a:schemeClr>
                </a:solidFill>
              </a:rPr>
              <a:t>in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16EF949-D73C-4952-B944-69D3AFE237F7}"/>
              </a:ext>
            </a:extLst>
          </p:cNvPr>
          <p:cNvSpPr txBox="1"/>
          <p:nvPr/>
        </p:nvSpPr>
        <p:spPr>
          <a:xfrm>
            <a:off x="2124207" y="872228"/>
            <a:ext cx="1773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alpha val="25000"/>
                  </a:schemeClr>
                </a:solidFill>
              </a:rPr>
              <a:t>in front of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C36583F-4D67-4D63-859B-B27919658380}"/>
              </a:ext>
            </a:extLst>
          </p:cNvPr>
          <p:cNvSpPr txBox="1"/>
          <p:nvPr/>
        </p:nvSpPr>
        <p:spPr>
          <a:xfrm>
            <a:off x="4092784" y="425190"/>
            <a:ext cx="140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tx1">
                    <a:alpha val="25000"/>
                  </a:schemeClr>
                </a:solidFill>
              </a:rPr>
              <a:t>next to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CE114F1-2F00-4C7A-AB05-22D3616A2D9E}"/>
              </a:ext>
            </a:extLst>
          </p:cNvPr>
          <p:cNvSpPr txBox="1"/>
          <p:nvPr/>
        </p:nvSpPr>
        <p:spPr>
          <a:xfrm>
            <a:off x="4092783" y="865198"/>
            <a:ext cx="1392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under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7AEC798-5AF4-46AD-B0C0-05A4FF16A98B}"/>
              </a:ext>
            </a:extLst>
          </p:cNvPr>
          <p:cNvSpPr txBox="1"/>
          <p:nvPr/>
        </p:nvSpPr>
        <p:spPr>
          <a:xfrm>
            <a:off x="5620201" y="863466"/>
            <a:ext cx="159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between</a:t>
            </a:r>
            <a:endParaRPr lang="en-US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852671A-6F27-47AE-AFA2-A34F89BD8510}"/>
              </a:ext>
            </a:extLst>
          </p:cNvPr>
          <p:cNvSpPr txBox="1"/>
          <p:nvPr/>
        </p:nvSpPr>
        <p:spPr>
          <a:xfrm>
            <a:off x="5620201" y="419516"/>
            <a:ext cx="159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alpha val="25000"/>
                  </a:schemeClr>
                </a:solidFill>
              </a:rPr>
              <a:t>behind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1C795E5-B146-48CC-9D39-F59CEE09C0B0}"/>
              </a:ext>
            </a:extLst>
          </p:cNvPr>
          <p:cNvSpPr txBox="1"/>
          <p:nvPr/>
        </p:nvSpPr>
        <p:spPr>
          <a:xfrm>
            <a:off x="3127930" y="425190"/>
            <a:ext cx="627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alpha val="25000"/>
                  </a:schemeClr>
                </a:solidFill>
              </a:rPr>
              <a:t>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7F099536-D4E6-4441-894E-4BD5257CA438}"/>
              </a:ext>
            </a:extLst>
          </p:cNvPr>
          <p:cNvSpPr txBox="1"/>
          <p:nvPr/>
        </p:nvSpPr>
        <p:spPr>
          <a:xfrm>
            <a:off x="5511040" y="859386"/>
            <a:ext cx="1668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between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2C1E7AA-F669-4322-8133-754D6D51B840}"/>
              </a:ext>
            </a:extLst>
          </p:cNvPr>
          <p:cNvSpPr txBox="1"/>
          <p:nvPr/>
        </p:nvSpPr>
        <p:spPr>
          <a:xfrm>
            <a:off x="4083594" y="867004"/>
            <a:ext cx="1070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under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6B08127-25D2-43D9-972E-6F837ED5BEA7}"/>
              </a:ext>
            </a:extLst>
          </p:cNvPr>
          <p:cNvSpPr txBox="1"/>
          <p:nvPr/>
        </p:nvSpPr>
        <p:spPr>
          <a:xfrm>
            <a:off x="1841584" y="5096914"/>
            <a:ext cx="1668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between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EFD6667-825E-465D-B6EF-4C8A84870C8A}"/>
              </a:ext>
            </a:extLst>
          </p:cNvPr>
          <p:cNvSpPr txBox="1"/>
          <p:nvPr/>
        </p:nvSpPr>
        <p:spPr>
          <a:xfrm>
            <a:off x="6419032" y="5107371"/>
            <a:ext cx="1070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under</a:t>
            </a:r>
          </a:p>
        </p:txBody>
      </p:sp>
    </p:spTree>
    <p:extLst>
      <p:ext uri="{BB962C8B-B14F-4D97-AF65-F5344CB8AC3E}">
        <p14:creationId xmlns:p14="http://schemas.microsoft.com/office/powerpoint/2010/main" val="58925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-0.00348 L -0.40191 0.6178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26" y="3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-0.00069 L 0.25469 0.6180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3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6" grpId="0"/>
      <p:bldP spid="26" grpId="1"/>
      <p:bldP spid="26" grpId="2"/>
      <p:bldP spid="27" grpId="0"/>
      <p:bldP spid="27" grpId="1"/>
      <p:bldP spid="27" grpId="2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7010400"/>
          </a:xfrm>
          <a:prstGeom prst="rect">
            <a:avLst/>
          </a:prstGeom>
          <a:gradFill rotWithShape="1">
            <a:gsLst>
              <a:gs pos="0">
                <a:srgbClr val="67F77C"/>
              </a:gs>
              <a:gs pos="50000">
                <a:schemeClr val="bg1"/>
              </a:gs>
              <a:gs pos="100000">
                <a:srgbClr val="67F77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vi-VN" sz="3600">
              <a:latin typeface=".VnTime" pitchFamily="34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00647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 u="sng" dirty="0">
                <a:solidFill>
                  <a:srgbClr val="FF3300"/>
                </a:solidFill>
                <a:latin typeface="Times New Roman" pitchFamily="18" charset="0"/>
              </a:rPr>
              <a:t>G</a:t>
            </a:r>
            <a:r>
              <a:rPr lang="en-US" sz="6000" b="1" u="sng" dirty="0" smtClean="0">
                <a:solidFill>
                  <a:srgbClr val="FF3300"/>
                </a:solidFill>
                <a:latin typeface="Times New Roman" pitchFamily="18" charset="0"/>
              </a:rPr>
              <a:t>ame:</a:t>
            </a:r>
            <a:r>
              <a:rPr lang="en-US" sz="6000" b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6000" b="1" dirty="0">
                <a:solidFill>
                  <a:srgbClr val="FF3300"/>
                </a:solidFill>
                <a:latin typeface="Times New Roman" pitchFamily="18" charset="0"/>
              </a:rPr>
              <a:t>Lucky numbers</a:t>
            </a:r>
          </a:p>
        </p:txBody>
      </p:sp>
      <p:sp>
        <p:nvSpPr>
          <p:cNvPr id="22533" name="Rectangle 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1517650" y="1220788"/>
            <a:ext cx="14478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1</a:t>
            </a:r>
          </a:p>
        </p:txBody>
      </p:sp>
      <p:sp>
        <p:nvSpPr>
          <p:cNvPr id="22534" name="Rectangle 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937250" y="1233488"/>
            <a:ext cx="16002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4</a:t>
            </a:r>
          </a:p>
        </p:txBody>
      </p:sp>
      <p:sp>
        <p:nvSpPr>
          <p:cNvPr id="22535" name="Rectangle 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965450" y="1220788"/>
            <a:ext cx="14478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2</a:t>
            </a:r>
          </a:p>
        </p:txBody>
      </p:sp>
      <p:sp>
        <p:nvSpPr>
          <p:cNvPr id="22537" name="Rectangle 9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413250" y="1233488"/>
            <a:ext cx="15240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3</a:t>
            </a:r>
          </a:p>
        </p:txBody>
      </p:sp>
      <p:sp>
        <p:nvSpPr>
          <p:cNvPr id="22538" name="Rectangle 10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2965450" y="2986088"/>
            <a:ext cx="15240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6</a:t>
            </a:r>
          </a:p>
        </p:txBody>
      </p:sp>
      <p:sp>
        <p:nvSpPr>
          <p:cNvPr id="22539" name="Rectangle 1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1517650" y="2973388"/>
            <a:ext cx="14478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5</a:t>
            </a:r>
          </a:p>
        </p:txBody>
      </p:sp>
      <p:sp>
        <p:nvSpPr>
          <p:cNvPr id="22541" name="Rectangle 13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413250" y="2986088"/>
            <a:ext cx="15240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7</a:t>
            </a:r>
          </a:p>
        </p:txBody>
      </p:sp>
      <p:sp>
        <p:nvSpPr>
          <p:cNvPr id="103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04250" y="4365625"/>
            <a:ext cx="304800" cy="3810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38" name="Text Box 12"/>
          <p:cNvSpPr txBox="1">
            <a:spLocks noChangeArrowheads="1"/>
          </p:cNvSpPr>
          <p:nvPr/>
        </p:nvSpPr>
        <p:spPr bwMode="auto">
          <a:xfrm>
            <a:off x="5562600" y="5943600"/>
            <a:ext cx="1676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3200" b="1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" name="Rectangle 13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37250" y="2986088"/>
            <a:ext cx="16002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8</a:t>
            </a:r>
          </a:p>
        </p:txBody>
      </p:sp>
      <p:pic>
        <p:nvPicPr>
          <p:cNvPr id="28709" name="Picture 37" descr="ANd9GcT2LJJIwmYitwAIZFU9f4szraTLtEDREGHFrtOHXTBNmd6_hF1S5Q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29225"/>
            <a:ext cx="1338263" cy="1628775"/>
          </a:xfrm>
          <a:prstGeom prst="rect">
            <a:avLst/>
          </a:prstGeom>
          <a:noFill/>
          <a:ln w="38100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707" name="Rectangle 35"/>
          <p:cNvSpPr>
            <a:spLocks noChangeArrowheads="1"/>
          </p:cNvSpPr>
          <p:nvPr/>
        </p:nvSpPr>
        <p:spPr bwMode="auto">
          <a:xfrm>
            <a:off x="457200" y="6019800"/>
            <a:ext cx="522288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 sz="1800">
              <a:cs typeface="Arial" charset="0"/>
            </a:endParaRPr>
          </a:p>
        </p:txBody>
      </p:sp>
      <p:pic>
        <p:nvPicPr>
          <p:cNvPr id="28711" name="Picture 39" descr="Jerry_Mous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5181600"/>
            <a:ext cx="1252538" cy="1690688"/>
          </a:xfrm>
          <a:prstGeom prst="rect">
            <a:avLst/>
          </a:prstGeom>
          <a:noFill/>
          <a:ln w="38100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>
            <a:hlinkClick r:id="rId16" action="ppaction://hlinksldjump"/>
          </p:cNvPr>
          <p:cNvSpPr/>
          <p:nvPr/>
        </p:nvSpPr>
        <p:spPr>
          <a:xfrm>
            <a:off x="4165600" y="6426200"/>
            <a:ext cx="1009650" cy="446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6" name="TextBox1" r:id="rId2" imgW="1219320" imgH="876240"/>
        </mc:Choice>
        <mc:Fallback>
          <p:control name="TextBox1" r:id="rId2" imgW="1219320" imgH="87624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81200" y="5257800"/>
                  <a:ext cx="1219200" cy="8810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7" name="TextBox2" r:id="rId3" imgW="1219320" imgH="876240"/>
        </mc:Choice>
        <mc:Fallback>
          <p:control name="TextBox2" r:id="rId3" imgW="1219320" imgH="876240">
            <p:pic>
              <p:nvPicPr>
                <p:cNvPr id="0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10313" y="5291138"/>
                  <a:ext cx="1219200" cy="8810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31992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11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85" decel="100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385" decel="100000"/>
                                        <p:tgtEl>
                                          <p:spTgt spid="225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385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385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2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25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5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100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2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1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25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 nodeType="clickPar">
                      <p:stCondLst>
                        <p:cond delay="0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25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 nodeType="clickPar">
                      <p:stCondLst>
                        <p:cond delay="0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6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25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 nodeType="clickPar">
                      <p:stCondLst>
                        <p:cond delay="0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2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2531" grpId="0" animBg="1"/>
      <p:bldP spid="22533" grpId="0" animBg="1"/>
      <p:bldP spid="22533" grpId="1" animBg="1"/>
      <p:bldP spid="22534" grpId="0" animBg="1"/>
      <p:bldP spid="22534" grpId="1" animBg="1"/>
      <p:bldP spid="22535" grpId="0" animBg="1"/>
      <p:bldP spid="22535" grpId="1" animBg="1"/>
      <p:bldP spid="22537" grpId="0" animBg="1"/>
      <p:bldP spid="22537" grpId="1" animBg="1"/>
      <p:bldP spid="22538" grpId="0" animBg="1"/>
      <p:bldP spid="22538" grpId="1" animBg="1"/>
      <p:bldP spid="22539" grpId="0" animBg="1"/>
      <p:bldP spid="22539" grpId="1" animBg="1"/>
      <p:bldP spid="22541" grpId="0" animBg="1"/>
      <p:bldP spid="22541" grpId="1" animBg="1"/>
      <p:bldP spid="2" grpId="0" animBg="1"/>
      <p:bldP spid="2" grpId="1" animBg="1"/>
      <p:bldP spid="2870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667" y="1687741"/>
            <a:ext cx="3979545" cy="34079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8FA9EAC-B416-48E1-B41E-7F4AF3A751ED}"/>
              </a:ext>
            </a:extLst>
          </p:cNvPr>
          <p:cNvSpPr txBox="1"/>
          <p:nvPr/>
        </p:nvSpPr>
        <p:spPr>
          <a:xfrm>
            <a:off x="3465231" y="4955962"/>
            <a:ext cx="140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next to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0F63E07-E1AB-45D4-9B42-256928EB4445}"/>
              </a:ext>
            </a:extLst>
          </p:cNvPr>
          <p:cNvSpPr txBox="1"/>
          <p:nvPr/>
        </p:nvSpPr>
        <p:spPr>
          <a:xfrm>
            <a:off x="1247381" y="720951"/>
            <a:ext cx="6236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2. The </a:t>
            </a:r>
            <a:r>
              <a:rPr lang="en-US" sz="2800" b="1" dirty="0">
                <a:solidFill>
                  <a:srgbClr val="FF0000"/>
                </a:solidFill>
              </a:rPr>
              <a:t>dog is next to the armchair.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7734300" y="5626100"/>
            <a:ext cx="876300" cy="787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31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520" y="1244616"/>
            <a:ext cx="4015009" cy="36242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6AF21FB-EF74-4396-A150-1CB811EB1D32}"/>
              </a:ext>
            </a:extLst>
          </p:cNvPr>
          <p:cNvSpPr txBox="1"/>
          <p:nvPr/>
        </p:nvSpPr>
        <p:spPr>
          <a:xfrm>
            <a:off x="3965599" y="4842782"/>
            <a:ext cx="1344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behind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DFAA0F6-5930-4823-8FD5-2C8A6B4CE767}"/>
              </a:ext>
            </a:extLst>
          </p:cNvPr>
          <p:cNvSpPr txBox="1"/>
          <p:nvPr/>
        </p:nvSpPr>
        <p:spPr>
          <a:xfrm>
            <a:off x="1282700" y="87384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</a:rPr>
              <a:t>. The </a:t>
            </a:r>
            <a:r>
              <a:rPr lang="en-US" sz="2800" b="1" dirty="0">
                <a:solidFill>
                  <a:srgbClr val="FF0000"/>
                </a:solidFill>
              </a:rPr>
              <a:t>cat is behind the TV.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7734300" y="5626100"/>
            <a:ext cx="876300" cy="787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33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875" y="2056058"/>
            <a:ext cx="3247249" cy="34079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67E457B-FB23-4CC1-A539-BF6D198D4043}"/>
              </a:ext>
            </a:extLst>
          </p:cNvPr>
          <p:cNvSpPr txBox="1"/>
          <p:nvPr/>
        </p:nvSpPr>
        <p:spPr>
          <a:xfrm>
            <a:off x="3914610" y="5305194"/>
            <a:ext cx="627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924EA77-6C77-4C5F-A0D6-617294330320}"/>
              </a:ext>
            </a:extLst>
          </p:cNvPr>
          <p:cNvSpPr txBox="1"/>
          <p:nvPr/>
        </p:nvSpPr>
        <p:spPr>
          <a:xfrm>
            <a:off x="1799402" y="619525"/>
            <a:ext cx="52236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4</a:t>
            </a:r>
            <a:r>
              <a:rPr lang="en-US" sz="2800" b="1" i="0" dirty="0" smtClean="0">
                <a:solidFill>
                  <a:srgbClr val="FF0000"/>
                </a:solidFill>
                <a:effectLst/>
              </a:rPr>
              <a:t>. The </a:t>
            </a:r>
            <a:r>
              <a:rPr lang="en-US" sz="2800" b="1" i="0" dirty="0">
                <a:solidFill>
                  <a:srgbClr val="FF0000"/>
                </a:solidFill>
                <a:effectLst/>
              </a:rPr>
              <a:t>cat is in the wardrobe.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7734300" y="5626100"/>
            <a:ext cx="876300" cy="787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34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499" y="957606"/>
            <a:ext cx="3594650" cy="36242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D4A8EB0-E4F9-4BBB-BA0F-F553C4740FAF}"/>
              </a:ext>
            </a:extLst>
          </p:cNvPr>
          <p:cNvSpPr txBox="1"/>
          <p:nvPr/>
        </p:nvSpPr>
        <p:spPr>
          <a:xfrm>
            <a:off x="3446294" y="4581842"/>
            <a:ext cx="1993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in front of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CED830D-F67A-4E7C-B615-D6A0242170BA}"/>
              </a:ext>
            </a:extLst>
          </p:cNvPr>
          <p:cNvSpPr txBox="1"/>
          <p:nvPr/>
        </p:nvSpPr>
        <p:spPr>
          <a:xfrm>
            <a:off x="1534524" y="251224"/>
            <a:ext cx="71014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5</a:t>
            </a:r>
            <a:r>
              <a:rPr lang="en-US" sz="2800" b="1" i="0" dirty="0" smtClean="0">
                <a:solidFill>
                  <a:srgbClr val="FF0000"/>
                </a:solidFill>
                <a:effectLst/>
              </a:rPr>
              <a:t>. The </a:t>
            </a:r>
            <a:r>
              <a:rPr lang="en-US" sz="2800" b="1" i="0" dirty="0">
                <a:solidFill>
                  <a:srgbClr val="FF0000"/>
                </a:solidFill>
                <a:effectLst/>
              </a:rPr>
              <a:t>dog is in front of the doghouse.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7734300" y="5626100"/>
            <a:ext cx="876300" cy="787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05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290" y="1943482"/>
            <a:ext cx="5074509" cy="27555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6B08127-25D2-43D9-972E-6F837ED5BEA7}"/>
              </a:ext>
            </a:extLst>
          </p:cNvPr>
          <p:cNvSpPr txBox="1"/>
          <p:nvPr/>
        </p:nvSpPr>
        <p:spPr>
          <a:xfrm>
            <a:off x="4016028" y="4956338"/>
            <a:ext cx="1668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between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34FC365-C90D-4C8C-9362-D8A32C5E8D95}"/>
              </a:ext>
            </a:extLst>
          </p:cNvPr>
          <p:cNvSpPr txBox="1"/>
          <p:nvPr/>
        </p:nvSpPr>
        <p:spPr>
          <a:xfrm>
            <a:off x="1111550" y="630453"/>
            <a:ext cx="76514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 smtClean="0">
                <a:solidFill>
                  <a:srgbClr val="FF0000"/>
                </a:solidFill>
                <a:effectLst/>
              </a:rPr>
              <a:t>6. The </a:t>
            </a:r>
            <a:r>
              <a:rPr lang="en-US" sz="2800" b="1" i="0" dirty="0">
                <a:solidFill>
                  <a:srgbClr val="FF0000"/>
                </a:solidFill>
                <a:effectLst/>
              </a:rPr>
              <a:t>cat is between </a:t>
            </a:r>
            <a:r>
              <a:rPr lang="en-US" sz="2800" b="1" i="0" dirty="0" smtClean="0">
                <a:solidFill>
                  <a:srgbClr val="FF0000"/>
                </a:solidFill>
                <a:effectLst/>
              </a:rPr>
              <a:t>the </a:t>
            </a:r>
            <a:r>
              <a:rPr lang="en-US" sz="2800" b="1" i="0" dirty="0">
                <a:solidFill>
                  <a:srgbClr val="FF0000"/>
                </a:solidFill>
                <a:effectLst/>
              </a:rPr>
              <a:t>lamp and the armchair.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7734300" y="5626100"/>
            <a:ext cx="876300" cy="787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42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5461000"/>
            <a:ext cx="651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041400" y="5622667"/>
            <a:ext cx="69976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HELLO   EVERYBODY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830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099" y="1561787"/>
            <a:ext cx="3594650" cy="28374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EFD6667-825E-465D-B6EF-4C8A84870C8A}"/>
              </a:ext>
            </a:extLst>
          </p:cNvPr>
          <p:cNvSpPr txBox="1"/>
          <p:nvPr/>
        </p:nvSpPr>
        <p:spPr>
          <a:xfrm>
            <a:off x="3348998" y="4565812"/>
            <a:ext cx="1070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under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4704948-63F1-4A10-998E-B03DD5D3C176}"/>
              </a:ext>
            </a:extLst>
          </p:cNvPr>
          <p:cNvSpPr txBox="1"/>
          <p:nvPr/>
        </p:nvSpPr>
        <p:spPr>
          <a:xfrm>
            <a:off x="1261749" y="839886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 smtClean="0">
                <a:solidFill>
                  <a:srgbClr val="FF0000"/>
                </a:solidFill>
                <a:effectLst/>
              </a:rPr>
              <a:t>7. The </a:t>
            </a:r>
            <a:r>
              <a:rPr lang="en-US" sz="2800" b="1" i="0" dirty="0">
                <a:solidFill>
                  <a:srgbClr val="FF0000"/>
                </a:solidFill>
                <a:effectLst/>
              </a:rPr>
              <a:t>cat is under the table.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7734300" y="5626100"/>
            <a:ext cx="876300" cy="787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79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109" y="2276872"/>
            <a:ext cx="4591813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626925"/>
            <a:ext cx="6768752" cy="1433923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LUCKY NUMBER!</a:t>
            </a:r>
            <a:endParaRPr lang="en-US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Action Button: Home 2">
            <a:hlinkClick r:id="rId4" action="ppaction://hlinksldjump" highlightClick="1"/>
          </p:cNvPr>
          <p:cNvSpPr/>
          <p:nvPr/>
        </p:nvSpPr>
        <p:spPr>
          <a:xfrm>
            <a:off x="7937500" y="5930900"/>
            <a:ext cx="863600" cy="736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72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109" y="2276872"/>
            <a:ext cx="4591813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626925"/>
            <a:ext cx="6768752" cy="1433923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LUCKY NUMBER!</a:t>
            </a:r>
            <a:endParaRPr lang="en-US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Action Button: Home 5">
            <a:hlinkClick r:id="rId4" action="ppaction://hlinksldjump" highlightClick="1"/>
          </p:cNvPr>
          <p:cNvSpPr/>
          <p:nvPr/>
        </p:nvSpPr>
        <p:spPr>
          <a:xfrm>
            <a:off x="7937500" y="5930900"/>
            <a:ext cx="863600" cy="736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72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25781" y="113416"/>
            <a:ext cx="80383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 and write T (true) or F (False) for each sentence. Correct the false ones.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9" y="1293630"/>
            <a:ext cx="3986897" cy="4432800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4087497" y="1293630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846197" y="1816850"/>
            <a:ext cx="5042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books are under the table.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4110955" y="2642870"/>
            <a:ext cx="35552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4417658" y="2346430"/>
            <a:ext cx="4206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 The </a:t>
            </a:r>
            <a:r>
              <a:rPr lang="en-US" sz="2800" b="1" dirty="0">
                <a:solidFill>
                  <a:srgbClr val="FF0000"/>
                </a:solidFill>
              </a:rPr>
              <a:t>books are on the table.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57A2206-5756-4EB4-B53C-3EF4A241A2C8}"/>
              </a:ext>
            </a:extLst>
          </p:cNvPr>
          <p:cNvSpPr txBox="1"/>
          <p:nvPr/>
        </p:nvSpPr>
        <p:spPr>
          <a:xfrm>
            <a:off x="8580718" y="1823210"/>
            <a:ext cx="4876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F</a:t>
            </a:r>
            <a:endParaRPr lang="en-US" sz="28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03992EAA-CB0E-4B32-AF7D-44C87E44DC1F}"/>
              </a:ext>
            </a:extLst>
          </p:cNvPr>
          <p:cNvCxnSpPr/>
          <p:nvPr/>
        </p:nvCxnSpPr>
        <p:spPr>
          <a:xfrm>
            <a:off x="6342199" y="2276570"/>
            <a:ext cx="7086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83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56" y="1439320"/>
            <a:ext cx="3378834" cy="37567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39987" y="110668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14817" y="1100204"/>
            <a:ext cx="3617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dog is behind the bed.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39987" y="227297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14818" y="2265412"/>
            <a:ext cx="4097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 school bag is on the table.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839987" y="332605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14817" y="3328828"/>
            <a:ext cx="4451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 picture is between the clocks.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839987" y="438669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14817" y="4389467"/>
            <a:ext cx="4600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 cat is in front of the computer.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839987" y="5413409"/>
            <a:ext cx="474830" cy="675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14818" y="5404756"/>
            <a:ext cx="4097170" cy="675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cap is under the pillow.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4125737" y="1917671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125737" y="3098771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129862" y="4140680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4129862" y="5196050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129862" y="6205700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774339" y="178308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774339" y="299847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774339" y="398145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774339" y="507111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774339" y="608076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0157164-0186-4B21-9EFB-20882E496B38}"/>
              </a:ext>
            </a:extLst>
          </p:cNvPr>
          <p:cNvSpPr txBox="1"/>
          <p:nvPr/>
        </p:nvSpPr>
        <p:spPr>
          <a:xfrm>
            <a:off x="8210057" y="2233507"/>
            <a:ext cx="4876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F</a:t>
            </a:r>
            <a:endParaRPr lang="en-US" sz="28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82494D3-B85A-4722-BE39-2B3BB1A24F1A}"/>
              </a:ext>
            </a:extLst>
          </p:cNvPr>
          <p:cNvSpPr txBox="1"/>
          <p:nvPr/>
        </p:nvSpPr>
        <p:spPr>
          <a:xfrm>
            <a:off x="7811284" y="5416558"/>
            <a:ext cx="4876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F</a:t>
            </a:r>
            <a:endParaRPr lang="en-US" sz="28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6B8ECBB-EC1C-4906-B12A-CCEBF9454FEC}"/>
              </a:ext>
            </a:extLst>
          </p:cNvPr>
          <p:cNvSpPr txBox="1"/>
          <p:nvPr/>
        </p:nvSpPr>
        <p:spPr>
          <a:xfrm>
            <a:off x="8614920" y="3270050"/>
            <a:ext cx="4876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F</a:t>
            </a:r>
            <a:endParaRPr lang="en-US" sz="28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5677F0E4-4610-401F-BE46-F4B47C9787BA}"/>
              </a:ext>
            </a:extLst>
          </p:cNvPr>
          <p:cNvSpPr txBox="1"/>
          <p:nvPr/>
        </p:nvSpPr>
        <p:spPr>
          <a:xfrm>
            <a:off x="8645918" y="4325135"/>
            <a:ext cx="4876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T</a:t>
            </a:r>
            <a:endParaRPr lang="en-US" sz="28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57D5EA6D-4678-4FE4-BD55-1AA07E86C8BF}"/>
              </a:ext>
            </a:extLst>
          </p:cNvPr>
          <p:cNvSpPr txBox="1"/>
          <p:nvPr/>
        </p:nvSpPr>
        <p:spPr>
          <a:xfrm>
            <a:off x="7731186" y="1038649"/>
            <a:ext cx="4876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T</a:t>
            </a:r>
            <a:endParaRPr lang="en-US" sz="28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46B1815A-C8C5-4058-B0CB-B9741A3A8209}"/>
              </a:ext>
            </a:extLst>
          </p:cNvPr>
          <p:cNvSpPr txBox="1"/>
          <p:nvPr/>
        </p:nvSpPr>
        <p:spPr>
          <a:xfrm>
            <a:off x="4130977" y="2726827"/>
            <a:ext cx="45923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FF0000"/>
                </a:solidFill>
                <a:effectLst/>
              </a:rPr>
              <a:t>The school bag is under the table.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9B50CDBB-2735-45DE-9A90-C7B28BB6998F}"/>
              </a:ext>
            </a:extLst>
          </p:cNvPr>
          <p:cNvCxnSpPr/>
          <p:nvPr/>
        </p:nvCxnSpPr>
        <p:spPr>
          <a:xfrm>
            <a:off x="6512560" y="2641600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BCA9CF2D-0396-4636-B2CC-4C20E3E08956}"/>
              </a:ext>
            </a:extLst>
          </p:cNvPr>
          <p:cNvSpPr txBox="1"/>
          <p:nvPr/>
        </p:nvSpPr>
        <p:spPr>
          <a:xfrm>
            <a:off x="4077402" y="3762781"/>
            <a:ext cx="52527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FF0000"/>
                </a:solidFill>
                <a:effectLst/>
              </a:rPr>
              <a:t>The clock is between the two pictures.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DB60F4B4-6F96-496E-88C9-26DCC09E7D1A}"/>
              </a:ext>
            </a:extLst>
          </p:cNvPr>
          <p:cNvCxnSpPr/>
          <p:nvPr/>
        </p:nvCxnSpPr>
        <p:spPr>
          <a:xfrm>
            <a:off x="4343400" y="3752621"/>
            <a:ext cx="15544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912E0784-6936-4FC4-BB7B-B7819D73DC2F}"/>
              </a:ext>
            </a:extLst>
          </p:cNvPr>
          <p:cNvCxnSpPr/>
          <p:nvPr/>
        </p:nvCxnSpPr>
        <p:spPr>
          <a:xfrm>
            <a:off x="7277884" y="3762781"/>
            <a:ext cx="12801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87B1683D-647B-4E01-A49C-731597611630}"/>
              </a:ext>
            </a:extLst>
          </p:cNvPr>
          <p:cNvSpPr txBox="1"/>
          <p:nvPr/>
        </p:nvSpPr>
        <p:spPr>
          <a:xfrm>
            <a:off x="4175860" y="5851614"/>
            <a:ext cx="32538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FF0000"/>
                </a:solidFill>
                <a:effectLst/>
              </a:rPr>
              <a:t>The cap is on the pillow.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7B843A20-4ACB-4E8F-AAB3-2FDA2CB99187}"/>
              </a:ext>
            </a:extLst>
          </p:cNvPr>
          <p:cNvCxnSpPr/>
          <p:nvPr/>
        </p:nvCxnSpPr>
        <p:spPr>
          <a:xfrm>
            <a:off x="5656258" y="5751371"/>
            <a:ext cx="8229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98" y="112532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54" name="TextBox 53"/>
          <p:cNvSpPr txBox="1"/>
          <p:nvPr/>
        </p:nvSpPr>
        <p:spPr>
          <a:xfrm>
            <a:off x="1064285" y="112532"/>
            <a:ext cx="8038315" cy="830997"/>
          </a:xfrm>
          <a:prstGeom prst="rect">
            <a:avLst/>
          </a:prstGeom>
          <a:solidFill>
            <a:srgbClr val="00A1DA"/>
          </a:solidFill>
          <a:ln>
            <a:solidFill>
              <a:srgbClr val="FDE1D8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 and write T (true) or F (False) for each sentence. Correct the false ones.</a:t>
            </a:r>
          </a:p>
        </p:txBody>
      </p:sp>
    </p:spTree>
    <p:extLst>
      <p:ext uri="{BB962C8B-B14F-4D97-AF65-F5344CB8AC3E}">
        <p14:creationId xmlns:p14="http://schemas.microsoft.com/office/powerpoint/2010/main" val="180256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44" grpId="0"/>
      <p:bldP spid="45" grpId="0"/>
      <p:bldP spid="46" grpId="0"/>
      <p:bldP spid="48" grpId="0"/>
      <p:bldP spid="5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5143" y="200070"/>
            <a:ext cx="3650297" cy="4924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Memory challenge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98" y="139969"/>
            <a:ext cx="2026920" cy="592484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310245" y="734280"/>
            <a:ext cx="827368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Work in pairs. Look at the picture in </a:t>
            </a:r>
            <a:r>
              <a:rPr lang="en-US" sz="2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 carefully, and then cover it. Ask and answer questions about the position of things in the picture.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42024" y="2236489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18143" y="2236489"/>
            <a:ext cx="5042804" cy="9541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i="1" dirty="0"/>
              <a:t>A: </a:t>
            </a:r>
            <a:r>
              <a:rPr lang="en-US" sz="2800" dirty="0"/>
              <a:t>Where are the books?</a:t>
            </a:r>
          </a:p>
          <a:p>
            <a:r>
              <a:rPr lang="en-US" sz="2800" b="1" i="1" dirty="0"/>
              <a:t>B: </a:t>
            </a:r>
            <a:r>
              <a:rPr lang="en-US" sz="2800" b="1" dirty="0">
                <a:solidFill>
                  <a:srgbClr val="FFFFFF"/>
                </a:solidFill>
              </a:rPr>
              <a:t>They’re on the table.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620" y="3273609"/>
            <a:ext cx="459038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6" descr="67200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32412"/>
            <a:ext cx="1905000" cy="24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7" descr="Cloud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835" y="3832413"/>
            <a:ext cx="1609165" cy="227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8" descr="ABARBLY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42050"/>
            <a:ext cx="87630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WordArt 9"/>
          <p:cNvSpPr>
            <a:spLocks noChangeArrowheads="1" noChangeShapeType="1" noTextEdit="1"/>
          </p:cNvSpPr>
          <p:nvPr/>
        </p:nvSpPr>
        <p:spPr bwMode="auto">
          <a:xfrm rot="10800000" flipH="1" flipV="1">
            <a:off x="1981200" y="609600"/>
            <a:ext cx="5410200" cy="2971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251284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660033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rgbClr val="6699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Fato"/>
              </a:rPr>
              <a:t>Homework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1066800" y="1981200"/>
            <a:ext cx="7848600" cy="195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800" b="1" dirty="0">
                <a:latin typeface="Georgia" pitchFamily="18" charset="0"/>
              </a:rPr>
              <a:t>Learn </a:t>
            </a:r>
            <a:r>
              <a:rPr lang="en-US" sz="2800" b="1" dirty="0" smtClean="0">
                <a:latin typeface="Georgia" pitchFamily="18" charset="0"/>
              </a:rPr>
              <a:t>grammar ( possessive and prepositions of place.</a:t>
            </a:r>
            <a:endParaRPr lang="en-US" sz="2800" b="1" dirty="0">
              <a:latin typeface="Georgia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en-US" sz="600" b="1" dirty="0">
              <a:latin typeface="Georgia" pitchFamily="18" charset="0"/>
            </a:endParaRPr>
          </a:p>
          <a:p>
            <a:pPr eaLnBrk="1" hangingPunct="1"/>
            <a:r>
              <a:rPr lang="en-US" sz="2800" b="1" dirty="0" smtClean="0">
                <a:latin typeface="Georgia" pitchFamily="18" charset="0"/>
              </a:rPr>
              <a:t>- Do Ex4,5 /page 11 in workbook.</a:t>
            </a:r>
          </a:p>
          <a:p>
            <a:pPr eaLnBrk="1" hangingPunct="1"/>
            <a:r>
              <a:rPr lang="en-US" sz="2800" b="1" dirty="0" smtClean="0">
                <a:latin typeface="Georgia" pitchFamily="18" charset="0"/>
              </a:rPr>
              <a:t>- Prepare “ Communication”</a:t>
            </a:r>
            <a:r>
              <a:rPr lang="en-US" sz="2800" dirty="0" smtClean="0">
                <a:latin typeface="Georgia" pitchFamily="18" charset="0"/>
              </a:rPr>
              <a:t> </a:t>
            </a:r>
            <a:endParaRPr lang="en-US" sz="28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27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 animBg="1"/>
      <p:bldP spid="1434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WordArt 3"/>
          <p:cNvSpPr>
            <a:spLocks noChangeArrowheads="1" noChangeShapeType="1" noTextEdit="1"/>
          </p:cNvSpPr>
          <p:nvPr/>
        </p:nvSpPr>
        <p:spPr bwMode="auto">
          <a:xfrm>
            <a:off x="685800" y="4876800"/>
            <a:ext cx="752475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Thank you for your attention!</a:t>
            </a:r>
          </a:p>
        </p:txBody>
      </p:sp>
      <p:pic>
        <p:nvPicPr>
          <p:cNvPr id="14341" name="DemThanhPhoDaySao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31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8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9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1" presetID="9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58232" fill="hold"/>
                                        <p:tgtEl>
                                          <p:spTgt spid="143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1"/>
                </p:tgtEl>
              </p:cMediaNode>
            </p:audio>
          </p:childTnLst>
        </p:cTn>
      </p:par>
    </p:tnLst>
    <p:bldLst>
      <p:bldP spid="14339" grpId="0" animBg="1"/>
      <p:bldP spid="14339" grpId="1" animBg="1"/>
      <p:bldP spid="14339" grpId="2" animBg="1"/>
      <p:bldP spid="14339" grpId="3" animBg="1"/>
      <p:bldP spid="14339" grpId="4" animBg="1"/>
      <p:bldP spid="14339" grpId="5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" y="2842839"/>
            <a:ext cx="8892967" cy="3327690"/>
          </a:xfrm>
          <a:prstGeom prst="rect">
            <a:avLst/>
          </a:prstGeom>
        </p:spPr>
      </p:pic>
      <p:pic>
        <p:nvPicPr>
          <p:cNvPr id="6" name="Picture 2" descr="http://cdn.freshome.com/wp-content/uploads/2010/08/cheap_exterior_ho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4" y="1981200"/>
            <a:ext cx="889296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923658" y="1402397"/>
            <a:ext cx="3100737" cy="578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.VnArabia" pitchFamily="34" charset="0"/>
              </a:rPr>
              <a:t>LESSON 3</a:t>
            </a:r>
            <a:endParaRPr lang="en-GB" sz="4000" b="1" dirty="0">
              <a:solidFill>
                <a:srgbClr val="FF0000"/>
              </a:solidFill>
              <a:latin typeface=".VnArabia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48193" y="13061"/>
            <a:ext cx="8451669" cy="1058092"/>
          </a:xfrm>
          <a:prstGeom prst="roundRect">
            <a:avLst/>
          </a:prstGeom>
          <a:solidFill>
            <a:srgbClr val="0FB7B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UNIT 2: MY HOUSE</a:t>
            </a:r>
            <a:endParaRPr lang="en-GB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49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50+ mẫu thiết kế nội thất phòng khách 2020 đẹp từng chi tiết – Dongsuh  Furni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673100"/>
            <a:ext cx="24003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6 đại kỵ phong thủy phòng ngủ nên tránh ngay kẻo ảnh hưởng sức khỏe -  VietNamN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4" y="3884076"/>
            <a:ext cx="2400300" cy="201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encrypted-tbn0.gstatic.com/images?q=tbn:ANd9GcSHgLgAMy-vkRRGpeBcxVosz2QH33dv1jIhQcu1NvOn-dS_dREnLHMdlG1G30Y&amp;usqp=CA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85118"/>
            <a:ext cx="2562225" cy="176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2635250"/>
            <a:ext cx="2514600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75" y="4495005"/>
            <a:ext cx="2905125" cy="253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http://cdn.freshome.com/wp-content/uploads/2010/08/cheap_exterior_hom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499" y="2343150"/>
            <a:ext cx="2692401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8500" y="4089400"/>
            <a:ext cx="2692400" cy="412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MY HOUSE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0" y="2502414"/>
            <a:ext cx="2222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Living room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1300" y="881902"/>
            <a:ext cx="191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kitchen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7350" y="4807463"/>
            <a:ext cx="2222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bathroom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75424" y="6051268"/>
            <a:ext cx="2222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bedroom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83000" y="6398744"/>
            <a:ext cx="13716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    hall</a:t>
            </a:r>
            <a:endParaRPr lang="en-GB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95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" y="2842839"/>
            <a:ext cx="8892967" cy="3327690"/>
          </a:xfrm>
          <a:prstGeom prst="rect">
            <a:avLst/>
          </a:prstGeom>
        </p:spPr>
      </p:pic>
      <p:pic>
        <p:nvPicPr>
          <p:cNvPr id="6" name="Picture 2" descr="http://cdn.freshome.com/wp-content/uploads/2010/08/cheap_exterior_ho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4" y="1981200"/>
            <a:ext cx="889296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447158" y="1156492"/>
            <a:ext cx="3100737" cy="578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.VnArabia" pitchFamily="34" charset="0"/>
              </a:rPr>
              <a:t>LESSON 3</a:t>
            </a:r>
            <a:endParaRPr lang="en-GB" sz="4000" b="1" dirty="0">
              <a:solidFill>
                <a:srgbClr val="FF0000"/>
              </a:solidFill>
              <a:latin typeface=".VnArabia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48192" y="21768"/>
            <a:ext cx="8451669" cy="1058092"/>
          </a:xfrm>
          <a:prstGeom prst="roundRect">
            <a:avLst/>
          </a:prstGeom>
          <a:solidFill>
            <a:srgbClr val="0FB7B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.VnBodoni" pitchFamily="34" charset="0"/>
              </a:rPr>
              <a:t>UNIT 2: MY HOUSE</a:t>
            </a:r>
            <a:endParaRPr lang="en-GB" sz="4000" b="1" dirty="0">
              <a:solidFill>
                <a:srgbClr val="FF0000"/>
              </a:solidFill>
              <a:latin typeface=".VnBodon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400" y="1146393"/>
            <a:ext cx="4176100" cy="7205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199" y="1079860"/>
            <a:ext cx="961782" cy="77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83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437860" y="2057943"/>
            <a:ext cx="6329240" cy="2559776"/>
          </a:xfrm>
          <a:prstGeom prst="rect">
            <a:avLst/>
          </a:prstGeom>
          <a:solidFill>
            <a:srgbClr val="97E4FF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248" y="419542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FB7BD"/>
                </a:solidFill>
              </a:rPr>
              <a:t>* Grammar</a:t>
            </a:r>
            <a:endParaRPr lang="en-US" sz="2800" b="1" dirty="0">
              <a:solidFill>
                <a:srgbClr val="0FB7B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1780" y="405525"/>
            <a:ext cx="456298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Possessive </a:t>
            </a:r>
            <a:r>
              <a:rPr lang="en-US" sz="2600" b="1" dirty="0" smtClean="0">
                <a:solidFill>
                  <a:srgbClr val="FF0000"/>
                </a:solidFill>
              </a:rPr>
              <a:t>case : </a:t>
            </a:r>
            <a:r>
              <a:rPr lang="en-US" sz="2600" i="1" dirty="0" smtClean="0"/>
              <a:t>( </a:t>
            </a:r>
            <a:r>
              <a:rPr lang="en-US" sz="2600" i="1" dirty="0" err="1" smtClean="0"/>
              <a:t>Sở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hữu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cách</a:t>
            </a:r>
            <a:r>
              <a:rPr lang="en-US" sz="2600" i="1" dirty="0" smtClean="0"/>
              <a:t>)</a:t>
            </a:r>
            <a:endParaRPr lang="en-US" sz="26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47" y="893794"/>
            <a:ext cx="4097553" cy="10485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74520" y="2344003"/>
            <a:ext cx="5699760" cy="830997"/>
          </a:xfrm>
          <a:prstGeom prst="rect">
            <a:avLst/>
          </a:prstGeom>
          <a:noFill/>
          <a:ln>
            <a:solidFill>
              <a:srgbClr val="97E4FF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/>
              <a:t>We use </a:t>
            </a:r>
            <a:r>
              <a:rPr lang="en-US" sz="2400" b="1" dirty="0"/>
              <a:t>’s</a:t>
            </a:r>
            <a:r>
              <a:rPr lang="en-US" sz="2400" dirty="0"/>
              <a:t> after a proper name.</a:t>
            </a:r>
          </a:p>
          <a:p>
            <a:r>
              <a:rPr lang="en-US" sz="2400" dirty="0">
                <a:solidFill>
                  <a:srgbClr val="0070C0"/>
                </a:solidFill>
              </a:rPr>
              <a:t>Example: </a:t>
            </a:r>
            <a:r>
              <a:rPr lang="en-US" sz="2400" dirty="0"/>
              <a:t>This is </a:t>
            </a:r>
            <a:r>
              <a:rPr lang="en-US" sz="2400" b="1" dirty="0"/>
              <a:t>Elena’s</a:t>
            </a:r>
            <a:r>
              <a:rPr lang="en-US" sz="2400" dirty="0"/>
              <a:t> room.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74520" y="3337831"/>
            <a:ext cx="5699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400" dirty="0"/>
              <a:t>We use</a:t>
            </a:r>
            <a:r>
              <a:rPr lang="en-US" sz="2400" b="1" dirty="0"/>
              <a:t> ’s </a:t>
            </a:r>
            <a:r>
              <a:rPr lang="en-US" sz="2400" dirty="0"/>
              <a:t>after a singular noun.</a:t>
            </a:r>
          </a:p>
          <a:p>
            <a:r>
              <a:rPr lang="en-US" sz="2400" dirty="0">
                <a:solidFill>
                  <a:srgbClr val="0070C0"/>
                </a:solidFill>
              </a:rPr>
              <a:t>Example: </a:t>
            </a:r>
            <a:r>
              <a:rPr lang="en-US" sz="2400" dirty="0"/>
              <a:t>This is my </a:t>
            </a:r>
            <a:r>
              <a:rPr lang="en-US" sz="2400" b="1" dirty="0"/>
              <a:t>mum’s</a:t>
            </a:r>
            <a:r>
              <a:rPr lang="en-US" sz="2400" dirty="0"/>
              <a:t> book.</a:t>
            </a:r>
          </a:p>
        </p:txBody>
      </p:sp>
      <p:sp>
        <p:nvSpPr>
          <p:cNvPr id="4" name="Rectangle 3"/>
          <p:cNvSpPr/>
          <p:nvPr/>
        </p:nvSpPr>
        <p:spPr>
          <a:xfrm>
            <a:off x="1463260" y="4820919"/>
            <a:ext cx="6591300" cy="1569660"/>
          </a:xfrm>
          <a:prstGeom prst="rect">
            <a:avLst/>
          </a:prstGeom>
          <a:solidFill>
            <a:srgbClr val="FDE1D8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Chúng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sử dụng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's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 sau một tên riêng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EX: This is Nam’s pen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Chúng 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 sử dụng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's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 sau một danh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số 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EX : This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is my teacher’s book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24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3" y="143153"/>
            <a:ext cx="627229" cy="681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920516" y="253076"/>
            <a:ext cx="7588257" cy="461665"/>
          </a:xfrm>
          <a:prstGeom prst="rect">
            <a:avLst/>
          </a:prstGeom>
          <a:solidFill>
            <a:srgbClr val="00B0F0">
              <a:alpha val="8200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answer.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948197" y="130353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423027" y="1297054"/>
            <a:ext cx="732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(grandmothers / grandmother’s) house is in Ha </a:t>
            </a:r>
            <a:r>
              <a:rPr lang="en-US" sz="2400" dirty="0" err="1"/>
              <a:t>Noi</a:t>
            </a:r>
            <a:r>
              <a:rPr lang="en-US" sz="2400" dirty="0"/>
              <a:t>.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920516" y="221022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395346" y="2191226"/>
            <a:ext cx="6509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is my (sister’s / sister’) desk.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948197" y="307133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423027" y="3062681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My (cousin’s / cousin) dad is my uncle.</a:t>
            </a:r>
            <a:endParaRPr lang="en-US" sz="2400" dirty="0"/>
          </a:p>
        </p:txBody>
      </p:sp>
      <p:sp>
        <p:nvSpPr>
          <p:cNvPr id="81" name="TextBox 80"/>
          <p:cNvSpPr txBox="1"/>
          <p:nvPr/>
        </p:nvSpPr>
        <p:spPr>
          <a:xfrm>
            <a:off x="948197" y="392860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423027" y="3919953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(Nam’s / Nam’) house is small.</a:t>
            </a:r>
            <a:endParaRPr lang="en-US" sz="2400" dirty="0"/>
          </a:p>
        </p:txBody>
      </p:sp>
      <p:sp>
        <p:nvSpPr>
          <p:cNvPr id="83" name="TextBox 82"/>
          <p:cNvSpPr txBox="1"/>
          <p:nvPr/>
        </p:nvSpPr>
        <p:spPr>
          <a:xfrm>
            <a:off x="948197" y="476857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368143" y="4814423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There are two bedrooms in (</a:t>
            </a:r>
            <a:r>
              <a:rPr lang="en-US" sz="2400" dirty="0" err="1"/>
              <a:t>Ans</a:t>
            </a:r>
            <a:r>
              <a:rPr lang="en-US" sz="2400" dirty="0"/>
              <a:t> / </a:t>
            </a:r>
            <a:r>
              <a:rPr lang="en-US" sz="2400" dirty="0" err="1"/>
              <a:t>An’s</a:t>
            </a:r>
            <a:r>
              <a:rPr lang="en-US" sz="2400" dirty="0"/>
              <a:t>) flat.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E8D06F7C-FB05-4928-9F35-2D60AEDF0A17}"/>
              </a:ext>
            </a:extLst>
          </p:cNvPr>
          <p:cNvSpPr/>
          <p:nvPr/>
        </p:nvSpPr>
        <p:spPr>
          <a:xfrm>
            <a:off x="2740905" y="2267545"/>
            <a:ext cx="935949" cy="36663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80AE096A-6551-4461-8DB6-374780D4C812}"/>
              </a:ext>
            </a:extLst>
          </p:cNvPr>
          <p:cNvSpPr/>
          <p:nvPr/>
        </p:nvSpPr>
        <p:spPr>
          <a:xfrm>
            <a:off x="3999845" y="1376469"/>
            <a:ext cx="1909342" cy="36663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3E6CDE8E-A759-4EC2-A2A6-2804475549A2}"/>
              </a:ext>
            </a:extLst>
          </p:cNvPr>
          <p:cNvSpPr/>
          <p:nvPr/>
        </p:nvSpPr>
        <p:spPr>
          <a:xfrm>
            <a:off x="1992425" y="3143617"/>
            <a:ext cx="1044104" cy="36663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438FB08B-4F89-42A0-B106-2F3609E85CC7}"/>
              </a:ext>
            </a:extLst>
          </p:cNvPr>
          <p:cNvSpPr/>
          <p:nvPr/>
        </p:nvSpPr>
        <p:spPr>
          <a:xfrm>
            <a:off x="1540141" y="3983394"/>
            <a:ext cx="822960" cy="36663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EEA0474E-9245-4E25-8A09-9814BD1313BD}"/>
              </a:ext>
            </a:extLst>
          </p:cNvPr>
          <p:cNvSpPr/>
          <p:nvPr/>
        </p:nvSpPr>
        <p:spPr>
          <a:xfrm>
            <a:off x="5685257" y="4861936"/>
            <a:ext cx="548640" cy="36663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023888" y="6676"/>
            <a:ext cx="7811502" cy="830997"/>
          </a:xfrm>
          <a:prstGeom prst="rect">
            <a:avLst/>
          </a:prstGeom>
          <a:solidFill>
            <a:srgbClr val="00B0F0">
              <a:alpha val="82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correct possessive forms.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3180" y="1736265"/>
            <a:ext cx="4954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18009" y="1684068"/>
            <a:ext cx="53727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/>
              <a:t>Thuc</a:t>
            </a:r>
            <a:r>
              <a:rPr lang="en-US" sz="2600" dirty="0"/>
              <a:t> Anh is              cousin. </a:t>
            </a:r>
            <a:r>
              <a:rPr lang="en-US" sz="2600" b="1" dirty="0">
                <a:solidFill>
                  <a:srgbClr val="0070C0"/>
                </a:solidFill>
              </a:rPr>
              <a:t>(Mi)  </a:t>
            </a:r>
          </a:p>
        </p:txBody>
      </p: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2645859" y="2043700"/>
            <a:ext cx="9541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43180" y="2553261"/>
            <a:ext cx="4954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18010" y="2501064"/>
            <a:ext cx="57170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This is their                    chair. </a:t>
            </a:r>
            <a:r>
              <a:rPr lang="en-US" sz="2600" b="1" dirty="0">
                <a:solidFill>
                  <a:srgbClr val="0070C0"/>
                </a:solidFill>
              </a:rPr>
              <a:t>(teacher)</a:t>
            </a:r>
          </a:p>
        </p:txBody>
      </p: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2666096" y="2878070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43180" y="3320906"/>
            <a:ext cx="4954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18010" y="3312253"/>
            <a:ext cx="56285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Where is                 computer? </a:t>
            </a:r>
            <a:r>
              <a:rPr lang="en-US" sz="2600" b="1" dirty="0">
                <a:solidFill>
                  <a:srgbClr val="0070C0"/>
                </a:solidFill>
              </a:rPr>
              <a:t>(Nick)</a:t>
            </a:r>
          </a:p>
        </p:txBody>
      </p:sp>
      <p:cxnSp>
        <p:nvCxnSpPr>
          <p:cNvPr id="33" name="Straight Connector 32"/>
          <p:cNvCxnSpPr>
            <a:cxnSpLocks/>
          </p:cNvCxnSpPr>
          <p:nvPr/>
        </p:nvCxnSpPr>
        <p:spPr>
          <a:xfrm>
            <a:off x="2330115" y="3688916"/>
            <a:ext cx="11449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43180" y="4115501"/>
            <a:ext cx="4954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18010" y="4106848"/>
            <a:ext cx="71079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My                 motorbike is in the garden. </a:t>
            </a:r>
            <a:r>
              <a:rPr lang="en-US" sz="2600" b="1" dirty="0">
                <a:solidFill>
                  <a:srgbClr val="0070C0"/>
                </a:solidFill>
              </a:rPr>
              <a:t>(father)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43180" y="4986645"/>
            <a:ext cx="4954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18010" y="4986645"/>
            <a:ext cx="82439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My                   bedroom is next to the living room. </a:t>
            </a:r>
            <a:r>
              <a:rPr lang="en-US" sz="2600" b="1" dirty="0">
                <a:solidFill>
                  <a:srgbClr val="0070C0"/>
                </a:solidFill>
              </a:rPr>
              <a:t>(brother)</a:t>
            </a:r>
          </a:p>
        </p:txBody>
      </p:sp>
      <p:cxnSp>
        <p:nvCxnSpPr>
          <p:cNvPr id="39" name="Straight Connector 38"/>
          <p:cNvCxnSpPr>
            <a:cxnSpLocks/>
          </p:cNvCxnSpPr>
          <p:nvPr/>
        </p:nvCxnSpPr>
        <p:spPr>
          <a:xfrm>
            <a:off x="1608986" y="5363308"/>
            <a:ext cx="12801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cxnSpLocks/>
          </p:cNvCxnSpPr>
          <p:nvPr/>
        </p:nvCxnSpPr>
        <p:spPr>
          <a:xfrm>
            <a:off x="1592210" y="4484917"/>
            <a:ext cx="11449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817E00D-2388-49FA-99A1-3A923B18CADF}"/>
              </a:ext>
            </a:extLst>
          </p:cNvPr>
          <p:cNvSpPr txBox="1"/>
          <p:nvPr/>
        </p:nvSpPr>
        <p:spPr>
          <a:xfrm>
            <a:off x="2803106" y="1684067"/>
            <a:ext cx="7757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Mi’s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54B6EBC0-953B-4D25-93C6-754CA74721E6}"/>
              </a:ext>
            </a:extLst>
          </p:cNvPr>
          <p:cNvSpPr txBox="1"/>
          <p:nvPr/>
        </p:nvSpPr>
        <p:spPr>
          <a:xfrm>
            <a:off x="2685481" y="2506430"/>
            <a:ext cx="15791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teacher’s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5437D52D-3D4E-4E79-BE59-C0F93CBF8816}"/>
              </a:ext>
            </a:extLst>
          </p:cNvPr>
          <p:cNvSpPr txBox="1"/>
          <p:nvPr/>
        </p:nvSpPr>
        <p:spPr>
          <a:xfrm>
            <a:off x="2418389" y="3325126"/>
            <a:ext cx="12859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Nick’s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E0ECE0BE-E9F9-4DDB-BA9F-6FB7DB0AEA6D}"/>
              </a:ext>
            </a:extLst>
          </p:cNvPr>
          <p:cNvSpPr txBox="1"/>
          <p:nvPr/>
        </p:nvSpPr>
        <p:spPr>
          <a:xfrm>
            <a:off x="1532972" y="5003239"/>
            <a:ext cx="16579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brother’s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AD14EA7C-5A70-4A2F-9303-3C986B35DE4C}"/>
              </a:ext>
            </a:extLst>
          </p:cNvPr>
          <p:cNvSpPr txBox="1"/>
          <p:nvPr/>
        </p:nvSpPr>
        <p:spPr>
          <a:xfrm>
            <a:off x="1589323" y="4123442"/>
            <a:ext cx="13129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father’s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/>
      <p:bldP spid="36" grpId="0"/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259" y="1140068"/>
            <a:ext cx="8872771" cy="56007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1228" y="-9345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FB7BD"/>
                </a:solidFill>
              </a:rPr>
              <a:t>* Grammar</a:t>
            </a:r>
            <a:endParaRPr lang="en-US" sz="2800" b="1" dirty="0">
              <a:solidFill>
                <a:srgbClr val="0FB7BD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33799" y="1457"/>
            <a:ext cx="637815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/>
              <a:t>Prepositions of </a:t>
            </a:r>
            <a:r>
              <a:rPr lang="en-US" sz="2600" b="1" dirty="0" smtClean="0"/>
              <a:t>place : </a:t>
            </a:r>
            <a:r>
              <a:rPr lang="en-US" sz="2600" b="1" i="1" dirty="0" smtClean="0">
                <a:solidFill>
                  <a:schemeClr val="accent6"/>
                </a:solidFill>
              </a:rPr>
              <a:t>( </a:t>
            </a:r>
            <a:r>
              <a:rPr lang="en-US" sz="2600" b="1" i="1" dirty="0" err="1" smtClean="0">
                <a:solidFill>
                  <a:schemeClr val="accent6"/>
                </a:solidFill>
              </a:rPr>
              <a:t>Giới</a:t>
            </a:r>
            <a:r>
              <a:rPr lang="en-US" sz="2600" b="1" i="1" dirty="0" smtClean="0">
                <a:solidFill>
                  <a:schemeClr val="accent6"/>
                </a:solidFill>
              </a:rPr>
              <a:t> </a:t>
            </a:r>
            <a:r>
              <a:rPr lang="en-US" sz="2600" b="1" i="1" dirty="0" err="1" smtClean="0">
                <a:solidFill>
                  <a:schemeClr val="accent6"/>
                </a:solidFill>
              </a:rPr>
              <a:t>từ</a:t>
            </a:r>
            <a:r>
              <a:rPr lang="en-US" sz="2600" b="1" i="1" dirty="0" smtClean="0">
                <a:solidFill>
                  <a:schemeClr val="accent6"/>
                </a:solidFill>
              </a:rPr>
              <a:t> </a:t>
            </a:r>
            <a:r>
              <a:rPr lang="en-US" sz="2600" b="1" i="1" dirty="0" err="1" smtClean="0">
                <a:solidFill>
                  <a:schemeClr val="accent6"/>
                </a:solidFill>
              </a:rPr>
              <a:t>chỉ</a:t>
            </a:r>
            <a:r>
              <a:rPr lang="en-US" sz="2600" b="1" i="1" dirty="0" smtClean="0">
                <a:solidFill>
                  <a:schemeClr val="accent6"/>
                </a:solidFill>
              </a:rPr>
              <a:t> </a:t>
            </a:r>
            <a:r>
              <a:rPr lang="en-US" sz="2600" b="1" i="1" dirty="0" err="1" smtClean="0">
                <a:solidFill>
                  <a:schemeClr val="accent6"/>
                </a:solidFill>
              </a:rPr>
              <a:t>nơi</a:t>
            </a:r>
            <a:r>
              <a:rPr lang="en-US" sz="2600" b="1" i="1" dirty="0" smtClean="0">
                <a:solidFill>
                  <a:schemeClr val="accent6"/>
                </a:solidFill>
              </a:rPr>
              <a:t> </a:t>
            </a:r>
            <a:r>
              <a:rPr lang="en-US" sz="2600" b="1" i="1" dirty="0" err="1" smtClean="0">
                <a:solidFill>
                  <a:schemeClr val="accent6"/>
                </a:solidFill>
              </a:rPr>
              <a:t>chốn</a:t>
            </a:r>
            <a:r>
              <a:rPr lang="en-US" sz="2600" b="1" i="1" dirty="0" smtClean="0">
                <a:solidFill>
                  <a:schemeClr val="accent6"/>
                </a:solidFill>
              </a:rPr>
              <a:t>)</a:t>
            </a:r>
            <a:endParaRPr lang="en-US" sz="2600" b="1" i="1" dirty="0">
              <a:solidFill>
                <a:schemeClr val="accent6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3" y="435673"/>
            <a:ext cx="3400323" cy="8701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1424" y="1305810"/>
            <a:ext cx="809806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Prepositions of place describe where people or things are. These are some prepositions of place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 </a:t>
            </a:r>
            <a:r>
              <a:rPr lang="vi-VN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 chỉ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chốn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 </a:t>
            </a:r>
            <a:r>
              <a:rPr lang="vi-VN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nơi ở của người hoặc vật. Đây là một số giới từ </a:t>
            </a:r>
            <a:r>
              <a:rPr lang="vi-VN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ỉ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chốn</a:t>
            </a:r>
            <a:r>
              <a:rPr lang="vi-VN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i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86" y="2579893"/>
            <a:ext cx="1939731" cy="19689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727" y="2580080"/>
            <a:ext cx="1939731" cy="19686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081" y="2579893"/>
            <a:ext cx="1915105" cy="19689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809" y="2602709"/>
            <a:ext cx="1939731" cy="192336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86" y="4790727"/>
            <a:ext cx="1939731" cy="1939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727" y="4790727"/>
            <a:ext cx="1939731" cy="193973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768" y="4794837"/>
            <a:ext cx="1939731" cy="193151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744897" y="2593790"/>
            <a:ext cx="720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in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406057" y="2890433"/>
            <a:ext cx="720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61477" y="3001413"/>
            <a:ext cx="1106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behind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384869" y="3940418"/>
            <a:ext cx="1106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under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58540" y="4766097"/>
            <a:ext cx="1106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next 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984844" y="4790727"/>
            <a:ext cx="1562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in front of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86666" y="4819836"/>
            <a:ext cx="1562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between</a:t>
            </a:r>
          </a:p>
        </p:txBody>
      </p:sp>
    </p:spTree>
    <p:extLst>
      <p:ext uri="{BB962C8B-B14F-4D97-AF65-F5344CB8AC3E}">
        <p14:creationId xmlns:p14="http://schemas.microsoft.com/office/powerpoint/2010/main" val="154861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1407</TotalTime>
  <Words>727</Words>
  <Application>Microsoft Office PowerPoint</Application>
  <PresentationFormat>On-screen Show (4:3)</PresentationFormat>
  <Paragraphs>173</Paragraphs>
  <Slides>27</Slides>
  <Notes>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DELL</cp:lastModifiedBy>
  <cp:revision>99</cp:revision>
  <dcterms:created xsi:type="dcterms:W3CDTF">2020-12-09T02:04:09Z</dcterms:created>
  <dcterms:modified xsi:type="dcterms:W3CDTF">2023-09-27T06:17:31Z</dcterms:modified>
</cp:coreProperties>
</file>