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8" r:id="rId2"/>
    <p:sldId id="285" r:id="rId3"/>
    <p:sldId id="286" r:id="rId4"/>
    <p:sldId id="256" r:id="rId5"/>
    <p:sldId id="274" r:id="rId6"/>
    <p:sldId id="278" r:id="rId7"/>
    <p:sldId id="276" r:id="rId8"/>
    <p:sldId id="258" r:id="rId9"/>
    <p:sldId id="259" r:id="rId10"/>
    <p:sldId id="260" r:id="rId11"/>
    <p:sldId id="261" r:id="rId12"/>
    <p:sldId id="264" r:id="rId13"/>
    <p:sldId id="279" r:id="rId14"/>
    <p:sldId id="263" r:id="rId15"/>
    <p:sldId id="281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ED3"/>
    <a:srgbClr val="0FB7BD"/>
    <a:srgbClr val="0EAAAE"/>
    <a:srgbClr val="62C8CE"/>
    <a:srgbClr val="05A0B8"/>
    <a:srgbClr val="0D9FA3"/>
    <a:srgbClr val="E5F5F7"/>
    <a:srgbClr val="C0E6EA"/>
    <a:srgbClr val="A6A6A6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8" d="100"/>
          <a:sy n="88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http://t1.gstatic.com/images?q=tbn:ANd9GcQrMstkeJVvb-s4RcgtzGBMoEb-Btlv1SRg-NW0xcAQHWy8Ooa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5769" y="4275579"/>
            <a:ext cx="2377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2: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HOUSE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1287988" y="5591175"/>
            <a:ext cx="6867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dirty="0" smtClean="0">
                <a:latin typeface="Script MT Bold" pitchFamily="66" charset="0"/>
              </a:rPr>
              <a:t>TRA THI HONG LOAN</a:t>
            </a:r>
            <a:endParaRPr lang="en-US" sz="4800" dirty="0">
              <a:latin typeface="Script MT Bold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8870" y="13447"/>
            <a:ext cx="772314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 family members does </a:t>
            </a:r>
            <a:r>
              <a:rPr lang="en-US" sz="24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talk about? </a:t>
            </a:r>
          </a:p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a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04876"/>
              </p:ext>
            </p:extLst>
          </p:nvPr>
        </p:nvGraphicFramePr>
        <p:xfrm>
          <a:off x="1867886" y="1404767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sister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brother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aunt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cousin</a:t>
                      </a:r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/>
                    </a:p>
                  </a:txBody>
                  <a:tcPr>
                    <a:solidFill>
                      <a:srgbClr val="92D050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672743-7887-4C04-980E-3A356C534A99}"/>
              </a:ext>
            </a:extLst>
          </p:cNvPr>
          <p:cNvSpPr txBox="1"/>
          <p:nvPr/>
        </p:nvSpPr>
        <p:spPr>
          <a:xfrm>
            <a:off x="6225309" y="151748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42C7E1-7F41-4640-BF47-E2E1ACADFEA6}"/>
              </a:ext>
            </a:extLst>
          </p:cNvPr>
          <p:cNvSpPr txBox="1"/>
          <p:nvPr/>
        </p:nvSpPr>
        <p:spPr>
          <a:xfrm>
            <a:off x="6225308" y="2672898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4EF18-39B7-43A8-AA0F-FA0F274DC374}"/>
              </a:ext>
            </a:extLst>
          </p:cNvPr>
          <p:cNvSpPr txBox="1"/>
          <p:nvPr/>
        </p:nvSpPr>
        <p:spPr>
          <a:xfrm>
            <a:off x="6225307" y="3243535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88D77-4440-46B6-9E05-8169F35BA404}"/>
              </a:ext>
            </a:extLst>
          </p:cNvPr>
          <p:cNvSpPr txBox="1"/>
          <p:nvPr/>
        </p:nvSpPr>
        <p:spPr>
          <a:xfrm>
            <a:off x="6225306" y="382831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  <a:solidFill>
            <a:srgbClr val="0FB7BD"/>
          </a:solidFill>
        </p:spPr>
      </p:pic>
      <p:sp>
        <p:nvSpPr>
          <p:cNvPr id="8" name="TextBox 7"/>
          <p:cNvSpPr txBox="1"/>
          <p:nvPr/>
        </p:nvSpPr>
        <p:spPr>
          <a:xfrm>
            <a:off x="905868" y="72219"/>
            <a:ext cx="7700249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Read the conversation again. Complete each sentence with ONE word.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033" y="167510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6863" y="1656660"/>
            <a:ext cx="38603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Elena is Nick’s              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23542" y="1976964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2033" y="2521898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6863" y="2523113"/>
            <a:ext cx="51864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There is a               in Elena’s room.</a:t>
            </a:r>
            <a:endParaRPr lang="en-US" sz="26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2961869" y="2879857"/>
            <a:ext cx="1010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2033" y="3444555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6863" y="3435902"/>
            <a:ext cx="5085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Now Mi lives in a                  house.</a:t>
            </a:r>
            <a:endParaRPr lang="en-US" sz="2600" dirty="0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984376" y="3783066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2033" y="4362794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6863" y="4354141"/>
            <a:ext cx="4517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Nick lives in a                  house.</a:t>
            </a:r>
            <a:endParaRPr lang="en-US" sz="2600" dirty="0"/>
          </a:p>
        </p:txBody>
      </p:sp>
      <p:sp>
        <p:nvSpPr>
          <p:cNvPr id="41" name="TextBox 40"/>
          <p:cNvSpPr txBox="1"/>
          <p:nvPr/>
        </p:nvSpPr>
        <p:spPr>
          <a:xfrm>
            <a:off x="1072033" y="5269989"/>
            <a:ext cx="524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46863" y="5269989"/>
            <a:ext cx="56284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Mi’s new flat has                  bedrooms.</a:t>
            </a:r>
            <a:endParaRPr lang="en-US" sz="2600" dirty="0"/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3947574" y="5626392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492958" y="4718803"/>
            <a:ext cx="12124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3DA9C0-9004-46A2-ADBD-46D169D2923B}"/>
              </a:ext>
            </a:extLst>
          </p:cNvPr>
          <p:cNvSpPr txBox="1"/>
          <p:nvPr/>
        </p:nvSpPr>
        <p:spPr>
          <a:xfrm>
            <a:off x="3530253" y="165130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41304F-311B-40C8-ABCF-A9636BD48CB3}"/>
              </a:ext>
            </a:extLst>
          </p:cNvPr>
          <p:cNvSpPr txBox="1"/>
          <p:nvPr/>
        </p:nvSpPr>
        <p:spPr>
          <a:xfrm>
            <a:off x="3161362" y="2522707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763D1D-E0E5-4B44-8931-0EA5D12BBA0C}"/>
              </a:ext>
            </a:extLst>
          </p:cNvPr>
          <p:cNvSpPr txBox="1"/>
          <p:nvPr/>
        </p:nvSpPr>
        <p:spPr>
          <a:xfrm>
            <a:off x="4123662" y="3444555"/>
            <a:ext cx="1003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town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7A0A8-DEF1-4BF2-BF6E-267056C551E5}"/>
              </a:ext>
            </a:extLst>
          </p:cNvPr>
          <p:cNvSpPr txBox="1"/>
          <p:nvPr/>
        </p:nvSpPr>
        <p:spPr>
          <a:xfrm>
            <a:off x="3475005" y="4350616"/>
            <a:ext cx="1473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country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32F61B-BC57-46A7-9085-C53FE620BE42}"/>
              </a:ext>
            </a:extLst>
          </p:cNvPr>
          <p:cNvSpPr txBox="1"/>
          <p:nvPr/>
        </p:nvSpPr>
        <p:spPr>
          <a:xfrm>
            <a:off x="4112378" y="5272380"/>
            <a:ext cx="1220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 flipH="1">
            <a:off x="2383155" y="3678161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8" idx="2"/>
          </p:cNvCxnSpPr>
          <p:nvPr/>
        </p:nvCxnSpPr>
        <p:spPr>
          <a:xfrm flipH="1">
            <a:off x="5497830" y="2526030"/>
            <a:ext cx="124396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425059" y="3678161"/>
            <a:ext cx="1316736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</p:cNvCxnSpPr>
          <p:nvPr/>
        </p:nvCxnSpPr>
        <p:spPr>
          <a:xfrm>
            <a:off x="2383155" y="2526030"/>
            <a:ext cx="1217295" cy="73240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117648" y="113416"/>
            <a:ext cx="7635716" cy="892552"/>
          </a:xfrm>
          <a:prstGeom prst="rect">
            <a:avLst/>
          </a:prstGeom>
          <a:solidFill>
            <a:srgbClr val="73CED3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web. Use the words from the conversation and the ones you know.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17270" y="1977390"/>
            <a:ext cx="2731770" cy="548640"/>
          </a:xfrm>
          <a:prstGeom prst="roundRect">
            <a:avLst>
              <a:gd name="adj" fmla="val 4583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375910" y="1977390"/>
            <a:ext cx="2731770" cy="548640"/>
          </a:xfrm>
          <a:prstGeom prst="roundRect">
            <a:avLst>
              <a:gd name="adj" fmla="val 41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17270" y="4404360"/>
            <a:ext cx="2731770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75910" y="4404360"/>
            <a:ext cx="2731770" cy="548640"/>
          </a:xfrm>
          <a:prstGeom prst="roundRect">
            <a:avLst>
              <a:gd name="adj" fmla="val 4375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866073" y="3166996"/>
            <a:ext cx="3411855" cy="548640"/>
          </a:xfrm>
          <a:prstGeom prst="roundRect">
            <a:avLst>
              <a:gd name="adj" fmla="val 4791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020" y="1977260"/>
            <a:ext cx="232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town house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3176388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TYPES OF HOUSE</a:t>
            </a: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5062" y="128208"/>
            <a:ext cx="4616970" cy="523220"/>
          </a:xfrm>
          <a:prstGeom prst="rect">
            <a:avLst/>
          </a:prstGeom>
          <a:solidFill>
            <a:srgbClr val="73CED3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 web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1488" y="1779343"/>
            <a:ext cx="19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town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9424E-2A82-4F44-A0B2-D950EF33FAEE}"/>
              </a:ext>
            </a:extLst>
          </p:cNvPr>
          <p:cNvSpPr txBox="1"/>
          <p:nvPr/>
        </p:nvSpPr>
        <p:spPr>
          <a:xfrm>
            <a:off x="3504737" y="927938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40931-8353-4D53-9884-538385AE12E9}"/>
              </a:ext>
            </a:extLst>
          </p:cNvPr>
          <p:cNvSpPr txBox="1"/>
          <p:nvPr/>
        </p:nvSpPr>
        <p:spPr>
          <a:xfrm>
            <a:off x="213177" y="3004950"/>
            <a:ext cx="214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country house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65A91-4F8F-4CFD-8ABA-851E63A433E3}"/>
              </a:ext>
            </a:extLst>
          </p:cNvPr>
          <p:cNvSpPr txBox="1"/>
          <p:nvPr/>
        </p:nvSpPr>
        <p:spPr>
          <a:xfrm>
            <a:off x="3780241" y="4887274"/>
            <a:ext cx="12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13" name="Cloud 12"/>
          <p:cNvSpPr/>
          <p:nvPr/>
        </p:nvSpPr>
        <p:spPr>
          <a:xfrm>
            <a:off x="2641641" y="1781968"/>
            <a:ext cx="3321424" cy="25105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</a:rPr>
              <a:t>TYPES OF     HOUSE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6FB21-D4E4-4A79-8296-D3A33047E6EB}"/>
              </a:ext>
            </a:extLst>
          </p:cNvPr>
          <p:cNvSpPr txBox="1"/>
          <p:nvPr/>
        </p:nvSpPr>
        <p:spPr>
          <a:xfrm>
            <a:off x="6305345" y="3021518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farmhouse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1957EE-5B31-4785-B357-4EF7434C0503}"/>
              </a:ext>
            </a:extLst>
          </p:cNvPr>
          <p:cNvSpPr txBox="1"/>
          <p:nvPr/>
        </p:nvSpPr>
        <p:spPr>
          <a:xfrm>
            <a:off x="5287268" y="4220667"/>
            <a:ext cx="317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Cottage : </a:t>
            </a:r>
            <a:r>
              <a:rPr lang="en-US" sz="2800" b="1" dirty="0" err="1" smtClean="0">
                <a:solidFill>
                  <a:srgbClr val="FF0000"/>
                </a:solidFill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tranh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C7CCEC-4345-4DC3-BDBC-7E213560ABCB}"/>
              </a:ext>
            </a:extLst>
          </p:cNvPr>
          <p:cNvSpPr txBox="1"/>
          <p:nvPr/>
        </p:nvSpPr>
        <p:spPr>
          <a:xfrm>
            <a:off x="5732878" y="1059693"/>
            <a:ext cx="181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stilt house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724835" y="1321303"/>
            <a:ext cx="134470" cy="7207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40884" y="3964679"/>
            <a:ext cx="599304" cy="45497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2838" y="2763807"/>
            <a:ext cx="780009" cy="33349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4" idx="1"/>
          </p:cNvCxnSpPr>
          <p:nvPr/>
        </p:nvCxnSpPr>
        <p:spPr>
          <a:xfrm flipV="1">
            <a:off x="4998242" y="1321303"/>
            <a:ext cx="734636" cy="588179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>
            <a:off x="4388888" y="4299582"/>
            <a:ext cx="1" cy="58769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877080" y="3283128"/>
            <a:ext cx="964727" cy="9943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2250941" y="2102357"/>
            <a:ext cx="720859" cy="54671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806096" y="4660378"/>
            <a:ext cx="104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</a:p>
        </p:txBody>
      </p:sp>
      <p:cxnSp>
        <p:nvCxnSpPr>
          <p:cNvPr id="64" name="Straight Arrow Connector 63"/>
          <p:cNvCxnSpPr>
            <a:endCxn id="63" idx="0"/>
          </p:cNvCxnSpPr>
          <p:nvPr/>
        </p:nvCxnSpPr>
        <p:spPr>
          <a:xfrm flipH="1">
            <a:off x="2326431" y="3959057"/>
            <a:ext cx="645369" cy="70132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1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24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487126" cy="830997"/>
          </a:xfrm>
          <a:prstGeom prst="rect">
            <a:avLst/>
          </a:prstGeom>
          <a:solidFill>
            <a:srgbClr val="05A0B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your friends where they live. Then report their answers.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0153" y="1207864"/>
            <a:ext cx="707180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 Where do you live?</a:t>
            </a:r>
          </a:p>
          <a:p>
            <a:r>
              <a:rPr lang="en-US" sz="2800" b="1" i="1" dirty="0"/>
              <a:t>B:  </a:t>
            </a:r>
            <a:r>
              <a:rPr lang="en-US" sz="2800" dirty="0"/>
              <a:t>I live in a </a:t>
            </a:r>
            <a:r>
              <a:rPr lang="en-US" sz="2800" dirty="0" smtClean="0"/>
              <a:t>small house</a:t>
            </a:r>
            <a:r>
              <a:rPr lang="en-US" sz="2800" dirty="0"/>
              <a:t> </a:t>
            </a:r>
            <a:r>
              <a:rPr lang="en-US" sz="2800" dirty="0" smtClean="0"/>
              <a:t>in the countryside.</a:t>
            </a:r>
            <a:endParaRPr lang="en-US" sz="2800" dirty="0"/>
          </a:p>
        </p:txBody>
      </p:sp>
      <p:pic>
        <p:nvPicPr>
          <p:cNvPr id="1026" name="Picture 2" descr="Phòng Giáo Dục Và Đào Tạo quận Thanh Xu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8" y="2366682"/>
            <a:ext cx="5451849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91" y="149974"/>
            <a:ext cx="3513044" cy="804768"/>
          </a:xfrm>
          <a:solidFill>
            <a:srgbClr val="0FB7BD"/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*Presentation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0507"/>
            <a:ext cx="7886700" cy="4351338"/>
          </a:xfrm>
          <a:solidFill>
            <a:srgbClr val="73CED3">
              <a:alpha val="65000"/>
            </a:srgb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Hello everybody. In my group.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lives in a country house. Nam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live in flats,….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B7BD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672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32412"/>
            <a:ext cx="1905000" cy="24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35" y="3832413"/>
            <a:ext cx="1609165" cy="227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2050"/>
            <a:ext cx="8763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1981200" y="609600"/>
            <a:ext cx="54102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25128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6699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Fato"/>
              </a:rPr>
              <a:t>Homework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257300" y="1981200"/>
            <a:ext cx="75819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 dirty="0">
                <a:latin typeface="Georgia" pitchFamily="18" charset="0"/>
              </a:rPr>
              <a:t>Learn </a:t>
            </a:r>
            <a:r>
              <a:rPr lang="en-US" sz="2800" b="1" dirty="0" smtClean="0">
                <a:latin typeface="Georgia" pitchFamily="18" charset="0"/>
              </a:rPr>
              <a:t>by heart vocab.</a:t>
            </a:r>
            <a:endParaRPr lang="en-US" sz="2800" b="1" dirty="0">
              <a:latin typeface="Georgia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600" b="1" dirty="0">
              <a:latin typeface="Georgia" pitchFamily="18" charset="0"/>
            </a:endParaRPr>
          </a:p>
          <a:p>
            <a:pPr eaLnBrk="1" hangingPunct="1"/>
            <a:r>
              <a:rPr lang="en-US" sz="2800" b="1" dirty="0" smtClean="0">
                <a:latin typeface="Georgia" pitchFamily="18" charset="0"/>
              </a:rPr>
              <a:t>- 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smtClean="0">
                <a:latin typeface="Georgia" pitchFamily="18" charset="0"/>
              </a:rPr>
              <a:t>Learn how to pronoun / s/ and /</a:t>
            </a:r>
            <a:r>
              <a:rPr lang="en-US" sz="2800" b="1" dirty="0" err="1" smtClean="0">
                <a:latin typeface="Georgia" pitchFamily="18" charset="0"/>
              </a:rPr>
              <a:t>es</a:t>
            </a:r>
            <a:r>
              <a:rPr lang="en-US" sz="2800" b="1" dirty="0" smtClean="0">
                <a:latin typeface="Georgia" pitchFamily="18" charset="0"/>
              </a:rPr>
              <a:t>/</a:t>
            </a:r>
            <a:r>
              <a:rPr lang="en-US" sz="2800" b="1" i="1" dirty="0" smtClean="0">
                <a:solidFill>
                  <a:srgbClr val="6600CC"/>
                </a:solidFill>
                <a:latin typeface="Georgia" pitchFamily="18" charset="0"/>
              </a:rPr>
              <a:t>.</a:t>
            </a:r>
            <a:endParaRPr lang="en-US" sz="2800" b="1" i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endParaRPr lang="en-US" sz="1200" b="1" dirty="0">
              <a:solidFill>
                <a:srgbClr val="6600CC"/>
              </a:solidFill>
              <a:latin typeface="Georgia" pitchFamily="18" charset="0"/>
            </a:endParaRPr>
          </a:p>
          <a:p>
            <a:pPr eaLnBrk="1" hangingPunct="1"/>
            <a:r>
              <a:rPr lang="en-US" sz="2800" b="1" dirty="0">
                <a:latin typeface="Georgia" pitchFamily="18" charset="0"/>
              </a:rPr>
              <a:t>- Prepare </a:t>
            </a:r>
            <a:r>
              <a:rPr lang="en-US" sz="2800" b="1" dirty="0" smtClean="0">
                <a:latin typeface="Georgia" pitchFamily="18" charset="0"/>
              </a:rPr>
              <a:t>“ </a:t>
            </a:r>
            <a:r>
              <a:rPr lang="en-US" sz="2800" b="1" dirty="0">
                <a:latin typeface="Georgia" pitchFamily="18" charset="0"/>
              </a:rPr>
              <a:t>A closer look 2</a:t>
            </a:r>
            <a:r>
              <a:rPr lang="en-US" sz="2800" b="1" dirty="0" smtClean="0">
                <a:latin typeface="Georgia" pitchFamily="18" charset="0"/>
              </a:rPr>
              <a:t>”</a:t>
            </a:r>
            <a:r>
              <a:rPr lang="en-US" sz="2800" dirty="0" smtClean="0">
                <a:latin typeface="Georgia" pitchFamily="18" charset="0"/>
              </a:rPr>
              <a:t> 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2008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5664" y="909006"/>
            <a:ext cx="8383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HOI PRIMARY AND SECONDARY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895600" y="5306943"/>
            <a:ext cx="811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6A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5867400" y="6002129"/>
            <a:ext cx="2844800" cy="50965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 THI HONG LOAN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173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19476" y="139700"/>
            <a:ext cx="4486792" cy="768350"/>
          </a:xfrm>
          <a:prstGeom prst="rect">
            <a:avLst/>
          </a:prstGeom>
          <a:solidFill>
            <a:srgbClr val="0FB7B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Game:Pelmanism</a:t>
            </a:r>
            <a:endParaRPr lang="en-US" sz="4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Picture 19" descr="nha p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1117"/>
            <a:ext cx="2063862" cy="201137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Rounded Rectangle 8"/>
          <p:cNvSpPr/>
          <p:nvPr/>
        </p:nvSpPr>
        <p:spPr>
          <a:xfrm>
            <a:off x="112059" y="88707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1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0" name="Picture 11" descr="http://t1.gstatic.com/images?q=tbn:ANd9GcQrMstkeJVvb-s4RcgtzGBMoEb-Btlv1SRg-NW0xcAQHWy8Ooa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39" y="933410"/>
            <a:ext cx="184785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49591" y="900518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2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2" name="Picture 20" descr="nha nong th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09610"/>
            <a:ext cx="1905000" cy="2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638196" y="941617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14" name="Picture 5" descr="1000+ Mẫu Biệt Thự Đẹp Nhất Việt Nam Đã Được Thiết Kế Thi C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093694"/>
            <a:ext cx="1981200" cy="20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54744" y="968188"/>
            <a:ext cx="2146301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25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stilt house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-283" y="3967509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24400" y="3951340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t</a:t>
            </a:r>
            <a:r>
              <a:rPr lang="en-US" sz="4400" b="1" dirty="0" smtClean="0">
                <a:solidFill>
                  <a:srgbClr val="FFFF00"/>
                </a:solidFill>
              </a:rPr>
              <a:t>own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house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64539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7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7161" y="3929993"/>
            <a:ext cx="2089150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villa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12894" y="3958181"/>
            <a:ext cx="2188605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951340"/>
            <a:ext cx="2295435" cy="2243965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country </a:t>
            </a:r>
            <a:r>
              <a:rPr lang="en-US" sz="4400" b="1" dirty="0">
                <a:solidFill>
                  <a:srgbClr val="FFFF00"/>
                </a:solidFill>
              </a:rPr>
              <a:t>house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74542" y="3958181"/>
            <a:ext cx="2209800" cy="2201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8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391" y="3244334"/>
            <a:ext cx="393922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TYPES </a:t>
            </a:r>
            <a:r>
              <a:rPr lang="en-US" sz="3600" b="1" dirty="0" smtClean="0">
                <a:solidFill>
                  <a:srgbClr val="FF0000"/>
                </a:solidFill>
              </a:rPr>
              <a:t> OF    </a:t>
            </a:r>
            <a:r>
              <a:rPr lang="en-US" sz="3600" b="1" dirty="0">
                <a:solidFill>
                  <a:srgbClr val="FF0000"/>
                </a:solidFill>
              </a:rPr>
              <a:t>HOUSE</a:t>
            </a:r>
          </a:p>
        </p:txBody>
      </p:sp>
    </p:spTree>
    <p:extLst>
      <p:ext uri="{BB962C8B-B14F-4D97-AF65-F5344CB8AC3E}">
        <p14:creationId xmlns:p14="http://schemas.microsoft.com/office/powerpoint/2010/main" val="12394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981200"/>
            <a:ext cx="88929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76263" y="1769580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91" y="2570357"/>
            <a:ext cx="4491358" cy="830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9" y="2623547"/>
            <a:ext cx="961782" cy="77761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76263" y="1769580"/>
            <a:ext cx="2600348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1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295400"/>
            <a:ext cx="5256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country house (phr. 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085" y="836613"/>
            <a:ext cx="28631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8599" y="1828800"/>
            <a:ext cx="5069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town house (phr. 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600" y="3657600"/>
            <a:ext cx="253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move (v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nha nong 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10" y="399364"/>
            <a:ext cx="4531660" cy="39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nha p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09" y="557260"/>
            <a:ext cx="4450977" cy="39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http://www.khaidat.com.vn/upload/images/2011/tintuc/3.01.2011/can-ho-nho-62m2-nhin-ra-trung-tam-thanh-ph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10" y="559192"/>
            <a:ext cx="4226859" cy="38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4" name="TextBox 17"/>
          <p:cNvSpPr txBox="1">
            <a:spLocks noChangeArrowheads="1"/>
          </p:cNvSpPr>
          <p:nvPr/>
        </p:nvSpPr>
        <p:spPr bwMode="auto">
          <a:xfrm>
            <a:off x="1295400" y="5915025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561415" y="289495"/>
            <a:ext cx="2625538" cy="535531"/>
          </a:xfrm>
          <a:prstGeom prst="rect">
            <a:avLst/>
          </a:prstGeom>
          <a:solidFill>
            <a:srgbClr val="73CED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Vocabulary.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201" y="2477852"/>
            <a:ext cx="2775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behind (prep) :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04531" y="3153798"/>
            <a:ext cx="231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cousin (n):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014547" y="2447220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2362321" y="3143944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183281" y="365371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0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8" grpId="0"/>
      <p:bldP spid="9" grpId="0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445809" cy="67029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CHECKING WORDS.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835" y="2250137"/>
            <a:ext cx="3173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2. country house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320" y="1777903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  flat  :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5834" y="2783537"/>
            <a:ext cx="27969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3. town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house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835" y="4598890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6.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437" y="3419142"/>
            <a:ext cx="2116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behind 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444872" y="4041300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 cousin 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34132" y="457199"/>
            <a:ext cx="368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MATCHING</a:t>
            </a:r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5021" y="2840592"/>
            <a:ext cx="2628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8472" y="4525582"/>
            <a:ext cx="28631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93067" y="2373170"/>
            <a:ext cx="5069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43316" y="3419142"/>
            <a:ext cx="4598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8597" y="1780794"/>
            <a:ext cx="4254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4280051" y="3942362"/>
            <a:ext cx="4638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anh,chị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89871" y="2073181"/>
            <a:ext cx="2544261" cy="2744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52441" y="2615560"/>
            <a:ext cx="1480876" cy="68477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95283" y="2665557"/>
            <a:ext cx="1949823" cy="4103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889871" y="2250138"/>
            <a:ext cx="3004858" cy="146139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164976" y="4333687"/>
            <a:ext cx="212809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889871" y="3711529"/>
            <a:ext cx="2655235" cy="11797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2361" y="33734"/>
            <a:ext cx="3367496" cy="707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1" y="2865697"/>
            <a:ext cx="3634740" cy="3209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4882218" y="2865697"/>
            <a:ext cx="3992841" cy="3087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7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11719ABF-25A4-4FC3-B61E-D32D46BD7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9857" y="387677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353" y="1089212"/>
            <a:ext cx="586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7621" y="875040"/>
            <a:ext cx="673932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--  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are they in the picture?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are they doing?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might they talk about? 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7" y="938345"/>
            <a:ext cx="8527433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elena’s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room. she’s my sister.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is. Where do you live,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you?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there many rooms in your new ﬂat?</a:t>
            </a:r>
          </a:p>
          <a:p>
            <a:pPr>
              <a:lnSpc>
                <a:spcPct val="130000"/>
              </a:lnSpc>
            </a:pPr>
            <a:r>
              <a:rPr lang="en-US" sz="2200" b="1" i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Yes, there are. There’s a living room, three bedrooms, a kitchen and two bathrooms.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72E7796-7474-4CD3-8454-B4FA76060949}"/>
              </a:ext>
            </a:extLst>
          </p:cNvPr>
          <p:cNvSpPr/>
          <p:nvPr/>
        </p:nvSpPr>
        <p:spPr>
          <a:xfrm rot="5400000">
            <a:off x="8533359" y="6317629"/>
            <a:ext cx="320040" cy="228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D39138-D6BE-489D-8E5B-92C100F9F1CA}"/>
              </a:ext>
            </a:extLst>
          </p:cNvPr>
          <p:cNvGrpSpPr/>
          <p:nvPr/>
        </p:nvGrpSpPr>
        <p:grpSpPr>
          <a:xfrm>
            <a:off x="8533359" y="6256792"/>
            <a:ext cx="274320" cy="344130"/>
            <a:chOff x="4575335" y="1253170"/>
            <a:chExt cx="274320" cy="344130"/>
          </a:xfrm>
          <a:solidFill>
            <a:schemeClr val="bg1"/>
          </a:solidFill>
        </p:grpSpPr>
        <p:sp>
          <p:nvSpPr>
            <p:cNvPr id="12" name="Minus Sign 11">
              <a:extLst>
                <a:ext uri="{FF2B5EF4-FFF2-40B4-BE49-F238E27FC236}">
                  <a16:creationId xmlns:a16="http://schemas.microsoft.com/office/drawing/2014/main" id="{593631D4-FB69-4F52-9D56-8DE250E8F3E9}"/>
                </a:ext>
              </a:extLst>
            </p:cNvPr>
            <p:cNvSpPr/>
            <p:nvPr/>
          </p:nvSpPr>
          <p:spPr>
            <a:xfrm rot="16200000">
              <a:off x="4494710" y="1333796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Minus Sign 12">
              <a:extLst>
                <a:ext uri="{FF2B5EF4-FFF2-40B4-BE49-F238E27FC236}">
                  <a16:creationId xmlns:a16="http://schemas.microsoft.com/office/drawing/2014/main" id="{E01033C0-0636-46AD-9EA3-A0987EFCEBFA}"/>
                </a:ext>
              </a:extLst>
            </p:cNvPr>
            <p:cNvSpPr/>
            <p:nvPr/>
          </p:nvSpPr>
          <p:spPr>
            <a:xfrm rot="16200000">
              <a:off x="4586150" y="1333795"/>
              <a:ext cx="344129" cy="182880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27267" y="229953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 look inside</a:t>
            </a:r>
          </a:p>
        </p:txBody>
      </p:sp>
      <p:pic>
        <p:nvPicPr>
          <p:cNvPr id="16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FB1DE615-D590-4C3D-8958-B37C1004C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0889" y="834070"/>
            <a:ext cx="487363" cy="487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5A0B8"/>
          </a:solidFill>
        </p:spPr>
      </p:pic>
      <p:sp>
        <p:nvSpPr>
          <p:cNvPr id="17" name="TextBox 16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73CED3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1722</TotalTime>
  <Words>602</Words>
  <Application>Microsoft Office PowerPoint</Application>
  <PresentationFormat>On-screen Show (4:3)</PresentationFormat>
  <Paragraphs>131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.VnArabia</vt:lpstr>
      <vt:lpstr>.VnAvantH</vt:lpstr>
      <vt:lpstr>Arial</vt:lpstr>
      <vt:lpstr>Calibri</vt:lpstr>
      <vt:lpstr>Calibri Light</vt:lpstr>
      <vt:lpstr>Georgia</vt:lpstr>
      <vt:lpstr>Script MT Bold</vt:lpstr>
      <vt:lpstr>Times New Roman</vt:lpstr>
      <vt:lpstr>VNI-Ariston</vt:lpstr>
      <vt:lpstr>VNI-Fato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89</cp:revision>
  <dcterms:created xsi:type="dcterms:W3CDTF">2020-12-09T02:04:09Z</dcterms:created>
  <dcterms:modified xsi:type="dcterms:W3CDTF">2024-09-18T07:55:49Z</dcterms:modified>
</cp:coreProperties>
</file>