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3" r:id="rId3"/>
    <p:sldId id="279" r:id="rId4"/>
    <p:sldId id="257" r:id="rId5"/>
    <p:sldId id="267" r:id="rId6"/>
    <p:sldId id="258" r:id="rId7"/>
    <p:sldId id="280" r:id="rId8"/>
    <p:sldId id="260" r:id="rId9"/>
    <p:sldId id="261" r:id="rId10"/>
    <p:sldId id="262" r:id="rId11"/>
    <p:sldId id="269" r:id="rId12"/>
    <p:sldId id="270" r:id="rId13"/>
    <p:sldId id="271" r:id="rId14"/>
    <p:sldId id="274" r:id="rId15"/>
    <p:sldId id="278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FF"/>
    <a:srgbClr val="F16649"/>
    <a:srgbClr val="009900"/>
    <a:srgbClr val="0D9FA3"/>
    <a:srgbClr val="53C3C9"/>
    <a:srgbClr val="F7A9A7"/>
    <a:srgbClr val="EF008D"/>
    <a:srgbClr val="E2EFDA"/>
    <a:srgbClr val="87D5D9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30" autoAdjust="0"/>
  </p:normalViewPr>
  <p:slideViewPr>
    <p:cSldViewPr snapToGrid="0" showGuides="1">
      <p:cViewPr varScale="1">
        <p:scale>
          <a:sx n="83" d="100"/>
          <a:sy n="83" d="100"/>
        </p:scale>
        <p:origin x="1387" y="67"/>
      </p:cViewPr>
      <p:guideLst>
        <p:guide orient="horz" pos="2208"/>
        <p:guide pos="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effectLst>
            <a:softEdge rad="317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865204" y="42732"/>
            <a:ext cx="7712740" cy="892552"/>
          </a:xfrm>
          <a:prstGeom prst="rect">
            <a:avLst/>
          </a:prstGeom>
          <a:solidFill>
            <a:srgbClr val="53C3C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text with the correct form of the verbs in brackets.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994" y="1490424"/>
            <a:ext cx="8663940" cy="1494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Hoang lives in a small house in the </a:t>
            </a:r>
            <a:r>
              <a:rPr lang="en-US" sz="2600" dirty="0" err="1"/>
              <a:t>centre</a:t>
            </a:r>
            <a:r>
              <a:rPr lang="en-US" sz="2600" dirty="0"/>
              <a:t> of his village. His house (1. be</a:t>
            </a:r>
            <a:r>
              <a:rPr lang="en-US" sz="2600" dirty="0" smtClean="0"/>
              <a:t>)…..near </a:t>
            </a:r>
            <a:r>
              <a:rPr lang="en-US" sz="2600" dirty="0"/>
              <a:t>his new school. Every day, he (2. </a:t>
            </a:r>
            <a:r>
              <a:rPr lang="en-US" sz="2600" dirty="0" smtClean="0"/>
              <a:t>have)    ….breakfast </a:t>
            </a:r>
            <a:r>
              <a:rPr lang="en-US" sz="2600" dirty="0"/>
              <a:t>at 6 o’clock. Then he (3. </a:t>
            </a:r>
            <a:r>
              <a:rPr lang="en-US" sz="2600" dirty="0" smtClean="0"/>
              <a:t>walk)…… to </a:t>
            </a:r>
            <a:r>
              <a:rPr lang="en-US" sz="2600" dirty="0"/>
              <a:t>school with his friends. Hoang and his friends </a:t>
            </a:r>
            <a:r>
              <a:rPr lang="en-US" sz="2600" dirty="0" smtClean="0"/>
              <a:t>(4</a:t>
            </a:r>
            <a:r>
              <a:rPr lang="en-US" sz="2600" dirty="0"/>
              <a:t>. </a:t>
            </a:r>
            <a:r>
              <a:rPr lang="en-US" sz="2600" dirty="0" smtClean="0"/>
              <a:t>study) ………in </a:t>
            </a:r>
            <a:r>
              <a:rPr lang="en-US" sz="2600" dirty="0"/>
              <a:t>grade 6 at An Son School. Hoang (5. </a:t>
            </a:r>
            <a:r>
              <a:rPr lang="en-US" sz="2600" dirty="0" smtClean="0"/>
              <a:t>like) ……… </a:t>
            </a:r>
            <a:r>
              <a:rPr lang="en-US" sz="2600" dirty="0"/>
              <a:t>his new school.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61" y="4141151"/>
            <a:ext cx="8924006" cy="2092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Hoang lives in a small house in the </a:t>
            </a:r>
            <a:r>
              <a:rPr lang="en-US" sz="2600" dirty="0" err="1"/>
              <a:t>centre</a:t>
            </a:r>
            <a:r>
              <a:rPr lang="en-US" sz="2600" dirty="0"/>
              <a:t> of his village. His house </a:t>
            </a:r>
            <a:r>
              <a:rPr lang="en-US" sz="2600" dirty="0" smtClean="0"/>
              <a:t>  </a:t>
            </a:r>
            <a:r>
              <a:rPr lang="en-US" sz="2600" b="1" dirty="0" smtClean="0">
                <a:solidFill>
                  <a:srgbClr val="FF0000"/>
                </a:solidFill>
              </a:rPr>
              <a:t>is </a:t>
            </a:r>
            <a:r>
              <a:rPr lang="en-US" sz="2600" dirty="0" smtClean="0"/>
              <a:t>     near </a:t>
            </a:r>
            <a:r>
              <a:rPr lang="en-US" sz="2600" dirty="0"/>
              <a:t>his new school. Every day, he </a:t>
            </a:r>
            <a:r>
              <a:rPr lang="en-US" sz="2600" dirty="0" smtClean="0"/>
              <a:t>  </a:t>
            </a:r>
            <a:r>
              <a:rPr lang="en-US" sz="2600" b="1" dirty="0" smtClean="0">
                <a:solidFill>
                  <a:srgbClr val="FF0000"/>
                </a:solidFill>
              </a:rPr>
              <a:t>has</a:t>
            </a:r>
            <a:r>
              <a:rPr lang="en-US" sz="2600" dirty="0" smtClean="0"/>
              <a:t>   breakfast </a:t>
            </a:r>
            <a:r>
              <a:rPr lang="en-US" sz="2600" dirty="0"/>
              <a:t>at 6 o’clock. Then he  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walks </a:t>
            </a:r>
            <a:r>
              <a:rPr lang="en-US" sz="2600" dirty="0" smtClean="0"/>
              <a:t>      </a:t>
            </a:r>
            <a:r>
              <a:rPr lang="en-US" sz="2600" dirty="0"/>
              <a:t>to school with his friends. Hoang and his friends  </a:t>
            </a:r>
            <a:r>
              <a:rPr lang="en-US" sz="2600" b="1" dirty="0" smtClean="0">
                <a:solidFill>
                  <a:srgbClr val="FF0000"/>
                </a:solidFill>
              </a:rPr>
              <a:t>study </a:t>
            </a:r>
            <a:r>
              <a:rPr lang="en-US" sz="2600" dirty="0" smtClean="0"/>
              <a:t>  </a:t>
            </a:r>
            <a:r>
              <a:rPr lang="en-US" sz="2600" dirty="0"/>
              <a:t>in grade 6 at An Son School. Hoang </a:t>
            </a:r>
            <a:r>
              <a:rPr lang="en-US" sz="2600" b="1" dirty="0" smtClean="0">
                <a:solidFill>
                  <a:srgbClr val="FF0000"/>
                </a:solidFill>
              </a:rPr>
              <a:t>likes</a:t>
            </a:r>
            <a:r>
              <a:rPr lang="en-US" sz="2600" dirty="0" smtClean="0"/>
              <a:t>   </a:t>
            </a:r>
            <a:r>
              <a:rPr lang="en-US" sz="2600" dirty="0"/>
              <a:t>his new school.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902494" y="60331"/>
            <a:ext cx="7578566" cy="892552"/>
          </a:xfrm>
          <a:prstGeom prst="rect">
            <a:avLst/>
          </a:prstGeom>
          <a:solidFill>
            <a:srgbClr val="53C3C9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adverb in brackets in the correct place in each sentence.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28757" y="1242949"/>
            <a:ext cx="9022673" cy="5711057"/>
            <a:chOff x="193701" y="1590291"/>
            <a:chExt cx="8653859" cy="5137079"/>
          </a:xfrm>
        </p:grpSpPr>
        <p:sp>
          <p:nvSpPr>
            <p:cNvPr id="20" name="Rounded Rectangle 1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36117" y="1788127"/>
            <a:ext cx="6264833" cy="470318"/>
            <a:chOff x="363373" y="1262747"/>
            <a:chExt cx="6264833" cy="470318"/>
          </a:xfrm>
        </p:grpSpPr>
        <p:sp>
          <p:nvSpPr>
            <p:cNvPr id="24" name="TextBox 2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remember to do my homework. (always)</a:t>
              </a:r>
              <a:endParaRPr lang="en-US" sz="2400" i="1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36117" y="2785146"/>
            <a:ext cx="6471767" cy="461665"/>
            <a:chOff x="369902" y="2142097"/>
            <a:chExt cx="6471767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Nick gets good marks in exams. (usually)</a:t>
              </a:r>
              <a:endParaRPr lang="en-US" sz="2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36117" y="3773512"/>
            <a:ext cx="5727623" cy="470318"/>
            <a:chOff x="363373" y="4026312"/>
            <a:chExt cx="5727623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4026312"/>
              <a:ext cx="5252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 do not see a rabbit in town. (often)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36117" y="4761878"/>
            <a:ext cx="6471767" cy="470318"/>
            <a:chOff x="363373" y="3312302"/>
            <a:chExt cx="6471767" cy="470318"/>
          </a:xfrm>
        </p:grpSpPr>
        <p:sp>
          <p:nvSpPr>
            <p:cNvPr id="33" name="TextBox 3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 read in bed at night. (rarely)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36117" y="5767550"/>
            <a:ext cx="6471767" cy="470318"/>
            <a:chOff x="363373" y="5669935"/>
            <a:chExt cx="6471767" cy="470318"/>
          </a:xfrm>
        </p:grpSpPr>
        <p:sp>
          <p:nvSpPr>
            <p:cNvPr id="36" name="TextBox 35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Do you sing in the shower? (sometimes)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V="1">
            <a:off x="1607505" y="26263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07505" y="36931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611630" y="47007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611630" y="57675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611630" y="667433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347547" y="24917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347547" y="359283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347547" y="454152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347547" y="56426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347547" y="654939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350162" y="2221885"/>
            <a:ext cx="6264833" cy="554608"/>
            <a:chOff x="363373" y="1169804"/>
            <a:chExt cx="6264833" cy="554608"/>
          </a:xfrm>
        </p:grpSpPr>
        <p:sp>
          <p:nvSpPr>
            <p:cNvPr id="49" name="TextBox 4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7314" y="1169804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I 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always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remember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</a:rPr>
                <a:t>to do my homework. 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845780" y="3277184"/>
            <a:ext cx="686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Nick </a:t>
            </a:r>
            <a:r>
              <a:rPr lang="en-US" sz="2400" b="1" dirty="0" smtClean="0">
                <a:solidFill>
                  <a:schemeClr val="accent1"/>
                </a:solidFill>
              </a:rPr>
              <a:t>usually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gets </a:t>
            </a:r>
            <a:r>
              <a:rPr lang="en-US" sz="2400" b="1" dirty="0">
                <a:solidFill>
                  <a:srgbClr val="FF0000"/>
                </a:solidFill>
              </a:rPr>
              <a:t>good marks in exams.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00058" y="4281142"/>
            <a:ext cx="525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 do not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often see </a:t>
            </a:r>
            <a:r>
              <a:rPr lang="en-US" sz="2400" b="1" dirty="0">
                <a:solidFill>
                  <a:srgbClr val="FF0000"/>
                </a:solidFill>
              </a:rPr>
              <a:t>a rabbit in town.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0058" y="5330245"/>
            <a:ext cx="599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 </a:t>
            </a:r>
            <a:r>
              <a:rPr lang="en-US" sz="2400" b="1" dirty="0" smtClean="0">
                <a:solidFill>
                  <a:schemeClr val="accent1"/>
                </a:solidFill>
              </a:rPr>
              <a:t>rarely read </a:t>
            </a:r>
            <a:r>
              <a:rPr lang="en-US" sz="2400" b="1" dirty="0">
                <a:solidFill>
                  <a:srgbClr val="FF0000"/>
                </a:solidFill>
              </a:rPr>
              <a:t>in bed at night.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93529" y="6207336"/>
            <a:ext cx="599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</a:t>
            </a:r>
            <a:r>
              <a:rPr lang="en-US" sz="2400" b="1" dirty="0" smtClean="0">
                <a:solidFill>
                  <a:schemeClr val="accent1"/>
                </a:solidFill>
              </a:rPr>
              <a:t>sometimes sing </a:t>
            </a:r>
            <a:r>
              <a:rPr lang="en-US" sz="2400" b="1" dirty="0">
                <a:solidFill>
                  <a:srgbClr val="FF0000"/>
                </a:solidFill>
              </a:rPr>
              <a:t>in the shower? </a:t>
            </a:r>
          </a:p>
        </p:txBody>
      </p:sp>
    </p:spTree>
    <p:extLst>
      <p:ext uri="{BB962C8B-B14F-4D97-AF65-F5344CB8AC3E}">
        <p14:creationId xmlns:p14="http://schemas.microsoft.com/office/powerpoint/2010/main" val="160412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4-Point Star 7"/>
          <p:cNvSpPr/>
          <p:nvPr/>
        </p:nvSpPr>
        <p:spPr>
          <a:xfrm>
            <a:off x="7863840" y="434340"/>
            <a:ext cx="320584" cy="354330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16" y="354330"/>
            <a:ext cx="2477018" cy="1700829"/>
          </a:xfrm>
          <a:prstGeom prst="rect">
            <a:avLst/>
          </a:prstGeom>
        </p:spPr>
      </p:pic>
      <p:sp>
        <p:nvSpPr>
          <p:cNvPr id="14" name="4-Point Star 13"/>
          <p:cNvSpPr/>
          <p:nvPr/>
        </p:nvSpPr>
        <p:spPr>
          <a:xfrm>
            <a:off x="5400675" y="417194"/>
            <a:ext cx="480060" cy="48577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8052843" y="285981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4147593" y="482958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431157"/>
            <a:ext cx="3703320" cy="24219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013120"/>
            <a:ext cx="3703321" cy="2436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4572000" y="1954749"/>
            <a:ext cx="32979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  <a:latin typeface="Comic Sans MS" panose="030F0702030302020204" pitchFamily="66" charset="0"/>
              </a:rPr>
              <a:t>Work in groups.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41" y="2412903"/>
            <a:ext cx="474860" cy="5159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97730" y="2447192"/>
            <a:ext cx="3355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Design your dream school. What does it look likes?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97730" y="3216633"/>
            <a:ext cx="880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Is it: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97730" y="3608666"/>
            <a:ext cx="3486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in a town or in the country?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boarding school?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an international school?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97730" y="4707659"/>
            <a:ext cx="181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Does it have: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97730" y="5099692"/>
            <a:ext cx="3486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swimming pool?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video game room?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greenhouse and a farm?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4-Point Star 7"/>
          <p:cNvSpPr/>
          <p:nvPr/>
        </p:nvSpPr>
        <p:spPr>
          <a:xfrm>
            <a:off x="7863840" y="434340"/>
            <a:ext cx="320584" cy="354330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16" y="354330"/>
            <a:ext cx="2477018" cy="1700829"/>
          </a:xfrm>
          <a:prstGeom prst="rect">
            <a:avLst/>
          </a:prstGeom>
        </p:spPr>
      </p:pic>
      <p:sp>
        <p:nvSpPr>
          <p:cNvPr id="14" name="4-Point Star 13"/>
          <p:cNvSpPr/>
          <p:nvPr/>
        </p:nvSpPr>
        <p:spPr>
          <a:xfrm>
            <a:off x="5400675" y="417194"/>
            <a:ext cx="480060" cy="48577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8052843" y="285981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4147593" y="482958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431157"/>
            <a:ext cx="3703320" cy="24219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013120"/>
            <a:ext cx="3703321" cy="2436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4572000" y="1954749"/>
            <a:ext cx="32979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  <a:latin typeface="Comic Sans MS" panose="030F0702030302020204" pitchFamily="66" charset="0"/>
              </a:rPr>
              <a:t>Work in groups.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41" y="2755610"/>
            <a:ext cx="474860" cy="4706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97730" y="2767232"/>
            <a:ext cx="3355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Draw a picture of your dream school.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14" y="3898016"/>
            <a:ext cx="444714" cy="4706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697730" y="3909638"/>
            <a:ext cx="3355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Present it to the class.</a:t>
            </a:r>
          </a:p>
        </p:txBody>
      </p:sp>
    </p:spTree>
    <p:extLst>
      <p:ext uri="{BB962C8B-B14F-4D97-AF65-F5344CB8AC3E}">
        <p14:creationId xmlns:p14="http://schemas.microsoft.com/office/powerpoint/2010/main" val="41563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7" y="1184364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300567"/>
            <a:ext cx="2857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8855" y="1198652"/>
            <a:ext cx="2857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31387" y="3318270"/>
            <a:ext cx="3355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Present it to the class.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147" y="3755103"/>
            <a:ext cx="84015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.VnArabia" pitchFamily="34" charset="0"/>
              </a:rPr>
              <a:t>* Model writing</a:t>
            </a:r>
            <a:r>
              <a:rPr lang="en-GB" b="1" dirty="0">
                <a:solidFill>
                  <a:srgbClr val="FF0000"/>
                </a:solidFill>
                <a:latin typeface=".VnArabia" pitchFamily="34" charset="0"/>
              </a:rPr>
              <a:t/>
            </a:r>
            <a:br>
              <a:rPr lang="en-GB" b="1" dirty="0">
                <a:solidFill>
                  <a:srgbClr val="FF0000"/>
                </a:solidFill>
                <a:latin typeface=".VnArabia" pitchFamily="34" charset="0"/>
              </a:rPr>
            </a:b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dream school is located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city. 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It’s new and modern. The school has a big schoolyard with many tall trees. It has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 computer room, 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music room,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 library , a canteen  and  swimming pool…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The classroom is very large with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air conditional and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fans. There is a big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garden behind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the school so that the students plant many kinds of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trees,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flowers, and vegetables there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76994" y="235131"/>
            <a:ext cx="4924697" cy="731520"/>
          </a:xfrm>
          <a:prstGeom prst="roundRect">
            <a:avLst/>
          </a:prstGeom>
          <a:solidFill>
            <a:srgbClr val="53C3C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YOUR DREM SCHOOL.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4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18" y="764180"/>
            <a:ext cx="5602559" cy="123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44135" y="241664"/>
            <a:ext cx="2181497" cy="483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Practice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441074"/>
              </p:ext>
            </p:extLst>
          </p:nvPr>
        </p:nvGraphicFramePr>
        <p:xfrm>
          <a:off x="287382" y="2233749"/>
          <a:ext cx="8660675" cy="21165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44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654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4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1200"/>
                        <a:buFont typeface="Tahoma"/>
                        <a:buNone/>
                        <a:tabLst>
                          <a:tab pos="343535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lang="vi-VN" sz="1800" dirty="0" smtClean="0">
                          <a:solidFill>
                            <a:schemeClr val="tx1"/>
                          </a:solidFill>
                          <a:effectLst/>
                        </a:rPr>
                        <a:t>IT</a:t>
                      </a:r>
                      <a:r>
                        <a:rPr lang="vi-VN" sz="1800" spc="-9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Trong’s</a:t>
                      </a:r>
                      <a:r>
                        <a:rPr lang="vi-VN" sz="180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favourite</a:t>
                      </a:r>
                      <a:r>
                        <a:rPr lang="vi-VN" sz="18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subject</a:t>
                      </a:r>
                      <a:r>
                        <a:rPr lang="vi-VN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>
                        <a:lnSpc>
                          <a:spcPts val="14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1200"/>
                        <a:buFont typeface="Tahoma"/>
                        <a:buNone/>
                        <a:tabLst>
                          <a:tab pos="343535" algn="l"/>
                        </a:tabLs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>
                        <a:lnSpc>
                          <a:spcPts val="14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1200"/>
                        <a:buFont typeface="Tahoma"/>
                        <a:buNone/>
                        <a:tabLst>
                          <a:tab pos="343535" algn="l"/>
                        </a:tabLs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 smtClean="0">
                          <a:solidFill>
                            <a:schemeClr val="tx1"/>
                          </a:solidFill>
                          <a:effectLst/>
                        </a:rPr>
                        <a:t>Mrs</a:t>
                      </a:r>
                      <a:r>
                        <a:rPr lang="vi-VN" sz="1800" spc="-5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Hoa</a:t>
                      </a:r>
                      <a:r>
                        <a:rPr lang="vi-VN" sz="180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our</a:t>
                      </a:r>
                      <a:r>
                        <a:rPr lang="vi-VN" sz="180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teacher</a:t>
                      </a:r>
                      <a:r>
                        <a:rPr lang="vi-VN" sz="180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English.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216535" lvl="0" indent="0">
                        <a:lnSpc>
                          <a:spcPct val="106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1200"/>
                        <a:buFont typeface="Tahoma"/>
                        <a:buNone/>
                        <a:tabLst>
                          <a:tab pos="343535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r>
                        <a:rPr lang="vi-VN" sz="1800" dirty="0" smtClean="0">
                          <a:solidFill>
                            <a:schemeClr val="tx1"/>
                          </a:solidFill>
                          <a:effectLst/>
                        </a:rPr>
                        <a:t>There</a:t>
                      </a:r>
                      <a:r>
                        <a:rPr lang="vi-VN" sz="1800" spc="5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six</a:t>
                      </a:r>
                      <a:r>
                        <a:rPr lang="vi-VN" sz="1800" spc="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coloured</a:t>
                      </a:r>
                      <a:r>
                        <a:rPr lang="vi-VN" sz="1800" spc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pencils</a:t>
                      </a:r>
                      <a:r>
                        <a:rPr lang="vi-VN" sz="1800" spc="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my</a:t>
                      </a:r>
                      <a:r>
                        <a:rPr lang="vi-VN" sz="1800" spc="-3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friend’s</a:t>
                      </a:r>
                      <a:r>
                        <a:rPr lang="vi-VN" sz="18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box.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ahoma"/>
                        <a:cs typeface="Trebuchet MS"/>
                      </a:endParaRPr>
                    </a:p>
                  </a:txBody>
                  <a:tcPr marL="0" marR="0" marT="0" marB="0">
                    <a:solidFill>
                      <a:schemeClr val="accent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4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EEF"/>
                        </a:buClr>
                        <a:buSzPts val="1200"/>
                        <a:buFont typeface="Tahoma"/>
                        <a:buNone/>
                        <a:tabLst>
                          <a:tab pos="382905" algn="l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4. </a:t>
                      </a:r>
                      <a:r>
                        <a:rPr lang="vi-VN" sz="1800" dirty="0" smtClean="0">
                          <a:solidFill>
                            <a:schemeClr val="tx1"/>
                          </a:solidFill>
                          <a:effectLst/>
                        </a:rPr>
                        <a:t>Where</a:t>
                      </a:r>
                      <a:r>
                        <a:rPr lang="vi-VN" sz="1800" spc="-4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Ms</a:t>
                      </a:r>
                      <a:r>
                        <a:rPr lang="vi-VN" sz="18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Lan</a:t>
                      </a:r>
                      <a:r>
                        <a:rPr lang="vi-VN" sz="18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live?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en-GB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 smtClean="0">
                          <a:solidFill>
                            <a:schemeClr val="tx1"/>
                          </a:solidFill>
                          <a:effectLst/>
                        </a:rPr>
                        <a:t>Shall</a:t>
                      </a:r>
                      <a:r>
                        <a:rPr lang="vi-VN" sz="1800" spc="7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introduce</a:t>
                      </a:r>
                      <a:r>
                        <a:rPr lang="vi-VN" sz="1800" spc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you</a:t>
                      </a:r>
                      <a:r>
                        <a:rPr lang="vi-VN" sz="1800" spc="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vi-VN" sz="1800" spc="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my</a:t>
                      </a:r>
                      <a:r>
                        <a:rPr lang="vi-VN" sz="1800" spc="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best</a:t>
                      </a:r>
                      <a:r>
                        <a:rPr lang="vi-VN" sz="1800" spc="-3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friend,</a:t>
                      </a:r>
                      <a:r>
                        <a:rPr lang="vi-VN" sz="180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An</a:t>
                      </a:r>
                      <a:r>
                        <a:rPr lang="vi-VN" sz="180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Son?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82270" marR="0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767330" algn="l"/>
                        </a:tabLst>
                      </a:pPr>
                      <a:r>
                        <a:rPr lang="vi-VN" sz="1800" u="sng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chemeClr val="accent1"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9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9FA3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Revise unit 1 for a fifteen-minute test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endParaRPr lang="en-US" sz="3200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Prepare Unit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2: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Getting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started </a:t>
            </a:r>
            <a:r>
              <a:rPr lang="en-US" sz="3200" dirty="0" smtClean="0">
                <a:solidFill>
                  <a:srgbClr val="C00000"/>
                </a:solidFill>
                <a:latin typeface=".VnVogue" pitchFamily="34" charset="0"/>
              </a:rPr>
              <a:t> </a:t>
            </a:r>
            <a:endParaRPr lang="en-US" sz="3200" dirty="0">
              <a:solidFill>
                <a:srgbClr val="C00000"/>
              </a:solidFill>
              <a:latin typeface=".VnVogue" pitchFamily="34" charset="0"/>
            </a:endParaRPr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685800" y="378823"/>
            <a:ext cx="7848600" cy="1678577"/>
          </a:xfrm>
          <a:prstGeom prst="ribbon">
            <a:avLst>
              <a:gd name="adj1" fmla="val 27708"/>
              <a:gd name="adj2" fmla="val 50000"/>
            </a:avLst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4580" name="WordArt 5"/>
          <p:cNvSpPr>
            <a:spLocks noChangeArrowheads="1" noChangeShapeType="1" noTextEdit="1"/>
          </p:cNvSpPr>
          <p:nvPr/>
        </p:nvSpPr>
        <p:spPr bwMode="auto">
          <a:xfrm>
            <a:off x="3200400" y="1219200"/>
            <a:ext cx="32004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2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7123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10282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750156" y="3506269"/>
            <a:ext cx="7467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Lesson 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7</a:t>
            </a:r>
            <a:endParaRPr lang="en-US" sz="2800" b="1" i="1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LOOKING BACK +  </a:t>
            </a:r>
            <a:r>
              <a:rPr lang="en-US" sz="2800" b="1" i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PROJECT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 rot="232019">
            <a:off x="900432" y="1342035"/>
            <a:ext cx="7167048" cy="169401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3806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Impact"/>
              </a:rPr>
              <a:t>Unit 1:   My new school.</a:t>
            </a:r>
          </a:p>
        </p:txBody>
      </p:sp>
    </p:spTree>
    <p:extLst>
      <p:ext uri="{BB962C8B-B14F-4D97-AF65-F5344CB8AC3E}">
        <p14:creationId xmlns:p14="http://schemas.microsoft.com/office/powerpoint/2010/main" val="258078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79" y="150950"/>
            <a:ext cx="5290457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Game: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Brainstorming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2286000" y="1376346"/>
            <a:ext cx="4219302" cy="2844578"/>
          </a:xfrm>
          <a:prstGeom prst="irregularSeal1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School things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27359" y="1145513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ruler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2402" y="3472010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4" y="4085115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3" y="3994618"/>
            <a:ext cx="961782" cy="7776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94526" y="1378668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LESSON 2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48193" y="14369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42160" y="10499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84B1"/>
                  </a:solidFill>
                </a:rPr>
                <a:t>* Vocabulary</a:t>
              </a:r>
              <a:endParaRPr lang="en-US" sz="4000" b="1" dirty="0">
                <a:solidFill>
                  <a:srgbClr val="0084B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52061"/>
            <a:ext cx="7483310" cy="892552"/>
          </a:xfrm>
          <a:prstGeom prst="rect">
            <a:avLst/>
          </a:prstGeom>
          <a:solidFill>
            <a:srgbClr val="0D9FA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Write the correct words in the gaps.</a:t>
            </a:r>
          </a:p>
        </p:txBody>
      </p:sp>
      <p:grpSp>
        <p:nvGrpSpPr>
          <p:cNvPr id="157" name="Group 156"/>
          <p:cNvGrpSpPr/>
          <p:nvPr/>
        </p:nvGrpSpPr>
        <p:grpSpPr>
          <a:xfrm>
            <a:off x="110577" y="1240546"/>
            <a:ext cx="8653859" cy="5699640"/>
            <a:chOff x="193701" y="1590291"/>
            <a:chExt cx="8653859" cy="5137079"/>
          </a:xfrm>
        </p:grpSpPr>
        <p:sp>
          <p:nvSpPr>
            <p:cNvPr id="158" name="Rounded Rectangle 157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1" name="Picture 1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5" y="1409079"/>
            <a:ext cx="1203462" cy="158324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5" y="3165411"/>
            <a:ext cx="877865" cy="1054979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60" y="5058048"/>
            <a:ext cx="820732" cy="1057645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13" y="1903288"/>
            <a:ext cx="1352641" cy="1344187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6580563" y="3612656"/>
            <a:ext cx="1317748" cy="154397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801">
            <a:off x="6669053" y="5754534"/>
            <a:ext cx="1680129" cy="89621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19035" y="1699741"/>
            <a:ext cx="5090082" cy="467343"/>
            <a:chOff x="2053275" y="1699741"/>
            <a:chExt cx="3815091" cy="467343"/>
          </a:xfrm>
        </p:grpSpPr>
        <p:sp>
          <p:nvSpPr>
            <p:cNvPr id="179" name="TextBox 178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2528106" y="1705419"/>
              <a:ext cx="3340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Our new </a:t>
              </a:r>
              <a:r>
                <a:rPr lang="en-US" sz="2400" dirty="0" smtClean="0"/>
                <a:t>                   is </a:t>
              </a:r>
              <a:r>
                <a:rPr lang="en-US" sz="2400" dirty="0"/>
                <a:t>very nice.</a:t>
              </a:r>
            </a:p>
          </p:txBody>
        </p:sp>
        <p:cxnSp>
          <p:nvCxnSpPr>
            <p:cNvPr id="181" name="Straight Connector 180"/>
            <p:cNvCxnSpPr/>
            <p:nvPr/>
          </p:nvCxnSpPr>
          <p:spPr>
            <a:xfrm>
              <a:off x="3450420" y="2025723"/>
              <a:ext cx="9715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/>
          <p:cNvGrpSpPr/>
          <p:nvPr/>
        </p:nvGrpSpPr>
        <p:grpSpPr>
          <a:xfrm>
            <a:off x="2400669" y="2344550"/>
            <a:ext cx="3815091" cy="467343"/>
            <a:chOff x="2053275" y="1699741"/>
            <a:chExt cx="3815091" cy="467343"/>
          </a:xfrm>
        </p:grpSpPr>
        <p:sp>
          <p:nvSpPr>
            <p:cNvPr id="197" name="TextBox 196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2528106" y="1705419"/>
              <a:ext cx="3340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have a red        .</a:t>
              </a:r>
              <a:endParaRPr lang="en-US" sz="2400" dirty="0"/>
            </a:p>
          </p:txBody>
        </p:sp>
        <p:cxnSp>
          <p:nvCxnSpPr>
            <p:cNvPr id="199" name="Straight Connector 198"/>
            <p:cNvCxnSpPr/>
            <p:nvPr/>
          </p:nvCxnSpPr>
          <p:spPr>
            <a:xfrm>
              <a:off x="4091924" y="2025723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2419035" y="3149379"/>
            <a:ext cx="4820402" cy="836675"/>
            <a:chOff x="2053275" y="1699741"/>
            <a:chExt cx="3974133" cy="836675"/>
          </a:xfrm>
        </p:grpSpPr>
        <p:sp>
          <p:nvSpPr>
            <p:cNvPr id="201" name="TextBox 200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314423" y="1705419"/>
              <a:ext cx="37129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This is my        </a:t>
              </a:r>
              <a:r>
                <a:rPr lang="en-US" sz="2400" dirty="0" smtClean="0"/>
                <a:t>              for </a:t>
              </a:r>
              <a:r>
                <a:rPr lang="en-US" sz="2400" dirty="0"/>
                <a:t>writing English words</a:t>
              </a:r>
              <a:r>
                <a:rPr lang="en-US" sz="2400" dirty="0" smtClean="0"/>
                <a:t>. </a:t>
              </a:r>
              <a:endParaRPr lang="en-US" sz="2400" dirty="0"/>
            </a:p>
          </p:txBody>
        </p:sp>
        <p:cxnSp>
          <p:nvCxnSpPr>
            <p:cNvPr id="203" name="Straight Connector 202"/>
            <p:cNvCxnSpPr/>
            <p:nvPr/>
          </p:nvCxnSpPr>
          <p:spPr>
            <a:xfrm>
              <a:off x="3414458" y="2025723"/>
              <a:ext cx="8832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>
            <a:off x="2400669" y="4257336"/>
            <a:ext cx="3896429" cy="836675"/>
            <a:chOff x="2053275" y="1699741"/>
            <a:chExt cx="3609379" cy="836675"/>
          </a:xfrm>
        </p:grpSpPr>
        <p:sp>
          <p:nvSpPr>
            <p:cNvPr id="205" name="TextBox 204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129463" y="1705419"/>
              <a:ext cx="3533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 often use </a:t>
              </a:r>
              <a:r>
                <a:rPr lang="en-US" sz="2400" dirty="0" smtClean="0"/>
                <a:t>a                   </a:t>
              </a:r>
              <a:r>
                <a:rPr lang="en-US" sz="2400" dirty="0"/>
                <a:t>in a </a:t>
              </a:r>
              <a:endParaRPr lang="en-US" sz="2400" dirty="0" smtClean="0"/>
            </a:p>
            <a:p>
              <a:r>
                <a:rPr lang="en-US" sz="2400" dirty="0" err="1" smtClean="0"/>
                <a:t>maths</a:t>
              </a:r>
              <a:r>
                <a:rPr lang="en-US" sz="2400" dirty="0" smtClean="0"/>
                <a:t> </a:t>
              </a:r>
              <a:r>
                <a:rPr lang="en-US" sz="2400" dirty="0"/>
                <a:t>class.</a:t>
              </a:r>
            </a:p>
          </p:txBody>
        </p:sp>
        <p:cxnSp>
          <p:nvCxnSpPr>
            <p:cNvPr id="207" name="Straight Connector 206"/>
            <p:cNvCxnSpPr/>
            <p:nvPr/>
          </p:nvCxnSpPr>
          <p:spPr>
            <a:xfrm>
              <a:off x="4580788" y="2025723"/>
              <a:ext cx="107142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>
            <a:off x="2413109" y="5208244"/>
            <a:ext cx="4481019" cy="836675"/>
            <a:chOff x="2053275" y="1699741"/>
            <a:chExt cx="3815091" cy="836675"/>
          </a:xfrm>
        </p:grpSpPr>
        <p:sp>
          <p:nvSpPr>
            <p:cNvPr id="209" name="TextBox 208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2328005" y="1705419"/>
              <a:ext cx="35403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Can you lend me your </a:t>
              </a:r>
              <a:r>
                <a:rPr lang="en-US" sz="2400" dirty="0" smtClean="0"/>
                <a:t>             </a:t>
              </a:r>
              <a:r>
                <a:rPr lang="en-US" sz="2400" dirty="0"/>
                <a:t>for a minute?</a:t>
              </a:r>
            </a:p>
          </p:txBody>
        </p:sp>
        <p:cxnSp>
          <p:nvCxnSpPr>
            <p:cNvPr id="211" name="Straight Connector 210"/>
            <p:cNvCxnSpPr/>
            <p:nvPr/>
          </p:nvCxnSpPr>
          <p:spPr>
            <a:xfrm>
              <a:off x="4869762" y="2025723"/>
              <a:ext cx="9986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>
            <a:off x="2431475" y="6137000"/>
            <a:ext cx="3815091" cy="467343"/>
            <a:chOff x="2053275" y="1699741"/>
            <a:chExt cx="3815091" cy="467343"/>
          </a:xfrm>
        </p:grpSpPr>
        <p:sp>
          <p:nvSpPr>
            <p:cNvPr id="213" name="TextBox 212"/>
            <p:cNvSpPr txBox="1"/>
            <p:nvPr/>
          </p:nvSpPr>
          <p:spPr>
            <a:xfrm>
              <a:off x="2053275" y="16997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528106" y="1705419"/>
              <a:ext cx="3340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My new    </a:t>
              </a:r>
              <a:r>
                <a:rPr lang="en-US" sz="2400" dirty="0" smtClean="0"/>
                <a:t>         is </a:t>
              </a:r>
              <a:r>
                <a:rPr lang="en-US" sz="2400" dirty="0"/>
                <a:t>short.</a:t>
              </a:r>
            </a:p>
          </p:txBody>
        </p:sp>
        <p:cxnSp>
          <p:nvCxnSpPr>
            <p:cNvPr id="215" name="Straight Connector 214"/>
            <p:cNvCxnSpPr/>
            <p:nvPr/>
          </p:nvCxnSpPr>
          <p:spPr>
            <a:xfrm>
              <a:off x="3691874" y="2025723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4330190" y="1666230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uniform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97318" y="2280295"/>
            <a:ext cx="2380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encil sharpener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1622" y="3035146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notebook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16466" y="4239419"/>
            <a:ext cx="1291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compass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21286" y="5181346"/>
            <a:ext cx="1718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calculator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45759" y="6096942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ruler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  <p:bldP spid="43" grpId="0"/>
      <p:bldP spid="45" grpId="0"/>
      <p:bldP spid="47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79" y="150950"/>
            <a:ext cx="5290457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Game: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Brainstorming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2286000" y="1376346"/>
            <a:ext cx="4219302" cy="2844578"/>
          </a:xfrm>
          <a:prstGeom prst="irregularSeal1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Activities at school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36145" y="2189222"/>
            <a:ext cx="2687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study new lessons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189060"/>
            <a:ext cx="7608482" cy="477054"/>
          </a:xfrm>
          <a:prstGeom prst="rect">
            <a:avLst/>
          </a:prstGeom>
          <a:solidFill>
            <a:srgbClr val="53C3C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in A with the words / phrases in B.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63379" y="1452845"/>
            <a:ext cx="5617243" cy="4630968"/>
            <a:chOff x="1360796" y="1337310"/>
            <a:chExt cx="5617243" cy="4630968"/>
          </a:xfrm>
        </p:grpSpPr>
        <p:sp>
          <p:nvSpPr>
            <p:cNvPr id="2" name="TextBox 1"/>
            <p:cNvSpPr txBox="1"/>
            <p:nvPr/>
          </p:nvSpPr>
          <p:spPr>
            <a:xfrm>
              <a:off x="1984384" y="1337310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20064" y="1337310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B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365861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1360797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360796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360797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360796" y="543106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901541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896477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4896476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4896477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896476" y="543106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60796" y="200089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35627" y="2006572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study</a:t>
              </a:r>
              <a:endParaRPr lang="en-US" sz="2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360796" y="286972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35627" y="2875403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</a:t>
              </a:r>
              <a:endParaRPr lang="en-US" sz="2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372226" y="376265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47057" y="3768329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</a:t>
              </a:r>
              <a:endParaRPr lang="en-US" sz="2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372226" y="463148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47057" y="4637160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have</a:t>
              </a:r>
              <a:endParaRPr lang="en-US" sz="24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72226" y="550093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47057" y="5506613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wear</a:t>
              </a:r>
              <a:endParaRPr lang="en-US" sz="2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53626" y="200089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428457" y="2006572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lunch</a:t>
              </a:r>
              <a:endParaRPr lang="en-US" sz="2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953626" y="286972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428457" y="2875403"/>
              <a:ext cx="1492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piano</a:t>
              </a:r>
              <a:endParaRPr lang="en-US" sz="2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65056" y="376265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439887" y="3768329"/>
              <a:ext cx="1481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uniform</a:t>
              </a:r>
              <a:endParaRPr lang="en-US" sz="2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965056" y="463148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439887" y="4637160"/>
              <a:ext cx="1258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exercise</a:t>
              </a:r>
              <a:endParaRPr lang="en-US" sz="24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965056" y="550093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428457" y="5506613"/>
              <a:ext cx="1549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new words</a:t>
              </a:r>
              <a:endParaRPr lang="en-US" sz="2400" dirty="0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3657600" y="2462559"/>
            <a:ext cx="1710039" cy="296850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94373" y="3106235"/>
            <a:ext cx="2310681" cy="17271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474720" y="3106235"/>
            <a:ext cx="2118904" cy="8929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0" idx="3"/>
          </p:cNvCxnSpPr>
          <p:nvPr/>
        </p:nvCxnSpPr>
        <p:spPr>
          <a:xfrm flipV="1">
            <a:off x="3294373" y="2352939"/>
            <a:ext cx="2299251" cy="263058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164207" y="3999161"/>
            <a:ext cx="2429417" cy="17382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75792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51815" y="857098"/>
            <a:ext cx="7658593" cy="492443"/>
          </a:xfrm>
          <a:prstGeom prst="rect">
            <a:avLst/>
          </a:prstGeom>
          <a:solidFill>
            <a:srgbClr val="53C3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600" dirty="0"/>
              <a:t>Complete the sentences with the present simple.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85201" y="1718771"/>
            <a:ext cx="6973597" cy="470318"/>
            <a:chOff x="363373" y="1262747"/>
            <a:chExt cx="6973597" cy="470318"/>
          </a:xfrm>
        </p:grpSpPr>
        <p:sp>
          <p:nvSpPr>
            <p:cNvPr id="24" name="TextBox 2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He (come</a:t>
              </a:r>
              <a:r>
                <a:rPr lang="en-US" sz="2400" dirty="0" smtClean="0"/>
                <a:t>)               from </a:t>
              </a:r>
              <a:r>
                <a:rPr lang="en-US" sz="2400" dirty="0"/>
                <a:t>Da Nang.</a:t>
              </a:r>
              <a:endParaRPr lang="en-US" sz="2400" i="1" dirty="0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2966261" y="2045652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85201" y="2467365"/>
            <a:ext cx="6273542" cy="830997"/>
            <a:chOff x="1085201" y="2375925"/>
            <a:chExt cx="6273542" cy="830997"/>
          </a:xfrm>
        </p:grpSpPr>
        <p:grpSp>
          <p:nvGrpSpPr>
            <p:cNvPr id="27" name="Group 26"/>
            <p:cNvGrpSpPr/>
            <p:nvPr/>
          </p:nvGrpSpPr>
          <p:grpSpPr>
            <a:xfrm>
              <a:off x="1085201" y="2375925"/>
              <a:ext cx="6273542" cy="830997"/>
              <a:chOff x="369902" y="2142097"/>
              <a:chExt cx="6273542" cy="830997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44733" y="2142097"/>
                <a:ext cx="57987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US" sz="2400" dirty="0"/>
                  <a:t>Do you learn Russian?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/>
                  <a:t>No, I (do not) </a:t>
                </a:r>
                <a:r>
                  <a:rPr lang="en-US" sz="2400" dirty="0" smtClean="0"/>
                  <a:t>            .</a:t>
                </a:r>
                <a:endParaRPr lang="en-US" sz="2400" dirty="0"/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3646727" y="3072412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085201" y="3648682"/>
            <a:ext cx="7460085" cy="461665"/>
            <a:chOff x="1085201" y="3317212"/>
            <a:chExt cx="7460085" cy="461665"/>
          </a:xfrm>
        </p:grpSpPr>
        <p:grpSp>
          <p:nvGrpSpPr>
            <p:cNvPr id="32" name="Group 31"/>
            <p:cNvGrpSpPr/>
            <p:nvPr/>
          </p:nvGrpSpPr>
          <p:grpSpPr>
            <a:xfrm>
              <a:off x="1085201" y="3317212"/>
              <a:ext cx="7460085" cy="461665"/>
              <a:chOff x="369902" y="2142097"/>
              <a:chExt cx="7460085" cy="46166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44733" y="2142097"/>
                <a:ext cx="6985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She always (walk) </a:t>
                </a:r>
                <a:r>
                  <a:rPr lang="en-US" sz="2400" dirty="0" smtClean="0"/>
                  <a:t>            to </a:t>
                </a:r>
                <a:r>
                  <a:rPr lang="en-US" sz="2400" dirty="0"/>
                  <a:t>school with her friends.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3865415" y="3620724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085201" y="4524644"/>
            <a:ext cx="7180427" cy="461665"/>
            <a:chOff x="1085201" y="3941714"/>
            <a:chExt cx="7180427" cy="461665"/>
          </a:xfrm>
        </p:grpSpPr>
        <p:grpSp>
          <p:nvGrpSpPr>
            <p:cNvPr id="37" name="Group 36"/>
            <p:cNvGrpSpPr/>
            <p:nvPr/>
          </p:nvGrpSpPr>
          <p:grpSpPr>
            <a:xfrm>
              <a:off x="1085201" y="3941714"/>
              <a:ext cx="7180427" cy="461665"/>
              <a:chOff x="369902" y="2142097"/>
              <a:chExt cx="7180427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 often (do) </a:t>
                </a:r>
                <a:r>
                  <a:rPr lang="en-US" sz="2400" dirty="0" smtClean="0"/>
                  <a:t>         my </a:t>
                </a:r>
                <a:r>
                  <a:rPr lang="en-US" sz="2400" dirty="0"/>
                  <a:t>homework after school.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3062106" y="4245226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085201" y="5542477"/>
            <a:ext cx="7460085" cy="461665"/>
            <a:chOff x="1085201" y="4959547"/>
            <a:chExt cx="7460085" cy="461665"/>
          </a:xfrm>
        </p:grpSpPr>
        <p:grpSp>
          <p:nvGrpSpPr>
            <p:cNvPr id="59" name="Group 58"/>
            <p:cNvGrpSpPr/>
            <p:nvPr/>
          </p:nvGrpSpPr>
          <p:grpSpPr>
            <a:xfrm>
              <a:off x="1085201" y="4959547"/>
              <a:ext cx="7460085" cy="461665"/>
              <a:chOff x="369902" y="2142097"/>
              <a:chExt cx="7460085" cy="461665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44733" y="2142097"/>
                <a:ext cx="6985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Mr</a:t>
                </a:r>
                <a:r>
                  <a:rPr lang="en-US" sz="2400" dirty="0"/>
                  <a:t> Nam (teach</a:t>
                </a:r>
                <a:r>
                  <a:rPr lang="en-US" sz="2400" dirty="0" smtClean="0"/>
                  <a:t>)  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           </a:t>
                </a:r>
                <a:r>
                  <a:rPr lang="en-US" sz="2400" dirty="0" smtClean="0"/>
                  <a:t>history </a:t>
                </a:r>
                <a:r>
                  <a:rPr lang="en-US" sz="2400" dirty="0"/>
                  <a:t>at my school.</a:t>
                </a:r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>
              <a:off x="3655919" y="5263059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870063" y="1691132"/>
            <a:ext cx="1074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</a:rPr>
              <a:t>omes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649934" y="2799586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don’t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791645" y="3566675"/>
            <a:ext cx="906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walks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083779" y="4447510"/>
            <a:ext cx="583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515651" y="5478405"/>
            <a:ext cx="1237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eaches 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306558" y="76169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4B1"/>
                </a:solidFill>
              </a:rPr>
              <a:t>* Grammar</a:t>
            </a:r>
            <a:endParaRPr lang="en-US" sz="4000" b="1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1538</TotalTime>
  <Words>651</Words>
  <Application>Microsoft Office PowerPoint</Application>
  <PresentationFormat>On-screen Show (4:3)</PresentationFormat>
  <Paragraphs>128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.VnArabia</vt:lpstr>
      <vt:lpstr>.VnArial</vt:lpstr>
      <vt:lpstr>.VnAvantH</vt:lpstr>
      <vt:lpstr>.VnVogue</vt:lpstr>
      <vt:lpstr>Arial</vt:lpstr>
      <vt:lpstr>Arial Black</vt:lpstr>
      <vt:lpstr>Calibri</vt:lpstr>
      <vt:lpstr>Calibri Light</vt:lpstr>
      <vt:lpstr>Comic Sans MS</vt:lpstr>
      <vt:lpstr>Impact</vt:lpstr>
      <vt:lpstr>Tahoma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127</cp:revision>
  <dcterms:created xsi:type="dcterms:W3CDTF">2020-12-09T02:04:09Z</dcterms:created>
  <dcterms:modified xsi:type="dcterms:W3CDTF">2024-09-24T06:16:51Z</dcterms:modified>
</cp:coreProperties>
</file>