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7"/>
  </p:notesMasterIdLst>
  <p:sldIdLst>
    <p:sldId id="310" r:id="rId2"/>
    <p:sldId id="311" r:id="rId3"/>
    <p:sldId id="285" r:id="rId4"/>
    <p:sldId id="281" r:id="rId5"/>
    <p:sldId id="287" r:id="rId6"/>
    <p:sldId id="309" r:id="rId7"/>
    <p:sldId id="258" r:id="rId8"/>
    <p:sldId id="282" r:id="rId9"/>
    <p:sldId id="260" r:id="rId10"/>
    <p:sldId id="288" r:id="rId11"/>
    <p:sldId id="289" r:id="rId12"/>
    <p:sldId id="293" r:id="rId13"/>
    <p:sldId id="294" r:id="rId14"/>
    <p:sldId id="299" r:id="rId15"/>
    <p:sldId id="301" r:id="rId16"/>
    <p:sldId id="302" r:id="rId17"/>
    <p:sldId id="303" r:id="rId18"/>
    <p:sldId id="300" r:id="rId19"/>
    <p:sldId id="295" r:id="rId20"/>
    <p:sldId id="261" r:id="rId21"/>
    <p:sldId id="283" r:id="rId22"/>
    <p:sldId id="262" r:id="rId23"/>
    <p:sldId id="304" r:id="rId24"/>
    <p:sldId id="305" r:id="rId25"/>
    <p:sldId id="30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3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88EE"/>
    <a:srgbClr val="75DBFF"/>
    <a:srgbClr val="0FB7BD"/>
    <a:srgbClr val="9DC3E6"/>
    <a:srgbClr val="A3E7FF"/>
    <a:srgbClr val="008000"/>
    <a:srgbClr val="EDE4BC"/>
    <a:srgbClr val="7FB1DE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>
        <p:scale>
          <a:sx n="71" d="100"/>
          <a:sy n="71" d="100"/>
        </p:scale>
        <p:origin x="-1038" y="-72"/>
      </p:cViewPr>
      <p:guideLst>
        <p:guide orient="horz" pos="223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AF156-4031-4453-881E-35E178FDCE0E}" type="datetimeFigureOut">
              <a:rPr lang="en-GB" smtClean="0"/>
              <a:t>15/07/2021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AB8B4-E12D-49D5-960C-A372DB30E8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65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7D4FD94-0260-4A8A-B404-5517C3309EA5}" type="slidenum">
              <a:rPr lang="en-US" smtClean="0"/>
              <a:pPr eaLnBrk="1" hangingPunct="1"/>
              <a:t>11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5D48426-FEAD-41DE-94CF-B00F53177E92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B195F-C0C5-4615-A8A2-2E82FAC763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55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19.xml"/><Relationship Id="rId3" Type="http://schemas.openxmlformats.org/officeDocument/2006/relationships/image" Target="../media/image20.wmf"/><Relationship Id="rId7" Type="http://schemas.openxmlformats.org/officeDocument/2006/relationships/slide" Target="slide14.xml"/><Relationship Id="rId12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15.xml"/><Relationship Id="rId5" Type="http://schemas.openxmlformats.org/officeDocument/2006/relationships/image" Target="../media/image22.gif"/><Relationship Id="rId10" Type="http://schemas.openxmlformats.org/officeDocument/2006/relationships/slide" Target="slide17.xml"/><Relationship Id="rId4" Type="http://schemas.openxmlformats.org/officeDocument/2006/relationships/image" Target="../media/image21.png"/><Relationship Id="rId9" Type="http://schemas.openxmlformats.org/officeDocument/2006/relationships/slide" Target="slide18.xml"/><Relationship Id="rId14" Type="http://schemas.openxmlformats.org/officeDocument/2006/relationships/slide" Target="slide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Program%20Files\mtd2002\DATA\MEDIA\MM\T0000029.AVI" TargetMode="External"/><Relationship Id="rId6" Type="http://schemas.openxmlformats.org/officeDocument/2006/relationships/image" Target="../media/image26.gif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uongHung\&#160;\GIAO%20AN%208\GADT8_Bai%2012_Tiet%2073\Spleeping%20child%20(MLTR).MP3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82832" y="-2232"/>
            <a:ext cx="36774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sz="2400" b="1" i="1" dirty="0">
                <a:latin typeface="Times New Roman" pitchFamily="18" charset="0"/>
              </a:rPr>
              <a:t>Friday, </a:t>
            </a:r>
            <a:r>
              <a:rPr lang="en-US" sz="2400" b="1" i="1" dirty="0" err="1" smtClean="0">
                <a:latin typeface="Times New Roman" pitchFamily="18" charset="0"/>
              </a:rPr>
              <a:t>september</a:t>
            </a:r>
            <a:r>
              <a:rPr lang="en-US" sz="2400" b="1" i="1" dirty="0" smtClean="0">
                <a:latin typeface="Times New Roman" pitchFamily="18" charset="0"/>
              </a:rPr>
              <a:t> 1</a:t>
            </a:r>
            <a:r>
              <a:rPr lang="en-US" sz="2400" b="1" i="1" baseline="30000" dirty="0" smtClean="0">
                <a:latin typeface="Times New Roman" pitchFamily="18" charset="0"/>
              </a:rPr>
              <a:t>st</a:t>
            </a:r>
            <a:r>
              <a:rPr lang="en-US" sz="2400" b="1" i="1" dirty="0" smtClean="0">
                <a:latin typeface="Times New Roman" pitchFamily="18" charset="0"/>
              </a:rPr>
              <a:t> </a:t>
            </a:r>
            <a:r>
              <a:rPr lang="en-US" sz="2400" b="1" i="1" dirty="0">
                <a:latin typeface="Times New Roman" pitchFamily="18" charset="0"/>
              </a:rPr>
              <a:t>, </a:t>
            </a:r>
            <a:r>
              <a:rPr lang="en-US" sz="2400" b="1" i="1" dirty="0" smtClean="0">
                <a:latin typeface="Times New Roman" pitchFamily="18" charset="0"/>
              </a:rPr>
              <a:t>2021</a:t>
            </a:r>
            <a:endParaRPr lang="en-US" sz="2400" b="1" i="1" dirty="0">
              <a:latin typeface="Times New Roman" pitchFamily="18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04800" y="4267200"/>
            <a:ext cx="51054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Class: 6 C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Teacher:</a:t>
            </a:r>
            <a:r>
              <a:rPr lang="en-US" sz="3600" b="1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</a:rPr>
              <a:t>Nguyen Thi Thu Ba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5450"/>
            <a:ext cx="8305800" cy="1143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type="ctr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3048000"/>
            <a:ext cx="3810000" cy="3810000"/>
          </a:xfrm>
          <a:noFill/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86600" y="37338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</a:rPr>
              <a:t>love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8" y="1659323"/>
            <a:ext cx="2390503" cy="302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42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719" y="1708043"/>
            <a:ext cx="4501916" cy="6639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Game : Lucky star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575426"/>
            <a:ext cx="587409" cy="621628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1096115" y="704611"/>
            <a:ext cx="7663950" cy="492443"/>
          </a:xfrm>
          <a:prstGeom prst="rect">
            <a:avLst/>
          </a:prstGeom>
          <a:solidFill>
            <a:srgbClr val="0088EE">
              <a:alpha val="44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16761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WordArt 4"/>
          <p:cNvSpPr>
            <a:spLocks noChangeArrowheads="1" noChangeShapeType="1" noTextEdit="1"/>
          </p:cNvSpPr>
          <p:nvPr/>
        </p:nvSpPr>
        <p:spPr bwMode="auto">
          <a:xfrm>
            <a:off x="914400" y="457200"/>
            <a:ext cx="7162800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BF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Lucky star !</a:t>
            </a:r>
          </a:p>
        </p:txBody>
      </p:sp>
      <p:pic>
        <p:nvPicPr>
          <p:cNvPr id="74755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965200" y="4826000"/>
            <a:ext cx="29718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12000" y="939800"/>
            <a:ext cx="29718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7" descr="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0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8" descr="Hoa2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945188"/>
            <a:ext cx="287972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9" descr="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2590800"/>
            <a:ext cx="330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AutoShape 10"/>
          <p:cNvSpPr>
            <a:spLocks noChangeArrowheads="1"/>
          </p:cNvSpPr>
          <p:nvPr/>
        </p:nvSpPr>
        <p:spPr bwMode="auto">
          <a:xfrm rot="-840598">
            <a:off x="1005949" y="2247901"/>
            <a:ext cx="1657133" cy="1676400"/>
          </a:xfrm>
          <a:prstGeom prst="star5">
            <a:avLst/>
          </a:prstGeom>
          <a:solidFill>
            <a:srgbClr val="99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443" name="AutoShape 1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858000" y="2133600"/>
            <a:ext cx="1955800" cy="1905000"/>
          </a:xfrm>
          <a:prstGeom prst="star5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>
            <a:off x="2887076" y="1181100"/>
            <a:ext cx="1767840" cy="1905000"/>
          </a:xfrm>
          <a:prstGeom prst="star5">
            <a:avLst/>
          </a:prstGeom>
          <a:solidFill>
            <a:srgbClr val="00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3699945" y="3086100"/>
            <a:ext cx="2013682" cy="1509713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1648586" y="4262738"/>
            <a:ext cx="1905000" cy="1843087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4462462" y="4677698"/>
            <a:ext cx="2133600" cy="1752600"/>
          </a:xfrm>
          <a:prstGeom prst="star5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48" name="AutoShape 16"/>
          <p:cNvSpPr>
            <a:spLocks noChangeArrowheads="1"/>
          </p:cNvSpPr>
          <p:nvPr/>
        </p:nvSpPr>
        <p:spPr bwMode="auto">
          <a:xfrm rot="957511">
            <a:off x="4930225" y="1274670"/>
            <a:ext cx="1995000" cy="1905000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6596062" y="4687117"/>
            <a:ext cx="1524000" cy="1386682"/>
          </a:xfrm>
          <a:prstGeom prst="star5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50" name="Text Box 18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572577" y="2728913"/>
            <a:ext cx="523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18452" name="Text Box 20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7072312" y="4957355"/>
            <a:ext cx="523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18453" name="Text Box 21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5300662" y="5184280"/>
            <a:ext cx="523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18454" name="Text Box 2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596187" y="2835116"/>
            <a:ext cx="523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8455" name="Text Box 23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4495800" y="3476107"/>
            <a:ext cx="523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8</a:t>
            </a:r>
          </a:p>
        </p:txBody>
      </p:sp>
      <p:sp>
        <p:nvSpPr>
          <p:cNvPr id="18456" name="Text Box 24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5562600" y="1905000"/>
            <a:ext cx="523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18457" name="Text Box 25">
            <a:hlinkClick r:id="rId12" action="ppaction://hlinksldjump"/>
          </p:cNvPr>
          <p:cNvSpPr txBox="1">
            <a:spLocks noChangeArrowheads="1"/>
          </p:cNvSpPr>
          <p:nvPr/>
        </p:nvSpPr>
        <p:spPr bwMode="auto">
          <a:xfrm>
            <a:off x="2364024" y="4772324"/>
            <a:ext cx="523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8458" name="Text Box 26">
            <a:hlinkClick r:id="rId13" action="ppaction://hlinksldjump"/>
          </p:cNvPr>
          <p:cNvSpPr txBox="1">
            <a:spLocks noChangeArrowheads="1"/>
          </p:cNvSpPr>
          <p:nvPr/>
        </p:nvSpPr>
        <p:spPr bwMode="auto">
          <a:xfrm>
            <a:off x="3474720" y="1828800"/>
            <a:ext cx="523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18460" name="AutoShape 28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8204200" y="6187410"/>
            <a:ext cx="609600" cy="485775"/>
          </a:xfrm>
          <a:prstGeom prst="rightArrow">
            <a:avLst>
              <a:gd name="adj1" fmla="val 50000"/>
              <a:gd name="adj2" fmla="val 31373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514605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4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4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2"/>
                  </p:tgtEl>
                </p:cond>
              </p:nextCondLst>
            </p:seq>
          </p:childTnLst>
        </p:cTn>
      </p:par>
    </p:tnLst>
    <p:bldLst>
      <p:bldP spid="18450" grpId="0"/>
      <p:bldP spid="18452" grpId="0"/>
      <p:bldP spid="18453" grpId="0"/>
      <p:bldP spid="18454" grpId="0"/>
      <p:bldP spid="18455" grpId="0"/>
      <p:bldP spid="18456" grpId="0"/>
      <p:bldP spid="18457" grpId="0"/>
      <p:bldP spid="184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rId2" action="ppaction://hlinksldjump" highlightClick="1"/>
          </p:cNvPr>
          <p:cNvSpPr/>
          <p:nvPr/>
        </p:nvSpPr>
        <p:spPr>
          <a:xfrm>
            <a:off x="8352430" y="6005015"/>
            <a:ext cx="464024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85797" y="572369"/>
            <a:ext cx="732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smtClean="0"/>
              <a:t>Which </a:t>
            </a:r>
            <a:r>
              <a:rPr lang="en-US" sz="2400" b="1" dirty="0"/>
              <a:t>school is a boarding school?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B4C03A-86F6-4BAB-82E7-B123582EEF97}"/>
              </a:ext>
            </a:extLst>
          </p:cNvPr>
          <p:cNvSpPr txBox="1"/>
          <p:nvPr/>
        </p:nvSpPr>
        <p:spPr>
          <a:xfrm>
            <a:off x="590513" y="1063623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Sunrise.</a:t>
            </a:r>
          </a:p>
        </p:txBody>
      </p:sp>
    </p:spTree>
    <p:extLst>
      <p:ext uri="{BB962C8B-B14F-4D97-AF65-F5344CB8AC3E}">
        <p14:creationId xmlns:p14="http://schemas.microsoft.com/office/powerpoint/2010/main" val="175097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798" y="505092"/>
            <a:ext cx="6509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2. Where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is An Son School?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90473C-1577-4654-B5EE-DF0D1E638A82}"/>
              </a:ext>
            </a:extLst>
          </p:cNvPr>
          <p:cNvSpPr txBox="1"/>
          <p:nvPr/>
        </p:nvSpPr>
        <p:spPr>
          <a:xfrm>
            <a:off x="726992" y="1094866"/>
            <a:ext cx="2765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It is in Bac </a:t>
            </a:r>
            <a:r>
              <a:rPr lang="en-US" sz="2400" b="1" dirty="0" err="1">
                <a:solidFill>
                  <a:srgbClr val="FF0000"/>
                </a:solidFill>
              </a:rPr>
              <a:t>Giang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8352430" y="6005015"/>
            <a:ext cx="464024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32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2819400"/>
            <a:ext cx="27749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320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4191000" y="1066800"/>
            <a:ext cx="3733800" cy="1905000"/>
          </a:xfrm>
          <a:prstGeom prst="cloudCallout">
            <a:avLst>
              <a:gd name="adj1" fmla="val -34565"/>
              <a:gd name="adj2" fmla="val 50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>
            <a:off x="838200" y="685800"/>
            <a:ext cx="3200400" cy="1752600"/>
          </a:xfrm>
          <a:prstGeom prst="cloudCallout">
            <a:avLst>
              <a:gd name="adj1" fmla="val 13639"/>
              <a:gd name="adj2" fmla="val 63769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8352430" y="6005015"/>
            <a:ext cx="464024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49964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8853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8852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build="allAtOnce" animBg="1"/>
      <p:bldP spid="78853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2819400"/>
            <a:ext cx="27749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320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4191000" y="1066800"/>
            <a:ext cx="3733800" cy="1905000"/>
          </a:xfrm>
          <a:prstGeom prst="cloudCallout">
            <a:avLst>
              <a:gd name="adj1" fmla="val -34565"/>
              <a:gd name="adj2" fmla="val 50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>
            <a:off x="838200" y="685800"/>
            <a:ext cx="3200400" cy="1752600"/>
          </a:xfrm>
          <a:prstGeom prst="cloudCallout">
            <a:avLst>
              <a:gd name="adj1" fmla="val 13639"/>
              <a:gd name="adj2" fmla="val 63769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352430" y="6005015"/>
            <a:ext cx="464024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9489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8853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8852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build="allAtOnce" animBg="1"/>
      <p:bldP spid="78853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2819400"/>
            <a:ext cx="27749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320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4191000" y="1066800"/>
            <a:ext cx="3733800" cy="1905000"/>
          </a:xfrm>
          <a:prstGeom prst="cloudCallout">
            <a:avLst>
              <a:gd name="adj1" fmla="val -34565"/>
              <a:gd name="adj2" fmla="val 50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>
            <a:off x="838200" y="685800"/>
            <a:ext cx="3200400" cy="1752600"/>
          </a:xfrm>
          <a:prstGeom prst="cloudCallout">
            <a:avLst>
              <a:gd name="adj1" fmla="val 13639"/>
              <a:gd name="adj2" fmla="val 63769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352430" y="6005015"/>
            <a:ext cx="464024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9489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8853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8852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build="allAtOnce" animBg="1"/>
      <p:bldP spid="78853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2819400"/>
            <a:ext cx="27749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320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4191000" y="1066800"/>
            <a:ext cx="3733800" cy="1905000"/>
          </a:xfrm>
          <a:prstGeom prst="cloudCallout">
            <a:avLst>
              <a:gd name="adj1" fmla="val -34565"/>
              <a:gd name="adj2" fmla="val 50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>
            <a:off x="838200" y="685800"/>
            <a:ext cx="3200400" cy="1752600"/>
          </a:xfrm>
          <a:prstGeom prst="cloudCallout">
            <a:avLst>
              <a:gd name="adj1" fmla="val 13639"/>
              <a:gd name="adj2" fmla="val 63769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352430" y="6005015"/>
            <a:ext cx="464024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9489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8853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8852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build="allAtOnce" animBg="1"/>
      <p:bldP spid="78853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263" y="392344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smtClean="0"/>
              <a:t>Is </a:t>
            </a:r>
            <a:r>
              <a:rPr lang="en-US" sz="2400" b="1" dirty="0"/>
              <a:t>there a school garden in An Son School?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D0F641-2208-4262-8D09-0EFA846F6F93}"/>
              </a:ext>
            </a:extLst>
          </p:cNvPr>
          <p:cNvSpPr txBox="1"/>
          <p:nvPr/>
        </p:nvSpPr>
        <p:spPr>
          <a:xfrm>
            <a:off x="604162" y="982916"/>
            <a:ext cx="2150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Yes. There is.</a:t>
            </a:r>
          </a:p>
        </p:txBody>
      </p:sp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8352430" y="6005015"/>
            <a:ext cx="464024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43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376" y="471686"/>
            <a:ext cx="8376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dirty="0" smtClean="0"/>
              <a:t>What </a:t>
            </a:r>
            <a:r>
              <a:rPr lang="en-US" sz="2400" b="1" dirty="0"/>
              <a:t>do Dream School students do in the afternoon?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B1F83A-2806-457E-9B13-1C57681BBAE9}"/>
              </a:ext>
            </a:extLst>
          </p:cNvPr>
          <p:cNvSpPr txBox="1"/>
          <p:nvPr/>
        </p:nvSpPr>
        <p:spPr>
          <a:xfrm>
            <a:off x="535922" y="1093637"/>
            <a:ext cx="5307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  They </a:t>
            </a:r>
            <a:r>
              <a:rPr lang="en-US" sz="2400" b="1" dirty="0">
                <a:solidFill>
                  <a:srgbClr val="FF0000"/>
                </a:solidFill>
              </a:rPr>
              <a:t>join many interesting clubs.</a:t>
            </a:r>
          </a:p>
        </p:txBody>
      </p:sp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8352430" y="6005015"/>
            <a:ext cx="464024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94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9002" y="567933"/>
            <a:ext cx="3467616" cy="646331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* Listen a song</a:t>
            </a:r>
          </a:p>
        </p:txBody>
      </p:sp>
      <p:pic>
        <p:nvPicPr>
          <p:cNvPr id="6" name="My School - Học Tiếng Anh Qua Bài Há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553" y="1334851"/>
            <a:ext cx="7032812" cy="48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3" y="195410"/>
            <a:ext cx="587409" cy="621628"/>
          </a:xfrm>
          <a:prstGeom prst="rect">
            <a:avLst/>
          </a:prstGeom>
          <a:solidFill>
            <a:srgbClr val="008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8197" y="324595"/>
            <a:ext cx="7663950" cy="492443"/>
          </a:xfrm>
          <a:prstGeom prst="rect">
            <a:avLst/>
          </a:prstGeom>
          <a:solidFill>
            <a:srgbClr val="0088EE">
              <a:alpha val="67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 the questions.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8197" y="143560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23027" y="1383412"/>
            <a:ext cx="732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Which school is a boarding school?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8197" y="258268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23027" y="2552256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Where is An Son School?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8197" y="378564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23027" y="3776989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there a school garden in An Son School?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8197" y="495798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23027" y="4949332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do Dream School students do in the afternoon?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5B4C03A-86F6-4BAB-82E7-B123582EEF97}"/>
              </a:ext>
            </a:extLst>
          </p:cNvPr>
          <p:cNvSpPr txBox="1"/>
          <p:nvPr/>
        </p:nvSpPr>
        <p:spPr>
          <a:xfrm>
            <a:off x="1423027" y="1966065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Sunrise.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F90473C-1577-4654-B5EE-DF0D1E638A82}"/>
              </a:ext>
            </a:extLst>
          </p:cNvPr>
          <p:cNvSpPr txBox="1"/>
          <p:nvPr/>
        </p:nvSpPr>
        <p:spPr>
          <a:xfrm>
            <a:off x="1423027" y="3181869"/>
            <a:ext cx="2765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It is in Bac </a:t>
            </a:r>
            <a:r>
              <a:rPr lang="en-US" sz="2400" b="1" dirty="0" err="1">
                <a:solidFill>
                  <a:srgbClr val="FF0000"/>
                </a:solidFill>
              </a:rPr>
              <a:t>Giang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8D0F641-2208-4262-8D09-0EFA846F6F93}"/>
              </a:ext>
            </a:extLst>
          </p:cNvPr>
          <p:cNvSpPr txBox="1"/>
          <p:nvPr/>
        </p:nvSpPr>
        <p:spPr>
          <a:xfrm>
            <a:off x="1423027" y="4407399"/>
            <a:ext cx="2150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Yes. There is.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CB1F83A-2806-457E-9B13-1C57681BBAE9}"/>
              </a:ext>
            </a:extLst>
          </p:cNvPr>
          <p:cNvSpPr txBox="1"/>
          <p:nvPr/>
        </p:nvSpPr>
        <p:spPr>
          <a:xfrm>
            <a:off x="1423027" y="5548410"/>
            <a:ext cx="502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They join many interesting clubs.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42799" y="286394"/>
            <a:ext cx="5151978" cy="1460638"/>
            <a:chOff x="932396" y="-620089"/>
            <a:chExt cx="4861268" cy="14606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564" y="-620089"/>
              <a:ext cx="4176100" cy="7527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32396" y="132663"/>
              <a:ext cx="3557176" cy="707886"/>
            </a:xfrm>
            <a:prstGeom prst="rect">
              <a:avLst/>
            </a:prstGeom>
            <a:solidFill>
              <a:srgbClr val="0088EE">
                <a:alpha val="34000"/>
              </a:srgb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0084B1"/>
                  </a:solidFill>
                </a:rPr>
                <a:t>II. </a:t>
              </a:r>
              <a:r>
                <a:rPr lang="en-US" sz="4000" b="1" u="sng" dirty="0" smtClean="0">
                  <a:solidFill>
                    <a:srgbClr val="0084B1"/>
                  </a:solidFill>
                </a:rPr>
                <a:t>Speaking</a:t>
              </a:r>
              <a:endParaRPr lang="en-US" sz="4000" b="1" u="sng" dirty="0">
                <a:solidFill>
                  <a:srgbClr val="0084B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880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65203" y="99969"/>
            <a:ext cx="7915726" cy="892552"/>
          </a:xfrm>
          <a:prstGeom prst="rect">
            <a:avLst/>
          </a:prstGeom>
          <a:solidFill>
            <a:srgbClr val="0FB7BD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Which school in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would you like to go to? Why or Why not? Complete the table.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273513"/>
              </p:ext>
            </p:extLst>
          </p:nvPr>
        </p:nvGraphicFramePr>
        <p:xfrm>
          <a:off x="289611" y="1397000"/>
          <a:ext cx="8564778" cy="2011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49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49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549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71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Name</a:t>
                      </a:r>
                      <a:r>
                        <a:rPr lang="en-US" sz="2400" baseline="0" dirty="0"/>
                        <a:t> of school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FB7BD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Reasons you like it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FB7BD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Reason you don’t like it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FB7BD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1743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Sunrise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An Son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-Dream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FB7BD">
                        <a:alpha val="6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FB7BD">
                        <a:alpha val="6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FB7BD">
                        <a:alpha val="6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8970" y="3363686"/>
            <a:ext cx="7815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Then discuss your choice with a friend.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7403" y="4175649"/>
            <a:ext cx="1469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5202" y="4637314"/>
            <a:ext cx="68048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A: </a:t>
            </a:r>
            <a:r>
              <a:rPr lang="en-US" sz="2400" dirty="0"/>
              <a:t>Which school would you like to go to?</a:t>
            </a:r>
          </a:p>
          <a:p>
            <a:r>
              <a:rPr lang="en-US" sz="2400" b="1" i="1" dirty="0"/>
              <a:t>B: </a:t>
            </a:r>
            <a:r>
              <a:rPr lang="en-US" sz="2400" dirty="0"/>
              <a:t> I’d like to go to </a:t>
            </a:r>
            <a:r>
              <a:rPr lang="en-US" sz="2400" dirty="0" smtClean="0"/>
              <a:t>Sunrise </a:t>
            </a:r>
            <a:r>
              <a:rPr lang="en-US" sz="2400" dirty="0"/>
              <a:t>School.</a:t>
            </a:r>
          </a:p>
          <a:p>
            <a:r>
              <a:rPr lang="en-US" sz="2400" b="1" i="1" dirty="0"/>
              <a:t>A: </a:t>
            </a:r>
            <a:r>
              <a:rPr lang="en-US" sz="2400" dirty="0"/>
              <a:t>Why?</a:t>
            </a:r>
          </a:p>
          <a:p>
            <a:r>
              <a:rPr lang="en-US" sz="2400" b="1" i="1" dirty="0"/>
              <a:t>B: </a:t>
            </a:r>
            <a:r>
              <a:rPr lang="en-US" sz="2400" dirty="0" smtClean="0"/>
              <a:t>Because </a:t>
            </a:r>
            <a:r>
              <a:rPr lang="en-US" sz="2400" dirty="0"/>
              <a:t>s</a:t>
            </a:r>
            <a:r>
              <a:rPr lang="en-US" sz="2400" dirty="0" smtClean="0"/>
              <a:t>tudents </a:t>
            </a:r>
            <a:r>
              <a:rPr lang="en-US" sz="2400" dirty="0"/>
              <a:t>study and live there. .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7282827"/>
              </p:ext>
            </p:extLst>
          </p:nvPr>
        </p:nvGraphicFramePr>
        <p:xfrm>
          <a:off x="137881" y="649270"/>
          <a:ext cx="8557147" cy="4770120"/>
        </p:xfrm>
        <a:graphic>
          <a:graphicData uri="http://schemas.openxmlformats.org/drawingml/2006/table">
            <a:tbl>
              <a:tblPr/>
              <a:tblGrid>
                <a:gridCol w="2685411"/>
                <a:gridCol w="2935868"/>
                <a:gridCol w="2935868"/>
              </a:tblGrid>
              <a:tr h="413699">
                <a:tc>
                  <a:txBody>
                    <a:bodyPr/>
                    <a:lstStyle/>
                    <a:p>
                      <a:pPr algn="ctr" fontAlgn="t"/>
                      <a:r>
                        <a:rPr lang="en-GB" sz="24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 of school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4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Reasons you like it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4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Reasons you don't like it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</a:tr>
              <a:tr h="413699">
                <a:tc>
                  <a:txBody>
                    <a:bodyPr/>
                    <a:lstStyle/>
                    <a:p>
                      <a:pPr fontAlgn="t"/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Sunrise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 is a boarding school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Not 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have </a:t>
                      </a:r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school</a:t>
                      </a:r>
                      <a:r>
                        <a:rPr lang="en-GB" sz="24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garden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</a:tr>
              <a:tr h="731808">
                <a:tc>
                  <a:txBody>
                    <a:bodyPr/>
                    <a:lstStyle/>
                    <a:p>
                      <a:pPr fontAlgn="t"/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</a:t>
                      </a:r>
                      <a:r>
                        <a:rPr lang="en-GB" sz="24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Son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 has school garden. It has mountains and green fields.</a:t>
                      </a:r>
                    </a:p>
                    <a:p>
                      <a:pPr fontAlgn="t"/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It's small</a:t>
                      </a:r>
                    </a:p>
                    <a:p>
                      <a:pPr fontAlgn="t"/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</a:tr>
              <a:tr h="1334925">
                <a:tc>
                  <a:txBody>
                    <a:bodyPr/>
                    <a:lstStyle/>
                    <a:p>
                      <a:pPr fontAlgn="t"/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Dream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</a:t>
                      </a:r>
                      <a:r>
                        <a:rPr lang="en-GB" sz="24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is </a:t>
                      </a:r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modern and</a:t>
                      </a:r>
                      <a:r>
                        <a:rPr lang="en-GB" sz="24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it has many interesting clubs</a:t>
                      </a:r>
                      <a:endParaRPr lang="en-GB" sz="2400" b="1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t"/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It is expensive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897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8EE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3555" name="Picture 2" descr="hinh nen dong ve ngon nen tinh 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4001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3" name="T0000029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1"/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4913" y="4973638"/>
            <a:ext cx="0" cy="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3200400" y="2590800"/>
            <a:ext cx="533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800">
                <a:latin typeface="VNI-Revue" pitchFamily="2" charset="0"/>
                <a:cs typeface="Arial" pitchFamily="34" charset="0"/>
              </a:rPr>
              <a:t>+</a:t>
            </a:r>
            <a:endParaRPr lang="en-US" sz="2000">
              <a:solidFill>
                <a:srgbClr val="FF0000"/>
              </a:solidFill>
              <a:latin typeface="VNI-Revue" pitchFamily="2" charset="0"/>
              <a:cs typeface="Arial" pitchFamily="34" charset="0"/>
            </a:endParaRPr>
          </a:p>
        </p:txBody>
      </p:sp>
      <p:sp>
        <p:nvSpPr>
          <p:cNvPr id="171016" name="AutoShape 8"/>
          <p:cNvSpPr>
            <a:spLocks noChangeArrowheads="1"/>
          </p:cNvSpPr>
          <p:nvPr/>
        </p:nvSpPr>
        <p:spPr bwMode="auto">
          <a:xfrm>
            <a:off x="179388" y="188913"/>
            <a:ext cx="1676400" cy="167640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3559" name="WordArt 9"/>
          <p:cNvSpPr>
            <a:spLocks noChangeArrowheads="1" noChangeShapeType="1" noTextEdit="1"/>
          </p:cNvSpPr>
          <p:nvPr/>
        </p:nvSpPr>
        <p:spPr bwMode="auto">
          <a:xfrm>
            <a:off x="2843213" y="617538"/>
            <a:ext cx="4987925" cy="792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HOMEWORK </a:t>
            </a:r>
          </a:p>
        </p:txBody>
      </p:sp>
      <p:sp>
        <p:nvSpPr>
          <p:cNvPr id="23560" name="Rectangle 10"/>
          <p:cNvSpPr>
            <a:spLocks noChangeArrowheads="1"/>
          </p:cNvSpPr>
          <p:nvPr/>
        </p:nvSpPr>
        <p:spPr bwMode="auto">
          <a:xfrm>
            <a:off x="1600200" y="2743200"/>
            <a:ext cx="8229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827088" y="2295525"/>
            <a:ext cx="8208962" cy="2400657"/>
          </a:xfrm>
          <a:prstGeom prst="rect">
            <a:avLst/>
          </a:prstGeom>
          <a:noFill/>
          <a:ln w="9525">
            <a:solidFill>
              <a:schemeClr val="tx1">
                <a:alpha val="33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marL="265113" indent="-265113" algn="just" fontAlgn="auto">
              <a:spcBef>
                <a:spcPts val="600"/>
              </a:spcBef>
              <a:spcAft>
                <a:spcPts val="600"/>
              </a:spcAft>
              <a:tabLst>
                <a:tab pos="530225" algn="l"/>
              </a:tabLst>
              <a:defRPr/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Learn the new </a:t>
            </a:r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words by heart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65113" indent="-265113" algn="just" fontAlgn="auto">
              <a:spcBef>
                <a:spcPts val="600"/>
              </a:spcBef>
              <a:spcAft>
                <a:spcPts val="600"/>
              </a:spcAft>
              <a:tabLst>
                <a:tab pos="265113" algn="l"/>
              </a:tabLst>
              <a:defRPr/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	</a:t>
            </a:r>
            <a:r>
              <a:rPr lang="en-US" sz="3000" b="1" spc="-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Read the passages again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65113" indent="-265113" algn="just" fontAlgn="auto">
              <a:spcBef>
                <a:spcPts val="600"/>
              </a:spcBef>
              <a:spcAft>
                <a:spcPts val="600"/>
              </a:spcAft>
              <a:tabLst>
                <a:tab pos="265113" algn="l"/>
              </a:tabLst>
              <a:defRPr/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  <a:sym typeface="Calibri" pitchFamily="34" charset="0"/>
              </a:rPr>
              <a:t>- Prepare for the next lesson: </a:t>
            </a:r>
          </a:p>
          <a:p>
            <a:pPr marL="265113" indent="-265113" algn="just" fontAlgn="auto">
              <a:spcBef>
                <a:spcPts val="600"/>
              </a:spcBef>
              <a:spcAft>
                <a:spcPts val="600"/>
              </a:spcAft>
              <a:tabLst>
                <a:tab pos="265113" algn="l"/>
              </a:tabLst>
              <a:defRPr/>
            </a:pPr>
            <a:r>
              <a:rPr lang="en-US" sz="3000" b="1" dirty="0" smtClean="0">
                <a:solidFill>
                  <a:srgbClr val="FFFF00"/>
                </a:solidFill>
                <a:latin typeface="Arial" pitchFamily="34" charset="0"/>
                <a:ea typeface="Calibri" pitchFamily="34" charset="0"/>
                <a:cs typeface="Arial" pitchFamily="34" charset="0"/>
                <a:sym typeface="Calibri" pitchFamily="34" charset="0"/>
              </a:rPr>
              <a:t>Unit 1-Skills 2.</a:t>
            </a:r>
            <a:endParaRPr lang="en-US" sz="3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54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013"/>
                </p:tgtEl>
              </p:cMediaNode>
            </p:video>
          </p:childTnLst>
        </p:cTn>
      </p:par>
    </p:tnLst>
    <p:bldLst>
      <p:bldP spid="1710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B7BD">
            <a:alpha val="6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REWK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FIREWR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914400"/>
            <a:ext cx="1343025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FIREWRK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400050"/>
            <a:ext cx="2133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Line 5"/>
          <p:cNvSpPr>
            <a:spLocks noChangeShapeType="1"/>
          </p:cNvSpPr>
          <p:nvPr/>
        </p:nvSpPr>
        <p:spPr bwMode="auto">
          <a:xfrm flipV="1">
            <a:off x="7467600" y="990600"/>
            <a:ext cx="3048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4495800" y="1371600"/>
            <a:ext cx="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 flipV="1">
            <a:off x="1828800" y="1676400"/>
            <a:ext cx="3048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4" name="WordArt 8"/>
          <p:cNvSpPr>
            <a:spLocks noChangeArrowheads="1" noChangeShapeType="1" noTextEdit="1"/>
          </p:cNvSpPr>
          <p:nvPr/>
        </p:nvSpPr>
        <p:spPr bwMode="auto">
          <a:xfrm>
            <a:off x="838200" y="3733800"/>
            <a:ext cx="7162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Goodbye</a:t>
            </a:r>
          </a:p>
          <a:p>
            <a:pPr algn="ctr"/>
            <a:r>
              <a:rPr lang="en-GB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Thank you for your attention!!!</a:t>
            </a:r>
            <a:endParaRPr lang="en-GB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49" name="Spleeping child (MLTR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72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0963" fill="hold"/>
                                        <p:tgtEl>
                                          <p:spTgt spid="10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9"/>
                </p:tgtEl>
              </p:cMediaNode>
            </p:audio>
          </p:childTnLst>
        </p:cTn>
      </p:par>
    </p:tnLst>
    <p:bldLst>
      <p:bldP spid="10245" grpId="0" animBg="1"/>
      <p:bldP spid="10246" grpId="0" animBg="1"/>
      <p:bldP spid="102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368" y="416860"/>
            <a:ext cx="8548668" cy="766481"/>
          </a:xfrm>
          <a:solidFill>
            <a:srgbClr val="0088EE">
              <a:alpha val="38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* Warm up: Chatting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8" y="1358153"/>
            <a:ext cx="8643649" cy="4818810"/>
          </a:xfrm>
          <a:solidFill>
            <a:srgbClr val="92D050">
              <a:alpha val="53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AutoNum type="arabicPeriod"/>
            </a:pPr>
            <a:r>
              <a:rPr lang="en-US" b="1" dirty="0" smtClean="0"/>
              <a:t>What’s the name of your school?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Is your </a:t>
            </a:r>
            <a:r>
              <a:rPr lang="en-US" b="1" dirty="0" err="1" smtClean="0"/>
              <a:t>shool</a:t>
            </a:r>
            <a:r>
              <a:rPr lang="en-US" b="1" dirty="0" smtClean="0"/>
              <a:t> big or small?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How many students and teachers are there?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Do you like your new school? Why or why not</a:t>
            </a:r>
            <a:r>
              <a:rPr lang="en-US" dirty="0" smtClean="0"/>
              <a:t>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212" y="3213847"/>
            <a:ext cx="4921623" cy="283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58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905086" y="2279774"/>
            <a:ext cx="5137882" cy="1715732"/>
            <a:chOff x="626470" y="1828145"/>
            <a:chExt cx="5137882" cy="1715732"/>
          </a:xfrm>
        </p:grpSpPr>
        <p:grpSp>
          <p:nvGrpSpPr>
            <p:cNvPr id="12" name="Group 11"/>
            <p:cNvGrpSpPr/>
            <p:nvPr/>
          </p:nvGrpSpPr>
          <p:grpSpPr>
            <a:xfrm>
              <a:off x="626470" y="1828145"/>
              <a:ext cx="5137882" cy="853818"/>
              <a:chOff x="632574" y="1828145"/>
              <a:chExt cx="5137882" cy="85381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4356" y="1929211"/>
                <a:ext cx="4176100" cy="7527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574" y="182814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626470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0084B1"/>
                  </a:solidFill>
                </a:rPr>
                <a:t>I. Reading</a:t>
              </a:r>
              <a:endParaRPr lang="en-US" sz="4000" b="1" dirty="0">
                <a:solidFill>
                  <a:srgbClr val="0084B1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894525" y="1756554"/>
            <a:ext cx="3291839" cy="523220"/>
          </a:xfrm>
          <a:prstGeom prst="rect">
            <a:avLst/>
          </a:prstGeom>
          <a:solidFill>
            <a:srgbClr val="79D1D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rial" pitchFamily="34" charset="0"/>
              </a:rPr>
              <a:t>LESSON 5: </a:t>
            </a:r>
            <a:endParaRPr lang="en-GB" sz="28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8192" y="147918"/>
            <a:ext cx="8451669" cy="1230750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UNIT 1: MY NEW SCHOOL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1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57279" y="4624760"/>
            <a:ext cx="5620870" cy="3813269"/>
          </a:xfrm>
        </p:spPr>
        <p:txBody>
          <a:bodyPr/>
          <a:lstStyle/>
          <a:p>
            <a:pPr marL="0" indent="0" eaLnBrk="1" hangingPunct="1">
              <a:buNone/>
            </a:pPr>
            <a:endParaRPr lang="en-US" b="1" dirty="0" smtClean="0">
              <a:solidFill>
                <a:srgbClr val="CC3300"/>
              </a:solidFill>
            </a:endParaRPr>
          </a:p>
          <a:p>
            <a:pPr eaLnBrk="1" hangingPunct="1">
              <a:buFontTx/>
              <a:buChar char="-"/>
            </a:pPr>
            <a:endParaRPr lang="en-US" b="1" dirty="0" smtClean="0"/>
          </a:p>
        </p:txBody>
      </p: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006850" y="486886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517525" y="1183341"/>
            <a:ext cx="2286000" cy="578224"/>
          </a:xfrm>
          <a:prstGeom prst="roundRect">
            <a:avLst/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en-US" sz="2400" b="1" dirty="0" smtClean="0">
                <a:solidFill>
                  <a:srgbClr val="CC3300"/>
                </a:solidFill>
              </a:rPr>
              <a:t>* </a:t>
            </a:r>
            <a:r>
              <a:rPr lang="en-US" sz="2400" b="1" u="sng" dirty="0" smtClean="0">
                <a:solidFill>
                  <a:srgbClr val="CC3300"/>
                </a:solidFill>
              </a:rPr>
              <a:t>Vocabulary</a:t>
            </a:r>
            <a:r>
              <a:rPr lang="en-US" sz="2400" b="1" dirty="0">
                <a:solidFill>
                  <a:srgbClr val="CC3300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498" y="347708"/>
            <a:ext cx="355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4B1"/>
                </a:solidFill>
              </a:rPr>
              <a:t>I. </a:t>
            </a:r>
            <a:r>
              <a:rPr lang="en-US" sz="4000" b="1" u="sng" dirty="0" smtClean="0">
                <a:solidFill>
                  <a:srgbClr val="0084B1"/>
                </a:solidFill>
              </a:rPr>
              <a:t>Reading</a:t>
            </a:r>
            <a:endParaRPr lang="en-US" sz="4000" b="1" u="sng" dirty="0">
              <a:solidFill>
                <a:srgbClr val="0084B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458" y="597193"/>
            <a:ext cx="3282203" cy="214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682" y="971037"/>
            <a:ext cx="3443566" cy="230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458" y="759191"/>
            <a:ext cx="3738283" cy="240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558" y="2104192"/>
            <a:ext cx="4649321" cy="273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934" y="3213374"/>
            <a:ext cx="4540066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7525" y="2020652"/>
            <a:ext cx="2690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a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green field  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9760" y="2020652"/>
            <a:ext cx="1322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đồng lúa</a:t>
            </a:r>
          </a:p>
        </p:txBody>
      </p:sp>
      <p:sp>
        <p:nvSpPr>
          <p:cNvPr id="7" name="Rectangle 6"/>
          <p:cNvSpPr/>
          <p:nvPr/>
        </p:nvSpPr>
        <p:spPr>
          <a:xfrm>
            <a:off x="544978" y="2507430"/>
            <a:ext cx="2571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- a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mountain (n) :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13480" y="2511023"/>
            <a:ext cx="1340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978" y="2998695"/>
            <a:ext cx="3026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computer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room (n) 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79334" y="3010346"/>
            <a:ext cx="2255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5319" y="3487254"/>
            <a:ext cx="1646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join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(v) 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32594" y="3473807"/>
            <a:ext cx="1338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2427" y="3945047"/>
            <a:ext cx="3074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International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: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07649" y="3978202"/>
            <a:ext cx="1133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8980" y="4437634"/>
            <a:ext cx="2108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- art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club (n) :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57762" y="4426420"/>
            <a:ext cx="26981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925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6"/>
          <p:cNvSpPr>
            <a:spLocks noGrp="1" noChangeArrowheads="1"/>
          </p:cNvSpPr>
          <p:nvPr>
            <p:ph type="title"/>
          </p:nvPr>
        </p:nvSpPr>
        <p:spPr>
          <a:xfrm>
            <a:off x="395152" y="335301"/>
            <a:ext cx="3505200" cy="560387"/>
          </a:xfrm>
          <a:noFill/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Checking words: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574869" y="394056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574869" y="1425388"/>
            <a:ext cx="2133600" cy="157179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700" b="1" dirty="0" smtClean="0">
                <a:solidFill>
                  <a:prstClr val="black"/>
                </a:solidFill>
              </a:rPr>
              <a:t> </a:t>
            </a:r>
            <a:r>
              <a:rPr lang="en-US" sz="2700" b="1" dirty="0">
                <a:solidFill>
                  <a:prstClr val="black"/>
                </a:solidFill>
              </a:rPr>
              <a:t>green field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441269" y="4676271"/>
            <a:ext cx="2133600" cy="1677784"/>
          </a:xfrm>
          <a:prstGeom prst="ellipse">
            <a:avLst/>
          </a:prstGeom>
          <a:solidFill>
            <a:srgbClr val="CC00CC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/>
              <a:t>a</a:t>
            </a:r>
            <a:r>
              <a:rPr lang="en-US" sz="2800" b="1" dirty="0" smtClean="0"/>
              <a:t>rt </a:t>
            </a:r>
            <a:r>
              <a:rPr lang="en-US" sz="2800" b="1" dirty="0"/>
              <a:t>club</a:t>
            </a:r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574869" y="3199899"/>
            <a:ext cx="2133600" cy="1530223"/>
          </a:xfrm>
          <a:prstGeom prst="ellipse">
            <a:avLst/>
          </a:prstGeom>
          <a:solidFill>
            <a:srgbClr val="FFFF66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</a:rPr>
              <a:t>Join</a:t>
            </a: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806824" y="2257234"/>
            <a:ext cx="2378336" cy="1707776"/>
          </a:xfrm>
          <a:prstGeom prst="ellipse">
            <a:avLst/>
          </a:prstGeom>
          <a:solidFill>
            <a:srgbClr val="0000FF">
              <a:alpha val="55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/>
              <a:t>i</a:t>
            </a:r>
            <a:r>
              <a:rPr lang="en-US" sz="2800" b="1" dirty="0" smtClean="0"/>
              <a:t>nternational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4940259" y="4770463"/>
            <a:ext cx="2133600" cy="1583592"/>
          </a:xfrm>
          <a:prstGeom prst="ellipse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700" b="1" dirty="0">
                <a:solidFill>
                  <a:prstClr val="black"/>
                </a:solidFill>
              </a:rPr>
              <a:t>mountain </a:t>
            </a:r>
            <a:endParaRPr lang="en-US" sz="2800" b="1" dirty="0">
              <a:solidFill>
                <a:srgbClr val="3333CC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165668" y="2581835"/>
            <a:ext cx="2427003" cy="172022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/>
              <a:t>c</a:t>
            </a:r>
            <a:r>
              <a:rPr lang="en-US" sz="2800" b="1" dirty="0" smtClean="0"/>
              <a:t>omputer </a:t>
            </a:r>
          </a:p>
          <a:p>
            <a:pPr algn="ctr"/>
            <a:r>
              <a:rPr lang="en-US" sz="2800" b="1" dirty="0" smtClean="0"/>
              <a:t>room</a:t>
            </a:r>
            <a:endParaRPr lang="en-US" sz="28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1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6" y="419403"/>
            <a:ext cx="627229" cy="68150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827313" y="344660"/>
            <a:ext cx="8012800" cy="830997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Look at the pictures and quickly read the passages. Match 1-3 with A-C.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-37011" y="1175657"/>
            <a:ext cx="8109857" cy="1796143"/>
          </a:xfrm>
          <a:prstGeom prst="roundRect">
            <a:avLst>
              <a:gd name="adj" fmla="val 17180"/>
            </a:avLst>
          </a:prstGeom>
          <a:solidFill>
            <a:schemeClr val="accent1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97" y="1175657"/>
            <a:ext cx="2846430" cy="1796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766" y="1412008"/>
            <a:ext cx="5885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Sunrise</a:t>
            </a:r>
            <a:r>
              <a:rPr lang="en-US" sz="2000" dirty="0"/>
              <a:t> is a boarding school in Sydney. Students study and live there. About 1,200 boys and girls go to Sunrise. It has students from all over Australia. They study subjects like </a:t>
            </a:r>
            <a:r>
              <a:rPr lang="en-US" sz="2000" dirty="0" err="1"/>
              <a:t>maths</a:t>
            </a:r>
            <a:r>
              <a:rPr lang="en-US" sz="2000" dirty="0"/>
              <a:t>, science and English.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382487" y="3113311"/>
            <a:ext cx="8109857" cy="1796143"/>
          </a:xfrm>
          <a:prstGeom prst="roundRect">
            <a:avLst>
              <a:gd name="adj" fmla="val 17180"/>
            </a:avLst>
          </a:prstGeom>
          <a:solidFill>
            <a:schemeClr val="accent6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5" y="3064536"/>
            <a:ext cx="2740269" cy="17961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55082" y="3300887"/>
            <a:ext cx="5885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An Son </a:t>
            </a:r>
            <a:r>
              <a:rPr lang="en-US" sz="2000" dirty="0"/>
              <a:t>is a lower secondary school in </a:t>
            </a:r>
            <a:r>
              <a:rPr lang="en-US" sz="2000" dirty="0" err="1"/>
              <a:t>Bac</a:t>
            </a:r>
            <a:r>
              <a:rPr lang="en-US" sz="2000" dirty="0"/>
              <a:t> </a:t>
            </a:r>
            <a:r>
              <a:rPr lang="en-US" sz="2000" dirty="0" err="1"/>
              <a:t>Giang</a:t>
            </a:r>
            <a:r>
              <a:rPr lang="en-US" sz="2000" dirty="0"/>
              <a:t>. It has only 8 classes. There are mountains and green fields around the school. There is a computer room and a library. There is also a school garden and a playground.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-250371" y="5002190"/>
            <a:ext cx="8109857" cy="1796143"/>
          </a:xfrm>
          <a:prstGeom prst="roundRect">
            <a:avLst>
              <a:gd name="adj" fmla="val 17180"/>
            </a:avLst>
          </a:prstGeom>
          <a:solidFill>
            <a:schemeClr val="accent1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95" y="5002190"/>
            <a:ext cx="2758633" cy="17961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0012" y="5124034"/>
            <a:ext cx="5094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Dream </a:t>
            </a:r>
            <a:r>
              <a:rPr lang="en-US" sz="2000" dirty="0"/>
              <a:t>is an international school. Here students learn English with English-speaking teachers. In the afternoon, they join many interesting clubs. They play sports and games. Some students do paintings in the art club. 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877104"/>
              </p:ext>
            </p:extLst>
          </p:nvPr>
        </p:nvGraphicFramePr>
        <p:xfrm>
          <a:off x="3948544" y="1439053"/>
          <a:ext cx="4756727" cy="10438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567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43819">
                <a:tc>
                  <a:txBody>
                    <a:bodyPr/>
                    <a:lstStyle/>
                    <a:p>
                      <a:pPr indent="182880"/>
                      <a:r>
                        <a:rPr lang="en-US" sz="2800" b="1" dirty="0">
                          <a:solidFill>
                            <a:srgbClr val="0088EE"/>
                          </a:solidFill>
                        </a:rPr>
                        <a:t>A.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 school in Bac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Giang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70897CE-55C7-4F72-8107-275264082212}"/>
              </a:ext>
            </a:extLst>
          </p:cNvPr>
          <p:cNvSpPr/>
          <p:nvPr/>
        </p:nvSpPr>
        <p:spPr>
          <a:xfrm>
            <a:off x="540328" y="1439053"/>
            <a:ext cx="2475346" cy="1043818"/>
          </a:xfrm>
          <a:prstGeom prst="rect">
            <a:avLst/>
          </a:prstGeom>
          <a:solidFill>
            <a:srgbClr val="9DC3E6"/>
          </a:solidFill>
          <a:ln w="28575">
            <a:solidFill>
              <a:srgbClr val="7FB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88EE"/>
                </a:solidFill>
              </a:rPr>
              <a:t>1.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Sunrise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5F82E8C-DB2E-4F0B-B62C-BB1D968BF7BE}"/>
              </a:ext>
            </a:extLst>
          </p:cNvPr>
          <p:cNvSpPr/>
          <p:nvPr/>
        </p:nvSpPr>
        <p:spPr>
          <a:xfrm>
            <a:off x="540328" y="2948820"/>
            <a:ext cx="2475346" cy="1043818"/>
          </a:xfrm>
          <a:prstGeom prst="rect">
            <a:avLst/>
          </a:prstGeom>
          <a:solidFill>
            <a:srgbClr val="9DC3E6"/>
          </a:solidFill>
          <a:ln w="28575">
            <a:solidFill>
              <a:srgbClr val="7FB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88EE"/>
                </a:solidFill>
              </a:rPr>
              <a:t>2.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An Son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7D4B324-D034-435E-BD47-896409BD987A}"/>
              </a:ext>
            </a:extLst>
          </p:cNvPr>
          <p:cNvSpPr/>
          <p:nvPr/>
        </p:nvSpPr>
        <p:spPr>
          <a:xfrm>
            <a:off x="540328" y="4463363"/>
            <a:ext cx="2475346" cy="1043818"/>
          </a:xfrm>
          <a:prstGeom prst="rect">
            <a:avLst/>
          </a:prstGeom>
          <a:solidFill>
            <a:srgbClr val="9DC3E6"/>
          </a:solidFill>
          <a:ln w="28575">
            <a:solidFill>
              <a:srgbClr val="7FB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88EE"/>
                </a:solidFill>
              </a:rPr>
              <a:t>3.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Dream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8C6ADE2B-C430-438B-B4B0-8B958D6249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319757"/>
              </p:ext>
            </p:extLst>
          </p:nvPr>
        </p:nvGraphicFramePr>
        <p:xfrm>
          <a:off x="3948545" y="2948819"/>
          <a:ext cx="4756727" cy="10438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567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43819">
                <a:tc>
                  <a:txBody>
                    <a:bodyPr/>
                    <a:lstStyle/>
                    <a:p>
                      <a:pPr indent="182880"/>
                      <a:r>
                        <a:rPr lang="en-US" sz="2800" b="1" dirty="0">
                          <a:solidFill>
                            <a:srgbClr val="0088EE"/>
                          </a:solidFill>
                        </a:rPr>
                        <a:t>B.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an international school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D368DF2F-338E-4ED2-9F15-2AD9EE6F9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864473"/>
              </p:ext>
            </p:extLst>
          </p:nvPr>
        </p:nvGraphicFramePr>
        <p:xfrm>
          <a:off x="3948545" y="4463363"/>
          <a:ext cx="4756727" cy="10438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567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43819">
                <a:tc>
                  <a:txBody>
                    <a:bodyPr/>
                    <a:lstStyle/>
                    <a:p>
                      <a:pPr indent="182880"/>
                      <a:r>
                        <a:rPr lang="en-US" sz="2800" b="1" dirty="0">
                          <a:solidFill>
                            <a:srgbClr val="0088EE"/>
                          </a:solidFill>
                        </a:rPr>
                        <a:t>C.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 boarding school in Sydney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BAD49AFD-0AF4-42C8-9486-F20246CF4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964850"/>
              </p:ext>
            </p:extLst>
          </p:nvPr>
        </p:nvGraphicFramePr>
        <p:xfrm>
          <a:off x="3948544" y="2953597"/>
          <a:ext cx="4756727" cy="10438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567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43819">
                <a:tc>
                  <a:txBody>
                    <a:bodyPr/>
                    <a:lstStyle/>
                    <a:p>
                      <a:pPr indent="182880"/>
                      <a:r>
                        <a:rPr lang="en-US" sz="2800" b="1" dirty="0">
                          <a:solidFill>
                            <a:srgbClr val="0088EE"/>
                          </a:solidFill>
                        </a:rPr>
                        <a:t>A.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 school in Bac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Giang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999C2FA7-A52D-4F50-AD18-D77D9B0B03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289709"/>
              </p:ext>
            </p:extLst>
          </p:nvPr>
        </p:nvGraphicFramePr>
        <p:xfrm>
          <a:off x="3948545" y="4463363"/>
          <a:ext cx="4756727" cy="10438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567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43819">
                <a:tc>
                  <a:txBody>
                    <a:bodyPr/>
                    <a:lstStyle/>
                    <a:p>
                      <a:pPr indent="182880"/>
                      <a:r>
                        <a:rPr lang="en-US" sz="2800" b="1" dirty="0">
                          <a:solidFill>
                            <a:srgbClr val="0088EE"/>
                          </a:solidFill>
                        </a:rPr>
                        <a:t>B.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an international school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C7A656AF-4A8E-47B5-958B-753C0341BD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857893"/>
              </p:ext>
            </p:extLst>
          </p:nvPr>
        </p:nvGraphicFramePr>
        <p:xfrm>
          <a:off x="3948544" y="1439054"/>
          <a:ext cx="4756727" cy="10438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567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43819">
                <a:tc>
                  <a:txBody>
                    <a:bodyPr/>
                    <a:lstStyle/>
                    <a:p>
                      <a:pPr indent="182880"/>
                      <a:r>
                        <a:rPr lang="en-US" sz="2800" b="1" dirty="0">
                          <a:solidFill>
                            <a:srgbClr val="0088EE"/>
                          </a:solidFill>
                        </a:rPr>
                        <a:t>C.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 boarding school in Sydney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2B1132D-9F05-40AF-95CA-F2C7CAE4D39D}"/>
              </a:ext>
            </a:extLst>
          </p:cNvPr>
          <p:cNvCxnSpPr>
            <a:stCxn id="3" idx="3"/>
            <a:endCxn id="14" idx="1"/>
          </p:cNvCxnSpPr>
          <p:nvPr/>
        </p:nvCxnSpPr>
        <p:spPr>
          <a:xfrm>
            <a:off x="3015674" y="1960962"/>
            <a:ext cx="932870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29EB45A-AEF3-4B00-99E7-F5CC41DD3A74}"/>
              </a:ext>
            </a:extLst>
          </p:cNvPr>
          <p:cNvCxnSpPr/>
          <p:nvPr/>
        </p:nvCxnSpPr>
        <p:spPr>
          <a:xfrm>
            <a:off x="3015674" y="3470728"/>
            <a:ext cx="932870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970F8A73-237A-4D0A-8869-53BE2FE136E1}"/>
              </a:ext>
            </a:extLst>
          </p:cNvPr>
          <p:cNvCxnSpPr/>
          <p:nvPr/>
        </p:nvCxnSpPr>
        <p:spPr>
          <a:xfrm>
            <a:off x="3015674" y="4953027"/>
            <a:ext cx="932870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59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0.00017 -0.44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L 1.66667E-6 0.220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1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3.33333E-6 0.220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412258"/>
            <a:ext cx="627229" cy="621628"/>
          </a:xfrm>
          <a:prstGeom prst="rect">
            <a:avLst/>
          </a:prstGeom>
          <a:solidFill>
            <a:srgbClr val="00CC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68378" y="398811"/>
            <a:ext cx="7952186" cy="892552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passages again and complete these sentences.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2859" y="161251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77689" y="1560314"/>
            <a:ext cx="732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Students live and study in a                     school. They only go home at weekends.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5288280" y="1906048"/>
            <a:ext cx="1371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02859" y="24400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77689" y="2409620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Sunrise is a school in                 .</a:t>
            </a:r>
          </a:p>
        </p:txBody>
      </p:sp>
      <p:cxnSp>
        <p:nvCxnSpPr>
          <p:cNvPr id="56" name="Straight Connector 55"/>
          <p:cNvCxnSpPr>
            <a:cxnSpLocks/>
          </p:cNvCxnSpPr>
          <p:nvPr/>
        </p:nvCxnSpPr>
        <p:spPr>
          <a:xfrm>
            <a:off x="4284631" y="2757130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02859" y="309883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2472754" y="3437344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02859" y="415815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02859" y="486215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77689" y="4862152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 Dream School, students learn English </a:t>
            </a:r>
            <a:r>
              <a:rPr lang="en-US" sz="2400" dirty="0" smtClean="0"/>
              <a:t>with</a:t>
            </a:r>
            <a:endParaRPr lang="en-US" sz="2400" dirty="0"/>
          </a:p>
        </p:txBody>
      </p:sp>
      <p:cxnSp>
        <p:nvCxnSpPr>
          <p:cNvPr id="65" name="Straight Connector 64"/>
          <p:cNvCxnSpPr/>
          <p:nvPr/>
        </p:nvCxnSpPr>
        <p:spPr>
          <a:xfrm>
            <a:off x="6760213" y="520931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238497" y="445874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FADD1F-BEC9-46AC-9DF2-52566326376F}"/>
              </a:ext>
            </a:extLst>
          </p:cNvPr>
          <p:cNvSpPr txBox="1"/>
          <p:nvPr/>
        </p:nvSpPr>
        <p:spPr>
          <a:xfrm>
            <a:off x="5025153" y="1555928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boarding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56D346B-154D-46B1-BBC8-DC1607C08AB2}"/>
              </a:ext>
            </a:extLst>
          </p:cNvPr>
          <p:cNvSpPr txBox="1"/>
          <p:nvPr/>
        </p:nvSpPr>
        <p:spPr>
          <a:xfrm>
            <a:off x="4217086" y="2421413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Sydney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35B48F9-E623-45ED-9A6C-81D25CA0EF62}"/>
              </a:ext>
            </a:extLst>
          </p:cNvPr>
          <p:cNvSpPr txBox="1"/>
          <p:nvPr/>
        </p:nvSpPr>
        <p:spPr>
          <a:xfrm>
            <a:off x="2570974" y="3023335"/>
            <a:ext cx="4094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mountain and green fields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499BD7E-EDC2-46F5-8DF3-B7D9FC022EB6}"/>
              </a:ext>
            </a:extLst>
          </p:cNvPr>
          <p:cNvSpPr txBox="1"/>
          <p:nvPr/>
        </p:nvSpPr>
        <p:spPr>
          <a:xfrm>
            <a:off x="1138673" y="4137375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Dream </a:t>
            </a:r>
            <a:r>
              <a:rPr lang="en-US" sz="2400" b="1" dirty="0">
                <a:solidFill>
                  <a:srgbClr val="FF0000"/>
                </a:solidFill>
              </a:rPr>
              <a:t>school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AA5414C-B950-444D-A92A-0181D8CDE2CB}"/>
              </a:ext>
            </a:extLst>
          </p:cNvPr>
          <p:cNvSpPr txBox="1"/>
          <p:nvPr/>
        </p:nvSpPr>
        <p:spPr>
          <a:xfrm>
            <a:off x="1160999" y="5365381"/>
            <a:ext cx="3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English speaking teachers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8E2ABF7-6F84-47E1-A524-3440B4720580}"/>
              </a:ext>
            </a:extLst>
          </p:cNvPr>
          <p:cNvSpPr txBox="1"/>
          <p:nvPr/>
        </p:nvSpPr>
        <p:spPr>
          <a:xfrm>
            <a:off x="1023513" y="3044981"/>
            <a:ext cx="72870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/>
              <a:t>There are                                                              around </a:t>
            </a:r>
            <a:r>
              <a:rPr lang="en-US" sz="2400" dirty="0"/>
              <a:t>An Son School.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1B2B0F6-EDA2-4422-9825-CAA15E0C1E3B}"/>
              </a:ext>
            </a:extLst>
          </p:cNvPr>
          <p:cNvSpPr txBox="1"/>
          <p:nvPr/>
        </p:nvSpPr>
        <p:spPr>
          <a:xfrm>
            <a:off x="7804416" y="4903716"/>
            <a:ext cx="251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75C2D93-15CF-4C20-9A07-0BBD255B4395}"/>
              </a:ext>
            </a:extLst>
          </p:cNvPr>
          <p:cNvSpPr txBox="1"/>
          <p:nvPr/>
        </p:nvSpPr>
        <p:spPr>
          <a:xfrm>
            <a:off x="3402163" y="4137375"/>
            <a:ext cx="465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has an art club.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  <p:bldP spid="24" grpId="0"/>
      <p:bldP spid="31" grpId="0"/>
      <p:bldP spid="3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1322</TotalTime>
  <Words>733</Words>
  <Application>Microsoft Office PowerPoint</Application>
  <PresentationFormat>On-screen Show (4:3)</PresentationFormat>
  <Paragraphs>143</Paragraphs>
  <Slides>25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Clarity</vt:lpstr>
      <vt:lpstr>PowerPoint Presentation</vt:lpstr>
      <vt:lpstr>PowerPoint Presentation</vt:lpstr>
      <vt:lpstr>* Warm up: Chatting</vt:lpstr>
      <vt:lpstr>PowerPoint Presentation</vt:lpstr>
      <vt:lpstr>PowerPoint Presentation</vt:lpstr>
      <vt:lpstr>* Checking words:</vt:lpstr>
      <vt:lpstr>PowerPoint Presentation</vt:lpstr>
      <vt:lpstr>PowerPoint Presentation</vt:lpstr>
      <vt:lpstr>PowerPoint Presentation</vt:lpstr>
      <vt:lpstr>Game : Lucky star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User</cp:lastModifiedBy>
  <cp:revision>116</cp:revision>
  <dcterms:created xsi:type="dcterms:W3CDTF">2020-12-09T02:04:09Z</dcterms:created>
  <dcterms:modified xsi:type="dcterms:W3CDTF">2021-07-15T03:34:12Z</dcterms:modified>
</cp:coreProperties>
</file>