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2" r:id="rId2"/>
    <p:sldId id="286" r:id="rId3"/>
    <p:sldId id="271" r:id="rId4"/>
    <p:sldId id="284" r:id="rId5"/>
    <p:sldId id="258" r:id="rId6"/>
    <p:sldId id="260" r:id="rId7"/>
    <p:sldId id="272" r:id="rId8"/>
    <p:sldId id="283" r:id="rId9"/>
    <p:sldId id="261" r:id="rId10"/>
    <p:sldId id="273" r:id="rId11"/>
    <p:sldId id="262" r:id="rId12"/>
    <p:sldId id="274" r:id="rId13"/>
    <p:sldId id="289" r:id="rId14"/>
    <p:sldId id="263" r:id="rId15"/>
    <p:sldId id="285" r:id="rId16"/>
    <p:sldId id="282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6EA"/>
    <a:srgbClr val="EF008D"/>
    <a:srgbClr val="0084B1"/>
    <a:srgbClr val="FDE1D8"/>
    <a:srgbClr val="8CB862"/>
    <a:srgbClr val="E2F4F6"/>
    <a:srgbClr val="D6EFF2"/>
    <a:srgbClr val="F16649"/>
    <a:srgbClr val="FFFFFF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1411" y="-91"/>
      </p:cViewPr>
      <p:guideLst>
        <p:guide orient="horz" pos="2208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9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82832" y="-2232"/>
            <a:ext cx="3677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1" i="1" dirty="0">
                <a:latin typeface="Times New Roman" pitchFamily="18" charset="0"/>
              </a:rPr>
              <a:t>Friday, </a:t>
            </a:r>
            <a:r>
              <a:rPr lang="en-US" sz="2400" b="1" i="1" smtClean="0">
                <a:latin typeface="Times New Roman" pitchFamily="18" charset="0"/>
              </a:rPr>
              <a:t>september</a:t>
            </a:r>
            <a:r>
              <a:rPr lang="en-US" sz="2400" b="1" i="1" dirty="0" smtClean="0">
                <a:latin typeface="Times New Roman" pitchFamily="18" charset="0"/>
              </a:rPr>
              <a:t> 1</a:t>
            </a:r>
            <a:r>
              <a:rPr lang="en-US" sz="2400" b="1" i="1" baseline="30000" dirty="0" smtClean="0">
                <a:latin typeface="Times New Roman" pitchFamily="18" charset="0"/>
              </a:rPr>
              <a:t>st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</a:rPr>
              <a:t>, </a:t>
            </a:r>
            <a:r>
              <a:rPr lang="en-US" sz="2400" b="1" i="1" dirty="0" smtClean="0">
                <a:latin typeface="Times New Roman" pitchFamily="18" charset="0"/>
              </a:rPr>
              <a:t>2021</a:t>
            </a:r>
            <a:endParaRPr lang="en-US" sz="2400" b="1" i="1" dirty="0"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5105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Class: 6 C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Teacher:</a:t>
            </a:r>
            <a:r>
              <a:rPr lang="en-US" sz="3600" b="1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Nguyen Thi Thu Ba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450"/>
            <a:ext cx="8305800" cy="1143000"/>
          </a:xfrm>
          <a:prstGeom prst="rect">
            <a:avLst/>
          </a:prstGeom>
          <a:solidFill>
            <a:srgbClr val="339966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048000"/>
            <a:ext cx="3810000" cy="3810000"/>
          </a:xfr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086600" y="3733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love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65932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68548" y="184425"/>
            <a:ext cx="8406903" cy="95410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one or two more questions on a piece of paper. Then share them with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548" y="1566245"/>
            <a:ext cx="8406904" cy="421143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What’s your name?</a:t>
            </a:r>
          </a:p>
          <a:p>
            <a:pPr marL="342900" indent="-342900" algn="ctr">
              <a:buAutoNum type="arabicPeriod"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do you live?</a:t>
            </a: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you </a:t>
            </a:r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like </a:t>
            </a:r>
            <a:r>
              <a:rPr lang="en-US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English?                         </a:t>
            </a:r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eriod"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What’s your telephone number?</a:t>
            </a:r>
            <a:endParaRPr lang="en-GB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0642" y="113416"/>
            <a:ext cx="7753017" cy="892552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a quiz for students in the new school newsletter. Answer the questions.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"/>
          <a:stretch/>
        </p:blipFill>
        <p:spPr>
          <a:xfrm>
            <a:off x="219994" y="1908810"/>
            <a:ext cx="8688032" cy="29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5" y="203044"/>
            <a:ext cx="7748019" cy="2377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894535" y="3405356"/>
            <a:ext cx="735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Do </a:t>
            </a:r>
            <a:r>
              <a:rPr lang="en-US" sz="2400" b="1" dirty="0"/>
              <a:t>you remember all your new classmate’s names?</a:t>
            </a:r>
            <a:endParaRPr lang="en-US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4536" y="4406276"/>
            <a:ext cx="712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 Do </a:t>
            </a:r>
            <a:r>
              <a:rPr lang="en-US" sz="2400" b="1" dirty="0"/>
              <a:t>you often listen to your friend’s advice?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293095" y="3867021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86502" y="4890549"/>
            <a:ext cx="1965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lang="en-GB" sz="28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GB" sz="28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9"/>
          <p:cNvSpPr txBox="1"/>
          <p:nvPr/>
        </p:nvSpPr>
        <p:spPr>
          <a:xfrm>
            <a:off x="368709" y="1838502"/>
            <a:ext cx="8288593" cy="4765406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32410" marR="5080" indent="-212725">
              <a:lnSpc>
                <a:spcPct val="101600"/>
              </a:lnSpc>
              <a:spcBef>
                <a:spcPts val="325"/>
              </a:spcBef>
              <a:buClr>
                <a:srgbClr val="3F80BA"/>
              </a:buClr>
              <a:buAutoNum type="arabicPeriod" startAt="3"/>
              <a:tabLst>
                <a:tab pos="238125" algn="l"/>
              </a:tabLst>
            </a:pP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share</a:t>
            </a:r>
            <a:r>
              <a:rPr sz="2400" b="1" spc="-1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thing</a:t>
            </a:r>
            <a:r>
              <a:rPr sz="2400" b="1" spc="-10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5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3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80" dirty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55" dirty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classmates?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45"/>
              </a:spcBef>
              <a:tabLst>
                <a:tab pos="134556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sz="2400" b="1" spc="-200" dirty="0">
                <a:solidFill>
                  <a:srgbClr val="6EC87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spc="-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4315" marR="305435" indent="-220345">
              <a:lnSpc>
                <a:spcPct val="101600"/>
              </a:lnSpc>
              <a:spcBef>
                <a:spcPts val="285"/>
              </a:spcBef>
              <a:buClr>
                <a:srgbClr val="3F80BA"/>
              </a:buClr>
              <a:buAutoNum type="arabicPeriod" startAt="4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31313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keep</a:t>
            </a:r>
            <a:r>
              <a:rPr sz="2400" b="1" spc="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0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sz="2400" b="1" spc="-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friends'  </a:t>
            </a:r>
            <a:r>
              <a:rPr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en-US" sz="2400" b="1" spc="-20" dirty="0" smtClean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7490">
              <a:lnSpc>
                <a:spcPts val="1385"/>
              </a:lnSpc>
              <a:spcBef>
                <a:spcPts val="310"/>
              </a:spcBef>
            </a:pPr>
            <a:r>
              <a:rPr sz="2400" b="1" spc="-7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pla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b="1" spc="-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wit</a:t>
            </a:r>
            <a:r>
              <a:rPr sz="2400" b="1" spc="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b="1" spc="-3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3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b="1" spc="-1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5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9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b="1" spc="-4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-140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bfeak</a:t>
            </a:r>
            <a:r>
              <a:rPr sz="2400" b="1" spc="40" dirty="0">
                <a:solidFill>
                  <a:srgbClr val="3D3D3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3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time?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60"/>
              </a:spcBef>
              <a:tabLst>
                <a:tab pos="1344295" algn="l"/>
              </a:tabLst>
            </a:pPr>
            <a:r>
              <a:rPr sz="2400" b="1" spc="-2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</a:t>
            </a: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b="1" spc="-1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8760" marR="88900" indent="-217804">
              <a:lnSpc>
                <a:spcPct val="101600"/>
              </a:lnSpc>
              <a:spcBef>
                <a:spcPts val="285"/>
              </a:spcBef>
              <a:buClr>
                <a:srgbClr val="4685BC"/>
              </a:buClr>
              <a:buAutoNum type="arabicPeriod" startAt="6"/>
              <a:tabLst>
                <a:tab pos="238125" algn="l"/>
              </a:tabLst>
            </a:pPr>
            <a:r>
              <a:rPr lang="en-US"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04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-220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1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606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hel</a:t>
            </a:r>
            <a:r>
              <a:rPr sz="2400" b="1" spc="-1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b="1" spc="-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2400" b="1" spc="-1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r classmate</a:t>
            </a:r>
            <a:r>
              <a:rPr sz="2400" b="1" spc="-75" dirty="0" smtClean="0"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10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b="1" spc="-45" dirty="0">
                <a:solidFill>
                  <a:srgbClr val="56565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sz="2400" b="1" spc="5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2400" b="1" spc="-15" dirty="0" smtClean="0">
                <a:solidFill>
                  <a:srgbClr val="3A3A3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545"/>
              </a:spcBef>
              <a:tabLst>
                <a:tab pos="1344295" algn="l"/>
              </a:tabLst>
            </a:pPr>
            <a:r>
              <a:rPr sz="2400" b="1"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6220" marR="323850" indent="-224154">
              <a:lnSpc>
                <a:spcPct val="101600"/>
              </a:lnSpc>
              <a:spcBef>
                <a:spcPts val="285"/>
              </a:spcBef>
              <a:buClr>
                <a:srgbClr val="3D77A8"/>
              </a:buClr>
              <a:buAutoNum type="arabicPeriod" startAt="7"/>
              <a:tabLst>
                <a:tab pos="238125" algn="l"/>
              </a:tabLst>
            </a:pPr>
            <a:r>
              <a:rPr lang="en-US"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b="1" spc="-3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2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95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1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b="1" spc="25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20" dirty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b="1" spc="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2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9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spc="-190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chool </a:t>
            </a:r>
            <a:r>
              <a:rPr sz="2400" b="1" spc="15" dirty="0" smtClean="0">
                <a:solidFill>
                  <a:srgbClr val="4F4F4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5" dirty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with  </a:t>
            </a:r>
            <a:r>
              <a:rPr sz="2400" b="1" spc="-1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youf</a:t>
            </a:r>
            <a:r>
              <a:rPr sz="2400" b="1" spc="40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4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friends?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47980">
              <a:lnSpc>
                <a:spcPct val="100000"/>
              </a:lnSpc>
              <a:spcBef>
                <a:spcPts val="600"/>
              </a:spcBef>
              <a:tabLst>
                <a:tab pos="1344295" algn="l"/>
              </a:tabLst>
            </a:pPr>
            <a:r>
              <a:rPr sz="2400" b="1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2410" marR="393065" indent="-212090">
              <a:lnSpc>
                <a:spcPts val="1470"/>
              </a:lnSpc>
              <a:spcBef>
                <a:spcPts val="385"/>
              </a:spcBef>
              <a:buClr>
                <a:srgbClr val="3F80BA"/>
              </a:buClr>
              <a:buAutoNum type="arabicPeriod" startAt="8"/>
              <a:tabLst>
                <a:tab pos="238125" algn="l"/>
              </a:tabLst>
            </a:pPr>
            <a:r>
              <a:rPr lang="en-US"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7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b="1" spc="-5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b="1" spc="-30" dirty="0" smtClean="0">
                <a:solidFill>
                  <a:srgbClr val="5454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sz="2400" b="1" spc="-55" dirty="0">
                <a:solidFill>
                  <a:srgbClr val="5E5E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liste</a:t>
            </a:r>
            <a:r>
              <a:rPr sz="2400" b="1" spc="-1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20" dirty="0">
                <a:solidFill>
                  <a:srgbClr val="4B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whe</a:t>
            </a:r>
            <a:r>
              <a:rPr sz="2400" b="1" spc="-15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b="1" spc="-100" dirty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25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your  </a:t>
            </a:r>
            <a:r>
              <a:rPr sz="2400" b="1" spc="-45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classmates</a:t>
            </a:r>
            <a:r>
              <a:rPr sz="2400" b="1" spc="70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b="1" spc="-15" dirty="0">
                <a:solidFill>
                  <a:srgbClr val="49494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talking</a:t>
            </a:r>
            <a:r>
              <a:rPr lang="en-US" sz="2400" b="1" spc="-10" dirty="0" smtClean="0">
                <a:solidFill>
                  <a:srgbClr val="42424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358775">
              <a:lnSpc>
                <a:spcPct val="100000"/>
              </a:lnSpc>
              <a:spcBef>
                <a:spcPts val="550"/>
              </a:spcBef>
              <a:tabLst>
                <a:tab pos="1344295" algn="l"/>
              </a:tabLst>
            </a:pPr>
            <a:r>
              <a:rPr sz="2400" b="1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	</a:t>
            </a:r>
            <a:r>
              <a:rPr sz="24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0" y="26068"/>
            <a:ext cx="6395900" cy="16847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17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 to interview the others. Use the questions above.</a:t>
            </a:r>
          </a:p>
        </p:txBody>
      </p:sp>
      <p:pic>
        <p:nvPicPr>
          <p:cNvPr id="1026" name="Picture 2" descr="Dạy học theo hình thức cặp nhóm thực sự có hiệu quả với môn tiế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7" y="1371600"/>
            <a:ext cx="5948619" cy="43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0"/>
          <p:cNvSpPr>
            <a:spLocks noChangeArrowheads="1" noChangeShapeType="1" noTextEdit="1"/>
          </p:cNvSpPr>
          <p:nvPr/>
        </p:nvSpPr>
        <p:spPr bwMode="auto">
          <a:xfrm>
            <a:off x="289232" y="209550"/>
            <a:ext cx="8159750" cy="787400"/>
          </a:xfrm>
          <a:prstGeom prst="rect">
            <a:avLst/>
          </a:prstGeom>
          <a:solidFill>
            <a:schemeClr val="accent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*  </a:t>
            </a:r>
            <a:r>
              <a:rPr lang="en-GB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Frienship</a:t>
            </a:r>
            <a:r>
              <a:rPr lang="en-GB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Quiz: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46100" y="1573162"/>
            <a:ext cx="6134100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A good friend must be:</a:t>
            </a: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1149145" y="2630129"/>
            <a:ext cx="1422400" cy="48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kind,</a:t>
            </a: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9359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friendly,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168900" y="2547579"/>
            <a:ext cx="182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helpful,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327150" y="3367549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honest,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025900" y="3403601"/>
            <a:ext cx="228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 pitchFamily="34" charset="0"/>
              </a:rPr>
              <a:t>faithful,....</a:t>
            </a:r>
          </a:p>
        </p:txBody>
      </p:sp>
    </p:spTree>
    <p:extLst>
      <p:ext uri="{BB962C8B-B14F-4D97-AF65-F5344CB8AC3E}">
        <p14:creationId xmlns:p14="http://schemas.microsoft.com/office/powerpoint/2010/main" val="38814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343" y="914400"/>
            <a:ext cx="8256709" cy="462690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 smtClean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exercise in workbook</a:t>
            </a:r>
          </a:p>
          <a:p>
            <a:pPr marL="857250" indent="-857250">
              <a:spcAft>
                <a:spcPts val="400"/>
              </a:spcAft>
              <a:buFontTx/>
              <a:buChar char="-"/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Skills 1</a:t>
            </a:r>
          </a:p>
        </p:txBody>
      </p:sp>
    </p:spTree>
    <p:extLst>
      <p:ext uri="{BB962C8B-B14F-4D97-AF65-F5344CB8AC3E}">
        <p14:creationId xmlns:p14="http://schemas.microsoft.com/office/powerpoint/2010/main" val="8969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84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155121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u="sng" dirty="0" smtClean="0">
                <a:solidFill>
                  <a:schemeClr val="tx1"/>
                </a:solidFill>
                <a:latin typeface=".VnArabia" pitchFamily="34" charset="0"/>
              </a:rPr>
              <a:t>Check –up</a:t>
            </a:r>
            <a:r>
              <a:rPr lang="en-US" sz="5400" b="1" dirty="0" smtClean="0">
                <a:latin typeface=".VnArabia" pitchFamily="34" charset="0"/>
              </a:rPr>
              <a:t>.</a:t>
            </a:r>
            <a:endParaRPr lang="en-GB" sz="5400" b="1" dirty="0">
              <a:latin typeface=".VnArabi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4" y="1709442"/>
            <a:ext cx="72558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sentence with one of these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adverbs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 always, often, sometimes….).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4" y="2930252"/>
            <a:ext cx="793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Complete the sentences with the present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simple.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87" y="3543294"/>
            <a:ext cx="8931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(be)……………a good student in my class.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 often( play)…………with his friends in the evening.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(not go)………….to school on Sundays.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………Your mother(go)………..to work today ?  </a:t>
            </a: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My father rarely (wash)………………his  clothes.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069458" y="2320941"/>
            <a:ext cx="4960619" cy="2427870"/>
            <a:chOff x="2094743" y="1811975"/>
            <a:chExt cx="4960619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140803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2041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/>
                <a:t>Introducing someone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6165" y="112669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4526" y="1378668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LESSON 4: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60579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Guiding Questions: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0500" y="873125"/>
            <a:ext cx="6019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How do you often make friends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What do you often say when you first meet a new friends 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What questions do you often make ?</a:t>
            </a:r>
          </a:p>
        </p:txBody>
      </p:sp>
      <p:pic>
        <p:nvPicPr>
          <p:cNvPr id="8196" name="Picture 6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74" y="787399"/>
            <a:ext cx="3102794" cy="54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5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933229" cy="830997"/>
          </a:xfrm>
          <a:prstGeom prst="rect">
            <a:avLst/>
          </a:prstGeom>
          <a:solidFill>
            <a:srgbClr val="0084B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and read the dialogue. Pay attention to the highlighted parts.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2197" y="2052556"/>
            <a:ext cx="7174512" cy="2239978"/>
            <a:chOff x="1014123" y="3400090"/>
            <a:chExt cx="7174512" cy="2239978"/>
          </a:xfrm>
        </p:grpSpPr>
        <p:sp>
          <p:nvSpPr>
            <p:cNvPr id="8" name="TextBox 7"/>
            <p:cNvSpPr txBox="1"/>
            <p:nvPr/>
          </p:nvSpPr>
          <p:spPr>
            <a:xfrm>
              <a:off x="1049238" y="3400090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Vy</a:t>
              </a:r>
              <a:r>
                <a:rPr lang="en-US" sz="3200" b="1" i="1" dirty="0"/>
                <a:t>: </a:t>
              </a:r>
              <a:r>
                <a:rPr lang="en-US" sz="3200" dirty="0" err="1"/>
                <a:t>Phong</a:t>
              </a:r>
              <a:r>
                <a:rPr lang="en-US" sz="3200" dirty="0"/>
                <a:t>, </a:t>
              </a:r>
              <a:r>
                <a:rPr lang="en-US" sz="3200" u="sng" dirty="0"/>
                <a:t>this is </a:t>
              </a:r>
              <a:r>
                <a:rPr lang="en-US" sz="3200" u="sng" dirty="0" err="1"/>
                <a:t>Duy</a:t>
              </a:r>
              <a:r>
                <a:rPr lang="en-US" sz="3200" dirty="0"/>
                <a:t>, my new friend.</a:t>
              </a:r>
              <a:endParaRPr lang="en-US" sz="3200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14123" y="4146741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Phong</a:t>
              </a:r>
              <a:r>
                <a:rPr lang="en-US" sz="3200" b="1" i="1" dirty="0"/>
                <a:t>: </a:t>
              </a:r>
              <a:r>
                <a:rPr lang="en-US" sz="3200" dirty="0"/>
                <a:t>Hi, </a:t>
              </a:r>
              <a:r>
                <a:rPr lang="en-US" sz="3200" dirty="0" err="1"/>
                <a:t>Duy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4124" y="5055293"/>
              <a:ext cx="71393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/>
                <a:t>Duy</a:t>
              </a:r>
              <a:r>
                <a:rPr lang="en-US" sz="3200" b="1" i="1" dirty="0"/>
                <a:t>: </a:t>
              </a:r>
              <a:r>
                <a:rPr lang="en-US" sz="3200" dirty="0"/>
                <a:t> Hi, </a:t>
              </a:r>
              <a:r>
                <a:rPr lang="en-US" sz="3200" dirty="0" err="1"/>
                <a:t>Phong</a:t>
              </a:r>
              <a:r>
                <a:rPr lang="en-US" sz="3200" dirty="0"/>
                <a:t>. </a:t>
              </a:r>
              <a:r>
                <a:rPr lang="en-US" sz="3200" u="sng" dirty="0"/>
                <a:t>Nice to meet you, too</a:t>
              </a:r>
              <a:r>
                <a:rPr lang="en-US" sz="3200" dirty="0"/>
                <a:t>.</a:t>
              </a:r>
              <a:endParaRPr lang="en-US" sz="3200" b="1" i="1" dirty="0"/>
            </a:p>
          </p:txBody>
        </p:sp>
      </p:grpSp>
      <p:pic>
        <p:nvPicPr>
          <p:cNvPr id="2" name="Bản sao của B1_07">
            <a:hlinkClick r:id="" action="ppaction://media"/>
            <a:extLst>
              <a:ext uri="{FF2B5EF4-FFF2-40B4-BE49-F238E27FC236}">
                <a16:creationId xmlns="" xmlns:a16="http://schemas.microsoft.com/office/drawing/2014/main" id="{9FCB45B3-44D9-4E16-85E2-2ABF34B0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63812" y="8746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6EA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104779"/>
            <a:ext cx="7297151" cy="892552"/>
          </a:xfrm>
          <a:prstGeom prst="rect">
            <a:avLst/>
          </a:prstGeom>
          <a:solidFill>
            <a:srgbClr val="0084B1">
              <a:alpha val="8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</a:t>
            </a:r>
            <a:r>
              <a:rPr lang="en-US" sz="2600" b="1" spc="-50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introducing a friend to someone else.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331"/>
            <a:ext cx="8905816" cy="3442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3957" y="4439366"/>
            <a:ext cx="620139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Example: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Thien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u="sng" dirty="0" smtClean="0">
                <a:solidFill>
                  <a:schemeClr val="bg1"/>
                </a:solidFill>
              </a:rPr>
              <a:t>this is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en-US" sz="2400" b="1" dirty="0">
                <a:solidFill>
                  <a:schemeClr val="bg1"/>
                </a:solidFill>
              </a:rPr>
              <a:t> my new friend.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:  </a:t>
            </a:r>
            <a:r>
              <a:rPr lang="en-US" sz="2400" b="1" dirty="0">
                <a:solidFill>
                  <a:schemeClr val="bg1"/>
                </a:solidFill>
              </a:rPr>
              <a:t>Hi, </a:t>
            </a:r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 . </a:t>
            </a:r>
            <a:r>
              <a:rPr lang="en-US" sz="2400" b="1" u="sng" dirty="0">
                <a:solidFill>
                  <a:schemeClr val="bg1"/>
                </a:solidFill>
              </a:rPr>
              <a:t>Nice to meet you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Huong</a:t>
            </a:r>
            <a:r>
              <a:rPr lang="en-US" sz="2400" b="1" dirty="0" smtClean="0">
                <a:solidFill>
                  <a:schemeClr val="bg1"/>
                </a:solidFill>
              </a:rPr>
              <a:t>: Hi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Huy</a:t>
            </a:r>
            <a:r>
              <a:rPr lang="en-US" sz="2400" b="1" dirty="0" smtClean="0">
                <a:solidFill>
                  <a:schemeClr val="bg1"/>
                </a:solidFill>
              </a:rPr>
              <a:t>. </a:t>
            </a:r>
            <a:r>
              <a:rPr lang="en-US" sz="2400" b="1" u="sng" dirty="0">
                <a:solidFill>
                  <a:schemeClr val="bg1"/>
                </a:solidFill>
              </a:rPr>
              <a:t>Nice to meet you, too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8635" y="1903537"/>
            <a:ext cx="4954515" cy="1670347"/>
            <a:chOff x="2094743" y="1811975"/>
            <a:chExt cx="495451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084B1"/>
                  </a:solidFill>
                </a:rPr>
                <a:t>New friends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2938206"/>
            <a:ext cx="9144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AutoNum type="alphaLcPeriod"/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 Do you have many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b. Do you have any new friends?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 Narrow" pitchFamily="34" charset="0"/>
              </a:rPr>
              <a:t>c. Do you love them? Why? Or why not?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en-US" sz="40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5123" name="Picture 6" descr="images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11" y="235974"/>
            <a:ext cx="425291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7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46650" y="77215"/>
            <a:ext cx="7580130" cy="830997"/>
          </a:xfrm>
          <a:prstGeom prst="rect">
            <a:avLst/>
          </a:prstGeom>
          <a:solidFill>
            <a:srgbClr val="0084B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and tick the questions you think are suitable to ask a new friend at school.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6650" y="1616677"/>
            <a:ext cx="5728817" cy="470318"/>
            <a:chOff x="363373" y="1262747"/>
            <a:chExt cx="5728817" cy="470318"/>
          </a:xfrm>
        </p:grpSpPr>
        <p:sp>
          <p:nvSpPr>
            <p:cNvPr id="29" name="TextBox 28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Are you from around here?</a:t>
              </a:r>
              <a:endParaRPr lang="en-US" sz="2400" i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6650" y="2219036"/>
            <a:ext cx="6471767" cy="461665"/>
            <a:chOff x="369902" y="2142097"/>
            <a:chExt cx="6471767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like music?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6650" y="2823928"/>
            <a:ext cx="4665479" cy="470318"/>
            <a:chOff x="363373" y="4026312"/>
            <a:chExt cx="4665479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money do you get?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6650" y="3446126"/>
            <a:ext cx="5728817" cy="470318"/>
            <a:chOff x="363373" y="1262747"/>
            <a:chExt cx="5728817" cy="470318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is your favourite subject at school?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46650" y="4048485"/>
            <a:ext cx="6471767" cy="461665"/>
            <a:chOff x="369902" y="2142097"/>
            <a:chExt cx="6471767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 hungry now?</a:t>
              </a:r>
              <a:endParaRPr lang="en-US" sz="24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46650" y="4653377"/>
            <a:ext cx="4665479" cy="470318"/>
            <a:chOff x="363373" y="4026312"/>
            <a:chExt cx="4665479" cy="470318"/>
          </a:xfrm>
        </p:grpSpPr>
        <p:sp>
          <p:nvSpPr>
            <p:cNvPr id="68" name="TextBox 6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38203" y="4026312"/>
              <a:ext cx="4190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play football?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46650" y="5249425"/>
            <a:ext cx="6471767" cy="461665"/>
            <a:chOff x="369902" y="2142097"/>
            <a:chExt cx="6471767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do you go to school e</a:t>
              </a:r>
              <a:r>
                <a:rPr lang="en-US" sz="2400" dirty="0" smtClean="0"/>
                <a:t>very </a:t>
              </a:r>
              <a:r>
                <a:rPr lang="en-US" sz="2400" dirty="0"/>
                <a:t>day?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6650" y="5854317"/>
            <a:ext cx="5282700" cy="470318"/>
            <a:chOff x="363373" y="4026312"/>
            <a:chExt cx="5282700" cy="470318"/>
          </a:xfrm>
        </p:grpSpPr>
        <p:sp>
          <p:nvSpPr>
            <p:cNvPr id="74" name="TextBox 7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8.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38203" y="4026312"/>
              <a:ext cx="4807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often go shopping?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326630" y="1625330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7326630" y="222356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326630" y="2806431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326630" y="3395672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326630" y="4007916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26630" y="4606153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326630" y="5189017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7326630" y="5778258"/>
            <a:ext cx="4572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8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BE7D6E7-7C85-434A-B909-F76734C9AF00}"/>
              </a:ext>
            </a:extLst>
          </p:cNvPr>
          <p:cNvSpPr txBox="1"/>
          <p:nvPr/>
        </p:nvSpPr>
        <p:spPr>
          <a:xfrm>
            <a:off x="7266529" y="15655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D24D734-CA1D-4987-959E-84088F9CFBFE}"/>
              </a:ext>
            </a:extLst>
          </p:cNvPr>
          <p:cNvSpPr txBox="1"/>
          <p:nvPr/>
        </p:nvSpPr>
        <p:spPr>
          <a:xfrm>
            <a:off x="7266529" y="215537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F52F403-95A8-4F96-8AF0-0F6A3B4C1F96}"/>
              </a:ext>
            </a:extLst>
          </p:cNvPr>
          <p:cNvSpPr txBox="1"/>
          <p:nvPr/>
        </p:nvSpPr>
        <p:spPr>
          <a:xfrm>
            <a:off x="7254486" y="33316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832BE6E0-9F29-4796-8238-754EF70C1E6C}"/>
              </a:ext>
            </a:extLst>
          </p:cNvPr>
          <p:cNvSpPr txBox="1"/>
          <p:nvPr/>
        </p:nvSpPr>
        <p:spPr>
          <a:xfrm>
            <a:off x="7254486" y="454999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064986A-B1CD-471C-949B-3DA5B701F8F6}"/>
              </a:ext>
            </a:extLst>
          </p:cNvPr>
          <p:cNvSpPr txBox="1"/>
          <p:nvPr/>
        </p:nvSpPr>
        <p:spPr>
          <a:xfrm>
            <a:off x="7251167" y="5146431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1900</TotalTime>
  <Words>525</Words>
  <Application>Microsoft Office PowerPoint</Application>
  <PresentationFormat>On-screen Show (4:3)</PresentationFormat>
  <Paragraphs>98</Paragraphs>
  <Slides>17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101</cp:revision>
  <dcterms:created xsi:type="dcterms:W3CDTF">2020-12-09T02:04:09Z</dcterms:created>
  <dcterms:modified xsi:type="dcterms:W3CDTF">2023-09-14T07:00:51Z</dcterms:modified>
</cp:coreProperties>
</file>