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2" r:id="rId4"/>
    <p:sldId id="258" r:id="rId5"/>
    <p:sldId id="303" r:id="rId6"/>
    <p:sldId id="269" r:id="rId7"/>
    <p:sldId id="280" r:id="rId8"/>
    <p:sldId id="304" r:id="rId9"/>
    <p:sldId id="260" r:id="rId10"/>
    <p:sldId id="305" r:id="rId11"/>
    <p:sldId id="306" r:id="rId12"/>
    <p:sldId id="281" r:id="rId13"/>
    <p:sldId id="307" r:id="rId14"/>
    <p:sldId id="261" r:id="rId15"/>
    <p:sldId id="308" r:id="rId16"/>
    <p:sldId id="309" r:id="rId17"/>
    <p:sldId id="313" r:id="rId18"/>
    <p:sldId id="283" r:id="rId19"/>
    <p:sldId id="310" r:id="rId20"/>
    <p:sldId id="271" r:id="rId21"/>
    <p:sldId id="311" r:id="rId22"/>
    <p:sldId id="312" r:id="rId23"/>
    <p:sldId id="274" r:id="rId24"/>
    <p:sldId id="314" r:id="rId25"/>
    <p:sldId id="276" r:id="rId26"/>
    <p:sldId id="31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4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3.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76156" y="588351"/>
            <a:ext cx="11253235" cy="6146403"/>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57271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liệt kê các hình biểu diễn và các chi tiết được lắp với nhau trong bản vẽ lắp bu lông, đai ốc ở Hình 3.3.</a:t>
            </a:r>
          </a:p>
        </p:txBody>
      </p:sp>
      <p:pic>
        <p:nvPicPr>
          <p:cNvPr id="4" name="Picture 3"/>
          <p:cNvPicPr>
            <a:picLocks noChangeAspect="1"/>
          </p:cNvPicPr>
          <p:nvPr/>
        </p:nvPicPr>
        <p:blipFill>
          <a:blip r:embed="rId2"/>
          <a:stretch>
            <a:fillRect/>
          </a:stretch>
        </p:blipFill>
        <p:spPr>
          <a:xfrm>
            <a:off x="251707" y="1491151"/>
            <a:ext cx="5813191" cy="5226889"/>
          </a:xfrm>
          <a:prstGeom prst="rect">
            <a:avLst/>
          </a:prstGeom>
        </p:spPr>
      </p:pic>
      <p:sp>
        <p:nvSpPr>
          <p:cNvPr id="2" name="Rectangle 1"/>
          <p:cNvSpPr/>
          <p:nvPr/>
        </p:nvSpPr>
        <p:spPr>
          <a:xfrm>
            <a:off x="6948196" y="1656098"/>
            <a:ext cx="4808375" cy="3539430"/>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 Hình chiếu đứng, hình chiếu </a:t>
            </a:r>
            <a:r>
              <a:rPr lang="en-US" sz="2800">
                <a:solidFill>
                  <a:srgbClr val="FF0000"/>
                </a:solidFill>
                <a:latin typeface="Times New Roman" panose="02020603050405020304" pitchFamily="18" charset="0"/>
                <a:cs typeface="Times New Roman" panose="02020603050405020304" pitchFamily="18" charset="0"/>
              </a:rPr>
              <a:t>bằng</a:t>
            </a:r>
            <a:r>
              <a:rPr lang="en-US" sz="2800" smtClean="0">
                <a:solidFill>
                  <a:srgbClr val="FF0000"/>
                </a:solidFill>
                <a:latin typeface="Times New Roman" panose="02020603050405020304" pitchFamily="18" charset="0"/>
                <a:cs typeface="Times New Roman" panose="02020603050405020304" pitchFamily="18" charset="0"/>
              </a:rPr>
              <a:t>.</a:t>
            </a:r>
          </a:p>
          <a:p>
            <a:r>
              <a:rPr lang="vi-VN" sz="2800" smtClean="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Các chi tiết được lắp với nhau: </a:t>
            </a:r>
          </a:p>
          <a:p>
            <a:r>
              <a:rPr lang="vi-VN" sz="2800">
                <a:solidFill>
                  <a:srgbClr val="FF0000"/>
                </a:solidFill>
                <a:latin typeface="Times New Roman" panose="02020603050405020304" pitchFamily="18" charset="0"/>
                <a:cs typeface="Times New Roman" panose="02020603050405020304" pitchFamily="18" charset="0"/>
              </a:rPr>
              <a:t>1.	Bu lông M20</a:t>
            </a:r>
          </a:p>
          <a:p>
            <a:r>
              <a:rPr lang="vi-VN" sz="2800">
                <a:solidFill>
                  <a:srgbClr val="FF0000"/>
                </a:solidFill>
                <a:latin typeface="Times New Roman" panose="02020603050405020304" pitchFamily="18" charset="0"/>
                <a:cs typeface="Times New Roman" panose="02020603050405020304" pitchFamily="18" charset="0"/>
              </a:rPr>
              <a:t>2.	Chi tiết ghép 1</a:t>
            </a:r>
          </a:p>
          <a:p>
            <a:r>
              <a:rPr lang="vi-VN" sz="2800">
                <a:solidFill>
                  <a:srgbClr val="FF0000"/>
                </a:solidFill>
                <a:latin typeface="Times New Roman" panose="02020603050405020304" pitchFamily="18" charset="0"/>
                <a:cs typeface="Times New Roman" panose="02020603050405020304" pitchFamily="18" charset="0"/>
              </a:rPr>
              <a:t>3.	Chi tiết ghép 2</a:t>
            </a:r>
          </a:p>
          <a:p>
            <a:r>
              <a:rPr lang="vi-VN" sz="2800">
                <a:solidFill>
                  <a:srgbClr val="FF0000"/>
                </a:solidFill>
                <a:latin typeface="Times New Roman" panose="02020603050405020304" pitchFamily="18" charset="0"/>
                <a:cs typeface="Times New Roman" panose="02020603050405020304" pitchFamily="18" charset="0"/>
              </a:rPr>
              <a:t>4.	Vòng đệm</a:t>
            </a:r>
          </a:p>
          <a:p>
            <a:r>
              <a:rPr lang="vi-VN" sz="2800">
                <a:solidFill>
                  <a:srgbClr val="FF0000"/>
                </a:solidFill>
                <a:latin typeface="Times New Roman" panose="02020603050405020304" pitchFamily="18" charset="0"/>
                <a:cs typeface="Times New Roman" panose="02020603050405020304" pitchFamily="18" charset="0"/>
              </a:rPr>
              <a:t>5.	Đai ốc M20</a:t>
            </a:r>
          </a:p>
        </p:txBody>
      </p:sp>
    </p:spTree>
    <p:extLst>
      <p:ext uri="{BB962C8B-B14F-4D97-AF65-F5344CB8AC3E}">
        <p14:creationId xmlns:p14="http://schemas.microsoft.com/office/powerpoint/2010/main" val="60810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2.Bản vẽ lắp</a:t>
            </a:r>
          </a:p>
          <a:p>
            <a:r>
              <a:rPr lang="en-US" sz="2800" b="1">
                <a:latin typeface="Times New Roman" panose="02020603050405020304" pitchFamily="18" charset="0"/>
                <a:cs typeface="Times New Roman" panose="02020603050405020304" pitchFamily="18" charset="0"/>
              </a:rPr>
              <a:t>2.1. Nội dung của bản vẽ lắp</a:t>
            </a:r>
          </a:p>
          <a:p>
            <a:r>
              <a:rPr lang="en-US" sz="2800">
                <a:latin typeface="Times New Roman" panose="02020603050405020304" pitchFamily="18" charset="0"/>
                <a:cs typeface="Times New Roman" panose="02020603050405020304" pitchFamily="18" charset="0"/>
              </a:rPr>
              <a:t>Bản vẽ lắp diễn tả hình dạng và vị trí tương quan giữa các chi tiết máy, dùng làm tài liệu để lắp đặt, vận hành và kiểm tra sản phẩm.</a:t>
            </a:r>
          </a:p>
          <a:p>
            <a:r>
              <a:rPr lang="en-US" sz="2800">
                <a:latin typeface="Times New Roman" panose="02020603050405020304" pitchFamily="18" charset="0"/>
                <a:cs typeface="Times New Roman" panose="02020603050405020304" pitchFamily="18" charset="0"/>
              </a:rPr>
              <a:t>Bản vẽ lắp có nội dung:</a:t>
            </a:r>
          </a:p>
          <a:p>
            <a:r>
              <a:rPr lang="en-US" sz="2800">
                <a:latin typeface="Times New Roman" panose="02020603050405020304" pitchFamily="18" charset="0"/>
                <a:cs typeface="Times New Roman" panose="02020603050405020304" pitchFamily="18" charset="0"/>
              </a:rPr>
              <a:t>+ Hình biểu diễn: Gồm các hình chiếu diễn tả đầy đủ hình dạng, kết cấu và vị trí các chi tiếp lắp ráp với nhau.</a:t>
            </a:r>
          </a:p>
          <a:p>
            <a:r>
              <a:rPr lang="en-US" sz="2800">
                <a:latin typeface="Times New Roman" panose="02020603050405020304" pitchFamily="18" charset="0"/>
                <a:cs typeface="Times New Roman" panose="02020603050405020304" pitchFamily="18" charset="0"/>
              </a:rPr>
              <a:t>+ Kích thước: gồm kích thước chung cuẩ sản phẩm, kích thước lắp của các chi tiết.</a:t>
            </a:r>
          </a:p>
          <a:p>
            <a:r>
              <a:rPr lang="en-US" sz="2800">
                <a:latin typeface="Times New Roman" panose="02020603050405020304" pitchFamily="18" charset="0"/>
                <a:cs typeface="Times New Roman" panose="02020603050405020304" pitchFamily="18" charset="0"/>
              </a:rPr>
              <a:t>+ Bảng kê: gồm số thứ tự các chi tiết, tên gọi chi tiết, số lượng, vật liệu..</a:t>
            </a:r>
          </a:p>
          <a:p>
            <a:r>
              <a:rPr lang="en-US" sz="2800">
                <a:latin typeface="Times New Roman" panose="02020603050405020304" pitchFamily="18" charset="0"/>
                <a:cs typeface="Times New Roman" panose="02020603050405020304" pitchFamily="18" charset="0"/>
              </a:rPr>
              <a:t>+ Khung tên: gồm tên sản phẩm, tỉ lệ, kí hiệu bản vẽ, cơ sở </a:t>
            </a:r>
            <a:r>
              <a:rPr lang="en-US" sz="2800">
                <a:latin typeface="Times New Roman" panose="02020603050405020304" pitchFamily="18" charset="0"/>
                <a:cs typeface="Times New Roman" panose="02020603050405020304" pitchFamily="18" charset="0"/>
              </a:rPr>
              <a:t>thiết </a:t>
            </a:r>
            <a:r>
              <a:rPr lang="en-US" sz="2800" smtClean="0">
                <a:latin typeface="Times New Roman" panose="02020603050405020304" pitchFamily="18" charset="0"/>
                <a:cs typeface="Times New Roman" panose="02020603050405020304" pitchFamily="18" charset="0"/>
              </a:rPr>
              <a:t>kế.</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5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10560356"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bảng 3.2. Trình bày trình tự đọc bản vẽ lắp</a:t>
            </a:r>
          </a:p>
        </p:txBody>
      </p:sp>
      <p:graphicFrame>
        <p:nvGraphicFramePr>
          <p:cNvPr id="16" name="Table 15"/>
          <p:cNvGraphicFramePr>
            <a:graphicFrameLocks noGrp="1"/>
          </p:cNvGraphicFramePr>
          <p:nvPr>
            <p:extLst>
              <p:ext uri="{D42A27DB-BD31-4B8C-83A1-F6EECF244321}">
                <p14:modId xmlns:p14="http://schemas.microsoft.com/office/powerpoint/2010/main" val="2100667810"/>
              </p:ext>
            </p:extLst>
          </p:nvPr>
        </p:nvGraphicFramePr>
        <p:xfrm>
          <a:off x="449766" y="699797"/>
          <a:ext cx="11530741" cy="6086724"/>
        </p:xfrm>
        <a:graphic>
          <a:graphicData uri="http://schemas.openxmlformats.org/drawingml/2006/table">
            <a:tbl>
              <a:tblPr firstRow="1" firstCol="1" bandRow="1"/>
              <a:tblGrid>
                <a:gridCol w="2324646">
                  <a:extLst>
                    <a:ext uri="{9D8B030D-6E8A-4147-A177-3AD203B41FA5}">
                      <a16:colId xmlns:a16="http://schemas.microsoft.com/office/drawing/2014/main" val="292896339"/>
                    </a:ext>
                  </a:extLst>
                </a:gridCol>
                <a:gridCol w="3773696">
                  <a:extLst>
                    <a:ext uri="{9D8B030D-6E8A-4147-A177-3AD203B41FA5}">
                      <a16:colId xmlns:a16="http://schemas.microsoft.com/office/drawing/2014/main" val="2268557819"/>
                    </a:ext>
                  </a:extLst>
                </a:gridCol>
                <a:gridCol w="5432399">
                  <a:extLst>
                    <a:ext uri="{9D8B030D-6E8A-4147-A177-3AD203B41FA5}">
                      <a16:colId xmlns:a16="http://schemas.microsoft.com/office/drawing/2014/main" val="1257030595"/>
                    </a:ext>
                  </a:extLst>
                </a:gridCol>
              </a:tblGrid>
              <a:tr h="263323">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vòng đệm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064209"/>
                  </a:ext>
                </a:extLst>
              </a:tr>
              <a:tr h="526644">
                <a:tc>
                  <a:txBody>
                    <a:bodyPr/>
                    <a:lstStyle/>
                    <a:p>
                      <a:pPr marL="0" marR="0">
                        <a:spcBef>
                          <a:spcPts val="0"/>
                        </a:spcBef>
                        <a:spcAft>
                          <a:spcPts val="0"/>
                        </a:spcAft>
                      </a:pPr>
                      <a:r>
                        <a:rPr lang="en-US" sz="18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sản phẩm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 vẽ</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Bu lông, đai ốc.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2:1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920368"/>
                  </a:ext>
                </a:extLst>
              </a:tr>
              <a:tr h="1316613">
                <a:tc>
                  <a:txBody>
                    <a:bodyPr/>
                    <a:lstStyle/>
                    <a:p>
                      <a:pPr marL="0" marR="0">
                        <a:lnSpc>
                          <a:spcPct val="107000"/>
                        </a:lnSpc>
                        <a:spcBef>
                          <a:spcPts val="0"/>
                        </a:spcBef>
                        <a:spcAft>
                          <a:spcPts val="0"/>
                        </a:spcAft>
                      </a:pPr>
                      <a:r>
                        <a:rPr lang="en-US" sz="18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Bảng kê</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gọi, số lượng, vật liệu của chi tiết.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Bu lông M20(1), thép.</a:t>
                      </a:r>
                    </a:p>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Chi tiết ghép 1(1), thép.</a:t>
                      </a:r>
                    </a:p>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Chi tiết ghép 2(1), thép.</a:t>
                      </a:r>
                    </a:p>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Đai ốc M20(1), thép.</a:t>
                      </a:r>
                    </a:p>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Vòng đệm (1), thép.</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241720"/>
                  </a:ext>
                </a:extLst>
              </a:tr>
              <a:tr h="526644">
                <a:tc>
                  <a:txBody>
                    <a:bodyPr/>
                    <a:lstStyle/>
                    <a:p>
                      <a:pPr marL="0" marR="0">
                        <a:lnSpc>
                          <a:spcPct val="107000"/>
                        </a:lnSpc>
                        <a:spcBef>
                          <a:spcPts val="0"/>
                        </a:spcBef>
                        <a:spcAft>
                          <a:spcPts val="0"/>
                        </a:spcAft>
                      </a:pPr>
                      <a:r>
                        <a:rPr lang="en-US" sz="18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Hình biểu diễn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Tên gọi các hình chiếu</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đứng.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bằng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746877"/>
                  </a:ext>
                </a:extLst>
              </a:tr>
              <a:tr h="1431550">
                <a:tc>
                  <a:txBody>
                    <a:bodyPr/>
                    <a:lstStyle/>
                    <a:p>
                      <a:pPr marL="0" marR="0">
                        <a:lnSpc>
                          <a:spcPct val="107000"/>
                        </a:lnSpc>
                        <a:spcBef>
                          <a:spcPts val="0"/>
                        </a:spcBef>
                        <a:spcAft>
                          <a:spcPts val="0"/>
                        </a:spcAft>
                      </a:pPr>
                      <a:r>
                        <a:rPr lang="en-US" sz="18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4. Kích thước: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Kích thước lắp ghép giữa các chi tiết.</a:t>
                      </a: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Kích thước xác định khoảng cách giữa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chung: 77, 60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lắp ghép: M20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Khoảng cách giữa các chi tiết: 20, 40, 43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521423"/>
                  </a:ext>
                </a:extLst>
              </a:tr>
              <a:tr h="765837">
                <a:tc>
                  <a:txBody>
                    <a:bodyPr/>
                    <a:lstStyle/>
                    <a:p>
                      <a:pPr marL="0" marR="0">
                        <a:lnSpc>
                          <a:spcPct val="107000"/>
                        </a:lnSpc>
                        <a:spcBef>
                          <a:spcPts val="0"/>
                        </a:spcBef>
                        <a:spcAft>
                          <a:spcPts val="0"/>
                        </a:spcAft>
                      </a:pPr>
                      <a:r>
                        <a:rPr lang="en-US" sz="1800" b="1" i="1">
                          <a:effectLst/>
                          <a:latin typeface="Times New Roman" panose="02020603050405020304" pitchFamily="18" charset="0"/>
                          <a:ea typeface="Calibri" panose="020F0502020204030204" pitchFamily="34" charset="0"/>
                          <a:cs typeface="Times New Roman" panose="02020603050405020304" pitchFamily="18" charset="0"/>
                        </a:rPr>
                        <a:t>Bước 5. Phân tích chi tiết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Vị trí của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Bu lông M20(1), chi tiết ghép 1(2), chi tiết ghép 2(1), vòng đệm (4), đai ốc M20(5)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279251"/>
                  </a:ext>
                </a:extLst>
              </a:tr>
              <a:tr h="954367">
                <a:tc>
                  <a:txBody>
                    <a:bodyPr/>
                    <a:lstStyle/>
                    <a:p>
                      <a:pPr marL="0" marR="0">
                        <a:lnSpc>
                          <a:spcPct val="107000"/>
                        </a:lnSpc>
                        <a:spcBef>
                          <a:spcPts val="0"/>
                        </a:spcBef>
                        <a:spcAft>
                          <a:spcPts val="0"/>
                        </a:spcAft>
                      </a:pPr>
                      <a:r>
                        <a:rPr lang="en-US" sz="1800" b="1" i="1">
                          <a:effectLst/>
                          <a:latin typeface="Times New Roman" panose="02020603050405020304" pitchFamily="18" charset="0"/>
                          <a:ea typeface="Calibri" panose="020F0502020204030204" pitchFamily="34" charset="0"/>
                          <a:cs typeface="Times New Roman" panose="02020603050405020304" pitchFamily="18" charset="0"/>
                        </a:rPr>
                        <a:t>Bước 6. Tổng hợp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Trình tự tháo, lắp các chi tiết.</a:t>
                      </a: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Công dụng của sản phẩm.</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-Tháo chi tiết 5 - 4 - 3 - 3 - 1.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Lắp chi tiết 1 - 2 - 3 - 4 – 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Cố định các chi tiết với nhau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334773"/>
                  </a:ext>
                </a:extLst>
              </a:tr>
            </a:tbl>
          </a:graphicData>
        </a:graphic>
      </p:graphicFrame>
    </p:spTree>
    <p:extLst>
      <p:ext uri="{BB962C8B-B14F-4D97-AF65-F5344CB8AC3E}">
        <p14:creationId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2.Bản </a:t>
            </a:r>
            <a:r>
              <a:rPr lang="en-US" sz="2800" b="1">
                <a:latin typeface="Times New Roman" panose="02020603050405020304" pitchFamily="18" charset="0"/>
                <a:cs typeface="Times New Roman" panose="02020603050405020304" pitchFamily="18" charset="0"/>
              </a:rPr>
              <a:t>vẽ </a:t>
            </a:r>
            <a:r>
              <a:rPr lang="en-US" sz="2800" b="1" smtClean="0">
                <a:latin typeface="Times New Roman" panose="02020603050405020304" pitchFamily="18" charset="0"/>
                <a:cs typeface="Times New Roman" panose="02020603050405020304" pitchFamily="18" charset="0"/>
              </a:rPr>
              <a:t>lắp</a:t>
            </a:r>
          </a:p>
          <a:p>
            <a:r>
              <a:rPr lang="en-US" sz="2600" b="1">
                <a:latin typeface="Times New Roman" panose="02020603050405020304" pitchFamily="18" charset="0"/>
                <a:cs typeface="Times New Roman" panose="02020603050405020304" pitchFamily="18" charset="0"/>
              </a:rPr>
              <a:t>2.2. Trình tự đọc bản </a:t>
            </a:r>
            <a:r>
              <a:rPr lang="en-US" sz="2600" b="1">
                <a:latin typeface="Times New Roman" panose="02020603050405020304" pitchFamily="18" charset="0"/>
                <a:cs typeface="Times New Roman" panose="02020603050405020304" pitchFamily="18" charset="0"/>
              </a:rPr>
              <a:t>vẽ </a:t>
            </a:r>
            <a:r>
              <a:rPr lang="en-US" sz="2600" b="1" smtClean="0">
                <a:latin typeface="Times New Roman" panose="02020603050405020304" pitchFamily="18" charset="0"/>
                <a:cs typeface="Times New Roman" panose="02020603050405020304" pitchFamily="18" charset="0"/>
              </a:rPr>
              <a:t>lắp</a:t>
            </a:r>
            <a:endParaRPr lang="en-US" sz="2600" b="1">
              <a:latin typeface="Times New Roman" panose="02020603050405020304" pitchFamily="18" charset="0"/>
              <a:cs typeface="Times New Roman" panose="02020603050405020304" pitchFamily="18" charset="0"/>
            </a:endParaRPr>
          </a:p>
          <a:p>
            <a:r>
              <a:rPr lang="en-US" sz="2600">
                <a:latin typeface="Times New Roman" panose="02020603050405020304" pitchFamily="18" charset="0"/>
                <a:cs typeface="Times New Roman" panose="02020603050405020304" pitchFamily="18" charset="0"/>
              </a:rPr>
              <a:t>- Bước 1. Khung tên:</a:t>
            </a:r>
          </a:p>
          <a:p>
            <a:r>
              <a:rPr lang="en-US" sz="2600">
                <a:latin typeface="Times New Roman" panose="02020603050405020304" pitchFamily="18" charset="0"/>
                <a:cs typeface="Times New Roman" panose="02020603050405020304" pitchFamily="18" charset="0"/>
              </a:rPr>
              <a:t>+ Tên gọi sản phẩm</a:t>
            </a:r>
          </a:p>
          <a:p>
            <a:r>
              <a:rPr lang="en-US" sz="2600">
                <a:latin typeface="Times New Roman" panose="02020603050405020304" pitchFamily="18" charset="0"/>
                <a:cs typeface="Times New Roman" panose="02020603050405020304" pitchFamily="18" charset="0"/>
              </a:rPr>
              <a:t>+ Tỉ lệ bản vẽ</a:t>
            </a:r>
          </a:p>
          <a:p>
            <a:r>
              <a:rPr lang="en-US" sz="2600">
                <a:latin typeface="Times New Roman" panose="02020603050405020304" pitchFamily="18" charset="0"/>
                <a:cs typeface="Times New Roman" panose="02020603050405020304" pitchFamily="18" charset="0"/>
              </a:rPr>
              <a:t>- Bước 2. Bảng kê: tên gọi, số lượng, vật liệu của chi tiết.</a:t>
            </a:r>
          </a:p>
          <a:p>
            <a:r>
              <a:rPr lang="en-US" sz="2600">
                <a:latin typeface="Times New Roman" panose="02020603050405020304" pitchFamily="18" charset="0"/>
                <a:cs typeface="Times New Roman" panose="02020603050405020304" pitchFamily="18" charset="0"/>
              </a:rPr>
              <a:t>- Bước 3. Hình biểu diễn: tên gọi các hình chiếu</a:t>
            </a:r>
          </a:p>
          <a:p>
            <a:r>
              <a:rPr lang="en-US" sz="2600">
                <a:latin typeface="Times New Roman" panose="02020603050405020304" pitchFamily="18" charset="0"/>
                <a:cs typeface="Times New Roman" panose="02020603050405020304" pitchFamily="18" charset="0"/>
              </a:rPr>
              <a:t>- Bước 4. Kích thước:</a:t>
            </a:r>
          </a:p>
          <a:p>
            <a:r>
              <a:rPr lang="en-US" sz="2600">
                <a:latin typeface="Times New Roman" panose="02020603050405020304" pitchFamily="18" charset="0"/>
                <a:cs typeface="Times New Roman" panose="02020603050405020304" pitchFamily="18" charset="0"/>
              </a:rPr>
              <a:t>+ Kích thước chung </a:t>
            </a:r>
          </a:p>
          <a:p>
            <a:r>
              <a:rPr lang="en-US" sz="2600">
                <a:latin typeface="Times New Roman" panose="02020603050405020304" pitchFamily="18" charset="0"/>
                <a:cs typeface="Times New Roman" panose="02020603050405020304" pitchFamily="18" charset="0"/>
              </a:rPr>
              <a:t>+ Kích thước lắp ghép giữa các chi tiết.</a:t>
            </a:r>
          </a:p>
          <a:p>
            <a:r>
              <a:rPr lang="en-US" sz="2600">
                <a:latin typeface="Times New Roman" panose="02020603050405020304" pitchFamily="18" charset="0"/>
                <a:cs typeface="Times New Roman" panose="02020603050405020304" pitchFamily="18" charset="0"/>
              </a:rPr>
              <a:t>+ Kích thước xác định khoảng cách giữa các chi tiết.</a:t>
            </a:r>
          </a:p>
          <a:p>
            <a:r>
              <a:rPr lang="en-US" sz="2600">
                <a:latin typeface="Times New Roman" panose="02020603050405020304" pitchFamily="18" charset="0"/>
                <a:cs typeface="Times New Roman" panose="02020603050405020304" pitchFamily="18" charset="0"/>
              </a:rPr>
              <a:t>- Bước 5. Phân tích chi tiết: Vị trí của các chi tiết</a:t>
            </a:r>
          </a:p>
          <a:p>
            <a:r>
              <a:rPr lang="en-US" sz="2600">
                <a:latin typeface="Times New Roman" panose="02020603050405020304" pitchFamily="18" charset="0"/>
                <a:cs typeface="Times New Roman" panose="02020603050405020304" pitchFamily="18" charset="0"/>
              </a:rPr>
              <a:t>- Bước 6. Tổng hợp</a:t>
            </a:r>
          </a:p>
          <a:p>
            <a:r>
              <a:rPr lang="en-US" sz="2600">
                <a:latin typeface="Times New Roman" panose="02020603050405020304" pitchFamily="18" charset="0"/>
                <a:cs typeface="Times New Roman" panose="02020603050405020304" pitchFamily="18" charset="0"/>
              </a:rPr>
              <a:t>+ Trình tự tháo, lắp các chi tiết.</a:t>
            </a:r>
          </a:p>
          <a:p>
            <a:r>
              <a:rPr lang="en-US" sz="2600">
                <a:latin typeface="Times New Roman" panose="02020603050405020304" pitchFamily="18" charset="0"/>
                <a:cs typeface="Times New Roman" panose="02020603050405020304" pitchFamily="18" charset="0"/>
              </a:rPr>
              <a:t>+ Công dụng của sản phẩm.</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47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1.Trên </a:t>
            </a:r>
            <a:r>
              <a:rPr lang="en-US" sz="2800" b="1">
                <a:latin typeface="Times New Roman" panose="02020603050405020304" pitchFamily="18" charset="0"/>
                <a:cs typeface="Times New Roman" panose="02020603050405020304" pitchFamily="18" charset="0"/>
              </a:rPr>
              <a:t>Hình 3.4 có các hình biểu diễn nào? </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98580" y="498090"/>
            <a:ext cx="10916816" cy="5576139"/>
          </a:xfrm>
          <a:prstGeom prst="rect">
            <a:avLst/>
          </a:prstGeom>
        </p:spPr>
      </p:pic>
      <p:sp>
        <p:nvSpPr>
          <p:cNvPr id="6" name="Rectangle 5"/>
          <p:cNvSpPr/>
          <p:nvPr/>
        </p:nvSpPr>
        <p:spPr>
          <a:xfrm>
            <a:off x="298579" y="6211669"/>
            <a:ext cx="1172857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4481513"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1.Trên </a:t>
            </a:r>
            <a:r>
              <a:rPr lang="en-US" sz="2800" b="1">
                <a:latin typeface="Times New Roman" panose="02020603050405020304" pitchFamily="18" charset="0"/>
                <a:cs typeface="Times New Roman" panose="02020603050405020304" pitchFamily="18" charset="0"/>
              </a:rPr>
              <a:t>Hình 3.4 có các hình biểu diễn nào? </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30446" y="802431"/>
            <a:ext cx="4711959" cy="4792665"/>
          </a:xfrm>
          <a:prstGeom prst="rect">
            <a:avLst/>
          </a:prstGeom>
        </p:spPr>
      </p:pic>
      <p:sp>
        <p:nvSpPr>
          <p:cNvPr id="6" name="Rectangle 5"/>
          <p:cNvSpPr/>
          <p:nvPr/>
        </p:nvSpPr>
        <p:spPr>
          <a:xfrm>
            <a:off x="230445" y="5552655"/>
            <a:ext cx="448151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sp>
        <p:nvSpPr>
          <p:cNvPr id="2" name="Rectangle 1"/>
          <p:cNvSpPr/>
          <p:nvPr/>
        </p:nvSpPr>
        <p:spPr>
          <a:xfrm>
            <a:off x="4849098" y="74233"/>
            <a:ext cx="7196721" cy="6863417"/>
          </a:xfrm>
          <a:prstGeom prst="rect">
            <a:avLst/>
          </a:prstGeom>
        </p:spPr>
        <p:txBody>
          <a:bodyPr wrap="square">
            <a:spAutoFit/>
          </a:bodyPr>
          <a:lstStyle/>
          <a:p>
            <a:r>
              <a:rPr lang="vi-VN" sz="2200">
                <a:solidFill>
                  <a:srgbClr val="FF0000"/>
                </a:solidFill>
                <a:latin typeface="Times New Roman" panose="02020603050405020304" pitchFamily="18" charset="0"/>
                <a:cs typeface="Times New Roman" panose="02020603050405020304" pitchFamily="18" charset="0"/>
              </a:rPr>
              <a:t>1. - Mặt đứng A - A: hình chiếu đứng biểu diễn mặt trước của ngôi nhà.</a:t>
            </a:r>
          </a:p>
          <a:p>
            <a:r>
              <a:rPr lang="vi-VN" sz="2200">
                <a:solidFill>
                  <a:srgbClr val="FF0000"/>
                </a:solidFill>
                <a:latin typeface="Times New Roman" panose="02020603050405020304" pitchFamily="18" charset="0"/>
                <a:cs typeface="Times New Roman" panose="02020603050405020304" pitchFamily="18" charset="0"/>
              </a:rPr>
              <a:t>- Mặt cắt B - B: hình chiếu cạnh, thể hiện các bộ phận và kích thước của ngồi nhà theo chiều cao.</a:t>
            </a:r>
          </a:p>
          <a:p>
            <a:r>
              <a:rPr lang="vi-VN" sz="2200">
                <a:solidFill>
                  <a:srgbClr val="FF0000"/>
                </a:solidFill>
                <a:latin typeface="Times New Roman" panose="02020603050405020304" pitchFamily="18" charset="0"/>
                <a:cs typeface="Times New Roman" panose="02020603050405020304" pitchFamily="18" charset="0"/>
              </a:rPr>
              <a:t>- Mặt bằng: hình cắt bằng, thể hiện vị trí, kích thước các tường, cửa đi, cửa sổ, cách bố trí các phòng, ...</a:t>
            </a:r>
          </a:p>
          <a:p>
            <a:r>
              <a:rPr lang="vi-VN" sz="2200">
                <a:solidFill>
                  <a:srgbClr val="FF0000"/>
                </a:solidFill>
                <a:latin typeface="Times New Roman" panose="02020603050405020304" pitchFamily="18" charset="0"/>
                <a:cs typeface="Times New Roman" panose="02020603050405020304" pitchFamily="18" charset="0"/>
              </a:rPr>
              <a:t>2. Bản vẽ nhà thể hiện hình dạng, kích thước các bộ phận của ngôi nhà; được dùng để thi công xây dựng ngôi nhà.</a:t>
            </a:r>
          </a:p>
          <a:p>
            <a:r>
              <a:rPr lang="vi-VN" sz="2200">
                <a:solidFill>
                  <a:srgbClr val="FF0000"/>
                </a:solidFill>
                <a:latin typeface="Times New Roman" panose="02020603050405020304" pitchFamily="18" charset="0"/>
                <a:cs typeface="Times New Roman" panose="02020603050405020304" pitchFamily="18" charset="0"/>
              </a:rPr>
              <a:t>Bản vẽ nhà thường có các bình biểu diễn sau:</a:t>
            </a:r>
          </a:p>
          <a:p>
            <a:r>
              <a:rPr lang="vi-VN" sz="2200">
                <a:solidFill>
                  <a:srgbClr val="FF0000"/>
                </a:solidFill>
                <a:latin typeface="Times New Roman" panose="02020603050405020304" pitchFamily="18" charset="0"/>
                <a:cs typeface="Times New Roman" panose="02020603050405020304" pitchFamily="18" charset="0"/>
              </a:rPr>
              <a:t>- Mặt đứng: là hình chiều đứng biểu diễn hình đạng bên ngoài của ngôi nhà, thường là hình chiếu mặt trước.</a:t>
            </a:r>
          </a:p>
          <a:p>
            <a:r>
              <a:rPr lang="vi-VN" sz="2200">
                <a:solidFill>
                  <a:srgbClr val="FF0000"/>
                </a:solidFill>
                <a:latin typeface="Times New Roman" panose="02020603050405020304" pitchFamily="18" charset="0"/>
                <a:cs typeface="Times New Roman" panose="02020603050405020304" pitchFamily="18" charset="0"/>
              </a:rPr>
              <a:t>- Mặt bằng: là hình cắt bằng của ngôi nhà được cắt bởi mặt phẳng cắt nằm ngang đi qua các cửa sổ; thể hiện vị trí, kích thước các tường, cửa đi, cửa sổ, cách bố trí các phòng... Nếu nhà có nhiều tầng thì mỗi tầng được thể hiện bằng một bản vẽ mặt bằng riêng,</a:t>
            </a:r>
          </a:p>
          <a:p>
            <a:r>
              <a:rPr lang="vi-VN" sz="2200">
                <a:solidFill>
                  <a:srgbClr val="FF0000"/>
                </a:solidFill>
                <a:latin typeface="Times New Roman" panose="02020603050405020304" pitchFamily="18" charset="0"/>
                <a:cs typeface="Times New Roman" panose="02020603050405020304" pitchFamily="18" charset="0"/>
              </a:rPr>
              <a:t>- Mặt cắt: là hình cắt của ngôi nhà khi dùng mặt phẳng cắt song song với mặt phẳng hình chiếu đứng hay mặt phẳng hình chiếu cạnh. Mặt cắt thể hiện các bộ phận và kích thước của ngôi nhà theo chiều cao.</a:t>
            </a:r>
          </a:p>
        </p:txBody>
      </p:sp>
    </p:spTree>
    <p:extLst>
      <p:ext uri="{BB962C8B-B14F-4D97-AF65-F5344CB8AC3E}">
        <p14:creationId xmlns:p14="http://schemas.microsoft.com/office/powerpoint/2010/main" val="20935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3.Bản vẽ nhà</a:t>
            </a:r>
          </a:p>
          <a:p>
            <a:r>
              <a:rPr lang="en-US" sz="2800" b="1">
                <a:latin typeface="Times New Roman" panose="02020603050405020304" pitchFamily="18" charset="0"/>
                <a:cs typeface="Times New Roman" panose="02020603050405020304" pitchFamily="18" charset="0"/>
              </a:rPr>
              <a:t>3.1. Nội dung bản vẽ nhà</a:t>
            </a:r>
          </a:p>
          <a:p>
            <a:r>
              <a:rPr lang="en-US" sz="2800" smtClean="0">
                <a:latin typeface="Times New Roman" panose="02020603050405020304" pitchFamily="18" charset="0"/>
                <a:cs typeface="Times New Roman" panose="02020603050405020304" pitchFamily="18" charset="0"/>
              </a:rPr>
              <a:t>- Bản </a:t>
            </a:r>
            <a:r>
              <a:rPr lang="en-US" sz="2800">
                <a:latin typeface="Times New Roman" panose="02020603050405020304" pitchFamily="18" charset="0"/>
                <a:cs typeface="Times New Roman" panose="02020603050405020304" pitchFamily="18" charset="0"/>
              </a:rPr>
              <a:t>vẽ nhà thể hiện hình dạng, kích thước các bộ phận của ngôi nhà; được dùng để thi công xây dựng ngôi nhà.</a:t>
            </a:r>
          </a:p>
          <a:p>
            <a:r>
              <a:rPr lang="en-US" sz="2800" smtClean="0">
                <a:latin typeface="Times New Roman" panose="02020603050405020304" pitchFamily="18" charset="0"/>
                <a:cs typeface="Times New Roman" panose="02020603050405020304" pitchFamily="18" charset="0"/>
              </a:rPr>
              <a:t>- Bản </a:t>
            </a:r>
            <a:r>
              <a:rPr lang="en-US" sz="2800">
                <a:latin typeface="Times New Roman" panose="02020603050405020304" pitchFamily="18" charset="0"/>
                <a:cs typeface="Times New Roman" panose="02020603050405020304" pitchFamily="18" charset="0"/>
              </a:rPr>
              <a:t>vẽ nhà thường có các bình biểu diễn sau:</a:t>
            </a:r>
          </a:p>
          <a:p>
            <a:r>
              <a:rPr lang="en-US" sz="2800" smtClean="0">
                <a:latin typeface="Times New Roman" panose="02020603050405020304" pitchFamily="18" charset="0"/>
                <a:cs typeface="Times New Roman" panose="02020603050405020304" pitchFamily="18" charset="0"/>
              </a:rPr>
              <a:t>+ Mặt </a:t>
            </a:r>
            <a:r>
              <a:rPr lang="en-US" sz="2800">
                <a:latin typeface="Times New Roman" panose="02020603050405020304" pitchFamily="18" charset="0"/>
                <a:cs typeface="Times New Roman" panose="02020603050405020304" pitchFamily="18" charset="0"/>
              </a:rPr>
              <a:t>đứng: là hình chiều đứng biểu diễn hình đạng bên ngoài của ngôi nhà, thường là hình chiếu mặt trước.</a:t>
            </a:r>
          </a:p>
          <a:p>
            <a:r>
              <a:rPr lang="en-US" sz="280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Mặt bằng: là hình cắt bằng của ngôi nhà được cắt bởi mặt phẳng cắt nằm ngang đi qua các cửa sổ; thể hiện vị trí, kích thước các tường, cửa đi, cửa sổ, cách bố trí các phòng... Nếu nhà có nhiều tầng thì mỗi tầng được thể hiện bằng một bản vẽ mặt bằng riêng,</a:t>
            </a:r>
          </a:p>
          <a:p>
            <a:r>
              <a:rPr lang="en-US" sz="280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Mặt cắt: là hình cắt của ngôi nhà khi dùng mặt phẳng cắt song song với mặt phẳng hình chiếu đứng hay mặt phẳng hình chiếu cạnh. Mặt cắt thể hiện các bộ phận và kích thước của ngôi nhà theo chiều cao.</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7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333" y="102608"/>
            <a:ext cx="11792810" cy="6615433"/>
          </a:xfrm>
          <a:prstGeom prst="rect">
            <a:avLst/>
          </a:prstGeom>
        </p:spPr>
      </p:pic>
    </p:spTree>
    <p:extLst>
      <p:ext uri="{BB962C8B-B14F-4D97-AF65-F5344CB8AC3E}">
        <p14:creationId xmlns:p14="http://schemas.microsoft.com/office/powerpoint/2010/main" val="225956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2689" y="99917"/>
            <a:ext cx="8344464" cy="523220"/>
          </a:xfrm>
          <a:prstGeom prst="rect">
            <a:avLst/>
          </a:prstGeom>
        </p:spPr>
        <p:txBody>
          <a:bodyPr wrap="none">
            <a:spAutoFit/>
          </a:bodyPr>
          <a:lstStyle/>
          <a:p>
            <a:r>
              <a:rPr lang="en-US" sz="2800" b="1">
                <a:latin typeface="Times New Roman" panose="02020603050405020304" pitchFamily="18" charset="0"/>
                <a:cs typeface="Times New Roman" panose="02020603050405020304" pitchFamily="18" charset="0"/>
              </a:rPr>
              <a:t>Quan sát bảng 3.4. Trình bày trình tự đọc bản vẽ nhà</a:t>
            </a:r>
          </a:p>
        </p:txBody>
      </p:sp>
      <p:graphicFrame>
        <p:nvGraphicFramePr>
          <p:cNvPr id="8" name="Table 7"/>
          <p:cNvGraphicFramePr>
            <a:graphicFrameLocks noGrp="1"/>
          </p:cNvGraphicFramePr>
          <p:nvPr>
            <p:extLst>
              <p:ext uri="{D42A27DB-BD31-4B8C-83A1-F6EECF244321}">
                <p14:modId xmlns:p14="http://schemas.microsoft.com/office/powerpoint/2010/main" val="2538559230"/>
              </p:ext>
            </p:extLst>
          </p:nvPr>
        </p:nvGraphicFramePr>
        <p:xfrm>
          <a:off x="289403" y="781758"/>
          <a:ext cx="11613172" cy="5870260"/>
        </p:xfrm>
        <a:graphic>
          <a:graphicData uri="http://schemas.openxmlformats.org/drawingml/2006/table">
            <a:tbl>
              <a:tblPr firstRow="1" firstCol="1" bandRow="1"/>
              <a:tblGrid>
                <a:gridCol w="2341265">
                  <a:extLst>
                    <a:ext uri="{9D8B030D-6E8A-4147-A177-3AD203B41FA5}">
                      <a16:colId xmlns:a16="http://schemas.microsoft.com/office/drawing/2014/main" val="3559690938"/>
                    </a:ext>
                  </a:extLst>
                </a:gridCol>
                <a:gridCol w="4471382">
                  <a:extLst>
                    <a:ext uri="{9D8B030D-6E8A-4147-A177-3AD203B41FA5}">
                      <a16:colId xmlns:a16="http://schemas.microsoft.com/office/drawing/2014/main" val="2431998841"/>
                    </a:ext>
                  </a:extLst>
                </a:gridCol>
                <a:gridCol w="4800525">
                  <a:extLst>
                    <a:ext uri="{9D8B030D-6E8A-4147-A177-3AD203B41FA5}">
                      <a16:colId xmlns:a16="http://schemas.microsoft.com/office/drawing/2014/main" val="445326973"/>
                    </a:ext>
                  </a:extLst>
                </a:gridCol>
              </a:tblGrid>
              <a:tr h="0">
                <a:tc>
                  <a:txBody>
                    <a:bodyPr/>
                    <a:lstStyle/>
                    <a:p>
                      <a:pPr marL="0" marR="0" algn="ctr">
                        <a:lnSpc>
                          <a:spcPct val="107000"/>
                        </a:lnSpc>
                        <a:spcBef>
                          <a:spcPts val="0"/>
                        </a:spcBef>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nhà ở (hình 3.4)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63414"/>
                  </a:ext>
                </a:extLst>
              </a:tr>
              <a:tr h="0">
                <a:tc>
                  <a:txBody>
                    <a:bodyPr/>
                    <a:lstStyle/>
                    <a:p>
                      <a:pPr marL="0" marR="0">
                        <a:spcBef>
                          <a:spcPts val="0"/>
                        </a:spcBef>
                        <a:spcAft>
                          <a:spcPts val="0"/>
                        </a:spcAft>
                      </a:pPr>
                      <a:r>
                        <a:rPr lang="en-US" sz="24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của ngôi nhà</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 vẽ</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Đơn vị thiết kế</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-Nhà ở</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1:75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512121"/>
                  </a:ext>
                </a:extLst>
              </a:tr>
              <a:tr h="0">
                <a:tc>
                  <a:txBody>
                    <a:bodyPr/>
                    <a:lstStyle/>
                    <a:p>
                      <a:pPr marL="0" marR="0">
                        <a:lnSpc>
                          <a:spcPct val="107000"/>
                        </a:lnSpc>
                        <a:spcBef>
                          <a:spcPts val="0"/>
                        </a:spcBef>
                        <a:spcAft>
                          <a:spcPts val="0"/>
                        </a:spcAft>
                      </a:pPr>
                      <a:r>
                        <a:rPr lang="en-US" sz="24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Hình biểu diễn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gọi các hình biểu diễn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-Mặt bằng</a:t>
                      </a:r>
                    </a:p>
                    <a:p>
                      <a:pPr marL="0" marR="0">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Mặt đứng A – A</a:t>
                      </a:r>
                    </a:p>
                    <a:p>
                      <a:pPr marL="0" marR="0">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Mặt cắt B -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61518"/>
                  </a:ext>
                </a:extLst>
              </a:tr>
              <a:tr h="0">
                <a:tc>
                  <a:txBody>
                    <a:bodyPr/>
                    <a:lstStyle/>
                    <a:p>
                      <a:pPr marL="0" marR="0">
                        <a:lnSpc>
                          <a:spcPct val="107000"/>
                        </a:lnSpc>
                        <a:spcBef>
                          <a:spcPts val="0"/>
                        </a:spcBef>
                        <a:spcAft>
                          <a:spcPts val="0"/>
                        </a:spcAft>
                      </a:pPr>
                      <a:r>
                        <a:rPr lang="en-US" sz="24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Kích thước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p>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Kích thước từng bộ phận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Dài 16 200, rộng 5000, cao 57000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từng bộ phận: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 khách: 4000x5000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 ngủ: 4000x3000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Bếp và phòng ăn: 5000x5000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225932"/>
                  </a:ext>
                </a:extLst>
              </a:tr>
              <a:tr h="0">
                <a:tc>
                  <a:txBody>
                    <a:bodyPr/>
                    <a:lstStyle/>
                    <a:p>
                      <a:pPr marL="0" marR="0">
                        <a:spcBef>
                          <a:spcPts val="0"/>
                        </a:spcBef>
                        <a:spcAft>
                          <a:spcPts val="0"/>
                        </a:spcAft>
                      </a:pPr>
                      <a:r>
                        <a:rPr lang="en-US" sz="2400" b="1" i="1">
                          <a:effectLst/>
                          <a:latin typeface="Times New Roman" panose="02020603050405020304" pitchFamily="18" charset="0"/>
                          <a:ea typeface="Times New Roman" panose="02020603050405020304" pitchFamily="18" charset="0"/>
                          <a:cs typeface="Times New Roman" panose="02020603050405020304" pitchFamily="18" charset="0"/>
                        </a:rPr>
                        <a:t> Bước 4. Các bộ phận chính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Số phòng</a:t>
                      </a:r>
                    </a:p>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Số cửa đi và cửa sổ.</a:t>
                      </a:r>
                    </a:p>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Các bộ phận khác.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 phòng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 cửa đi 1 cánh; 1 cửa đi đơn 2 cánh; 1 cửa đi 4 cánh; 4 cửa đơn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187070"/>
                  </a:ext>
                </a:extLst>
              </a:tr>
            </a:tbl>
          </a:graphicData>
        </a:graphic>
      </p:graphicFrame>
    </p:spTree>
    <p:extLst>
      <p:ext uri="{BB962C8B-B14F-4D97-AF65-F5344CB8AC3E}">
        <p14:creationId xmlns:p14="http://schemas.microsoft.com/office/powerpoint/2010/main" val="1303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26163" y="585926"/>
            <a:ext cx="1004907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3.Bản vẽ nhà</a:t>
            </a:r>
          </a:p>
          <a:p>
            <a:r>
              <a:rPr lang="en-US" sz="2800" b="1" smtClean="0">
                <a:latin typeface="Times New Roman" panose="02020603050405020304" pitchFamily="18" charset="0"/>
                <a:cs typeface="Times New Roman" panose="02020603050405020304" pitchFamily="18" charset="0"/>
              </a:rPr>
              <a:t>3.2</a:t>
            </a:r>
            <a:r>
              <a:rPr lang="en-US" sz="2800" b="1">
                <a:latin typeface="Times New Roman" panose="02020603050405020304" pitchFamily="18" charset="0"/>
                <a:cs typeface="Times New Roman" panose="02020603050405020304" pitchFamily="18" charset="0"/>
              </a:rPr>
              <a:t>. Trình tự đọc bản vẽ nhà</a:t>
            </a:r>
          </a:p>
          <a:p>
            <a:r>
              <a:rPr lang="en-US" sz="2800">
                <a:latin typeface="Times New Roman" panose="02020603050405020304" pitchFamily="18" charset="0"/>
                <a:cs typeface="Times New Roman" panose="02020603050405020304" pitchFamily="18" charset="0"/>
              </a:rPr>
              <a:t>- Bước 1. Khung tên:</a:t>
            </a:r>
          </a:p>
          <a:p>
            <a:r>
              <a:rPr lang="en-US" sz="2800">
                <a:latin typeface="Times New Roman" panose="02020603050405020304" pitchFamily="18" charset="0"/>
                <a:cs typeface="Times New Roman" panose="02020603050405020304" pitchFamily="18" charset="0"/>
              </a:rPr>
              <a:t>+ Tên của ngôi nhà</a:t>
            </a:r>
          </a:p>
          <a:p>
            <a:r>
              <a:rPr lang="en-US" sz="2800">
                <a:latin typeface="Times New Roman" panose="02020603050405020304" pitchFamily="18" charset="0"/>
                <a:cs typeface="Times New Roman" panose="02020603050405020304" pitchFamily="18" charset="0"/>
              </a:rPr>
              <a:t>+ Tỉ lệ bản vẽ</a:t>
            </a:r>
          </a:p>
          <a:p>
            <a:r>
              <a:rPr lang="en-US" sz="2800">
                <a:latin typeface="Times New Roman" panose="02020603050405020304" pitchFamily="18" charset="0"/>
                <a:cs typeface="Times New Roman" panose="02020603050405020304" pitchFamily="18" charset="0"/>
              </a:rPr>
              <a:t>+ Đơn vị thiết kế</a:t>
            </a:r>
          </a:p>
          <a:p>
            <a:r>
              <a:rPr lang="en-US" sz="2800">
                <a:latin typeface="Times New Roman" panose="02020603050405020304" pitchFamily="18" charset="0"/>
                <a:cs typeface="Times New Roman" panose="02020603050405020304" pitchFamily="18" charset="0"/>
              </a:rPr>
              <a:t>- Bước 2. Hình biểu diễn: tên gọi các hình biểu diễn</a:t>
            </a:r>
          </a:p>
          <a:p>
            <a:r>
              <a:rPr lang="en-US" sz="2800">
                <a:latin typeface="Times New Roman" panose="02020603050405020304" pitchFamily="18" charset="0"/>
                <a:cs typeface="Times New Roman" panose="02020603050405020304" pitchFamily="18" charset="0"/>
              </a:rPr>
              <a:t>- Bước 3. Kích thước:</a:t>
            </a:r>
          </a:p>
          <a:p>
            <a:r>
              <a:rPr lang="en-US" sz="2800">
                <a:latin typeface="Times New Roman" panose="02020603050405020304" pitchFamily="18" charset="0"/>
                <a:cs typeface="Times New Roman" panose="02020603050405020304" pitchFamily="18" charset="0"/>
              </a:rPr>
              <a:t>+ Kích thước chung </a:t>
            </a:r>
          </a:p>
          <a:p>
            <a:r>
              <a:rPr lang="en-US" sz="2800">
                <a:latin typeface="Times New Roman" panose="02020603050405020304" pitchFamily="18" charset="0"/>
                <a:cs typeface="Times New Roman" panose="02020603050405020304" pitchFamily="18" charset="0"/>
              </a:rPr>
              <a:t>+ Kích thước từng bộ phận</a:t>
            </a:r>
          </a:p>
          <a:p>
            <a:r>
              <a:rPr lang="en-US" sz="2800">
                <a:latin typeface="Times New Roman" panose="02020603050405020304" pitchFamily="18" charset="0"/>
                <a:cs typeface="Times New Roman" panose="02020603050405020304" pitchFamily="18" charset="0"/>
              </a:rPr>
              <a:t>- Bước 4. Các bộ phận chính</a:t>
            </a:r>
          </a:p>
          <a:p>
            <a:r>
              <a:rPr lang="en-US" sz="2800">
                <a:latin typeface="Times New Roman" panose="02020603050405020304" pitchFamily="18" charset="0"/>
                <a:cs typeface="Times New Roman" panose="02020603050405020304" pitchFamily="18" charset="0"/>
              </a:rPr>
              <a:t>+ Số phòng</a:t>
            </a:r>
          </a:p>
          <a:p>
            <a:r>
              <a:rPr lang="en-US" sz="2800">
                <a:latin typeface="Times New Roman" panose="02020603050405020304" pitchFamily="18" charset="0"/>
                <a:cs typeface="Times New Roman" panose="02020603050405020304" pitchFamily="18" charset="0"/>
              </a:rPr>
              <a:t>+ Số cửa đi và cửa sổ.</a:t>
            </a:r>
          </a:p>
          <a:p>
            <a:r>
              <a:rPr lang="en-US" sz="2800">
                <a:latin typeface="Times New Roman" panose="02020603050405020304" pitchFamily="18" charset="0"/>
                <a:cs typeface="Times New Roman" panose="02020603050405020304" pitchFamily="18" charset="0"/>
              </a:rPr>
              <a:t>+ Các bộ phận khác.</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44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3.1 cho ta biết kĩ sư dựa trên cơ sở nào để kiểm tra chi tiết máy?</a:t>
            </a:r>
          </a:p>
        </p:txBody>
      </p:sp>
      <p:pic>
        <p:nvPicPr>
          <p:cNvPr id="4" name="Picture 3"/>
          <p:cNvPicPr>
            <a:picLocks noChangeAspect="1"/>
          </p:cNvPicPr>
          <p:nvPr/>
        </p:nvPicPr>
        <p:blipFill>
          <a:blip r:embed="rId2"/>
          <a:stretch>
            <a:fillRect/>
          </a:stretch>
        </p:blipFill>
        <p:spPr>
          <a:xfrm>
            <a:off x="421419" y="246491"/>
            <a:ext cx="8348870" cy="6440556"/>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So sánh nội dung cần đọc của bản vẽ chi tiết và bản vẽ lắp.</a:t>
            </a:r>
          </a:p>
          <a:p>
            <a:r>
              <a:rPr lang="en-US" sz="2800" b="1">
                <a:latin typeface="Times New Roman" panose="02020603050405020304" pitchFamily="18" charset="0"/>
                <a:cs typeface="Times New Roman" panose="02020603050405020304" pitchFamily="18" charset="0"/>
              </a:rPr>
              <a:t>Bài 2. Đọc bản vẽ chi tiết đai ốc (Hình 3.5) theo quy trình đã học và ghi kết quả vào vở. </a:t>
            </a:r>
          </a:p>
        </p:txBody>
      </p:sp>
      <p:pic>
        <p:nvPicPr>
          <p:cNvPr id="2" name="Picture 1"/>
          <p:cNvPicPr>
            <a:picLocks noChangeAspect="1"/>
          </p:cNvPicPr>
          <p:nvPr/>
        </p:nvPicPr>
        <p:blipFill>
          <a:blip r:embed="rId3"/>
          <a:stretch>
            <a:fillRect/>
          </a:stretch>
        </p:blipFill>
        <p:spPr>
          <a:xfrm>
            <a:off x="304799" y="2091067"/>
            <a:ext cx="11693913" cy="4636303"/>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So sánh nội dung cần đọc của bản vẽ chi tiết và bản vẽ </a:t>
            </a:r>
            <a:r>
              <a:rPr lang="en-US" sz="2800" b="1">
                <a:latin typeface="Times New Roman" panose="02020603050405020304" pitchFamily="18" charset="0"/>
                <a:cs typeface="Times New Roman" panose="02020603050405020304" pitchFamily="18" charset="0"/>
              </a:rPr>
              <a:t>lắp</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03474796"/>
              </p:ext>
            </p:extLst>
          </p:nvPr>
        </p:nvGraphicFramePr>
        <p:xfrm>
          <a:off x="503853" y="1334432"/>
          <a:ext cx="10982130" cy="5215657"/>
        </p:xfrm>
        <a:graphic>
          <a:graphicData uri="http://schemas.openxmlformats.org/drawingml/2006/table">
            <a:tbl>
              <a:tblPr/>
              <a:tblGrid>
                <a:gridCol w="3660710">
                  <a:extLst>
                    <a:ext uri="{9D8B030D-6E8A-4147-A177-3AD203B41FA5}">
                      <a16:colId xmlns:a16="http://schemas.microsoft.com/office/drawing/2014/main" val="2643047668"/>
                    </a:ext>
                  </a:extLst>
                </a:gridCol>
                <a:gridCol w="3660710">
                  <a:extLst>
                    <a:ext uri="{9D8B030D-6E8A-4147-A177-3AD203B41FA5}">
                      <a16:colId xmlns:a16="http://schemas.microsoft.com/office/drawing/2014/main" val="2297106618"/>
                    </a:ext>
                  </a:extLst>
                </a:gridCol>
                <a:gridCol w="3660710">
                  <a:extLst>
                    <a:ext uri="{9D8B030D-6E8A-4147-A177-3AD203B41FA5}">
                      <a16:colId xmlns:a16="http://schemas.microsoft.com/office/drawing/2014/main" val="1312589610"/>
                    </a:ext>
                  </a:extLst>
                </a:gridCol>
              </a:tblGrid>
              <a:tr h="1366005">
                <a:tc>
                  <a:txBody>
                    <a:bodyPr/>
                    <a:lstStyle/>
                    <a:p>
                      <a:pPr algn="ctr" fontAlgn="t"/>
                      <a:endParaRPr lang="en-US" sz="2800">
                        <a:solidFill>
                          <a:srgbClr val="000000"/>
                        </a:solidFill>
                        <a:effectLst/>
                        <a:latin typeface="Times New Roman" panose="02020603050405020304" pitchFamily="18" charset="0"/>
                        <a:cs typeface="Times New Roman" panose="02020603050405020304" pitchFamily="18" charset="0"/>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a:txBody>
                    <a:bodyPr/>
                    <a:lstStyle/>
                    <a:p>
                      <a:pPr algn="ctr" fontAlgn="t"/>
                      <a:r>
                        <a:rPr lang="en-US" sz="2800" b="1">
                          <a:solidFill>
                            <a:srgbClr val="000000"/>
                          </a:solidFill>
                          <a:effectLst/>
                          <a:latin typeface="Times New Roman" panose="02020603050405020304" pitchFamily="18" charset="0"/>
                          <a:cs typeface="Times New Roman" panose="02020603050405020304" pitchFamily="18" charset="0"/>
                        </a:rPr>
                        <a:t/>
                      </a:r>
                      <a:br>
                        <a:rPr lang="en-US" sz="2800" b="1">
                          <a:solidFill>
                            <a:srgbClr val="000000"/>
                          </a:solidFill>
                          <a:effectLst/>
                          <a:latin typeface="Times New Roman" panose="02020603050405020304" pitchFamily="18" charset="0"/>
                          <a:cs typeface="Times New Roman" panose="02020603050405020304" pitchFamily="18" charset="0"/>
                        </a:rPr>
                      </a:br>
                      <a:r>
                        <a:rPr lang="en-US" sz="2800" b="1">
                          <a:solidFill>
                            <a:srgbClr val="000000"/>
                          </a:solidFill>
                          <a:effectLst/>
                          <a:latin typeface="Times New Roman" panose="02020603050405020304" pitchFamily="18" charset="0"/>
                          <a:cs typeface="Times New Roman" panose="02020603050405020304" pitchFamily="18" charset="0"/>
                        </a:rPr>
                        <a:t>Bản vẽ chi tiết</a:t>
                      </a:r>
                      <a:endParaRPr lang="en-US" sz="2800">
                        <a:solidFill>
                          <a:srgbClr val="000000"/>
                        </a:solidFill>
                        <a:effectLst/>
                        <a:latin typeface="Times New Roman" panose="02020603050405020304" pitchFamily="18" charset="0"/>
                        <a:cs typeface="Times New Roman" panose="02020603050405020304" pitchFamily="18" charset="0"/>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a:txBody>
                    <a:bodyPr/>
                    <a:lstStyle/>
                    <a:p>
                      <a:pPr algn="ctr" fontAlgn="t"/>
                      <a:endParaRPr lang="en-US" sz="2800" b="1" smtClean="0">
                        <a:solidFill>
                          <a:srgbClr val="000000"/>
                        </a:solidFill>
                        <a:effectLst/>
                        <a:latin typeface="Times New Roman" panose="02020603050405020304" pitchFamily="18" charset="0"/>
                        <a:cs typeface="Times New Roman" panose="02020603050405020304" pitchFamily="18" charset="0"/>
                      </a:endParaRPr>
                    </a:p>
                    <a:p>
                      <a:pPr algn="ctr" fontAlgn="t"/>
                      <a:r>
                        <a:rPr lang="en-US" sz="2800" b="1" smtClean="0">
                          <a:solidFill>
                            <a:srgbClr val="000000"/>
                          </a:solidFill>
                          <a:effectLst/>
                          <a:latin typeface="Times New Roman" panose="02020603050405020304" pitchFamily="18" charset="0"/>
                          <a:cs typeface="Times New Roman" panose="02020603050405020304" pitchFamily="18" charset="0"/>
                        </a:rPr>
                        <a:t>Bản </a:t>
                      </a:r>
                      <a:r>
                        <a:rPr lang="en-US" sz="2800" b="1">
                          <a:solidFill>
                            <a:srgbClr val="000000"/>
                          </a:solidFill>
                          <a:effectLst/>
                          <a:latin typeface="Times New Roman" panose="02020603050405020304" pitchFamily="18" charset="0"/>
                          <a:cs typeface="Times New Roman" panose="02020603050405020304" pitchFamily="18" charset="0"/>
                        </a:rPr>
                        <a:t>vẽ lắp</a:t>
                      </a:r>
                      <a:endParaRPr lang="en-US" sz="2800">
                        <a:solidFill>
                          <a:srgbClr val="000000"/>
                        </a:solidFill>
                        <a:effectLst/>
                        <a:latin typeface="Times New Roman" panose="02020603050405020304" pitchFamily="18" charset="0"/>
                        <a:cs typeface="Times New Roman" panose="02020603050405020304" pitchFamily="18" charset="0"/>
                      </a:endParaRPr>
                    </a:p>
                  </a:txBody>
                  <a:tcPr marL="60960" marR="60960" marT="60960" marB="60960">
                    <a:lnL w="7620" cap="flat" cmpd="sng" algn="ctr">
                      <a:solidFill>
                        <a:srgbClr val="DDDDDD"/>
                      </a:solidFill>
                      <a:prstDash val="solid"/>
                      <a:round/>
                      <a:headEnd type="none" w="med" len="med"/>
                      <a:tailEnd type="none" w="med" len="med"/>
                    </a:lnL>
                    <a:lnB w="762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969106466"/>
                  </a:ext>
                </a:extLst>
              </a:tr>
              <a:tr h="1924826">
                <a:tc>
                  <a:txBody>
                    <a:bodyPr/>
                    <a:lstStyle/>
                    <a:p>
                      <a:pPr algn="just" fontAlgn="t"/>
                      <a:r>
                        <a:rPr lang="en-US" sz="2800">
                          <a:solidFill>
                            <a:srgbClr val="000000"/>
                          </a:solidFill>
                          <a:effectLst/>
                          <a:latin typeface="Times New Roman" panose="02020603050405020304" pitchFamily="18" charset="0"/>
                          <a:cs typeface="Times New Roman" panose="02020603050405020304" pitchFamily="18" charset="0"/>
                        </a:rPr>
                        <a:t>Giống nhau</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gridSpan="2">
                  <a:txBody>
                    <a:bodyPr/>
                    <a:lstStyle/>
                    <a:p>
                      <a:pPr algn="just" fontAlgn="t"/>
                      <a:r>
                        <a:rPr lang="vi-VN" sz="2800">
                          <a:solidFill>
                            <a:srgbClr val="000000"/>
                          </a:solidFill>
                          <a:effectLst/>
                          <a:latin typeface="Times New Roman" panose="02020603050405020304" pitchFamily="18" charset="0"/>
                          <a:cs typeface="Times New Roman" panose="02020603050405020304" pitchFamily="18" charset="0"/>
                        </a:rPr>
                        <a:t>- Khung tên</a:t>
                      </a:r>
                    </a:p>
                    <a:p>
                      <a:pPr algn="just" fontAlgn="t"/>
                      <a:r>
                        <a:rPr lang="vi-VN" sz="2800">
                          <a:solidFill>
                            <a:srgbClr val="000000"/>
                          </a:solidFill>
                          <a:effectLst/>
                          <a:latin typeface="Times New Roman" panose="02020603050405020304" pitchFamily="18" charset="0"/>
                          <a:cs typeface="Times New Roman" panose="02020603050405020304" pitchFamily="18" charset="0"/>
                        </a:rPr>
                        <a:t>- Hình biểu diễn</a:t>
                      </a:r>
                    </a:p>
                    <a:p>
                      <a:pPr algn="just" fontAlgn="t"/>
                      <a:r>
                        <a:rPr lang="vi-VN" sz="2800">
                          <a:solidFill>
                            <a:srgbClr val="000000"/>
                          </a:solidFill>
                          <a:effectLst/>
                          <a:latin typeface="Times New Roman" panose="02020603050405020304" pitchFamily="18" charset="0"/>
                          <a:cs typeface="Times New Roman" panose="02020603050405020304" pitchFamily="18" charset="0"/>
                        </a:rPr>
                        <a:t>- Kích thước</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33075783"/>
                  </a:ext>
                </a:extLst>
              </a:tr>
              <a:tr h="1924826">
                <a:tc>
                  <a:txBody>
                    <a:bodyPr/>
                    <a:lstStyle/>
                    <a:p>
                      <a:pPr algn="just" fontAlgn="t"/>
                      <a:r>
                        <a:rPr lang="en-US" sz="2800">
                          <a:solidFill>
                            <a:srgbClr val="000000"/>
                          </a:solidFill>
                          <a:effectLst/>
                          <a:latin typeface="Times New Roman" panose="02020603050405020304" pitchFamily="18" charset="0"/>
                          <a:cs typeface="Times New Roman" panose="02020603050405020304" pitchFamily="18" charset="0"/>
                        </a:rPr>
                        <a:t>Khác nhau</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a:txBody>
                    <a:bodyPr/>
                    <a:lstStyle/>
                    <a:p>
                      <a:pPr algn="just" fontAlgn="t"/>
                      <a:r>
                        <a:rPr lang="en-US" sz="2800">
                          <a:solidFill>
                            <a:srgbClr val="000000"/>
                          </a:solidFill>
                          <a:effectLst/>
                          <a:latin typeface="Times New Roman" panose="02020603050405020304" pitchFamily="18" charset="0"/>
                          <a:cs typeface="Times New Roman" panose="02020603050405020304" pitchFamily="18" charset="0"/>
                        </a:rPr>
                        <a:t>- Yêu cầu kĩ thuật</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a:txBody>
                    <a:bodyPr/>
                    <a:lstStyle/>
                    <a:p>
                      <a:pPr algn="just" fontAlgn="t"/>
                      <a:r>
                        <a:rPr lang="en-US" sz="2800">
                          <a:solidFill>
                            <a:srgbClr val="000000"/>
                          </a:solidFill>
                          <a:effectLst/>
                          <a:latin typeface="Times New Roman" panose="02020603050405020304" pitchFamily="18" charset="0"/>
                          <a:cs typeface="Times New Roman" panose="02020603050405020304" pitchFamily="18" charset="0"/>
                        </a:rPr>
                        <a:t>- Bảng kê</a:t>
                      </a:r>
                    </a:p>
                    <a:p>
                      <a:pPr algn="just" fontAlgn="t"/>
                      <a:r>
                        <a:rPr lang="en-US" sz="2800">
                          <a:solidFill>
                            <a:srgbClr val="000000"/>
                          </a:solidFill>
                          <a:effectLst/>
                          <a:latin typeface="Times New Roman" panose="02020603050405020304" pitchFamily="18" charset="0"/>
                          <a:cs typeface="Times New Roman" panose="02020603050405020304" pitchFamily="18" charset="0"/>
                        </a:rPr>
                        <a:t>- Phân tích chi tiết</a:t>
                      </a:r>
                    </a:p>
                    <a:p>
                      <a:pPr algn="just" fontAlgn="t"/>
                      <a:r>
                        <a:rPr lang="en-US" sz="2800">
                          <a:solidFill>
                            <a:srgbClr val="000000"/>
                          </a:solidFill>
                          <a:effectLst/>
                          <a:latin typeface="Times New Roman" panose="02020603050405020304" pitchFamily="18" charset="0"/>
                          <a:cs typeface="Times New Roman" panose="02020603050405020304" pitchFamily="18" charset="0"/>
                        </a:rPr>
                        <a:t>- Tổng hợp</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316068769"/>
                  </a:ext>
                </a:extLst>
              </a:tr>
            </a:tbl>
          </a:graphicData>
        </a:graphic>
      </p:graphicFrame>
    </p:spTree>
    <p:extLst>
      <p:ext uri="{BB962C8B-B14F-4D97-AF65-F5344CB8AC3E}">
        <p14:creationId xmlns:p14="http://schemas.microsoft.com/office/powerpoint/2010/main" val="3087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4977063" cy="1384995"/>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Bài </a:t>
            </a:r>
            <a:r>
              <a:rPr lang="en-US" sz="2800" b="1">
                <a:latin typeface="Times New Roman" panose="02020603050405020304" pitchFamily="18" charset="0"/>
                <a:cs typeface="Times New Roman" panose="02020603050405020304" pitchFamily="18" charset="0"/>
              </a:rPr>
              <a:t>2. Đọc bản vẽ chi tiết đai ốc (Hình 3.5) theo quy trình đã học và ghi kết quả vào vở. </a:t>
            </a:r>
          </a:p>
        </p:txBody>
      </p:sp>
      <p:pic>
        <p:nvPicPr>
          <p:cNvPr id="2" name="Picture 1"/>
          <p:cNvPicPr>
            <a:picLocks noChangeAspect="1"/>
          </p:cNvPicPr>
          <p:nvPr/>
        </p:nvPicPr>
        <p:blipFill>
          <a:blip r:embed="rId3"/>
          <a:stretch>
            <a:fillRect/>
          </a:stretch>
        </p:blipFill>
        <p:spPr>
          <a:xfrm>
            <a:off x="304800" y="2091067"/>
            <a:ext cx="5374106" cy="463630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69512266"/>
              </p:ext>
            </p:extLst>
          </p:nvPr>
        </p:nvGraphicFramePr>
        <p:xfrm>
          <a:off x="5993780" y="1098884"/>
          <a:ext cx="5953578" cy="5431636"/>
        </p:xfrm>
        <a:graphic>
          <a:graphicData uri="http://schemas.openxmlformats.org/drawingml/2006/table">
            <a:tbl>
              <a:tblPr/>
              <a:tblGrid>
                <a:gridCol w="1984526">
                  <a:extLst>
                    <a:ext uri="{9D8B030D-6E8A-4147-A177-3AD203B41FA5}">
                      <a16:colId xmlns:a16="http://schemas.microsoft.com/office/drawing/2014/main" val="1777733039"/>
                    </a:ext>
                  </a:extLst>
                </a:gridCol>
                <a:gridCol w="1984526">
                  <a:extLst>
                    <a:ext uri="{9D8B030D-6E8A-4147-A177-3AD203B41FA5}">
                      <a16:colId xmlns:a16="http://schemas.microsoft.com/office/drawing/2014/main" val="3003077502"/>
                    </a:ext>
                  </a:extLst>
                </a:gridCol>
                <a:gridCol w="1984526">
                  <a:extLst>
                    <a:ext uri="{9D8B030D-6E8A-4147-A177-3AD203B41FA5}">
                      <a16:colId xmlns:a16="http://schemas.microsoft.com/office/drawing/2014/main" val="808550692"/>
                    </a:ext>
                  </a:extLst>
                </a:gridCol>
              </a:tblGrid>
              <a:tr h="831121">
                <a:tc>
                  <a:txBody>
                    <a:bodyPr/>
                    <a:lstStyle/>
                    <a:p>
                      <a:pPr algn="just" fontAlgn="t"/>
                      <a:r>
                        <a:rPr lang="en-US" sz="1800" b="1">
                          <a:solidFill>
                            <a:srgbClr val="000000"/>
                          </a:solidFill>
                          <a:effectLst/>
                          <a:latin typeface="Times New Roman" panose="02020603050405020304" pitchFamily="18" charset="0"/>
                          <a:cs typeface="Times New Roman" panose="02020603050405020304" pitchFamily="18" charset="0"/>
                        </a:rPr>
                        <a:t>Trình tự đọc</a:t>
                      </a:r>
                      <a:endParaRPr lang="en-US" sz="1800">
                        <a:solidFill>
                          <a:srgbClr val="000000"/>
                        </a:solidFill>
                        <a:effectLst/>
                        <a:latin typeface="Times New Roman" panose="02020603050405020304" pitchFamily="18" charset="0"/>
                        <a:cs typeface="Times New Roman" panose="02020603050405020304" pitchFamily="18" charset="0"/>
                      </a:endParaRP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b="1">
                          <a:solidFill>
                            <a:srgbClr val="000000"/>
                          </a:solidFill>
                          <a:effectLst/>
                          <a:latin typeface="Times New Roman" panose="02020603050405020304" pitchFamily="18" charset="0"/>
                          <a:cs typeface="Times New Roman" panose="02020603050405020304" pitchFamily="18" charset="0"/>
                        </a:rPr>
                        <a:t>Nội dung đọc</a:t>
                      </a:r>
                      <a:endParaRPr lang="en-US" sz="1800">
                        <a:solidFill>
                          <a:srgbClr val="000000"/>
                        </a:solidFill>
                        <a:effectLst/>
                        <a:latin typeface="Times New Roman" panose="02020603050405020304" pitchFamily="18" charset="0"/>
                        <a:cs typeface="Times New Roman" panose="02020603050405020304" pitchFamily="18" charset="0"/>
                      </a:endParaRP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b="1">
                          <a:solidFill>
                            <a:srgbClr val="000000"/>
                          </a:solidFill>
                          <a:effectLst/>
                          <a:latin typeface="Times New Roman" panose="02020603050405020304" pitchFamily="18" charset="0"/>
                          <a:cs typeface="Times New Roman" panose="02020603050405020304" pitchFamily="18" charset="0"/>
                        </a:rPr>
                        <a:t>Kết quả đọc bản vẽ đai ốc</a:t>
                      </a:r>
                      <a:endParaRPr lang="en-US" sz="1800">
                        <a:solidFill>
                          <a:srgbClr val="000000"/>
                        </a:solidFill>
                        <a:effectLst/>
                        <a:latin typeface="Times New Roman" panose="02020603050405020304" pitchFamily="18" charset="0"/>
                        <a:cs typeface="Times New Roman" panose="02020603050405020304" pitchFamily="18" charset="0"/>
                      </a:endParaRPr>
                    </a:p>
                    <a:p>
                      <a:pPr algn="just" fontAlgn="t"/>
                      <a:r>
                        <a:rPr lang="en-US" sz="1800" b="1">
                          <a:solidFill>
                            <a:srgbClr val="000000"/>
                          </a:solidFill>
                          <a:effectLst/>
                          <a:latin typeface="Times New Roman" panose="02020603050405020304" pitchFamily="18" charset="0"/>
                          <a:cs typeface="Times New Roman" panose="02020603050405020304" pitchFamily="18" charset="0"/>
                        </a:rPr>
                        <a:t>(Hình 3.5)</a:t>
                      </a:r>
                      <a:endParaRPr lang="en-US" sz="1800">
                        <a:solidFill>
                          <a:srgbClr val="000000"/>
                        </a:solidFill>
                        <a:effectLst/>
                        <a:latin typeface="Times New Roman" panose="02020603050405020304" pitchFamily="18" charset="0"/>
                        <a:cs typeface="Times New Roman" panose="02020603050405020304" pitchFamily="18" charset="0"/>
                      </a:endParaRP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421132737"/>
                  </a:ext>
                </a:extLst>
              </a:tr>
              <a:tr h="1072415">
                <a:tc>
                  <a:txBody>
                    <a:bodyPr/>
                    <a:lstStyle/>
                    <a:p>
                      <a:pPr algn="just" fontAlgn="t"/>
                      <a:r>
                        <a:rPr lang="vi-VN" sz="1800">
                          <a:solidFill>
                            <a:srgbClr val="000000"/>
                          </a:solidFill>
                          <a:effectLst/>
                          <a:latin typeface="Times New Roman" panose="02020603050405020304" pitchFamily="18" charset="0"/>
                          <a:cs typeface="Times New Roman" panose="02020603050405020304" pitchFamily="18" charset="0"/>
                        </a:rPr>
                        <a:t>Bước 1. Khung tên</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 Tên gọi chi tiết</a:t>
                      </a:r>
                    </a:p>
                    <a:p>
                      <a:pPr algn="just" fontAlgn="t"/>
                      <a:r>
                        <a:rPr lang="en-US" sz="1800">
                          <a:solidFill>
                            <a:srgbClr val="000000"/>
                          </a:solidFill>
                          <a:effectLst/>
                          <a:latin typeface="Times New Roman" panose="02020603050405020304" pitchFamily="18" charset="0"/>
                          <a:cs typeface="Times New Roman" panose="02020603050405020304" pitchFamily="18" charset="0"/>
                        </a:rPr>
                        <a:t>- Vật liệu chế tạo</a:t>
                      </a:r>
                    </a:p>
                    <a:p>
                      <a:pPr algn="just" fontAlgn="t"/>
                      <a:r>
                        <a:rPr lang="en-US" sz="1800">
                          <a:solidFill>
                            <a:srgbClr val="000000"/>
                          </a:solidFill>
                          <a:effectLst/>
                          <a:latin typeface="Times New Roman" panose="02020603050405020304" pitchFamily="18" charset="0"/>
                          <a:cs typeface="Times New Roman" panose="02020603050405020304" pitchFamily="18" charset="0"/>
                        </a:rPr>
                        <a:t>- Tỉ lệ bản vẽ</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 Đai ốc</a:t>
                      </a:r>
                    </a:p>
                    <a:p>
                      <a:pPr algn="just" fontAlgn="t"/>
                      <a:r>
                        <a:rPr lang="en-US" sz="1800">
                          <a:solidFill>
                            <a:srgbClr val="000000"/>
                          </a:solidFill>
                          <a:effectLst/>
                          <a:latin typeface="Times New Roman" panose="02020603050405020304" pitchFamily="18" charset="0"/>
                          <a:cs typeface="Times New Roman" panose="02020603050405020304" pitchFamily="18" charset="0"/>
                        </a:rPr>
                        <a:t>- Thép</a:t>
                      </a:r>
                    </a:p>
                    <a:p>
                      <a:pPr algn="just" fontAlgn="t"/>
                      <a:r>
                        <a:rPr lang="en-US" sz="1800">
                          <a:solidFill>
                            <a:srgbClr val="000000"/>
                          </a:solidFill>
                          <a:effectLst/>
                          <a:latin typeface="Times New Roman" panose="02020603050405020304" pitchFamily="18" charset="0"/>
                          <a:cs typeface="Times New Roman" panose="02020603050405020304" pitchFamily="18" charset="0"/>
                        </a:rPr>
                        <a:t>- Tỉ lệ: 2: 1</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306863284"/>
                  </a:ext>
                </a:extLst>
              </a:tr>
              <a:tr h="1313708">
                <a:tc>
                  <a:txBody>
                    <a:bodyPr/>
                    <a:lstStyle/>
                    <a:p>
                      <a:pPr algn="just" fontAlgn="t"/>
                      <a:r>
                        <a:rPr lang="vi-VN" sz="1800">
                          <a:solidFill>
                            <a:srgbClr val="000000"/>
                          </a:solidFill>
                          <a:effectLst/>
                          <a:latin typeface="Times New Roman" panose="02020603050405020304" pitchFamily="18" charset="0"/>
                          <a:cs typeface="Times New Roman" panose="02020603050405020304" pitchFamily="18" charset="0"/>
                        </a:rPr>
                        <a:t>Bước 2. Hình biểu diễn</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Tên gọi các hình chiếu</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Hình chiếu đứng, hình chiếu bằng, hình chiếu cạnh</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046524576"/>
                  </a:ext>
                </a:extLst>
              </a:tr>
              <a:tr h="1313708">
                <a:tc>
                  <a:txBody>
                    <a:bodyPr/>
                    <a:lstStyle/>
                    <a:p>
                      <a:pPr algn="just" fontAlgn="t"/>
                      <a:r>
                        <a:rPr lang="vi-VN" sz="1800">
                          <a:solidFill>
                            <a:srgbClr val="000000"/>
                          </a:solidFill>
                          <a:effectLst/>
                          <a:latin typeface="Times New Roman" panose="02020603050405020304" pitchFamily="18" charset="0"/>
                          <a:cs typeface="Times New Roman" panose="02020603050405020304" pitchFamily="18" charset="0"/>
                        </a:rPr>
                        <a:t>Bước 3. Kích thước</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800">
                          <a:solidFill>
                            <a:srgbClr val="000000"/>
                          </a:solidFill>
                          <a:effectLst/>
                          <a:latin typeface="Times New Roman" panose="02020603050405020304" pitchFamily="18" charset="0"/>
                          <a:cs typeface="Times New Roman" panose="02020603050405020304" pitchFamily="18" charset="0"/>
                        </a:rPr>
                        <a:t>- Kích thước chung của chi tiết</a:t>
                      </a:r>
                    </a:p>
                    <a:p>
                      <a:pPr algn="just" fontAlgn="t"/>
                      <a:r>
                        <a:rPr lang="vi-VN" sz="1800">
                          <a:solidFill>
                            <a:srgbClr val="000000"/>
                          </a:solidFill>
                          <a:effectLst/>
                          <a:latin typeface="Times New Roman" panose="02020603050405020304" pitchFamily="18" charset="0"/>
                          <a:cs typeface="Times New Roman" panose="02020603050405020304" pitchFamily="18" charset="0"/>
                        </a:rPr>
                        <a:t>- Kích thước các phần của chi tiết</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 Chiều dài: 40; chiều rộng: 34,64; chiều cao: 16</a:t>
                      </a:r>
                    </a:p>
                    <a:p>
                      <a:pPr algn="just" fontAlgn="t"/>
                      <a:r>
                        <a:rPr lang="en-US" sz="1800">
                          <a:solidFill>
                            <a:srgbClr val="000000"/>
                          </a:solidFill>
                          <a:effectLst/>
                          <a:latin typeface="Times New Roman" panose="02020603050405020304" pitchFamily="18" charset="0"/>
                          <a:cs typeface="Times New Roman" panose="02020603050405020304" pitchFamily="18" charset="0"/>
                        </a:rPr>
                        <a:t>- Cạnh: 20</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852644165"/>
                  </a:ext>
                </a:extLst>
              </a:tr>
              <a:tr h="831121">
                <a:tc>
                  <a:txBody>
                    <a:bodyPr/>
                    <a:lstStyle/>
                    <a:p>
                      <a:pPr algn="just" fontAlgn="t"/>
                      <a:r>
                        <a:rPr lang="vi-VN" sz="1800">
                          <a:solidFill>
                            <a:srgbClr val="000000"/>
                          </a:solidFill>
                          <a:effectLst/>
                          <a:latin typeface="Times New Roman" panose="02020603050405020304" pitchFamily="18" charset="0"/>
                          <a:cs typeface="Times New Roman" panose="02020603050405020304" pitchFamily="18" charset="0"/>
                        </a:rPr>
                        <a:t>Bước 4. Yêu cầu kĩ thuật</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Yêu cầu về gia công, xử lí bề mặt</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Làm tù cạnh, mạ kẽm</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417597096"/>
                  </a:ext>
                </a:extLst>
              </a:tr>
            </a:tbl>
          </a:graphicData>
        </a:graphic>
      </p:graphicFrame>
    </p:spTree>
    <p:extLst>
      <p:ext uri="{BB962C8B-B14F-4D97-AF65-F5344CB8AC3E}">
        <p14:creationId xmlns:p14="http://schemas.microsoft.com/office/powerpoint/2010/main" val="1843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Đọc bản vẽ nhà một tầng (Hình 3.6) theo quy trình đã học. </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8488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Đọc bản vẽ nhà một tầng (Hình 3.6) theo quy trình đã học. </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64983692"/>
              </p:ext>
            </p:extLst>
          </p:nvPr>
        </p:nvGraphicFramePr>
        <p:xfrm>
          <a:off x="449841" y="1169550"/>
          <a:ext cx="11087877" cy="5178115"/>
        </p:xfrm>
        <a:graphic>
          <a:graphicData uri="http://schemas.openxmlformats.org/drawingml/2006/table">
            <a:tbl>
              <a:tblPr/>
              <a:tblGrid>
                <a:gridCol w="3695959">
                  <a:extLst>
                    <a:ext uri="{9D8B030D-6E8A-4147-A177-3AD203B41FA5}">
                      <a16:colId xmlns:a16="http://schemas.microsoft.com/office/drawing/2014/main" val="2958118500"/>
                    </a:ext>
                  </a:extLst>
                </a:gridCol>
                <a:gridCol w="3695959">
                  <a:extLst>
                    <a:ext uri="{9D8B030D-6E8A-4147-A177-3AD203B41FA5}">
                      <a16:colId xmlns:a16="http://schemas.microsoft.com/office/drawing/2014/main" val="2660001932"/>
                    </a:ext>
                  </a:extLst>
                </a:gridCol>
                <a:gridCol w="3695959">
                  <a:extLst>
                    <a:ext uri="{9D8B030D-6E8A-4147-A177-3AD203B41FA5}">
                      <a16:colId xmlns:a16="http://schemas.microsoft.com/office/drawing/2014/main" val="1011741901"/>
                    </a:ext>
                  </a:extLst>
                </a:gridCol>
              </a:tblGrid>
              <a:tr h="674948">
                <a:tc>
                  <a:txBody>
                    <a:bodyPr/>
                    <a:lstStyle/>
                    <a:p>
                      <a:pPr algn="just" fontAlgn="t"/>
                      <a:r>
                        <a:rPr lang="en-US" sz="2000" b="1" smtClean="0">
                          <a:solidFill>
                            <a:srgbClr val="000000"/>
                          </a:solidFill>
                          <a:effectLst/>
                          <a:latin typeface="Times New Roman" panose="02020603050405020304" pitchFamily="18" charset="0"/>
                          <a:cs typeface="Times New Roman" panose="02020603050405020304" pitchFamily="18" charset="0"/>
                        </a:rPr>
                        <a:t>Trình </a:t>
                      </a:r>
                      <a:r>
                        <a:rPr lang="en-US" sz="2000" b="1">
                          <a:solidFill>
                            <a:srgbClr val="000000"/>
                          </a:solidFill>
                          <a:effectLst/>
                          <a:latin typeface="Times New Roman" panose="02020603050405020304" pitchFamily="18" charset="0"/>
                          <a:cs typeface="Times New Roman" panose="02020603050405020304" pitchFamily="18" charset="0"/>
                        </a:rPr>
                        <a:t>tự đọc</a:t>
                      </a:r>
                      <a:endParaRPr lang="en-US" sz="2000">
                        <a:solidFill>
                          <a:srgbClr val="000000"/>
                        </a:solidFill>
                        <a:effectLst/>
                        <a:latin typeface="Times New Roman" panose="02020603050405020304" pitchFamily="18" charset="0"/>
                        <a:cs typeface="Times New Roman" panose="02020603050405020304" pitchFamily="18" charset="0"/>
                      </a:endParaRP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b="1">
                          <a:solidFill>
                            <a:srgbClr val="000000"/>
                          </a:solidFill>
                          <a:effectLst/>
                          <a:latin typeface="Times New Roman" panose="02020603050405020304" pitchFamily="18" charset="0"/>
                          <a:cs typeface="Times New Roman" panose="02020603050405020304" pitchFamily="18" charset="0"/>
                        </a:rPr>
                        <a:t>Nội dung đọc</a:t>
                      </a:r>
                      <a:endParaRPr lang="en-US" sz="2000">
                        <a:solidFill>
                          <a:srgbClr val="000000"/>
                        </a:solidFill>
                        <a:effectLst/>
                        <a:latin typeface="Times New Roman" panose="02020603050405020304" pitchFamily="18" charset="0"/>
                        <a:cs typeface="Times New Roman" panose="02020603050405020304" pitchFamily="18" charset="0"/>
                      </a:endParaRP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b="1">
                          <a:solidFill>
                            <a:srgbClr val="000000"/>
                          </a:solidFill>
                          <a:effectLst/>
                          <a:latin typeface="Times New Roman" panose="02020603050405020304" pitchFamily="18" charset="0"/>
                          <a:cs typeface="Times New Roman" panose="02020603050405020304" pitchFamily="18" charset="0"/>
                        </a:rPr>
                        <a:t>Kết quả đọc bản vẽ nhà một tầng</a:t>
                      </a:r>
                      <a:endParaRPr lang="en-US" sz="2000">
                        <a:solidFill>
                          <a:srgbClr val="000000"/>
                        </a:solidFill>
                        <a:effectLst/>
                        <a:latin typeface="Times New Roman" panose="02020603050405020304" pitchFamily="18" charset="0"/>
                        <a:cs typeface="Times New Roman" panose="02020603050405020304" pitchFamily="18" charset="0"/>
                      </a:endParaRPr>
                    </a:p>
                    <a:p>
                      <a:pPr algn="just" fontAlgn="t"/>
                      <a:r>
                        <a:rPr lang="en-US" sz="2000" b="1">
                          <a:solidFill>
                            <a:srgbClr val="000000"/>
                          </a:solidFill>
                          <a:effectLst/>
                          <a:latin typeface="Times New Roman" panose="02020603050405020304" pitchFamily="18" charset="0"/>
                          <a:cs typeface="Times New Roman" panose="02020603050405020304" pitchFamily="18" charset="0"/>
                        </a:rPr>
                        <a:t>(Hình 3.6)</a:t>
                      </a:r>
                      <a:endParaRPr lang="en-US" sz="2000">
                        <a:solidFill>
                          <a:srgbClr val="000000"/>
                        </a:solidFill>
                        <a:effectLst/>
                        <a:latin typeface="Times New Roman" panose="02020603050405020304" pitchFamily="18" charset="0"/>
                        <a:cs typeface="Times New Roman" panose="02020603050405020304" pitchFamily="18" charset="0"/>
                      </a:endParaRP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108879001"/>
                  </a:ext>
                </a:extLst>
              </a:tr>
              <a:tr h="523085">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1. Khung tên</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Tên của ngôi nhà</a:t>
                      </a:r>
                    </a:p>
                    <a:p>
                      <a:pPr algn="just" fontAlgn="t"/>
                      <a:r>
                        <a:rPr lang="en-US" sz="2000">
                          <a:solidFill>
                            <a:srgbClr val="000000"/>
                          </a:solidFill>
                          <a:effectLst/>
                          <a:latin typeface="Times New Roman" panose="02020603050405020304" pitchFamily="18" charset="0"/>
                          <a:cs typeface="Times New Roman" panose="02020603050405020304" pitchFamily="18" charset="0"/>
                        </a:rPr>
                        <a:t>- Tỉ lệ bản vẽ</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Nhà một tầng</a:t>
                      </a:r>
                    </a:p>
                    <a:p>
                      <a:pPr algn="just" fontAlgn="t"/>
                      <a:r>
                        <a:rPr lang="en-US" sz="2000">
                          <a:solidFill>
                            <a:srgbClr val="000000"/>
                          </a:solidFill>
                          <a:effectLst/>
                          <a:latin typeface="Times New Roman" panose="02020603050405020304" pitchFamily="18" charset="0"/>
                          <a:cs typeface="Times New Roman" panose="02020603050405020304" pitchFamily="18" charset="0"/>
                        </a:rPr>
                        <a:t>- Tỉ lệ: 1: 50</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011357206"/>
                  </a:ext>
                </a:extLst>
              </a:tr>
              <a:tr h="674948">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2. Hình biểu diễn</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Tên gọi các hình biểu diễn</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Mặt đứng A – A</a:t>
                      </a:r>
                    </a:p>
                    <a:p>
                      <a:pPr algn="just" fontAlgn="t"/>
                      <a:r>
                        <a:rPr lang="en-US" sz="2000">
                          <a:solidFill>
                            <a:srgbClr val="000000"/>
                          </a:solidFill>
                          <a:effectLst/>
                          <a:latin typeface="Times New Roman" panose="02020603050405020304" pitchFamily="18" charset="0"/>
                          <a:cs typeface="Times New Roman" panose="02020603050405020304" pitchFamily="18" charset="0"/>
                        </a:rPr>
                        <a:t>- Mặt cắt B – B</a:t>
                      </a:r>
                    </a:p>
                    <a:p>
                      <a:pPr algn="just" fontAlgn="t"/>
                      <a:r>
                        <a:rPr lang="en-US" sz="2000">
                          <a:solidFill>
                            <a:srgbClr val="000000"/>
                          </a:solidFill>
                          <a:effectLst/>
                          <a:latin typeface="Times New Roman" panose="02020603050405020304" pitchFamily="18" charset="0"/>
                          <a:cs typeface="Times New Roman" panose="02020603050405020304" pitchFamily="18" charset="0"/>
                        </a:rPr>
                        <a:t>- Mặt bằng</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340478960"/>
                  </a:ext>
                </a:extLst>
              </a:tr>
              <a:tr h="1889853">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3. Kích thước</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2000">
                          <a:solidFill>
                            <a:srgbClr val="000000"/>
                          </a:solidFill>
                          <a:effectLst/>
                          <a:latin typeface="Times New Roman" panose="02020603050405020304" pitchFamily="18" charset="0"/>
                          <a:cs typeface="Times New Roman" panose="02020603050405020304" pitchFamily="18" charset="0"/>
                        </a:rPr>
                        <a:t>- Kích thước từng bộ phận</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 Dài 7700, rộng 7000, cao 4500</a:t>
                      </a:r>
                    </a:p>
                    <a:p>
                      <a:pPr algn="just" fontAlgn="t"/>
                      <a:r>
                        <a:rPr lang="vi-VN" sz="2000">
                          <a:solidFill>
                            <a:srgbClr val="000000"/>
                          </a:solidFill>
                          <a:effectLst/>
                          <a:latin typeface="Times New Roman" panose="02020603050405020304" pitchFamily="18" charset="0"/>
                          <a:cs typeface="Times New Roman" panose="02020603050405020304" pitchFamily="18" charset="0"/>
                        </a:rPr>
                        <a:t>- Kích thước từng bộ phận:</a:t>
                      </a:r>
                    </a:p>
                    <a:p>
                      <a:pPr algn="just" fontAlgn="t"/>
                      <a:r>
                        <a:rPr lang="vi-VN" sz="2000">
                          <a:solidFill>
                            <a:srgbClr val="000000"/>
                          </a:solidFill>
                          <a:effectLst/>
                          <a:latin typeface="Times New Roman" panose="02020603050405020304" pitchFamily="18" charset="0"/>
                          <a:cs typeface="Times New Roman" panose="02020603050405020304" pitchFamily="18" charset="0"/>
                        </a:rPr>
                        <a:t>+ Phòng khách: 4600 x 3100</a:t>
                      </a:r>
                    </a:p>
                    <a:p>
                      <a:pPr algn="just" fontAlgn="t"/>
                      <a:r>
                        <a:rPr lang="vi-VN" sz="2000">
                          <a:solidFill>
                            <a:srgbClr val="000000"/>
                          </a:solidFill>
                          <a:effectLst/>
                          <a:latin typeface="Times New Roman" panose="02020603050405020304" pitchFamily="18" charset="0"/>
                          <a:cs typeface="Times New Roman" panose="02020603050405020304" pitchFamily="18" charset="0"/>
                        </a:rPr>
                        <a:t>+ Phòng ngủ: 4600 x 3100</a:t>
                      </a:r>
                    </a:p>
                    <a:p>
                      <a:pPr algn="just" fontAlgn="t"/>
                      <a:r>
                        <a:rPr lang="vi-VN" sz="2000">
                          <a:solidFill>
                            <a:srgbClr val="000000"/>
                          </a:solidFill>
                          <a:effectLst/>
                          <a:latin typeface="Times New Roman" panose="02020603050405020304" pitchFamily="18" charset="0"/>
                          <a:cs typeface="Times New Roman" panose="02020603050405020304" pitchFamily="18" charset="0"/>
                        </a:rPr>
                        <a:t>+ Nhà vệ sinh: 3100 x 1500</a:t>
                      </a:r>
                    </a:p>
                    <a:p>
                      <a:pPr algn="just" fontAlgn="t"/>
                      <a:r>
                        <a:rPr lang="vi-VN" sz="2000">
                          <a:solidFill>
                            <a:srgbClr val="000000"/>
                          </a:solidFill>
                          <a:effectLst/>
                          <a:latin typeface="Times New Roman" panose="02020603050405020304" pitchFamily="18" charset="0"/>
                          <a:cs typeface="Times New Roman" panose="02020603050405020304" pitchFamily="18" charset="0"/>
                        </a:rPr>
                        <a:t>+ Bếp và phòng ăn: 5500 x 3100</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326768767"/>
                  </a:ext>
                </a:extLst>
              </a:tr>
              <a:tr h="978674">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4. Các bộ phận chính</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Số phòng</a:t>
                      </a:r>
                    </a:p>
                    <a:p>
                      <a:pPr algn="just" fontAlgn="t"/>
                      <a:r>
                        <a:rPr lang="en-US" sz="2000">
                          <a:solidFill>
                            <a:srgbClr val="000000"/>
                          </a:solidFill>
                          <a:effectLst/>
                          <a:latin typeface="Times New Roman" panose="02020603050405020304" pitchFamily="18" charset="0"/>
                          <a:cs typeface="Times New Roman" panose="02020603050405020304" pitchFamily="18" charset="0"/>
                        </a:rPr>
                        <a:t>- Số của đi và cửa sổ</a:t>
                      </a:r>
                    </a:p>
                    <a:p>
                      <a:pPr algn="just" fontAlgn="t"/>
                      <a:r>
                        <a:rPr lang="en-US" sz="2000">
                          <a:solidFill>
                            <a:srgbClr val="000000"/>
                          </a:solidFill>
                          <a:effectLst/>
                          <a:latin typeface="Times New Roman" panose="02020603050405020304" pitchFamily="18" charset="0"/>
                          <a:cs typeface="Times New Roman" panose="02020603050405020304" pitchFamily="18" charset="0"/>
                        </a:rPr>
                        <a:t>- Các bộ phận khác</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- 3 phòng</a:t>
                      </a:r>
                    </a:p>
                    <a:p>
                      <a:pPr algn="just" fontAlgn="t"/>
                      <a:r>
                        <a:rPr lang="vi-VN" sz="2000">
                          <a:solidFill>
                            <a:srgbClr val="000000"/>
                          </a:solidFill>
                          <a:effectLst/>
                          <a:latin typeface="Times New Roman" panose="02020603050405020304" pitchFamily="18" charset="0"/>
                          <a:cs typeface="Times New Roman" panose="02020603050405020304" pitchFamily="18" charset="0"/>
                        </a:rPr>
                        <a:t>- 3 cửa đi đơn 1 cánh, 1 cửa đi đơn 2 cánh, 6 cửa sổ và 1 cửa chớp.</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52562419"/>
                  </a:ext>
                </a:extLst>
              </a:tr>
            </a:tbl>
          </a:graphicData>
        </a:graphic>
      </p:graphicFrame>
    </p:spTree>
    <p:extLst>
      <p:ext uri="{BB962C8B-B14F-4D97-AF65-F5344CB8AC3E}">
        <p14:creationId xmlns:p14="http://schemas.microsoft.com/office/powerpoint/2010/main" val="156178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356712" y="1691971"/>
            <a:ext cx="10979982" cy="501673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5846578"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263406" y="2146040"/>
            <a:ext cx="5446929" cy="455333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27691490"/>
              </p:ext>
            </p:extLst>
          </p:nvPr>
        </p:nvGraphicFramePr>
        <p:xfrm>
          <a:off x="5803639" y="867749"/>
          <a:ext cx="6239070" cy="5647438"/>
        </p:xfrm>
        <a:graphic>
          <a:graphicData uri="http://schemas.openxmlformats.org/drawingml/2006/table">
            <a:tbl>
              <a:tblPr/>
              <a:tblGrid>
                <a:gridCol w="2079690">
                  <a:extLst>
                    <a:ext uri="{9D8B030D-6E8A-4147-A177-3AD203B41FA5}">
                      <a16:colId xmlns:a16="http://schemas.microsoft.com/office/drawing/2014/main" val="2683335630"/>
                    </a:ext>
                  </a:extLst>
                </a:gridCol>
                <a:gridCol w="2079690">
                  <a:extLst>
                    <a:ext uri="{9D8B030D-6E8A-4147-A177-3AD203B41FA5}">
                      <a16:colId xmlns:a16="http://schemas.microsoft.com/office/drawing/2014/main" val="2937966729"/>
                    </a:ext>
                  </a:extLst>
                </a:gridCol>
                <a:gridCol w="2079690">
                  <a:extLst>
                    <a:ext uri="{9D8B030D-6E8A-4147-A177-3AD203B41FA5}">
                      <a16:colId xmlns:a16="http://schemas.microsoft.com/office/drawing/2014/main" val="2426540157"/>
                    </a:ext>
                  </a:extLst>
                </a:gridCol>
              </a:tblGrid>
              <a:tr h="625276">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Trình tự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Nội dung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b="1">
                          <a:solidFill>
                            <a:srgbClr val="000000"/>
                          </a:solidFill>
                          <a:effectLst/>
                          <a:latin typeface="Times New Roman" panose="02020603050405020304" pitchFamily="18" charset="0"/>
                          <a:cs typeface="Times New Roman" panose="02020603050405020304" pitchFamily="18" charset="0"/>
                        </a:rPr>
                        <a:t>Kết quả đọc bản vẽ giá sách treo tường</a:t>
                      </a:r>
                      <a:endParaRPr lang="vi-VN" sz="1400">
                        <a:solidFill>
                          <a:srgbClr val="000000"/>
                        </a:solidFill>
                        <a:effectLst/>
                        <a:latin typeface="Times New Roman" panose="02020603050405020304" pitchFamily="18" charset="0"/>
                        <a:cs typeface="Times New Roman" panose="02020603050405020304" pitchFamily="18" charset="0"/>
                      </a:endParaRPr>
                    </a:p>
                    <a:p>
                      <a:pPr algn="just" fontAlgn="t"/>
                      <a:r>
                        <a:rPr lang="vi-VN" sz="1400" b="1">
                          <a:solidFill>
                            <a:srgbClr val="000000"/>
                          </a:solidFill>
                          <a:effectLst/>
                          <a:latin typeface="Times New Roman" panose="02020603050405020304" pitchFamily="18" charset="0"/>
                          <a:cs typeface="Times New Roman" panose="02020603050405020304" pitchFamily="18" charset="0"/>
                        </a:rPr>
                        <a:t>(Hình 3.7)</a:t>
                      </a:r>
                      <a:endParaRPr lang="vi-VN"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26110474"/>
                  </a:ext>
                </a:extLst>
              </a:tr>
              <a:tr h="395584">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1. Khung tên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Tên gọi sản phẩm</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Tỉ lệ bản vẽ</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Giá sách treo tường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Tỉ lệ: 1: 10</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0864135"/>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2. Bảng kê</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Tên gọi, số lượng, vật liệu của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(3),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(4),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(42), thép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13328408"/>
                  </a:ext>
                </a:extLst>
              </a:tr>
              <a:tr h="51043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3. Hình biểu diễn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Tên gọi các hình chiếu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đứng</a:t>
                      </a:r>
                    </a:p>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bằng</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26623625"/>
                  </a:ext>
                </a:extLst>
              </a:tr>
              <a:tr h="1084663">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4. Kích thước</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lắp ghép giữa các chi tiết</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xác định khoảng cách giữa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 1200, 650</a:t>
                      </a:r>
                    </a:p>
                    <a:p>
                      <a:pPr algn="just" fontAlgn="t"/>
                      <a:r>
                        <a:rPr lang="vi-VN" sz="1400">
                          <a:solidFill>
                            <a:srgbClr val="000000"/>
                          </a:solidFill>
                          <a:effectLst/>
                          <a:latin typeface="Times New Roman" panose="02020603050405020304" pitchFamily="18" charset="0"/>
                          <a:cs typeface="Times New Roman" panose="02020603050405020304" pitchFamily="18" charset="0"/>
                        </a:rPr>
                        <a:t> </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34185496"/>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5. Phân tích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Vị trí của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(3)</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82602653"/>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6. Tổng hợp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Trình tự tháo lắp các chi tiết</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Công dụng của sản phẩm</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Tháo chi tiết: 4 – 3 – 2 –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Lắp chi tiết: 1 – 2 – 3 – 4</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Cố định các chi tiết với nhau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9771255"/>
                  </a:ext>
                </a:extLst>
              </a:tr>
            </a:tbl>
          </a:graphicData>
        </a:graphic>
      </p:graphicFrame>
    </p:spTree>
    <p:extLst>
      <p:ext uri="{BB962C8B-B14F-4D97-AF65-F5344CB8AC3E}">
        <p14:creationId xmlns:p14="http://schemas.microsoft.com/office/powerpoint/2010/main" val="27828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Kĩ sư dựa trên bản vẽ chi tiết để kiểm tra chi tiết máy.</a:t>
            </a:r>
          </a:p>
        </p:txBody>
      </p:sp>
      <p:pic>
        <p:nvPicPr>
          <p:cNvPr id="4" name="Picture 3"/>
          <p:cNvPicPr>
            <a:picLocks noChangeAspect="1"/>
          </p:cNvPicPr>
          <p:nvPr/>
        </p:nvPicPr>
        <p:blipFill>
          <a:blip r:embed="rId2"/>
          <a:stretch>
            <a:fillRect/>
          </a:stretch>
        </p:blipFill>
        <p:spPr>
          <a:xfrm>
            <a:off x="421419" y="246491"/>
            <a:ext cx="8348870" cy="6440556"/>
          </a:xfrm>
          <a:prstGeom prst="rect">
            <a:avLst/>
          </a:prstGeom>
        </p:spPr>
      </p:pic>
    </p:spTree>
    <p:extLst>
      <p:ext uri="{BB962C8B-B14F-4D97-AF65-F5344CB8AC3E}">
        <p14:creationId xmlns:p14="http://schemas.microsoft.com/office/powerpoint/2010/main" val="428198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Bản vẽ chi tiết ở Hình 3.2 cho ta biết được những thông tin gì về vòng đệm?</a:t>
            </a:r>
          </a:p>
        </p:txBody>
      </p:sp>
      <p:pic>
        <p:nvPicPr>
          <p:cNvPr id="4" name="Picture 3"/>
          <p:cNvPicPr>
            <a:picLocks noChangeAspect="1"/>
          </p:cNvPicPr>
          <p:nvPr/>
        </p:nvPicPr>
        <p:blipFill>
          <a:blip r:embed="rId2"/>
          <a:stretch>
            <a:fillRect/>
          </a:stretch>
        </p:blipFill>
        <p:spPr>
          <a:xfrm>
            <a:off x="319280" y="1060264"/>
            <a:ext cx="11483944" cy="5648446"/>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701472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Bản vẽ chi tiết ở Hình 3.2 cho ta biết được những thông tin gì về vòng đệm?</a:t>
            </a:r>
          </a:p>
        </p:txBody>
      </p:sp>
      <p:pic>
        <p:nvPicPr>
          <p:cNvPr id="4" name="Picture 3"/>
          <p:cNvPicPr>
            <a:picLocks noChangeAspect="1"/>
          </p:cNvPicPr>
          <p:nvPr/>
        </p:nvPicPr>
        <p:blipFill>
          <a:blip r:embed="rId2"/>
          <a:stretch>
            <a:fillRect/>
          </a:stretch>
        </p:blipFill>
        <p:spPr>
          <a:xfrm>
            <a:off x="319281" y="1060264"/>
            <a:ext cx="5801602" cy="5648446"/>
          </a:xfrm>
          <a:prstGeom prst="rect">
            <a:avLst/>
          </a:prstGeom>
        </p:spPr>
      </p:pic>
      <p:sp>
        <p:nvSpPr>
          <p:cNvPr id="2" name="Rectangle 1"/>
          <p:cNvSpPr/>
          <p:nvPr/>
        </p:nvSpPr>
        <p:spPr>
          <a:xfrm>
            <a:off x="6410130" y="1060264"/>
            <a:ext cx="5393093" cy="569386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Khung tên:</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Tên </a:t>
            </a:r>
            <a:r>
              <a:rPr lang="vi-VN" sz="2800">
                <a:solidFill>
                  <a:srgbClr val="FF0000"/>
                </a:solidFill>
                <a:latin typeface="Times New Roman" panose="02020603050405020304" pitchFamily="18" charset="0"/>
                <a:cs typeface="Times New Roman" panose="02020603050405020304" pitchFamily="18" charset="0"/>
              </a:rPr>
              <a:t>gọi: Vòng đệm</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Vật </a:t>
            </a:r>
            <a:r>
              <a:rPr lang="vi-VN" sz="2800">
                <a:solidFill>
                  <a:srgbClr val="FF0000"/>
                </a:solidFill>
                <a:latin typeface="Times New Roman" panose="02020603050405020304" pitchFamily="18" charset="0"/>
                <a:cs typeface="Times New Roman" panose="02020603050405020304" pitchFamily="18" charset="0"/>
              </a:rPr>
              <a:t>liệu: thép.</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Tỉ </a:t>
            </a:r>
            <a:r>
              <a:rPr lang="vi-VN" sz="2800">
                <a:solidFill>
                  <a:srgbClr val="FF0000"/>
                </a:solidFill>
                <a:latin typeface="Times New Roman" panose="02020603050405020304" pitchFamily="18" charset="0"/>
                <a:cs typeface="Times New Roman" panose="02020603050405020304" pitchFamily="18" charset="0"/>
              </a:rPr>
              <a:t>lệ: 2:1</a:t>
            </a:r>
          </a:p>
          <a:p>
            <a:r>
              <a:rPr lang="vi-VN" sz="2800">
                <a:solidFill>
                  <a:srgbClr val="FF0000"/>
                </a:solidFill>
                <a:latin typeface="Times New Roman" panose="02020603050405020304" pitchFamily="18" charset="0"/>
                <a:cs typeface="Times New Roman" panose="02020603050405020304" pitchFamily="18" charset="0"/>
              </a:rPr>
              <a:t>- Hình biểu diễn: các hình hiếu thể hiện hình dạng của vòng đệm.</a:t>
            </a:r>
          </a:p>
          <a:p>
            <a:r>
              <a:rPr lang="vi-VN" sz="2800">
                <a:solidFill>
                  <a:srgbClr val="FF0000"/>
                </a:solidFill>
                <a:latin typeface="Times New Roman" panose="02020603050405020304" pitchFamily="18" charset="0"/>
                <a:cs typeface="Times New Roman" panose="02020603050405020304" pitchFamily="18" charset="0"/>
              </a:rPr>
              <a:t>- Kích thước:</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Đường </a:t>
            </a:r>
            <a:r>
              <a:rPr lang="vi-VN" sz="2800">
                <a:solidFill>
                  <a:srgbClr val="FF0000"/>
                </a:solidFill>
                <a:latin typeface="Times New Roman" panose="02020603050405020304" pitchFamily="18" charset="0"/>
                <a:cs typeface="Times New Roman" panose="02020603050405020304" pitchFamily="18" charset="0"/>
              </a:rPr>
              <a:t>kính ngoài 44 mm</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Đường </a:t>
            </a:r>
            <a:r>
              <a:rPr lang="vi-VN" sz="2800">
                <a:solidFill>
                  <a:srgbClr val="FF0000"/>
                </a:solidFill>
                <a:latin typeface="Times New Roman" panose="02020603050405020304" pitchFamily="18" charset="0"/>
                <a:cs typeface="Times New Roman" panose="02020603050405020304" pitchFamily="18" charset="0"/>
              </a:rPr>
              <a:t>kính trong 22 mm</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Bề </a:t>
            </a:r>
            <a:r>
              <a:rPr lang="vi-VN" sz="2800">
                <a:solidFill>
                  <a:srgbClr val="FF0000"/>
                </a:solidFill>
                <a:latin typeface="Times New Roman" panose="02020603050405020304" pitchFamily="18" charset="0"/>
                <a:cs typeface="Times New Roman" panose="02020603050405020304" pitchFamily="18" charset="0"/>
              </a:rPr>
              <a:t>dày của vòng đệm 3 mm</a:t>
            </a:r>
          </a:p>
          <a:p>
            <a:r>
              <a:rPr lang="vi-VN" sz="2800">
                <a:solidFill>
                  <a:srgbClr val="FF0000"/>
                </a:solidFill>
                <a:latin typeface="Times New Roman" panose="02020603050405020304" pitchFamily="18" charset="0"/>
                <a:cs typeface="Times New Roman" panose="02020603050405020304" pitchFamily="18" charset="0"/>
              </a:rPr>
              <a:t>- Yêu cầu kĩ thuật:</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Làm </a:t>
            </a:r>
            <a:r>
              <a:rPr lang="vi-VN" sz="2800">
                <a:solidFill>
                  <a:srgbClr val="FF0000"/>
                </a:solidFill>
                <a:latin typeface="Times New Roman" panose="02020603050405020304" pitchFamily="18" charset="0"/>
                <a:cs typeface="Times New Roman" panose="02020603050405020304" pitchFamily="18" charset="0"/>
              </a:rPr>
              <a:t>tù cạnh</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Mạ </a:t>
            </a:r>
            <a:r>
              <a:rPr lang="vi-VN" sz="2800">
                <a:solidFill>
                  <a:srgbClr val="FF0000"/>
                </a:solidFill>
                <a:latin typeface="Times New Roman" panose="02020603050405020304" pitchFamily="18" charset="0"/>
                <a:cs typeface="Times New Roman" panose="02020603050405020304" pitchFamily="18" charset="0"/>
              </a:rPr>
              <a:t>kẽm</a:t>
            </a:r>
          </a:p>
        </p:txBody>
      </p:sp>
    </p:spTree>
    <p:extLst>
      <p:ext uri="{BB962C8B-B14F-4D97-AF65-F5344CB8AC3E}">
        <p14:creationId xmlns:p14="http://schemas.microsoft.com/office/powerpoint/2010/main" val="41030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1.Bản vẽ chi tiết</a:t>
            </a:r>
          </a:p>
          <a:p>
            <a:r>
              <a:rPr lang="en-US" sz="2800" b="1">
                <a:latin typeface="Times New Roman" panose="02020603050405020304" pitchFamily="18" charset="0"/>
                <a:cs typeface="Times New Roman" panose="02020603050405020304" pitchFamily="18" charset="0"/>
              </a:rPr>
              <a:t>1.1. Nội dung của bản vẽ chi tiết</a:t>
            </a:r>
          </a:p>
          <a:p>
            <a:r>
              <a:rPr lang="en-US" sz="2800">
                <a:latin typeface="Times New Roman" panose="02020603050405020304" pitchFamily="18" charset="0"/>
                <a:cs typeface="Times New Roman" panose="02020603050405020304" pitchFamily="18" charset="0"/>
              </a:rPr>
              <a:t>- Bản vẽ chi tiết thể hiện hình dạng, kích thước, vật liệu và các yêu cầu kỹ thuật cho việc chế tạo và kiểm tra chi tiết máy.</a:t>
            </a:r>
          </a:p>
          <a:p>
            <a:r>
              <a:rPr lang="en-US" sz="2800">
                <a:latin typeface="Times New Roman" panose="02020603050405020304" pitchFamily="18" charset="0"/>
                <a:cs typeface="Times New Roman" panose="02020603050405020304" pitchFamily="18" charset="0"/>
              </a:rPr>
              <a:t>- Bản vẽ chi tiết gồm các nội dung sau</a:t>
            </a:r>
          </a:p>
          <a:p>
            <a:r>
              <a:rPr lang="en-US" sz="2800">
                <a:latin typeface="Times New Roman" panose="02020603050405020304" pitchFamily="18" charset="0"/>
                <a:cs typeface="Times New Roman" panose="02020603050405020304" pitchFamily="18" charset="0"/>
              </a:rPr>
              <a:t>+ Hình biểu diễn: hình chiếu thể hiện hình dạng chi tiết hoặc vật thể.</a:t>
            </a:r>
          </a:p>
          <a:p>
            <a:r>
              <a:rPr lang="en-US" sz="2800">
                <a:latin typeface="Times New Roman" panose="02020603050405020304" pitchFamily="18" charset="0"/>
                <a:cs typeface="Times New Roman" panose="02020603050405020304" pitchFamily="18" charset="0"/>
              </a:rPr>
              <a:t>+ Kích thước: các kích thước thể hiện độ lớn của chi tiết.</a:t>
            </a:r>
          </a:p>
          <a:p>
            <a:r>
              <a:rPr lang="en-US" sz="2800">
                <a:latin typeface="Times New Roman" panose="02020603050405020304" pitchFamily="18" charset="0"/>
                <a:cs typeface="Times New Roman" panose="02020603050405020304" pitchFamily="18" charset="0"/>
              </a:rPr>
              <a:t>+ Yêu cầu kỹ thuật: gồm chỉ dẫn về việc gia công, xử lý bề mặt….</a:t>
            </a:r>
          </a:p>
          <a:p>
            <a:r>
              <a:rPr lang="en-US" sz="2800">
                <a:latin typeface="Times New Roman" panose="02020603050405020304" pitchFamily="18" charset="0"/>
                <a:cs typeface="Times New Roman" panose="02020603050405020304" pitchFamily="18" charset="0"/>
              </a:rPr>
              <a:t>+Khung tên: gồm tên gọi chi tiết, vật liệu, tỉ lệ, kí hiệu bản vẽ, cơ sở chi tiết</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9478006"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bảng 2.2. Trình bày trình tự đọc bản vẽ chi tiết</a:t>
            </a:r>
          </a:p>
        </p:txBody>
      </p:sp>
      <p:pic>
        <p:nvPicPr>
          <p:cNvPr id="7" name="Picture 6"/>
          <p:cNvPicPr>
            <a:picLocks noChangeAspect="1"/>
          </p:cNvPicPr>
          <p:nvPr/>
        </p:nvPicPr>
        <p:blipFill>
          <a:blip r:embed="rId2"/>
          <a:stretch>
            <a:fillRect/>
          </a:stretch>
        </p:blipFill>
        <p:spPr>
          <a:xfrm>
            <a:off x="315196" y="770948"/>
            <a:ext cx="11049489" cy="5909770"/>
          </a:xfrm>
          <a:prstGeom prst="rect">
            <a:avLst/>
          </a:prstGeom>
        </p:spPr>
      </p:pic>
    </p:spTree>
    <p:extLst>
      <p:ext uri="{BB962C8B-B14F-4D97-AF65-F5344CB8AC3E}">
        <p14:creationId xmlns:p14="http://schemas.microsoft.com/office/powerpoint/2010/main" val="30416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1.Bản vẽ chi tiết</a:t>
            </a:r>
          </a:p>
          <a:p>
            <a:r>
              <a:rPr lang="en-US" sz="2800" b="1">
                <a:latin typeface="Times New Roman" panose="02020603050405020304" pitchFamily="18" charset="0"/>
                <a:cs typeface="Times New Roman" panose="02020603050405020304" pitchFamily="18" charset="0"/>
              </a:rPr>
              <a:t>1.2. Trình tự đọc bản vẽ chi tiết</a:t>
            </a:r>
          </a:p>
          <a:p>
            <a:r>
              <a:rPr lang="en-US" sz="2800">
                <a:latin typeface="Times New Roman" panose="02020603050405020304" pitchFamily="18" charset="0"/>
                <a:cs typeface="Times New Roman" panose="02020603050405020304" pitchFamily="18" charset="0"/>
              </a:rPr>
              <a:t>- Bước 1. Khung tên:</a:t>
            </a:r>
          </a:p>
          <a:p>
            <a:r>
              <a:rPr lang="en-US" sz="2800">
                <a:latin typeface="Times New Roman" panose="02020603050405020304" pitchFamily="18" charset="0"/>
                <a:cs typeface="Times New Roman" panose="02020603050405020304" pitchFamily="18" charset="0"/>
              </a:rPr>
              <a:t>+ Tên gọi chi tiết</a:t>
            </a:r>
          </a:p>
          <a:p>
            <a:r>
              <a:rPr lang="en-US" sz="2800">
                <a:latin typeface="Times New Roman" panose="02020603050405020304" pitchFamily="18" charset="0"/>
                <a:cs typeface="Times New Roman" panose="02020603050405020304" pitchFamily="18" charset="0"/>
              </a:rPr>
              <a:t>+ Vật liệu chế tạo</a:t>
            </a:r>
          </a:p>
          <a:p>
            <a:r>
              <a:rPr lang="en-US" sz="2800">
                <a:latin typeface="Times New Roman" panose="02020603050405020304" pitchFamily="18" charset="0"/>
                <a:cs typeface="Times New Roman" panose="02020603050405020304" pitchFamily="18" charset="0"/>
              </a:rPr>
              <a:t>+ Tỉ lệ bản vẽ</a:t>
            </a:r>
          </a:p>
          <a:p>
            <a:r>
              <a:rPr lang="en-US" sz="2800">
                <a:latin typeface="Times New Roman" panose="02020603050405020304" pitchFamily="18" charset="0"/>
                <a:cs typeface="Times New Roman" panose="02020603050405020304" pitchFamily="18" charset="0"/>
              </a:rPr>
              <a:t>- Bước 2: Hình biểu diễn: tên gọi các hình chiếu</a:t>
            </a:r>
          </a:p>
          <a:p>
            <a:r>
              <a:rPr lang="en-US" sz="2800">
                <a:latin typeface="Times New Roman" panose="02020603050405020304" pitchFamily="18" charset="0"/>
                <a:cs typeface="Times New Roman" panose="02020603050405020304" pitchFamily="18" charset="0"/>
              </a:rPr>
              <a:t>- Bước 3: Kích thước:</a:t>
            </a:r>
          </a:p>
          <a:p>
            <a:r>
              <a:rPr lang="en-US" sz="2800">
                <a:latin typeface="Times New Roman" panose="02020603050405020304" pitchFamily="18" charset="0"/>
                <a:cs typeface="Times New Roman" panose="02020603050405020304" pitchFamily="18" charset="0"/>
              </a:rPr>
              <a:t>+ Kích thước chung của chi tiết</a:t>
            </a:r>
          </a:p>
          <a:p>
            <a:r>
              <a:rPr lang="en-US" sz="2800">
                <a:latin typeface="Times New Roman" panose="02020603050405020304" pitchFamily="18" charset="0"/>
                <a:cs typeface="Times New Roman" panose="02020603050405020304" pitchFamily="18" charset="0"/>
              </a:rPr>
              <a:t>+ Kích thước các phần của chi tiết</a:t>
            </a:r>
          </a:p>
          <a:p>
            <a:r>
              <a:rPr lang="en-US" sz="2800">
                <a:latin typeface="Times New Roman" panose="02020603050405020304" pitchFamily="18" charset="0"/>
                <a:cs typeface="Times New Roman" panose="02020603050405020304" pitchFamily="18" charset="0"/>
              </a:rPr>
              <a:t>-Bước 4: Yêu cầu kỹ thuật</a:t>
            </a:r>
          </a:p>
          <a:p>
            <a:r>
              <a:rPr lang="en-US" sz="2800">
                <a:latin typeface="Times New Roman" panose="02020603050405020304" pitchFamily="18" charset="0"/>
                <a:cs typeface="Times New Roman" panose="02020603050405020304" pitchFamily="18" charset="0"/>
              </a:rPr>
              <a:t>Yêu cầu về gia công, xử lý bề mặt.</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66136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liệt kê các hình biểu diễn và các chi tiết được lắp với nhau trong bản vẽ lắp bu lông, đai ốc ở Hình 3.3.</a:t>
            </a:r>
          </a:p>
        </p:txBody>
      </p:sp>
      <p:pic>
        <p:nvPicPr>
          <p:cNvPr id="4" name="Picture 3"/>
          <p:cNvPicPr>
            <a:picLocks noChangeAspect="1"/>
          </p:cNvPicPr>
          <p:nvPr/>
        </p:nvPicPr>
        <p:blipFill>
          <a:blip r:embed="rId2"/>
          <a:stretch>
            <a:fillRect/>
          </a:stretch>
        </p:blipFill>
        <p:spPr>
          <a:xfrm>
            <a:off x="279699" y="1060264"/>
            <a:ext cx="11626162" cy="5676438"/>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448</TotalTime>
  <Words>2546</Words>
  <Application>Microsoft Office PowerPoint</Application>
  <PresentationFormat>Widescreen</PresentationFormat>
  <Paragraphs>292</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42</cp:revision>
  <dcterms:created xsi:type="dcterms:W3CDTF">2023-06-21T22:05:51Z</dcterms:created>
  <dcterms:modified xsi:type="dcterms:W3CDTF">2023-06-22T08:19:43Z</dcterms:modified>
</cp:coreProperties>
</file>