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58" r:id="rId5"/>
    <p:sldId id="280" r:id="rId6"/>
    <p:sldId id="269" r:id="rId7"/>
    <p:sldId id="260" r:id="rId8"/>
    <p:sldId id="281" r:id="rId9"/>
    <p:sldId id="282" r:id="rId10"/>
    <p:sldId id="261" r:id="rId11"/>
    <p:sldId id="283" r:id="rId12"/>
    <p:sldId id="284" r:id="rId13"/>
    <p:sldId id="262" r:id="rId14"/>
    <p:sldId id="285" r:id="rId15"/>
    <p:sldId id="286" r:id="rId16"/>
    <p:sldId id="263" r:id="rId17"/>
    <p:sldId id="287" r:id="rId18"/>
    <p:sldId id="288" r:id="rId19"/>
    <p:sldId id="265" r:id="rId20"/>
    <p:sldId id="289" r:id="rId21"/>
    <p:sldId id="290" r:id="rId22"/>
    <p:sldId id="266" r:id="rId23"/>
    <p:sldId id="291" r:id="rId24"/>
    <p:sldId id="292" r:id="rId25"/>
    <p:sldId id="267" r:id="rId26"/>
    <p:sldId id="293" r:id="rId27"/>
    <p:sldId id="294" r:id="rId28"/>
    <p:sldId id="264" r:id="rId29"/>
    <p:sldId id="295" r:id="rId30"/>
    <p:sldId id="296" r:id="rId31"/>
    <p:sldId id="268" r:id="rId32"/>
    <p:sldId id="297" r:id="rId33"/>
    <p:sldId id="298" r:id="rId34"/>
    <p:sldId id="271" r:id="rId35"/>
    <p:sldId id="299" r:id="rId36"/>
    <p:sldId id="274" r:id="rId37"/>
    <p:sldId id="300" r:id="rId38"/>
    <p:sldId id="276" r:id="rId39"/>
    <p:sldId id="30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43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HÌNH CHIẾU VUÔNG GÓC</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015663"/>
          </a:xfrm>
          <a:prstGeom prst="rect">
            <a:avLst/>
          </a:prstGeom>
        </p:spPr>
        <p:txBody>
          <a:bodyPr wrap="square">
            <a:spAutoFit/>
          </a:bodyPr>
          <a:lstStyle/>
          <a:p>
            <a:r>
              <a:rPr lang="en-US"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PHIẾU </a:t>
            </a:r>
            <a:r>
              <a:rPr lang="en-US" sz="3200" b="1">
                <a:solidFill>
                  <a:srgbClr val="FF0000"/>
                </a:solidFill>
                <a:latin typeface="Times New Roman" panose="02020603050405020304" pitchFamily="18" charset="0"/>
                <a:cs typeface="Times New Roman" panose="02020603050405020304" pitchFamily="18" charset="0"/>
              </a:rPr>
              <a:t>HỌC TẬP </a:t>
            </a:r>
            <a:r>
              <a:rPr lang="vi-VN" sz="3200" b="1">
                <a:solidFill>
                  <a:srgbClr val="FF0000"/>
                </a:solidFill>
                <a:latin typeface="Times New Roman" panose="02020603050405020304" pitchFamily="18" charset="0"/>
                <a:cs typeface="Times New Roman" panose="02020603050405020304" pitchFamily="18" charset="0"/>
              </a:rPr>
              <a:t>1</a:t>
            </a:r>
            <a:endParaRPr lang="en-US" sz="3200">
              <a:solidFill>
                <a:srgbClr val="FF0000"/>
              </a:solidFill>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Quan sát hình 2.4 và cho biết </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30446" y="1083840"/>
            <a:ext cx="6599562" cy="5475580"/>
          </a:xfrm>
          <a:prstGeom prst="rect">
            <a:avLst/>
          </a:prstGeom>
        </p:spPr>
      </p:pic>
      <p:sp>
        <p:nvSpPr>
          <p:cNvPr id="3" name="Rectangle 2"/>
          <p:cNvSpPr/>
          <p:nvPr/>
        </p:nvSpPr>
        <p:spPr>
          <a:xfrm>
            <a:off x="7030035" y="1083840"/>
            <a:ext cx="5225143"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Liệt kê các cặp mặt phẳng vuông góc với nhau.</a:t>
            </a:r>
          </a:p>
          <a:p>
            <a:r>
              <a:rPr lang="vi-VN" sz="2800" b="1">
                <a:latin typeface="Times New Roman" panose="02020603050405020304" pitchFamily="18" charset="0"/>
                <a:cs typeface="Times New Roman" panose="02020603050405020304" pitchFamily="18" charset="0"/>
              </a:rPr>
              <a:t>2.  Nhận xét vị trí của vật thể so với mỗi MPHC và người quan sát</a:t>
            </a:r>
          </a:p>
          <a:p>
            <a:r>
              <a:rPr lang="vi-VN" sz="2800" b="1">
                <a:latin typeface="Times New Roman" panose="02020603050405020304" pitchFamily="18" charset="0"/>
                <a:cs typeface="Times New Roman" panose="02020603050405020304" pitchFamily="18" charset="0"/>
              </a:rPr>
              <a:t>3. Hình biểu diễn trên các MPHC (Hình 2.4) thể hiện các phần nào của vật thể</a:t>
            </a:r>
            <a:r>
              <a:rPr lang="vi-VN"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015663"/>
          </a:xfrm>
          <a:prstGeom prst="rect">
            <a:avLst/>
          </a:prstGeom>
        </p:spPr>
        <p:txBody>
          <a:bodyPr wrap="square">
            <a:spAutoFit/>
          </a:bodyPr>
          <a:lstStyle/>
          <a:p>
            <a:r>
              <a:rPr lang="en-US"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PHIẾU </a:t>
            </a:r>
            <a:r>
              <a:rPr lang="en-US" sz="3200" b="1">
                <a:solidFill>
                  <a:srgbClr val="FF0000"/>
                </a:solidFill>
                <a:latin typeface="Times New Roman" panose="02020603050405020304" pitchFamily="18" charset="0"/>
                <a:cs typeface="Times New Roman" panose="02020603050405020304" pitchFamily="18" charset="0"/>
              </a:rPr>
              <a:t>HỌC TẬP </a:t>
            </a:r>
            <a:r>
              <a:rPr lang="vi-VN" sz="3200" b="1">
                <a:solidFill>
                  <a:srgbClr val="FF0000"/>
                </a:solidFill>
                <a:latin typeface="Times New Roman" panose="02020603050405020304" pitchFamily="18" charset="0"/>
                <a:cs typeface="Times New Roman" panose="02020603050405020304" pitchFamily="18" charset="0"/>
              </a:rPr>
              <a:t>1</a:t>
            </a:r>
            <a:endParaRPr lang="en-US" sz="3200">
              <a:solidFill>
                <a:srgbClr val="FF0000"/>
              </a:solidFill>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Quan sát hình 2.4 và cho biết </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30446" y="1083840"/>
            <a:ext cx="4481513" cy="2388876"/>
          </a:xfrm>
          <a:prstGeom prst="rect">
            <a:avLst/>
          </a:prstGeom>
        </p:spPr>
      </p:pic>
      <p:sp>
        <p:nvSpPr>
          <p:cNvPr id="3" name="Rectangle 2"/>
          <p:cNvSpPr/>
          <p:nvPr/>
        </p:nvSpPr>
        <p:spPr>
          <a:xfrm>
            <a:off x="0" y="3428998"/>
            <a:ext cx="5239719"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Liệt kê các cặp mặt phẳng vuông góc với nhau.</a:t>
            </a:r>
          </a:p>
          <a:p>
            <a:r>
              <a:rPr lang="vi-VN" sz="2800" b="1">
                <a:latin typeface="Times New Roman" panose="02020603050405020304" pitchFamily="18" charset="0"/>
                <a:cs typeface="Times New Roman" panose="02020603050405020304" pitchFamily="18" charset="0"/>
              </a:rPr>
              <a:t>2.  Nhận xét vị trí của vật thể so với mỗi MPHC và người quan sát</a:t>
            </a:r>
          </a:p>
          <a:p>
            <a:r>
              <a:rPr lang="vi-VN" sz="2800" b="1">
                <a:latin typeface="Times New Roman" panose="02020603050405020304" pitchFamily="18" charset="0"/>
                <a:cs typeface="Times New Roman" panose="02020603050405020304" pitchFamily="18" charset="0"/>
              </a:rPr>
              <a:t>3. Hình biểu diễn trên các MPHC (Hình 2.4) thể hiện các phần nào của vật thể</a:t>
            </a:r>
            <a:r>
              <a:rPr lang="vi-VN"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4" name="Rectangle 3"/>
          <p:cNvSpPr/>
          <p:nvPr/>
        </p:nvSpPr>
        <p:spPr>
          <a:xfrm>
            <a:off x="4942405" y="581998"/>
            <a:ext cx="7047431" cy="6093976"/>
          </a:xfrm>
          <a:prstGeom prst="rect">
            <a:avLst/>
          </a:prstGeom>
        </p:spPr>
        <p:txBody>
          <a:bodyPr wrap="square">
            <a:spAutoFit/>
          </a:bodyPr>
          <a:lstStyle/>
          <a:p>
            <a:r>
              <a:rPr lang="vi-VN" sz="2600" b="1">
                <a:solidFill>
                  <a:srgbClr val="0000FF"/>
                </a:solidFill>
                <a:latin typeface="Times New Roman" panose="02020603050405020304" pitchFamily="18" charset="0"/>
                <a:cs typeface="Times New Roman" panose="02020603050405020304" pitchFamily="18" charset="0"/>
              </a:rPr>
              <a:t>1</a:t>
            </a:r>
            <a:r>
              <a:rPr lang="vi-VN" sz="2600" b="1" smtClean="0">
                <a:solidFill>
                  <a:srgbClr val="0000FF"/>
                </a:solidFill>
                <a:latin typeface="Times New Roman" panose="02020603050405020304" pitchFamily="18" charset="0"/>
                <a:cs typeface="Times New Roman" panose="02020603050405020304" pitchFamily="18" charset="0"/>
              </a:rPr>
              <a:t>.</a:t>
            </a:r>
            <a:r>
              <a:rPr lang="en-US" sz="2600" b="1" smtClean="0">
                <a:solidFill>
                  <a:srgbClr val="0000FF"/>
                </a:solidFill>
                <a:latin typeface="Times New Roman" panose="02020603050405020304" pitchFamily="18" charset="0"/>
                <a:cs typeface="Times New Roman" panose="02020603050405020304" pitchFamily="18" charset="0"/>
              </a:rPr>
              <a:t> </a:t>
            </a:r>
            <a:r>
              <a:rPr lang="vi-VN" sz="2600" b="1" smtClean="0">
                <a:solidFill>
                  <a:srgbClr val="0000FF"/>
                </a:solidFill>
                <a:latin typeface="Times New Roman" panose="02020603050405020304" pitchFamily="18" charset="0"/>
                <a:cs typeface="Times New Roman" panose="02020603050405020304" pitchFamily="18" charset="0"/>
              </a:rPr>
              <a:t>Các </a:t>
            </a:r>
            <a:r>
              <a:rPr lang="vi-VN" sz="2600" b="1">
                <a:solidFill>
                  <a:srgbClr val="0000FF"/>
                </a:solidFill>
                <a:latin typeface="Times New Roman" panose="02020603050405020304" pitchFamily="18" charset="0"/>
                <a:cs typeface="Times New Roman" panose="02020603050405020304" pitchFamily="18" charset="0"/>
              </a:rPr>
              <a:t>cặp mặt phẳng vuông góc với nhau:</a:t>
            </a:r>
          </a:p>
          <a:p>
            <a:r>
              <a:rPr lang="en-US" sz="2600" b="1" smtClean="0">
                <a:solidFill>
                  <a:srgbClr val="0000FF"/>
                </a:solidFill>
                <a:latin typeface="Times New Roman" panose="02020603050405020304" pitchFamily="18" charset="0"/>
                <a:cs typeface="Times New Roman" panose="02020603050405020304" pitchFamily="18" charset="0"/>
              </a:rPr>
              <a:t>- </a:t>
            </a:r>
            <a:r>
              <a:rPr lang="vi-VN" sz="2600" b="1" smtClean="0">
                <a:solidFill>
                  <a:srgbClr val="0000FF"/>
                </a:solidFill>
                <a:latin typeface="Times New Roman" panose="02020603050405020304" pitchFamily="18" charset="0"/>
                <a:cs typeface="Times New Roman" panose="02020603050405020304" pitchFamily="18" charset="0"/>
              </a:rPr>
              <a:t>MPHC </a:t>
            </a:r>
            <a:r>
              <a:rPr lang="vi-VN" sz="2600" b="1">
                <a:solidFill>
                  <a:srgbClr val="0000FF"/>
                </a:solidFill>
                <a:latin typeface="Times New Roman" panose="02020603050405020304" pitchFamily="18" charset="0"/>
                <a:cs typeface="Times New Roman" panose="02020603050405020304" pitchFamily="18" charset="0"/>
              </a:rPr>
              <a:t>đứng và MPHC cạnh</a:t>
            </a:r>
          </a:p>
          <a:p>
            <a:r>
              <a:rPr lang="en-US" sz="2600" b="1" smtClean="0">
                <a:solidFill>
                  <a:srgbClr val="0000FF"/>
                </a:solidFill>
                <a:latin typeface="Times New Roman" panose="02020603050405020304" pitchFamily="18" charset="0"/>
                <a:cs typeface="Times New Roman" panose="02020603050405020304" pitchFamily="18" charset="0"/>
              </a:rPr>
              <a:t>- </a:t>
            </a:r>
            <a:r>
              <a:rPr lang="vi-VN" sz="2600" b="1" smtClean="0">
                <a:solidFill>
                  <a:srgbClr val="0000FF"/>
                </a:solidFill>
                <a:latin typeface="Times New Roman" panose="02020603050405020304" pitchFamily="18" charset="0"/>
                <a:cs typeface="Times New Roman" panose="02020603050405020304" pitchFamily="18" charset="0"/>
              </a:rPr>
              <a:t>MPHC </a:t>
            </a:r>
            <a:r>
              <a:rPr lang="vi-VN" sz="2600" b="1">
                <a:solidFill>
                  <a:srgbClr val="0000FF"/>
                </a:solidFill>
                <a:latin typeface="Times New Roman" panose="02020603050405020304" pitchFamily="18" charset="0"/>
                <a:cs typeface="Times New Roman" panose="02020603050405020304" pitchFamily="18" charset="0"/>
              </a:rPr>
              <a:t>đứng và MPHC bằng</a:t>
            </a:r>
          </a:p>
          <a:p>
            <a:r>
              <a:rPr lang="en-US" sz="2600" b="1" smtClean="0">
                <a:solidFill>
                  <a:srgbClr val="0000FF"/>
                </a:solidFill>
                <a:latin typeface="Times New Roman" panose="02020603050405020304" pitchFamily="18" charset="0"/>
                <a:cs typeface="Times New Roman" panose="02020603050405020304" pitchFamily="18" charset="0"/>
              </a:rPr>
              <a:t>- </a:t>
            </a:r>
            <a:r>
              <a:rPr lang="vi-VN" sz="2600" b="1" smtClean="0">
                <a:solidFill>
                  <a:srgbClr val="0000FF"/>
                </a:solidFill>
                <a:latin typeface="Times New Roman" panose="02020603050405020304" pitchFamily="18" charset="0"/>
                <a:cs typeface="Times New Roman" panose="02020603050405020304" pitchFamily="18" charset="0"/>
              </a:rPr>
              <a:t>MPHC </a:t>
            </a:r>
            <a:r>
              <a:rPr lang="vi-VN" sz="2600" b="1">
                <a:solidFill>
                  <a:srgbClr val="0000FF"/>
                </a:solidFill>
                <a:latin typeface="Times New Roman" panose="02020603050405020304" pitchFamily="18" charset="0"/>
                <a:cs typeface="Times New Roman" panose="02020603050405020304" pitchFamily="18" charset="0"/>
              </a:rPr>
              <a:t>cạnh và MPHC bằng</a:t>
            </a:r>
          </a:p>
          <a:p>
            <a:r>
              <a:rPr lang="vi-VN" sz="2600" b="1">
                <a:solidFill>
                  <a:srgbClr val="0000FF"/>
                </a:solidFill>
                <a:latin typeface="Times New Roman" panose="02020603050405020304" pitchFamily="18" charset="0"/>
                <a:cs typeface="Times New Roman" panose="02020603050405020304" pitchFamily="18" charset="0"/>
              </a:rPr>
              <a:t>2. Vật thể được đặt giữa người quan sát và mặt phẳng tọa độ là mặt phẳng hình chiếu mà vật thể được chiếu vuông góc lên đó.</a:t>
            </a:r>
          </a:p>
          <a:p>
            <a:r>
              <a:rPr lang="vi-VN" sz="2600" b="1">
                <a:solidFill>
                  <a:srgbClr val="0000FF"/>
                </a:solidFill>
                <a:latin typeface="Times New Roman" panose="02020603050405020304" pitchFamily="18" charset="0"/>
                <a:cs typeface="Times New Roman" panose="02020603050405020304" pitchFamily="18" charset="0"/>
              </a:rPr>
              <a:t>Với người quan sát, vật thể ở phía trước MPHC đứng, bên trái MPHC cạnh, bên trên MPHC bằng.</a:t>
            </a:r>
          </a:p>
          <a:p>
            <a:r>
              <a:rPr lang="vi-VN" sz="2600" b="1">
                <a:solidFill>
                  <a:srgbClr val="0000FF"/>
                </a:solidFill>
                <a:latin typeface="Times New Roman" panose="02020603050405020304" pitchFamily="18" charset="0"/>
                <a:cs typeface="Times New Roman" panose="02020603050405020304" pitchFamily="18" charset="0"/>
              </a:rPr>
              <a:t>3. Hình biểu diễn trên các MPHC (Hình 2.4) thể hiện các phần của vật thể:</a:t>
            </a:r>
          </a:p>
          <a:p>
            <a:r>
              <a:rPr lang="en-US" sz="2600" b="1" smtClean="0">
                <a:solidFill>
                  <a:srgbClr val="0000FF"/>
                </a:solidFill>
                <a:latin typeface="Times New Roman" panose="02020603050405020304" pitchFamily="18" charset="0"/>
                <a:cs typeface="Times New Roman" panose="02020603050405020304" pitchFamily="18" charset="0"/>
              </a:rPr>
              <a:t>- </a:t>
            </a:r>
            <a:r>
              <a:rPr lang="vi-VN" sz="2600" b="1" smtClean="0">
                <a:solidFill>
                  <a:srgbClr val="0000FF"/>
                </a:solidFill>
                <a:latin typeface="Times New Roman" panose="02020603050405020304" pitchFamily="18" charset="0"/>
                <a:cs typeface="Times New Roman" panose="02020603050405020304" pitchFamily="18" charset="0"/>
              </a:rPr>
              <a:t>MPHC </a:t>
            </a:r>
            <a:r>
              <a:rPr lang="vi-VN" sz="2600" b="1">
                <a:solidFill>
                  <a:srgbClr val="0000FF"/>
                </a:solidFill>
                <a:latin typeface="Times New Roman" panose="02020603050405020304" pitchFamily="18" charset="0"/>
                <a:cs typeface="Times New Roman" panose="02020603050405020304" pitchFamily="18" charset="0"/>
              </a:rPr>
              <a:t>đứng: mặt chính diện.</a:t>
            </a:r>
          </a:p>
          <a:p>
            <a:r>
              <a:rPr lang="en-US" sz="2600" b="1" smtClean="0">
                <a:solidFill>
                  <a:srgbClr val="0000FF"/>
                </a:solidFill>
                <a:latin typeface="Times New Roman" panose="02020603050405020304" pitchFamily="18" charset="0"/>
                <a:cs typeface="Times New Roman" panose="02020603050405020304" pitchFamily="18" charset="0"/>
              </a:rPr>
              <a:t>- </a:t>
            </a:r>
            <a:r>
              <a:rPr lang="vi-VN" sz="2600" b="1" smtClean="0">
                <a:solidFill>
                  <a:srgbClr val="0000FF"/>
                </a:solidFill>
                <a:latin typeface="Times New Roman" panose="02020603050405020304" pitchFamily="18" charset="0"/>
                <a:cs typeface="Times New Roman" panose="02020603050405020304" pitchFamily="18" charset="0"/>
              </a:rPr>
              <a:t>MPHC </a:t>
            </a:r>
            <a:r>
              <a:rPr lang="vi-VN" sz="2600" b="1">
                <a:solidFill>
                  <a:srgbClr val="0000FF"/>
                </a:solidFill>
                <a:latin typeface="Times New Roman" panose="02020603050405020304" pitchFamily="18" charset="0"/>
                <a:cs typeface="Times New Roman" panose="02020603050405020304" pitchFamily="18" charset="0"/>
              </a:rPr>
              <a:t>cạnh: mặt cạnh.</a:t>
            </a:r>
          </a:p>
          <a:p>
            <a:r>
              <a:rPr lang="en-US" sz="2600" b="1" smtClean="0">
                <a:solidFill>
                  <a:srgbClr val="0000FF"/>
                </a:solidFill>
                <a:latin typeface="Times New Roman" panose="02020603050405020304" pitchFamily="18" charset="0"/>
                <a:cs typeface="Times New Roman" panose="02020603050405020304" pitchFamily="18" charset="0"/>
              </a:rPr>
              <a:t>- </a:t>
            </a:r>
            <a:r>
              <a:rPr lang="vi-VN" sz="2600" b="1" smtClean="0">
                <a:solidFill>
                  <a:srgbClr val="0000FF"/>
                </a:solidFill>
                <a:latin typeface="Times New Roman" panose="02020603050405020304" pitchFamily="18" charset="0"/>
                <a:cs typeface="Times New Roman" panose="02020603050405020304" pitchFamily="18" charset="0"/>
              </a:rPr>
              <a:t>MPHC </a:t>
            </a:r>
            <a:r>
              <a:rPr lang="vi-VN" sz="2600" b="1">
                <a:solidFill>
                  <a:srgbClr val="0000FF"/>
                </a:solidFill>
                <a:latin typeface="Times New Roman" panose="02020603050405020304" pitchFamily="18" charset="0"/>
                <a:cs typeface="Times New Roman" panose="02020603050405020304" pitchFamily="18" charset="0"/>
              </a:rPr>
              <a:t>bằng: mặt ngang</a:t>
            </a:r>
            <a:r>
              <a:rPr lang="vi-VN" sz="2600" b="1" smtClean="0">
                <a:solidFill>
                  <a:srgbClr val="0000FF"/>
                </a:solidFill>
                <a:latin typeface="Times New Roman" panose="02020603050405020304" pitchFamily="18" charset="0"/>
                <a:cs typeface="Times New Roman" panose="02020603050405020304" pitchFamily="18" charset="0"/>
              </a:rPr>
              <a:t>.</a:t>
            </a:r>
            <a:endParaRPr lang="vi-VN" sz="26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Các phương pháp chiếu góc thứ nhất</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2.1. Các mặt phẳng hình chiếu</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Mặt phẳng chiếu đứng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Mặt phẳng chiếu bằng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Mặt phẳng chiếu cạnh</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2.2. Các hình chiếu</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đứng: </a:t>
            </a:r>
            <a:r>
              <a:rPr lang="en-US" sz="2800" smtClean="0">
                <a:latin typeface="Times New Roman" panose="02020603050405020304" pitchFamily="18" charset="0"/>
                <a:cs typeface="Times New Roman" panose="02020603050405020304" pitchFamily="18" charset="0"/>
              </a:rPr>
              <a:t>c</a:t>
            </a:r>
            <a:r>
              <a:rPr lang="vi-VN" sz="2800" smtClean="0">
                <a:latin typeface="Times New Roman" panose="02020603050405020304" pitchFamily="18" charset="0"/>
                <a:cs typeface="Times New Roman" panose="02020603050405020304" pitchFamily="18" charset="0"/>
              </a:rPr>
              <a:t>ó </a:t>
            </a:r>
            <a:r>
              <a:rPr lang="vi-VN" sz="2800">
                <a:latin typeface="Times New Roman" panose="02020603050405020304" pitchFamily="18" charset="0"/>
                <a:cs typeface="Times New Roman" panose="02020603050405020304" pitchFamily="18" charset="0"/>
              </a:rPr>
              <a:t>hướng chiếu từ trước tới</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bằng: có hướng chiếu từ trên xuống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cạnh: hướng chiếu từ trái sang.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6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8590"/>
            <a:ext cx="1202473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2.5b và h</a:t>
            </a:r>
            <a:r>
              <a:rPr lang="en-US" sz="2800" b="1">
                <a:latin typeface="Times New Roman" panose="02020603050405020304" pitchFamily="18" charset="0"/>
                <a:cs typeface="Times New Roman" panose="02020603050405020304" pitchFamily="18" charset="0"/>
              </a:rPr>
              <a:t>ãy nhận xét vị trí các MPHC bằng và MPHC cạnh so với MPHC đứng</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133251" y="555643"/>
            <a:ext cx="11524278" cy="3223255"/>
          </a:xfrm>
          <a:prstGeom prst="rect">
            <a:avLst/>
          </a:prstGeom>
        </p:spPr>
      </p:pic>
      <p:sp>
        <p:nvSpPr>
          <p:cNvPr id="4" name="Rectangle 3"/>
          <p:cNvSpPr/>
          <p:nvPr/>
        </p:nvSpPr>
        <p:spPr>
          <a:xfrm>
            <a:off x="133251" y="3864301"/>
            <a:ext cx="10957249"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2. </a:t>
            </a:r>
            <a:r>
              <a:rPr lang="vi-VN" sz="2800" b="1" smtClean="0">
                <a:latin typeface="Times New Roman" panose="02020603050405020304" pitchFamily="18" charset="0"/>
                <a:cs typeface="Times New Roman" panose="02020603050405020304" pitchFamily="18" charset="0"/>
              </a:rPr>
              <a:t>Các </a:t>
            </a:r>
            <a:r>
              <a:rPr lang="vi-VN" sz="2800" b="1">
                <a:latin typeface="Times New Roman" panose="02020603050405020304" pitchFamily="18" charset="0"/>
                <a:cs typeface="Times New Roman" panose="02020603050405020304" pitchFamily="18" charset="0"/>
              </a:rPr>
              <a:t>hình chiếu (Hình 2.6) có mối quan hệ với nhau như thế nào?</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307910" y="4331823"/>
            <a:ext cx="5896947" cy="2526177"/>
          </a:xfrm>
          <a:prstGeom prst="rect">
            <a:avLst/>
          </a:prstGeom>
        </p:spPr>
      </p:pic>
    </p:spTree>
    <p:extLst>
      <p:ext uri="{BB962C8B-B14F-4D97-AF65-F5344CB8AC3E}">
        <p14:creationId xmlns:p14="http://schemas.microsoft.com/office/powerpoint/2010/main" val="9787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8590"/>
            <a:ext cx="5999584"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2.5b và h</a:t>
            </a:r>
            <a:r>
              <a:rPr lang="en-US" sz="2800" b="1">
                <a:latin typeface="Times New Roman" panose="02020603050405020304" pitchFamily="18" charset="0"/>
                <a:cs typeface="Times New Roman" panose="02020603050405020304" pitchFamily="18" charset="0"/>
              </a:rPr>
              <a:t>ãy nhận xét vị trí các MPHC bằng và MPHC cạnh so với MPHC đứng</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133251" y="1393822"/>
            <a:ext cx="6071606" cy="2385076"/>
          </a:xfrm>
          <a:prstGeom prst="rect">
            <a:avLst/>
          </a:prstGeom>
        </p:spPr>
      </p:pic>
      <p:sp>
        <p:nvSpPr>
          <p:cNvPr id="4" name="Rectangle 3"/>
          <p:cNvSpPr/>
          <p:nvPr/>
        </p:nvSpPr>
        <p:spPr>
          <a:xfrm>
            <a:off x="133252" y="3864301"/>
            <a:ext cx="6071606"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2. </a:t>
            </a:r>
            <a:r>
              <a:rPr lang="vi-VN" sz="2800" b="1" smtClean="0">
                <a:latin typeface="Times New Roman" panose="02020603050405020304" pitchFamily="18" charset="0"/>
                <a:cs typeface="Times New Roman" panose="02020603050405020304" pitchFamily="18" charset="0"/>
              </a:rPr>
              <a:t>Các </a:t>
            </a:r>
            <a:r>
              <a:rPr lang="vi-VN" sz="2800" b="1">
                <a:latin typeface="Times New Roman" panose="02020603050405020304" pitchFamily="18" charset="0"/>
                <a:cs typeface="Times New Roman" panose="02020603050405020304" pitchFamily="18" charset="0"/>
              </a:rPr>
              <a:t>hình chiếu (Hình 2.6) có mối quan hệ với nhau như thế nào?</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51318" y="4818408"/>
            <a:ext cx="5896947" cy="2039592"/>
          </a:xfrm>
          <a:prstGeom prst="rect">
            <a:avLst/>
          </a:prstGeom>
        </p:spPr>
      </p:pic>
      <p:sp>
        <p:nvSpPr>
          <p:cNvPr id="2" name="Rectangle 1"/>
          <p:cNvSpPr/>
          <p:nvPr/>
        </p:nvSpPr>
        <p:spPr>
          <a:xfrm>
            <a:off x="6494106" y="1709197"/>
            <a:ext cx="5066523" cy="3108543"/>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a:t>
            </a:r>
            <a:r>
              <a:rPr lang="vi-VN" sz="2800" b="1" smtClean="0">
                <a:solidFill>
                  <a:srgbClr val="FF0000"/>
                </a:solidFill>
                <a:latin typeface="Times New Roman" panose="02020603050405020304" pitchFamily="18" charset="0"/>
                <a:cs typeface="Times New Roman" panose="02020603050405020304" pitchFamily="18" charset="0"/>
              </a:rPr>
              <a:t>.</a:t>
            </a:r>
            <a:r>
              <a:rPr lang="en-US" sz="2800" b="1" smtClean="0">
                <a:solidFill>
                  <a:srgbClr val="FF0000"/>
                </a:solidFill>
                <a:latin typeface="Times New Roman" panose="02020603050405020304" pitchFamily="18" charset="0"/>
                <a:cs typeface="Times New Roman" panose="02020603050405020304" pitchFamily="18" charset="0"/>
              </a:rPr>
              <a:t> </a:t>
            </a:r>
            <a:r>
              <a:rPr lang="vi-VN" sz="2800" b="1" smtClean="0">
                <a:solidFill>
                  <a:srgbClr val="FF0000"/>
                </a:solidFill>
                <a:latin typeface="Times New Roman" panose="02020603050405020304" pitchFamily="18" charset="0"/>
                <a:cs typeface="Times New Roman" panose="02020603050405020304" pitchFamily="18" charset="0"/>
              </a:rPr>
              <a:t>MPHC </a:t>
            </a:r>
            <a:r>
              <a:rPr lang="vi-VN" sz="2800" b="1">
                <a:solidFill>
                  <a:srgbClr val="FF0000"/>
                </a:solidFill>
                <a:latin typeface="Times New Roman" panose="02020603050405020304" pitchFamily="18" charset="0"/>
                <a:cs typeface="Times New Roman" panose="02020603050405020304" pitchFamily="18" charset="0"/>
              </a:rPr>
              <a:t>bằng đặt ở dưới MPHC đứng, MPHC cạnh đặt bên phải MPHC đứng.</a:t>
            </a:r>
          </a:p>
          <a:p>
            <a:r>
              <a:rPr lang="vi-VN" sz="2800" b="1">
                <a:solidFill>
                  <a:srgbClr val="FF0000"/>
                </a:solidFill>
                <a:latin typeface="Times New Roman" panose="02020603050405020304" pitchFamily="18" charset="0"/>
                <a:cs typeface="Times New Roman" panose="02020603050405020304" pitchFamily="18" charset="0"/>
              </a:rPr>
              <a:t>2. - Hình chiếu bằng B đặt dưới hình chiếu đứng A.</a:t>
            </a:r>
          </a:p>
          <a:p>
            <a:r>
              <a:rPr lang="vi-VN" sz="2800" b="1">
                <a:solidFill>
                  <a:srgbClr val="FF0000"/>
                </a:solidFill>
                <a:latin typeface="Times New Roman" panose="02020603050405020304" pitchFamily="18" charset="0"/>
                <a:cs typeface="Times New Roman" panose="02020603050405020304" pitchFamily="18" charset="0"/>
              </a:rPr>
              <a:t>- Hình chiếu cạnh C đặt bên phải hình chiếu đứng A.</a:t>
            </a:r>
          </a:p>
        </p:txBody>
      </p:sp>
    </p:spTree>
    <p:extLst>
      <p:ext uri="{BB962C8B-B14F-4D97-AF65-F5344CB8AC3E}">
        <p14:creationId xmlns:p14="http://schemas.microsoft.com/office/powerpoint/2010/main" val="40156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2.</a:t>
            </a:r>
            <a:r>
              <a:rPr lang="vi-VN" sz="2800" b="1" smtClean="0">
                <a:latin typeface="Times New Roman" panose="02020603050405020304" pitchFamily="18" charset="0"/>
                <a:cs typeface="Times New Roman" panose="02020603050405020304" pitchFamily="18" charset="0"/>
              </a:rPr>
              <a:t>3.Vị </a:t>
            </a:r>
            <a:r>
              <a:rPr lang="vi-VN" sz="2800" b="1">
                <a:latin typeface="Times New Roman" panose="02020603050405020304" pitchFamily="18" charset="0"/>
                <a:cs typeface="Times New Roman" panose="02020603050405020304" pitchFamily="18" charset="0"/>
              </a:rPr>
              <a:t>trí hình chiếu</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bằng đặt dưới hình chiếu đứng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cạnh đặt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65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954107"/>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Hãy cho biết khối đa diện trong mỗi trường hợp ở Hình 2.7 được bao bởi các hình gì?</a:t>
            </a:r>
          </a:p>
        </p:txBody>
      </p:sp>
      <p:pic>
        <p:nvPicPr>
          <p:cNvPr id="2" name="Picture 1"/>
          <p:cNvPicPr>
            <a:picLocks noChangeAspect="1"/>
          </p:cNvPicPr>
          <p:nvPr/>
        </p:nvPicPr>
        <p:blipFill>
          <a:blip r:embed="rId3"/>
          <a:stretch>
            <a:fillRect/>
          </a:stretch>
        </p:blipFill>
        <p:spPr>
          <a:xfrm>
            <a:off x="335903" y="1175658"/>
            <a:ext cx="11473238" cy="5411754"/>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7569858" cy="954107"/>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Hãy cho biết khối đa diện trong mỗi trường hợp ở Hình 2.7 được bao bởi các hình gì?</a:t>
            </a:r>
          </a:p>
        </p:txBody>
      </p:sp>
      <p:pic>
        <p:nvPicPr>
          <p:cNvPr id="2" name="Picture 1"/>
          <p:cNvPicPr>
            <a:picLocks noChangeAspect="1"/>
          </p:cNvPicPr>
          <p:nvPr/>
        </p:nvPicPr>
        <p:blipFill>
          <a:blip r:embed="rId3"/>
          <a:stretch>
            <a:fillRect/>
          </a:stretch>
        </p:blipFill>
        <p:spPr>
          <a:xfrm>
            <a:off x="199045" y="1040649"/>
            <a:ext cx="7641770" cy="5607698"/>
          </a:xfrm>
          <a:prstGeom prst="rect">
            <a:avLst/>
          </a:prstGeom>
        </p:spPr>
      </p:pic>
      <p:sp>
        <p:nvSpPr>
          <p:cNvPr id="4" name="Rectangle 3"/>
          <p:cNvSpPr/>
          <p:nvPr/>
        </p:nvSpPr>
        <p:spPr>
          <a:xfrm>
            <a:off x="8282473" y="1089032"/>
            <a:ext cx="3710481" cy="4832092"/>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800" b="1">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800" b="1">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Tree>
    <p:extLst>
      <p:ext uri="{BB962C8B-B14F-4D97-AF65-F5344CB8AC3E}">
        <p14:creationId xmlns:p14="http://schemas.microsoft.com/office/powerpoint/2010/main" val="3547535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3.Hình chiếu khối đa diện</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3.1. Khối đa diện</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đa diện là khối được bao bởi các hình đa giác phẳng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đa diện thường gặp: Hình hộp chữ nhật, hình lăng trụ, hình chóp đều.</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46358" y="65314"/>
            <a:ext cx="1189926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Các hình chiếu của khối đa diện (Hình 2.8) có hình dạng và kích thước như thế nào?</a:t>
            </a:r>
          </a:p>
        </p:txBody>
      </p:sp>
      <p:pic>
        <p:nvPicPr>
          <p:cNvPr id="5" name="Picture 4"/>
          <p:cNvPicPr>
            <a:picLocks noChangeAspect="1"/>
          </p:cNvPicPr>
          <p:nvPr/>
        </p:nvPicPr>
        <p:blipFill>
          <a:blip r:embed="rId3"/>
          <a:stretch>
            <a:fillRect/>
          </a:stretch>
        </p:blipFill>
        <p:spPr>
          <a:xfrm>
            <a:off x="301009" y="1089032"/>
            <a:ext cx="11464893" cy="5535703"/>
          </a:xfrm>
          <a:prstGeom prst="rect">
            <a:avLst/>
          </a:prstGeom>
        </p:spPr>
      </p:pic>
    </p:spTree>
    <p:extLst>
      <p:ext uri="{BB962C8B-B14F-4D97-AF65-F5344CB8AC3E}">
        <p14:creationId xmlns:p14="http://schemas.microsoft.com/office/powerpoint/2010/main" val="15379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00FF"/>
                </a:solidFill>
                <a:latin typeface="Times New Roman" panose="02020603050405020304" pitchFamily="18" charset="0"/>
                <a:cs typeface="Times New Roman" panose="02020603050405020304" pitchFamily="18" charset="0"/>
              </a:rPr>
              <a:t>Nếu nhìn các đồ vật đơn giản ở Hình 2.1 theo hướng khác nhau, ta sẽ thấy chúng có hình dạng như thế nào?</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3955" y="159026"/>
            <a:ext cx="7800229" cy="652007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46358" y="65314"/>
            <a:ext cx="800323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Các hình chiếu của khối đa diện (Hình 2.8) có hình dạng và kích thước như thế nào?</a:t>
            </a:r>
          </a:p>
        </p:txBody>
      </p:sp>
      <p:pic>
        <p:nvPicPr>
          <p:cNvPr id="5" name="Picture 4"/>
          <p:cNvPicPr>
            <a:picLocks noChangeAspect="1"/>
          </p:cNvPicPr>
          <p:nvPr/>
        </p:nvPicPr>
        <p:blipFill>
          <a:blip r:embed="rId3"/>
          <a:stretch>
            <a:fillRect/>
          </a:stretch>
        </p:blipFill>
        <p:spPr>
          <a:xfrm>
            <a:off x="146358" y="1219661"/>
            <a:ext cx="8003236" cy="5535703"/>
          </a:xfrm>
          <a:prstGeom prst="rect">
            <a:avLst/>
          </a:prstGeom>
        </p:spPr>
      </p:pic>
      <p:sp>
        <p:nvSpPr>
          <p:cNvPr id="2" name="Rectangle 1"/>
          <p:cNvSpPr/>
          <p:nvPr/>
        </p:nvSpPr>
        <p:spPr>
          <a:xfrm>
            <a:off x="8434873" y="839955"/>
            <a:ext cx="3088433" cy="5262979"/>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Hình chiếu đứng A: hình chữ nhật có kích thước a x h.</a:t>
            </a:r>
          </a:p>
          <a:p>
            <a:r>
              <a:rPr lang="vi-VN" sz="2800" b="1">
                <a:solidFill>
                  <a:srgbClr val="FF0000"/>
                </a:solidFill>
                <a:latin typeface="Times New Roman" panose="02020603050405020304" pitchFamily="18" charset="0"/>
                <a:cs typeface="Times New Roman" panose="02020603050405020304" pitchFamily="18" charset="0"/>
              </a:rPr>
              <a:t>- Hình chiếu bằng B: hình chữ nhật có kích thước a x b.</a:t>
            </a:r>
          </a:p>
          <a:p>
            <a:r>
              <a:rPr lang="vi-VN" sz="2800" b="1">
                <a:solidFill>
                  <a:srgbClr val="FF0000"/>
                </a:solidFill>
                <a:latin typeface="Times New Roman" panose="02020603050405020304" pitchFamily="18" charset="0"/>
                <a:cs typeface="Times New Roman" panose="02020603050405020304" pitchFamily="18" charset="0"/>
              </a:rPr>
              <a:t>- Hình chiếu cạnh C: hình chữ nhật có kích thước b x h.</a:t>
            </a:r>
          </a:p>
        </p:txBody>
      </p:sp>
    </p:spTree>
    <p:extLst>
      <p:ext uri="{BB962C8B-B14F-4D97-AF65-F5344CB8AC3E}">
        <p14:creationId xmlns:p14="http://schemas.microsoft.com/office/powerpoint/2010/main" val="32792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3.Hình chiếu khối đa diện</a:t>
            </a:r>
            <a:endParaRPr lang="en-US" sz="2800" b="1">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3.2</a:t>
            </a:r>
            <a:r>
              <a:rPr lang="vi-VN" sz="2800">
                <a:latin typeface="Times New Roman" panose="02020603050405020304" pitchFamily="18" charset="0"/>
                <a:cs typeface="Times New Roman" panose="02020603050405020304" pitchFamily="18" charset="0"/>
              </a:rPr>
              <a:t>. Hình chiếu khối đa diện</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của khối đa diện có hình dạng là hình dạng các mặt bao của khối đa diện đó</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08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47460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nhận xét hình dạng của hình phẳng (đường gạch chéo) ở mỗi trường hợp trong hình 2.9.</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2" name="Picture 1"/>
          <p:cNvPicPr>
            <a:picLocks noChangeAspect="1"/>
          </p:cNvPicPr>
          <p:nvPr/>
        </p:nvPicPr>
        <p:blipFill>
          <a:blip r:embed="rId4"/>
          <a:stretch>
            <a:fillRect/>
          </a:stretch>
        </p:blipFill>
        <p:spPr>
          <a:xfrm>
            <a:off x="391885" y="1089031"/>
            <a:ext cx="11663265" cy="5601017"/>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8195008"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nhận xét hình dạng của hình phẳng (đường gạch chéo) ở mỗi trường hợp trong hình 2.9.</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2" name="Picture 1"/>
          <p:cNvPicPr>
            <a:picLocks noChangeAspect="1"/>
          </p:cNvPicPr>
          <p:nvPr/>
        </p:nvPicPr>
        <p:blipFill>
          <a:blip r:embed="rId4"/>
          <a:stretch>
            <a:fillRect/>
          </a:stretch>
        </p:blipFill>
        <p:spPr>
          <a:xfrm>
            <a:off x="139958" y="1182337"/>
            <a:ext cx="8266923" cy="5601017"/>
          </a:xfrm>
          <a:prstGeom prst="rect">
            <a:avLst/>
          </a:prstGeom>
        </p:spPr>
      </p:pic>
      <p:sp>
        <p:nvSpPr>
          <p:cNvPr id="4" name="Rectangle 3"/>
          <p:cNvSpPr/>
          <p:nvPr/>
        </p:nvSpPr>
        <p:spPr>
          <a:xfrm>
            <a:off x="8823648" y="2502264"/>
            <a:ext cx="3303037" cy="1661993"/>
          </a:xfrm>
          <a:prstGeom prst="rect">
            <a:avLst/>
          </a:prstGeom>
        </p:spPr>
        <p:txBody>
          <a:bodyPr wrap="square">
            <a:spAutoFit/>
          </a:bodyPr>
          <a:lstStyle/>
          <a:p>
            <a:endParaRPr lang="en-US"/>
          </a:p>
          <a:p>
            <a:r>
              <a:rPr lang="en-US" sz="2800" b="1">
                <a:solidFill>
                  <a:srgbClr val="FF0000"/>
                </a:solidFill>
                <a:latin typeface="Times New Roman" panose="02020603050405020304" pitchFamily="18" charset="0"/>
                <a:cs typeface="Times New Roman" panose="02020603050405020304" pitchFamily="18" charset="0"/>
              </a:rPr>
              <a:t>a) Hình chữ nhật.</a:t>
            </a:r>
          </a:p>
          <a:p>
            <a:r>
              <a:rPr lang="en-US" sz="2800" b="1">
                <a:solidFill>
                  <a:srgbClr val="FF0000"/>
                </a:solidFill>
                <a:latin typeface="Times New Roman" panose="02020603050405020304" pitchFamily="18" charset="0"/>
                <a:cs typeface="Times New Roman" panose="02020603050405020304" pitchFamily="18" charset="0"/>
              </a:rPr>
              <a:t>b) Hình tam giác.</a:t>
            </a:r>
          </a:p>
          <a:p>
            <a:r>
              <a:rPr lang="en-US" sz="2800" b="1">
                <a:solidFill>
                  <a:srgbClr val="FF0000"/>
                </a:solidFill>
                <a:latin typeface="Times New Roman" panose="02020603050405020304" pitchFamily="18" charset="0"/>
                <a:cs typeface="Times New Roman" panose="02020603050405020304" pitchFamily="18" charset="0"/>
              </a:rPr>
              <a:t>c) Hình bán nguyệt.</a:t>
            </a:r>
          </a:p>
        </p:txBody>
      </p:sp>
    </p:spTree>
    <p:extLst>
      <p:ext uri="{BB962C8B-B14F-4D97-AF65-F5344CB8AC3E}">
        <p14:creationId xmlns:p14="http://schemas.microsoft.com/office/powerpoint/2010/main" val="4809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4.Hình chiếu khối tròn xoay</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4.1. Khối tròn xoay</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tròn xoay được tạo thành khi quay một mặt phẳng quanh một cạnh cố định của hình</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tròn xoay thường gặp là hình trụ, hình non, hình cầu.</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9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76825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2.10 và nhận xét hình dạng các hình chiếu của khối tròn xoay.</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4" name="Picture 3"/>
          <p:cNvPicPr>
            <a:picLocks noChangeAspect="1"/>
          </p:cNvPicPr>
          <p:nvPr/>
        </p:nvPicPr>
        <p:blipFill>
          <a:blip r:embed="rId4"/>
          <a:stretch>
            <a:fillRect/>
          </a:stretch>
        </p:blipFill>
        <p:spPr>
          <a:xfrm>
            <a:off x="211874" y="1089032"/>
            <a:ext cx="11768250" cy="5591686"/>
          </a:xfrm>
          <a:prstGeom prst="rect">
            <a:avLst/>
          </a:prstGeom>
        </p:spPr>
      </p:pic>
    </p:spTree>
    <p:extLst>
      <p:ext uri="{BB962C8B-B14F-4D97-AF65-F5344CB8AC3E}">
        <p14:creationId xmlns:p14="http://schemas.microsoft.com/office/powerpoint/2010/main" val="1929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738324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2.10 và nhận xét hình dạng các hình chiếu của khối tròn xoay.</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4" name="Picture 3"/>
          <p:cNvPicPr>
            <a:picLocks noChangeAspect="1"/>
          </p:cNvPicPr>
          <p:nvPr/>
        </p:nvPicPr>
        <p:blipFill>
          <a:blip r:embed="rId4"/>
          <a:stretch>
            <a:fillRect/>
          </a:stretch>
        </p:blipFill>
        <p:spPr>
          <a:xfrm>
            <a:off x="211873" y="1278294"/>
            <a:ext cx="7560526" cy="5337110"/>
          </a:xfrm>
          <a:prstGeom prst="rect">
            <a:avLst/>
          </a:prstGeom>
        </p:spPr>
      </p:pic>
      <p:sp>
        <p:nvSpPr>
          <p:cNvPr id="2" name="Rectangle 1"/>
          <p:cNvSpPr/>
          <p:nvPr/>
        </p:nvSpPr>
        <p:spPr>
          <a:xfrm>
            <a:off x="7974563" y="1362469"/>
            <a:ext cx="3651380" cy="2677656"/>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Hình chiếu đứng A: hình chữ nhật</a:t>
            </a:r>
          </a:p>
          <a:p>
            <a:r>
              <a:rPr lang="en-US" sz="2800" b="1">
                <a:solidFill>
                  <a:srgbClr val="FF0000"/>
                </a:solidFill>
                <a:latin typeface="Times New Roman" panose="02020603050405020304" pitchFamily="18" charset="0"/>
                <a:cs typeface="Times New Roman" panose="02020603050405020304" pitchFamily="18" charset="0"/>
              </a:rPr>
              <a:t>- Hình chiếu bằng B: hình tròn</a:t>
            </a:r>
          </a:p>
          <a:p>
            <a:r>
              <a:rPr lang="en-US" sz="2800" b="1">
                <a:solidFill>
                  <a:srgbClr val="FF0000"/>
                </a:solidFill>
                <a:latin typeface="Times New Roman" panose="02020603050405020304" pitchFamily="18" charset="0"/>
                <a:cs typeface="Times New Roman" panose="02020603050405020304" pitchFamily="18" charset="0"/>
              </a:rPr>
              <a:t>- Hình chiếu canh C: hình chữ nhật</a:t>
            </a:r>
          </a:p>
        </p:txBody>
      </p:sp>
    </p:spTree>
    <p:extLst>
      <p:ext uri="{BB962C8B-B14F-4D97-AF65-F5344CB8AC3E}">
        <p14:creationId xmlns:p14="http://schemas.microsoft.com/office/powerpoint/2010/main" val="16950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4.2. Hình chiếu khối tròn xoay</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mặt đáy của các khối tròn xoay là hình nón.</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còn lại của hình trụ là hình chữ nhật và của hình nón là hình tam giác.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theo các hướng chiếu của hình cầu là các hình tròn giống nhau.</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67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805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2.1 và trình bày các bước của quy trình vẽ hình chiếu vuông góc của khối hình học</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805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2.1 và trình bày các bước của quy trình vẽ hình chiếu vuông góc của khối hình học</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445273" y="1166843"/>
            <a:ext cx="11508834" cy="569386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Quy trình vẽ hình chiếu vuông góc của khối hình học</a:t>
            </a:r>
          </a:p>
          <a:p>
            <a:r>
              <a:rPr lang="vi-VN" sz="2800">
                <a:solidFill>
                  <a:srgbClr val="FF0000"/>
                </a:solidFill>
                <a:latin typeface="Times New Roman" panose="02020603050405020304" pitchFamily="18" charset="0"/>
                <a:cs typeface="Times New Roman" panose="02020603050405020304" pitchFamily="18" charset="0"/>
              </a:rPr>
              <a:t>Bước 1. Xác định đặc điểm hình dạng và kích thước của khối hình học(khối đa diện, khối tròn xoay)</a:t>
            </a:r>
          </a:p>
          <a:p>
            <a:r>
              <a:rPr lang="vi-VN" sz="2800">
                <a:solidFill>
                  <a:srgbClr val="FF0000"/>
                </a:solidFill>
                <a:latin typeface="Times New Roman" panose="02020603050405020304" pitchFamily="18" charset="0"/>
                <a:cs typeface="Times New Roman" panose="02020603050405020304" pitchFamily="18" charset="0"/>
              </a:rPr>
              <a:t>-Xác định được đặc điểm hình dạng của khối hình học.</a:t>
            </a:r>
          </a:p>
          <a:p>
            <a:r>
              <a:rPr lang="vi-VN" sz="2800">
                <a:solidFill>
                  <a:srgbClr val="FF0000"/>
                </a:solidFill>
                <a:latin typeface="Times New Roman" panose="02020603050405020304" pitchFamily="18" charset="0"/>
                <a:cs typeface="Times New Roman" panose="02020603050405020304" pitchFamily="18" charset="0"/>
              </a:rPr>
              <a:t>- Xác định được các kích thước của khối hình học</a:t>
            </a:r>
          </a:p>
          <a:p>
            <a:r>
              <a:rPr lang="vi-VN" sz="2800">
                <a:solidFill>
                  <a:srgbClr val="FF0000"/>
                </a:solidFill>
                <a:latin typeface="Times New Roman" panose="02020603050405020304" pitchFamily="18" charset="0"/>
                <a:cs typeface="Times New Roman" panose="02020603050405020304" pitchFamily="18" charset="0"/>
              </a:rPr>
              <a:t>Bước 2. Xác định được hướng chiếu theo phép chiếu vuông góc</a:t>
            </a:r>
          </a:p>
          <a:p>
            <a:r>
              <a:rPr lang="vi-VN" sz="2800">
                <a:solidFill>
                  <a:srgbClr val="FF0000"/>
                </a:solidFill>
                <a:latin typeface="Times New Roman" panose="02020603050405020304" pitchFamily="18" charset="0"/>
                <a:cs typeface="Times New Roman" panose="02020603050405020304" pitchFamily="18" charset="0"/>
              </a:rPr>
              <a:t>-Xác định được các hướng chiếu bước tới, từ trên xuống, từ trái qua.</a:t>
            </a:r>
          </a:p>
          <a:p>
            <a:r>
              <a:rPr lang="vi-VN" sz="2800">
                <a:solidFill>
                  <a:srgbClr val="FF0000"/>
                </a:solidFill>
                <a:latin typeface="Times New Roman" panose="02020603050405020304" pitchFamily="18" charset="0"/>
                <a:cs typeface="Times New Roman" panose="02020603050405020304" pitchFamily="18" charset="0"/>
              </a:rPr>
              <a:t>Bước 3. Xác định vị trí và tỉ lệ các hình chiếu trên giấy vẽ</a:t>
            </a:r>
          </a:p>
          <a:p>
            <a:r>
              <a:rPr lang="vi-VN" sz="2800">
                <a:solidFill>
                  <a:srgbClr val="FF0000"/>
                </a:solidFill>
                <a:latin typeface="Times New Roman" panose="02020603050405020304" pitchFamily="18" charset="0"/>
                <a:cs typeface="Times New Roman" panose="02020603050405020304" pitchFamily="18" charset="0"/>
              </a:rPr>
              <a:t>-Xác định được vị trí các hình chiếu và cân đối về khoảng cách trên trang giấy.</a:t>
            </a:r>
          </a:p>
          <a:p>
            <a:r>
              <a:rPr lang="vi-VN" sz="2800">
                <a:solidFill>
                  <a:srgbClr val="FF0000"/>
                </a:solidFill>
                <a:latin typeface="Times New Roman" panose="02020603050405020304" pitchFamily="18" charset="0"/>
                <a:cs typeface="Times New Roman" panose="02020603050405020304" pitchFamily="18" charset="0"/>
              </a:rPr>
              <a:t>- Xác định được tỉ lệ các hình chiếu.</a:t>
            </a:r>
          </a:p>
          <a:p>
            <a:r>
              <a:rPr lang="vi-VN" sz="2800">
                <a:solidFill>
                  <a:srgbClr val="FF0000"/>
                </a:solidFill>
                <a:latin typeface="Times New Roman" panose="02020603050405020304" pitchFamily="18" charset="0"/>
                <a:cs typeface="Times New Roman" panose="02020603050405020304" pitchFamily="18" charset="0"/>
              </a:rPr>
              <a:t>Bước 4. Vẽ các hình chiếu vuông góc của khối hình học</a:t>
            </a:r>
          </a:p>
          <a:p>
            <a:r>
              <a:rPr lang="vi-VN" sz="2800">
                <a:solidFill>
                  <a:srgbClr val="FF0000"/>
                </a:solidFill>
                <a:latin typeface="Times New Roman" panose="02020603050405020304" pitchFamily="18" charset="0"/>
                <a:cs typeface="Times New Roman" panose="02020603050405020304" pitchFamily="18" charset="0"/>
              </a:rPr>
              <a:t>Vẽ được các hình chiếu vuông góc của khối hình học theo kích thước và tỉ lệ cho trước.</a:t>
            </a:r>
          </a:p>
        </p:txBody>
      </p:sp>
    </p:spTree>
    <p:extLst>
      <p:ext uri="{BB962C8B-B14F-4D97-AF65-F5344CB8AC3E}">
        <p14:creationId xmlns:p14="http://schemas.microsoft.com/office/powerpoint/2010/main" val="428239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12563" y="71562"/>
            <a:ext cx="485221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Nếu nhìn các đồ vật đơn giản ở Hình 2.1 theo hướng khác nhau, ta sẽ thấy chúng có hình dạng không giống nhau (Ví dụ cái nón nhìn từ trên xuống có hình tròn, nhìn ngang có hình tam giác</a:t>
            </a:r>
            <a:r>
              <a:rPr lang="en-US" sz="2800" b="1" smtClean="0">
                <a:solidFill>
                  <a:srgbClr val="0000FF"/>
                </a:solidFill>
                <a:latin typeface="Times New Roman" panose="02020603050405020304" pitchFamily="18" charset="0"/>
                <a:cs typeface="Times New Roman" panose="02020603050405020304" pitchFamily="18" charset="0"/>
              </a:rPr>
              <a:t>).</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3956" y="159026"/>
            <a:ext cx="6719988" cy="6520070"/>
          </a:xfrm>
          <a:prstGeom prst="rect">
            <a:avLst/>
          </a:prstGeom>
        </p:spPr>
      </p:pic>
    </p:spTree>
    <p:extLst>
      <p:ext uri="{BB962C8B-B14F-4D97-AF65-F5344CB8AC3E}">
        <p14:creationId xmlns:p14="http://schemas.microsoft.com/office/powerpoint/2010/main" val="8237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98054" y="380191"/>
            <a:ext cx="11789145" cy="683264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Quy trình vẽ hình chiếu khối hình học vật thể đơn giản</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5.1. Vẽ hình chiếu khối hình học</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1. Xác định đặc điểm hình dạng và kích thước của khối hình học(khối đa diện, khối tròn xoay)</a:t>
            </a:r>
            <a:endParaRPr lang="en-US" sz="2800">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Xác </a:t>
            </a:r>
            <a:r>
              <a:rPr lang="vi-VN" sz="2800">
                <a:latin typeface="Times New Roman" panose="02020603050405020304" pitchFamily="18" charset="0"/>
                <a:cs typeface="Times New Roman" panose="02020603050405020304" pitchFamily="18" charset="0"/>
              </a:rPr>
              <a:t>định được đặc điểm hình dạng của khối hình học.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Xác định được các kích thước của khối hình học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2. Xác định được hướng chiếu theo phép chiếu vuông góc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-Xác định được các hướng chiếu bước tới, từ trên xuống, từ trái qua.</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3. Xác định vị trí và tỉ lệ các hình chiếu trên giấy vẽ</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-Xác định được vị trí các hình chiếu và cân đối về khoảng cách trên trang giấy.</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Xác định được tỉ lệ các hình chiếu.</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4. Vẽ các hình chiếu vuông góc của khối hình học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Vẽ được các hình chiếu vuông góc của khối hình học theo kích thước và tỉ lệ cho trước.</a:t>
            </a:r>
            <a:endParaRPr lang="en-US" sz="2800">
              <a:latin typeface="Times New Roman" panose="02020603050405020304" pitchFamily="18" charset="0"/>
              <a:cs typeface="Times New Roman" panose="02020603050405020304" pitchFamily="18" charset="0"/>
            </a:endParaRPr>
          </a:p>
          <a:p>
            <a:r>
              <a:rPr lang="vi-VN"/>
              <a:t> </a:t>
            </a:r>
            <a:endParaRPr lang="en-US"/>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01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90549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2.2 và trình bày các bước của quy trình vẽ hình chiếu vuông góc của vật thể đơn giản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621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90549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2.2 và trình bày các bước của quy trình vẽ hình chiếu vuông góc của vật thể đơn giản</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243829" y="949393"/>
            <a:ext cx="11704320" cy="5940088"/>
          </a:xfrm>
          <a:prstGeom prst="rect">
            <a:avLst/>
          </a:prstGeom>
        </p:spPr>
        <p:txBody>
          <a:bodyPr wrap="square">
            <a:spAutoFit/>
          </a:bodyPr>
          <a:lstStyle/>
          <a:p>
            <a:r>
              <a:rPr lang="vi-VN" sz="2000" b="1">
                <a:solidFill>
                  <a:srgbClr val="FF0000"/>
                </a:solidFill>
                <a:latin typeface="Times New Roman" panose="02020603050405020304" pitchFamily="18" charset="0"/>
                <a:cs typeface="Times New Roman" panose="02020603050405020304" pitchFamily="18" charset="0"/>
              </a:rPr>
              <a:t>Bước 1. Xác định đặc điểm hình dạng và kích thước của vật thể</a:t>
            </a:r>
          </a:p>
          <a:p>
            <a:r>
              <a:rPr lang="vi-VN" sz="2000" b="1">
                <a:solidFill>
                  <a:srgbClr val="FF0000"/>
                </a:solidFill>
                <a:latin typeface="Times New Roman" panose="02020603050405020304" pitchFamily="18" charset="0"/>
                <a:cs typeface="Times New Roman" panose="02020603050405020304" pitchFamily="18" charset="0"/>
              </a:rPr>
              <a:t>- Xác định được đặc điểm hình dạng của khối vật thể</a:t>
            </a:r>
          </a:p>
          <a:p>
            <a:r>
              <a:rPr lang="vi-VN" sz="2000" b="1">
                <a:solidFill>
                  <a:srgbClr val="FF0000"/>
                </a:solidFill>
                <a:latin typeface="Times New Roman" panose="02020603050405020304" pitchFamily="18" charset="0"/>
                <a:cs typeface="Times New Roman" panose="02020603050405020304" pitchFamily="18" charset="0"/>
              </a:rPr>
              <a:t>- Xác định được các kích thước của khối vật thể</a:t>
            </a:r>
          </a:p>
          <a:p>
            <a:r>
              <a:rPr lang="vi-VN" sz="2000" b="1">
                <a:solidFill>
                  <a:srgbClr val="FF0000"/>
                </a:solidFill>
                <a:latin typeface="Times New Roman" panose="02020603050405020304" pitchFamily="18" charset="0"/>
                <a:cs typeface="Times New Roman" panose="02020603050405020304" pitchFamily="18" charset="0"/>
              </a:rPr>
              <a:t>Bước 2. Xác định được hướng chiếu </a:t>
            </a:r>
          </a:p>
          <a:p>
            <a:r>
              <a:rPr lang="vi-VN" sz="2000" b="1" smtClean="0">
                <a:solidFill>
                  <a:srgbClr val="FF0000"/>
                </a:solidFill>
                <a:latin typeface="Times New Roman" panose="02020603050405020304" pitchFamily="18" charset="0"/>
                <a:cs typeface="Times New Roman" panose="02020603050405020304" pitchFamily="18" charset="0"/>
              </a:rPr>
              <a:t>-</a:t>
            </a:r>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Xác </a:t>
            </a:r>
            <a:r>
              <a:rPr lang="vi-VN" sz="2000" b="1">
                <a:solidFill>
                  <a:srgbClr val="FF0000"/>
                </a:solidFill>
                <a:latin typeface="Times New Roman" panose="02020603050405020304" pitchFamily="18" charset="0"/>
                <a:cs typeface="Times New Roman" panose="02020603050405020304" pitchFamily="18" charset="0"/>
              </a:rPr>
              <a:t>định được các hướng chiếu </a:t>
            </a:r>
          </a:p>
          <a:p>
            <a:r>
              <a:rPr lang="vi-VN" sz="2000" b="1">
                <a:solidFill>
                  <a:srgbClr val="FF0000"/>
                </a:solidFill>
                <a:latin typeface="Times New Roman" panose="02020603050405020304" pitchFamily="18" charset="0"/>
                <a:cs typeface="Times New Roman" panose="02020603050405020304" pitchFamily="18" charset="0"/>
              </a:rPr>
              <a:t>Bước 3. Xác định vị trí và tỉ lệ các hình chiếu trên giấy vẽ</a:t>
            </a:r>
          </a:p>
          <a:p>
            <a:r>
              <a:rPr lang="vi-VN" sz="2000" b="1" smtClean="0">
                <a:solidFill>
                  <a:srgbClr val="FF0000"/>
                </a:solidFill>
                <a:latin typeface="Times New Roman" panose="02020603050405020304" pitchFamily="18" charset="0"/>
                <a:cs typeface="Times New Roman" panose="02020603050405020304" pitchFamily="18" charset="0"/>
              </a:rPr>
              <a:t>-</a:t>
            </a:r>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Xác </a:t>
            </a:r>
            <a:r>
              <a:rPr lang="vi-VN" sz="2000" b="1">
                <a:solidFill>
                  <a:srgbClr val="FF0000"/>
                </a:solidFill>
                <a:latin typeface="Times New Roman" panose="02020603050405020304" pitchFamily="18" charset="0"/>
                <a:cs typeface="Times New Roman" panose="02020603050405020304" pitchFamily="18" charset="0"/>
              </a:rPr>
              <a:t>định được vị trí các hình chiếu và cân đối về khoảng cách trên trang giấy.</a:t>
            </a:r>
          </a:p>
          <a:p>
            <a:r>
              <a:rPr lang="vi-VN" sz="2000" b="1">
                <a:solidFill>
                  <a:srgbClr val="FF0000"/>
                </a:solidFill>
                <a:latin typeface="Times New Roman" panose="02020603050405020304" pitchFamily="18" charset="0"/>
                <a:cs typeface="Times New Roman" panose="02020603050405020304" pitchFamily="18" charset="0"/>
              </a:rPr>
              <a:t>- Xác định được tỉ lệ các hình chiếu.</a:t>
            </a:r>
          </a:p>
          <a:p>
            <a:r>
              <a:rPr lang="vi-VN" sz="2000" b="1">
                <a:solidFill>
                  <a:srgbClr val="FF0000"/>
                </a:solidFill>
                <a:latin typeface="Times New Roman" panose="02020603050405020304" pitchFamily="18" charset="0"/>
                <a:cs typeface="Times New Roman" panose="02020603050405020304" pitchFamily="18" charset="0"/>
              </a:rPr>
              <a:t>Bước 4. Vẽ các hình chiếu </a:t>
            </a:r>
          </a:p>
          <a:p>
            <a:r>
              <a:rPr lang="vi-VN" sz="2000" b="1">
                <a:solidFill>
                  <a:srgbClr val="FF0000"/>
                </a:solidFill>
                <a:latin typeface="Times New Roman" panose="02020603050405020304" pitchFamily="18" charset="0"/>
                <a:cs typeface="Times New Roman" panose="02020603050405020304" pitchFamily="18" charset="0"/>
              </a:rPr>
              <a:t>- Vẽ mờ các hình chiếu</a:t>
            </a:r>
          </a:p>
          <a:p>
            <a:r>
              <a:rPr lang="vi-VN" sz="2000" b="1">
                <a:solidFill>
                  <a:srgbClr val="FF0000"/>
                </a:solidFill>
                <a:latin typeface="Times New Roman" panose="02020603050405020304" pitchFamily="18" charset="0"/>
                <a:cs typeface="Times New Roman" panose="02020603050405020304" pitchFamily="18" charset="0"/>
              </a:rPr>
              <a:t>+ Vẽ mờ được các hình chiếu theo tỉ lệ của vật thể bằng nét mảnh.</a:t>
            </a:r>
          </a:p>
          <a:p>
            <a:r>
              <a:rPr lang="vi-VN" sz="2000" b="1">
                <a:solidFill>
                  <a:srgbClr val="FF0000"/>
                </a:solidFill>
                <a:latin typeface="Times New Roman" panose="02020603050405020304" pitchFamily="18" charset="0"/>
                <a:cs typeface="Times New Roman" panose="02020603050405020304" pitchFamily="18" charset="0"/>
              </a:rPr>
              <a:t>+ Thể hiện được mối quan hệ giữa các hình chiếu.</a:t>
            </a:r>
          </a:p>
          <a:p>
            <a:r>
              <a:rPr lang="vi-VN" sz="2000" b="1">
                <a:solidFill>
                  <a:srgbClr val="FF0000"/>
                </a:solidFill>
                <a:latin typeface="Times New Roman" panose="02020603050405020304" pitchFamily="18" charset="0"/>
                <a:cs typeface="Times New Roman" panose="02020603050405020304" pitchFamily="18" charset="0"/>
              </a:rPr>
              <a:t>-Sửa chữa các nét của hình chiếu</a:t>
            </a:r>
          </a:p>
          <a:p>
            <a:r>
              <a:rPr lang="vi-VN" sz="2000" b="1">
                <a:solidFill>
                  <a:srgbClr val="FF0000"/>
                </a:solidFill>
                <a:latin typeface="Times New Roman" panose="02020603050405020304" pitchFamily="18" charset="0"/>
                <a:cs typeface="Times New Roman" panose="02020603050405020304" pitchFamily="18" charset="0"/>
              </a:rPr>
              <a:t>+ Sửa chữa các nét của hình chiếu theo đúng quy cách trình bày bản vẽ.</a:t>
            </a:r>
          </a:p>
          <a:p>
            <a:r>
              <a:rPr lang="vi-VN" sz="2000" b="1">
                <a:solidFill>
                  <a:srgbClr val="FF0000"/>
                </a:solidFill>
                <a:latin typeface="Times New Roman" panose="02020603050405020304" pitchFamily="18" charset="0"/>
                <a:cs typeface="Times New Roman" panose="02020603050405020304" pitchFamily="18" charset="0"/>
              </a:rPr>
              <a:t>Bước 5. Ghi các kích thước cảu vật thể</a:t>
            </a:r>
          </a:p>
          <a:p>
            <a:r>
              <a:rPr lang="vi-VN" sz="2000" b="1" smtClean="0">
                <a:solidFill>
                  <a:srgbClr val="FF0000"/>
                </a:solidFill>
                <a:latin typeface="Times New Roman" panose="02020603050405020304" pitchFamily="18" charset="0"/>
                <a:cs typeface="Times New Roman" panose="02020603050405020304" pitchFamily="18" charset="0"/>
              </a:rPr>
              <a:t>-</a:t>
            </a:r>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Vẽ </a:t>
            </a:r>
            <a:r>
              <a:rPr lang="vi-VN" sz="2000" b="1">
                <a:solidFill>
                  <a:srgbClr val="FF0000"/>
                </a:solidFill>
                <a:latin typeface="Times New Roman" panose="02020603050405020304" pitchFamily="18" charset="0"/>
                <a:cs typeface="Times New Roman" panose="02020603050405020304" pitchFamily="18" charset="0"/>
              </a:rPr>
              <a:t>các đường gióng, đường kích thước: Vẽ đúng quy cách các đường gióng, đường kích thước ở các hình chiếu.</a:t>
            </a:r>
          </a:p>
          <a:p>
            <a:r>
              <a:rPr lang="vi-VN" sz="2000" b="1">
                <a:solidFill>
                  <a:srgbClr val="FF0000"/>
                </a:solidFill>
                <a:latin typeface="Times New Roman" panose="02020603050405020304" pitchFamily="18" charset="0"/>
                <a:cs typeface="Times New Roman" panose="02020603050405020304" pitchFamily="18" charset="0"/>
              </a:rPr>
              <a:t>- Ghi các chữ số kích thước của vật thể lên hình chiêu: Ghi đúng quy cách các chữ số kích thước của vật thể lên hình chiếu.</a:t>
            </a:r>
          </a:p>
        </p:txBody>
      </p:sp>
    </p:spTree>
    <p:extLst>
      <p:ext uri="{BB962C8B-B14F-4D97-AF65-F5344CB8AC3E}">
        <p14:creationId xmlns:p14="http://schemas.microsoft.com/office/powerpoint/2010/main" val="15975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25275" y="551592"/>
            <a:ext cx="12046237" cy="618630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Quy trình vẽ hình chiếu khối hình học vật thể đơn giản</a:t>
            </a:r>
            <a:endParaRPr lang="en-US" sz="2800" b="1">
              <a:latin typeface="Times New Roman" panose="02020603050405020304" pitchFamily="18" charset="0"/>
              <a:cs typeface="Times New Roman" panose="02020603050405020304" pitchFamily="18" charset="0"/>
            </a:endParaRPr>
          </a:p>
          <a:p>
            <a:r>
              <a:rPr lang="vi-VN" sz="2000" b="1">
                <a:latin typeface="Times New Roman" panose="02020603050405020304" pitchFamily="18" charset="0"/>
                <a:cs typeface="Times New Roman" panose="02020603050405020304" pitchFamily="18" charset="0"/>
              </a:rPr>
              <a:t>5.2. Vẽ hình chiếu vật thể đơn giản</a:t>
            </a:r>
            <a:endParaRPr lang="en-US" sz="2000" b="1">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1. Xác định đặc điểm hình dạng và kích thước của vật thể</a:t>
            </a:r>
            <a:endParaRPr lang="en-US" sz="2000">
              <a:latin typeface="Times New Roman" panose="02020603050405020304" pitchFamily="18" charset="0"/>
              <a:cs typeface="Times New Roman" panose="02020603050405020304" pitchFamily="18" charset="0"/>
            </a:endParaRPr>
          </a:p>
          <a:p>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Xác </a:t>
            </a:r>
            <a:r>
              <a:rPr lang="vi-VN" sz="2000">
                <a:latin typeface="Times New Roman" panose="02020603050405020304" pitchFamily="18" charset="0"/>
                <a:cs typeface="Times New Roman" panose="02020603050405020304" pitchFamily="18" charset="0"/>
              </a:rPr>
              <a:t>định được đặc điểm hình dạng của khối 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Xác định được các kích thước của khối 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2. Xác định được hướng chiếu </a:t>
            </a:r>
            <a:endParaRPr lang="en-US" sz="2000">
              <a:latin typeface="Times New Roman" panose="02020603050405020304" pitchFamily="18" charset="0"/>
              <a:cs typeface="Times New Roman" panose="02020603050405020304" pitchFamily="18" charset="0"/>
            </a:endParaRPr>
          </a:p>
          <a:p>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Xác </a:t>
            </a:r>
            <a:r>
              <a:rPr lang="vi-VN" sz="2000">
                <a:latin typeface="Times New Roman" panose="02020603050405020304" pitchFamily="18" charset="0"/>
                <a:cs typeface="Times New Roman" panose="02020603050405020304" pitchFamily="18" charset="0"/>
              </a:rPr>
              <a:t>định được các hướng chiếu </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3. Xác định vị trí và tỉ lệ các hình chiếu trên giấy vẽ</a:t>
            </a:r>
            <a:endParaRPr lang="en-US" sz="2000">
              <a:latin typeface="Times New Roman" panose="02020603050405020304" pitchFamily="18" charset="0"/>
              <a:cs typeface="Times New Roman" panose="02020603050405020304" pitchFamily="18" charset="0"/>
            </a:endParaRPr>
          </a:p>
          <a:p>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Xác </a:t>
            </a:r>
            <a:r>
              <a:rPr lang="vi-VN" sz="2000">
                <a:latin typeface="Times New Roman" panose="02020603050405020304" pitchFamily="18" charset="0"/>
                <a:cs typeface="Times New Roman" panose="02020603050405020304" pitchFamily="18" charset="0"/>
              </a:rPr>
              <a:t>định được vị trí các hình chiếu và cân đối về khoảng cách trên trang giấy.</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Xác định được tỉ lệ các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4. Vẽ các hình chiếu </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Vẽ mờ các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Vẽ mờ được các hình chiếu theo tỉ lệ của vật thể bằng nét mảnh.</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Thể hiện được mối quan hệ giữa các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-Sửa chữa các nét của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Sửa chữa các nét của hình chiếu theo đúng quy cách trình bày bản vẽ.</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5. Ghi các kích thước </a:t>
            </a:r>
            <a:r>
              <a:rPr lang="vi-VN" sz="2000" smtClean="0">
                <a:latin typeface="Times New Roman" panose="02020603050405020304" pitchFamily="18" charset="0"/>
                <a:cs typeface="Times New Roman" panose="02020603050405020304" pitchFamily="18" charset="0"/>
              </a:rPr>
              <a:t>c</a:t>
            </a:r>
            <a:r>
              <a:rPr lang="en-US" sz="2000" smtClean="0">
                <a:latin typeface="Times New Roman" panose="02020603050405020304" pitchFamily="18" charset="0"/>
                <a:cs typeface="Times New Roman" panose="02020603050405020304" pitchFamily="18" charset="0"/>
              </a:rPr>
              <a:t>ủa</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-Vẽ các đường gióng, đường kích thước: Vẽ đúng quy cách các đường gióng, đường kích thước ở các hình chiếu</a:t>
            </a:r>
            <a:r>
              <a:rPr lang="vi-VN" sz="2000"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p:sp>
        <p:nvSpPr>
          <p:cNvPr id="8" name="Rectangle 7"/>
          <p:cNvSpPr/>
          <p:nvPr/>
        </p:nvSpPr>
        <p:spPr>
          <a:xfrm>
            <a:off x="2863230" y="-47708"/>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hình chóp đều đáy vuông có chiều cao h = 60 mm, chiều dài cạnh đáy a = 40 mm (Hình 2.13). Hãy vẽ và ghi kích thước hình chiếu đứng và hình chiếu cạnh mới sau khi đặt mặt đáy của hình chóp đáy vuông này song song với mặt phẳng chiếu cạnh (tỉ lệ 1:1). </a:t>
            </a:r>
          </a:p>
        </p:txBody>
      </p:sp>
      <p:pic>
        <p:nvPicPr>
          <p:cNvPr id="8" name="Picture 7"/>
          <p:cNvPicPr>
            <a:picLocks noChangeAspect="1"/>
          </p:cNvPicPr>
          <p:nvPr/>
        </p:nvPicPr>
        <p:blipFill>
          <a:blip r:embed="rId3"/>
          <a:stretch>
            <a:fillRect/>
          </a:stretch>
        </p:blipFill>
        <p:spPr>
          <a:xfrm>
            <a:off x="230587" y="2496710"/>
            <a:ext cx="6512117" cy="4361290"/>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6198637"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hình chóp đều đáy vuông có chiều cao h = 60 mm, chiều dài cạnh đáy a = 40 mm (Hình 2.13). Hãy vẽ và ghi kích thước hình chiếu đứng và hình chiếu cạnh mới sau khi đặt mặt đáy của hình chóp đáy vuông này song song với mặt phẳng chiếu cạnh (tỉ lệ 1:1). </a:t>
            </a:r>
          </a:p>
        </p:txBody>
      </p:sp>
      <p:pic>
        <p:nvPicPr>
          <p:cNvPr id="8" name="Picture 7"/>
          <p:cNvPicPr>
            <a:picLocks noChangeAspect="1"/>
          </p:cNvPicPr>
          <p:nvPr/>
        </p:nvPicPr>
        <p:blipFill>
          <a:blip r:embed="rId3"/>
          <a:stretch>
            <a:fillRect/>
          </a:stretch>
        </p:blipFill>
        <p:spPr>
          <a:xfrm>
            <a:off x="230588" y="4124204"/>
            <a:ext cx="5865402" cy="2733795"/>
          </a:xfrm>
          <a:prstGeom prst="rect">
            <a:avLst/>
          </a:prstGeom>
        </p:spPr>
      </p:pic>
      <p:pic>
        <p:nvPicPr>
          <p:cNvPr id="2" name="Picture 1"/>
          <p:cNvPicPr>
            <a:picLocks noChangeAspect="1"/>
          </p:cNvPicPr>
          <p:nvPr/>
        </p:nvPicPr>
        <p:blipFill>
          <a:blip r:embed="rId4"/>
          <a:stretch>
            <a:fillRect/>
          </a:stretch>
        </p:blipFill>
        <p:spPr>
          <a:xfrm>
            <a:off x="6577650" y="886407"/>
            <a:ext cx="4684400" cy="5645021"/>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2.</a:t>
            </a:r>
            <a:r>
              <a:rPr lang="en-US" sz="2800" b="1">
                <a:latin typeface="Times New Roman" panose="02020603050405020304" pitchFamily="18" charset="0"/>
                <a:cs typeface="Times New Roman" panose="02020603050405020304" pitchFamily="18" charset="0"/>
              </a:rPr>
              <a:t> Vẽ và ghi kích thước các hình chiếu của vật thể đơn giản ở Hình 2.14 (tỉ lệ 1:1).</a:t>
            </a:r>
          </a:p>
        </p:txBody>
      </p:sp>
      <p:pic>
        <p:nvPicPr>
          <p:cNvPr id="5" name="Picture 4"/>
          <p:cNvPicPr>
            <a:picLocks noChangeAspect="1"/>
          </p:cNvPicPr>
          <p:nvPr/>
        </p:nvPicPr>
        <p:blipFill>
          <a:blip r:embed="rId3"/>
          <a:stretch>
            <a:fillRect/>
          </a:stretch>
        </p:blipFill>
        <p:spPr>
          <a:xfrm>
            <a:off x="746450" y="1604865"/>
            <a:ext cx="6503436" cy="4870580"/>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2189" y="584775"/>
            <a:ext cx="5791189"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2.</a:t>
            </a:r>
            <a:r>
              <a:rPr lang="en-US" sz="2800" b="1">
                <a:latin typeface="Times New Roman" panose="02020603050405020304" pitchFamily="18" charset="0"/>
                <a:cs typeface="Times New Roman" panose="02020603050405020304" pitchFamily="18" charset="0"/>
              </a:rPr>
              <a:t> Vẽ và ghi kích thước các hình chiếu của vật thể đơn giản ở Hình 2.14 (tỉ lệ 1:1).</a:t>
            </a:r>
          </a:p>
        </p:txBody>
      </p:sp>
      <p:pic>
        <p:nvPicPr>
          <p:cNvPr id="5" name="Picture 4"/>
          <p:cNvPicPr>
            <a:picLocks noChangeAspect="1"/>
          </p:cNvPicPr>
          <p:nvPr/>
        </p:nvPicPr>
        <p:blipFill>
          <a:blip r:embed="rId3"/>
          <a:stretch>
            <a:fillRect/>
          </a:stretch>
        </p:blipFill>
        <p:spPr>
          <a:xfrm>
            <a:off x="65315" y="1987420"/>
            <a:ext cx="5924938" cy="4870580"/>
          </a:xfrm>
          <a:prstGeom prst="rect">
            <a:avLst/>
          </a:prstGeom>
        </p:spPr>
      </p:pic>
      <p:pic>
        <p:nvPicPr>
          <p:cNvPr id="2" name="Picture 1"/>
          <p:cNvPicPr>
            <a:picLocks noChangeAspect="1"/>
          </p:cNvPicPr>
          <p:nvPr/>
        </p:nvPicPr>
        <p:blipFill>
          <a:blip r:embed="rId4"/>
          <a:stretch>
            <a:fillRect/>
          </a:stretch>
        </p:blipFill>
        <p:spPr>
          <a:xfrm>
            <a:off x="6029114" y="1082351"/>
            <a:ext cx="5951392" cy="5421086"/>
          </a:xfrm>
          <a:prstGeom prst="rect">
            <a:avLst/>
          </a:prstGeom>
        </p:spPr>
      </p:pic>
    </p:spTree>
    <p:extLst>
      <p:ext uri="{BB962C8B-B14F-4D97-AF65-F5344CB8AC3E}">
        <p14:creationId xmlns:p14="http://schemas.microsoft.com/office/powerpoint/2010/main" val="39255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523220"/>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Giữa </a:t>
            </a:r>
            <a:r>
              <a:rPr lang="vi-VN" sz="2800" b="1">
                <a:latin typeface="Times New Roman" panose="02020603050405020304" pitchFamily="18" charset="0"/>
                <a:cs typeface="Times New Roman" panose="02020603050405020304" pitchFamily="18" charset="0"/>
              </a:rPr>
              <a:t>hình chiếu và vật thể chiếu ở hình 2.2. Có mối quan hệ như thế nào?</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9765" y="770650"/>
            <a:ext cx="11241492" cy="5863415"/>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Giữa </a:t>
            </a:r>
            <a:r>
              <a:rPr lang="vi-VN" sz="2800" b="1">
                <a:latin typeface="Times New Roman" panose="02020603050405020304" pitchFamily="18" charset="0"/>
                <a:cs typeface="Times New Roman" panose="02020603050405020304" pitchFamily="18" charset="0"/>
              </a:rPr>
              <a:t>hình chiếu và vật thể chiếu ở hình 2.2. Có mối quan hệ như thế nào?</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81814" y="1110343"/>
            <a:ext cx="9645957" cy="5523722"/>
          </a:xfrm>
          <a:prstGeom prst="rect">
            <a:avLst/>
          </a:prstGeom>
        </p:spPr>
      </p:pic>
      <p:sp>
        <p:nvSpPr>
          <p:cNvPr id="4" name="Rectangle 3"/>
          <p:cNvSpPr/>
          <p:nvPr/>
        </p:nvSpPr>
        <p:spPr>
          <a:xfrm>
            <a:off x="10114384" y="1009882"/>
            <a:ext cx="1222310"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Hình chiếu trên là kết quả khi ta chiếu vật thể lên mặt phẳng chiếu.</a:t>
            </a:r>
          </a:p>
        </p:txBody>
      </p:sp>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1. Khái niệm</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Hình chiếu của vật thể là hình nhận được trên mặt phẳng sau khi ta chiếu vật thể lên mặt phẳng đó.</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61369" cy="523220"/>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Nhận </a:t>
            </a:r>
            <a:r>
              <a:rPr lang="vi-VN" sz="2800" b="1">
                <a:latin typeface="Times New Roman" panose="02020603050405020304" pitchFamily="18" charset="0"/>
                <a:cs typeface="Times New Roman" panose="02020603050405020304" pitchFamily="18" charset="0"/>
              </a:rPr>
              <a:t>xét đặc điểm của các tia chiếu trong mỗi trường hợp ở hình 2.3?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9249" y="823815"/>
            <a:ext cx="11737910" cy="5922217"/>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7649206"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Nhận </a:t>
            </a:r>
            <a:r>
              <a:rPr lang="vi-VN" sz="2800" b="1">
                <a:latin typeface="Times New Roman" panose="02020603050405020304" pitchFamily="18" charset="0"/>
                <a:cs typeface="Times New Roman" panose="02020603050405020304" pitchFamily="18" charset="0"/>
              </a:rPr>
              <a:t>xét đặc điểm của các tia chiếu trong mỗi trường hợp ở hình 2.3?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9249" y="1060264"/>
            <a:ext cx="7744408" cy="5685768"/>
          </a:xfrm>
          <a:prstGeom prst="rect">
            <a:avLst/>
          </a:prstGeom>
        </p:spPr>
      </p:pic>
      <p:sp>
        <p:nvSpPr>
          <p:cNvPr id="2" name="Rectangle 1"/>
          <p:cNvSpPr/>
          <p:nvPr/>
        </p:nvSpPr>
        <p:spPr>
          <a:xfrm>
            <a:off x="8259488" y="106157"/>
            <a:ext cx="3932511" cy="6555641"/>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Hình 2.3a: phép chiếu vuông góc. Tia chiếu song song với nhau và song song với phương chiếu, phương chiếu vuông góc với mặt phẳng hình chiếu. </a:t>
            </a:r>
          </a:p>
          <a:p>
            <a:r>
              <a:rPr lang="en-US" sz="2800" b="1">
                <a:solidFill>
                  <a:srgbClr val="FF0000"/>
                </a:solidFill>
                <a:latin typeface="Times New Roman" panose="02020603050405020304" pitchFamily="18" charset="0"/>
                <a:cs typeface="Times New Roman" panose="02020603050405020304" pitchFamily="18" charset="0"/>
              </a:rPr>
              <a:t>- Hình 2.3b: phép chiếu song song. Các tia chiếu song song với nhau và song song với phương chiếu.</a:t>
            </a:r>
          </a:p>
          <a:p>
            <a:r>
              <a:rPr lang="en-US" sz="2800" b="1">
                <a:solidFill>
                  <a:srgbClr val="FF0000"/>
                </a:solidFill>
                <a:latin typeface="Times New Roman" panose="02020603050405020304" pitchFamily="18" charset="0"/>
                <a:cs typeface="Times New Roman" panose="02020603050405020304" pitchFamily="18" charset="0"/>
              </a:rPr>
              <a:t>- Hình 2.3c: phép chiếu xuyên tâm. Các tia chiếu đồng quy tại 1 điểm. </a:t>
            </a:r>
          </a:p>
        </p:txBody>
      </p:sp>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Các phép chiếu</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Phép chiếu vuông góc: dùng để vẽ các hình chiếu vuông góc.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Phép chiếu song song và phép chiếu xuyên tâm: dùng để vẽ hình biểu diễn 3 chiều.</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3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411</TotalTime>
  <Words>2439</Words>
  <Application>Microsoft Office PowerPoint</Application>
  <PresentationFormat>Widescreen</PresentationFormat>
  <Paragraphs>192</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31</cp:revision>
  <dcterms:created xsi:type="dcterms:W3CDTF">2023-06-21T22:05:51Z</dcterms:created>
  <dcterms:modified xsi:type="dcterms:W3CDTF">2023-07-08T16:17:28Z</dcterms:modified>
</cp:coreProperties>
</file>