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9"/>
  </p:notesMasterIdLst>
  <p:sldIdLst>
    <p:sldId id="256" r:id="rId2"/>
    <p:sldId id="292" r:id="rId3"/>
    <p:sldId id="280" r:id="rId4"/>
    <p:sldId id="293" r:id="rId5"/>
    <p:sldId id="294" r:id="rId6"/>
    <p:sldId id="281" r:id="rId7"/>
    <p:sldId id="258" r:id="rId8"/>
    <p:sldId id="295" r:id="rId9"/>
    <p:sldId id="296" r:id="rId10"/>
    <p:sldId id="297" r:id="rId11"/>
    <p:sldId id="298" r:id="rId12"/>
    <p:sldId id="299" r:id="rId13"/>
    <p:sldId id="300" r:id="rId14"/>
    <p:sldId id="301" r:id="rId15"/>
    <p:sldId id="304" r:id="rId16"/>
    <p:sldId id="302" r:id="rId17"/>
    <p:sldId id="303" r:id="rId18"/>
    <p:sldId id="283" r:id="rId19"/>
    <p:sldId id="282" r:id="rId20"/>
    <p:sldId id="305" r:id="rId21"/>
    <p:sldId id="306" r:id="rId22"/>
    <p:sldId id="284" r:id="rId23"/>
    <p:sldId id="289" r:id="rId24"/>
    <p:sldId id="261" r:id="rId25"/>
    <p:sldId id="290" r:id="rId26"/>
    <p:sldId id="307" r:id="rId27"/>
    <p:sldId id="308" r:id="rId28"/>
    <p:sldId id="309" r:id="rId29"/>
    <p:sldId id="310" r:id="rId30"/>
    <p:sldId id="257" r:id="rId31"/>
    <p:sldId id="312" r:id="rId32"/>
    <p:sldId id="313" r:id="rId33"/>
    <p:sldId id="314" r:id="rId34"/>
    <p:sldId id="315" r:id="rId35"/>
    <p:sldId id="316" r:id="rId36"/>
    <p:sldId id="317" r:id="rId37"/>
    <p:sldId id="279"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4" autoAdjust="0"/>
  </p:normalViewPr>
  <p:slideViewPr>
    <p:cSldViewPr snapToGrid="0">
      <p:cViewPr varScale="1">
        <p:scale>
          <a:sx n="90" d="100"/>
          <a:sy n="90" d="100"/>
        </p:scale>
        <p:origin x="370" y="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4473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387550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extLst>
      <p:ext uri="{BB962C8B-B14F-4D97-AF65-F5344CB8AC3E}">
        <p14:creationId xmlns:p14="http://schemas.microsoft.com/office/powerpoint/2010/main" val="133933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extLst>
      <p:ext uri="{BB962C8B-B14F-4D97-AF65-F5344CB8AC3E}">
        <p14:creationId xmlns:p14="http://schemas.microsoft.com/office/powerpoint/2010/main" val="397811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val="33578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134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extLst>
      <p:ext uri="{BB962C8B-B14F-4D97-AF65-F5344CB8AC3E}">
        <p14:creationId xmlns:p14="http://schemas.microsoft.com/office/powerpoint/2010/main" val="41499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29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18</a:t>
            </a:fld>
            <a:endParaRPr/>
          </a:p>
        </p:txBody>
      </p:sp>
    </p:spTree>
    <p:extLst>
      <p:ext uri="{BB962C8B-B14F-4D97-AF65-F5344CB8AC3E}">
        <p14:creationId xmlns:p14="http://schemas.microsoft.com/office/powerpoint/2010/main" val="410206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22</a:t>
            </a:fld>
            <a:endParaRPr/>
          </a:p>
        </p:txBody>
      </p:sp>
    </p:spTree>
    <p:extLst>
      <p:ext uri="{BB962C8B-B14F-4D97-AF65-F5344CB8AC3E}">
        <p14:creationId xmlns:p14="http://schemas.microsoft.com/office/powerpoint/2010/main" val="240331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extLst>
      <p:ext uri="{BB962C8B-B14F-4D97-AF65-F5344CB8AC3E}">
        <p14:creationId xmlns:p14="http://schemas.microsoft.com/office/powerpoint/2010/main" val="361753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extLst>
      <p:ext uri="{BB962C8B-B14F-4D97-AF65-F5344CB8AC3E}">
        <p14:creationId xmlns:p14="http://schemas.microsoft.com/office/powerpoint/2010/main" val="22000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1">
  <p:cSld name="Slide 1">
    <p:spTree>
      <p:nvGrpSpPr>
        <p:cNvPr id="1" name="Shape 21"/>
        <p:cNvGrpSpPr/>
        <p:nvPr/>
      </p:nvGrpSpPr>
      <p:grpSpPr>
        <a:xfrm>
          <a:off x="0" y="0"/>
          <a:ext cx="0" cy="0"/>
          <a:chOff x="0" y="0"/>
          <a:chExt cx="0" cy="0"/>
        </a:xfrm>
      </p:grpSpPr>
      <p:sp>
        <p:nvSpPr>
          <p:cNvPr id="22" name="Google Shape;22;p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oogleSlides.org" type="title">
  <p:cSld name="GoogleSlides.org">
    <p:spTree>
      <p:nvGrpSpPr>
        <p:cNvPr id="1" name="Shape 2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a:solidFill>
                  <a:schemeClr val="lt1"/>
                </a:solidFill>
                <a:latin typeface="Georgia"/>
                <a:ea typeface="Georgia"/>
                <a:cs typeface="Georgia"/>
                <a:sym typeface="Georgia"/>
              </a:defRPr>
            </a:lvl1pPr>
            <a:lvl2pPr marL="0" lvl="1" indent="0" algn="ctr">
              <a:spcBef>
                <a:spcPts val="0"/>
              </a:spcBef>
              <a:buNone/>
              <a:defRPr sz="1200">
                <a:solidFill>
                  <a:schemeClr val="lt1"/>
                </a:solidFill>
                <a:latin typeface="Georgia"/>
                <a:ea typeface="Georgia"/>
                <a:cs typeface="Georgia"/>
                <a:sym typeface="Georgia"/>
              </a:defRPr>
            </a:lvl2pPr>
            <a:lvl3pPr marL="0" lvl="2" indent="0" algn="ctr">
              <a:spcBef>
                <a:spcPts val="0"/>
              </a:spcBef>
              <a:buNone/>
              <a:defRPr sz="1200">
                <a:solidFill>
                  <a:schemeClr val="lt1"/>
                </a:solidFill>
                <a:latin typeface="Georgia"/>
                <a:ea typeface="Georgia"/>
                <a:cs typeface="Georgia"/>
                <a:sym typeface="Georgia"/>
              </a:defRPr>
            </a:lvl3pPr>
            <a:lvl4pPr marL="0" lvl="3" indent="0" algn="ctr">
              <a:spcBef>
                <a:spcPts val="0"/>
              </a:spcBef>
              <a:buNone/>
              <a:defRPr sz="1200">
                <a:solidFill>
                  <a:schemeClr val="lt1"/>
                </a:solidFill>
                <a:latin typeface="Georgia"/>
                <a:ea typeface="Georgia"/>
                <a:cs typeface="Georgia"/>
                <a:sym typeface="Georgia"/>
              </a:defRPr>
            </a:lvl4pPr>
            <a:lvl5pPr marL="0" lvl="4" indent="0" algn="ctr">
              <a:spcBef>
                <a:spcPts val="0"/>
              </a:spcBef>
              <a:buNone/>
              <a:defRPr sz="1200">
                <a:solidFill>
                  <a:schemeClr val="lt1"/>
                </a:solidFill>
                <a:latin typeface="Georgia"/>
                <a:ea typeface="Georgia"/>
                <a:cs typeface="Georgia"/>
                <a:sym typeface="Georgia"/>
              </a:defRPr>
            </a:lvl5pPr>
            <a:lvl6pPr marL="0" lvl="5" indent="0" algn="ctr">
              <a:spcBef>
                <a:spcPts val="0"/>
              </a:spcBef>
              <a:buNone/>
              <a:defRPr sz="1200">
                <a:solidFill>
                  <a:schemeClr val="lt1"/>
                </a:solidFill>
                <a:latin typeface="Georgia"/>
                <a:ea typeface="Georgia"/>
                <a:cs typeface="Georgia"/>
                <a:sym typeface="Georgia"/>
              </a:defRPr>
            </a:lvl6pPr>
            <a:lvl7pPr marL="0" lvl="6" indent="0" algn="ctr">
              <a:spcBef>
                <a:spcPts val="0"/>
              </a:spcBef>
              <a:buNone/>
              <a:defRPr sz="1200">
                <a:solidFill>
                  <a:schemeClr val="lt1"/>
                </a:solidFill>
                <a:latin typeface="Georgia"/>
                <a:ea typeface="Georgia"/>
                <a:cs typeface="Georgia"/>
                <a:sym typeface="Georgia"/>
              </a:defRPr>
            </a:lvl7pPr>
            <a:lvl8pPr marL="0" lvl="7" indent="0" algn="ctr">
              <a:spcBef>
                <a:spcPts val="0"/>
              </a:spcBef>
              <a:buNone/>
              <a:defRPr sz="1200">
                <a:solidFill>
                  <a:schemeClr val="lt1"/>
                </a:solidFill>
                <a:latin typeface="Georgia"/>
                <a:ea typeface="Georgia"/>
                <a:cs typeface="Georgia"/>
                <a:sym typeface="Georgia"/>
              </a:defRPr>
            </a:lvl8pPr>
            <a:lvl9pPr marL="0" lvl="8" indent="0" algn="ctr">
              <a:spcBef>
                <a:spcPts val="0"/>
              </a:spcBef>
              <a:buNone/>
              <a:defRPr sz="1200">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6" name="Google Shape;46;p9"/>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7" name="Google Shape;47;p9"/>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8" name="Google Shape;48;p9"/>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9" name="Google Shape;49;p9"/>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0" name="Google Shape;50;p9"/>
          <p:cNvSpPr/>
          <p:nvPr/>
        </p:nvSpPr>
        <p:spPr>
          <a:xfrm>
            <a:off x="8325228" y="6342225"/>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9">
  <p:cSld name="Slide 9">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10">
  <p:cSld name="Slide 10">
    <p:spTree>
      <p:nvGrpSpPr>
        <p:cNvPr id="1" name="Shape 53"/>
        <p:cNvGrpSpPr/>
        <p:nvPr/>
      </p:nvGrpSpPr>
      <p:grpSpPr>
        <a:xfrm>
          <a:off x="0" y="0"/>
          <a:ext cx="0" cy="0"/>
          <a:chOff x="0" y="0"/>
          <a:chExt cx="0" cy="0"/>
        </a:xfrm>
      </p:grpSpPr>
      <p:sp>
        <p:nvSpPr>
          <p:cNvPr id="54" name="Google Shape;54;p11"/>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1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11">
  <p:cSld name="Slide 11">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1147820"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8" name="Google Shape;58;p12"/>
          <p:cNvSpPr>
            <a:spLocks noGrp="1"/>
          </p:cNvSpPr>
          <p:nvPr>
            <p:ph type="pic" idx="3"/>
          </p:nvPr>
        </p:nvSpPr>
        <p:spPr>
          <a:xfrm>
            <a:off x="4019976"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9" name="Google Shape;59;p1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12">
  <p:cSld name="Slide 12">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4" name="Google Shape;64;p14"/>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5" name="Google Shape;65;p14"/>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6" name="Google Shape;66;p14"/>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7" name="Google Shape;67;p14"/>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70453" y="297762"/>
            <a:ext cx="4803020" cy="874267"/>
            <a:chOff x="447213" y="335862"/>
            <a:chExt cx="4803020" cy="874267"/>
          </a:xfrm>
        </p:grpSpPr>
        <p:pic>
          <p:nvPicPr>
            <p:cNvPr id="11" name="Google Shape;11;p1"/>
            <p:cNvPicPr preferRelativeResize="0"/>
            <p:nvPr/>
          </p:nvPicPr>
          <p:blipFill rotWithShape="1">
            <a:blip r:embed="rId12">
              <a:alphaModFix/>
            </a:blip>
            <a:srcRect/>
            <a:stretch/>
          </p:blipFill>
          <p:spPr>
            <a:xfrm>
              <a:off x="447213" y="335862"/>
              <a:ext cx="940239" cy="874267"/>
            </a:xfrm>
            <a:prstGeom prst="rect">
              <a:avLst/>
            </a:prstGeom>
            <a:noFill/>
            <a:ln>
              <a:noFill/>
            </a:ln>
          </p:spPr>
        </p:pic>
        <p:sp>
          <p:nvSpPr>
            <p:cNvPr id="12" name="Google Shape;12;p1"/>
            <p:cNvSpPr txBox="1"/>
            <p:nvPr/>
          </p:nvSpPr>
          <p:spPr>
            <a:xfrm>
              <a:off x="1410750" y="435185"/>
              <a:ext cx="28568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Georgia"/>
                  <a:ea typeface="Georgia"/>
                  <a:cs typeface="Georgia"/>
                  <a:sym typeface="Georgia"/>
                </a:rPr>
                <a:t>GoogleSlides.org</a:t>
              </a:r>
              <a:endParaRPr sz="2800">
                <a:solidFill>
                  <a:srgbClr val="595959"/>
                </a:solidFill>
                <a:latin typeface="Georgia"/>
                <a:ea typeface="Georgia"/>
                <a:cs typeface="Georgia"/>
                <a:sym typeface="Georgia"/>
              </a:endParaRPr>
            </a:p>
          </p:txBody>
        </p:sp>
        <p:sp>
          <p:nvSpPr>
            <p:cNvPr id="13" name="Google Shape;13;p1"/>
            <p:cNvSpPr/>
            <p:nvPr/>
          </p:nvSpPr>
          <p:spPr>
            <a:xfrm>
              <a:off x="1410751" y="894905"/>
              <a:ext cx="383948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Georgia"/>
                  <a:ea typeface="Georgia"/>
                  <a:cs typeface="Georgia"/>
                  <a:sym typeface="Georgia"/>
                </a:rPr>
                <a:t>Presentation template and Google Slides</a:t>
              </a:r>
              <a:endParaRPr sz="1200">
                <a:solidFill>
                  <a:schemeClr val="dk1"/>
                </a:solidFill>
                <a:latin typeface="Georgia"/>
                <a:ea typeface="Georgia"/>
                <a:cs typeface="Georgia"/>
                <a:sym typeface="Georgia"/>
              </a:endParaRPr>
            </a:p>
          </p:txBody>
        </p:sp>
      </p:grpSp>
      <p:grpSp>
        <p:nvGrpSpPr>
          <p:cNvPr id="14" name="Google Shape;14;p1"/>
          <p:cNvGrpSpPr/>
          <p:nvPr/>
        </p:nvGrpSpPr>
        <p:grpSpPr>
          <a:xfrm>
            <a:off x="0" y="6756400"/>
            <a:ext cx="12192000" cy="101600"/>
            <a:chOff x="0" y="6705600"/>
            <a:chExt cx="12192000" cy="152400"/>
          </a:xfrm>
        </p:grpSpPr>
        <p:sp>
          <p:nvSpPr>
            <p:cNvPr id="15" name="Google Shape;15;p1"/>
            <p:cNvSpPr/>
            <p:nvPr/>
          </p:nvSpPr>
          <p:spPr>
            <a:xfrm>
              <a:off x="0" y="6705600"/>
              <a:ext cx="3048000" cy="152400"/>
            </a:xfrm>
            <a:prstGeom prst="rect">
              <a:avLst/>
            </a:prstGeom>
            <a:solidFill>
              <a:srgbClr val="ABD7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6" name="Google Shape;16;p1"/>
            <p:cNvSpPr/>
            <p:nvPr/>
          </p:nvSpPr>
          <p:spPr>
            <a:xfrm>
              <a:off x="3048000" y="6705600"/>
              <a:ext cx="3048000" cy="152400"/>
            </a:xfrm>
            <a:prstGeom prst="rect">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7" name="Google Shape;17;p1"/>
            <p:cNvSpPr/>
            <p:nvPr/>
          </p:nvSpPr>
          <p:spPr>
            <a:xfrm>
              <a:off x="6096000" y="6705600"/>
              <a:ext cx="3048000" cy="152400"/>
            </a:xfrm>
            <a:prstGeom prst="rect">
              <a:avLst/>
            </a:prstGeom>
            <a:solidFill>
              <a:srgbClr val="7ED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8" name="Google Shape;18;p1"/>
            <p:cNvSpPr/>
            <p:nvPr/>
          </p:nvSpPr>
          <p:spPr>
            <a:xfrm>
              <a:off x="9144000" y="6705600"/>
              <a:ext cx="3048000" cy="152400"/>
            </a:xfrm>
            <a:prstGeom prst="rect">
              <a:avLst/>
            </a:prstGeom>
            <a:solidFill>
              <a:srgbClr val="50C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grpSp>
      <p:sp>
        <p:nvSpPr>
          <p:cNvPr id="19" name="Google Shape;19;p1"/>
          <p:cNvSpPr/>
          <p:nvPr/>
        </p:nvSpPr>
        <p:spPr>
          <a:xfrm>
            <a:off x="11099800" y="6200775"/>
            <a:ext cx="508000" cy="5080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0" name="Google Shape;20;p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200" b="0" u="none">
                <a:solidFill>
                  <a:schemeClr val="lt1"/>
                </a:solidFill>
                <a:latin typeface="Georgia"/>
                <a:ea typeface="Georgia"/>
                <a:cs typeface="Georgia"/>
                <a:sym typeface="Georgia"/>
              </a:defRPr>
            </a:lvl1pPr>
            <a:lvl2pPr marL="0" marR="0" lvl="1" indent="0" algn="ctr" rtl="0">
              <a:spcBef>
                <a:spcPts val="0"/>
              </a:spcBef>
              <a:buNone/>
              <a:defRPr sz="1200" b="0" u="none">
                <a:solidFill>
                  <a:schemeClr val="lt1"/>
                </a:solidFill>
                <a:latin typeface="Georgia"/>
                <a:ea typeface="Georgia"/>
                <a:cs typeface="Georgia"/>
                <a:sym typeface="Georgia"/>
              </a:defRPr>
            </a:lvl2pPr>
            <a:lvl3pPr marL="0" marR="0" lvl="2" indent="0" algn="ctr" rtl="0">
              <a:spcBef>
                <a:spcPts val="0"/>
              </a:spcBef>
              <a:buNone/>
              <a:defRPr sz="1200" b="0" u="none">
                <a:solidFill>
                  <a:schemeClr val="lt1"/>
                </a:solidFill>
                <a:latin typeface="Georgia"/>
                <a:ea typeface="Georgia"/>
                <a:cs typeface="Georgia"/>
                <a:sym typeface="Georgia"/>
              </a:defRPr>
            </a:lvl3pPr>
            <a:lvl4pPr marL="0" marR="0" lvl="3" indent="0" algn="ctr" rtl="0">
              <a:spcBef>
                <a:spcPts val="0"/>
              </a:spcBef>
              <a:buNone/>
              <a:defRPr sz="1200" b="0" u="none">
                <a:solidFill>
                  <a:schemeClr val="lt1"/>
                </a:solidFill>
                <a:latin typeface="Georgia"/>
                <a:ea typeface="Georgia"/>
                <a:cs typeface="Georgia"/>
                <a:sym typeface="Georgia"/>
              </a:defRPr>
            </a:lvl4pPr>
            <a:lvl5pPr marL="0" marR="0" lvl="4" indent="0" algn="ctr" rtl="0">
              <a:spcBef>
                <a:spcPts val="0"/>
              </a:spcBef>
              <a:buNone/>
              <a:defRPr sz="1200" b="0" u="none">
                <a:solidFill>
                  <a:schemeClr val="lt1"/>
                </a:solidFill>
                <a:latin typeface="Georgia"/>
                <a:ea typeface="Georgia"/>
                <a:cs typeface="Georgia"/>
                <a:sym typeface="Georgia"/>
              </a:defRPr>
            </a:lvl5pPr>
            <a:lvl6pPr marL="0" marR="0" lvl="5" indent="0" algn="ctr" rtl="0">
              <a:spcBef>
                <a:spcPts val="0"/>
              </a:spcBef>
              <a:buNone/>
              <a:defRPr sz="1200" b="0" u="none">
                <a:solidFill>
                  <a:schemeClr val="lt1"/>
                </a:solidFill>
                <a:latin typeface="Georgia"/>
                <a:ea typeface="Georgia"/>
                <a:cs typeface="Georgia"/>
                <a:sym typeface="Georgia"/>
              </a:defRPr>
            </a:lvl6pPr>
            <a:lvl7pPr marL="0" marR="0" lvl="6" indent="0" algn="ctr" rtl="0">
              <a:spcBef>
                <a:spcPts val="0"/>
              </a:spcBef>
              <a:buNone/>
              <a:defRPr sz="1200" b="0" u="none">
                <a:solidFill>
                  <a:schemeClr val="lt1"/>
                </a:solidFill>
                <a:latin typeface="Georgia"/>
                <a:ea typeface="Georgia"/>
                <a:cs typeface="Georgia"/>
                <a:sym typeface="Georgia"/>
              </a:defRPr>
            </a:lvl7pPr>
            <a:lvl8pPr marL="0" marR="0" lvl="7" indent="0" algn="ctr" rtl="0">
              <a:spcBef>
                <a:spcPts val="0"/>
              </a:spcBef>
              <a:buNone/>
              <a:defRPr sz="1200" b="0" u="none">
                <a:solidFill>
                  <a:schemeClr val="lt1"/>
                </a:solidFill>
                <a:latin typeface="Georgia"/>
                <a:ea typeface="Georgia"/>
                <a:cs typeface="Georgia"/>
                <a:sym typeface="Georgia"/>
              </a:defRPr>
            </a:lvl8pPr>
            <a:lvl9pPr marL="0" marR="0" lvl="8" indent="0" algn="ctr" rtl="0">
              <a:spcBef>
                <a:spcPts val="0"/>
              </a:spcBef>
              <a:buNone/>
              <a:defRPr sz="1200" b="0" u="none">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7.png"/><Relationship Id="rId7"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14.pn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74" name="Google Shape;74;p15"/>
          <p:cNvGrpSpPr/>
          <p:nvPr/>
        </p:nvGrpSpPr>
        <p:grpSpPr>
          <a:xfrm>
            <a:off x="3315730" y="302406"/>
            <a:ext cx="1046139" cy="520550"/>
            <a:chOff x="3112" y="1697"/>
            <a:chExt cx="1453" cy="723"/>
          </a:xfrm>
        </p:grpSpPr>
        <p:sp>
          <p:nvSpPr>
            <p:cNvPr id="7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6" name="Google Shape;86;p15"/>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1</a:t>
            </a:fld>
            <a:endParaRPr>
              <a:latin typeface="Georgia"/>
              <a:ea typeface="Georgia"/>
              <a:cs typeface="Georgia"/>
              <a:sym typeface="Georgia"/>
            </a:endParaRPr>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84" name="Google Shape;84;p15"/>
          <p:cNvSpPr/>
          <p:nvPr/>
        </p:nvSpPr>
        <p:spPr>
          <a:xfrm>
            <a:off x="4487594" y="2428803"/>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026" name="Picture 2" descr="huong-s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 y="247483"/>
            <a:ext cx="4484328" cy="661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303" y="695510"/>
            <a:ext cx="2131858" cy="1554480"/>
          </a:xfrm>
          <a:prstGeom prst="rect">
            <a:avLst/>
          </a:prstGeom>
        </p:spPr>
      </p:pic>
      <p:sp>
        <p:nvSpPr>
          <p:cNvPr id="3" name="TextBox 2"/>
          <p:cNvSpPr txBox="1"/>
          <p:nvPr/>
        </p:nvSpPr>
        <p:spPr>
          <a:xfrm>
            <a:off x="4902586" y="2598288"/>
            <a:ext cx="7289414" cy="1384995"/>
          </a:xfrm>
          <a:prstGeom prst="rect">
            <a:avLst/>
          </a:prstGeom>
          <a:noFill/>
        </p:spPr>
        <p:txBody>
          <a:bodyPr wrap="square" rtlCol="0">
            <a:spAutoFit/>
          </a:bodyPr>
          <a:lstStyle/>
          <a:p>
            <a:pPr algn="ctr"/>
            <a:r>
              <a:rPr lang="en-US" sz="2800" dirty="0" err="1">
                <a:solidFill>
                  <a:srgbClr val="FF0000"/>
                </a:solidFill>
              </a:rPr>
              <a:t>Khi</a:t>
            </a:r>
            <a:r>
              <a:rPr lang="en-US" sz="2800" dirty="0">
                <a:solidFill>
                  <a:srgbClr val="FF0000"/>
                </a:solidFill>
              </a:rPr>
              <a:t> </a:t>
            </a:r>
            <a:r>
              <a:rPr lang="en-US" sz="2800" dirty="0" err="1">
                <a:solidFill>
                  <a:srgbClr val="FF0000"/>
                </a:solidFill>
              </a:rPr>
              <a:t>trồng</a:t>
            </a:r>
            <a:r>
              <a:rPr lang="en-US" sz="2800" dirty="0">
                <a:solidFill>
                  <a:srgbClr val="FF0000"/>
                </a:solidFill>
              </a:rPr>
              <a:t> </a:t>
            </a:r>
            <a:r>
              <a:rPr lang="en-US" sz="2800" dirty="0" err="1">
                <a:solidFill>
                  <a:srgbClr val="FF0000"/>
                </a:solidFill>
              </a:rPr>
              <a:t>cây</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nhà</a:t>
            </a:r>
            <a:r>
              <a:rPr lang="en-US" sz="2800" dirty="0">
                <a:solidFill>
                  <a:srgbClr val="FF0000"/>
                </a:solidFill>
              </a:rPr>
              <a:t> </a:t>
            </a:r>
            <a:r>
              <a:rPr lang="en-US" sz="2800" dirty="0" err="1">
                <a:solidFill>
                  <a:srgbClr val="FF0000"/>
                </a:solidFill>
              </a:rPr>
              <a:t>hoặc</a:t>
            </a:r>
            <a:r>
              <a:rPr lang="en-US" sz="2800" dirty="0">
                <a:solidFill>
                  <a:srgbClr val="FF0000"/>
                </a:solidFill>
              </a:rPr>
              <a:t> </a:t>
            </a:r>
            <a:r>
              <a:rPr lang="en-US" sz="2800" dirty="0" err="1">
                <a:solidFill>
                  <a:srgbClr val="FF0000"/>
                </a:solidFill>
              </a:rPr>
              <a:t>nơi</a:t>
            </a:r>
            <a:r>
              <a:rPr lang="en-US" sz="2800" dirty="0">
                <a:solidFill>
                  <a:srgbClr val="FF0000"/>
                </a:solidFill>
              </a:rPr>
              <a:t> </a:t>
            </a:r>
            <a:r>
              <a:rPr lang="en-US" sz="2800" dirty="0" err="1">
                <a:solidFill>
                  <a:srgbClr val="FF0000"/>
                </a:solidFill>
              </a:rPr>
              <a:t>làm</a:t>
            </a:r>
            <a:r>
              <a:rPr lang="en-US" sz="2800" dirty="0">
                <a:solidFill>
                  <a:srgbClr val="FF0000"/>
                </a:solidFill>
              </a:rPr>
              <a:t> </a:t>
            </a:r>
            <a:r>
              <a:rPr lang="en-US" sz="2800" dirty="0" err="1">
                <a:solidFill>
                  <a:srgbClr val="FF0000"/>
                </a:solidFill>
              </a:rPr>
              <a:t>việc</a:t>
            </a:r>
            <a:r>
              <a:rPr lang="en-US" sz="2800" dirty="0">
                <a:solidFill>
                  <a:srgbClr val="FF0000"/>
                </a:solidFill>
              </a:rPr>
              <a:t>, </a:t>
            </a:r>
            <a:r>
              <a:rPr lang="en-US" sz="2800" dirty="0" err="1">
                <a:solidFill>
                  <a:srgbClr val="FF0000"/>
                </a:solidFill>
              </a:rPr>
              <a:t>tại</a:t>
            </a:r>
            <a:r>
              <a:rPr lang="en-US" sz="2800" dirty="0">
                <a:solidFill>
                  <a:srgbClr val="FF0000"/>
                </a:solidFill>
              </a:rPr>
              <a:t> </a:t>
            </a:r>
            <a:r>
              <a:rPr lang="en-US" sz="2800" dirty="0" err="1">
                <a:solidFill>
                  <a:srgbClr val="FF0000"/>
                </a:solidFill>
              </a:rPr>
              <a:t>sao</a:t>
            </a:r>
            <a:r>
              <a:rPr lang="en-US" sz="2800" dirty="0">
                <a:solidFill>
                  <a:srgbClr val="FF0000"/>
                </a:solidFill>
              </a:rPr>
              <a:t> </a:t>
            </a:r>
            <a:r>
              <a:rPr lang="en-US" sz="2800" dirty="0" err="1">
                <a:solidFill>
                  <a:srgbClr val="FF0000"/>
                </a:solidFill>
              </a:rPr>
              <a:t>người</a:t>
            </a:r>
            <a:r>
              <a:rPr lang="en-US" sz="2800" dirty="0">
                <a:solidFill>
                  <a:srgbClr val="FF0000"/>
                </a:solidFill>
              </a:rPr>
              <a:t> ta </a:t>
            </a:r>
            <a:r>
              <a:rPr lang="en-US" sz="2800" dirty="0" err="1">
                <a:solidFill>
                  <a:srgbClr val="FF0000"/>
                </a:solidFill>
              </a:rPr>
              <a:t>đặt</a:t>
            </a:r>
            <a:r>
              <a:rPr lang="en-US" sz="2800" dirty="0">
                <a:solidFill>
                  <a:srgbClr val="FF0000"/>
                </a:solidFill>
              </a:rPr>
              <a:t> </a:t>
            </a:r>
            <a:r>
              <a:rPr lang="en-US" sz="2800" dirty="0" err="1">
                <a:solidFill>
                  <a:srgbClr val="FF0000"/>
                </a:solidFill>
              </a:rPr>
              <a:t>cây</a:t>
            </a:r>
            <a:r>
              <a:rPr lang="en-US" sz="2800" dirty="0">
                <a:solidFill>
                  <a:srgbClr val="FF0000"/>
                </a:solidFill>
              </a:rPr>
              <a:t> ở </a:t>
            </a:r>
            <a:r>
              <a:rPr lang="en-US" sz="2800" dirty="0" err="1">
                <a:solidFill>
                  <a:srgbClr val="FF0000"/>
                </a:solidFill>
              </a:rPr>
              <a:t>vị</a:t>
            </a:r>
            <a:r>
              <a:rPr lang="en-US" sz="2800" dirty="0">
                <a:solidFill>
                  <a:srgbClr val="FF0000"/>
                </a:solidFill>
              </a:rPr>
              <a:t> </a:t>
            </a:r>
            <a:r>
              <a:rPr lang="en-US" sz="2800" dirty="0" err="1">
                <a:solidFill>
                  <a:srgbClr val="FF0000"/>
                </a:solidFill>
              </a:rPr>
              <a:t>trí</a:t>
            </a:r>
            <a:r>
              <a:rPr lang="en-US" sz="2800" dirty="0">
                <a:solidFill>
                  <a:srgbClr val="FF0000"/>
                </a:solidFill>
              </a:rPr>
              <a:t> </a:t>
            </a:r>
            <a:r>
              <a:rPr lang="en-US" sz="2800" dirty="0" err="1">
                <a:solidFill>
                  <a:srgbClr val="FF0000"/>
                </a:solidFill>
              </a:rPr>
              <a:t>bên</a:t>
            </a:r>
            <a:r>
              <a:rPr lang="en-US" sz="2800" dirty="0">
                <a:solidFill>
                  <a:srgbClr val="FF0000"/>
                </a:solidFill>
              </a:rPr>
              <a:t> </a:t>
            </a:r>
            <a:r>
              <a:rPr lang="en-US" sz="2800" dirty="0" err="1">
                <a:solidFill>
                  <a:srgbClr val="FF0000"/>
                </a:solidFill>
              </a:rPr>
              <a:t>cạnh</a:t>
            </a:r>
            <a:r>
              <a:rPr lang="en-US" sz="2800" dirty="0">
                <a:solidFill>
                  <a:srgbClr val="FF0000"/>
                </a:solidFill>
              </a:rPr>
              <a:t> </a:t>
            </a:r>
            <a:r>
              <a:rPr lang="en-US" sz="2800" dirty="0" err="1">
                <a:solidFill>
                  <a:srgbClr val="FF0000"/>
                </a:solidFill>
              </a:rPr>
              <a:t>cửa</a:t>
            </a:r>
            <a:r>
              <a:rPr lang="en-US" sz="2800" dirty="0">
                <a:solidFill>
                  <a:srgbClr val="FF0000"/>
                </a:solidFill>
              </a:rPr>
              <a:t> </a:t>
            </a:r>
            <a:r>
              <a:rPr lang="en-US" sz="2800" dirty="0" err="1">
                <a:solidFill>
                  <a:srgbClr val="FF0000"/>
                </a:solidFill>
              </a:rPr>
              <a:t>sổ</a:t>
            </a:r>
            <a:r>
              <a:rPr lang="en-US" sz="2800"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p:tgtEl>
                                          <p:spTgt spid="7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p:tgtEl>
                                          <p:spTgt spid="8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2" presetClass="entr" presetSubtype="8" fill="hold" nodeType="withEffect">
                                  <p:stCondLst>
                                    <p:cond delay="50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p:tgtEl>
                                          <p:spTgt spid="8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ppt_w</p:attrName>
                                        </p:attrNameLst>
                                      </p:cBhvr>
                                      <p:tavLst>
                                        <p:tav tm="0">
                                          <p:val>
                                            <p:strVal val="0"/>
                                          </p:val>
                                        </p:tav>
                                        <p:tav tm="100000">
                                          <p:val>
                                            <p:strVal val="#ppt_w"/>
                                          </p:val>
                                        </p:tav>
                                      </p:tavLst>
                                    </p:anim>
                                    <p:anim calcmode="lin" valueType="num">
                                      <p:cBhvr additive="base">
                                        <p:cTn id="31" dur="500"/>
                                        <p:tgtEl>
                                          <p:spTgt spid="1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a:p>
        </p:txBody>
      </p:sp>
      <p:sp>
        <p:nvSpPr>
          <p:cNvPr id="9"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sp>
        <p:nvSpPr>
          <p:cNvPr id="1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718"/>
            <a:ext cx="2353727" cy="1716259"/>
          </a:xfrm>
          <a:prstGeom prst="rect">
            <a:avLst/>
          </a:prstGeom>
        </p:spPr>
      </p:pic>
      <p:sp>
        <p:nvSpPr>
          <p:cNvPr id="16" name="Oval 15"/>
          <p:cNvSpPr/>
          <p:nvPr/>
        </p:nvSpPr>
        <p:spPr>
          <a:xfrm>
            <a:off x="3277772" y="1645920"/>
            <a:ext cx="7047914" cy="3657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342900" indent="-342900" algn="ctr">
              <a:buAutoNum type="arabicPeriod"/>
            </a:pPr>
            <a:r>
              <a:rPr lang="en-US" sz="2400" dirty="0" err="1" smtClean="0"/>
              <a:t>Tại</a:t>
            </a:r>
            <a:r>
              <a:rPr lang="en-US" sz="2400" dirty="0" smtClean="0"/>
              <a:t> </a:t>
            </a:r>
            <a:r>
              <a:rPr lang="en-US" sz="2400" dirty="0" err="1" smtClean="0"/>
              <a:t>sao</a:t>
            </a:r>
            <a:r>
              <a:rPr lang="en-US" sz="2400" dirty="0" smtClean="0"/>
              <a:t> </a:t>
            </a:r>
            <a:r>
              <a:rPr lang="en-US" sz="2400" dirty="0" err="1" smtClean="0"/>
              <a:t>các</a:t>
            </a:r>
            <a:r>
              <a:rPr lang="en-US" sz="2400" dirty="0" smtClean="0"/>
              <a:t> </a:t>
            </a:r>
            <a:r>
              <a:rPr lang="en-US" sz="2400" dirty="0" err="1" smtClean="0"/>
              <a:t>cây</a:t>
            </a:r>
            <a:r>
              <a:rPr lang="en-US" sz="2400" dirty="0" smtClean="0"/>
              <a:t> </a:t>
            </a:r>
            <a:r>
              <a:rPr lang="en-US" sz="2400" dirty="0" err="1" smtClean="0"/>
              <a:t>trồng</a:t>
            </a:r>
            <a:r>
              <a:rPr lang="en-US" sz="2400" dirty="0" smtClean="0"/>
              <a:t> </a:t>
            </a:r>
            <a:r>
              <a:rPr lang="en-US" sz="2400" dirty="0" err="1" smtClean="0"/>
              <a:t>dài</a:t>
            </a:r>
            <a:r>
              <a:rPr lang="en-US" sz="2400" dirty="0" smtClean="0"/>
              <a:t> </a:t>
            </a:r>
            <a:r>
              <a:rPr lang="en-US" sz="2400" dirty="0" err="1" smtClean="0"/>
              <a:t>ngày</a:t>
            </a:r>
            <a:r>
              <a:rPr lang="en-US" sz="2400" dirty="0" smtClean="0"/>
              <a:t> ở </a:t>
            </a:r>
            <a:r>
              <a:rPr lang="en-US" sz="2400" dirty="0" err="1" smtClean="0"/>
              <a:t>miền</a:t>
            </a:r>
            <a:r>
              <a:rPr lang="en-US" sz="2400" dirty="0" smtClean="0"/>
              <a:t> </a:t>
            </a:r>
            <a:r>
              <a:rPr lang="en-US" sz="2400" dirty="0" err="1" smtClean="0"/>
              <a:t>Bắc</a:t>
            </a:r>
            <a:r>
              <a:rPr lang="en-US" sz="2400" dirty="0" smtClean="0"/>
              <a:t> </a:t>
            </a:r>
            <a:r>
              <a:rPr lang="en-US" sz="2400" dirty="0" err="1" smtClean="0"/>
              <a:t>vào</a:t>
            </a:r>
            <a:r>
              <a:rPr lang="en-US" sz="2400" dirty="0" smtClean="0"/>
              <a:t> </a:t>
            </a:r>
            <a:r>
              <a:rPr lang="en-US" sz="2400" dirty="0" err="1" smtClean="0"/>
              <a:t>mùa</a:t>
            </a:r>
            <a:r>
              <a:rPr lang="en-US" sz="2400" dirty="0" smtClean="0"/>
              <a:t> </a:t>
            </a:r>
            <a:r>
              <a:rPr lang="en-US" sz="2400" dirty="0" err="1" smtClean="0"/>
              <a:t>đông</a:t>
            </a:r>
            <a:r>
              <a:rPr lang="en-US" sz="2400" dirty="0" smtClean="0"/>
              <a:t> </a:t>
            </a:r>
            <a:r>
              <a:rPr lang="en-US" sz="2400" dirty="0" err="1" smtClean="0"/>
              <a:t>thường</a:t>
            </a:r>
            <a:r>
              <a:rPr lang="en-US" sz="2400" dirty="0" smtClean="0"/>
              <a:t> </a:t>
            </a:r>
            <a:r>
              <a:rPr lang="en-US" sz="2400" dirty="0" err="1" smtClean="0"/>
              <a:t>cho</a:t>
            </a:r>
            <a:r>
              <a:rPr lang="en-US" sz="2400" dirty="0" smtClean="0"/>
              <a:t> </a:t>
            </a:r>
            <a:r>
              <a:rPr lang="en-US" sz="2400" dirty="0" err="1" smtClean="0"/>
              <a:t>năng</a:t>
            </a:r>
            <a:r>
              <a:rPr lang="en-US" sz="2400" dirty="0" smtClean="0"/>
              <a:t> </a:t>
            </a:r>
            <a:r>
              <a:rPr lang="en-US" sz="2400" dirty="0" err="1" smtClean="0"/>
              <a:t>suất</a:t>
            </a:r>
            <a:r>
              <a:rPr lang="en-US" sz="2400" dirty="0" smtClean="0"/>
              <a:t> </a:t>
            </a:r>
            <a:r>
              <a:rPr lang="en-US" sz="2400" dirty="0" err="1" smtClean="0"/>
              <a:t>thấp</a:t>
            </a:r>
            <a:r>
              <a:rPr lang="en-US" sz="2400" dirty="0" smtClean="0"/>
              <a:t> </a:t>
            </a:r>
            <a:r>
              <a:rPr lang="en-US" sz="2400" dirty="0" err="1" smtClean="0"/>
              <a:t>hơn</a:t>
            </a:r>
            <a:r>
              <a:rPr lang="en-US" sz="2400" dirty="0" smtClean="0"/>
              <a:t> </a:t>
            </a:r>
            <a:r>
              <a:rPr lang="en-US" sz="2400" dirty="0" err="1" smtClean="0"/>
              <a:t>khi</a:t>
            </a:r>
            <a:r>
              <a:rPr lang="en-US" sz="2400" dirty="0" smtClean="0"/>
              <a:t> </a:t>
            </a:r>
            <a:r>
              <a:rPr lang="en-US" sz="2400" dirty="0" err="1" smtClean="0"/>
              <a:t>trồng</a:t>
            </a:r>
            <a:r>
              <a:rPr lang="en-US" sz="2400" dirty="0" smtClean="0"/>
              <a:t> ở </a:t>
            </a:r>
            <a:r>
              <a:rPr lang="en-US" sz="2400" dirty="0" err="1" smtClean="0"/>
              <a:t>miền</a:t>
            </a:r>
            <a:r>
              <a:rPr lang="en-US" sz="2400" dirty="0" smtClean="0"/>
              <a:t> Nam </a:t>
            </a:r>
            <a:r>
              <a:rPr lang="en-US" sz="2400" dirty="0" err="1" smtClean="0"/>
              <a:t>Việt</a:t>
            </a:r>
            <a:r>
              <a:rPr lang="en-US" sz="2400" dirty="0" smtClean="0"/>
              <a:t> Nam?</a:t>
            </a:r>
          </a:p>
          <a:p>
            <a:pPr marL="342900" indent="-342900" algn="ctr">
              <a:buAutoNum type="arabicPeriod"/>
            </a:pPr>
            <a:r>
              <a:rPr lang="en-US" sz="2400" dirty="0" err="1" smtClean="0">
                <a:solidFill>
                  <a:srgbClr val="FF0000"/>
                </a:solidFill>
              </a:rPr>
              <a:t>Vì</a:t>
            </a:r>
            <a:r>
              <a:rPr lang="en-US" sz="2400" dirty="0" smtClean="0">
                <a:solidFill>
                  <a:srgbClr val="FF0000"/>
                </a:solidFill>
              </a:rPr>
              <a:t> </a:t>
            </a:r>
            <a:r>
              <a:rPr lang="en-US" sz="2400" dirty="0" err="1" smtClean="0">
                <a:solidFill>
                  <a:srgbClr val="FF0000"/>
                </a:solidFill>
              </a:rPr>
              <a:t>sao</a:t>
            </a:r>
            <a:r>
              <a:rPr lang="en-US" sz="2400" dirty="0" smtClean="0">
                <a:solidFill>
                  <a:srgbClr val="FF0000"/>
                </a:solidFill>
              </a:rPr>
              <a:t> </a:t>
            </a:r>
            <a:r>
              <a:rPr lang="en-US" sz="2400" dirty="0" err="1" smtClean="0">
                <a:solidFill>
                  <a:srgbClr val="FF0000"/>
                </a:solidFill>
              </a:rPr>
              <a:t>việc</a:t>
            </a:r>
            <a:r>
              <a:rPr lang="en-US" sz="2400" dirty="0" smtClean="0">
                <a:solidFill>
                  <a:srgbClr val="FF0000"/>
                </a:solidFill>
              </a:rPr>
              <a:t> </a:t>
            </a:r>
            <a:r>
              <a:rPr lang="en-US" sz="2400" dirty="0" err="1" smtClean="0">
                <a:solidFill>
                  <a:srgbClr val="FF0000"/>
                </a:solidFill>
              </a:rPr>
              <a:t>tắm</a:t>
            </a:r>
            <a:r>
              <a:rPr lang="en-US" sz="2400" dirty="0" smtClean="0">
                <a:solidFill>
                  <a:srgbClr val="FF0000"/>
                </a:solidFill>
              </a:rPr>
              <a:t> </a:t>
            </a:r>
            <a:r>
              <a:rPr lang="en-US" sz="2400" dirty="0" err="1" smtClean="0">
                <a:solidFill>
                  <a:srgbClr val="FF0000"/>
                </a:solidFill>
              </a:rPr>
              <a:t>nắng</a:t>
            </a:r>
            <a:r>
              <a:rPr lang="en-US" sz="2400" dirty="0" smtClean="0">
                <a:solidFill>
                  <a:srgbClr val="FF0000"/>
                </a:solidFill>
              </a:rPr>
              <a:t> </a:t>
            </a:r>
            <a:r>
              <a:rPr lang="en-US" sz="2400" dirty="0" err="1" smtClean="0">
                <a:solidFill>
                  <a:srgbClr val="FF0000"/>
                </a:solidFill>
              </a:rPr>
              <a:t>vào</a:t>
            </a:r>
            <a:r>
              <a:rPr lang="en-US" sz="2400" dirty="0" smtClean="0">
                <a:solidFill>
                  <a:srgbClr val="FF0000"/>
                </a:solidFill>
              </a:rPr>
              <a:t> sang </a:t>
            </a:r>
            <a:r>
              <a:rPr lang="en-US" sz="2400" dirty="0" err="1" smtClean="0">
                <a:solidFill>
                  <a:srgbClr val="FF0000"/>
                </a:solidFill>
              </a:rPr>
              <a:t>sớm</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lợi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sinh</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phát</a:t>
            </a:r>
            <a:r>
              <a:rPr lang="en-US" sz="2400" dirty="0" smtClean="0">
                <a:solidFill>
                  <a:srgbClr val="FF0000"/>
                </a:solidFill>
              </a:rPr>
              <a:t> </a:t>
            </a:r>
            <a:r>
              <a:rPr lang="en-US" sz="2400" dirty="0" err="1" smtClean="0">
                <a:solidFill>
                  <a:srgbClr val="FF0000"/>
                </a:solidFill>
              </a:rPr>
              <a:t>triến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trẻ</a:t>
            </a:r>
            <a:r>
              <a:rPr lang="en-US" sz="2400" dirty="0" smtClean="0">
                <a:solidFill>
                  <a:srgbClr val="FF0000"/>
                </a:solidFill>
              </a:rPr>
              <a:t> </a:t>
            </a:r>
            <a:r>
              <a:rPr lang="en-US" sz="2400" dirty="0" err="1" smtClean="0">
                <a:solidFill>
                  <a:srgbClr val="FF0000"/>
                </a:solidFill>
              </a:rPr>
              <a:t>nhỏ</a:t>
            </a:r>
            <a:r>
              <a:rPr lang="en-US" sz="2400" dirty="0" smtClean="0">
                <a:solidFill>
                  <a:srgbClr val="FF0000"/>
                </a:solidFill>
              </a:rPr>
              <a:t>?</a:t>
            </a:r>
            <a:endParaRPr lang="en-US" sz="2400" dirty="0">
              <a:solidFill>
                <a:srgbClr val="FF0000"/>
              </a:solidFill>
            </a:endParaRPr>
          </a:p>
        </p:txBody>
      </p:sp>
      <p:sp>
        <p:nvSpPr>
          <p:cNvPr id="17" name="TextBox 16"/>
          <p:cNvSpPr txBox="1"/>
          <p:nvPr/>
        </p:nvSpPr>
        <p:spPr>
          <a:xfrm>
            <a:off x="624114" y="1645920"/>
            <a:ext cx="10472511"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AutoNum type="arabicPeriod"/>
            </a:pPr>
            <a:r>
              <a:rPr lang="en-US" sz="2800" dirty="0" err="1" smtClean="0"/>
              <a:t>Cây</a:t>
            </a:r>
            <a:r>
              <a:rPr lang="en-US" sz="2800" dirty="0" smtClean="0"/>
              <a:t> </a:t>
            </a:r>
            <a:r>
              <a:rPr lang="en-US" sz="2800" dirty="0" err="1" smtClean="0"/>
              <a:t>trồng</a:t>
            </a:r>
            <a:r>
              <a:rPr lang="en-US" sz="2800" dirty="0" smtClean="0"/>
              <a:t> </a:t>
            </a:r>
            <a:r>
              <a:rPr lang="en-US" sz="2800" dirty="0" err="1" smtClean="0"/>
              <a:t>dài</a:t>
            </a:r>
            <a:r>
              <a:rPr lang="en-US" sz="2800" dirty="0" smtClean="0"/>
              <a:t> </a:t>
            </a:r>
            <a:r>
              <a:rPr lang="en-US" sz="2800" dirty="0" err="1" smtClean="0"/>
              <a:t>ngày</a:t>
            </a:r>
            <a:r>
              <a:rPr lang="en-US" sz="2800" dirty="0" smtClean="0"/>
              <a:t> </a:t>
            </a:r>
            <a:r>
              <a:rPr lang="en-US" sz="2800" dirty="0" err="1" smtClean="0"/>
              <a:t>là</a:t>
            </a:r>
            <a:r>
              <a:rPr lang="en-US" sz="2800" dirty="0" smtClean="0"/>
              <a:t> </a:t>
            </a:r>
            <a:r>
              <a:rPr lang="en-US" sz="2800" dirty="0" err="1" smtClean="0"/>
              <a:t>loại</a:t>
            </a:r>
            <a:r>
              <a:rPr lang="en-US" sz="2800" dirty="0" smtClean="0"/>
              <a:t> </a:t>
            </a:r>
            <a:r>
              <a:rPr lang="en-US" sz="2800" dirty="0" err="1" smtClean="0"/>
              <a:t>cây</a:t>
            </a:r>
            <a:r>
              <a:rPr lang="en-US" sz="2800" dirty="0" smtClean="0"/>
              <a:t> </a:t>
            </a:r>
            <a:r>
              <a:rPr lang="en-US" sz="2800" dirty="0" err="1" smtClean="0"/>
              <a:t>thích</a:t>
            </a:r>
            <a:r>
              <a:rPr lang="en-US" sz="2800" dirty="0" smtClean="0"/>
              <a:t> </a:t>
            </a:r>
            <a:r>
              <a:rPr lang="en-US" sz="2800" dirty="0" err="1" smtClean="0"/>
              <a:t>nghi</a:t>
            </a:r>
            <a:r>
              <a:rPr lang="en-US" sz="2800" dirty="0" smtClean="0"/>
              <a:t> </a:t>
            </a:r>
            <a:r>
              <a:rPr lang="en-US" sz="2800" dirty="0" err="1" smtClean="0"/>
              <a:t>với</a:t>
            </a:r>
            <a:r>
              <a:rPr lang="en-US" sz="2800" dirty="0" smtClean="0"/>
              <a:t> </a:t>
            </a:r>
            <a:r>
              <a:rPr lang="en-US" sz="2800" dirty="0" err="1" smtClean="0"/>
              <a:t>điều</a:t>
            </a:r>
            <a:r>
              <a:rPr lang="en-US" sz="2800" dirty="0" smtClean="0"/>
              <a:t> </a:t>
            </a:r>
            <a:r>
              <a:rPr lang="en-US" sz="2800" dirty="0" err="1" smtClean="0"/>
              <a:t>kiện</a:t>
            </a:r>
            <a:r>
              <a:rPr lang="en-US" sz="2800" dirty="0" smtClean="0"/>
              <a:t> </a:t>
            </a:r>
            <a:r>
              <a:rPr lang="en-US" sz="2800" dirty="0" err="1" smtClean="0"/>
              <a:t>nhiều</a:t>
            </a:r>
            <a:r>
              <a:rPr lang="en-US" sz="2800" dirty="0" smtClean="0"/>
              <a:t> </a:t>
            </a:r>
            <a:r>
              <a:rPr lang="en-US" sz="2800" dirty="0" err="1" smtClean="0"/>
              <a:t>ánh</a:t>
            </a:r>
            <a:r>
              <a:rPr lang="en-US" sz="2800" dirty="0" smtClean="0"/>
              <a:t> sang, </a:t>
            </a:r>
            <a:r>
              <a:rPr lang="en-US" sz="2800" dirty="0" err="1" smtClean="0"/>
              <a:t>nhưng</a:t>
            </a:r>
            <a:r>
              <a:rPr lang="en-US" sz="2800" dirty="0" smtClean="0"/>
              <a:t> </a:t>
            </a:r>
            <a:r>
              <a:rPr lang="en-US" sz="2800" dirty="0" err="1" smtClean="0"/>
              <a:t>mùa</a:t>
            </a:r>
            <a:r>
              <a:rPr lang="en-US" sz="2800" dirty="0" smtClean="0"/>
              <a:t> </a:t>
            </a:r>
            <a:r>
              <a:rPr lang="en-US" sz="2800" dirty="0" err="1" smtClean="0"/>
              <a:t>đông</a:t>
            </a:r>
            <a:r>
              <a:rPr lang="en-US" sz="2800" dirty="0" smtClean="0"/>
              <a:t> ở </a:t>
            </a:r>
            <a:r>
              <a:rPr lang="en-US" sz="2800" dirty="0" err="1" smtClean="0"/>
              <a:t>miền</a:t>
            </a:r>
            <a:r>
              <a:rPr lang="en-US" sz="2800" dirty="0" smtClean="0"/>
              <a:t> </a:t>
            </a:r>
            <a:r>
              <a:rPr lang="en-US" sz="2800" dirty="0" err="1" smtClean="0"/>
              <a:t>Bắc</a:t>
            </a:r>
            <a:r>
              <a:rPr lang="en-US" sz="2800" dirty="0" smtClean="0"/>
              <a:t> </a:t>
            </a:r>
            <a:r>
              <a:rPr lang="en-US" sz="2800" dirty="0" err="1" smtClean="0"/>
              <a:t>thường</a:t>
            </a:r>
            <a:r>
              <a:rPr lang="en-US" sz="2800" dirty="0" smtClean="0"/>
              <a:t> </a:t>
            </a:r>
            <a:r>
              <a:rPr lang="en-US" sz="2800" dirty="0" err="1" smtClean="0"/>
              <a:t>nhanh</a:t>
            </a:r>
            <a:r>
              <a:rPr lang="en-US" sz="2800" dirty="0" smtClean="0"/>
              <a:t> </a:t>
            </a:r>
            <a:r>
              <a:rPr lang="en-US" sz="2800" dirty="0" err="1" smtClean="0"/>
              <a:t>tối</a:t>
            </a:r>
            <a:r>
              <a:rPr lang="en-US" sz="2800" dirty="0" smtClean="0"/>
              <a:t> </a:t>
            </a:r>
            <a:r>
              <a:rPr lang="en-US" sz="2800" dirty="0" err="1" smtClean="0"/>
              <a:t>nên</a:t>
            </a:r>
            <a:r>
              <a:rPr lang="en-US" sz="2800" dirty="0" smtClean="0"/>
              <a:t> </a:t>
            </a:r>
            <a:r>
              <a:rPr lang="en-US" sz="2800" dirty="0" err="1" smtClean="0"/>
              <a:t>năng</a:t>
            </a:r>
            <a:r>
              <a:rPr lang="en-US" sz="2800" dirty="0" smtClean="0"/>
              <a:t> </a:t>
            </a:r>
            <a:r>
              <a:rPr lang="en-US" sz="2800" dirty="0" err="1" smtClean="0"/>
              <a:t>suất</a:t>
            </a:r>
            <a:r>
              <a:rPr lang="en-US" sz="2800" dirty="0" smtClean="0"/>
              <a:t> </a:t>
            </a:r>
            <a:r>
              <a:rPr lang="en-US" sz="2800" dirty="0" err="1" smtClean="0"/>
              <a:t>sẽ</a:t>
            </a:r>
            <a:r>
              <a:rPr lang="en-US" sz="2800" dirty="0" smtClean="0"/>
              <a:t> </a:t>
            </a:r>
            <a:r>
              <a:rPr lang="en-US" sz="2800" dirty="0" err="1" smtClean="0"/>
              <a:t>thấp</a:t>
            </a:r>
            <a:r>
              <a:rPr lang="en-US" sz="2800" dirty="0" smtClean="0"/>
              <a:t> </a:t>
            </a:r>
            <a:r>
              <a:rPr lang="en-US" sz="2800" dirty="0" err="1" smtClean="0"/>
              <a:t>hơn</a:t>
            </a:r>
            <a:r>
              <a:rPr lang="en-US" sz="2800" dirty="0" smtClean="0"/>
              <a:t> </a:t>
            </a:r>
            <a:r>
              <a:rPr lang="en-US" sz="2800" dirty="0" err="1" smtClean="0"/>
              <a:t>miền</a:t>
            </a:r>
            <a:r>
              <a:rPr lang="en-US" sz="2800" dirty="0" smtClean="0"/>
              <a:t> Nam. </a:t>
            </a:r>
            <a:r>
              <a:rPr lang="en-US" sz="2800" dirty="0" err="1" smtClean="0"/>
              <a:t>Vào</a:t>
            </a:r>
            <a:r>
              <a:rPr lang="en-US" sz="2800" dirty="0" smtClean="0"/>
              <a:t> </a:t>
            </a:r>
            <a:r>
              <a:rPr lang="en-US" sz="2800" dirty="0" err="1" smtClean="0"/>
              <a:t>mùa</a:t>
            </a:r>
            <a:r>
              <a:rPr lang="en-US" sz="2800" dirty="0"/>
              <a:t> </a:t>
            </a:r>
            <a:r>
              <a:rPr lang="en-US" sz="2800" dirty="0" err="1" smtClean="0"/>
              <a:t>đông</a:t>
            </a:r>
            <a:r>
              <a:rPr lang="en-US" sz="2800" dirty="0" smtClean="0"/>
              <a:t>, </a:t>
            </a:r>
            <a:r>
              <a:rPr lang="en-US" sz="2800" dirty="0" err="1" smtClean="0"/>
              <a:t>thời</a:t>
            </a:r>
            <a:r>
              <a:rPr lang="en-US" sz="2800" dirty="0" smtClean="0"/>
              <a:t> </a:t>
            </a:r>
            <a:r>
              <a:rPr lang="en-US" sz="2800" dirty="0" err="1" smtClean="0"/>
              <a:t>gia</a:t>
            </a:r>
            <a:r>
              <a:rPr lang="en-US" sz="2800" dirty="0" smtClean="0"/>
              <a:t> </a:t>
            </a:r>
            <a:r>
              <a:rPr lang="en-US" sz="2800" dirty="0" err="1" smtClean="0"/>
              <a:t>chiếu</a:t>
            </a:r>
            <a:r>
              <a:rPr lang="en-US" sz="2800" dirty="0" smtClean="0"/>
              <a:t> sang </a:t>
            </a:r>
            <a:r>
              <a:rPr lang="en-US" sz="2800" dirty="0" err="1" smtClean="0"/>
              <a:t>của</a:t>
            </a:r>
            <a:r>
              <a:rPr lang="en-US" sz="2800" dirty="0" smtClean="0"/>
              <a:t> </a:t>
            </a:r>
            <a:r>
              <a:rPr lang="en-US" sz="2800" dirty="0" err="1" smtClean="0"/>
              <a:t>Mặt</a:t>
            </a:r>
            <a:r>
              <a:rPr lang="en-US" sz="2800" dirty="0" smtClean="0"/>
              <a:t> </a:t>
            </a:r>
            <a:r>
              <a:rPr lang="en-US" sz="2800" dirty="0" err="1" smtClean="0"/>
              <a:t>trời</a:t>
            </a:r>
            <a:r>
              <a:rPr lang="en-US" sz="2800" dirty="0" smtClean="0"/>
              <a:t> ở </a:t>
            </a:r>
            <a:r>
              <a:rPr lang="en-US" sz="2800" dirty="0" err="1" smtClean="0"/>
              <a:t>miền</a:t>
            </a:r>
            <a:r>
              <a:rPr lang="en-US" sz="2800" dirty="0" smtClean="0"/>
              <a:t> Nam </a:t>
            </a:r>
            <a:r>
              <a:rPr lang="en-US" sz="2800" dirty="0" err="1" smtClean="0"/>
              <a:t>đài</a:t>
            </a:r>
            <a:r>
              <a:rPr lang="en-US" sz="2800" dirty="0" smtClean="0"/>
              <a:t> </a:t>
            </a:r>
            <a:r>
              <a:rPr lang="en-US" sz="2800" dirty="0" err="1" smtClean="0"/>
              <a:t>hơn</a:t>
            </a:r>
            <a:r>
              <a:rPr lang="en-US" sz="2800" dirty="0" smtClean="0"/>
              <a:t> </a:t>
            </a:r>
            <a:r>
              <a:rPr lang="en-US" sz="2800" dirty="0" err="1" smtClean="0"/>
              <a:t>miền</a:t>
            </a:r>
            <a:r>
              <a:rPr lang="en-US" sz="2800" dirty="0" smtClean="0"/>
              <a:t> </a:t>
            </a:r>
            <a:r>
              <a:rPr lang="en-US" sz="2800" dirty="0" err="1" smtClean="0"/>
              <a:t>Bắc</a:t>
            </a:r>
            <a:r>
              <a:rPr lang="en-US" sz="2800" dirty="0" smtClean="0"/>
              <a:t>.</a:t>
            </a:r>
          </a:p>
          <a:p>
            <a:pPr marL="342900" indent="-342900" algn="just">
              <a:buAutoNum type="arabicPeriod"/>
            </a:pPr>
            <a:r>
              <a:rPr lang="en-US" sz="2800" dirty="0" err="1" smtClean="0">
                <a:solidFill>
                  <a:schemeClr val="tx1"/>
                </a:solidFill>
              </a:rPr>
              <a:t>Việc</a:t>
            </a:r>
            <a:r>
              <a:rPr lang="en-US" sz="2800" dirty="0" smtClean="0">
                <a:solidFill>
                  <a:schemeClr val="tx1"/>
                </a:solidFill>
              </a:rPr>
              <a:t> </a:t>
            </a:r>
            <a:r>
              <a:rPr lang="en-US" sz="2800" dirty="0" err="1">
                <a:solidFill>
                  <a:schemeClr val="tx1"/>
                </a:solidFill>
              </a:rPr>
              <a:t>tắm</a:t>
            </a:r>
            <a:r>
              <a:rPr lang="en-US" sz="2800" dirty="0">
                <a:solidFill>
                  <a:schemeClr val="tx1"/>
                </a:solidFill>
              </a:rPr>
              <a:t> </a:t>
            </a:r>
            <a:r>
              <a:rPr lang="en-US" sz="2800" dirty="0" err="1">
                <a:solidFill>
                  <a:schemeClr val="tx1"/>
                </a:solidFill>
              </a:rPr>
              <a:t>nắng</a:t>
            </a:r>
            <a:r>
              <a:rPr lang="en-US" sz="2800" dirty="0">
                <a:solidFill>
                  <a:schemeClr val="tx1"/>
                </a:solidFill>
              </a:rPr>
              <a:t> </a:t>
            </a:r>
            <a:r>
              <a:rPr lang="en-US" sz="2800" dirty="0" err="1">
                <a:solidFill>
                  <a:schemeClr val="tx1"/>
                </a:solidFill>
              </a:rPr>
              <a:t>vào</a:t>
            </a:r>
            <a:r>
              <a:rPr lang="en-US" sz="2800" dirty="0">
                <a:solidFill>
                  <a:schemeClr val="tx1"/>
                </a:solidFill>
              </a:rPr>
              <a:t> sang </a:t>
            </a:r>
            <a:r>
              <a:rPr lang="en-US" sz="2800" dirty="0" err="1">
                <a:solidFill>
                  <a:schemeClr val="tx1"/>
                </a:solidFill>
              </a:rPr>
              <a:t>sớm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lợi</a:t>
            </a:r>
            <a:r>
              <a:rPr lang="en-US" sz="2800" dirty="0">
                <a:solidFill>
                  <a:schemeClr val="tx1"/>
                </a:solidFill>
              </a:rPr>
              <a:t> </a:t>
            </a:r>
            <a:r>
              <a:rPr lang="en-US" sz="2800" dirty="0" err="1">
                <a:solidFill>
                  <a:schemeClr val="tx1"/>
                </a:solidFill>
              </a:rPr>
              <a:t>cho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trưởng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triến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trẻ</a:t>
            </a:r>
            <a:r>
              <a:rPr lang="en-US" sz="2800" dirty="0">
                <a:solidFill>
                  <a:schemeClr val="tx1"/>
                </a:solidFill>
              </a:rPr>
              <a:t> </a:t>
            </a:r>
            <a:r>
              <a:rPr lang="en-US" sz="2800" dirty="0" err="1" smtClean="0">
                <a:solidFill>
                  <a:schemeClr val="tx1"/>
                </a:solidFill>
              </a:rPr>
              <a:t>nhỏ</a:t>
            </a:r>
            <a:r>
              <a:rPr lang="en-US" sz="2800" dirty="0" smtClean="0">
                <a:solidFill>
                  <a:schemeClr val="tx1"/>
                </a:solidFill>
              </a:rPr>
              <a:t> </a:t>
            </a:r>
            <a:r>
              <a:rPr lang="en-US" sz="2800" dirty="0" err="1" smtClean="0">
                <a:solidFill>
                  <a:schemeClr val="tx1"/>
                </a:solidFill>
              </a:rPr>
              <a:t>vì</a:t>
            </a:r>
            <a:r>
              <a:rPr lang="en-US" sz="2800" dirty="0" smtClean="0">
                <a:solidFill>
                  <a:schemeClr val="tx1"/>
                </a:solidFill>
              </a:rPr>
              <a:t> </a:t>
            </a:r>
            <a:r>
              <a:rPr lang="en-US" sz="2800" dirty="0" err="1" smtClean="0">
                <a:solidFill>
                  <a:schemeClr val="tx1"/>
                </a:solidFill>
              </a:rPr>
              <a:t>ánh</a:t>
            </a:r>
            <a:r>
              <a:rPr lang="en-US" sz="2800" dirty="0" smtClean="0">
                <a:solidFill>
                  <a:schemeClr val="tx1"/>
                </a:solidFill>
              </a:rPr>
              <a:t> sang </a:t>
            </a:r>
            <a:r>
              <a:rPr lang="en-US" sz="2800" dirty="0" err="1" smtClean="0">
                <a:solidFill>
                  <a:schemeClr val="tx1"/>
                </a:solidFill>
              </a:rPr>
              <a:t>buổi</a:t>
            </a:r>
            <a:r>
              <a:rPr lang="en-US" sz="2800" dirty="0" smtClean="0">
                <a:solidFill>
                  <a:schemeClr val="tx1"/>
                </a:solidFill>
              </a:rPr>
              <a:t> </a:t>
            </a:r>
            <a:r>
              <a:rPr lang="en-US" sz="2800" dirty="0" err="1" smtClean="0">
                <a:solidFill>
                  <a:schemeClr val="tx1"/>
                </a:solidFill>
              </a:rPr>
              <a:t>sớm</a:t>
            </a:r>
            <a:r>
              <a:rPr lang="en-US" sz="2800" dirty="0" smtClean="0">
                <a:solidFill>
                  <a:schemeClr val="tx1"/>
                </a:solidFill>
              </a:rPr>
              <a:t> </a:t>
            </a:r>
            <a:r>
              <a:rPr lang="en-US" sz="2800" dirty="0" err="1" smtClean="0">
                <a:solidFill>
                  <a:schemeClr val="tx1"/>
                </a:solidFill>
              </a:rPr>
              <a:t>rất</a:t>
            </a:r>
            <a:r>
              <a:rPr lang="en-US" sz="2800" dirty="0" smtClean="0">
                <a:solidFill>
                  <a:schemeClr val="tx1"/>
                </a:solidFill>
              </a:rPr>
              <a:t> </a:t>
            </a:r>
            <a:r>
              <a:rPr lang="en-US" sz="2800" dirty="0" err="1" smtClean="0">
                <a:solidFill>
                  <a:schemeClr val="tx1"/>
                </a:solidFill>
              </a:rPr>
              <a:t>ít</a:t>
            </a:r>
            <a:r>
              <a:rPr lang="en-US" sz="2800" dirty="0" smtClean="0">
                <a:solidFill>
                  <a:schemeClr val="tx1"/>
                </a:solidFill>
              </a:rPr>
              <a:t> </a:t>
            </a:r>
            <a:r>
              <a:rPr lang="en-US" sz="2800" dirty="0" err="1" smtClean="0">
                <a:solidFill>
                  <a:schemeClr val="tx1"/>
                </a:solidFill>
              </a:rPr>
              <a:t>gây</a:t>
            </a:r>
            <a:r>
              <a:rPr lang="en-US" sz="2800" dirty="0" smtClean="0">
                <a:solidFill>
                  <a:schemeClr val="tx1"/>
                </a:solidFill>
              </a:rPr>
              <a:t> </a:t>
            </a:r>
            <a:r>
              <a:rPr lang="en-US" sz="2800" dirty="0" err="1" smtClean="0">
                <a:solidFill>
                  <a:schemeClr val="tx1"/>
                </a:solidFill>
              </a:rPr>
              <a:t>hại</a:t>
            </a:r>
            <a:r>
              <a:rPr lang="en-US" sz="2800" dirty="0" smtClean="0">
                <a:solidFill>
                  <a:schemeClr val="tx1"/>
                </a:solidFill>
              </a:rPr>
              <a:t> </a:t>
            </a:r>
            <a:r>
              <a:rPr lang="en-US" sz="2800" dirty="0" err="1" smtClean="0">
                <a:solidFill>
                  <a:schemeClr val="tx1"/>
                </a:solidFill>
              </a:rPr>
              <a:t>cho</a:t>
            </a:r>
            <a:r>
              <a:rPr lang="en-US" sz="2800" dirty="0" smtClean="0">
                <a:solidFill>
                  <a:schemeClr val="tx1"/>
                </a:solidFill>
              </a:rPr>
              <a:t> da </a:t>
            </a:r>
            <a:r>
              <a:rPr lang="en-US" sz="2800" dirty="0" err="1" smtClean="0">
                <a:solidFill>
                  <a:schemeClr val="tx1"/>
                </a:solidFill>
              </a:rPr>
              <a:t>trẻ</a:t>
            </a:r>
            <a:r>
              <a:rPr lang="en-US" sz="2800" dirty="0" smtClean="0">
                <a:solidFill>
                  <a:schemeClr val="tx1"/>
                </a:solidFill>
              </a:rPr>
              <a:t> </a:t>
            </a:r>
            <a:r>
              <a:rPr lang="en-US" sz="2800" dirty="0" err="1" smtClean="0">
                <a:solidFill>
                  <a:schemeClr val="tx1"/>
                </a:solidFill>
              </a:rPr>
              <a:t>nhưng</a:t>
            </a:r>
            <a:r>
              <a:rPr lang="en-US" sz="2800" dirty="0" smtClean="0">
                <a:solidFill>
                  <a:schemeClr val="tx1"/>
                </a:solidFill>
              </a:rPr>
              <a:t> </a:t>
            </a:r>
            <a:r>
              <a:rPr lang="en-US" sz="2800" dirty="0" err="1" smtClean="0">
                <a:solidFill>
                  <a:schemeClr val="tx1"/>
                </a:solidFill>
              </a:rPr>
              <a:t>lại</a:t>
            </a:r>
            <a:r>
              <a:rPr lang="en-US" sz="2800" dirty="0" smtClean="0">
                <a:solidFill>
                  <a:schemeClr val="tx1"/>
                </a:solidFill>
              </a:rPr>
              <a:t> </a:t>
            </a:r>
            <a:r>
              <a:rPr lang="en-US" sz="2800" dirty="0" err="1" smtClean="0">
                <a:solidFill>
                  <a:schemeClr val="tx1"/>
                </a:solidFill>
              </a:rPr>
              <a:t>giúp</a:t>
            </a:r>
            <a:r>
              <a:rPr lang="en-US" sz="2800" dirty="0" smtClean="0">
                <a:solidFill>
                  <a:schemeClr val="tx1"/>
                </a:solidFill>
              </a:rPr>
              <a:t> </a:t>
            </a:r>
            <a:r>
              <a:rPr lang="en-US" sz="2800" dirty="0" err="1" smtClean="0">
                <a:solidFill>
                  <a:schemeClr val="tx1"/>
                </a:solidFill>
              </a:rPr>
              <a:t>tắng</a:t>
            </a:r>
            <a:r>
              <a:rPr lang="en-US" sz="2800" dirty="0" smtClean="0">
                <a:solidFill>
                  <a:schemeClr val="tx1"/>
                </a:solidFill>
              </a:rPr>
              <a:t> </a:t>
            </a:r>
            <a:r>
              <a:rPr lang="en-US" sz="2800" dirty="0" err="1" smtClean="0">
                <a:solidFill>
                  <a:schemeClr val="tx1"/>
                </a:solidFill>
              </a:rPr>
              <a:t>cường</a:t>
            </a:r>
            <a:r>
              <a:rPr lang="en-US" sz="2800" dirty="0" smtClean="0">
                <a:solidFill>
                  <a:schemeClr val="tx1"/>
                </a:solidFill>
              </a:rPr>
              <a:t> </a:t>
            </a:r>
            <a:r>
              <a:rPr lang="en-US" sz="2800" dirty="0" err="1" smtClean="0">
                <a:solidFill>
                  <a:schemeClr val="tx1"/>
                </a:solidFill>
              </a:rPr>
              <a:t>chuyển</a:t>
            </a:r>
            <a:r>
              <a:rPr lang="en-US" sz="2800" dirty="0" smtClean="0">
                <a:solidFill>
                  <a:schemeClr val="tx1"/>
                </a:solidFill>
              </a:rPr>
              <a:t> </a:t>
            </a:r>
            <a:r>
              <a:rPr lang="en-US" sz="2800" dirty="0" err="1" smtClean="0">
                <a:solidFill>
                  <a:schemeClr val="tx1"/>
                </a:solidFill>
              </a:rPr>
              <a:t>hoá</a:t>
            </a:r>
            <a:r>
              <a:rPr lang="en-US" sz="2800" dirty="0" smtClean="0">
                <a:solidFill>
                  <a:schemeClr val="tx1"/>
                </a:solidFill>
              </a:rPr>
              <a:t> Vitamin D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ích</a:t>
            </a:r>
            <a:r>
              <a:rPr lang="en-US" sz="2800" dirty="0" smtClean="0">
                <a:solidFill>
                  <a:schemeClr val="tx1"/>
                </a:solidFill>
              </a:rPr>
              <a:t> </a:t>
            </a:r>
            <a:r>
              <a:rPr lang="en-US" sz="2800" dirty="0" err="1" smtClean="0">
                <a:solidFill>
                  <a:schemeClr val="tx1"/>
                </a:solidFill>
              </a:rPr>
              <a:t>cho</a:t>
            </a:r>
            <a:r>
              <a:rPr lang="en-US" sz="2800" dirty="0" smtClean="0">
                <a:solidFill>
                  <a:schemeClr val="tx1"/>
                </a:solidFill>
              </a:rPr>
              <a:t> </a:t>
            </a:r>
            <a:r>
              <a:rPr lang="en-US" sz="2800" dirty="0" err="1" smtClean="0">
                <a:solidFill>
                  <a:schemeClr val="tx1"/>
                </a:solidFill>
              </a:rPr>
              <a:t>việc</a:t>
            </a:r>
            <a:r>
              <a:rPr lang="en-US" sz="2800" dirty="0" smtClean="0">
                <a:solidFill>
                  <a:schemeClr val="tx1"/>
                </a:solidFill>
              </a:rPr>
              <a:t> </a:t>
            </a:r>
            <a:r>
              <a:rPr lang="en-US" sz="2800" dirty="0" err="1" smtClean="0">
                <a:solidFill>
                  <a:schemeClr val="tx1"/>
                </a:solidFill>
              </a:rPr>
              <a:t>phát</a:t>
            </a:r>
            <a:r>
              <a:rPr lang="en-US" sz="2800" dirty="0" smtClean="0">
                <a:solidFill>
                  <a:schemeClr val="tx1"/>
                </a:solidFill>
              </a:rPr>
              <a:t> </a:t>
            </a:r>
            <a:r>
              <a:rPr lang="en-US" sz="2800" dirty="0" err="1" smtClean="0">
                <a:solidFill>
                  <a:schemeClr val="tx1"/>
                </a:solidFill>
              </a:rPr>
              <a:t>triển</a:t>
            </a:r>
            <a:r>
              <a:rPr lang="en-US" sz="2800" dirty="0" smtClean="0">
                <a:solidFill>
                  <a:schemeClr val="tx1"/>
                </a:solidFill>
              </a:rPr>
              <a:t> </a:t>
            </a:r>
            <a:r>
              <a:rPr lang="en-US" sz="2800" dirty="0" err="1" smtClean="0">
                <a:solidFill>
                  <a:schemeClr val="tx1"/>
                </a:solidFill>
              </a:rPr>
              <a:t>bộ</a:t>
            </a:r>
            <a:r>
              <a:rPr lang="en-US" sz="2800" dirty="0" smtClean="0">
                <a:solidFill>
                  <a:schemeClr val="tx1"/>
                </a:solidFill>
              </a:rPr>
              <a:t> </a:t>
            </a:r>
            <a:r>
              <a:rPr lang="en-US" sz="2800" dirty="0" err="1" smtClean="0">
                <a:solidFill>
                  <a:schemeClr val="tx1"/>
                </a:solidFill>
              </a:rPr>
              <a:t>xương</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trẻ</a:t>
            </a:r>
            <a:r>
              <a:rPr lang="en-US" sz="2800" dirty="0" smtClean="0">
                <a:solidFill>
                  <a:schemeClr val="tx1"/>
                </a:solidFill>
              </a:rPr>
              <a:t> </a:t>
            </a:r>
            <a:r>
              <a:rPr lang="en-US" sz="2800" dirty="0" err="1" smtClean="0">
                <a:solidFill>
                  <a:schemeClr val="tx1"/>
                </a:solidFill>
              </a:rPr>
              <a:t>em</a:t>
            </a:r>
            <a:r>
              <a:rPr lang="en-US" sz="2800" dirty="0" smtClean="0">
                <a:solidFill>
                  <a:schemeClr val="tx1"/>
                </a:solidFill>
              </a:rPr>
              <a:t>.</a:t>
            </a:r>
          </a:p>
          <a:p>
            <a:pPr marL="342900" indent="-342900">
              <a:buAutoNum type="arabicPeriod"/>
            </a:pPr>
            <a:endParaRPr lang="en-US" dirty="0"/>
          </a:p>
        </p:txBody>
      </p:sp>
      <p:sp>
        <p:nvSpPr>
          <p:cNvPr id="18" name="TextBox 17"/>
          <p:cNvSpPr txBox="1"/>
          <p:nvPr/>
        </p:nvSpPr>
        <p:spPr>
          <a:xfrm>
            <a:off x="5549947" y="5646002"/>
            <a:ext cx="7054705" cy="830997"/>
          </a:xfrm>
          <a:prstGeom prst="rect">
            <a:avLst/>
          </a:prstGeom>
          <a:noFill/>
        </p:spPr>
        <p:txBody>
          <a:bodyPr wrap="square" rtlCol="0">
            <a:spAutoFit/>
          </a:bodyPr>
          <a:lstStyle/>
          <a:p>
            <a:r>
              <a:rPr lang="en-US" sz="2400" b="1" i="1" dirty="0" err="1" smtClean="0">
                <a:solidFill>
                  <a:srgbClr val="FF0000"/>
                </a:solidFill>
              </a:rPr>
              <a:t>Ánh</a:t>
            </a:r>
            <a:r>
              <a:rPr lang="en-US" sz="2400" b="1" i="1" dirty="0" smtClean="0">
                <a:solidFill>
                  <a:srgbClr val="FF0000"/>
                </a:solidFill>
              </a:rPr>
              <a:t> </a:t>
            </a:r>
            <a:r>
              <a:rPr lang="en-US" sz="2400" b="1" i="1" dirty="0" err="1" smtClean="0">
                <a:solidFill>
                  <a:srgbClr val="FF0000"/>
                </a:solidFill>
              </a:rPr>
              <a:t>sáng</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smtClean="0">
                <a:solidFill>
                  <a:srgbClr val="FF0000"/>
                </a:solidFill>
              </a:rPr>
              <a:t>hưởng</a:t>
            </a:r>
            <a:r>
              <a:rPr lang="en-US" sz="2400" b="1" i="1" dirty="0" smtClean="0">
                <a:solidFill>
                  <a:srgbClr val="FF0000"/>
                </a:solidFill>
              </a:rPr>
              <a:t> </a:t>
            </a:r>
            <a:r>
              <a:rPr lang="en-US" sz="2400" b="1" i="1" dirty="0" err="1" smtClean="0">
                <a:solidFill>
                  <a:srgbClr val="FF0000"/>
                </a:solidFill>
              </a:rPr>
              <a:t>đến</a:t>
            </a:r>
            <a:r>
              <a:rPr lang="en-US" sz="2400" b="1" i="1" dirty="0" smtClean="0">
                <a:solidFill>
                  <a:srgbClr val="FF0000"/>
                </a:solidFill>
              </a:rPr>
              <a:t> </a:t>
            </a:r>
            <a:r>
              <a:rPr lang="en-US" sz="2400" b="1" i="1" dirty="0" err="1" smtClean="0">
                <a:solidFill>
                  <a:srgbClr val="FF0000"/>
                </a:solidFill>
              </a:rPr>
              <a:t>sự</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trưởng</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phát</a:t>
            </a:r>
            <a:r>
              <a:rPr lang="en-US" sz="2400" b="1" i="1" dirty="0" smtClean="0">
                <a:solidFill>
                  <a:srgbClr val="FF0000"/>
                </a:solidFill>
              </a:rPr>
              <a:t> </a:t>
            </a:r>
            <a:r>
              <a:rPr lang="en-US" sz="2400" b="1" i="1" dirty="0" err="1" smtClean="0">
                <a:solidFill>
                  <a:srgbClr val="FF0000"/>
                </a:solidFill>
              </a:rPr>
              <a:t>triển</a:t>
            </a:r>
            <a:r>
              <a:rPr lang="en-US" sz="2400" b="1" i="1" dirty="0" smtClean="0">
                <a:solidFill>
                  <a:srgbClr val="FF0000"/>
                </a:solidFill>
              </a:rPr>
              <a:t> </a:t>
            </a:r>
            <a:r>
              <a:rPr lang="en-US" sz="2400" b="1" i="1" dirty="0" err="1" smtClean="0">
                <a:solidFill>
                  <a:srgbClr val="FF0000"/>
                </a:solidFill>
              </a:rPr>
              <a:t>của</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vật</a:t>
            </a:r>
            <a:endParaRPr lang="en-US" sz="2400" b="1" i="1" dirty="0">
              <a:solidFill>
                <a:srgbClr val="FF0000"/>
              </a:solidFill>
            </a:endParaRPr>
          </a:p>
        </p:txBody>
      </p:sp>
      <p:sp>
        <p:nvSpPr>
          <p:cNvPr id="19" name="Right Arrow 18"/>
          <p:cNvSpPr/>
          <p:nvPr/>
        </p:nvSpPr>
        <p:spPr>
          <a:xfrm>
            <a:off x="4718765" y="5728362"/>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lang="en-US"/>
          </a:p>
        </p:txBody>
      </p:sp>
      <p:sp>
        <p:nvSpPr>
          <p:cNvPr id="3"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sp>
        <p:nvSpPr>
          <p:cNvPr id="4"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674056" y="126610"/>
            <a:ext cx="3854547" cy="830997"/>
          </a:xfrm>
          <a:prstGeom prst="rect">
            <a:avLst/>
          </a:prstGeom>
          <a:noFill/>
        </p:spPr>
        <p:txBody>
          <a:bodyPr wrap="square" rtlCol="0">
            <a:spAutoFit/>
          </a:bodyPr>
          <a:lstStyle/>
          <a:p>
            <a:pPr lvl="0"/>
            <a:r>
              <a:rPr lang="en-US" sz="2400" dirty="0" smtClean="0">
                <a:latin typeface="+mj-lt"/>
              </a:rPr>
              <a:t>3. </a:t>
            </a:r>
            <a:r>
              <a:rPr lang="vi-VN" sz="2400" b="1" dirty="0">
                <a:solidFill>
                  <a:srgbClr val="595959"/>
                </a:solidFill>
                <a:latin typeface="+mj-lt"/>
                <a:ea typeface="Georgia"/>
                <a:cs typeface="Georgia"/>
                <a:sym typeface="Georgia"/>
              </a:rPr>
              <a:t>Ảnh hưởng của </a:t>
            </a:r>
            <a:r>
              <a:rPr lang="en-US" sz="2400" b="1" dirty="0" err="1" smtClean="0">
                <a:solidFill>
                  <a:srgbClr val="595959"/>
                </a:solidFill>
                <a:latin typeface="+mj-lt"/>
                <a:ea typeface="Georgia"/>
                <a:cs typeface="Georgia"/>
                <a:sym typeface="Georgia"/>
              </a:rPr>
              <a:t>nước</a:t>
            </a:r>
            <a:endParaRPr lang="vi-VN" sz="2400" b="1" dirty="0">
              <a:solidFill>
                <a:srgbClr val="595959"/>
              </a:solidFill>
              <a:latin typeface="+mj-lt"/>
              <a:ea typeface="Georgia"/>
              <a:cs typeface="Georgia"/>
              <a:sym typeface="Georgia"/>
            </a:endParaRPr>
          </a:p>
          <a:p>
            <a:r>
              <a:rPr lang="en-US" sz="2400" dirty="0" smtClean="0">
                <a:latin typeface="+mj-lt"/>
              </a:rPr>
              <a:t> </a:t>
            </a:r>
            <a:endParaRPr lang="en-US" sz="2400"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4" y="746759"/>
            <a:ext cx="1116037" cy="1116037"/>
          </a:xfrm>
          <a:prstGeom prst="rect">
            <a:avLst/>
          </a:prstGeom>
        </p:spPr>
      </p:pic>
      <p:sp>
        <p:nvSpPr>
          <p:cNvPr id="11" name="TextBox 10"/>
          <p:cNvSpPr txBox="1"/>
          <p:nvPr/>
        </p:nvSpPr>
        <p:spPr>
          <a:xfrm>
            <a:off x="1519311" y="1000816"/>
            <a:ext cx="8707900" cy="1107996"/>
          </a:xfrm>
          <a:prstGeom prst="rect">
            <a:avLst/>
          </a:prstGeom>
          <a:noFill/>
        </p:spPr>
        <p:txBody>
          <a:bodyPr wrap="square" rtlCol="0">
            <a:spAutoFit/>
          </a:bodyPr>
          <a:lstStyle/>
          <a:p>
            <a:r>
              <a:rPr lang="en-US" sz="2200" dirty="0" err="1" smtClean="0">
                <a:solidFill>
                  <a:srgbClr val="FF0000"/>
                </a:solidFill>
              </a:rPr>
              <a:t>Hoạt</a:t>
            </a:r>
            <a:r>
              <a:rPr lang="en-US" sz="2200" dirty="0" smtClean="0">
                <a:solidFill>
                  <a:srgbClr val="FF0000"/>
                </a:solidFill>
              </a:rPr>
              <a:t> </a:t>
            </a:r>
            <a:r>
              <a:rPr lang="en-US" sz="2200" dirty="0" err="1" smtClean="0">
                <a:solidFill>
                  <a:srgbClr val="FF0000"/>
                </a:solidFill>
              </a:rPr>
              <a:t>động</a:t>
            </a:r>
            <a:r>
              <a:rPr lang="en-US" sz="2200" dirty="0" smtClean="0">
                <a:solidFill>
                  <a:srgbClr val="FF0000"/>
                </a:solidFill>
              </a:rPr>
              <a:t> </a:t>
            </a:r>
            <a:r>
              <a:rPr lang="en-US" sz="2200" dirty="0" err="1" smtClean="0">
                <a:solidFill>
                  <a:srgbClr val="FF0000"/>
                </a:solidFill>
              </a:rPr>
              <a:t>nhóm</a:t>
            </a:r>
            <a:r>
              <a:rPr lang="en-US" sz="2200" dirty="0" smtClean="0">
                <a:solidFill>
                  <a:srgbClr val="FF0000"/>
                </a:solidFill>
              </a:rPr>
              <a:t> 2 </a:t>
            </a:r>
            <a:r>
              <a:rPr lang="en-US" sz="2200" dirty="0" err="1" smtClean="0">
                <a:solidFill>
                  <a:srgbClr val="FF0000"/>
                </a:solidFill>
              </a:rPr>
              <a:t>em</a:t>
            </a:r>
            <a:r>
              <a:rPr lang="en-US" sz="2200" dirty="0" smtClean="0">
                <a:solidFill>
                  <a:srgbClr val="FF0000"/>
                </a:solidFill>
              </a:rPr>
              <a:t>, </a:t>
            </a:r>
            <a:r>
              <a:rPr lang="en-US" sz="2200" dirty="0" err="1" smtClean="0">
                <a:solidFill>
                  <a:srgbClr val="FF0000"/>
                </a:solidFill>
              </a:rPr>
              <a:t>quan</a:t>
            </a:r>
            <a:r>
              <a:rPr lang="en-US" sz="2200" dirty="0" smtClean="0">
                <a:solidFill>
                  <a:srgbClr val="FF0000"/>
                </a:solidFill>
              </a:rPr>
              <a:t> </a:t>
            </a:r>
            <a:r>
              <a:rPr lang="en-US" sz="2200" dirty="0" err="1" smtClean="0">
                <a:solidFill>
                  <a:srgbClr val="FF0000"/>
                </a:solidFill>
              </a:rPr>
              <a:t>sát</a:t>
            </a:r>
            <a:r>
              <a:rPr lang="en-US" sz="2200" dirty="0" smtClean="0">
                <a:solidFill>
                  <a:srgbClr val="FF0000"/>
                </a:solidFill>
              </a:rPr>
              <a:t> </a:t>
            </a:r>
            <a:r>
              <a:rPr lang="en-US" sz="2200" dirty="0" err="1" smtClean="0">
                <a:solidFill>
                  <a:srgbClr val="FF0000"/>
                </a:solidFill>
              </a:rPr>
              <a:t>các</a:t>
            </a:r>
            <a:r>
              <a:rPr lang="en-US" sz="2200" dirty="0" smtClean="0">
                <a:solidFill>
                  <a:srgbClr val="FF0000"/>
                </a:solidFill>
              </a:rPr>
              <a:t> </a:t>
            </a:r>
            <a:r>
              <a:rPr lang="en-US" sz="2200" dirty="0" err="1" smtClean="0">
                <a:solidFill>
                  <a:srgbClr val="FF0000"/>
                </a:solidFill>
              </a:rPr>
              <a:t>hình</a:t>
            </a:r>
            <a:r>
              <a:rPr lang="en-US" sz="2200" dirty="0" smtClean="0">
                <a:solidFill>
                  <a:srgbClr val="FF0000"/>
                </a:solidFill>
              </a:rPr>
              <a:t> </a:t>
            </a:r>
            <a:r>
              <a:rPr lang="en-US" sz="2200" dirty="0" err="1" smtClean="0">
                <a:solidFill>
                  <a:srgbClr val="FF0000"/>
                </a:solidFill>
              </a:rPr>
              <a:t>dưới</a:t>
            </a:r>
            <a:r>
              <a:rPr lang="en-US" sz="2200" dirty="0" smtClean="0">
                <a:solidFill>
                  <a:srgbClr val="FF0000"/>
                </a:solidFill>
              </a:rPr>
              <a:t> </a:t>
            </a:r>
            <a:r>
              <a:rPr lang="en-US" sz="2200" dirty="0" err="1" smtClean="0">
                <a:solidFill>
                  <a:srgbClr val="FF0000"/>
                </a:solidFill>
              </a:rPr>
              <a:t>đây</a:t>
            </a:r>
            <a:r>
              <a:rPr lang="en-US" sz="2200" dirty="0" smtClean="0">
                <a:solidFill>
                  <a:srgbClr val="FF0000"/>
                </a:solidFill>
              </a:rPr>
              <a:t> </a:t>
            </a:r>
            <a:r>
              <a:rPr lang="en-US" sz="2200" dirty="0" err="1" smtClean="0">
                <a:solidFill>
                  <a:srgbClr val="FF0000"/>
                </a:solidFill>
              </a:rPr>
              <a:t>và</a:t>
            </a:r>
            <a:r>
              <a:rPr lang="en-US" sz="2200" dirty="0" smtClean="0">
                <a:solidFill>
                  <a:srgbClr val="FF0000"/>
                </a:solidFill>
              </a:rPr>
              <a:t> </a:t>
            </a:r>
            <a:r>
              <a:rPr lang="en-US" sz="2200" dirty="0" err="1" smtClean="0">
                <a:solidFill>
                  <a:srgbClr val="FF0000"/>
                </a:solidFill>
              </a:rPr>
              <a:t>cho</a:t>
            </a:r>
            <a:r>
              <a:rPr lang="en-US" sz="2200" dirty="0" smtClean="0">
                <a:solidFill>
                  <a:srgbClr val="FF0000"/>
                </a:solidFill>
              </a:rPr>
              <a:t> </a:t>
            </a:r>
            <a:r>
              <a:rPr lang="en-US" sz="2200" dirty="0" err="1" smtClean="0">
                <a:solidFill>
                  <a:srgbClr val="FF0000"/>
                </a:solidFill>
              </a:rPr>
              <a:t>biết</a:t>
            </a:r>
            <a:r>
              <a:rPr lang="en-US" sz="2200" dirty="0" smtClean="0">
                <a:solidFill>
                  <a:srgbClr val="FF0000"/>
                </a:solidFill>
              </a:rPr>
              <a:t> “</a:t>
            </a:r>
            <a:r>
              <a:rPr lang="en-US" sz="2200" dirty="0" err="1" smtClean="0">
                <a:solidFill>
                  <a:srgbClr val="FF0000"/>
                </a:solidFill>
              </a:rPr>
              <a:t>Hậu</a:t>
            </a:r>
            <a:r>
              <a:rPr lang="en-US" sz="2200" dirty="0" smtClean="0">
                <a:solidFill>
                  <a:srgbClr val="FF0000"/>
                </a:solidFill>
              </a:rPr>
              <a:t> </a:t>
            </a:r>
            <a:r>
              <a:rPr lang="en-US" sz="2200" dirty="0" err="1">
                <a:solidFill>
                  <a:srgbClr val="FF0000"/>
                </a:solidFill>
              </a:rPr>
              <a:t>quả</a:t>
            </a:r>
            <a:r>
              <a:rPr lang="en-US" sz="2200" dirty="0">
                <a:solidFill>
                  <a:srgbClr val="FF0000"/>
                </a:solidFill>
              </a:rPr>
              <a:t> </a:t>
            </a:r>
            <a:r>
              <a:rPr lang="en-US" sz="2200" dirty="0" err="1">
                <a:solidFill>
                  <a:srgbClr val="FF0000"/>
                </a:solidFill>
              </a:rPr>
              <a:t>xảy</a:t>
            </a:r>
            <a:r>
              <a:rPr lang="en-US" sz="2200" dirty="0">
                <a:solidFill>
                  <a:srgbClr val="FF0000"/>
                </a:solidFill>
              </a:rPr>
              <a:t> </a:t>
            </a:r>
            <a:r>
              <a:rPr lang="en-US" sz="2200" dirty="0" err="1">
                <a:solidFill>
                  <a:srgbClr val="FF0000"/>
                </a:solidFill>
              </a:rPr>
              <a:t>ra</a:t>
            </a:r>
            <a:r>
              <a:rPr lang="en-US" sz="2200" dirty="0">
                <a:solidFill>
                  <a:srgbClr val="FF0000"/>
                </a:solidFill>
              </a:rPr>
              <a:t> </a:t>
            </a:r>
            <a:r>
              <a:rPr lang="en-US" sz="2200" dirty="0" err="1">
                <a:solidFill>
                  <a:srgbClr val="FF0000"/>
                </a:solidFill>
              </a:rPr>
              <a:t>đối</a:t>
            </a:r>
            <a:r>
              <a:rPr lang="en-US" sz="2200" dirty="0">
                <a:solidFill>
                  <a:srgbClr val="FF0000"/>
                </a:solidFill>
              </a:rPr>
              <a:t> </a:t>
            </a:r>
            <a:r>
              <a:rPr lang="en-US" sz="2200" dirty="0" err="1">
                <a:solidFill>
                  <a:srgbClr val="FF0000"/>
                </a:solidFill>
              </a:rPr>
              <a:t>với</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và</a:t>
            </a:r>
            <a:r>
              <a:rPr lang="en-US" sz="2200" dirty="0">
                <a:solidFill>
                  <a:srgbClr val="FF0000"/>
                </a:solidFill>
              </a:rPr>
              <a:t> con </a:t>
            </a:r>
            <a:r>
              <a:rPr lang="en-US" sz="2200" dirty="0" err="1">
                <a:solidFill>
                  <a:srgbClr val="FF0000"/>
                </a:solidFill>
              </a:rPr>
              <a:t>người</a:t>
            </a:r>
            <a:r>
              <a:rPr lang="en-US" sz="2200" dirty="0">
                <a:solidFill>
                  <a:srgbClr val="FF0000"/>
                </a:solidFill>
              </a:rPr>
              <a:t> </a:t>
            </a:r>
            <a:r>
              <a:rPr lang="en-US" sz="2200" dirty="0" err="1">
                <a:solidFill>
                  <a:srgbClr val="FF0000"/>
                </a:solidFill>
              </a:rPr>
              <a:t>khi</a:t>
            </a:r>
            <a:r>
              <a:rPr lang="en-US" sz="2200" dirty="0">
                <a:solidFill>
                  <a:srgbClr val="FF0000"/>
                </a:solidFill>
              </a:rPr>
              <a:t> </a:t>
            </a:r>
            <a:r>
              <a:rPr lang="en-US" sz="2200" dirty="0" err="1">
                <a:solidFill>
                  <a:srgbClr val="FF0000"/>
                </a:solidFill>
              </a:rPr>
              <a:t>thiếu</a:t>
            </a:r>
            <a:r>
              <a:rPr lang="en-US" sz="2200" dirty="0">
                <a:solidFill>
                  <a:srgbClr val="FF0000"/>
                </a:solidFill>
              </a:rPr>
              <a:t> </a:t>
            </a:r>
            <a:r>
              <a:rPr lang="en-US" sz="2200" dirty="0" err="1" smtClean="0">
                <a:solidFill>
                  <a:srgbClr val="FF0000"/>
                </a:solidFill>
              </a:rPr>
              <a:t>nước</a:t>
            </a:r>
            <a:r>
              <a:rPr lang="en-US" sz="2200" dirty="0" smtClean="0">
                <a:solidFill>
                  <a:srgbClr val="FF0000"/>
                </a:solidFill>
              </a:rPr>
              <a:t>?”.</a:t>
            </a:r>
            <a:endParaRPr lang="en-US" sz="2200" dirty="0">
              <a:solidFill>
                <a:srgbClr val="FF0000"/>
              </a:solidFill>
            </a:endParaRPr>
          </a:p>
          <a:p>
            <a:endParaRPr lang="en-US" sz="2200" dirty="0">
              <a:solidFill>
                <a:srgbClr val="FF000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72" y="1793419"/>
            <a:ext cx="4244031" cy="36185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281" y="1793419"/>
            <a:ext cx="7062715" cy="26003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280" y="4626540"/>
            <a:ext cx="7062715" cy="201029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301708320"/>
              </p:ext>
            </p:extLst>
          </p:nvPr>
        </p:nvGraphicFramePr>
        <p:xfrm>
          <a:off x="129801" y="70340"/>
          <a:ext cx="11912144" cy="6949440"/>
        </p:xfrm>
        <a:graphic>
          <a:graphicData uri="http://schemas.openxmlformats.org/drawingml/2006/table">
            <a:tbl>
              <a:tblPr firstRow="1" bandRow="1">
                <a:tableStyleId>{5C22544A-7EE6-4342-B048-85BDC9FD1C3A}</a:tableStyleId>
              </a:tblPr>
              <a:tblGrid>
                <a:gridCol w="2229807">
                  <a:extLst>
                    <a:ext uri="{9D8B030D-6E8A-4147-A177-3AD203B41FA5}">
                      <a16:colId xmlns:a16="http://schemas.microsoft.com/office/drawing/2014/main" val="20000"/>
                    </a:ext>
                  </a:extLst>
                </a:gridCol>
                <a:gridCol w="3256654">
                  <a:extLst>
                    <a:ext uri="{9D8B030D-6E8A-4147-A177-3AD203B41FA5}">
                      <a16:colId xmlns:a16="http://schemas.microsoft.com/office/drawing/2014/main" val="20001"/>
                    </a:ext>
                  </a:extLst>
                </a:gridCol>
                <a:gridCol w="6425683">
                  <a:extLst>
                    <a:ext uri="{9D8B030D-6E8A-4147-A177-3AD203B41FA5}">
                      <a16:colId xmlns:a16="http://schemas.microsoft.com/office/drawing/2014/main" val="20002"/>
                    </a:ext>
                  </a:extLst>
                </a:gridCol>
              </a:tblGrid>
              <a:tr h="780303">
                <a:tc>
                  <a:txBody>
                    <a:bodyPr/>
                    <a:lstStyle/>
                    <a:p>
                      <a:pPr algn="ctr"/>
                      <a:r>
                        <a:rPr lang="en-US" sz="2400" dirty="0" err="1" smtClean="0"/>
                        <a:t>Đối</a:t>
                      </a:r>
                      <a:r>
                        <a:rPr lang="en-US" sz="2400" baseline="0" dirty="0" smtClean="0"/>
                        <a:t> </a:t>
                      </a:r>
                      <a:r>
                        <a:rPr lang="en-US" sz="2400" baseline="0" dirty="0" err="1" smtClean="0"/>
                        <a:t>với</a:t>
                      </a:r>
                      <a:r>
                        <a:rPr lang="en-US" sz="2400" baseline="0" dirty="0" smtClean="0"/>
                        <a:t> </a:t>
                      </a:r>
                      <a:r>
                        <a:rPr lang="en-US" sz="2400" baseline="0" dirty="0" err="1" smtClean="0"/>
                        <a:t>thực</a:t>
                      </a:r>
                      <a:r>
                        <a:rPr lang="en-US" sz="2400" baseline="0" dirty="0" smtClean="0"/>
                        <a:t> </a:t>
                      </a:r>
                      <a:r>
                        <a:rPr lang="en-US" sz="2400" baseline="0" dirty="0" err="1" smtClean="0"/>
                        <a:t>vật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t>Đối</a:t>
                      </a:r>
                      <a:r>
                        <a:rPr lang="en-US" sz="2400" baseline="0" dirty="0" smtClean="0"/>
                        <a:t> </a:t>
                      </a:r>
                      <a:r>
                        <a:rPr lang="en-US" sz="2400" baseline="0" dirty="0" err="1" smtClean="0"/>
                        <a:t>với</a:t>
                      </a:r>
                      <a:r>
                        <a:rPr lang="en-US" sz="2400" baseline="0" dirty="0" smtClean="0"/>
                        <a:t> </a:t>
                      </a:r>
                      <a:r>
                        <a:rPr lang="en-US" sz="2400" baseline="0" dirty="0" err="1" smtClean="0"/>
                        <a:t>động</a:t>
                      </a:r>
                      <a:r>
                        <a:rPr lang="en-US" sz="2400" baseline="0" dirty="0" smtClean="0"/>
                        <a:t> </a:t>
                      </a:r>
                      <a:r>
                        <a:rPr lang="en-US" sz="2400" baseline="0" dirty="0" err="1" smtClean="0"/>
                        <a:t>vật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t>Đối</a:t>
                      </a:r>
                      <a:r>
                        <a:rPr lang="en-US" sz="2400" baseline="0" dirty="0" smtClean="0"/>
                        <a:t> </a:t>
                      </a:r>
                      <a:r>
                        <a:rPr lang="en-US" sz="2400" baseline="0" dirty="0" err="1" smtClean="0"/>
                        <a:t>với</a:t>
                      </a:r>
                      <a:r>
                        <a:rPr lang="en-US" sz="2400" baseline="0" dirty="0" smtClean="0"/>
                        <a:t> con </a:t>
                      </a:r>
                      <a:r>
                        <a:rPr lang="en-US" sz="2400" baseline="0" dirty="0" err="1" smtClean="0"/>
                        <a:t>người</a:t>
                      </a:r>
                      <a:endParaRPr lang="en-US" sz="2400" dirty="0" smtClean="0"/>
                    </a:p>
                    <a:p>
                      <a:pPr algn="ctr"/>
                      <a:endParaRPr lang="en-US" sz="2400" dirty="0"/>
                    </a:p>
                  </a:txBody>
                  <a:tcPr/>
                </a:tc>
                <a:extLst>
                  <a:ext uri="{0D108BD9-81ED-4DB2-BD59-A6C34878D82A}">
                    <a16:rowId xmlns:a16="http://schemas.microsoft.com/office/drawing/2014/main" val="10000"/>
                  </a:ext>
                </a:extLst>
              </a:tr>
              <a:tr h="5808919">
                <a:tc>
                  <a:txBody>
                    <a:bodyPr/>
                    <a:lstStyle/>
                    <a:p>
                      <a:pPr algn="just">
                        <a:lnSpc>
                          <a:spcPct val="150000"/>
                        </a:lnSpc>
                      </a:pPr>
                      <a:r>
                        <a:rPr lang="en-US" sz="2400" dirty="0" smtClean="0"/>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héo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cây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lớn</a:t>
                      </a:r>
                      <a:r>
                        <a:rPr lang="en-US" sz="2400" b="0" i="0" u="none" strike="noStrike" cap="none" dirty="0" smtClean="0">
                          <a:solidFill>
                            <a:schemeClr val="dk1"/>
                          </a:solidFill>
                          <a:effectLst/>
                          <a:latin typeface="+mn-lt"/>
                          <a:ea typeface="+mn-ea"/>
                          <a:cs typeface="+mn-cs"/>
                          <a:sym typeface="Arial"/>
                        </a:rPr>
                        <a:t> hay </a:t>
                      </a:r>
                      <a:r>
                        <a:rPr lang="en-US" sz="2400" b="0" i="0" u="none" strike="noStrike" cap="none" dirty="0" err="1" smtClean="0">
                          <a:solidFill>
                            <a:schemeClr val="dk1"/>
                          </a:solidFill>
                          <a:effectLst/>
                          <a:latin typeface="+mn-lt"/>
                          <a:ea typeface="+mn-ea"/>
                          <a:cs typeface="+mn-cs"/>
                          <a:sym typeface="Arial"/>
                        </a:rPr>
                        <a:t>nảy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mầm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được</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dirty="0" smtClean="0"/>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da, </a:t>
                      </a:r>
                      <a:r>
                        <a:rPr lang="en-US" sz="2400" b="0" i="0" u="none" strike="noStrike" cap="none" dirty="0" err="1" smtClean="0">
                          <a:solidFill>
                            <a:schemeClr val="dk1"/>
                          </a:solidFill>
                          <a:effectLst/>
                          <a:latin typeface="+mn-lt"/>
                          <a:ea typeface="+mn-ea"/>
                          <a:cs typeface="+mn-cs"/>
                          <a:sym typeface="Arial"/>
                        </a:rPr>
                        <a:t>ngạt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khí</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hoạt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trao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trong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trệ</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trực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chết</a:t>
                      </a:r>
                      <a:r>
                        <a:rPr lang="en-US" sz="2400" b="0" i="0" u="none" strike="noStrike" cap="none" dirty="0" smtClean="0">
                          <a:solidFill>
                            <a:schemeClr val="dk1"/>
                          </a:solidFill>
                          <a:effectLst/>
                          <a:latin typeface="+mn-lt"/>
                          <a:ea typeface="+mn-ea"/>
                          <a:cs typeface="+mn-cs"/>
                          <a:sym typeface="Arial"/>
                        </a:rPr>
                        <a:t> do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điều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được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với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sự</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thay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của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môi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trường</a:t>
                      </a:r>
                      <a:r>
                        <a:rPr lang="en-US" sz="2400" b="0" i="0" u="none" strike="noStrike" cap="none" dirty="0" smtClean="0">
                          <a:solidFill>
                            <a:schemeClr val="dk1"/>
                          </a:solidFill>
                          <a:effectLst/>
                          <a:latin typeface="+mn-lt"/>
                          <a:ea typeface="+mn-ea"/>
                          <a:cs typeface="+mn-cs"/>
                          <a:sym typeface="Arial"/>
                        </a:rPr>
                        <a:t>.</a:t>
                      </a:r>
                    </a:p>
                    <a:p>
                      <a:pPr algn="just">
                        <a:lnSpc>
                          <a:spcPct val="150000"/>
                        </a:lnSpc>
                      </a:pPr>
                      <a:endParaRPr lang="en-US" sz="2400" dirty="0"/>
                    </a:p>
                  </a:txBody>
                  <a:tcPr/>
                </a:tc>
                <a:tc>
                  <a:txBody>
                    <a:bodyPr/>
                    <a:lstStyle/>
                    <a:p>
                      <a:pPr lvl="0" algn="just">
                        <a:lnSpc>
                          <a:spcPct val="150000"/>
                        </a:lnSpc>
                      </a:pPr>
                      <a:r>
                        <a:rPr lang="en-US" sz="2400" dirty="0" smtClean="0"/>
                        <a:t>- </a:t>
                      </a:r>
                      <a:r>
                        <a:rPr lang="en-US" sz="2400" b="0" i="0" u="none" strike="noStrike" cap="none" dirty="0" err="1" smtClean="0">
                          <a:solidFill>
                            <a:schemeClr val="dk1"/>
                          </a:solidFill>
                          <a:effectLst/>
                          <a:latin typeface="+mn-lt"/>
                          <a:ea typeface="+mn-ea"/>
                          <a:cs typeface="+mn-cs"/>
                          <a:sym typeface="Arial"/>
                        </a:rPr>
                        <a:t>Làm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lên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quá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tải</a:t>
                      </a:r>
                      <a:r>
                        <a:rPr lang="en-US" sz="2400" b="0" i="0" u="none" strike="noStrike" cap="none" dirty="0" smtClean="0">
                          <a:solidFill>
                            <a:schemeClr val="dk1"/>
                          </a:solidFill>
                          <a:effectLst/>
                          <a:latin typeface="+mn-lt"/>
                          <a:ea typeface="+mn-ea"/>
                          <a:cs typeface="+mn-cs"/>
                          <a:sym typeface="Arial"/>
                        </a:rPr>
                        <a:t>.</a:t>
                      </a:r>
                    </a:p>
                    <a:p>
                      <a:pPr lvl="0" algn="just">
                        <a:lnSpc>
                          <a:spcPct val="150000"/>
                        </a:lnSpc>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trạng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da, </a:t>
                      </a:r>
                      <a:r>
                        <a:rPr lang="en-US" sz="2400" b="0" i="0" u="none" strike="noStrike" cap="none" dirty="0" err="1" smtClean="0">
                          <a:solidFill>
                            <a:schemeClr val="dk1"/>
                          </a:solidFill>
                          <a:effectLst/>
                          <a:latin typeface="+mn-lt"/>
                          <a:ea typeface="+mn-ea"/>
                          <a:cs typeface="+mn-cs"/>
                          <a:sym typeface="Arial"/>
                        </a:rPr>
                        <a:t>chuột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rút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mặt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rối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loạn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nhịp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hoặc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nặng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hơn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có</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huyết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áp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xỉu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suy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nhược</a:t>
                      </a:r>
                      <a:r>
                        <a:rPr lang="en-US" sz="2400" b="0" i="0" u="none" strike="noStrike" cap="none" dirty="0" smtClean="0">
                          <a:solidFill>
                            <a:schemeClr val="dk1"/>
                          </a:solidFill>
                          <a:effectLst/>
                          <a:latin typeface="+mn-lt"/>
                          <a:ea typeface="+mn-ea"/>
                          <a:cs typeface="+mn-cs"/>
                          <a:sym typeface="Arial"/>
                        </a:rPr>
                        <a:t>. </a:t>
                      </a:r>
                    </a:p>
                    <a:p>
                      <a:pPr lvl="0" algn="just">
                        <a:lnSpc>
                          <a:spcPct val="150000"/>
                        </a:lnSpc>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Khiến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mệt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mỏi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buồn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ngủ</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đau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đầu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mặt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táo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bón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thay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tâm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trạng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dễ</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gắt</a:t>
                      </a:r>
                      <a:r>
                        <a:rPr lang="en-US" sz="2400" b="0" i="0" u="none" strike="noStrike" cap="none" dirty="0" smtClean="0">
                          <a:solidFill>
                            <a:schemeClr val="dk1"/>
                          </a:solidFill>
                          <a:effectLst/>
                          <a:latin typeface="+mn-lt"/>
                          <a:ea typeface="+mn-ea"/>
                          <a:cs typeface="+mn-cs"/>
                          <a:sym typeface="Arial"/>
                        </a:rPr>
                        <a:t>, lo </a:t>
                      </a:r>
                      <a:r>
                        <a:rPr lang="en-US" sz="2400" b="0" i="0" u="none" strike="noStrike" cap="none" dirty="0" err="1" smtClean="0">
                          <a:solidFill>
                            <a:schemeClr val="dk1"/>
                          </a:solidFill>
                          <a:effectLst/>
                          <a:latin typeface="+mn-lt"/>
                          <a:ea typeface="+mn-ea"/>
                          <a:cs typeface="+mn-cs"/>
                          <a:sym typeface="Arial"/>
                        </a:rPr>
                        <a:t>lắng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đau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khớp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ảnh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hưởng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trực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năng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suất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làm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việc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học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tập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khả</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năng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vận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động</a:t>
                      </a:r>
                      <a:r>
                        <a:rPr lang="en-US" sz="2400" b="0" i="0" u="none" strike="noStrike" cap="none" dirty="0" smtClean="0">
                          <a:solidFill>
                            <a:schemeClr val="dk1"/>
                          </a:solidFill>
                          <a:effectLst/>
                          <a:latin typeface="+mn-lt"/>
                          <a:ea typeface="+mn-ea"/>
                          <a:cs typeface="+mn-cs"/>
                          <a:sym typeface="Arial"/>
                        </a:rPr>
                        <a:t>.</a:t>
                      </a:r>
                    </a:p>
                    <a:p>
                      <a:pPr algn="just">
                        <a:lnSpc>
                          <a:spcPct val="150000"/>
                        </a:lnSpc>
                      </a:pPr>
                      <a:endParaRPr lang="en-US" sz="2400" dirty="0"/>
                    </a:p>
                  </a:txBody>
                  <a:tcPr/>
                </a:tc>
                <a:extLst>
                  <a:ext uri="{0D108BD9-81ED-4DB2-BD59-A6C34878D82A}">
                    <a16:rowId xmlns:a16="http://schemas.microsoft.com/office/drawing/2014/main" val="10001"/>
                  </a:ext>
                </a:extLst>
              </a:tr>
            </a:tbl>
          </a:graphicData>
        </a:graphic>
      </p:graphicFrame>
      <p:sp>
        <p:nvSpPr>
          <p:cNvPr id="16" name="Right Arrow 15"/>
          <p:cNvSpPr/>
          <p:nvPr/>
        </p:nvSpPr>
        <p:spPr>
          <a:xfrm>
            <a:off x="548640" y="6294437"/>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385415" y="6294437"/>
            <a:ext cx="9421169" cy="830997"/>
          </a:xfrm>
          <a:prstGeom prst="rect">
            <a:avLst/>
          </a:prstGeom>
          <a:noFill/>
        </p:spPr>
        <p:txBody>
          <a:bodyPr wrap="none" rtlCol="0">
            <a:spAutoFit/>
          </a:bodyPr>
          <a:lstStyle/>
          <a:p>
            <a:r>
              <a:rPr lang="en-US" sz="2400" b="1" i="1" dirty="0" err="1" smtClean="0">
                <a:solidFill>
                  <a:srgbClr val="FF0000"/>
                </a:solidFill>
              </a:rPr>
              <a:t>Nước</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416600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0" y="4272629"/>
            <a:ext cx="2131858" cy="1554480"/>
          </a:xfrm>
          <a:prstGeom prst="rect">
            <a:avLst/>
          </a:prstGeom>
        </p:spPr>
      </p:pic>
      <p:sp>
        <p:nvSpPr>
          <p:cNvPr id="18" name="Rectangle 17"/>
          <p:cNvSpPr/>
          <p:nvPr/>
        </p:nvSpPr>
        <p:spPr>
          <a:xfrm>
            <a:off x="84679" y="71573"/>
            <a:ext cx="4807726" cy="461665"/>
          </a:xfrm>
          <a:prstGeom prst="rect">
            <a:avLst/>
          </a:prstGeom>
        </p:spPr>
        <p:txBody>
          <a:bodyPr wrap="none">
            <a:spAutoFit/>
          </a:bodyPr>
          <a:lstStyle/>
          <a:p>
            <a:pPr lvl="0"/>
            <a:r>
              <a:rPr lang="en-US" sz="2400" b="1" dirty="0" smtClean="0">
                <a:solidFill>
                  <a:srgbClr val="595959"/>
                </a:solidFill>
                <a:latin typeface="Georgia"/>
                <a:ea typeface="Georgia"/>
                <a:cs typeface="Georgia"/>
                <a:sym typeface="Georgia"/>
              </a:rPr>
              <a:t>4. </a:t>
            </a:r>
            <a:r>
              <a:rPr lang="vi-VN" sz="2400" b="1" dirty="0" smtClean="0">
                <a:solidFill>
                  <a:srgbClr val="595959"/>
                </a:solidFill>
                <a:latin typeface="Georgia"/>
                <a:ea typeface="Georgia"/>
                <a:cs typeface="Georgia"/>
                <a:sym typeface="Georgia"/>
              </a:rPr>
              <a:t>Ảnh </a:t>
            </a:r>
            <a:r>
              <a:rPr lang="vi-VN" sz="2400" b="1" dirty="0">
                <a:solidFill>
                  <a:srgbClr val="595959"/>
                </a:solidFill>
                <a:latin typeface="Georgia"/>
                <a:ea typeface="Georgia"/>
                <a:cs typeface="Georgia"/>
                <a:sym typeface="Georgia"/>
              </a:rPr>
              <a:t>hưởng của </a:t>
            </a:r>
            <a:r>
              <a:rPr lang="en-US" sz="2400" b="1" dirty="0" err="1" smtClean="0">
                <a:solidFill>
                  <a:srgbClr val="595959"/>
                </a:solidFill>
                <a:latin typeface="Georgia"/>
                <a:ea typeface="Georgia"/>
                <a:cs typeface="Georgia"/>
                <a:sym typeface="Georgia"/>
              </a:rPr>
              <a:t>dinh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85" y="823920"/>
            <a:ext cx="7759310" cy="36109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0368" y="926342"/>
            <a:ext cx="3704257" cy="3404811"/>
          </a:xfrm>
          <a:prstGeom prst="rect">
            <a:avLst/>
          </a:prstGeom>
        </p:spPr>
      </p:pic>
      <p:sp>
        <p:nvSpPr>
          <p:cNvPr id="21" name="TextBox 20"/>
          <p:cNvSpPr txBox="1"/>
          <p:nvPr/>
        </p:nvSpPr>
        <p:spPr>
          <a:xfrm>
            <a:off x="2014280" y="4802306"/>
            <a:ext cx="7664278" cy="461665"/>
          </a:xfrm>
          <a:prstGeom prst="rect">
            <a:avLst/>
          </a:prstGeom>
          <a:noFill/>
        </p:spPr>
        <p:txBody>
          <a:bodyPr wrap="none" rtlCol="0">
            <a:spAutoFit/>
          </a:bodyPr>
          <a:lstStyle/>
          <a:p>
            <a:r>
              <a:rPr lang="en-US" sz="2400" dirty="0" err="1" smtClean="0">
                <a:solidFill>
                  <a:srgbClr val="FF0000"/>
                </a:solidFill>
              </a:rPr>
              <a:t>Nêu</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khác</a:t>
            </a:r>
            <a:r>
              <a:rPr lang="en-US" sz="2400" dirty="0" smtClean="0">
                <a:solidFill>
                  <a:srgbClr val="FF0000"/>
                </a:solidFill>
              </a:rPr>
              <a:t> </a:t>
            </a:r>
            <a:r>
              <a:rPr lang="en-US" sz="2400" dirty="0" err="1" smtClean="0">
                <a:solidFill>
                  <a:srgbClr val="FF0000"/>
                </a:solidFill>
              </a:rPr>
              <a:t>nhau</a:t>
            </a:r>
            <a:r>
              <a:rPr lang="en-US" sz="2400" dirty="0" smtClean="0">
                <a:solidFill>
                  <a:srgbClr val="FF0000"/>
                </a:solidFill>
              </a:rPr>
              <a:t>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hình</a:t>
            </a:r>
            <a:r>
              <a:rPr lang="en-US" sz="2400" dirty="0" smtClean="0">
                <a:solidFill>
                  <a:srgbClr val="FF0000"/>
                </a:solidFill>
              </a:rPr>
              <a:t> </a:t>
            </a:r>
            <a:r>
              <a:rPr lang="en-US" sz="2400" dirty="0" err="1" smtClean="0">
                <a:solidFill>
                  <a:srgbClr val="FF0000"/>
                </a:solidFill>
              </a:rPr>
              <a:t>thái</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cây</a:t>
            </a:r>
            <a:r>
              <a:rPr lang="en-US" sz="2400" dirty="0" smtClean="0">
                <a:solidFill>
                  <a:srgbClr val="FF0000"/>
                </a:solidFill>
              </a:rPr>
              <a:t> </a:t>
            </a:r>
            <a:r>
              <a:rPr lang="en-US" sz="2400" dirty="0" err="1" smtClean="0">
                <a:solidFill>
                  <a:srgbClr val="FF0000"/>
                </a:solidFill>
              </a:rPr>
              <a:t>trồng</a:t>
            </a:r>
            <a:r>
              <a:rPr lang="en-US" sz="2400" dirty="0" smtClean="0">
                <a:solidFill>
                  <a:srgbClr val="FF0000"/>
                </a:solidFill>
              </a:rPr>
              <a:t> </a:t>
            </a:r>
            <a:r>
              <a:rPr lang="en-US" sz="2400" dirty="0" err="1" smtClean="0">
                <a:solidFill>
                  <a:srgbClr val="FF0000"/>
                </a:solidFill>
              </a:rPr>
              <a:t>trên</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3979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13</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13</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127" y="952231"/>
            <a:ext cx="2131858" cy="1554480"/>
          </a:xfrm>
          <a:prstGeom prst="rect">
            <a:avLst/>
          </a:prstGeom>
        </p:spPr>
      </p:pic>
      <p:sp>
        <p:nvSpPr>
          <p:cNvPr id="16" name="Rectangle 15"/>
          <p:cNvSpPr/>
          <p:nvPr/>
        </p:nvSpPr>
        <p:spPr>
          <a:xfrm>
            <a:off x="84679" y="71573"/>
            <a:ext cx="4807726" cy="461665"/>
          </a:xfrm>
          <a:prstGeom prst="rect">
            <a:avLst/>
          </a:prstGeom>
        </p:spPr>
        <p:txBody>
          <a:bodyPr wrap="none">
            <a:spAutoFit/>
          </a:bodyPr>
          <a:lstStyle/>
          <a:p>
            <a:pPr lvl="0"/>
            <a:r>
              <a:rPr lang="en-US" sz="2400" b="1" dirty="0" smtClean="0">
                <a:solidFill>
                  <a:srgbClr val="595959"/>
                </a:solidFill>
                <a:latin typeface="Georgia"/>
                <a:ea typeface="Georgia"/>
                <a:cs typeface="Georgia"/>
                <a:sym typeface="Georgia"/>
              </a:rPr>
              <a:t>4. </a:t>
            </a:r>
            <a:r>
              <a:rPr lang="vi-VN" sz="2400" b="1" dirty="0" smtClean="0">
                <a:solidFill>
                  <a:srgbClr val="595959"/>
                </a:solidFill>
                <a:latin typeface="Georgia"/>
                <a:ea typeface="Georgia"/>
                <a:cs typeface="Georgia"/>
                <a:sym typeface="Georgia"/>
              </a:rPr>
              <a:t>Ảnh </a:t>
            </a:r>
            <a:r>
              <a:rPr lang="vi-VN" sz="2400" b="1" dirty="0">
                <a:solidFill>
                  <a:srgbClr val="595959"/>
                </a:solidFill>
                <a:latin typeface="Georgia"/>
                <a:ea typeface="Georgia"/>
                <a:cs typeface="Georgia"/>
                <a:sym typeface="Georgia"/>
              </a:rPr>
              <a:t>hưởng của </a:t>
            </a:r>
            <a:r>
              <a:rPr lang="en-US" sz="2400" b="1" dirty="0" err="1" smtClean="0">
                <a:solidFill>
                  <a:srgbClr val="595959"/>
                </a:solidFill>
                <a:latin typeface="Georgia"/>
                <a:ea typeface="Georgia"/>
                <a:cs typeface="Georgia"/>
                <a:sym typeface="Georgia"/>
              </a:rPr>
              <a:t>dinh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sp>
        <p:nvSpPr>
          <p:cNvPr id="19" name="TextBox 18"/>
          <p:cNvSpPr txBox="1"/>
          <p:nvPr/>
        </p:nvSpPr>
        <p:spPr>
          <a:xfrm>
            <a:off x="7093897" y="2653994"/>
            <a:ext cx="5399268" cy="1200329"/>
          </a:xfrm>
          <a:prstGeom prst="rect">
            <a:avLst/>
          </a:prstGeom>
          <a:noFill/>
        </p:spPr>
        <p:txBody>
          <a:bodyPr wrap="square" rtlCol="0">
            <a:spAutoFit/>
          </a:bodyPr>
          <a:lstStyle/>
          <a:p>
            <a:r>
              <a:rPr lang="en-US" sz="2400" dirty="0" err="1" smtClean="0">
                <a:solidFill>
                  <a:srgbClr val="FF0000"/>
                </a:solidFill>
              </a:rPr>
              <a:t>Chế</a:t>
            </a:r>
            <a:r>
              <a:rPr lang="en-US" sz="2400" dirty="0" smtClean="0">
                <a:solidFill>
                  <a:srgbClr val="FF0000"/>
                </a:solidFill>
              </a:rPr>
              <a:t> </a:t>
            </a:r>
            <a:r>
              <a:rPr lang="en-US" sz="2400" dirty="0" err="1" smtClean="0">
                <a:solidFill>
                  <a:srgbClr val="FF0000"/>
                </a:solidFill>
              </a:rPr>
              <a:t>độ</a:t>
            </a:r>
            <a:r>
              <a:rPr lang="en-US" sz="2400" dirty="0" smtClean="0">
                <a:solidFill>
                  <a:srgbClr val="FF0000"/>
                </a:solidFill>
              </a:rPr>
              <a:t> </a:t>
            </a:r>
            <a:r>
              <a:rPr lang="en-US" sz="2400" dirty="0" err="1" smtClean="0">
                <a:solidFill>
                  <a:srgbClr val="FF0000"/>
                </a:solidFill>
              </a:rPr>
              <a:t>dinh</a:t>
            </a:r>
            <a:r>
              <a:rPr lang="en-US" sz="2400" dirty="0" smtClean="0">
                <a:solidFill>
                  <a:srgbClr val="FF0000"/>
                </a:solidFill>
              </a:rPr>
              <a:t> </a:t>
            </a:r>
            <a:r>
              <a:rPr lang="en-US" sz="2400" dirty="0" err="1" smtClean="0">
                <a:solidFill>
                  <a:srgbClr val="FF0000"/>
                </a:solidFill>
              </a:rPr>
              <a:t>dưỡng</a:t>
            </a:r>
            <a:r>
              <a:rPr lang="en-US" sz="2400" dirty="0" smtClean="0">
                <a:solidFill>
                  <a:srgbClr val="FF0000"/>
                </a:solidFill>
              </a:rPr>
              <a:t> </a:t>
            </a:r>
            <a:r>
              <a:rPr lang="en-US" sz="2400" dirty="0" err="1" smtClean="0">
                <a:solidFill>
                  <a:srgbClr val="FF0000"/>
                </a:solidFill>
              </a:rPr>
              <a:t>ảnh</a:t>
            </a:r>
            <a:r>
              <a:rPr lang="en-US" sz="2400" dirty="0" smtClean="0">
                <a:solidFill>
                  <a:srgbClr val="FF0000"/>
                </a:solidFill>
              </a:rPr>
              <a:t> </a:t>
            </a:r>
            <a:r>
              <a:rPr lang="en-US" sz="2400" dirty="0" err="1" smtClean="0">
                <a:solidFill>
                  <a:srgbClr val="FF0000"/>
                </a:solidFill>
              </a:rPr>
              <a:t>hưởng</a:t>
            </a:r>
            <a:r>
              <a:rPr lang="en-US" sz="2400" dirty="0" smtClean="0">
                <a:solidFill>
                  <a:srgbClr val="FF0000"/>
                </a:solidFill>
              </a:rPr>
              <a:t> </a:t>
            </a:r>
            <a:r>
              <a:rPr lang="en-US" sz="2400" dirty="0" err="1" smtClean="0">
                <a:solidFill>
                  <a:srgbClr val="FF0000"/>
                </a:solidFill>
              </a:rPr>
              <a:t>như</a:t>
            </a:r>
            <a:r>
              <a:rPr lang="en-US" sz="2400" dirty="0" smtClean="0">
                <a:solidFill>
                  <a:srgbClr val="FF0000"/>
                </a:solidFill>
              </a:rPr>
              <a:t> </a:t>
            </a:r>
            <a:r>
              <a:rPr lang="en-US" sz="2400" dirty="0" err="1" smtClean="0">
                <a:solidFill>
                  <a:srgbClr val="FF0000"/>
                </a:solidFill>
              </a:rPr>
              <a:t>thế</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a:t>
            </a:r>
            <a:r>
              <a:rPr lang="en-US" sz="2400" dirty="0" err="1" smtClean="0">
                <a:solidFill>
                  <a:srgbClr val="FF0000"/>
                </a:solidFill>
              </a:rPr>
              <a:t>đến</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sinh</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phát</a:t>
            </a:r>
            <a:r>
              <a:rPr lang="en-US" sz="2400" dirty="0" smtClean="0">
                <a:solidFill>
                  <a:srgbClr val="FF0000"/>
                </a:solidFill>
              </a:rPr>
              <a:t> </a:t>
            </a:r>
            <a:r>
              <a:rPr lang="en-US" sz="2400" dirty="0" err="1" smtClean="0">
                <a:solidFill>
                  <a:srgbClr val="FF0000"/>
                </a:solidFill>
              </a:rPr>
              <a:t>triển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trẻ</a:t>
            </a:r>
            <a:r>
              <a:rPr lang="en-US" sz="2400" dirty="0" smtClean="0">
                <a:solidFill>
                  <a:srgbClr val="FF0000"/>
                </a:solidFill>
              </a:rPr>
              <a:t> </a:t>
            </a:r>
            <a:r>
              <a:rPr lang="en-US" sz="2400" dirty="0" err="1" smtClean="0">
                <a:solidFill>
                  <a:srgbClr val="FF0000"/>
                </a:solidFill>
              </a:rPr>
              <a:t>em</a:t>
            </a:r>
            <a:r>
              <a:rPr lang="en-US" sz="2400" dirty="0" smtClean="0">
                <a:solidFill>
                  <a:srgbClr val="FF0000"/>
                </a:solidFill>
              </a:rPr>
              <a:t>?</a:t>
            </a:r>
            <a:endParaRPr lang="en-US" sz="2400" dirty="0">
              <a:solidFill>
                <a:srgbClr val="FF0000"/>
              </a:solidFill>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 y="749783"/>
            <a:ext cx="6908058" cy="6253886"/>
          </a:xfrm>
          <a:prstGeom prst="rect">
            <a:avLst/>
          </a:prstGeom>
        </p:spPr>
      </p:pic>
    </p:spTree>
    <p:extLst>
      <p:ext uri="{BB962C8B-B14F-4D97-AF65-F5344CB8AC3E}">
        <p14:creationId xmlns:p14="http://schemas.microsoft.com/office/powerpoint/2010/main" val="42658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669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88457366"/>
              </p:ext>
            </p:extLst>
          </p:nvPr>
        </p:nvGraphicFramePr>
        <p:xfrm>
          <a:off x="422030" y="1232282"/>
          <a:ext cx="11310428" cy="4148634"/>
        </p:xfrm>
        <a:graphic>
          <a:graphicData uri="http://schemas.openxmlformats.org/drawingml/2006/table">
            <a:tbl>
              <a:tblPr firstRow="1" bandRow="1">
                <a:tableStyleId>{5C22544A-7EE6-4342-B048-85BDC9FD1C3A}</a:tableStyleId>
              </a:tblPr>
              <a:tblGrid>
                <a:gridCol w="2827607">
                  <a:extLst>
                    <a:ext uri="{9D8B030D-6E8A-4147-A177-3AD203B41FA5}">
                      <a16:colId xmlns:a16="http://schemas.microsoft.com/office/drawing/2014/main" val="20000"/>
                    </a:ext>
                  </a:extLst>
                </a:gridCol>
                <a:gridCol w="2827607">
                  <a:extLst>
                    <a:ext uri="{9D8B030D-6E8A-4147-A177-3AD203B41FA5}">
                      <a16:colId xmlns:a16="http://schemas.microsoft.com/office/drawing/2014/main" val="20001"/>
                    </a:ext>
                  </a:extLst>
                </a:gridCol>
                <a:gridCol w="2827607">
                  <a:extLst>
                    <a:ext uri="{9D8B030D-6E8A-4147-A177-3AD203B41FA5}">
                      <a16:colId xmlns:a16="http://schemas.microsoft.com/office/drawing/2014/main" val="20002"/>
                    </a:ext>
                  </a:extLst>
                </a:gridCol>
                <a:gridCol w="2827607">
                  <a:extLst>
                    <a:ext uri="{9D8B030D-6E8A-4147-A177-3AD203B41FA5}">
                      <a16:colId xmlns:a16="http://schemas.microsoft.com/office/drawing/2014/main" val="20003"/>
                    </a:ext>
                  </a:extLst>
                </a:gridCol>
              </a:tblGrid>
              <a:tr h="665226">
                <a:tc>
                  <a:txBody>
                    <a:bodyPr/>
                    <a:lstStyle/>
                    <a:p>
                      <a:pPr>
                        <a:lnSpc>
                          <a:spcPct val="100000"/>
                        </a:lnSpc>
                      </a:pPr>
                      <a:endParaRPr lang="en-US" sz="2400" dirty="0"/>
                    </a:p>
                  </a:txBody>
                  <a:tcPr/>
                </a:tc>
                <a:tc>
                  <a:txBody>
                    <a:bodyPr/>
                    <a:lstStyle/>
                    <a:p>
                      <a:pPr>
                        <a:lnSpc>
                          <a:spcPct val="100000"/>
                        </a:lnSpc>
                      </a:pPr>
                      <a:r>
                        <a:rPr lang="en-US" sz="2400" baseline="0" dirty="0" err="1" smtClean="0"/>
                        <a:t>Thiếu</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c>
                  <a:txBody>
                    <a:bodyPr/>
                    <a:lstStyle/>
                    <a:p>
                      <a:pPr>
                        <a:lnSpc>
                          <a:spcPct val="100000"/>
                        </a:lnSpc>
                      </a:pPr>
                      <a:r>
                        <a:rPr lang="en-US" sz="2400" dirty="0" err="1" smtClean="0"/>
                        <a:t>Đủ</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c>
                  <a:txBody>
                    <a:bodyPr/>
                    <a:lstStyle/>
                    <a:p>
                      <a:pPr>
                        <a:lnSpc>
                          <a:spcPct val="100000"/>
                        </a:lnSpc>
                      </a:pPr>
                      <a:r>
                        <a:rPr lang="en-US" sz="2400" dirty="0" err="1" smtClean="0"/>
                        <a:t>Thừa</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extLst>
                  <a:ext uri="{0D108BD9-81ED-4DB2-BD59-A6C34878D82A}">
                    <a16:rowId xmlns:a16="http://schemas.microsoft.com/office/drawing/2014/main" val="10000"/>
                  </a:ext>
                </a:extLst>
              </a:tr>
              <a:tr h="2182124">
                <a:tc>
                  <a:txBody>
                    <a:bodyPr/>
                    <a:lstStyle/>
                    <a:p>
                      <a:pPr algn="ctr">
                        <a:lnSpc>
                          <a:spcPct val="100000"/>
                        </a:lnSpc>
                      </a:pPr>
                      <a:r>
                        <a:rPr lang="en-US" sz="2400" dirty="0" err="1" smtClean="0"/>
                        <a:t>Cây</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chậm</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Thấp</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úa</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smtClean="0">
                          <a:solidFill>
                            <a:schemeClr val="dk1"/>
                          </a:solidFill>
                          <a:effectLst/>
                          <a:latin typeface="+mn-lt"/>
                          <a:ea typeface="+mn-ea"/>
                          <a:cs typeface="+mn-cs"/>
                          <a:sym typeface="Arial"/>
                        </a:rPr>
                        <a:t>Cao </a:t>
                      </a:r>
                      <a:r>
                        <a:rPr lang="en-US" sz="2400" b="0" i="0" u="none" strike="noStrike" cap="none" dirty="0" err="1" smtClean="0">
                          <a:solidFill>
                            <a:schemeClr val="dk1"/>
                          </a:solidFill>
                          <a:effectLst/>
                          <a:latin typeface="+mn-lt"/>
                          <a:ea typeface="+mn-ea"/>
                          <a:cs typeface="+mn-cs"/>
                          <a:sym typeface="Arial"/>
                        </a:rPr>
                        <a:t>vừa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phải</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xanh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tốt</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baseline="0" dirty="0" err="1" smtClean="0">
                          <a:solidFill>
                            <a:schemeClr val="dk1"/>
                          </a:solidFill>
                          <a:effectLst/>
                          <a:latin typeface="+mn-lt"/>
                          <a:ea typeface="+mn-ea"/>
                          <a:cs typeface="+mn-cs"/>
                          <a:sym typeface="Arial"/>
                        </a:rPr>
                        <a:t>P</a:t>
                      </a:r>
                      <a:r>
                        <a:rPr lang="en-US" sz="2400" b="0" i="0" u="none" strike="noStrike" cap="none" dirty="0" err="1" smtClean="0">
                          <a:solidFill>
                            <a:schemeClr val="dk1"/>
                          </a:solidFill>
                          <a:effectLst/>
                          <a:latin typeface="+mn-lt"/>
                          <a:ea typeface="+mn-ea"/>
                          <a:cs typeface="+mn-cs"/>
                          <a:sym typeface="Arial"/>
                        </a:rPr>
                        <a:t>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mạnh</a:t>
                      </a:r>
                      <a:endParaRPr lang="en-US" sz="2400" b="0" i="0" u="none" strike="noStrike" cap="none" dirty="0" smtClean="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smtClean="0">
                          <a:solidFill>
                            <a:schemeClr val="dk1"/>
                          </a:solidFill>
                          <a:effectLst/>
                          <a:latin typeface="+mn-lt"/>
                          <a:ea typeface="+mn-ea"/>
                          <a:cs typeface="+mn-cs"/>
                          <a:sym typeface="Arial"/>
                        </a:rPr>
                        <a:t> Cao </a:t>
                      </a:r>
                      <a:r>
                        <a:rPr lang="en-US" sz="2400" b="0" i="0" u="none" strike="noStrike" cap="none" dirty="0" err="1" smtClean="0">
                          <a:solidFill>
                            <a:schemeClr val="dk1"/>
                          </a:solidFill>
                          <a:effectLst/>
                          <a:latin typeface="+mn-lt"/>
                          <a:ea typeface="+mn-ea"/>
                          <a:cs typeface="+mn-cs"/>
                          <a:sym typeface="Arial"/>
                        </a:rPr>
                        <a:t>vượt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mức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b="0" i="0" u="none" strike="noStrike" cap="none" dirty="0" smtClean="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xanh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nhưng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dễ</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rụng</a:t>
                      </a:r>
                      <a:r>
                        <a:rPr lang="en-US" sz="2400" b="0" i="0" u="none" strike="noStrike" cap="none" dirty="0" smtClean="0">
                          <a:solidFill>
                            <a:schemeClr val="dk1"/>
                          </a:solidFill>
                          <a:effectLst/>
                          <a:latin typeface="+mn-lt"/>
                          <a:ea typeface="+mn-ea"/>
                          <a:cs typeface="+mn-cs"/>
                          <a:sym typeface="Arial"/>
                        </a:rPr>
                        <a:t>.</a:t>
                      </a:r>
                    </a:p>
                    <a:p>
                      <a:pPr>
                        <a:lnSpc>
                          <a:spcPct val="100000"/>
                        </a:lnSpc>
                      </a:pPr>
                      <a:endParaRPr lang="en-US" sz="2400" dirty="0"/>
                    </a:p>
                  </a:txBody>
                  <a:tcPr/>
                </a:tc>
                <a:extLst>
                  <a:ext uri="{0D108BD9-81ED-4DB2-BD59-A6C34878D82A}">
                    <a16:rowId xmlns:a16="http://schemas.microsoft.com/office/drawing/2014/main" val="10001"/>
                  </a:ext>
                </a:extLst>
              </a:tr>
              <a:tr h="1197408">
                <a:tc>
                  <a:txBody>
                    <a:bodyPr/>
                    <a:lstStyle/>
                    <a:p>
                      <a:pPr algn="ctr">
                        <a:lnSpc>
                          <a:spcPct val="100000"/>
                        </a:lnSpc>
                      </a:pPr>
                      <a:r>
                        <a:rPr lang="en-US" sz="2400" dirty="0" err="1" smtClean="0"/>
                        <a:t>Trẻ</a:t>
                      </a:r>
                      <a:r>
                        <a:rPr lang="en-US" sz="2400" baseline="0" dirty="0" smtClean="0"/>
                        <a:t> </a:t>
                      </a:r>
                      <a:r>
                        <a:rPr lang="en-US" sz="2400" baseline="0" dirty="0" err="1" smtClean="0"/>
                        <a:t>em</a:t>
                      </a:r>
                      <a:endParaRPr lang="en-US" sz="2400" dirty="0"/>
                    </a:p>
                  </a:txBody>
                  <a:tcPr/>
                </a:tc>
                <a:tc>
                  <a:txBody>
                    <a:bodyPr/>
                    <a:lstStyle/>
                    <a:p>
                      <a:pPr marL="285750" indent="-285750">
                        <a:lnSpc>
                          <a:spcPct val="100000"/>
                        </a:lnSpc>
                        <a:buFontTx/>
                        <a:buChar char="-"/>
                      </a:pPr>
                      <a:r>
                        <a:rPr lang="en-US" sz="2400" b="0" i="0" u="none" strike="noStrike" cap="none" baseline="0" dirty="0" err="1" smtClean="0">
                          <a:solidFill>
                            <a:schemeClr val="dk1"/>
                          </a:solidFill>
                          <a:effectLst/>
                          <a:latin typeface="+mn-lt"/>
                          <a:ea typeface="+mn-ea"/>
                          <a:cs typeface="+mn-cs"/>
                          <a:sym typeface="Arial"/>
                        </a:rPr>
                        <a:t>T</a:t>
                      </a:r>
                      <a:r>
                        <a:rPr lang="en-US" sz="2400" b="0" i="0" u="none" strike="noStrike" cap="none" dirty="0" err="1" smtClean="0">
                          <a:solidFill>
                            <a:schemeClr val="dk1"/>
                          </a:solidFill>
                          <a:effectLst/>
                          <a:latin typeface="+mn-lt"/>
                          <a:ea typeface="+mn-ea"/>
                          <a:cs typeface="+mn-cs"/>
                          <a:sym typeface="Arial"/>
                        </a:rPr>
                        <a: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cói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xương</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Suy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dinh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dưỡng</a:t>
                      </a:r>
                      <a:endParaRPr lang="en-US" sz="2400" dirty="0"/>
                    </a:p>
                  </a:txBody>
                  <a:tcPr/>
                </a:tc>
                <a:tc>
                  <a:txBody>
                    <a:bodyPr/>
                    <a:lstStyle/>
                    <a:p>
                      <a:pPr>
                        <a:lnSpc>
                          <a:spcPct val="100000"/>
                        </a:lnSpc>
                      </a:pPr>
                      <a:r>
                        <a:rPr lang="en-US" sz="2400" dirty="0" smtClean="0"/>
                        <a:t>- </a:t>
                      </a:r>
                      <a:r>
                        <a:rPr lang="en-US" sz="2400" b="0" i="0" u="none" strike="noStrike" cap="none" dirty="0" err="1" smtClean="0">
                          <a:solidFill>
                            <a:schemeClr val="dk1"/>
                          </a:solidFill>
                          <a:effectLst/>
                          <a:latin typeface="+mn-lt"/>
                          <a:ea typeface="+mn-ea"/>
                          <a:cs typeface="+mn-cs"/>
                          <a:sym typeface="Arial"/>
                        </a:rPr>
                        <a:t>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thừa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cân</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Béo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phì</a:t>
                      </a:r>
                      <a:r>
                        <a:rPr lang="en-US" sz="2400" b="0" i="0" u="none" strike="noStrike" cap="none" dirty="0" smtClean="0">
                          <a:solidFill>
                            <a:schemeClr val="dk1"/>
                          </a:solidFill>
                          <a:effectLst/>
                          <a:latin typeface="+mn-lt"/>
                          <a:ea typeface="+mn-ea"/>
                          <a:cs typeface="+mn-cs"/>
                          <a:sym typeface="Arial"/>
                        </a:rPr>
                        <a:t>.</a:t>
                      </a:r>
                      <a:endParaRPr lang="en-US" sz="2400" dirty="0"/>
                    </a:p>
                  </a:txBody>
                  <a:tcPr/>
                </a:tc>
                <a:extLst>
                  <a:ext uri="{0D108BD9-81ED-4DB2-BD59-A6C34878D82A}">
                    <a16:rowId xmlns:a16="http://schemas.microsoft.com/office/drawing/2014/main" val="10002"/>
                  </a:ext>
                </a:extLst>
              </a:tr>
            </a:tbl>
          </a:graphicData>
        </a:graphic>
      </p:graphicFrame>
      <p:sp>
        <p:nvSpPr>
          <p:cNvPr id="5" name="Right Arrow 4"/>
          <p:cNvSpPr/>
          <p:nvPr/>
        </p:nvSpPr>
        <p:spPr>
          <a:xfrm>
            <a:off x="4783015" y="5661391"/>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444197" y="5516753"/>
            <a:ext cx="6330461" cy="1200329"/>
          </a:xfrm>
          <a:prstGeom prst="rect">
            <a:avLst/>
          </a:prstGeom>
          <a:noFill/>
        </p:spPr>
        <p:txBody>
          <a:bodyPr wrap="square" rtlCol="0">
            <a:spAutoFit/>
          </a:bodyPr>
          <a:lstStyle/>
          <a:p>
            <a:r>
              <a:rPr lang="en-US" sz="2400" b="1" i="1" dirty="0" err="1" smtClean="0">
                <a:solidFill>
                  <a:srgbClr val="FF0000"/>
                </a:solidFill>
              </a:rPr>
              <a:t>Dinh</a:t>
            </a:r>
            <a:r>
              <a:rPr lang="en-US" sz="2400" b="1" i="1" dirty="0" smtClean="0">
                <a:solidFill>
                  <a:srgbClr val="FF0000"/>
                </a:solidFill>
              </a:rPr>
              <a:t> </a:t>
            </a:r>
            <a:r>
              <a:rPr lang="en-US" sz="2400" b="1" i="1" dirty="0" err="1" smtClean="0">
                <a:solidFill>
                  <a:srgbClr val="FF0000"/>
                </a:solidFill>
              </a:rPr>
              <a:t>dưỡng</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33997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2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21"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22"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23" name="Google Shape;74;p15"/>
          <p:cNvGrpSpPr/>
          <p:nvPr/>
        </p:nvGrpSpPr>
        <p:grpSpPr>
          <a:xfrm>
            <a:off x="3315730" y="302406"/>
            <a:ext cx="1046139" cy="520550"/>
            <a:chOff x="3112" y="1697"/>
            <a:chExt cx="1453" cy="723"/>
          </a:xfrm>
        </p:grpSpPr>
        <p:sp>
          <p:nvSpPr>
            <p:cNvPr id="24"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26"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pic>
        <p:nvPicPr>
          <p:cNvPr id="31"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32"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88" y="776581"/>
            <a:ext cx="2131858" cy="1554480"/>
          </a:xfrm>
          <a:prstGeom prst="rect">
            <a:avLst/>
          </a:prstGeom>
        </p:spPr>
      </p:pic>
      <p:sp>
        <p:nvSpPr>
          <p:cNvPr id="37" name="TextBox 36"/>
          <p:cNvSpPr txBox="1"/>
          <p:nvPr/>
        </p:nvSpPr>
        <p:spPr>
          <a:xfrm>
            <a:off x="1434906" y="1196177"/>
            <a:ext cx="8880518" cy="830997"/>
          </a:xfrm>
          <a:prstGeom prst="rect">
            <a:avLst/>
          </a:prstGeom>
          <a:noFill/>
        </p:spPr>
        <p:txBody>
          <a:bodyPr wrap="square" rtlCol="0">
            <a:spAutoFit/>
          </a:bodyPr>
          <a:lstStyle/>
          <a:p>
            <a:r>
              <a:rPr lang="en-US" sz="2400" i="1" dirty="0" err="1" smtClean="0"/>
              <a:t>Lấy</a:t>
            </a:r>
            <a:r>
              <a:rPr lang="en-US" sz="2400" i="1" dirty="0" smtClean="0"/>
              <a:t> </a:t>
            </a:r>
            <a:r>
              <a:rPr lang="en-US" sz="2400" i="1" dirty="0" err="1" smtClean="0"/>
              <a:t>một</a:t>
            </a:r>
            <a:r>
              <a:rPr lang="en-US" sz="2400" i="1" dirty="0" smtClean="0"/>
              <a:t> </a:t>
            </a:r>
            <a:r>
              <a:rPr lang="en-US" sz="2400" i="1" dirty="0" err="1" smtClean="0"/>
              <a:t>số</a:t>
            </a:r>
            <a:r>
              <a:rPr lang="en-US" sz="2400" i="1" dirty="0" smtClean="0"/>
              <a:t> </a:t>
            </a:r>
            <a:r>
              <a:rPr lang="en-US" sz="2400" i="1" dirty="0" err="1" smtClean="0"/>
              <a:t>ví</a:t>
            </a:r>
            <a:r>
              <a:rPr lang="en-US" sz="2400" i="1" dirty="0" smtClean="0"/>
              <a:t> </a:t>
            </a:r>
            <a:r>
              <a:rPr lang="en-US" sz="2400" i="1" dirty="0" err="1" smtClean="0"/>
              <a:t>dụ</a:t>
            </a:r>
            <a:r>
              <a:rPr lang="en-US" sz="2400" i="1" dirty="0" smtClean="0"/>
              <a:t> </a:t>
            </a:r>
            <a:r>
              <a:rPr lang="en-US" sz="2400" i="1" dirty="0" err="1" smtClean="0"/>
              <a:t>về</a:t>
            </a:r>
            <a:r>
              <a:rPr lang="en-US" sz="2400" i="1" dirty="0" smtClean="0"/>
              <a:t> </a:t>
            </a:r>
            <a:r>
              <a:rPr lang="en-US" sz="2400" i="1" dirty="0" err="1" smtClean="0"/>
              <a:t>dinh</a:t>
            </a:r>
            <a:r>
              <a:rPr lang="en-US" sz="2400" i="1" dirty="0" smtClean="0"/>
              <a:t> </a:t>
            </a:r>
            <a:r>
              <a:rPr lang="en-US" sz="2400" i="1" dirty="0" err="1" smtClean="0"/>
              <a:t>dưỡng</a:t>
            </a:r>
            <a:r>
              <a:rPr lang="en-US" sz="2400" i="1" dirty="0" smtClean="0"/>
              <a:t> </a:t>
            </a:r>
            <a:r>
              <a:rPr lang="en-US" sz="2400" i="1" dirty="0" err="1" smtClean="0"/>
              <a:t>ảnh</a:t>
            </a:r>
            <a:r>
              <a:rPr lang="en-US" sz="2400" i="1" dirty="0" smtClean="0"/>
              <a:t> </a:t>
            </a:r>
            <a:r>
              <a:rPr lang="en-US" sz="2400" i="1" dirty="0" err="1" smtClean="0"/>
              <a:t>hưởng</a:t>
            </a:r>
            <a:r>
              <a:rPr lang="en-US" sz="2400" i="1" dirty="0" smtClean="0"/>
              <a:t> </a:t>
            </a:r>
            <a:r>
              <a:rPr lang="en-US" sz="2400" i="1" dirty="0" err="1" smtClean="0"/>
              <a:t>đến</a:t>
            </a:r>
            <a:r>
              <a:rPr lang="en-US" sz="2400" i="1" dirty="0" smtClean="0"/>
              <a:t> </a:t>
            </a:r>
            <a:r>
              <a:rPr lang="en-US" sz="2400" i="1" dirty="0" err="1" smtClean="0"/>
              <a:t>sinh</a:t>
            </a:r>
            <a:r>
              <a:rPr lang="en-US" sz="2400" i="1" dirty="0" smtClean="0"/>
              <a:t> </a:t>
            </a:r>
            <a:r>
              <a:rPr lang="en-US" sz="2400" i="1" dirty="0" err="1" smtClean="0"/>
              <a:t>trưởng</a:t>
            </a:r>
            <a:r>
              <a:rPr lang="en-US" sz="2400" i="1" dirty="0" smtClean="0"/>
              <a:t> </a:t>
            </a:r>
            <a:r>
              <a:rPr lang="en-US" sz="2400" i="1" dirty="0" err="1" smtClean="0"/>
              <a:t>và</a:t>
            </a:r>
            <a:r>
              <a:rPr lang="en-US" sz="2400" i="1" dirty="0" smtClean="0"/>
              <a:t> </a:t>
            </a:r>
            <a:r>
              <a:rPr lang="en-US" sz="2400" i="1" dirty="0" err="1" smtClean="0"/>
              <a:t>phát</a:t>
            </a:r>
            <a:r>
              <a:rPr lang="en-US" sz="2400" i="1" dirty="0" smtClean="0"/>
              <a:t> </a:t>
            </a:r>
            <a:r>
              <a:rPr lang="en-US" sz="2400" i="1" dirty="0" err="1" smtClean="0"/>
              <a:t>triển</a:t>
            </a:r>
            <a:r>
              <a:rPr lang="en-US" sz="2400" i="1" dirty="0" smtClean="0"/>
              <a:t> </a:t>
            </a:r>
            <a:r>
              <a:rPr lang="en-US" sz="2400" i="1" dirty="0" err="1" smtClean="0"/>
              <a:t>của</a:t>
            </a:r>
            <a:r>
              <a:rPr lang="en-US" sz="2400" i="1" dirty="0" smtClean="0"/>
              <a:t> </a:t>
            </a:r>
            <a:r>
              <a:rPr lang="en-US" sz="2400" i="1" dirty="0" err="1" smtClean="0"/>
              <a:t>sinh</a:t>
            </a:r>
            <a:r>
              <a:rPr lang="en-US" sz="2400" i="1" dirty="0" smtClean="0"/>
              <a:t> </a:t>
            </a:r>
            <a:r>
              <a:rPr lang="en-US" sz="2400" i="1" dirty="0" err="1" smtClean="0"/>
              <a:t>vật</a:t>
            </a:r>
            <a:r>
              <a:rPr lang="en-US" sz="2400" i="1" dirty="0" smtClean="0"/>
              <a:t>?</a:t>
            </a:r>
            <a:endParaRPr lang="en-US" sz="2400" i="1" dirty="0"/>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424" y="2127189"/>
            <a:ext cx="4894213" cy="416724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742" y="2127189"/>
            <a:ext cx="4440682" cy="4220954"/>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653" y="2027174"/>
            <a:ext cx="9898806" cy="4577405"/>
          </a:xfrm>
          <a:prstGeom prst="rect">
            <a:avLst/>
          </a:prstGeom>
        </p:spPr>
      </p:pic>
    </p:spTree>
    <p:extLst>
      <p:ext uri="{BB962C8B-B14F-4D97-AF65-F5344CB8AC3E}">
        <p14:creationId xmlns:p14="http://schemas.microsoft.com/office/powerpoint/2010/main" val="2246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2" presetClass="entr" presetSubtype="8" fill="hold"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ppt_w</p:attrName>
                                        </p:attrNameLst>
                                      </p:cBhvr>
                                      <p:tavLst>
                                        <p:tav tm="0">
                                          <p:val>
                                            <p:strVal val="0"/>
                                          </p:val>
                                        </p:tav>
                                        <p:tav tm="100000">
                                          <p:val>
                                            <p:strVal val="#ppt_w"/>
                                          </p:val>
                                        </p:tav>
                                      </p:tavLst>
                                    </p:anim>
                                    <p:anim calcmode="lin" valueType="num">
                                      <p:cBhvr additive="base">
                                        <p:cTn id="31" dur="500"/>
                                        <p:tgtEl>
                                          <p:spTgt spid="32"/>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lang="en-US"/>
          </a:p>
        </p:txBody>
      </p:sp>
      <p:grpSp>
        <p:nvGrpSpPr>
          <p:cNvPr id="3" name="Group 11"/>
          <p:cNvGrpSpPr/>
          <p:nvPr/>
        </p:nvGrpSpPr>
        <p:grpSpPr>
          <a:xfrm>
            <a:off x="-15766" y="15766"/>
            <a:ext cx="12192000" cy="6858000"/>
            <a:chOff x="-15766" y="15766"/>
            <a:chExt cx="12192000" cy="6858000"/>
          </a:xfrm>
        </p:grpSpPr>
        <p:pic>
          <p:nvPicPr>
            <p:cNvPr id="4"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5" name="Rounded Rectangle 4"/>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Slide Number Placeholder 1"/>
          <p:cNvSpPr txBox="1">
            <a:spLocks/>
          </p:cNvSpPr>
          <p:nvPr/>
        </p:nvSpPr>
        <p:spPr>
          <a:xfrm>
            <a:off x="10970500" y="2069269"/>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16</a:t>
            </a:fld>
            <a:endParaRPr lang="en-US"/>
          </a:p>
        </p:txBody>
      </p:sp>
      <p:pic>
        <p:nvPicPr>
          <p:cNvPr id="7"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8" name="Google Shape;192;p22"/>
          <p:cNvSpPr/>
          <p:nvPr/>
        </p:nvSpPr>
        <p:spPr>
          <a:xfrm rot="5400000">
            <a:off x="5549466" y="-3578783"/>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9"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sp>
        <p:nvSpPr>
          <p:cNvPr id="10" name="TextBox 9"/>
          <p:cNvSpPr txBox="1"/>
          <p:nvPr/>
        </p:nvSpPr>
        <p:spPr>
          <a:xfrm>
            <a:off x="2790519" y="236481"/>
            <a:ext cx="8135007" cy="523220"/>
          </a:xfrm>
          <a:prstGeom prst="rect">
            <a:avLst/>
          </a:prstGeom>
          <a:noFill/>
        </p:spPr>
        <p:txBody>
          <a:bodyPr wrap="square" rtlCol="0">
            <a:spAutoFit/>
          </a:bodyPr>
          <a:lstStyle/>
          <a:p>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tố</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hưởng</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trưởng</a:t>
            </a:r>
            <a:endPar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37"/>
          <p:cNvGrpSpPr>
            <a:grpSpLocks/>
          </p:cNvGrpSpPr>
          <p:nvPr/>
        </p:nvGrpSpPr>
        <p:grpSpPr bwMode="auto">
          <a:xfrm>
            <a:off x="3045314" y="1190284"/>
            <a:ext cx="3700463" cy="762000"/>
            <a:chOff x="3429" y="1008"/>
            <a:chExt cx="1707" cy="345"/>
          </a:xfrm>
        </p:grpSpPr>
        <p:sp>
          <p:nvSpPr>
            <p:cNvPr id="12" name="Text Box 14"/>
            <p:cNvSpPr txBox="1">
              <a:spLocks noChangeArrowheads="1"/>
            </p:cNvSpPr>
            <p:nvPr/>
          </p:nvSpPr>
          <p:spPr bwMode="auto">
            <a:xfrm>
              <a:off x="4320" y="1008"/>
              <a:ext cx="816" cy="207"/>
            </a:xfrm>
            <a:prstGeom prst="rect">
              <a:avLst/>
            </a:prstGeom>
            <a:gradFill rotWithShape="1">
              <a:gsLst>
                <a:gs pos="0">
                  <a:srgbClr val="CC9900">
                    <a:alpha val="83000"/>
                  </a:srgbClr>
                </a:gs>
                <a:gs pos="50000">
                  <a:srgbClr val="CC9900">
                    <a:gamma/>
                    <a:tint val="44314"/>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endParaRPr lang="en-US" sz="2400" b="1" dirty="0">
                <a:latin typeface="Times New Roman" pitchFamily="18" charset="0"/>
                <a:cs typeface="Times New Roman" pitchFamily="18" charset="0"/>
              </a:endParaRPr>
            </a:p>
          </p:txBody>
        </p:sp>
        <p:sp>
          <p:nvSpPr>
            <p:cNvPr id="13" name="Freeform 30"/>
            <p:cNvSpPr>
              <a:spLocks/>
            </p:cNvSpPr>
            <p:nvPr/>
          </p:nvSpPr>
          <p:spPr bwMode="auto">
            <a:xfrm>
              <a:off x="3429" y="1152"/>
              <a:ext cx="891" cy="201"/>
            </a:xfrm>
            <a:custGeom>
              <a:avLst/>
              <a:gdLst>
                <a:gd name="T0" fmla="*/ 0 w 891"/>
                <a:gd name="T1" fmla="*/ 201 h 201"/>
                <a:gd name="T2" fmla="*/ 891 w 891"/>
                <a:gd name="T3" fmla="*/ 0 h 201"/>
                <a:gd name="T4" fmla="*/ 0 60000 65536"/>
                <a:gd name="T5" fmla="*/ 0 60000 65536"/>
                <a:gd name="T6" fmla="*/ 0 w 891"/>
                <a:gd name="T7" fmla="*/ 0 h 201"/>
                <a:gd name="T8" fmla="*/ 891 w 891"/>
                <a:gd name="T9" fmla="*/ 201 h 201"/>
              </a:gdLst>
              <a:ahLst/>
              <a:cxnLst>
                <a:cxn ang="T4">
                  <a:pos x="T0" y="T1"/>
                </a:cxn>
                <a:cxn ang="T5">
                  <a:pos x="T2" y="T3"/>
                </a:cxn>
              </a:cxnLst>
              <a:rect l="T6" t="T7" r="T8" b="T9"/>
              <a:pathLst>
                <a:path w="891" h="201">
                  <a:moveTo>
                    <a:pt x="0" y="201"/>
                  </a:moveTo>
                  <a:lnTo>
                    <a:pt x="891" y="0"/>
                  </a:lnTo>
                </a:path>
              </a:pathLst>
            </a:custGeom>
            <a:noFill/>
            <a:ln w="76200">
              <a:solidFill>
                <a:srgbClr val="FF9900"/>
              </a:solidFill>
              <a:round/>
              <a:headEnd type="none" w="med" len="med"/>
              <a:tailEnd type="triangle" w="med" len="med"/>
            </a:ln>
          </p:spPr>
          <p:txBody>
            <a:bodyPr/>
            <a:lstStyle/>
            <a:p>
              <a:endParaRPr lang="en-US"/>
            </a:p>
          </p:txBody>
        </p:sp>
      </p:grpSp>
      <p:grpSp>
        <p:nvGrpSpPr>
          <p:cNvPr id="14" name="Group 38"/>
          <p:cNvGrpSpPr>
            <a:grpSpLocks/>
          </p:cNvGrpSpPr>
          <p:nvPr/>
        </p:nvGrpSpPr>
        <p:grpSpPr bwMode="auto">
          <a:xfrm>
            <a:off x="3059602" y="1990384"/>
            <a:ext cx="3686175" cy="666750"/>
            <a:chOff x="3438" y="1362"/>
            <a:chExt cx="1698" cy="410"/>
          </a:xfrm>
        </p:grpSpPr>
        <p:sp>
          <p:nvSpPr>
            <p:cNvPr id="15" name="Text Box 25"/>
            <p:cNvSpPr txBox="1">
              <a:spLocks noChangeArrowheads="1"/>
            </p:cNvSpPr>
            <p:nvPr/>
          </p:nvSpPr>
          <p:spPr bwMode="auto">
            <a:xfrm>
              <a:off x="4320" y="1488"/>
              <a:ext cx="816" cy="284"/>
            </a:xfrm>
            <a:prstGeom prst="rect">
              <a:avLst/>
            </a:prstGeom>
            <a:gradFill rotWithShape="1">
              <a:gsLst>
                <a:gs pos="0">
                  <a:srgbClr val="CC9900">
                    <a:alpha val="83000"/>
                  </a:srgbClr>
                </a:gs>
                <a:gs pos="50000">
                  <a:srgbClr val="CC9900">
                    <a:gamma/>
                    <a:tint val="25490"/>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endParaRPr lang="en-US" sz="2400" b="1" dirty="0">
                <a:latin typeface="Times New Roman" pitchFamily="18" charset="0"/>
                <a:cs typeface="Times New Roman" pitchFamily="18" charset="0"/>
              </a:endParaRPr>
            </a:p>
          </p:txBody>
        </p:sp>
        <p:sp>
          <p:nvSpPr>
            <p:cNvPr id="16" name="Freeform 31"/>
            <p:cNvSpPr>
              <a:spLocks/>
            </p:cNvSpPr>
            <p:nvPr/>
          </p:nvSpPr>
          <p:spPr bwMode="auto">
            <a:xfrm>
              <a:off x="3438" y="1362"/>
              <a:ext cx="882" cy="222"/>
            </a:xfrm>
            <a:custGeom>
              <a:avLst/>
              <a:gdLst>
                <a:gd name="T0" fmla="*/ 0 w 882"/>
                <a:gd name="T1" fmla="*/ 0 h 222"/>
                <a:gd name="T2" fmla="*/ 882 w 882"/>
                <a:gd name="T3" fmla="*/ 222 h 222"/>
                <a:gd name="T4" fmla="*/ 0 60000 65536"/>
                <a:gd name="T5" fmla="*/ 0 60000 65536"/>
                <a:gd name="T6" fmla="*/ 0 w 882"/>
                <a:gd name="T7" fmla="*/ 0 h 222"/>
                <a:gd name="T8" fmla="*/ 882 w 882"/>
                <a:gd name="T9" fmla="*/ 222 h 222"/>
              </a:gdLst>
              <a:ahLst/>
              <a:cxnLst>
                <a:cxn ang="T4">
                  <a:pos x="T0" y="T1"/>
                </a:cxn>
                <a:cxn ang="T5">
                  <a:pos x="T2" y="T3"/>
                </a:cxn>
              </a:cxnLst>
              <a:rect l="T6" t="T7" r="T8" b="T9"/>
              <a:pathLst>
                <a:path w="882" h="222">
                  <a:moveTo>
                    <a:pt x="0" y="0"/>
                  </a:moveTo>
                  <a:lnTo>
                    <a:pt x="882" y="222"/>
                  </a:lnTo>
                </a:path>
              </a:pathLst>
            </a:custGeom>
            <a:noFill/>
            <a:ln w="76200">
              <a:solidFill>
                <a:srgbClr val="FF9900"/>
              </a:solidFill>
              <a:round/>
              <a:headEnd type="none" w="med" len="med"/>
              <a:tailEnd type="triangle" w="med" len="med"/>
            </a:ln>
          </p:spPr>
          <p:txBody>
            <a:bodyPr/>
            <a:lstStyle/>
            <a:p>
              <a:endParaRPr lang="en-US"/>
            </a:p>
          </p:txBody>
        </p:sp>
      </p:grpSp>
      <p:grpSp>
        <p:nvGrpSpPr>
          <p:cNvPr id="17" name="Group 39"/>
          <p:cNvGrpSpPr>
            <a:grpSpLocks/>
          </p:cNvGrpSpPr>
          <p:nvPr/>
        </p:nvGrpSpPr>
        <p:grpSpPr bwMode="auto">
          <a:xfrm>
            <a:off x="3087352" y="3150976"/>
            <a:ext cx="3622675" cy="1267276"/>
            <a:chOff x="3552" y="2550"/>
            <a:chExt cx="1630" cy="762"/>
          </a:xfrm>
        </p:grpSpPr>
        <p:sp>
          <p:nvSpPr>
            <p:cNvPr id="18" name="Text Box 26"/>
            <p:cNvSpPr txBox="1">
              <a:spLocks noChangeArrowheads="1"/>
            </p:cNvSpPr>
            <p:nvPr/>
          </p:nvSpPr>
          <p:spPr bwMode="auto">
            <a:xfrm>
              <a:off x="4366" y="2550"/>
              <a:ext cx="816" cy="275"/>
            </a:xfrm>
            <a:prstGeom prst="rect">
              <a:avLst/>
            </a:prstGeom>
            <a:gradFill rotWithShape="1">
              <a:gsLst>
                <a:gs pos="0">
                  <a:srgbClr val="CC9900">
                    <a:alpha val="83000"/>
                  </a:srgbClr>
                </a:gs>
                <a:gs pos="50000">
                  <a:srgbClr val="CC9900">
                    <a:gamma/>
                    <a:tint val="28627"/>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endParaRPr lang="en-US" sz="2400" b="1" dirty="0">
                <a:latin typeface="Times New Roman" pitchFamily="18" charset="0"/>
                <a:cs typeface="Times New Roman" pitchFamily="18" charset="0"/>
              </a:endParaRPr>
            </a:p>
          </p:txBody>
        </p:sp>
        <p:sp>
          <p:nvSpPr>
            <p:cNvPr id="19" name="Line 32"/>
            <p:cNvSpPr>
              <a:spLocks noChangeShapeType="1"/>
            </p:cNvSpPr>
            <p:nvPr/>
          </p:nvSpPr>
          <p:spPr bwMode="auto">
            <a:xfrm flipV="1">
              <a:off x="3552" y="2684"/>
              <a:ext cx="824" cy="628"/>
            </a:xfrm>
            <a:prstGeom prst="line">
              <a:avLst/>
            </a:prstGeom>
            <a:noFill/>
            <a:ln w="76200">
              <a:solidFill>
                <a:srgbClr val="FF9900"/>
              </a:solidFill>
              <a:round/>
              <a:headEnd/>
              <a:tailEnd type="triangle" w="med" len="med"/>
            </a:ln>
          </p:spPr>
          <p:txBody>
            <a:bodyPr/>
            <a:lstStyle/>
            <a:p>
              <a:endParaRPr lang="en-US"/>
            </a:p>
          </p:txBody>
        </p:sp>
      </p:grpSp>
      <p:grpSp>
        <p:nvGrpSpPr>
          <p:cNvPr id="20" name="Group 40"/>
          <p:cNvGrpSpPr>
            <a:grpSpLocks/>
          </p:cNvGrpSpPr>
          <p:nvPr/>
        </p:nvGrpSpPr>
        <p:grpSpPr bwMode="auto">
          <a:xfrm>
            <a:off x="3059325" y="3909070"/>
            <a:ext cx="3562316" cy="500063"/>
            <a:chOff x="3516" y="2858"/>
            <a:chExt cx="1645" cy="315"/>
          </a:xfrm>
        </p:grpSpPr>
        <p:sp>
          <p:nvSpPr>
            <p:cNvPr id="21" name="Text Box 27"/>
            <p:cNvSpPr txBox="1">
              <a:spLocks noChangeArrowheads="1"/>
            </p:cNvSpPr>
            <p:nvPr/>
          </p:nvSpPr>
          <p:spPr bwMode="auto">
            <a:xfrm>
              <a:off x="4345" y="2858"/>
              <a:ext cx="816" cy="288"/>
            </a:xfrm>
            <a:prstGeom prst="rect">
              <a:avLst/>
            </a:prstGeom>
            <a:gradFill rotWithShape="1">
              <a:gsLst>
                <a:gs pos="0">
                  <a:srgbClr val="CC9900">
                    <a:alpha val="83000"/>
                  </a:srgbClr>
                </a:gs>
                <a:gs pos="50000">
                  <a:srgbClr val="CC9900">
                    <a:gamma/>
                    <a:tint val="31765"/>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endParaRPr lang="en-US" sz="2400" b="1" dirty="0">
                <a:latin typeface="Times New Roman" pitchFamily="18" charset="0"/>
                <a:cs typeface="Times New Roman" pitchFamily="18" charset="0"/>
              </a:endParaRPr>
            </a:p>
          </p:txBody>
        </p:sp>
        <p:sp>
          <p:nvSpPr>
            <p:cNvPr id="22" name="Line 33"/>
            <p:cNvSpPr>
              <a:spLocks noChangeShapeType="1"/>
            </p:cNvSpPr>
            <p:nvPr/>
          </p:nvSpPr>
          <p:spPr bwMode="auto">
            <a:xfrm flipV="1">
              <a:off x="3516" y="2988"/>
              <a:ext cx="852" cy="185"/>
            </a:xfrm>
            <a:prstGeom prst="line">
              <a:avLst/>
            </a:prstGeom>
            <a:noFill/>
            <a:ln w="76200">
              <a:solidFill>
                <a:srgbClr val="FF9900"/>
              </a:solidFill>
              <a:round/>
              <a:headEnd/>
              <a:tailEnd type="triangle" w="med" len="med"/>
            </a:ln>
          </p:spPr>
          <p:txBody>
            <a:bodyPr/>
            <a:lstStyle/>
            <a:p>
              <a:endParaRPr lang="en-US"/>
            </a:p>
          </p:txBody>
        </p:sp>
      </p:grpSp>
      <p:grpSp>
        <p:nvGrpSpPr>
          <p:cNvPr id="23" name="Group 41"/>
          <p:cNvGrpSpPr>
            <a:grpSpLocks/>
          </p:cNvGrpSpPr>
          <p:nvPr/>
        </p:nvGrpSpPr>
        <p:grpSpPr bwMode="auto">
          <a:xfrm>
            <a:off x="3074815" y="4377377"/>
            <a:ext cx="3577901" cy="730250"/>
            <a:chOff x="3523" y="3153"/>
            <a:chExt cx="1661" cy="460"/>
          </a:xfrm>
        </p:grpSpPr>
        <p:sp>
          <p:nvSpPr>
            <p:cNvPr id="24" name="Text Box 28"/>
            <p:cNvSpPr txBox="1">
              <a:spLocks noChangeArrowheads="1"/>
            </p:cNvSpPr>
            <p:nvPr/>
          </p:nvSpPr>
          <p:spPr bwMode="auto">
            <a:xfrm>
              <a:off x="4368" y="3325"/>
              <a:ext cx="816" cy="288"/>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mn-lt"/>
                  <a:cs typeface="+mn-cs"/>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endParaRPr lang="en-US" sz="2400" b="1" dirty="0">
                <a:latin typeface="Times New Roman" pitchFamily="18" charset="0"/>
                <a:cs typeface="Times New Roman" pitchFamily="18" charset="0"/>
              </a:endParaRPr>
            </a:p>
          </p:txBody>
        </p:sp>
        <p:sp>
          <p:nvSpPr>
            <p:cNvPr id="25" name="Line 34"/>
            <p:cNvSpPr>
              <a:spLocks noChangeShapeType="1"/>
            </p:cNvSpPr>
            <p:nvPr/>
          </p:nvSpPr>
          <p:spPr bwMode="auto">
            <a:xfrm>
              <a:off x="3523" y="3153"/>
              <a:ext cx="864" cy="288"/>
            </a:xfrm>
            <a:prstGeom prst="line">
              <a:avLst/>
            </a:prstGeom>
            <a:noFill/>
            <a:ln w="76200">
              <a:solidFill>
                <a:srgbClr val="FF9900"/>
              </a:solidFill>
              <a:round/>
              <a:headEnd/>
              <a:tailEnd type="triangle" w="med" len="med"/>
            </a:ln>
          </p:spPr>
          <p:txBody>
            <a:bodyPr/>
            <a:lstStyle/>
            <a:p>
              <a:endParaRPr lang="en-US"/>
            </a:p>
          </p:txBody>
        </p:sp>
      </p:grpSp>
      <p:grpSp>
        <p:nvGrpSpPr>
          <p:cNvPr id="26" name="Group 42"/>
          <p:cNvGrpSpPr>
            <a:grpSpLocks/>
          </p:cNvGrpSpPr>
          <p:nvPr/>
        </p:nvGrpSpPr>
        <p:grpSpPr bwMode="auto">
          <a:xfrm>
            <a:off x="3071592" y="4431409"/>
            <a:ext cx="3595133" cy="1498447"/>
            <a:chOff x="3552" y="3312"/>
            <a:chExt cx="1669" cy="871"/>
          </a:xfrm>
        </p:grpSpPr>
        <p:sp>
          <p:nvSpPr>
            <p:cNvPr id="27" name="Text Box 29"/>
            <p:cNvSpPr txBox="1">
              <a:spLocks noChangeArrowheads="1"/>
            </p:cNvSpPr>
            <p:nvPr/>
          </p:nvSpPr>
          <p:spPr bwMode="auto">
            <a:xfrm>
              <a:off x="4405" y="3917"/>
              <a:ext cx="816" cy="266"/>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a:t>
              </a:r>
              <a:endParaRPr lang="en-US" sz="2400" b="1" dirty="0">
                <a:latin typeface="Times New Roman" pitchFamily="18" charset="0"/>
                <a:cs typeface="Times New Roman" pitchFamily="18" charset="0"/>
              </a:endParaRPr>
            </a:p>
          </p:txBody>
        </p:sp>
        <p:sp>
          <p:nvSpPr>
            <p:cNvPr id="28" name="Line 35"/>
            <p:cNvSpPr>
              <a:spLocks noChangeShapeType="1"/>
            </p:cNvSpPr>
            <p:nvPr/>
          </p:nvSpPr>
          <p:spPr bwMode="auto">
            <a:xfrm>
              <a:off x="3552" y="3312"/>
              <a:ext cx="864" cy="720"/>
            </a:xfrm>
            <a:prstGeom prst="line">
              <a:avLst/>
            </a:prstGeom>
            <a:noFill/>
            <a:ln w="76200">
              <a:solidFill>
                <a:srgbClr val="FF9900"/>
              </a:solidFill>
              <a:round/>
              <a:headEnd/>
              <a:tailEnd type="triangle" w="med" len="med"/>
            </a:ln>
          </p:spPr>
          <p:txBody>
            <a:bodyPr/>
            <a:lstStyle/>
            <a:p>
              <a:endParaRPr lang="en-US"/>
            </a:p>
          </p:txBody>
        </p:sp>
      </p:grpSp>
      <p:sp>
        <p:nvSpPr>
          <p:cNvPr id="29" name="Google Shape;1011;p31"/>
          <p:cNvSpPr/>
          <p:nvPr/>
        </p:nvSpPr>
        <p:spPr>
          <a:xfrm>
            <a:off x="880968" y="1436532"/>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solidFill>
                  <a:prstClr val="white"/>
                </a:solidFill>
                <a:cs typeface="+mn-ea"/>
                <a:sym typeface="+mn-lt"/>
              </a:rPr>
              <a:t> </a:t>
            </a:r>
            <a:endParaRPr dirty="0">
              <a:solidFill>
                <a:prstClr val="white"/>
              </a:solidFill>
              <a:cs typeface="+mn-ea"/>
              <a:sym typeface="+mn-lt"/>
            </a:endParaRPr>
          </a:p>
        </p:txBody>
      </p:sp>
      <p:sp>
        <p:nvSpPr>
          <p:cNvPr id="30" name="TextBox 29"/>
          <p:cNvSpPr txBox="1"/>
          <p:nvPr/>
        </p:nvSpPr>
        <p:spPr>
          <a:xfrm>
            <a:off x="994384" y="1539592"/>
            <a:ext cx="1992573" cy="830997"/>
          </a:xfrm>
          <a:prstGeom prst="rect">
            <a:avLst/>
          </a:prstGeom>
          <a:noFill/>
        </p:spPr>
        <p:txBody>
          <a:bodyPr wrap="square" rtlCol="0">
            <a:spAutoFit/>
          </a:bodyPr>
          <a:lstStyle/>
          <a:p>
            <a:pPr algn="ctr"/>
            <a:r>
              <a:rPr lang="en-US" sz="2400" dirty="0" err="1" smtClean="0">
                <a:ln>
                  <a:solidFill>
                    <a:srgbClr val="00B050"/>
                  </a:solidFill>
                </a:ln>
                <a:solidFill>
                  <a:srgbClr val="00B050"/>
                </a:solidFill>
                <a:latin typeface="Times New Roman" pitchFamily="18" charset="0"/>
                <a:cs typeface="Times New Roman" pitchFamily="18" charset="0"/>
              </a:rPr>
              <a:t>Nhân</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tố</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bên</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trong</a:t>
            </a:r>
            <a:endParaRPr lang="en-US" sz="2400" dirty="0">
              <a:ln>
                <a:solidFill>
                  <a:srgbClr val="00B050"/>
                </a:solidFill>
              </a:ln>
              <a:solidFill>
                <a:srgbClr val="00B050"/>
              </a:solidFill>
              <a:latin typeface="Times New Roman" pitchFamily="18" charset="0"/>
              <a:cs typeface="Times New Roman" pitchFamily="18" charset="0"/>
            </a:endParaRPr>
          </a:p>
        </p:txBody>
      </p:sp>
      <p:sp>
        <p:nvSpPr>
          <p:cNvPr id="31" name="Google Shape;1011;p31"/>
          <p:cNvSpPr/>
          <p:nvPr/>
        </p:nvSpPr>
        <p:spPr>
          <a:xfrm>
            <a:off x="923009" y="3717285"/>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ln>
                  <a:solidFill>
                    <a:schemeClr val="accent6"/>
                  </a:solidFill>
                </a:ln>
                <a:solidFill>
                  <a:schemeClr val="accent6"/>
                </a:solidFill>
                <a:cs typeface="+mn-ea"/>
                <a:sym typeface="+mn-lt"/>
              </a:rPr>
              <a:t> </a:t>
            </a:r>
            <a:endParaRPr dirty="0">
              <a:ln>
                <a:solidFill>
                  <a:schemeClr val="accent6"/>
                </a:solidFill>
              </a:ln>
              <a:solidFill>
                <a:schemeClr val="accent6"/>
              </a:solidFill>
              <a:cs typeface="+mn-ea"/>
              <a:sym typeface="+mn-lt"/>
            </a:endParaRPr>
          </a:p>
        </p:txBody>
      </p:sp>
      <p:sp>
        <p:nvSpPr>
          <p:cNvPr id="32" name="TextBox 31"/>
          <p:cNvSpPr txBox="1"/>
          <p:nvPr/>
        </p:nvSpPr>
        <p:spPr>
          <a:xfrm>
            <a:off x="1036425" y="3820345"/>
            <a:ext cx="1992573" cy="830997"/>
          </a:xfrm>
          <a:prstGeom prst="rect">
            <a:avLst/>
          </a:prstGeom>
          <a:noFill/>
        </p:spPr>
        <p:txBody>
          <a:bodyPr wrap="square" rtlCol="0">
            <a:spAutoFit/>
          </a:bodyPr>
          <a:lstStyle/>
          <a:p>
            <a:pPr algn="ctr"/>
            <a:r>
              <a:rPr lang="en-US" sz="2400" dirty="0" err="1" smtClean="0">
                <a:ln>
                  <a:solidFill>
                    <a:srgbClr val="00B050"/>
                  </a:solidFill>
                </a:ln>
                <a:solidFill>
                  <a:srgbClr val="00B0F0"/>
                </a:solidFill>
                <a:latin typeface="Times New Roman" pitchFamily="18" charset="0"/>
                <a:cs typeface="Times New Roman" pitchFamily="18" charset="0"/>
              </a:rPr>
              <a:t>Nhân</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tố</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bên</a:t>
            </a:r>
            <a:r>
              <a:rPr lang="en-US" sz="2400" dirty="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ngoài</a:t>
            </a:r>
            <a:endParaRPr lang="en-US" sz="2400" dirty="0">
              <a:ln>
                <a:solidFill>
                  <a:srgbClr val="00B050"/>
                </a:solidFill>
              </a:ln>
              <a:solidFill>
                <a:srgbClr val="00B0F0"/>
              </a:solidFill>
              <a:latin typeface="Times New Roman" pitchFamily="18" charset="0"/>
              <a:cs typeface="Times New Roman" pitchFamily="18" charset="0"/>
            </a:endParaRPr>
          </a:p>
        </p:txBody>
      </p:sp>
      <p:pic>
        <p:nvPicPr>
          <p:cNvPr id="33" name="Picture 7" descr="Hinh 10"/>
          <p:cNvPicPr>
            <a:picLocks noChangeAspect="1" noChangeArrowheads="1"/>
          </p:cNvPicPr>
          <p:nvPr/>
        </p:nvPicPr>
        <p:blipFill>
          <a:blip r:embed="rId5">
            <a:lum bright="-18000" contrast="24000"/>
          </a:blip>
          <a:srcRect l="4445" t="2426" r="2223" b="557"/>
          <a:stretch>
            <a:fillRect/>
          </a:stretch>
        </p:blipFill>
        <p:spPr bwMode="auto">
          <a:xfrm>
            <a:off x="7630511" y="1145628"/>
            <a:ext cx="3279227" cy="4046706"/>
          </a:xfrm>
          <a:prstGeom prst="rect">
            <a:avLst/>
          </a:prstGeom>
          <a:noFill/>
          <a:ln w="9525">
            <a:noFill/>
            <a:miter lim="800000"/>
            <a:headEnd/>
            <a:tailEnd/>
          </a:ln>
        </p:spPr>
      </p:pic>
      <p:pic>
        <p:nvPicPr>
          <p:cNvPr id="34" name="Picture 7" descr="hướng sáng"/>
          <p:cNvPicPr>
            <a:picLocks noChangeAspect="1" noChangeArrowheads="1"/>
          </p:cNvPicPr>
          <p:nvPr/>
        </p:nvPicPr>
        <p:blipFill>
          <a:blip r:embed="rId6"/>
          <a:srcRect/>
          <a:stretch>
            <a:fillRect/>
          </a:stretch>
        </p:blipFill>
        <p:spPr bwMode="auto">
          <a:xfrm>
            <a:off x="7267903" y="1432034"/>
            <a:ext cx="3767959" cy="3471041"/>
          </a:xfrm>
          <a:prstGeom prst="rect">
            <a:avLst/>
          </a:prstGeom>
          <a:noFill/>
          <a:ln w="9525">
            <a:noFill/>
            <a:miter lim="800000"/>
            <a:headEnd/>
            <a:tailEnd/>
          </a:ln>
        </p:spPr>
      </p:pic>
      <p:pic>
        <p:nvPicPr>
          <p:cNvPr id="35" name="Picture 8" descr="s1_2005"/>
          <p:cNvPicPr>
            <a:picLocks noChangeAspect="1" noChangeArrowheads="1"/>
          </p:cNvPicPr>
          <p:nvPr/>
        </p:nvPicPr>
        <p:blipFill>
          <a:blip r:embed="rId7"/>
          <a:srcRect b="25000"/>
          <a:stretch>
            <a:fillRect/>
          </a:stretch>
        </p:blipFill>
        <p:spPr bwMode="auto">
          <a:xfrm>
            <a:off x="6903490" y="1343400"/>
            <a:ext cx="2302397" cy="1744240"/>
          </a:xfrm>
          <a:prstGeom prst="rect">
            <a:avLst/>
          </a:prstGeom>
          <a:noFill/>
          <a:ln w="9525">
            <a:noFill/>
            <a:miter lim="800000"/>
            <a:headEnd/>
            <a:tailEnd/>
          </a:ln>
        </p:spPr>
      </p:pic>
      <p:pic>
        <p:nvPicPr>
          <p:cNvPr id="36" name="Picture 9" descr="mg_20013"/>
          <p:cNvPicPr>
            <a:picLocks noChangeAspect="1" noChangeArrowheads="1"/>
          </p:cNvPicPr>
          <p:nvPr/>
        </p:nvPicPr>
        <p:blipFill>
          <a:blip r:embed="rId8"/>
          <a:srcRect/>
          <a:stretch>
            <a:fillRect/>
          </a:stretch>
        </p:blipFill>
        <p:spPr bwMode="auto">
          <a:xfrm>
            <a:off x="9418090" y="1343400"/>
            <a:ext cx="2232627" cy="1744240"/>
          </a:xfrm>
          <a:prstGeom prst="rect">
            <a:avLst/>
          </a:prstGeom>
          <a:noFill/>
          <a:ln w="9525">
            <a:noFill/>
            <a:miter lim="800000"/>
            <a:headEnd/>
            <a:tailEnd/>
          </a:ln>
        </p:spPr>
      </p:pic>
      <p:pic>
        <p:nvPicPr>
          <p:cNvPr id="37" name="Picture 10" descr="micro219"/>
          <p:cNvPicPr>
            <a:picLocks noChangeAspect="1" noChangeArrowheads="1"/>
          </p:cNvPicPr>
          <p:nvPr/>
        </p:nvPicPr>
        <p:blipFill>
          <a:blip r:embed="rId9"/>
          <a:srcRect/>
          <a:stretch>
            <a:fillRect/>
          </a:stretch>
        </p:blipFill>
        <p:spPr bwMode="auto">
          <a:xfrm>
            <a:off x="6903490" y="3248400"/>
            <a:ext cx="2302397" cy="1744240"/>
          </a:xfrm>
          <a:prstGeom prst="rect">
            <a:avLst/>
          </a:prstGeom>
          <a:noFill/>
          <a:ln w="9525">
            <a:noFill/>
            <a:miter lim="800000"/>
            <a:headEnd/>
            <a:tailEnd/>
          </a:ln>
        </p:spPr>
      </p:pic>
      <p:pic>
        <p:nvPicPr>
          <p:cNvPr id="38" name="Picture 11" descr="k1_2003"/>
          <p:cNvPicPr>
            <a:picLocks noChangeAspect="1" noChangeArrowheads="1"/>
          </p:cNvPicPr>
          <p:nvPr/>
        </p:nvPicPr>
        <p:blipFill>
          <a:blip r:embed="rId10"/>
          <a:srcRect/>
          <a:stretch>
            <a:fillRect/>
          </a:stretch>
        </p:blipFill>
        <p:spPr bwMode="auto">
          <a:xfrm>
            <a:off x="9418090" y="3248400"/>
            <a:ext cx="2232627" cy="1744240"/>
          </a:xfrm>
          <a:prstGeom prst="rect">
            <a:avLst/>
          </a:prstGeom>
          <a:noFill/>
          <a:ln w="9525">
            <a:noFill/>
            <a:miter lim="800000"/>
            <a:headEnd/>
            <a:tailEnd/>
          </a:ln>
        </p:spPr>
      </p:pic>
      <p:sp>
        <p:nvSpPr>
          <p:cNvPr id="39" name="Text Box 12"/>
          <p:cNvSpPr txBox="1">
            <a:spLocks noChangeArrowheads="1"/>
          </p:cNvSpPr>
          <p:nvPr/>
        </p:nvSpPr>
        <p:spPr bwMode="auto">
          <a:xfrm>
            <a:off x="6936827" y="2535612"/>
            <a:ext cx="712231" cy="584775"/>
          </a:xfrm>
          <a:prstGeom prst="rect">
            <a:avLst/>
          </a:prstGeom>
          <a:noFill/>
          <a:ln w="9525">
            <a:noFill/>
            <a:miter lim="800000"/>
            <a:headEnd/>
            <a:tailEnd/>
          </a:ln>
        </p:spPr>
        <p:txBody>
          <a:bodyPr wrap="square">
            <a:spAutoFit/>
          </a:bodyPr>
          <a:lstStyle/>
          <a:p>
            <a:pPr eaLnBrk="0" hangingPunct="0"/>
            <a:r>
              <a:rPr lang="en-US" sz="3200" b="1" dirty="0" smtClean="0">
                <a:solidFill>
                  <a:srgbClr val="FF3300"/>
                </a:solidFill>
                <a:latin typeface=".VnTime" pitchFamily="34" charset="0"/>
              </a:rPr>
              <a:t>N</a:t>
            </a:r>
            <a:endParaRPr lang="en-US" sz="3200" b="1" dirty="0">
              <a:solidFill>
                <a:srgbClr val="FF3300"/>
              </a:solidFill>
              <a:latin typeface=".VnTime" pitchFamily="34" charset="0"/>
            </a:endParaRPr>
          </a:p>
        </p:txBody>
      </p:sp>
      <p:sp>
        <p:nvSpPr>
          <p:cNvPr id="40" name="Text Box 13"/>
          <p:cNvSpPr txBox="1">
            <a:spLocks noChangeArrowheads="1"/>
          </p:cNvSpPr>
          <p:nvPr/>
        </p:nvSpPr>
        <p:spPr bwMode="auto">
          <a:xfrm>
            <a:off x="10807153" y="2535612"/>
            <a:ext cx="851770" cy="584775"/>
          </a:xfrm>
          <a:prstGeom prst="rect">
            <a:avLst/>
          </a:prstGeom>
          <a:noFill/>
          <a:ln w="9525">
            <a:noFill/>
            <a:miter lim="800000"/>
            <a:headEnd/>
            <a:tailEnd/>
          </a:ln>
        </p:spPr>
        <p:txBody>
          <a:bodyPr wrap="square">
            <a:spAutoFit/>
          </a:bodyPr>
          <a:lstStyle/>
          <a:p>
            <a:pPr eaLnBrk="0" hangingPunct="0"/>
            <a:r>
              <a:rPr lang="en-US" sz="3200" b="1" dirty="0" smtClean="0">
                <a:solidFill>
                  <a:srgbClr val="FF3300"/>
                </a:solidFill>
                <a:latin typeface=".VnTime" pitchFamily="34" charset="0"/>
              </a:rPr>
              <a:t>Mg</a:t>
            </a:r>
            <a:endParaRPr lang="en-US" sz="3200" b="1" dirty="0">
              <a:solidFill>
                <a:srgbClr val="FF3300"/>
              </a:solidFill>
              <a:latin typeface=".VnTime" pitchFamily="34" charset="0"/>
            </a:endParaRPr>
          </a:p>
        </p:txBody>
      </p:sp>
      <p:sp>
        <p:nvSpPr>
          <p:cNvPr id="41" name="Text Box 14"/>
          <p:cNvSpPr txBox="1">
            <a:spLocks noChangeArrowheads="1"/>
          </p:cNvSpPr>
          <p:nvPr/>
        </p:nvSpPr>
        <p:spPr bwMode="auto">
          <a:xfrm rot="10805438" flipV="1">
            <a:off x="6784525" y="4375827"/>
            <a:ext cx="921540" cy="584775"/>
          </a:xfrm>
          <a:prstGeom prst="rect">
            <a:avLst/>
          </a:prstGeom>
          <a:noFill/>
          <a:ln w="9525">
            <a:noFill/>
            <a:miter lim="800000"/>
            <a:headEnd/>
            <a:tailEnd/>
          </a:ln>
        </p:spPr>
        <p:txBody>
          <a:bodyPr wrap="square">
            <a:spAutoFit/>
          </a:bodyPr>
          <a:lstStyle/>
          <a:p>
            <a:pPr eaLnBrk="0" hangingPunct="0"/>
            <a:r>
              <a:rPr lang="en-US" sz="3200" b="1" dirty="0" smtClean="0">
                <a:solidFill>
                  <a:srgbClr val="FFFF00"/>
                </a:solidFill>
                <a:latin typeface=".VnTime" pitchFamily="34" charset="0"/>
              </a:rPr>
              <a:t>Mo</a:t>
            </a:r>
            <a:endParaRPr lang="en-US" sz="3200" b="1" dirty="0">
              <a:solidFill>
                <a:srgbClr val="FFFF00"/>
              </a:solidFill>
              <a:latin typeface=".VnTime" pitchFamily="34" charset="0"/>
            </a:endParaRPr>
          </a:p>
        </p:txBody>
      </p:sp>
      <p:sp>
        <p:nvSpPr>
          <p:cNvPr id="42" name="Text Box 15"/>
          <p:cNvSpPr txBox="1">
            <a:spLocks noChangeArrowheads="1"/>
          </p:cNvSpPr>
          <p:nvPr/>
        </p:nvSpPr>
        <p:spPr bwMode="auto">
          <a:xfrm>
            <a:off x="11094490" y="4470776"/>
            <a:ext cx="712231" cy="584775"/>
          </a:xfrm>
          <a:prstGeom prst="rect">
            <a:avLst/>
          </a:prstGeom>
          <a:noFill/>
          <a:ln w="9525">
            <a:noFill/>
            <a:miter lim="800000"/>
            <a:headEnd/>
            <a:tailEnd/>
          </a:ln>
        </p:spPr>
        <p:txBody>
          <a:bodyPr wrap="square">
            <a:spAutoFit/>
          </a:bodyPr>
          <a:lstStyle/>
          <a:p>
            <a:pPr eaLnBrk="0" hangingPunct="0"/>
            <a:r>
              <a:rPr lang="en-US" sz="3200" b="1" dirty="0" smtClean="0">
                <a:solidFill>
                  <a:srgbClr val="FFFF00"/>
                </a:solidFill>
                <a:latin typeface=".VnTime" pitchFamily="34" charset="0"/>
              </a:rPr>
              <a:t>K</a:t>
            </a:r>
            <a:endParaRPr lang="en-US" sz="3200" b="1" dirty="0">
              <a:solidFill>
                <a:srgbClr val="FFFF00"/>
              </a:solidFill>
              <a:latin typeface=".VnTime" pitchFamily="34" charset="0"/>
            </a:endParaRPr>
          </a:p>
        </p:txBody>
      </p:sp>
    </p:spTree>
    <p:extLst>
      <p:ext uri="{BB962C8B-B14F-4D97-AF65-F5344CB8AC3E}">
        <p14:creationId xmlns:p14="http://schemas.microsoft.com/office/powerpoint/2010/main" val="4695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par>
                          <p:cTn id="73" fill="hold">
                            <p:stCondLst>
                              <p:cond delay="2500"/>
                            </p:stCondLst>
                            <p:childTnLst>
                              <p:par>
                                <p:cTn id="74" presetID="5" presetClass="entr" presetSubtype="1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heckerboard(across)">
                                      <p:cBhvr>
                                        <p:cTn id="76" dur="500"/>
                                        <p:tgtEl>
                                          <p:spTgt spid="14"/>
                                        </p:tgtEl>
                                      </p:cBhvr>
                                    </p:animEffect>
                                  </p:childTnLst>
                                </p:cTn>
                              </p:par>
                            </p:childTnLst>
                          </p:cTn>
                        </p:par>
                        <p:par>
                          <p:cTn id="77" fill="hold">
                            <p:stCondLst>
                              <p:cond delay="3000"/>
                            </p:stCondLst>
                            <p:childTnLst>
                              <p:par>
                                <p:cTn id="78" presetID="5" presetClass="entr" presetSubtype="1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heckerboard(across)">
                                      <p:cBhvr>
                                        <p:cTn id="80" dur="500"/>
                                        <p:tgtEl>
                                          <p:spTgt spid="17"/>
                                        </p:tgtEl>
                                      </p:cBhvr>
                                    </p:animEffect>
                                  </p:childTnLst>
                                </p:cTn>
                              </p:par>
                            </p:childTnLst>
                          </p:cTn>
                        </p:par>
                        <p:par>
                          <p:cTn id="81" fill="hold">
                            <p:stCondLst>
                              <p:cond delay="3500"/>
                            </p:stCondLst>
                            <p:childTnLst>
                              <p:par>
                                <p:cTn id="82" presetID="5" presetClass="entr" presetSubtype="10"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heckerboard(across)">
                                      <p:cBhvr>
                                        <p:cTn id="84" dur="500"/>
                                        <p:tgtEl>
                                          <p:spTgt spid="20"/>
                                        </p:tgtEl>
                                      </p:cBhvr>
                                    </p:animEffect>
                                  </p:childTnLst>
                                </p:cTn>
                              </p:par>
                            </p:childTnLst>
                          </p:cTn>
                        </p:par>
                        <p:par>
                          <p:cTn id="85" fill="hold">
                            <p:stCondLst>
                              <p:cond delay="4000"/>
                            </p:stCondLst>
                            <p:childTnLst>
                              <p:par>
                                <p:cTn id="86" presetID="5" presetClass="entr" presetSubtype="1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heckerboard(across)">
                                      <p:cBhvr>
                                        <p:cTn id="88" dur="500"/>
                                        <p:tgtEl>
                                          <p:spTgt spid="23"/>
                                        </p:tgtEl>
                                      </p:cBhvr>
                                    </p:animEffect>
                                  </p:childTnLst>
                                </p:cTn>
                              </p:par>
                            </p:childTnLst>
                          </p:cTn>
                        </p:par>
                        <p:par>
                          <p:cTn id="89" fill="hold">
                            <p:stCondLst>
                              <p:cond delay="4500"/>
                            </p:stCondLst>
                            <p:childTnLst>
                              <p:par>
                                <p:cTn id="90" presetID="5" presetClass="entr" presetSubtype="10"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heckerboard(across)">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0" dur="1000" fill="hold"/>
                                        <p:tgtEl>
                                          <p:spTgt spid="3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xit" presetSubtype="16" fill="hold" nodeType="clickEffect">
                                  <p:stCondLst>
                                    <p:cond delay="0"/>
                                  </p:stCondLst>
                                  <p:childTnLst>
                                    <p:animEffect transition="out" filter="circle(in)">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par>
                                <p:cTn id="110" presetID="15"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1000" fill="hold"/>
                                        <p:tgtEl>
                                          <p:spTgt spid="34"/>
                                        </p:tgtEl>
                                        <p:attrNameLst>
                                          <p:attrName>ppt_w</p:attrName>
                                        </p:attrNameLst>
                                      </p:cBhvr>
                                      <p:tavLst>
                                        <p:tav tm="0">
                                          <p:val>
                                            <p:fltVal val="0"/>
                                          </p:val>
                                        </p:tav>
                                        <p:tav tm="100000">
                                          <p:val>
                                            <p:strVal val="#ppt_w"/>
                                          </p:val>
                                        </p:tav>
                                      </p:tavLst>
                                    </p:anim>
                                    <p:anim calcmode="lin" valueType="num">
                                      <p:cBhvr>
                                        <p:cTn id="113" dur="1000" fill="hold"/>
                                        <p:tgtEl>
                                          <p:spTgt spid="34"/>
                                        </p:tgtEl>
                                        <p:attrNameLst>
                                          <p:attrName>ppt_h</p:attrName>
                                        </p:attrNameLst>
                                      </p:cBhvr>
                                      <p:tavLst>
                                        <p:tav tm="0">
                                          <p:val>
                                            <p:fltVal val="0"/>
                                          </p:val>
                                        </p:tav>
                                        <p:tav tm="100000">
                                          <p:val>
                                            <p:strVal val="#ppt_h"/>
                                          </p:val>
                                        </p:tav>
                                      </p:tavLst>
                                    </p:anim>
                                    <p:anim calcmode="lin" valueType="num">
                                      <p:cBhvr>
                                        <p:cTn id="11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6" presetClass="exit" presetSubtype="16" fill="hold" nodeType="clickEffect">
                                  <p:stCondLst>
                                    <p:cond delay="0"/>
                                  </p:stCondLst>
                                  <p:childTnLst>
                                    <p:animEffect transition="out" filter="circle(in)">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7" presetClass="entr" presetSubtype="1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strVal val="#ppt_h"/>
                                          </p:val>
                                        </p:tav>
                                        <p:tav tm="100000">
                                          <p:val>
                                            <p:strVal val="#ppt_h"/>
                                          </p:val>
                                        </p:tav>
                                      </p:tavLst>
                                    </p:anim>
                                  </p:childTnLst>
                                </p:cTn>
                              </p:par>
                              <p:par>
                                <p:cTn id="145" presetID="17" presetClass="entr" presetSubtype="1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strVal val="#ppt_h"/>
                                          </p:val>
                                        </p:tav>
                                        <p:tav tm="100000">
                                          <p:val>
                                            <p:strVal val="#ppt_h"/>
                                          </p:val>
                                        </p:tav>
                                      </p:tavLst>
                                    </p:anim>
                                  </p:childTnLst>
                                </p:cTn>
                              </p:par>
                              <p:par>
                                <p:cTn id="149" presetID="17" presetClass="entr" presetSubtype="1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strVal val="#ppt_h"/>
                                          </p:val>
                                        </p:tav>
                                        <p:tav tm="100000">
                                          <p:val>
                                            <p:strVal val="#ppt_h"/>
                                          </p:val>
                                        </p:tav>
                                      </p:tavLst>
                                    </p:anim>
                                  </p:childTnLst>
                                </p:cTn>
                              </p:par>
                              <p:par>
                                <p:cTn id="153" presetID="17" presetClass="entr" presetSubtype="1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p:cTn id="155" dur="500" fill="hold"/>
                                        <p:tgtEl>
                                          <p:spTgt spid="42"/>
                                        </p:tgtEl>
                                        <p:attrNameLst>
                                          <p:attrName>ppt_w</p:attrName>
                                        </p:attrNameLst>
                                      </p:cBhvr>
                                      <p:tavLst>
                                        <p:tav tm="0">
                                          <p:val>
                                            <p:fltVal val="0"/>
                                          </p:val>
                                        </p:tav>
                                        <p:tav tm="100000">
                                          <p:val>
                                            <p:strVal val="#ppt_w"/>
                                          </p:val>
                                        </p:tav>
                                      </p:tavLst>
                                    </p:anim>
                                    <p:anim calcmode="lin" valueType="num">
                                      <p:cBhvr>
                                        <p:cTn id="1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30" grpId="0"/>
      <p:bldP spid="31" grpId="0" animBg="1"/>
      <p:bldP spid="32"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3"/>
            <a:ext cx="12192000" cy="6850967"/>
          </a:xfrm>
          <a:prstGeom prst="rect">
            <a:avLst/>
          </a:prstGeom>
        </p:spPr>
      </p:pic>
      <p:sp>
        <p:nvSpPr>
          <p:cNvPr id="4" name="TextBox 3"/>
          <p:cNvSpPr txBox="1"/>
          <p:nvPr/>
        </p:nvSpPr>
        <p:spPr>
          <a:xfrm>
            <a:off x="1887113" y="2330472"/>
            <a:ext cx="7330629" cy="3293209"/>
          </a:xfrm>
          <a:prstGeom prst="rect">
            <a:avLst/>
          </a:prstGeom>
          <a:noFill/>
        </p:spPr>
        <p:txBody>
          <a:bodyPr wrap="square" rtlCol="0">
            <a:spAutoFit/>
          </a:bodyPr>
          <a:lstStyle/>
          <a:p>
            <a:pPr algn="just"/>
            <a:r>
              <a:rPr lang="de-DE" sz="2600" b="1" dirty="0">
                <a:solidFill>
                  <a:srgbClr val="FF0000"/>
                </a:solidFill>
              </a:rPr>
              <a:t>Kết luận: </a:t>
            </a:r>
            <a:r>
              <a:rPr lang="de-DE" sz="2600" dirty="0">
                <a:solidFill>
                  <a:srgbClr val="002060"/>
                </a:solidFill>
              </a:rPr>
              <a:t>Quá trình sinh trưởng và sinh trưởng của sinh vật chịu sự ảnh hưởng của các nhân tố bên ngoài khác nhau như nhiệt độ, ánh sáng, nước ,dinh dưỡng. Ngoài ra các nhân tố khác như hormone, chất kích thích cũng ảnh hưởng đến sinh trưởng và phát triển của sinh vật. Mức độ ảnh hưởng của các nhân tố trên phụ thuộc vào các loài sinh vật.</a:t>
            </a:r>
            <a:endParaRPr lang="en-US" sz="2600" dirty="0">
              <a:solidFill>
                <a:srgbClr val="002060"/>
              </a:solidFill>
            </a:endParaRPr>
          </a:p>
        </p:txBody>
      </p:sp>
    </p:spTree>
    <p:extLst>
      <p:ext uri="{BB962C8B-B14F-4D97-AF65-F5344CB8AC3E}">
        <p14:creationId xmlns:p14="http://schemas.microsoft.com/office/powerpoint/2010/main" val="269102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grpSp>
        <p:nvGrpSpPr>
          <p:cNvPr id="2" name="Google Shape;235;p26"/>
          <p:cNvGrpSpPr/>
          <p:nvPr/>
        </p:nvGrpSpPr>
        <p:grpSpPr>
          <a:xfrm>
            <a:off x="285857" y="1511560"/>
            <a:ext cx="9813533" cy="1517346"/>
            <a:chOff x="1700042" y="1576223"/>
            <a:chExt cx="9813533" cy="1517346"/>
          </a:xfrm>
        </p:grpSpPr>
        <p:sp>
          <p:nvSpPr>
            <p:cNvPr id="236" name="Google Shape;236;p26"/>
            <p:cNvSpPr/>
            <p:nvPr/>
          </p:nvSpPr>
          <p:spPr>
            <a:xfrm>
              <a:off x="2644877" y="1671219"/>
              <a:ext cx="8868698" cy="1327355"/>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37" name="Google Shape;237;p26"/>
            <p:cNvSpPr/>
            <p:nvPr/>
          </p:nvSpPr>
          <p:spPr>
            <a:xfrm>
              <a:off x="3520532" y="1713532"/>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smtClean="0"/>
                <a:t>1. Tìm </a:t>
              </a:r>
              <a:r>
                <a:rPr lang="de-DE" sz="2400" b="1" i="1" dirty="0"/>
                <a:t>hiểu ứng dụng sinh trưởng và phát triển trong trồng trọt và chăn nuôi.</a:t>
              </a:r>
              <a:r>
                <a:rPr lang="en-US" sz="2400" dirty="0" smtClean="0">
                  <a:solidFill>
                    <a:schemeClr val="bg1"/>
                  </a:solidFill>
                  <a:latin typeface="Times New Roman" pitchFamily="18" charset="0"/>
                  <a:cs typeface="Times New Roman" pitchFamily="18" charset="0"/>
                </a:rPr>
                <a:t>.</a:t>
              </a:r>
              <a:endParaRPr sz="2400" dirty="0">
                <a:solidFill>
                  <a:schemeClr val="bg1"/>
                </a:solidFill>
                <a:latin typeface="Times New Roman" pitchFamily="18" charset="0"/>
                <a:cs typeface="Times New Roman" pitchFamily="18" charset="0"/>
              </a:endParaRPr>
            </a:p>
          </p:txBody>
        </p:sp>
        <p:pic>
          <p:nvPicPr>
            <p:cNvPr id="238" name="Google Shape;238;p26"/>
            <p:cNvPicPr preferRelativeResize="0"/>
            <p:nvPr/>
          </p:nvPicPr>
          <p:blipFill rotWithShape="1">
            <a:blip r:embed="rId3">
              <a:alphaModFix/>
            </a:blip>
            <a:srcRect/>
            <a:stretch/>
          </p:blipFill>
          <p:spPr>
            <a:xfrm>
              <a:off x="1700042" y="1576223"/>
              <a:ext cx="1664985" cy="1517346"/>
            </a:xfrm>
            <a:prstGeom prst="rect">
              <a:avLst/>
            </a:prstGeom>
            <a:noFill/>
            <a:ln>
              <a:noFill/>
            </a:ln>
          </p:spPr>
        </p:pic>
      </p:grpSp>
      <p:sp>
        <p:nvSpPr>
          <p:cNvPr id="240" name="Google Shape;240;p26"/>
          <p:cNvSpPr/>
          <p:nvPr/>
        </p:nvSpPr>
        <p:spPr>
          <a:xfrm>
            <a:off x="1159439" y="3279342"/>
            <a:ext cx="8868698" cy="1295189"/>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41" name="Google Shape;241;p26"/>
          <p:cNvPicPr preferRelativeResize="0"/>
          <p:nvPr/>
        </p:nvPicPr>
        <p:blipFill rotWithShape="1">
          <a:blip r:embed="rId3">
            <a:alphaModFix/>
          </a:blip>
          <a:srcRect/>
          <a:stretch/>
        </p:blipFill>
        <p:spPr>
          <a:xfrm>
            <a:off x="326946" y="3115650"/>
            <a:ext cx="1664985" cy="1533243"/>
          </a:xfrm>
          <a:prstGeom prst="rect">
            <a:avLst/>
          </a:prstGeom>
          <a:noFill/>
          <a:ln>
            <a:noFill/>
          </a:ln>
        </p:spPr>
      </p:pic>
      <p:sp>
        <p:nvSpPr>
          <p:cNvPr id="11" name="Google Shape;237;p26"/>
          <p:cNvSpPr/>
          <p:nvPr/>
        </p:nvSpPr>
        <p:spPr>
          <a:xfrm>
            <a:off x="1950842" y="3303160"/>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smtClean="0"/>
              <a:t>2. Vận </a:t>
            </a:r>
            <a:r>
              <a:rPr lang="de-DE" sz="2400" b="1" i="1" dirty="0"/>
              <a:t>dụng sinh trưởng và phát triển trong phòng trừ côn trùng, sâu hại.</a:t>
            </a:r>
            <a:endParaRPr sz="2400" dirty="0">
              <a:solidFill>
                <a:schemeClr val="bg1"/>
              </a:solidFill>
              <a:latin typeface="Times New Roman" pitchFamily="18" charset="0"/>
              <a:cs typeface="Times New Roman" pitchFamily="18" charset="0"/>
            </a:endParaRPr>
          </a:p>
        </p:txBody>
      </p:sp>
      <p:sp>
        <p:nvSpPr>
          <p:cNvPr id="10" name="Flowchart: Data 9">
            <a:extLst>
              <a:ext uri="{FF2B5EF4-FFF2-40B4-BE49-F238E27FC236}">
                <a16:creationId xmlns:a16="http://schemas.microsoft.com/office/drawing/2014/main" id="{539A6501-3F00-446C-A46D-E22C18F7A14E}"/>
              </a:ext>
            </a:extLst>
          </p:cNvPr>
          <p:cNvSpPr/>
          <p:nvPr/>
        </p:nvSpPr>
        <p:spPr>
          <a:xfrm>
            <a:off x="1592853" y="105657"/>
            <a:ext cx="9689918" cy="1300247"/>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II. </a:t>
            </a:r>
            <a:r>
              <a:rPr lang="en-US" sz="2800" b="1" dirty="0" err="1" smtClean="0">
                <a:solidFill>
                  <a:schemeClr val="bg1"/>
                </a:solidFill>
              </a:rPr>
              <a:t>Ứng</a:t>
            </a:r>
            <a:r>
              <a:rPr lang="en-US" sz="2800" b="1" dirty="0" smtClean="0">
                <a:solidFill>
                  <a:schemeClr val="bg1"/>
                </a:solidFill>
              </a:rPr>
              <a:t> </a:t>
            </a:r>
            <a:r>
              <a:rPr lang="en-US" sz="2800" b="1" dirty="0" err="1" smtClean="0">
                <a:solidFill>
                  <a:schemeClr val="bg1"/>
                </a:solidFill>
              </a:rPr>
              <a:t>dụng</a:t>
            </a:r>
            <a:r>
              <a:rPr lang="en-US" sz="2800" b="1" dirty="0" smtClean="0">
                <a:solidFill>
                  <a:schemeClr val="bg1"/>
                </a:solidFill>
              </a:rPr>
              <a:t> </a:t>
            </a:r>
            <a:r>
              <a:rPr lang="en-US" sz="2800" b="1" dirty="0" err="1" smtClean="0">
                <a:solidFill>
                  <a:schemeClr val="bg1"/>
                </a:solidFill>
              </a:rPr>
              <a:t>của</a:t>
            </a:r>
            <a:r>
              <a:rPr lang="en-US" sz="2800" b="1" dirty="0" smtClean="0">
                <a:solidFill>
                  <a:schemeClr val="bg1"/>
                </a:solidFill>
              </a:rPr>
              <a:t> </a:t>
            </a:r>
            <a:r>
              <a:rPr lang="en-US" sz="2800" b="1" dirty="0" err="1" smtClean="0">
                <a:solidFill>
                  <a:schemeClr val="bg1"/>
                </a:solidFill>
              </a:rPr>
              <a:t>sinh</a:t>
            </a:r>
            <a:r>
              <a:rPr lang="en-US" sz="2800" b="1" dirty="0" smtClean="0">
                <a:solidFill>
                  <a:schemeClr val="bg1"/>
                </a:solidFill>
              </a:rPr>
              <a:t> </a:t>
            </a:r>
            <a:r>
              <a:rPr lang="en-US" sz="2800" b="1" dirty="0" err="1" smtClean="0">
                <a:solidFill>
                  <a:schemeClr val="bg1"/>
                </a:solidFill>
              </a:rPr>
              <a:t>trưởng</a:t>
            </a:r>
            <a:r>
              <a:rPr lang="en-US" sz="2800" b="1" dirty="0" smtClean="0">
                <a:solidFill>
                  <a:schemeClr val="bg1"/>
                </a:solidFill>
              </a:rPr>
              <a:t> </a:t>
            </a:r>
            <a:r>
              <a:rPr lang="en-US" sz="2800" b="1" dirty="0" err="1" smtClean="0">
                <a:solidFill>
                  <a:schemeClr val="bg1"/>
                </a:solidFill>
              </a:rPr>
              <a:t>cà</a:t>
            </a:r>
            <a:r>
              <a:rPr lang="en-US" sz="2800" b="1" dirty="0" smtClean="0">
                <a:solidFill>
                  <a:schemeClr val="bg1"/>
                </a:solidFill>
              </a:rPr>
              <a:t> </a:t>
            </a:r>
            <a:r>
              <a:rPr lang="en-US" sz="2800" b="1" dirty="0" err="1" smtClean="0">
                <a:solidFill>
                  <a:schemeClr val="bg1"/>
                </a:solidFill>
              </a:rPr>
              <a:t>phát</a:t>
            </a:r>
            <a:r>
              <a:rPr lang="en-US" sz="2800" b="1" dirty="0" smtClean="0">
                <a:solidFill>
                  <a:schemeClr val="bg1"/>
                </a:solidFill>
              </a:rPr>
              <a:t> </a:t>
            </a:r>
            <a:r>
              <a:rPr lang="en-US" sz="2800" b="1" dirty="0" err="1" smtClean="0">
                <a:solidFill>
                  <a:schemeClr val="bg1"/>
                </a:solidFill>
              </a:rPr>
              <a:t>triển</a:t>
            </a:r>
            <a:r>
              <a:rPr lang="en-US" sz="2800" b="1" dirty="0" smtClean="0">
                <a:solidFill>
                  <a:schemeClr val="bg1"/>
                </a:solidFill>
              </a:rPr>
              <a:t> </a:t>
            </a:r>
            <a:r>
              <a:rPr lang="en-US" sz="2800" b="1" dirty="0" err="1" smtClean="0">
                <a:solidFill>
                  <a:schemeClr val="bg1"/>
                </a:solidFill>
              </a:rPr>
              <a:t>trong</a:t>
            </a:r>
            <a:r>
              <a:rPr lang="en-US" sz="2800" b="1" dirty="0" smtClean="0">
                <a:solidFill>
                  <a:schemeClr val="bg1"/>
                </a:solidFill>
              </a:rPr>
              <a:t> </a:t>
            </a:r>
            <a:r>
              <a:rPr lang="en-US" sz="2800" b="1" dirty="0" err="1" smtClean="0">
                <a:solidFill>
                  <a:schemeClr val="bg1"/>
                </a:solidFill>
              </a:rPr>
              <a:t>thực</a:t>
            </a:r>
            <a:r>
              <a:rPr lang="en-US" sz="2800" b="1" dirty="0" smtClean="0">
                <a:solidFill>
                  <a:schemeClr val="bg1"/>
                </a:solidFill>
              </a:rPr>
              <a:t> </a:t>
            </a:r>
            <a:r>
              <a:rPr lang="en-US" sz="2800" b="1" dirty="0" err="1" smtClean="0">
                <a:solidFill>
                  <a:schemeClr val="bg1"/>
                </a:solidFill>
              </a:rPr>
              <a:t>tiễn</a:t>
            </a:r>
            <a:r>
              <a:rPr lang="en-US" sz="4000" b="1" dirty="0" smtClean="0">
                <a:solidFill>
                  <a:schemeClr val="bg1"/>
                </a:solidFill>
              </a:rPr>
              <a:t>.</a:t>
            </a:r>
            <a:endParaRPr lang="vi-VN" sz="4000" b="1" dirty="0">
              <a:solidFill>
                <a:schemeClr val="bg1"/>
              </a:solidFill>
            </a:endParaRPr>
          </a:p>
        </p:txBody>
      </p:sp>
      <p:grpSp>
        <p:nvGrpSpPr>
          <p:cNvPr id="12" name="Group 11">
            <a:extLst>
              <a:ext uri="{FF2B5EF4-FFF2-40B4-BE49-F238E27FC236}">
                <a16:creationId xmlns:a16="http://schemas.microsoft.com/office/drawing/2014/main" id="{3045DAB0-B9FA-4E9E-959F-00CF1DE0BE38}"/>
              </a:ext>
            </a:extLst>
          </p:cNvPr>
          <p:cNvGrpSpPr/>
          <p:nvPr/>
        </p:nvGrpSpPr>
        <p:grpSpPr>
          <a:xfrm>
            <a:off x="287576" y="5133565"/>
            <a:ext cx="1633708" cy="1724435"/>
            <a:chOff x="8940491" y="-586766"/>
            <a:chExt cx="1633708" cy="1724435"/>
          </a:xfrm>
        </p:grpSpPr>
        <p:sp>
          <p:nvSpPr>
            <p:cNvPr id="13" name="Freeform: Shape 14">
              <a:extLst>
                <a:ext uri="{FF2B5EF4-FFF2-40B4-BE49-F238E27FC236}">
                  <a16:creationId xmlns:a16="http://schemas.microsoft.com/office/drawing/2014/main" id="{9683FB5F-B3E7-49A7-A1BF-E909E8789E46}"/>
                </a:ext>
              </a:extLst>
            </p:cNvPr>
            <p:cNvSpPr/>
            <p:nvPr/>
          </p:nvSpPr>
          <p:spPr>
            <a:xfrm rot="7633885">
              <a:off x="8960121" y="-485480"/>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4" name="Freeform: Shape 13">
              <a:extLst>
                <a:ext uri="{FF2B5EF4-FFF2-40B4-BE49-F238E27FC236}">
                  <a16:creationId xmlns:a16="http://schemas.microsoft.com/office/drawing/2014/main" id="{4650F6F2-8A02-46F8-A974-D6F3DD408C6E}"/>
                </a:ext>
              </a:extLst>
            </p:cNvPr>
            <p:cNvSpPr/>
            <p:nvPr/>
          </p:nvSpPr>
          <p:spPr>
            <a:xfrm rot="7633885">
              <a:off x="8839205" y="-476408"/>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rgbClr val="FD9FD3"/>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15" name="Group 14">
            <a:extLst>
              <a:ext uri="{FF2B5EF4-FFF2-40B4-BE49-F238E27FC236}">
                <a16:creationId xmlns:a16="http://schemas.microsoft.com/office/drawing/2014/main" id="{28776A79-E485-41E1-BB94-8DA7E48F0526}"/>
              </a:ext>
            </a:extLst>
          </p:cNvPr>
          <p:cNvGrpSpPr/>
          <p:nvPr/>
        </p:nvGrpSpPr>
        <p:grpSpPr>
          <a:xfrm>
            <a:off x="10749084" y="-553420"/>
            <a:ext cx="2069430" cy="2497260"/>
            <a:chOff x="10749084" y="-553420"/>
            <a:chExt cx="2069430" cy="2497260"/>
          </a:xfrm>
        </p:grpSpPr>
        <p:sp>
          <p:nvSpPr>
            <p:cNvPr id="16" name="Oval 15">
              <a:extLst>
                <a:ext uri="{FF2B5EF4-FFF2-40B4-BE49-F238E27FC236}">
                  <a16:creationId xmlns:a16="http://schemas.microsoft.com/office/drawing/2014/main" id="{E488E4ED-92E3-4EB6-A1A0-803AB0479522}"/>
                </a:ext>
              </a:extLst>
            </p:cNvPr>
            <p:cNvSpPr/>
            <p:nvPr/>
          </p:nvSpPr>
          <p:spPr>
            <a:xfrm>
              <a:off x="10827599" y="-553420"/>
              <a:ext cx="1944914" cy="2119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2538A75B-00F6-4660-BB25-C1F63252E100}"/>
                </a:ext>
              </a:extLst>
            </p:cNvPr>
            <p:cNvSpPr/>
            <p:nvPr/>
          </p:nvSpPr>
          <p:spPr>
            <a:xfrm>
              <a:off x="10749084" y="-333638"/>
              <a:ext cx="1944914" cy="1679523"/>
            </a:xfrm>
            <a:prstGeom prst="ellipse">
              <a:avLst/>
            </a:prstGeom>
            <a:solidFill>
              <a:srgbClr val="01C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a:extLst>
                <a:ext uri="{FF2B5EF4-FFF2-40B4-BE49-F238E27FC236}">
                  <a16:creationId xmlns:a16="http://schemas.microsoft.com/office/drawing/2014/main" id="{94D30D1D-84DC-48A4-A7CA-BC8F693EF036}"/>
                </a:ext>
              </a:extLst>
            </p:cNvPr>
            <p:cNvSpPr/>
            <p:nvPr/>
          </p:nvSpPr>
          <p:spPr>
            <a:xfrm>
              <a:off x="10873600" y="-457256"/>
              <a:ext cx="1944914" cy="1868704"/>
            </a:xfrm>
            <a:prstGeom prst="ellipse">
              <a:avLst/>
            </a:prstGeom>
            <a:solidFill>
              <a:srgbClr val="01C6BF"/>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Heart 18">
              <a:extLst>
                <a:ext uri="{FF2B5EF4-FFF2-40B4-BE49-F238E27FC236}">
                  <a16:creationId xmlns:a16="http://schemas.microsoft.com/office/drawing/2014/main" id="{51B84417-0CF6-479A-9DE7-3EBE4ECF005D}"/>
                </a:ext>
              </a:extLst>
            </p:cNvPr>
            <p:cNvSpPr/>
            <p:nvPr/>
          </p:nvSpPr>
          <p:spPr>
            <a:xfrm flipV="1">
              <a:off x="11412735" y="895993"/>
              <a:ext cx="1151299" cy="104784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Heart 19">
              <a:extLst>
                <a:ext uri="{FF2B5EF4-FFF2-40B4-BE49-F238E27FC236}">
                  <a16:creationId xmlns:a16="http://schemas.microsoft.com/office/drawing/2014/main" id="{A06EA5A5-BD7F-4975-9414-13BBF1A4C767}"/>
                </a:ext>
              </a:extLst>
            </p:cNvPr>
            <p:cNvSpPr/>
            <p:nvPr/>
          </p:nvSpPr>
          <p:spPr>
            <a:xfrm flipV="1">
              <a:off x="11364101" y="821961"/>
              <a:ext cx="1151299" cy="1047847"/>
            </a:xfrm>
            <a:prstGeom prst="heart">
              <a:avLst/>
            </a:prstGeom>
            <a:solidFill>
              <a:srgbClr val="FEE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Heart 20">
              <a:extLst>
                <a:ext uri="{FF2B5EF4-FFF2-40B4-BE49-F238E27FC236}">
                  <a16:creationId xmlns:a16="http://schemas.microsoft.com/office/drawing/2014/main" id="{30345B89-A743-4A12-BFF0-F896D3CA9F7C}"/>
                </a:ext>
              </a:extLst>
            </p:cNvPr>
            <p:cNvSpPr/>
            <p:nvPr/>
          </p:nvSpPr>
          <p:spPr>
            <a:xfrm flipV="1">
              <a:off x="11392690" y="912503"/>
              <a:ext cx="1093350" cy="1002243"/>
            </a:xfrm>
            <a:prstGeom prst="heart">
              <a:avLst/>
            </a:prstGeom>
            <a:noFill/>
            <a:ln w="3810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a:extLst>
              <a:ext uri="{FF2B5EF4-FFF2-40B4-BE49-F238E27FC236}">
                <a16:creationId xmlns:a16="http://schemas.microsoft.com/office/drawing/2014/main" id="{F74E48A0-9271-4D85-980B-69122A10D38E}"/>
              </a:ext>
            </a:extLst>
          </p:cNvPr>
          <p:cNvGrpSpPr/>
          <p:nvPr/>
        </p:nvGrpSpPr>
        <p:grpSpPr>
          <a:xfrm>
            <a:off x="8419599" y="5904602"/>
            <a:ext cx="975750" cy="953398"/>
            <a:chOff x="10295695" y="5059484"/>
            <a:chExt cx="975750" cy="953398"/>
          </a:xfrm>
        </p:grpSpPr>
        <p:sp>
          <p:nvSpPr>
            <p:cNvPr id="23" name="Freeform: Shape 29">
              <a:extLst>
                <a:ext uri="{FF2B5EF4-FFF2-40B4-BE49-F238E27FC236}">
                  <a16:creationId xmlns:a16="http://schemas.microsoft.com/office/drawing/2014/main" id="{6173317B-B13D-4411-9350-1CB89AAD31FE}"/>
                </a:ext>
              </a:extLst>
            </p:cNvPr>
            <p:cNvSpPr/>
            <p:nvPr/>
          </p:nvSpPr>
          <p:spPr>
            <a:xfrm flipV="1">
              <a:off x="10364667" y="5059484"/>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4" name="Freeform: Shape 28">
              <a:extLst>
                <a:ext uri="{FF2B5EF4-FFF2-40B4-BE49-F238E27FC236}">
                  <a16:creationId xmlns:a16="http://schemas.microsoft.com/office/drawing/2014/main" id="{54EFA012-FE47-4BB8-8E10-F817B7033C87}"/>
                </a:ext>
              </a:extLst>
            </p:cNvPr>
            <p:cNvSpPr/>
            <p:nvPr/>
          </p:nvSpPr>
          <p:spPr>
            <a:xfrm flipV="1">
              <a:off x="10295695" y="5077627"/>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rgbClr val="029DDF"/>
            </a:solidFill>
            <a:ln w="28575">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33" name="Group 32">
            <a:extLst>
              <a:ext uri="{FF2B5EF4-FFF2-40B4-BE49-F238E27FC236}">
                <a16:creationId xmlns:a16="http://schemas.microsoft.com/office/drawing/2014/main" id="{6C76BEF5-BD10-49BA-B67B-CED29AB32B70}"/>
              </a:ext>
            </a:extLst>
          </p:cNvPr>
          <p:cNvGrpSpPr/>
          <p:nvPr/>
        </p:nvGrpSpPr>
        <p:grpSpPr>
          <a:xfrm>
            <a:off x="-229852" y="0"/>
            <a:ext cx="1744190" cy="1564007"/>
            <a:chOff x="-545163" y="650270"/>
            <a:chExt cx="1744190" cy="1564007"/>
          </a:xfrm>
        </p:grpSpPr>
        <p:sp>
          <p:nvSpPr>
            <p:cNvPr id="34" name="Freeform: Shape 63">
              <a:extLst>
                <a:ext uri="{FF2B5EF4-FFF2-40B4-BE49-F238E27FC236}">
                  <a16:creationId xmlns:a16="http://schemas.microsoft.com/office/drawing/2014/main" id="{AD07850D-672F-4B3C-984A-9CDC3B6B1CA0}"/>
                </a:ext>
              </a:extLst>
            </p:cNvPr>
            <p:cNvSpPr/>
            <p:nvPr/>
          </p:nvSpPr>
          <p:spPr>
            <a:xfrm>
              <a:off x="-372034" y="650270"/>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5" name="Freeform: Shape 64">
              <a:extLst>
                <a:ext uri="{FF2B5EF4-FFF2-40B4-BE49-F238E27FC236}">
                  <a16:creationId xmlns:a16="http://schemas.microsoft.com/office/drawing/2014/main" id="{579673F5-539F-4F10-A67B-C581245811FB}"/>
                </a:ext>
              </a:extLst>
            </p:cNvPr>
            <p:cNvSpPr/>
            <p:nvPr/>
          </p:nvSpPr>
          <p:spPr>
            <a:xfrm>
              <a:off x="-545163" y="674985"/>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rgbClr val="C75AB2"/>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additive="base">
                                        <p:cTn id="12" dur="500" fill="hold"/>
                                        <p:tgtEl>
                                          <p:spTgt spid="240"/>
                                        </p:tgtEl>
                                        <p:attrNameLst>
                                          <p:attrName>ppt_x</p:attrName>
                                        </p:attrNameLst>
                                      </p:cBhvr>
                                      <p:tavLst>
                                        <p:tav tm="0">
                                          <p:val>
                                            <p:strVal val="#ppt_x"/>
                                          </p:val>
                                        </p:tav>
                                        <p:tav tm="100000">
                                          <p:val>
                                            <p:strVal val="#ppt_x"/>
                                          </p:val>
                                        </p:tav>
                                      </p:tavLst>
                                    </p:anim>
                                    <p:anim calcmode="lin" valueType="num">
                                      <p:cBhvr additive="base">
                                        <p:cTn id="13" dur="500" fill="hold"/>
                                        <p:tgtEl>
                                          <p:spTgt spid="24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1"/>
                                        </p:tgtEl>
                                        <p:attrNameLst>
                                          <p:attrName>style.visibility</p:attrName>
                                        </p:attrNameLst>
                                      </p:cBhvr>
                                      <p:to>
                                        <p:strVal val="visible"/>
                                      </p:to>
                                    </p:set>
                                    <p:anim calcmode="lin" valueType="num">
                                      <p:cBhvr additive="base">
                                        <p:cTn id="16" dur="500" fill="hold"/>
                                        <p:tgtEl>
                                          <p:spTgt spid="241"/>
                                        </p:tgtEl>
                                        <p:attrNameLst>
                                          <p:attrName>ppt_x</p:attrName>
                                        </p:attrNameLst>
                                      </p:cBhvr>
                                      <p:tavLst>
                                        <p:tav tm="0">
                                          <p:val>
                                            <p:strVal val="#ppt_x"/>
                                          </p:val>
                                        </p:tav>
                                        <p:tav tm="100000">
                                          <p:val>
                                            <p:strVal val="#ppt_x"/>
                                          </p:val>
                                        </p:tav>
                                      </p:tavLst>
                                    </p:anim>
                                    <p:anim calcmode="lin" valueType="num">
                                      <p:cBhvr additive="base">
                                        <p:cTn id="17" dur="500" fill="hold"/>
                                        <p:tgtEl>
                                          <p:spTgt spid="241"/>
                                        </p:tgtEl>
                                        <p:attrNameLst>
                                          <p:attrName>ppt_y</p:attrName>
                                        </p:attrNameLst>
                                      </p:cBhvr>
                                      <p:tavLst>
                                        <p:tav tm="0">
                                          <p:val>
                                            <p:strVal val="1+#ppt_h/2"/>
                                          </p:val>
                                        </p:tav>
                                        <p:tav tm="100000">
                                          <p:val>
                                            <p:strVal val="#ppt_y"/>
                                          </p:val>
                                        </p:tav>
                                      </p:tavLst>
                                    </p:anim>
                                  </p:childTnLst>
                                </p:cTn>
                              </p:par>
                              <p:par>
                                <p:cTn id="18" presetID="8" presetClass="emph" presetSubtype="0" repeatCount="indefinite" fill="hold" nodeType="withEffect">
                                  <p:stCondLst>
                                    <p:cond delay="0"/>
                                  </p:stCondLst>
                                  <p:childTnLst>
                                    <p:animRot by="21600000">
                                      <p:cBhvr>
                                        <p:cTn id="19" dur="20000" fill="hold"/>
                                        <p:tgtEl>
                                          <p:spTgt spid="33"/>
                                        </p:tgtEl>
                                        <p:attrNameLst>
                                          <p:attrName>r</p:attrName>
                                        </p:attrNameLst>
                                      </p:cBhvr>
                                    </p:animRot>
                                  </p:childTnLst>
                                </p:cTn>
                              </p:par>
                              <p:par>
                                <p:cTn id="20" presetID="42" presetClass="path" presetSubtype="0" repeatCount="indefinite" autoRev="1" fill="hold" nodeType="withEffect">
                                  <p:stCondLst>
                                    <p:cond delay="0"/>
                                  </p:stCondLst>
                                  <p:childTnLst>
                                    <p:animMotion origin="layout" path="M 2.08333E-6 4.07407E-6 L 2.08333E-6 -0.04005 " pathEditMode="relative" rAng="0" ptsTypes="AA">
                                      <p:cBhvr>
                                        <p:cTn id="21" dur="2350" fill="hold"/>
                                        <p:tgtEl>
                                          <p:spTgt spid="22"/>
                                        </p:tgtEl>
                                        <p:attrNameLst>
                                          <p:attrName>ppt_x</p:attrName>
                                          <p:attrName>ppt_y</p:attrName>
                                        </p:attrNameLst>
                                      </p:cBhvr>
                                      <p:rCtr x="0" y="-2014"/>
                                    </p:animMotion>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42" presetClass="path" presetSubtype="0" repeatCount="indefinite" autoRev="1" fill="hold" nodeType="withEffect">
                                  <p:stCondLst>
                                    <p:cond delay="0"/>
                                  </p:stCondLst>
                                  <p:childTnLst>
                                    <p:animMotion origin="layout" path="M 2.08333E-6 4.07407E-6 L 2.08333E-6 -0.04005 " pathEditMode="relative" rAng="0" ptsTypes="AA">
                                      <p:cBhvr>
                                        <p:cTn id="29" dur="2350" fill="hold"/>
                                        <p:tgtEl>
                                          <p:spTgt spid="12"/>
                                        </p:tgtEl>
                                        <p:attrNameLst>
                                          <p:attrName>ppt_x</p:attrName>
                                          <p:attrName>ppt_y</p:attrName>
                                        </p:attrNameLst>
                                      </p:cBhvr>
                                      <p:rCtr x="0" y="-201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5EB49514-2B5D-4DCD-A23D-9BDF4E308516}"/>
              </a:ext>
            </a:extLst>
          </p:cNvPr>
          <p:cNvGrpSpPr/>
          <p:nvPr/>
        </p:nvGrpSpPr>
        <p:grpSpPr>
          <a:xfrm>
            <a:off x="10788690" y="881527"/>
            <a:ext cx="1960953" cy="1761577"/>
            <a:chOff x="10678332" y="5579650"/>
            <a:chExt cx="1960953" cy="1761577"/>
          </a:xfrm>
        </p:grpSpPr>
        <p:sp>
          <p:nvSpPr>
            <p:cNvPr id="67" name="Freeform: Shape 34">
              <a:extLst>
                <a:ext uri="{FF2B5EF4-FFF2-40B4-BE49-F238E27FC236}">
                  <a16:creationId xmlns:a16="http://schemas.microsoft.com/office/drawing/2014/main" id="{0A8C89B8-A7BB-405A-9EAA-BACC4D790274}"/>
                </a:ext>
              </a:extLst>
            </p:cNvPr>
            <p:cNvSpPr/>
            <p:nvPr/>
          </p:nvSpPr>
          <p:spPr>
            <a:xfrm rot="14042318">
              <a:off x="10903042" y="5500771"/>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2" name="Freeform: Shape 35">
              <a:extLst>
                <a:ext uri="{FF2B5EF4-FFF2-40B4-BE49-F238E27FC236}">
                  <a16:creationId xmlns:a16="http://schemas.microsoft.com/office/drawing/2014/main" id="{120BAA00-A2BB-4370-A952-6E2CC3004EB6}"/>
                </a:ext>
              </a:extLst>
            </p:cNvPr>
            <p:cNvSpPr/>
            <p:nvPr/>
          </p:nvSpPr>
          <p:spPr>
            <a:xfrm rot="14042318">
              <a:off x="10757211" y="5604984"/>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rgbClr val="01CA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3" name="Freeform: Shape 36">
              <a:extLst>
                <a:ext uri="{FF2B5EF4-FFF2-40B4-BE49-F238E27FC236}">
                  <a16:creationId xmlns:a16="http://schemas.microsoft.com/office/drawing/2014/main" id="{14DAEDA1-A216-4423-8542-ACE7B15798DD}"/>
                </a:ext>
              </a:extLst>
            </p:cNvPr>
            <p:cNvSpPr/>
            <p:nvPr/>
          </p:nvSpPr>
          <p:spPr>
            <a:xfrm rot="14042318">
              <a:off x="10816149" y="5509736"/>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51" name="Group 50">
            <a:extLst>
              <a:ext uri="{FF2B5EF4-FFF2-40B4-BE49-F238E27FC236}">
                <a16:creationId xmlns:a16="http://schemas.microsoft.com/office/drawing/2014/main" id="{61E2D375-6490-473E-BEEE-520F182CB736}"/>
              </a:ext>
            </a:extLst>
          </p:cNvPr>
          <p:cNvGrpSpPr/>
          <p:nvPr/>
        </p:nvGrpSpPr>
        <p:grpSpPr>
          <a:xfrm>
            <a:off x="9978456" y="-613725"/>
            <a:ext cx="2213544" cy="2474495"/>
            <a:chOff x="-416193" y="5077627"/>
            <a:chExt cx="2213544" cy="2474495"/>
          </a:xfrm>
        </p:grpSpPr>
        <p:sp>
          <p:nvSpPr>
            <p:cNvPr id="52"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6"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TextBox 1"/>
          <p:cNvSpPr txBox="1"/>
          <p:nvPr/>
        </p:nvSpPr>
        <p:spPr>
          <a:xfrm>
            <a:off x="0" y="147598"/>
            <a:ext cx="11516294" cy="830997"/>
          </a:xfrm>
          <a:prstGeom prst="rect">
            <a:avLst/>
          </a:prstGeom>
          <a:noFill/>
        </p:spPr>
        <p:txBody>
          <a:bodyPr wrap="none" rtlCol="0">
            <a:spAutoFit/>
          </a:bodyPr>
          <a:lstStyle/>
          <a:p>
            <a:pPr lvl="0"/>
            <a:r>
              <a:rPr lang="vi-VN" sz="2400" b="1" i="1" dirty="0">
                <a:latin typeface="+mn-lt"/>
              </a:rPr>
              <a:t>1. Tìm hiểu ứng dụng sinh trưởng và phát triển trong trồng trọt và chăn nuôi.</a:t>
            </a:r>
            <a:r>
              <a:rPr lang="vi-VN" sz="2400" dirty="0">
                <a:solidFill>
                  <a:schemeClr val="bg1"/>
                </a:solidFill>
                <a:latin typeface="+mn-lt"/>
                <a:cs typeface="Times New Roman" pitchFamily="18" charset="0"/>
              </a:rPr>
              <a:t>.</a:t>
            </a:r>
          </a:p>
          <a:p>
            <a:endParaRPr lang="en-US" sz="24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89" y="739766"/>
            <a:ext cx="6872244" cy="2903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89" y="3643531"/>
            <a:ext cx="6872244" cy="28149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033" y="1719174"/>
            <a:ext cx="1861845" cy="1394587"/>
          </a:xfrm>
          <a:prstGeom prst="rect">
            <a:avLst/>
          </a:prstGeom>
        </p:spPr>
      </p:pic>
      <p:sp>
        <p:nvSpPr>
          <p:cNvPr id="15" name="TextBox 14"/>
          <p:cNvSpPr txBox="1"/>
          <p:nvPr/>
        </p:nvSpPr>
        <p:spPr>
          <a:xfrm>
            <a:off x="7430889" y="3220808"/>
            <a:ext cx="4761111" cy="1569660"/>
          </a:xfrm>
          <a:prstGeom prst="rect">
            <a:avLst/>
          </a:prstGeom>
          <a:noFill/>
        </p:spPr>
        <p:txBody>
          <a:bodyPr wrap="square" rtlCol="0">
            <a:spAutoFit/>
          </a:bodyPr>
          <a:lstStyle/>
          <a:p>
            <a:pPr algn="ctr"/>
            <a:r>
              <a:rPr lang="en-US" sz="2400" dirty="0" err="1" smtClean="0">
                <a:solidFill>
                  <a:srgbClr val="FF0000"/>
                </a:solidFill>
              </a:rPr>
              <a:t>Thảo</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nhóm</a:t>
            </a:r>
            <a:r>
              <a:rPr lang="en-US" sz="2400" dirty="0" smtClean="0">
                <a:solidFill>
                  <a:srgbClr val="FF0000"/>
                </a:solidFill>
              </a:rPr>
              <a:t>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hỏi</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5 </a:t>
            </a:r>
            <a:r>
              <a:rPr lang="en-US" sz="2400" dirty="0" err="1" smtClean="0">
                <a:solidFill>
                  <a:srgbClr val="FF0000"/>
                </a:solidFill>
              </a:rPr>
              <a:t>phút</a:t>
            </a:r>
            <a:r>
              <a:rPr lang="en-US" sz="2400" dirty="0" smtClean="0">
                <a:solidFill>
                  <a:srgbClr val="FF0000"/>
                </a:solidFill>
              </a:rPr>
              <a:t>.</a:t>
            </a:r>
          </a:p>
          <a:p>
            <a:r>
              <a:rPr lang="en-US" sz="2400" dirty="0" smtClean="0">
                <a:solidFill>
                  <a:srgbClr val="FF0000"/>
                </a:solidFill>
              </a:rPr>
              <a:t>- </a:t>
            </a:r>
            <a:r>
              <a:rPr lang="en-US" sz="2400" dirty="0" err="1" smtClean="0">
                <a:solidFill>
                  <a:srgbClr val="FF0000"/>
                </a:solidFill>
              </a:rPr>
              <a:t>Tổ</a:t>
            </a:r>
            <a:r>
              <a:rPr lang="en-US" sz="2400" dirty="0" smtClean="0">
                <a:solidFill>
                  <a:srgbClr val="FF0000"/>
                </a:solidFill>
              </a:rPr>
              <a:t> 1,3: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9 </a:t>
            </a:r>
            <a:r>
              <a:rPr lang="en-US" sz="2400" dirty="0" err="1" smtClean="0">
                <a:solidFill>
                  <a:srgbClr val="FF0000"/>
                </a:solidFill>
              </a:rPr>
              <a:t>và</a:t>
            </a:r>
            <a:r>
              <a:rPr lang="en-US" sz="2400" dirty="0" smtClean="0">
                <a:solidFill>
                  <a:srgbClr val="FF0000"/>
                </a:solidFill>
              </a:rPr>
              <a:t> 10.</a:t>
            </a:r>
          </a:p>
          <a:p>
            <a:r>
              <a:rPr lang="en-US" sz="2400" dirty="0" smtClean="0">
                <a:solidFill>
                  <a:srgbClr val="FF0000"/>
                </a:solidFill>
              </a:rPr>
              <a:t>- </a:t>
            </a:r>
            <a:r>
              <a:rPr lang="en-US" sz="2400" dirty="0" err="1" smtClean="0">
                <a:solidFill>
                  <a:srgbClr val="FF0000"/>
                </a:solidFill>
              </a:rPr>
              <a:t>Tổ</a:t>
            </a:r>
            <a:r>
              <a:rPr lang="en-US" sz="2400" dirty="0" smtClean="0">
                <a:solidFill>
                  <a:srgbClr val="FF0000"/>
                </a:solidFill>
              </a:rPr>
              <a:t> 2,4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số</a:t>
            </a:r>
            <a:r>
              <a:rPr lang="en-US" sz="2400" dirty="0" smtClean="0">
                <a:solidFill>
                  <a:srgbClr val="FF0000"/>
                </a:solidFill>
              </a:rPr>
              <a:t> 11.</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51"/>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300" fill="hold">
                                          <p:stCondLst>
                                            <p:cond delay="0"/>
                                          </p:stCondLst>
                                        </p:cTn>
                                        <p:tgtEl>
                                          <p:spTgt spid="66"/>
                                        </p:tgtEl>
                                        <p:attrNameLst>
                                          <p:attrName>r</p:attrName>
                                        </p:attrNameLst>
                                      </p:cBhvr>
                                    </p:animRot>
                                    <p:animRot by="-240000">
                                      <p:cBhvr>
                                        <p:cTn id="9" dur="600" fill="hold">
                                          <p:stCondLst>
                                            <p:cond delay="600"/>
                                          </p:stCondLst>
                                        </p:cTn>
                                        <p:tgtEl>
                                          <p:spTgt spid="66"/>
                                        </p:tgtEl>
                                        <p:attrNameLst>
                                          <p:attrName>r</p:attrName>
                                        </p:attrNameLst>
                                      </p:cBhvr>
                                    </p:animRot>
                                    <p:animRot by="240000">
                                      <p:cBhvr>
                                        <p:cTn id="10" dur="600" fill="hold">
                                          <p:stCondLst>
                                            <p:cond delay="1200"/>
                                          </p:stCondLst>
                                        </p:cTn>
                                        <p:tgtEl>
                                          <p:spTgt spid="66"/>
                                        </p:tgtEl>
                                        <p:attrNameLst>
                                          <p:attrName>r</p:attrName>
                                        </p:attrNameLst>
                                      </p:cBhvr>
                                    </p:animRot>
                                    <p:animRot by="-240000">
                                      <p:cBhvr>
                                        <p:cTn id="11" dur="600" fill="hold">
                                          <p:stCondLst>
                                            <p:cond delay="1800"/>
                                          </p:stCondLst>
                                        </p:cTn>
                                        <p:tgtEl>
                                          <p:spTgt spid="66"/>
                                        </p:tgtEl>
                                        <p:attrNameLst>
                                          <p:attrName>r</p:attrName>
                                        </p:attrNameLst>
                                      </p:cBhvr>
                                    </p:animRot>
                                    <p:animRot by="120000">
                                      <p:cBhvr>
                                        <p:cTn id="12" dur="600" fill="hold">
                                          <p:stCondLst>
                                            <p:cond delay="24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a:t>
            </a:fld>
            <a:endParaRPr lang="en-US"/>
          </a:p>
        </p:txBody>
      </p:sp>
      <p:sp>
        <p:nvSpPr>
          <p:cNvPr id="3" name="Google Shape;73;p15"/>
          <p:cNvSpPr/>
          <p:nvPr/>
        </p:nvSpPr>
        <p:spPr>
          <a:xfrm>
            <a:off x="1932645" y="1354429"/>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7" name="Google Shape;77;p15"/>
          <p:cNvPicPr preferRelativeResize="0"/>
          <p:nvPr/>
        </p:nvPicPr>
        <p:blipFill rotWithShape="1">
          <a:blip r:embed="rId2">
            <a:alphaModFix/>
          </a:blip>
          <a:srcRect/>
          <a:stretch/>
        </p:blipFill>
        <p:spPr>
          <a:xfrm>
            <a:off x="0" y="2203850"/>
            <a:ext cx="4322618" cy="4327566"/>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 name="Google Shape;78;p15"/>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2;p15"/>
          <p:cNvSpPr txBox="1"/>
          <p:nvPr/>
        </p:nvSpPr>
        <p:spPr>
          <a:xfrm>
            <a:off x="4322618" y="3087126"/>
            <a:ext cx="7526161"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smtClean="0">
                <a:solidFill>
                  <a:srgbClr val="00B050"/>
                </a:solidFill>
                <a:latin typeface="Georgia"/>
                <a:ea typeface="Georgia"/>
                <a:cs typeface="Georgia"/>
                <a:sym typeface="Georgia"/>
              </a:rPr>
              <a:t>Bài</a:t>
            </a:r>
            <a:r>
              <a:rPr lang="en-US" sz="3600" b="1" dirty="0" smtClean="0">
                <a:solidFill>
                  <a:srgbClr val="00B050"/>
                </a:solidFill>
                <a:latin typeface="Georgia"/>
                <a:ea typeface="Georgia"/>
                <a:cs typeface="Georgia"/>
                <a:sym typeface="Georgia"/>
              </a:rPr>
              <a:t> 35:Các </a:t>
            </a:r>
            <a:r>
              <a:rPr lang="en-US" sz="3600" b="1" dirty="0" err="1" smtClean="0">
                <a:solidFill>
                  <a:srgbClr val="00B050"/>
                </a:solidFill>
                <a:latin typeface="Georgia"/>
                <a:ea typeface="Georgia"/>
                <a:cs typeface="Georgia"/>
                <a:sym typeface="Georgia"/>
              </a:rPr>
              <a:t>nhân</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tố</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ảnh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hưởng</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đến</a:t>
            </a:r>
            <a:r>
              <a:rPr lang="en-US" sz="3600" b="1" dirty="0" smtClean="0">
                <a:solidFill>
                  <a:srgbClr val="00B050"/>
                </a:solidFill>
                <a:latin typeface="Georgia"/>
                <a:ea typeface="Georgia"/>
                <a:cs typeface="Georgia"/>
                <a:sym typeface="Georgia"/>
              </a:rPr>
              <a:t> </a:t>
            </a:r>
            <a:r>
              <a:rPr lang="en-US" sz="3600" b="1" dirty="0" err="1">
                <a:solidFill>
                  <a:srgbClr val="00B050"/>
                </a:solidFill>
                <a:latin typeface="Georgia"/>
                <a:ea typeface="Georgia"/>
                <a:cs typeface="Georgia"/>
                <a:sym typeface="Georgia"/>
              </a:rPr>
              <a:t>s</a:t>
            </a:r>
            <a:r>
              <a:rPr lang="en-US" sz="3600" b="1" dirty="0" err="1" smtClean="0">
                <a:solidFill>
                  <a:srgbClr val="00B050"/>
                </a:solidFill>
                <a:latin typeface="Georgia"/>
                <a:ea typeface="Georgia"/>
                <a:cs typeface="Georgia"/>
                <a:sym typeface="Georgia"/>
              </a:rPr>
              <a:t>inh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trưởng</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và</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phát</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triển</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của</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sinh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vật</a:t>
            </a:r>
            <a:r>
              <a:rPr lang="en-US" sz="3600" b="1" dirty="0" smtClean="0">
                <a:solidFill>
                  <a:srgbClr val="00B050"/>
                </a:solidFill>
                <a:latin typeface="Georgia"/>
                <a:ea typeface="Georgia"/>
                <a:cs typeface="Georgia"/>
                <a:sym typeface="Georgia"/>
              </a:rPr>
              <a:t>.</a:t>
            </a:r>
            <a:endParaRPr sz="3600" b="1" dirty="0">
              <a:solidFill>
                <a:srgbClr val="00B050"/>
              </a:solidFill>
              <a:latin typeface="Georgia"/>
              <a:ea typeface="Georgia"/>
              <a:cs typeface="Georgia"/>
              <a:sym typeface="Georgia"/>
            </a:endParaRPr>
          </a:p>
        </p:txBody>
      </p:sp>
      <p:sp>
        <p:nvSpPr>
          <p:cNvPr id="13"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a:t>
            </a:fld>
            <a:endParaRPr lang="en-US"/>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16" name="Google Shape;84;p15"/>
          <p:cNvSpPr/>
          <p:nvPr/>
        </p:nvSpPr>
        <p:spPr>
          <a:xfrm>
            <a:off x="4322618" y="2873814"/>
            <a:ext cx="7526161" cy="200599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1056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75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1"/>
                                          </p:val>
                                        </p:tav>
                                        <p:tav tm="100000">
                                          <p:val>
                                            <p:strVal val="#ppt_x"/>
                                          </p:val>
                                        </p:tav>
                                      </p:tavLst>
                                    </p:anim>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1"/>
                                          </p:val>
                                        </p:tav>
                                        <p:tav tm="100000">
                                          <p:val>
                                            <p:strVal val="#ppt_y"/>
                                          </p:val>
                                        </p:tav>
                                      </p:tavLst>
                                    </p:anim>
                                  </p:childTnLst>
                                </p:cTn>
                              </p:par>
                              <p:par>
                                <p:cTn id="36" presetID="2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ppt_w</p:attrName>
                                        </p:attrNameLst>
                                      </p:cBhvr>
                                      <p:tavLst>
                                        <p:tav tm="0">
                                          <p:val>
                                            <p:strVal val="0"/>
                                          </p:val>
                                        </p:tav>
                                        <p:tav tm="100000">
                                          <p:val>
                                            <p:strVal val="#ppt_w"/>
                                          </p:val>
                                        </p:tav>
                                      </p:tavLst>
                                    </p:anim>
                                    <p:anim calcmode="lin" valueType="num">
                                      <p:cBhvr additive="base">
                                        <p:cTn id="39" dur="500"/>
                                        <p:tgtEl>
                                          <p:spTgt spid="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4"/>
            <a:ext cx="12192000" cy="6858000"/>
          </a:xfrm>
          <a:prstGeom prst="rect">
            <a:avLst/>
          </a:prstGeom>
        </p:spPr>
      </p:pic>
      <p:sp>
        <p:nvSpPr>
          <p:cNvPr id="9" name="Rounded Rectangle 8"/>
          <p:cNvSpPr/>
          <p:nvPr/>
        </p:nvSpPr>
        <p:spPr>
          <a:xfrm>
            <a:off x="112541" y="3216617"/>
            <a:ext cx="2143962" cy="124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Ý </a:t>
            </a:r>
            <a:r>
              <a:rPr lang="en-US" sz="2400" dirty="0" err="1" smtClean="0"/>
              <a:t>nghĩa</a:t>
            </a:r>
            <a:r>
              <a:rPr lang="en-US" sz="2400" dirty="0" smtClean="0"/>
              <a:t> </a:t>
            </a:r>
            <a:r>
              <a:rPr lang="en-US" sz="2400" dirty="0" err="1" smtClean="0"/>
              <a:t>của</a:t>
            </a:r>
            <a:r>
              <a:rPr lang="en-US" sz="2400" dirty="0" smtClean="0"/>
              <a:t> </a:t>
            </a:r>
            <a:r>
              <a:rPr lang="en-US" sz="2400" dirty="0" err="1" smtClean="0"/>
              <a:t>mô</a:t>
            </a:r>
            <a:r>
              <a:rPr lang="en-US" sz="2400" dirty="0" smtClean="0"/>
              <a:t> </a:t>
            </a:r>
            <a:r>
              <a:rPr lang="en-US" sz="2400" dirty="0" err="1" smtClean="0"/>
              <a:t>hình</a:t>
            </a:r>
            <a:r>
              <a:rPr lang="en-US" sz="2400" dirty="0" smtClean="0"/>
              <a:t> </a:t>
            </a:r>
            <a:r>
              <a:rPr lang="en-US" sz="2400" dirty="0" err="1" smtClean="0"/>
              <a:t>xen</a:t>
            </a:r>
            <a:r>
              <a:rPr lang="en-US" sz="2400" dirty="0" smtClean="0"/>
              <a:t> </a:t>
            </a:r>
            <a:r>
              <a:rPr lang="en-US" sz="2400" dirty="0" err="1" smtClean="0"/>
              <a:t>canh</a:t>
            </a:r>
            <a:endParaRPr lang="en-US" sz="2400" dirty="0"/>
          </a:p>
        </p:txBody>
      </p:sp>
      <p:sp>
        <p:nvSpPr>
          <p:cNvPr id="10" name="Rounded Rectangle 9"/>
          <p:cNvSpPr/>
          <p:nvPr/>
        </p:nvSpPr>
        <p:spPr>
          <a:xfrm>
            <a:off x="3624775" y="196244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ounded Rectangle 11"/>
          <p:cNvSpPr/>
          <p:nvPr/>
        </p:nvSpPr>
        <p:spPr>
          <a:xfrm>
            <a:off x="3624775" y="3237719"/>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624775" y="4463305"/>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3624774" y="788025"/>
            <a:ext cx="7849471" cy="923330"/>
          </a:xfrm>
          <a:prstGeom prst="rect">
            <a:avLst/>
          </a:prstGeom>
          <a:noFill/>
        </p:spPr>
        <p:txBody>
          <a:bodyPr wrap="square" rtlCol="0">
            <a:spAutoFit/>
          </a:bodyPr>
          <a:lstStyle/>
          <a:p>
            <a:pPr lvl="0" algn="ctr"/>
            <a:r>
              <a:rPr lang="en-US" sz="2000" dirty="0" err="1"/>
              <a:t>Trồng</a:t>
            </a:r>
            <a:r>
              <a:rPr lang="en-US" sz="2000" dirty="0"/>
              <a:t> </a:t>
            </a:r>
            <a:r>
              <a:rPr lang="en-US" sz="2000" dirty="0" err="1"/>
              <a:t>xen</a:t>
            </a:r>
            <a:r>
              <a:rPr lang="en-US" sz="2000" dirty="0"/>
              <a:t> </a:t>
            </a:r>
            <a:r>
              <a:rPr lang="en-US" sz="2000" dirty="0" err="1"/>
              <a:t>canh</a:t>
            </a:r>
            <a:r>
              <a:rPr lang="en-US" sz="2000" dirty="0"/>
              <a:t> </a:t>
            </a:r>
            <a:r>
              <a:rPr lang="en-US" sz="2000" dirty="0" err="1"/>
              <a:t>các</a:t>
            </a:r>
            <a:r>
              <a:rPr lang="en-US" sz="2000" dirty="0"/>
              <a:t> </a:t>
            </a:r>
            <a:r>
              <a:rPr lang="en-US" sz="2000" dirty="0" err="1"/>
              <a:t>loại</a:t>
            </a:r>
            <a:r>
              <a:rPr lang="en-US" sz="2000" dirty="0"/>
              <a:t> </a:t>
            </a:r>
            <a:r>
              <a:rPr lang="en-US" sz="2000" dirty="0" err="1"/>
              <a:t>cây</a:t>
            </a:r>
            <a:r>
              <a:rPr lang="en-US" sz="2000" dirty="0"/>
              <a:t> </a:t>
            </a:r>
            <a:r>
              <a:rPr lang="en-US" sz="2000" dirty="0" err="1"/>
              <a:t>khác</a:t>
            </a:r>
            <a:r>
              <a:rPr lang="en-US" sz="2000" dirty="0"/>
              <a:t> </a:t>
            </a:r>
            <a:r>
              <a:rPr lang="en-US" sz="2000" dirty="0" err="1"/>
              <a:t>nhau</a:t>
            </a:r>
            <a:r>
              <a:rPr lang="en-US" sz="2000" dirty="0"/>
              <a:t> </a:t>
            </a:r>
            <a:r>
              <a:rPr lang="en-US" sz="2000" dirty="0" err="1"/>
              <a:t>vừa</a:t>
            </a:r>
            <a:r>
              <a:rPr lang="en-US" sz="2000" dirty="0"/>
              <a:t> </a:t>
            </a:r>
            <a:r>
              <a:rPr lang="en-US" sz="2000" dirty="0" err="1"/>
              <a:t>hạn</a:t>
            </a:r>
            <a:r>
              <a:rPr lang="en-US" sz="2000" dirty="0"/>
              <a:t> </a:t>
            </a:r>
            <a:r>
              <a:rPr lang="en-US" sz="2000" dirty="0" err="1"/>
              <a:t>chế</a:t>
            </a:r>
            <a:r>
              <a:rPr lang="en-US" sz="2000" dirty="0"/>
              <a:t> </a:t>
            </a:r>
            <a:r>
              <a:rPr lang="en-US" sz="2000" dirty="0" err="1"/>
              <a:t>được</a:t>
            </a:r>
            <a:r>
              <a:rPr lang="en-US" sz="2000" dirty="0"/>
              <a:t> </a:t>
            </a:r>
            <a:r>
              <a:rPr lang="en-US" sz="2000" dirty="0" err="1"/>
              <a:t>sâu</a:t>
            </a:r>
            <a:r>
              <a:rPr lang="en-US" sz="2000" dirty="0"/>
              <a:t> </a:t>
            </a:r>
            <a:r>
              <a:rPr lang="en-US" sz="2000" dirty="0" err="1"/>
              <a:t>bệnh</a:t>
            </a:r>
            <a:r>
              <a:rPr lang="en-US" sz="2000" dirty="0"/>
              <a:t>, </a:t>
            </a:r>
            <a:r>
              <a:rPr lang="en-US" sz="2000" dirty="0" err="1"/>
              <a:t>vừa</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cải</a:t>
            </a:r>
            <a:r>
              <a:rPr lang="en-US" sz="2000" dirty="0"/>
              <a:t> </a:t>
            </a:r>
            <a:r>
              <a:rPr lang="en-US" sz="2000" dirty="0" err="1"/>
              <a:t>tạo</a:t>
            </a:r>
            <a:r>
              <a:rPr lang="en-US" sz="2000" dirty="0"/>
              <a:t>, </a:t>
            </a:r>
            <a:r>
              <a:rPr lang="en-US" sz="2000" dirty="0" err="1"/>
              <a:t>không</a:t>
            </a:r>
            <a:r>
              <a:rPr lang="en-US" sz="2000" dirty="0"/>
              <a:t> </a:t>
            </a:r>
            <a:r>
              <a:rPr lang="en-US" sz="2000" dirty="0" err="1"/>
              <a:t>làm</a:t>
            </a:r>
            <a:r>
              <a:rPr lang="en-US" sz="2000" dirty="0"/>
              <a:t> </a:t>
            </a:r>
            <a:r>
              <a:rPr lang="en-US" sz="2000" dirty="0" err="1"/>
              <a:t>cho</a:t>
            </a:r>
            <a:r>
              <a:rPr lang="en-US" sz="2000" dirty="0"/>
              <a:t> </a:t>
            </a:r>
            <a:r>
              <a:rPr lang="en-US" sz="2000" dirty="0" err="1"/>
              <a:t>đất</a:t>
            </a:r>
            <a:r>
              <a:rPr lang="en-US" sz="2000" dirty="0"/>
              <a:t> </a:t>
            </a:r>
            <a:r>
              <a:rPr lang="en-US" sz="2000" dirty="0" err="1"/>
              <a:t>trồng</a:t>
            </a:r>
            <a:r>
              <a:rPr lang="en-US" sz="2000" dirty="0"/>
              <a:t> </a:t>
            </a:r>
            <a:r>
              <a:rPr lang="en-US" sz="2000" dirty="0" err="1"/>
              <a:t>bị</a:t>
            </a:r>
            <a:r>
              <a:rPr lang="en-US" sz="2000" dirty="0"/>
              <a:t> </a:t>
            </a:r>
            <a:r>
              <a:rPr lang="en-US" sz="2000" dirty="0" err="1"/>
              <a:t>suy</a:t>
            </a:r>
            <a:r>
              <a:rPr lang="en-US" sz="2000" dirty="0"/>
              <a:t> </a:t>
            </a:r>
            <a:r>
              <a:rPr lang="en-US" sz="2000" dirty="0" err="1"/>
              <a:t>thoái</a:t>
            </a:r>
            <a:r>
              <a:rPr lang="en-US" sz="2000" dirty="0"/>
              <a:t>.</a:t>
            </a:r>
          </a:p>
          <a:p>
            <a:pPr algn="ctr"/>
            <a:endParaRPr lang="en-US" dirty="0"/>
          </a:p>
        </p:txBody>
      </p:sp>
      <p:sp>
        <p:nvSpPr>
          <p:cNvPr id="18" name="TextBox 17"/>
          <p:cNvSpPr txBox="1"/>
          <p:nvPr/>
        </p:nvSpPr>
        <p:spPr>
          <a:xfrm>
            <a:off x="3624775" y="1905769"/>
            <a:ext cx="7642992" cy="1015663"/>
          </a:xfrm>
          <a:prstGeom prst="rect">
            <a:avLst/>
          </a:prstGeom>
          <a:noFill/>
        </p:spPr>
        <p:txBody>
          <a:bodyPr wrap="square" rtlCol="0">
            <a:spAutoFit/>
          </a:bodyPr>
          <a:lstStyle/>
          <a:p>
            <a:r>
              <a:rPr lang="en-US" sz="2000" dirty="0" err="1"/>
              <a:t>Giúp</a:t>
            </a:r>
            <a:r>
              <a:rPr lang="en-US" sz="2000" dirty="0"/>
              <a:t> </a:t>
            </a:r>
            <a:r>
              <a:rPr lang="en-US" sz="2000" dirty="0" err="1"/>
              <a:t>tận</a:t>
            </a:r>
            <a:r>
              <a:rPr lang="en-US" sz="2000" dirty="0"/>
              <a:t> </a:t>
            </a:r>
            <a:r>
              <a:rPr lang="en-US" sz="2000" dirty="0" err="1"/>
              <a:t>dụng</a:t>
            </a:r>
            <a:r>
              <a:rPr lang="en-US" sz="2000" dirty="0"/>
              <a:t> </a:t>
            </a:r>
            <a:r>
              <a:rPr lang="en-US" sz="2000" dirty="0" err="1"/>
              <a:t>nguồn</a:t>
            </a:r>
            <a:r>
              <a:rPr lang="en-US" sz="2000" dirty="0"/>
              <a:t> </a:t>
            </a:r>
            <a:r>
              <a:rPr lang="en-US" sz="2000" dirty="0" err="1"/>
              <a:t>ánh</a:t>
            </a:r>
            <a:r>
              <a:rPr lang="en-US" sz="2000" dirty="0"/>
              <a:t> </a:t>
            </a:r>
            <a:r>
              <a:rPr lang="en-US" sz="2000" dirty="0" err="1"/>
              <a:t>sáng</a:t>
            </a:r>
            <a:r>
              <a:rPr lang="en-US" sz="2000" dirty="0"/>
              <a:t>, </a:t>
            </a:r>
            <a:r>
              <a:rPr lang="en-US" sz="2000" dirty="0" err="1"/>
              <a:t>dinh</a:t>
            </a:r>
            <a:r>
              <a:rPr lang="en-US" sz="2000" dirty="0"/>
              <a:t> </a:t>
            </a:r>
            <a:r>
              <a:rPr lang="en-US" sz="2000" dirty="0" err="1"/>
              <a:t>dưỡng</a:t>
            </a:r>
            <a:r>
              <a:rPr lang="en-US" sz="2000" dirty="0"/>
              <a:t>, </a:t>
            </a:r>
            <a:r>
              <a:rPr lang="en-US" sz="2000" dirty="0" err="1"/>
              <a:t>nhiệt</a:t>
            </a:r>
            <a:r>
              <a:rPr lang="en-US" sz="2000" dirty="0"/>
              <a:t> </a:t>
            </a:r>
            <a:r>
              <a:rPr lang="en-US" sz="2000" dirty="0" err="1"/>
              <a:t>độ</a:t>
            </a:r>
            <a:r>
              <a:rPr lang="en-US" sz="2000" dirty="0"/>
              <a:t>, </a:t>
            </a:r>
            <a:r>
              <a:rPr lang="en-US" sz="2000" dirty="0" err="1"/>
              <a:t>độ</a:t>
            </a:r>
            <a:r>
              <a:rPr lang="en-US" sz="2000" dirty="0"/>
              <a:t> </a:t>
            </a:r>
            <a:r>
              <a:rPr lang="en-US" sz="2000" dirty="0" err="1"/>
              <a:t>ẩm</a:t>
            </a:r>
            <a:r>
              <a:rPr lang="en-US" sz="2000" dirty="0"/>
              <a:t> </a:t>
            </a:r>
            <a:r>
              <a:rPr lang="en-US" sz="2000" dirty="0" err="1"/>
              <a:t>phù</a:t>
            </a:r>
            <a:r>
              <a:rPr lang="en-US" sz="2000" dirty="0"/>
              <a:t> </a:t>
            </a:r>
            <a:r>
              <a:rPr lang="en-US" sz="2000" dirty="0" err="1"/>
              <a:t>hợp</a:t>
            </a:r>
            <a:r>
              <a:rPr lang="en-US" sz="2000" dirty="0"/>
              <a:t> </a:t>
            </a:r>
            <a:r>
              <a:rPr lang="en-US" sz="2000" dirty="0" err="1"/>
              <a:t>với</a:t>
            </a:r>
            <a:r>
              <a:rPr lang="en-US" sz="2000" dirty="0"/>
              <a:t> </a:t>
            </a:r>
            <a:r>
              <a:rPr lang="en-US" sz="2000" dirty="0" err="1"/>
              <a:t>các</a:t>
            </a:r>
            <a:r>
              <a:rPr lang="en-US" sz="2000" dirty="0"/>
              <a:t> </a:t>
            </a:r>
            <a:r>
              <a:rPr lang="en-US" sz="2000" dirty="0" err="1"/>
              <a:t>đặc</a:t>
            </a:r>
            <a:r>
              <a:rPr lang="en-US" sz="2000" dirty="0"/>
              <a:t> </a:t>
            </a:r>
            <a:r>
              <a:rPr lang="en-US" sz="2000" dirty="0" err="1"/>
              <a:t>tính</a:t>
            </a:r>
            <a:r>
              <a:rPr lang="en-US" sz="2000" dirty="0"/>
              <a:t> </a:t>
            </a:r>
            <a:r>
              <a:rPr lang="en-US" sz="2000" dirty="0" err="1"/>
              <a:t>sinh</a:t>
            </a:r>
            <a:r>
              <a:rPr lang="en-US" sz="2000" dirty="0"/>
              <a:t> </a:t>
            </a:r>
            <a:r>
              <a:rPr lang="en-US" sz="2000" dirty="0" err="1"/>
              <a:t>trưởng</a:t>
            </a:r>
            <a:r>
              <a:rPr lang="en-US" sz="2000" dirty="0"/>
              <a:t> </a:t>
            </a:r>
            <a:r>
              <a:rPr lang="en-US" sz="2000" dirty="0" err="1"/>
              <a:t>và</a:t>
            </a:r>
            <a:r>
              <a:rPr lang="en-US" sz="2000" dirty="0"/>
              <a:t> </a:t>
            </a:r>
            <a:r>
              <a:rPr lang="en-US" sz="2000" dirty="0" err="1"/>
              <a:t>phát</a:t>
            </a:r>
            <a:r>
              <a:rPr lang="en-US" sz="2000" dirty="0"/>
              <a:t> </a:t>
            </a:r>
            <a:r>
              <a:rPr lang="en-US" sz="2000" dirty="0" err="1"/>
              <a:t>triển</a:t>
            </a:r>
            <a:r>
              <a:rPr lang="en-US" sz="2000" dirty="0"/>
              <a:t> </a:t>
            </a:r>
            <a:r>
              <a:rPr lang="en-US" sz="2000" dirty="0" err="1"/>
              <a:t>của</a:t>
            </a:r>
            <a:r>
              <a:rPr lang="en-US" sz="2000" dirty="0"/>
              <a:t> </a:t>
            </a:r>
            <a:r>
              <a:rPr lang="en-US" sz="2000" dirty="0" err="1"/>
              <a:t>mỗi</a:t>
            </a:r>
            <a:r>
              <a:rPr lang="en-US" sz="2000" dirty="0"/>
              <a:t> </a:t>
            </a:r>
            <a:r>
              <a:rPr lang="en-US" sz="2000" dirty="0" err="1"/>
              <a:t>loại</a:t>
            </a:r>
            <a:r>
              <a:rPr lang="en-US" sz="2000" dirty="0"/>
              <a:t> </a:t>
            </a:r>
            <a:r>
              <a:rPr lang="en-US" sz="2000" dirty="0" err="1"/>
              <a:t>cây</a:t>
            </a:r>
            <a:r>
              <a:rPr lang="en-US" sz="2000" dirty="0"/>
              <a:t> </a:t>
            </a:r>
            <a:r>
              <a:rPr lang="en-US" sz="2000" dirty="0" err="1"/>
              <a:t>trồng</a:t>
            </a:r>
            <a:r>
              <a:rPr lang="en-US" sz="2000" dirty="0"/>
              <a:t> </a:t>
            </a:r>
            <a:r>
              <a:rPr lang="en-US" sz="2000" dirty="0" err="1"/>
              <a:t>khác</a:t>
            </a:r>
            <a:r>
              <a:rPr lang="en-US" sz="2000" dirty="0"/>
              <a:t> </a:t>
            </a:r>
            <a:r>
              <a:rPr lang="en-US" sz="2000" dirty="0" err="1"/>
              <a:t>nhau</a:t>
            </a:r>
            <a:endParaRPr lang="en-US" sz="2000" dirty="0"/>
          </a:p>
        </p:txBody>
      </p:sp>
      <p:sp>
        <p:nvSpPr>
          <p:cNvPr id="19" name="TextBox 18"/>
          <p:cNvSpPr txBox="1"/>
          <p:nvPr/>
        </p:nvSpPr>
        <p:spPr>
          <a:xfrm>
            <a:off x="3707633" y="3427950"/>
            <a:ext cx="7642992"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tối</a:t>
            </a:r>
            <a:r>
              <a:rPr lang="en-US" sz="2000" dirty="0"/>
              <a:t> </a:t>
            </a:r>
            <a:r>
              <a:rPr lang="en-US" sz="2000" dirty="0" err="1"/>
              <a:t>đa</a:t>
            </a:r>
            <a:r>
              <a:rPr lang="en-US" sz="2000" dirty="0"/>
              <a:t> </a:t>
            </a:r>
            <a:r>
              <a:rPr lang="en-US" sz="2000" dirty="0" err="1"/>
              <a:t>diện</a:t>
            </a:r>
            <a:r>
              <a:rPr lang="en-US" sz="2000" dirty="0"/>
              <a:t> </a:t>
            </a:r>
            <a:r>
              <a:rPr lang="en-US" sz="2000" dirty="0" err="1"/>
              <a:t>tích</a:t>
            </a:r>
            <a:r>
              <a:rPr lang="en-US" sz="2000" dirty="0"/>
              <a:t> </a:t>
            </a:r>
            <a:r>
              <a:rPr lang="en-US" sz="2000" dirty="0" err="1"/>
              <a:t>đất</a:t>
            </a:r>
            <a:r>
              <a:rPr lang="en-US" sz="2000" dirty="0"/>
              <a:t> </a:t>
            </a:r>
            <a:r>
              <a:rPr lang="en-US" sz="2000" dirty="0" err="1"/>
              <a:t>trồng</a:t>
            </a:r>
            <a:r>
              <a:rPr lang="en-US" sz="2000" dirty="0"/>
              <a:t>, </a:t>
            </a:r>
            <a:r>
              <a:rPr lang="en-US" sz="2000" dirty="0" err="1"/>
              <a:t>không</a:t>
            </a:r>
            <a:r>
              <a:rPr lang="en-US" sz="2000" dirty="0"/>
              <a:t> </a:t>
            </a:r>
            <a:r>
              <a:rPr lang="en-US" sz="2000" dirty="0" err="1"/>
              <a:t>có</a:t>
            </a:r>
            <a:r>
              <a:rPr lang="en-US" sz="2000" dirty="0"/>
              <a:t> </a:t>
            </a:r>
            <a:r>
              <a:rPr lang="en-US" sz="2000" dirty="0" err="1"/>
              <a:t>chỗ</a:t>
            </a:r>
            <a:r>
              <a:rPr lang="en-US" sz="2000" dirty="0"/>
              <a:t> </a:t>
            </a:r>
            <a:r>
              <a:rPr lang="en-US" sz="2000" dirty="0" err="1"/>
              <a:t>cho</a:t>
            </a:r>
            <a:r>
              <a:rPr lang="en-US" sz="2000" dirty="0"/>
              <a:t> </a:t>
            </a:r>
            <a:r>
              <a:rPr lang="en-US" sz="2000" dirty="0" err="1"/>
              <a:t>cỏ</a:t>
            </a:r>
            <a:r>
              <a:rPr lang="en-US" sz="2000" dirty="0"/>
              <a:t> </a:t>
            </a:r>
            <a:r>
              <a:rPr lang="en-US" sz="2000" dirty="0" err="1"/>
              <a:t>dại</a:t>
            </a:r>
            <a:r>
              <a:rPr lang="en-US" sz="2000" dirty="0"/>
              <a:t> </a:t>
            </a:r>
            <a:r>
              <a:rPr lang="en-US" sz="2000" dirty="0" err="1"/>
              <a:t>mọc</a:t>
            </a:r>
            <a:r>
              <a:rPr lang="en-US" sz="2000" dirty="0"/>
              <a:t> </a:t>
            </a:r>
            <a:r>
              <a:rPr lang="en-US" sz="2000" dirty="0" err="1"/>
              <a:t>làm</a:t>
            </a:r>
            <a:r>
              <a:rPr lang="en-US" sz="2000" dirty="0"/>
              <a:t> </a:t>
            </a:r>
            <a:r>
              <a:rPr lang="en-US" sz="2000" dirty="0" err="1"/>
              <a:t>nơi</a:t>
            </a:r>
            <a:r>
              <a:rPr lang="en-US" sz="2000" dirty="0"/>
              <a:t> </a:t>
            </a:r>
            <a:r>
              <a:rPr lang="en-US" sz="2000" dirty="0" err="1"/>
              <a:t>trú</a:t>
            </a:r>
            <a:r>
              <a:rPr lang="en-US" sz="2000" dirty="0"/>
              <a:t> </a:t>
            </a:r>
            <a:r>
              <a:rPr lang="en-US" sz="2000" dirty="0" err="1"/>
              <a:t>ngụ</a:t>
            </a:r>
            <a:r>
              <a:rPr lang="en-US" sz="2000" dirty="0"/>
              <a:t> </a:t>
            </a:r>
            <a:r>
              <a:rPr lang="en-US" sz="2000" dirty="0" err="1"/>
              <a:t>cho</a:t>
            </a:r>
            <a:r>
              <a:rPr lang="en-US" sz="2000" dirty="0"/>
              <a:t> </a:t>
            </a:r>
            <a:r>
              <a:rPr lang="en-US" sz="2000" dirty="0" err="1"/>
              <a:t>các</a:t>
            </a:r>
            <a:r>
              <a:rPr lang="en-US" sz="2000" dirty="0"/>
              <a:t> </a:t>
            </a:r>
            <a:r>
              <a:rPr lang="en-US" sz="2000" dirty="0" err="1"/>
              <a:t>loại</a:t>
            </a:r>
            <a:r>
              <a:rPr lang="en-US" sz="2000" dirty="0"/>
              <a:t> </a:t>
            </a:r>
            <a:r>
              <a:rPr lang="en-US" sz="2000" dirty="0" err="1"/>
              <a:t>sâu</a:t>
            </a:r>
            <a:r>
              <a:rPr lang="en-US" sz="2000" dirty="0"/>
              <a:t> </a:t>
            </a:r>
            <a:r>
              <a:rPr lang="en-US" sz="2000" dirty="0" err="1"/>
              <a:t>hại</a:t>
            </a:r>
            <a:r>
              <a:rPr lang="en-US" sz="2000" dirty="0"/>
              <a:t> </a:t>
            </a:r>
            <a:r>
              <a:rPr lang="en-US" sz="2000" dirty="0" err="1"/>
              <a:t>trưởng</a:t>
            </a:r>
            <a:r>
              <a:rPr lang="en-US" sz="2000" dirty="0"/>
              <a:t> </a:t>
            </a:r>
            <a:r>
              <a:rPr lang="en-US" sz="2000" dirty="0" err="1"/>
              <a:t>thành</a:t>
            </a:r>
            <a:endParaRPr lang="en-US" sz="2000" dirty="0"/>
          </a:p>
        </p:txBody>
      </p:sp>
      <p:sp>
        <p:nvSpPr>
          <p:cNvPr id="20" name="TextBox 19"/>
          <p:cNvSpPr txBox="1"/>
          <p:nvPr/>
        </p:nvSpPr>
        <p:spPr>
          <a:xfrm>
            <a:off x="3624775" y="4435016"/>
            <a:ext cx="7642992" cy="1015663"/>
          </a:xfrm>
          <a:prstGeom prst="rect">
            <a:avLst/>
          </a:prstGeom>
          <a:noFill/>
        </p:spPr>
        <p:txBody>
          <a:bodyPr wrap="square" rtlCol="0">
            <a:spAutoFit/>
          </a:bodyPr>
          <a:lstStyle/>
          <a:p>
            <a:r>
              <a:rPr lang="en-US" sz="2000" dirty="0" err="1" smtClean="0"/>
              <a:t>Làm</a:t>
            </a:r>
            <a:r>
              <a:rPr lang="en-US" sz="2000" dirty="0" smtClean="0"/>
              <a:t> </a:t>
            </a:r>
            <a:r>
              <a:rPr lang="en-US" sz="2000" dirty="0" err="1" smtClean="0"/>
              <a:t>tăng</a:t>
            </a:r>
            <a:r>
              <a:rPr lang="en-US" sz="2000" dirty="0" smtClean="0"/>
              <a:t> </a:t>
            </a:r>
            <a:r>
              <a:rPr lang="en-US" sz="2000" dirty="0" err="1" smtClean="0"/>
              <a:t>tính</a:t>
            </a:r>
            <a:r>
              <a:rPr lang="en-US" sz="2000" dirty="0" smtClean="0"/>
              <a:t> </a:t>
            </a:r>
            <a:r>
              <a:rPr lang="en-US" sz="2000" dirty="0" err="1" smtClean="0"/>
              <a:t>đa</a:t>
            </a:r>
            <a:r>
              <a:rPr lang="en-US" sz="2000" dirty="0" smtClean="0"/>
              <a:t> </a:t>
            </a:r>
            <a:r>
              <a:rPr lang="en-US" sz="2000" dirty="0" err="1" smtClean="0"/>
              <a:t>dạng</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trồng</a:t>
            </a:r>
            <a:r>
              <a:rPr lang="en-US" sz="2000" dirty="0" smtClean="0"/>
              <a:t>, </a:t>
            </a:r>
            <a:r>
              <a:rPr lang="en-US" sz="2000" dirty="0" err="1" smtClean="0"/>
              <a:t>cản</a:t>
            </a:r>
            <a:r>
              <a:rPr lang="en-US" sz="2000" dirty="0" smtClean="0"/>
              <a:t> </a:t>
            </a:r>
            <a:r>
              <a:rPr lang="en-US" sz="2000" dirty="0" err="1" smtClean="0"/>
              <a:t>trở</a:t>
            </a:r>
            <a:r>
              <a:rPr lang="en-US" sz="2000" dirty="0" smtClean="0"/>
              <a:t> </a:t>
            </a:r>
            <a:r>
              <a:rPr lang="en-US" sz="2000" dirty="0" err="1" smtClean="0"/>
              <a:t>sự</a:t>
            </a:r>
            <a:r>
              <a:rPr lang="en-US" sz="2000" dirty="0" smtClean="0"/>
              <a:t> </a:t>
            </a:r>
            <a:r>
              <a:rPr lang="en-US" sz="2000" dirty="0" err="1" smtClean="0"/>
              <a:t>phát</a:t>
            </a:r>
            <a:r>
              <a:rPr lang="en-US" sz="2000" dirty="0" smtClean="0"/>
              <a:t> </a:t>
            </a:r>
            <a:r>
              <a:rPr lang="en-US" sz="2000" dirty="0" err="1" smtClean="0"/>
              <a:t>triển</a:t>
            </a:r>
            <a:r>
              <a:rPr lang="en-US" sz="2000" dirty="0" smtClean="0"/>
              <a:t>, </a:t>
            </a:r>
            <a:r>
              <a:rPr lang="en-US" sz="2000" dirty="0" err="1" smtClean="0"/>
              <a:t>lây</a:t>
            </a:r>
            <a:r>
              <a:rPr lang="en-US" sz="2000" dirty="0" smtClean="0"/>
              <a:t> </a:t>
            </a:r>
            <a:r>
              <a:rPr lang="en-US" sz="2000" dirty="0" err="1" smtClean="0"/>
              <a:t>lan</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loài</a:t>
            </a:r>
            <a:r>
              <a:rPr lang="en-US" sz="2000" dirty="0" smtClean="0"/>
              <a:t> </a:t>
            </a:r>
            <a:r>
              <a:rPr lang="en-US" sz="2000" dirty="0" err="1" smtClean="0"/>
              <a:t>dịch</a:t>
            </a:r>
            <a:r>
              <a:rPr lang="en-US" sz="2000" dirty="0" smtClean="0"/>
              <a:t> </a:t>
            </a:r>
            <a:r>
              <a:rPr lang="en-US" sz="2000" dirty="0" err="1" smtClean="0"/>
              <a:t>gây</a:t>
            </a:r>
            <a:r>
              <a:rPr lang="en-US" sz="2000" dirty="0" smtClean="0"/>
              <a:t> </a:t>
            </a:r>
            <a:r>
              <a:rPr lang="en-US" sz="2000" dirty="0" err="1" smtClean="0"/>
              <a:t>hại</a:t>
            </a:r>
            <a:r>
              <a:rPr lang="en-US" sz="2000" dirty="0" smtClean="0"/>
              <a:t> (</a:t>
            </a:r>
            <a:r>
              <a:rPr lang="en-US" sz="2000" dirty="0" err="1" smtClean="0"/>
              <a:t>những</a:t>
            </a:r>
            <a:r>
              <a:rPr lang="en-US" sz="2000" dirty="0" smtClean="0"/>
              <a:t> </a:t>
            </a:r>
            <a:r>
              <a:rPr lang="en-US" sz="2000" dirty="0" err="1" smtClean="0"/>
              <a:t>loài</a:t>
            </a:r>
            <a:r>
              <a:rPr lang="en-US" sz="2000" dirty="0" smtClean="0"/>
              <a:t> </a:t>
            </a:r>
            <a:r>
              <a:rPr lang="en-US" sz="2000" dirty="0" err="1" smtClean="0"/>
              <a:t>chỉ</a:t>
            </a:r>
            <a:r>
              <a:rPr lang="en-US" sz="2000" dirty="0" smtClean="0"/>
              <a:t> </a:t>
            </a:r>
            <a:r>
              <a:rPr lang="en-US" sz="2000" dirty="0" err="1" smtClean="0"/>
              <a:t>dùng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nhất</a:t>
            </a:r>
            <a:r>
              <a:rPr lang="en-US" sz="2000" dirty="0" smtClean="0"/>
              <a:t> </a:t>
            </a:r>
            <a:r>
              <a:rPr lang="en-US" sz="2000" dirty="0" err="1" smtClean="0"/>
              <a:t>định</a:t>
            </a:r>
            <a:r>
              <a:rPr lang="en-US" sz="2000" dirty="0" smtClean="0"/>
              <a:t> </a:t>
            </a:r>
            <a:r>
              <a:rPr lang="en-US" sz="2000" dirty="0" err="1" smtClean="0"/>
              <a:t>để</a:t>
            </a:r>
            <a:r>
              <a:rPr lang="en-US" sz="2000" dirty="0" smtClean="0"/>
              <a:t> </a:t>
            </a:r>
            <a:r>
              <a:rPr lang="en-US" sz="2000" dirty="0" err="1" smtClean="0"/>
              <a:t>làm</a:t>
            </a:r>
            <a:r>
              <a:rPr lang="en-US" sz="2000" dirty="0" smtClean="0"/>
              <a:t> </a:t>
            </a:r>
            <a:r>
              <a:rPr lang="en-US" sz="2000" dirty="0" err="1" smtClean="0"/>
              <a:t>thức</a:t>
            </a:r>
            <a:r>
              <a:rPr lang="en-US" sz="2000" dirty="0" smtClean="0"/>
              <a:t> </a:t>
            </a:r>
            <a:r>
              <a:rPr lang="en-US" sz="2000" dirty="0" err="1" smtClean="0"/>
              <a:t>ăn</a:t>
            </a:r>
            <a:r>
              <a:rPr lang="en-US" sz="2000" dirty="0" smtClean="0"/>
              <a:t>)</a:t>
            </a:r>
            <a:endParaRPr lang="en-US" sz="2000" dirty="0"/>
          </a:p>
        </p:txBody>
      </p:sp>
      <p:sp>
        <p:nvSpPr>
          <p:cNvPr id="21" name="TextBox 20"/>
          <p:cNvSpPr txBox="1"/>
          <p:nvPr/>
        </p:nvSpPr>
        <p:spPr>
          <a:xfrm>
            <a:off x="3779118" y="5892754"/>
            <a:ext cx="7317507" cy="707886"/>
          </a:xfrm>
          <a:prstGeom prst="rect">
            <a:avLst/>
          </a:prstGeom>
          <a:noFill/>
        </p:spPr>
        <p:txBody>
          <a:bodyPr wrap="square" rtlCol="0">
            <a:spAutoFit/>
          </a:bodyPr>
          <a:lstStyle/>
          <a:p>
            <a:r>
              <a:rPr lang="en-US" sz="2000" dirty="0" err="1"/>
              <a:t>Tăng</a:t>
            </a:r>
            <a:r>
              <a:rPr lang="en-US" sz="2000" dirty="0"/>
              <a:t> </a:t>
            </a:r>
            <a:r>
              <a:rPr lang="en-US" sz="2000" dirty="0" err="1"/>
              <a:t>năng</a:t>
            </a:r>
            <a:r>
              <a:rPr lang="en-US" sz="2000" dirty="0"/>
              <a:t> </a:t>
            </a:r>
            <a:r>
              <a:rPr lang="en-US" sz="2000" dirty="0" err="1"/>
              <a:t>xuất</a:t>
            </a:r>
            <a:r>
              <a:rPr lang="en-US" sz="2000" dirty="0"/>
              <a:t> </a:t>
            </a:r>
            <a:r>
              <a:rPr lang="en-US" sz="2000" dirty="0" err="1"/>
              <a:t>cây</a:t>
            </a:r>
            <a:r>
              <a:rPr lang="en-US" sz="2000" dirty="0"/>
              <a:t> </a:t>
            </a:r>
            <a:r>
              <a:rPr lang="en-US" sz="2000" dirty="0" err="1"/>
              <a:t>trồng</a:t>
            </a:r>
            <a:r>
              <a:rPr lang="en-US" sz="2000" dirty="0"/>
              <a:t>, </a:t>
            </a:r>
            <a:r>
              <a:rPr lang="en-US" sz="2000" dirty="0" err="1"/>
              <a:t>tiết</a:t>
            </a:r>
            <a:r>
              <a:rPr lang="en-US" sz="2000" dirty="0"/>
              <a:t> </a:t>
            </a:r>
            <a:r>
              <a:rPr lang="en-US" sz="2000" dirty="0" err="1"/>
              <a:t>kiệm</a:t>
            </a:r>
            <a:r>
              <a:rPr lang="en-US" sz="2000" dirty="0"/>
              <a:t> chi </a:t>
            </a:r>
            <a:r>
              <a:rPr lang="en-US" sz="2000" dirty="0" err="1"/>
              <a:t>phí</a:t>
            </a:r>
            <a:r>
              <a:rPr lang="en-US" sz="2000" dirty="0"/>
              <a:t> </a:t>
            </a:r>
            <a:r>
              <a:rPr lang="en-US" sz="2000" dirty="0" err="1"/>
              <a:t>và</a:t>
            </a:r>
            <a:r>
              <a:rPr lang="en-US" sz="2000" dirty="0"/>
              <a:t> </a:t>
            </a:r>
            <a:r>
              <a:rPr lang="en-US" sz="2000" dirty="0" err="1"/>
              <a:t>thu</a:t>
            </a:r>
            <a:r>
              <a:rPr lang="en-US" sz="2000" dirty="0"/>
              <a:t> </a:t>
            </a:r>
            <a:r>
              <a:rPr lang="en-US" sz="2000" dirty="0" err="1"/>
              <a:t>về</a:t>
            </a:r>
            <a:r>
              <a:rPr lang="en-US" sz="2000" dirty="0"/>
              <a:t> </a:t>
            </a:r>
            <a:r>
              <a:rPr lang="en-US" sz="2000" dirty="0" err="1"/>
              <a:t>lợi</a:t>
            </a:r>
            <a:r>
              <a:rPr lang="en-US" sz="2000" dirty="0"/>
              <a:t> </a:t>
            </a:r>
            <a:r>
              <a:rPr lang="en-US" sz="2000" dirty="0" err="1"/>
              <a:t>nhuận</a:t>
            </a:r>
            <a:r>
              <a:rPr lang="en-US" sz="2000" dirty="0"/>
              <a:t> </a:t>
            </a:r>
            <a:r>
              <a:rPr lang="en-US" sz="2000" dirty="0" err="1"/>
              <a:t>khả</a:t>
            </a:r>
            <a:r>
              <a:rPr lang="en-US" sz="2000" dirty="0"/>
              <a:t> </a:t>
            </a:r>
            <a:r>
              <a:rPr lang="en-US" sz="2000" dirty="0" err="1"/>
              <a:t>quan</a:t>
            </a:r>
            <a:endParaRPr lang="en-US" sz="2000" dirty="0"/>
          </a:p>
        </p:txBody>
      </p:sp>
      <p:cxnSp>
        <p:nvCxnSpPr>
          <p:cNvPr id="23" name="Straight Connector 22"/>
          <p:cNvCxnSpPr>
            <a:stCxn id="9" idx="3"/>
          </p:cNvCxnSpPr>
          <p:nvPr/>
        </p:nvCxnSpPr>
        <p:spPr>
          <a:xfrm flipV="1">
            <a:off x="2256503" y="1253613"/>
            <a:ext cx="1368271" cy="2586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2256503" y="3839961"/>
            <a:ext cx="1368271" cy="245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6503" y="2447777"/>
            <a:ext cx="1368271" cy="139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p:cNvCxnSpPr>
          <p:nvPr/>
        </p:nvCxnSpPr>
        <p:spPr>
          <a:xfrm>
            <a:off x="2256503" y="3839961"/>
            <a:ext cx="1368271" cy="110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56503" y="3839961"/>
            <a:ext cx="13682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21</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112541" y="2153265"/>
            <a:ext cx="2143962" cy="2669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Ứ</a:t>
            </a:r>
            <a:r>
              <a:rPr lang="en-US" sz="2400" dirty="0" err="1" smtClean="0"/>
              <a:t>ng</a:t>
            </a:r>
            <a:r>
              <a:rPr lang="en-US" sz="2400" dirty="0" smtClean="0"/>
              <a:t> </a:t>
            </a:r>
            <a:r>
              <a:rPr lang="en-US" sz="2400" dirty="0" err="1"/>
              <a:t>dụng</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nhằm</a:t>
            </a:r>
            <a:r>
              <a:rPr lang="en-US" sz="2400" dirty="0"/>
              <a:t> </a:t>
            </a:r>
            <a:r>
              <a:rPr lang="en-US" sz="2400" dirty="0" err="1"/>
              <a:t>nâng</a:t>
            </a:r>
            <a:r>
              <a:rPr lang="en-US" sz="2400" dirty="0"/>
              <a:t> </a:t>
            </a:r>
            <a:r>
              <a:rPr lang="en-US" sz="2400" dirty="0" err="1"/>
              <a:t>cao</a:t>
            </a:r>
            <a:r>
              <a:rPr lang="en-US" sz="2400" dirty="0"/>
              <a:t> </a:t>
            </a:r>
            <a:r>
              <a:rPr lang="en-US" sz="2400" dirty="0" err="1"/>
              <a:t>năng</a:t>
            </a:r>
            <a:r>
              <a:rPr lang="en-US" sz="2400" dirty="0"/>
              <a:t> </a:t>
            </a:r>
            <a:r>
              <a:rPr lang="en-US" sz="2400" dirty="0" err="1"/>
              <a:t>suất</a:t>
            </a:r>
            <a:r>
              <a:rPr lang="en-US" sz="2400" dirty="0"/>
              <a:t> </a:t>
            </a:r>
            <a:r>
              <a:rPr lang="en-US" sz="2400" dirty="0" err="1"/>
              <a:t>vật</a:t>
            </a:r>
            <a:r>
              <a:rPr lang="en-US" sz="2400" dirty="0"/>
              <a:t> </a:t>
            </a:r>
            <a:r>
              <a:rPr lang="en-US" sz="2400" dirty="0" err="1"/>
              <a:t>nuôi</a:t>
            </a:r>
            <a:endParaRPr lang="en-US" sz="2400" dirty="0"/>
          </a:p>
        </p:txBody>
      </p:sp>
      <p:sp>
        <p:nvSpPr>
          <p:cNvPr id="8" name="Rounded Rectangle 7"/>
          <p:cNvSpPr/>
          <p:nvPr/>
        </p:nvSpPr>
        <p:spPr>
          <a:xfrm>
            <a:off x="3624775" y="2611663"/>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ounded Rectangle 8"/>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ounded Rectangle 10"/>
          <p:cNvSpPr/>
          <p:nvPr/>
        </p:nvSpPr>
        <p:spPr>
          <a:xfrm>
            <a:off x="3616375" y="4004587"/>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624774" y="788025"/>
            <a:ext cx="7849471" cy="923330"/>
          </a:xfrm>
          <a:prstGeom prst="rect">
            <a:avLst/>
          </a:prstGeom>
          <a:noFill/>
        </p:spPr>
        <p:txBody>
          <a:bodyPr wrap="square" rtlCol="0">
            <a:spAutoFit/>
          </a:bodyPr>
          <a:lstStyle/>
          <a:p>
            <a:pPr lvl="0" algn="ctr"/>
            <a:r>
              <a:rPr lang="en-US" sz="2000" dirty="0" err="1"/>
              <a:t>Xây</a:t>
            </a:r>
            <a:r>
              <a:rPr lang="en-US" sz="2000" dirty="0"/>
              <a:t> </a:t>
            </a:r>
            <a:r>
              <a:rPr lang="en-US" sz="2000" dirty="0" err="1"/>
              <a:t>dựng</a:t>
            </a:r>
            <a:r>
              <a:rPr lang="en-US" sz="2000" dirty="0"/>
              <a:t> </a:t>
            </a:r>
            <a:r>
              <a:rPr lang="en-US" sz="2000" dirty="0" err="1"/>
              <a:t>chuồng</a:t>
            </a:r>
            <a:r>
              <a:rPr lang="en-US" sz="2000" dirty="0"/>
              <a:t> </a:t>
            </a:r>
            <a:r>
              <a:rPr lang="en-US" sz="2000" dirty="0" err="1"/>
              <a:t>trại</a:t>
            </a:r>
            <a:r>
              <a:rPr lang="en-US" sz="2000" dirty="0"/>
              <a:t> </a:t>
            </a:r>
            <a:r>
              <a:rPr lang="en-US" sz="2000" dirty="0" err="1"/>
              <a:t>theo</a:t>
            </a:r>
            <a:r>
              <a:rPr lang="en-US" sz="2000" dirty="0"/>
              <a:t> </a:t>
            </a:r>
            <a:r>
              <a:rPr lang="en-US" sz="2000" dirty="0" err="1"/>
              <a:t>mô</a:t>
            </a:r>
            <a:r>
              <a:rPr lang="en-US" sz="2000" dirty="0"/>
              <a:t> </a:t>
            </a:r>
            <a:r>
              <a:rPr lang="en-US" sz="2000" dirty="0" err="1"/>
              <a:t>hình</a:t>
            </a:r>
            <a:r>
              <a:rPr lang="en-US" sz="2000" dirty="0"/>
              <a:t> </a:t>
            </a:r>
            <a:r>
              <a:rPr lang="en-US" sz="2000" dirty="0" err="1"/>
              <a:t>khép</a:t>
            </a:r>
            <a:r>
              <a:rPr lang="en-US" sz="2000" dirty="0"/>
              <a:t> </a:t>
            </a:r>
            <a:r>
              <a:rPr lang="en-US" sz="2000" dirty="0" err="1"/>
              <a:t>kín</a:t>
            </a:r>
            <a:r>
              <a:rPr lang="en-US" sz="2000" dirty="0"/>
              <a:t>, </a:t>
            </a:r>
            <a:r>
              <a:rPr lang="en-US" sz="2000" dirty="0" err="1"/>
              <a:t>có</a:t>
            </a:r>
            <a:r>
              <a:rPr lang="en-US" sz="2000" dirty="0"/>
              <a:t> </a:t>
            </a:r>
            <a:r>
              <a:rPr lang="en-US" sz="2000" dirty="0" err="1"/>
              <a:t>máng</a:t>
            </a:r>
            <a:r>
              <a:rPr lang="en-US" sz="2000" dirty="0"/>
              <a:t> </a:t>
            </a:r>
            <a:r>
              <a:rPr lang="en-US" sz="2000" dirty="0" err="1"/>
              <a:t>ăn</a:t>
            </a:r>
            <a:r>
              <a:rPr lang="en-US" sz="2000" dirty="0"/>
              <a:t> </a:t>
            </a:r>
            <a:r>
              <a:rPr lang="en-US" sz="2000" dirty="0" err="1"/>
              <a:t>uống</a:t>
            </a:r>
            <a:r>
              <a:rPr lang="en-US" sz="2000" dirty="0"/>
              <a:t> </a:t>
            </a:r>
            <a:r>
              <a:rPr lang="en-US" sz="2000" dirty="0" err="1"/>
              <a:t>tự</a:t>
            </a:r>
            <a:r>
              <a:rPr lang="en-US" sz="2000" dirty="0"/>
              <a:t> </a:t>
            </a:r>
            <a:r>
              <a:rPr lang="en-US" sz="2000" dirty="0" err="1"/>
              <a:t>động</a:t>
            </a:r>
            <a:r>
              <a:rPr lang="en-US" sz="2000" dirty="0"/>
              <a:t>, </a:t>
            </a:r>
            <a:r>
              <a:rPr lang="en-US" sz="2000" dirty="0" err="1"/>
              <a:t>quạt</a:t>
            </a:r>
            <a:r>
              <a:rPr lang="en-US" sz="2000" dirty="0"/>
              <a:t> </a:t>
            </a:r>
            <a:r>
              <a:rPr lang="en-US" sz="2000" dirty="0" err="1"/>
              <a:t>thông</a:t>
            </a:r>
            <a:r>
              <a:rPr lang="en-US" sz="2000" dirty="0"/>
              <a:t> </a:t>
            </a:r>
            <a:r>
              <a:rPr lang="en-US" sz="2000" dirty="0" err="1"/>
              <a:t>khí</a:t>
            </a:r>
            <a:r>
              <a:rPr lang="en-US" sz="2000" dirty="0" smtClean="0"/>
              <a:t>.</a:t>
            </a:r>
            <a:endParaRPr lang="en-US" sz="2000" dirty="0"/>
          </a:p>
          <a:p>
            <a:pPr algn="ctr"/>
            <a:endParaRPr lang="en-US" dirty="0"/>
          </a:p>
        </p:txBody>
      </p:sp>
      <p:sp>
        <p:nvSpPr>
          <p:cNvPr id="14" name="TextBox 13"/>
          <p:cNvSpPr txBox="1"/>
          <p:nvPr/>
        </p:nvSpPr>
        <p:spPr>
          <a:xfrm>
            <a:off x="3707633" y="2732505"/>
            <a:ext cx="7642992" cy="707886"/>
          </a:xfrm>
          <a:prstGeom prst="rect">
            <a:avLst/>
          </a:prstGeom>
          <a:noFill/>
        </p:spPr>
        <p:txBody>
          <a:bodyPr wrap="square" rtlCol="0">
            <a:spAutoFit/>
          </a:bodyPr>
          <a:lstStyle/>
          <a:p>
            <a:pPr lvl="0"/>
            <a:r>
              <a:rPr lang="en-US" sz="2000" dirty="0" err="1"/>
              <a:t>Tạo</a:t>
            </a:r>
            <a:r>
              <a:rPr lang="en-US" sz="2000" dirty="0"/>
              <a:t> </a:t>
            </a:r>
            <a:r>
              <a:rPr lang="en-US" sz="2000" dirty="0" err="1"/>
              <a:t>giống</a:t>
            </a:r>
            <a:r>
              <a:rPr lang="en-US" sz="2000" dirty="0"/>
              <a:t> </a:t>
            </a:r>
            <a:r>
              <a:rPr lang="en-US" sz="2000" dirty="0" err="1"/>
              <a:t>lai</a:t>
            </a:r>
            <a:r>
              <a:rPr lang="en-US" sz="2000" dirty="0"/>
              <a:t>: </a:t>
            </a:r>
            <a:r>
              <a:rPr lang="en-US" sz="2000" dirty="0" err="1"/>
              <a:t>mướp</a:t>
            </a:r>
            <a:r>
              <a:rPr lang="en-US" sz="2000" dirty="0"/>
              <a:t> </a:t>
            </a:r>
            <a:r>
              <a:rPr lang="en-US" sz="2000" dirty="0" err="1"/>
              <a:t>đắng</a:t>
            </a:r>
            <a:r>
              <a:rPr lang="en-US" sz="2000" dirty="0"/>
              <a:t> </a:t>
            </a:r>
            <a:r>
              <a:rPr lang="en-US" sz="2000" dirty="0" err="1"/>
              <a:t>với</a:t>
            </a:r>
            <a:r>
              <a:rPr lang="en-US" sz="2000" dirty="0"/>
              <a:t> </a:t>
            </a:r>
            <a:r>
              <a:rPr lang="en-US" sz="2000" dirty="0" err="1"/>
              <a:t>mướp</a:t>
            </a:r>
            <a:r>
              <a:rPr lang="en-US" sz="2000" dirty="0"/>
              <a:t>, </a:t>
            </a:r>
            <a:r>
              <a:rPr lang="en-US" sz="2000" dirty="0" err="1"/>
              <a:t>lợn</a:t>
            </a:r>
            <a:r>
              <a:rPr lang="en-US" sz="2000" dirty="0"/>
              <a:t> </a:t>
            </a:r>
            <a:r>
              <a:rPr lang="en-US" sz="2000" dirty="0" err="1"/>
              <a:t>đen</a:t>
            </a:r>
            <a:r>
              <a:rPr lang="en-US" sz="2000" dirty="0"/>
              <a:t> (</a:t>
            </a:r>
            <a:r>
              <a:rPr lang="en-US" sz="2000" dirty="0" err="1"/>
              <a:t>lai</a:t>
            </a:r>
            <a:r>
              <a:rPr lang="en-US" sz="2000" dirty="0"/>
              <a:t> </a:t>
            </a:r>
            <a:r>
              <a:rPr lang="en-US" sz="2000" dirty="0" err="1"/>
              <a:t>giữa</a:t>
            </a:r>
            <a:r>
              <a:rPr lang="en-US" sz="2000" dirty="0"/>
              <a:t> </a:t>
            </a:r>
            <a:r>
              <a:rPr lang="en-US" sz="2000" dirty="0" err="1"/>
              <a:t>lợn</a:t>
            </a:r>
            <a:r>
              <a:rPr lang="en-US" sz="2000" dirty="0"/>
              <a:t> </a:t>
            </a:r>
            <a:r>
              <a:rPr lang="en-US" sz="2000" dirty="0" err="1"/>
              <a:t>bản</a:t>
            </a:r>
            <a:r>
              <a:rPr lang="en-US" sz="2000" dirty="0"/>
              <a:t> </a:t>
            </a:r>
            <a:r>
              <a:rPr lang="en-US" sz="2000" dirty="0" err="1"/>
              <a:t>địa</a:t>
            </a:r>
            <a:r>
              <a:rPr lang="en-US" sz="2000" dirty="0"/>
              <a:t> </a:t>
            </a:r>
            <a:r>
              <a:rPr lang="en-US" sz="2000" dirty="0" err="1"/>
              <a:t>với</a:t>
            </a:r>
            <a:r>
              <a:rPr lang="en-US" sz="2000" dirty="0"/>
              <a:t> </a:t>
            </a:r>
            <a:r>
              <a:rPr lang="en-US" sz="2000" dirty="0" err="1"/>
              <a:t>lợn</a:t>
            </a:r>
            <a:r>
              <a:rPr lang="en-US" sz="2000" dirty="0"/>
              <a:t> </a:t>
            </a:r>
            <a:r>
              <a:rPr lang="en-US" sz="2000" dirty="0" err="1"/>
              <a:t>ngoại</a:t>
            </a:r>
            <a:r>
              <a:rPr lang="en-US" sz="2000" dirty="0"/>
              <a:t> </a:t>
            </a:r>
            <a:r>
              <a:rPr lang="en-US" sz="2000" dirty="0" err="1"/>
              <a:t>nhập</a:t>
            </a:r>
            <a:r>
              <a:rPr lang="en-US" sz="2000" dirty="0"/>
              <a:t>),...</a:t>
            </a:r>
          </a:p>
        </p:txBody>
      </p:sp>
      <p:sp>
        <p:nvSpPr>
          <p:cNvPr id="16" name="TextBox 15"/>
          <p:cNvSpPr txBox="1"/>
          <p:nvPr/>
        </p:nvSpPr>
        <p:spPr>
          <a:xfrm>
            <a:off x="3624775" y="4323650"/>
            <a:ext cx="7642992" cy="400110"/>
          </a:xfrm>
          <a:prstGeom prst="rect">
            <a:avLst/>
          </a:prstGeom>
          <a:noFill/>
        </p:spPr>
        <p:txBody>
          <a:bodyPr wrap="square" rtlCol="0">
            <a:spAutoFit/>
          </a:bodyPr>
          <a:lstStyle/>
          <a:p>
            <a:pPr lvl="0"/>
            <a:r>
              <a:rPr lang="en-US" sz="2000" dirty="0" err="1"/>
              <a:t>Điều</a:t>
            </a:r>
            <a:r>
              <a:rPr lang="en-US" sz="2000" dirty="0"/>
              <a:t> </a:t>
            </a:r>
            <a:r>
              <a:rPr lang="en-US" sz="2000" dirty="0" err="1"/>
              <a:t>chỉnh</a:t>
            </a:r>
            <a:r>
              <a:rPr lang="en-US" sz="2000" dirty="0"/>
              <a:t> </a:t>
            </a:r>
            <a:r>
              <a:rPr lang="en-US" sz="2000" dirty="0" err="1"/>
              <a:t>nhiệt</a:t>
            </a:r>
            <a:r>
              <a:rPr lang="en-US" sz="2000" dirty="0"/>
              <a:t> </a:t>
            </a:r>
            <a:r>
              <a:rPr lang="en-US" sz="2000" dirty="0" err="1"/>
              <a:t>độ</a:t>
            </a:r>
            <a:r>
              <a:rPr lang="en-US" sz="2000" dirty="0"/>
              <a:t> </a:t>
            </a:r>
            <a:r>
              <a:rPr lang="en-US" sz="2000" dirty="0" err="1"/>
              <a:t>buồng</a:t>
            </a:r>
            <a:r>
              <a:rPr lang="en-US" sz="2000" dirty="0"/>
              <a:t> </a:t>
            </a:r>
            <a:r>
              <a:rPr lang="en-US" sz="2000" dirty="0" err="1"/>
              <a:t>nuôi</a:t>
            </a:r>
            <a:r>
              <a:rPr lang="en-US" sz="2000" dirty="0"/>
              <a:t> </a:t>
            </a:r>
            <a:r>
              <a:rPr lang="en-US" sz="2000" dirty="0" err="1"/>
              <a:t>tằm</a:t>
            </a:r>
            <a:r>
              <a:rPr lang="en-US" sz="2000" dirty="0"/>
              <a:t>, </a:t>
            </a:r>
            <a:r>
              <a:rPr lang="en-US" sz="2000" dirty="0" err="1"/>
              <a:t>chuồng</a:t>
            </a:r>
            <a:r>
              <a:rPr lang="en-US" sz="2000" dirty="0"/>
              <a:t> </a:t>
            </a:r>
            <a:r>
              <a:rPr lang="en-US" sz="2000" dirty="0" err="1"/>
              <a:t>nuôi</a:t>
            </a:r>
            <a:r>
              <a:rPr lang="en-US" sz="2000" dirty="0"/>
              <a:t> </a:t>
            </a:r>
            <a:r>
              <a:rPr lang="en-US" sz="2000" dirty="0" err="1"/>
              <a:t>gà</a:t>
            </a:r>
            <a:r>
              <a:rPr lang="en-US" sz="2000" dirty="0"/>
              <a:t>,...</a:t>
            </a:r>
          </a:p>
        </p:txBody>
      </p:sp>
      <p:sp>
        <p:nvSpPr>
          <p:cNvPr id="17" name="TextBox 16"/>
          <p:cNvSpPr txBox="1"/>
          <p:nvPr/>
        </p:nvSpPr>
        <p:spPr>
          <a:xfrm>
            <a:off x="3779118" y="5892754"/>
            <a:ext cx="7317507"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thức</a:t>
            </a:r>
            <a:r>
              <a:rPr lang="en-US" sz="2000" dirty="0"/>
              <a:t> </a:t>
            </a:r>
            <a:r>
              <a:rPr lang="en-US" sz="2000" dirty="0" err="1"/>
              <a:t>ăn</a:t>
            </a:r>
            <a:r>
              <a:rPr lang="en-US" sz="2000" dirty="0"/>
              <a:t> </a:t>
            </a:r>
            <a:r>
              <a:rPr lang="en-US" sz="2000" dirty="0" err="1"/>
              <a:t>tổng</a:t>
            </a:r>
            <a:r>
              <a:rPr lang="en-US" sz="2000" dirty="0"/>
              <a:t> </a:t>
            </a:r>
            <a:r>
              <a:rPr lang="en-US" sz="2000" dirty="0" err="1"/>
              <a:t>hợp</a:t>
            </a:r>
            <a:r>
              <a:rPr lang="en-US" sz="2000" dirty="0"/>
              <a:t> </a:t>
            </a:r>
            <a:r>
              <a:rPr lang="en-US" sz="2000" dirty="0" err="1"/>
              <a:t>kích</a:t>
            </a:r>
            <a:r>
              <a:rPr lang="en-US" sz="2000" dirty="0"/>
              <a:t> </a:t>
            </a:r>
            <a:r>
              <a:rPr lang="en-US" sz="2000" dirty="0" err="1"/>
              <a:t>thích</a:t>
            </a:r>
            <a:r>
              <a:rPr lang="en-US" sz="2000" dirty="0"/>
              <a:t> </a:t>
            </a:r>
            <a:r>
              <a:rPr lang="en-US" sz="2000" dirty="0" err="1"/>
              <a:t>tăng</a:t>
            </a:r>
            <a:r>
              <a:rPr lang="en-US" sz="2000" dirty="0"/>
              <a:t> </a:t>
            </a:r>
            <a:r>
              <a:rPr lang="en-US" sz="2000" dirty="0" err="1"/>
              <a:t>trưởng</a:t>
            </a:r>
            <a:r>
              <a:rPr lang="en-US" sz="2000" dirty="0"/>
              <a:t> </a:t>
            </a:r>
            <a:r>
              <a:rPr lang="en-US" sz="2000" dirty="0" err="1"/>
              <a:t>cho</a:t>
            </a:r>
            <a:r>
              <a:rPr lang="en-US" sz="2000" dirty="0"/>
              <a:t> </a:t>
            </a:r>
            <a:r>
              <a:rPr lang="en-US" sz="2000" dirty="0" err="1"/>
              <a:t>gia</a:t>
            </a:r>
            <a:r>
              <a:rPr lang="en-US" sz="2000" dirty="0"/>
              <a:t> </a:t>
            </a:r>
            <a:r>
              <a:rPr lang="en-US" sz="2000" dirty="0" err="1"/>
              <a:t>súc</a:t>
            </a:r>
            <a:r>
              <a:rPr lang="en-US" sz="2000" dirty="0"/>
              <a:t>, </a:t>
            </a:r>
            <a:r>
              <a:rPr lang="en-US" sz="2000" dirty="0" err="1"/>
              <a:t>gia</a:t>
            </a:r>
            <a:r>
              <a:rPr lang="en-US" sz="2000" dirty="0"/>
              <a:t> </a:t>
            </a:r>
            <a:r>
              <a:rPr lang="en-US" sz="2000" dirty="0" err="1"/>
              <a:t>cầm</a:t>
            </a:r>
            <a:endParaRPr lang="en-US" sz="2000" dirty="0"/>
          </a:p>
        </p:txBody>
      </p:sp>
      <p:cxnSp>
        <p:nvCxnSpPr>
          <p:cNvPr id="18" name="Straight Connector 17"/>
          <p:cNvCxnSpPr>
            <a:stCxn id="7" idx="3"/>
          </p:cNvCxnSpPr>
          <p:nvPr/>
        </p:nvCxnSpPr>
        <p:spPr>
          <a:xfrm flipV="1">
            <a:off x="2256503" y="1253614"/>
            <a:ext cx="1368271" cy="223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p:cNvCxnSpPr>
          <p:nvPr/>
        </p:nvCxnSpPr>
        <p:spPr>
          <a:xfrm>
            <a:off x="2256503" y="3487994"/>
            <a:ext cx="1368271" cy="28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56502" y="3086448"/>
            <a:ext cx="1351473" cy="39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a:off x="2256503" y="3487994"/>
            <a:ext cx="1351472" cy="1035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a:stretch/>
        </p:blipFill>
        <p:spPr>
          <a:xfrm rot="5400000">
            <a:off x="2667000" y="-2667000"/>
            <a:ext cx="6858000" cy="12192000"/>
          </a:xfrm>
          <a:prstGeom prst="rect">
            <a:avLst/>
          </a:prstGeom>
          <a:noFill/>
          <a:ln>
            <a:noFill/>
          </a:ln>
        </p:spPr>
      </p:pic>
      <p:grpSp>
        <p:nvGrpSpPr>
          <p:cNvPr id="2" name="Google Shape;108;p17"/>
          <p:cNvGrpSpPr/>
          <p:nvPr/>
        </p:nvGrpSpPr>
        <p:grpSpPr>
          <a:xfrm>
            <a:off x="361988" y="146881"/>
            <a:ext cx="11468024" cy="1062071"/>
            <a:chOff x="361988" y="291743"/>
            <a:chExt cx="11468024" cy="1062071"/>
          </a:xfrm>
        </p:grpSpPr>
        <p:sp>
          <p:nvSpPr>
            <p:cNvPr id="109" name="Google Shape;109;p17"/>
            <p:cNvSpPr/>
            <p:nvPr/>
          </p:nvSpPr>
          <p:spPr>
            <a:xfrm>
              <a:off x="361988" y="535236"/>
              <a:ext cx="11468024" cy="818578"/>
            </a:xfrm>
            <a:prstGeom prst="roundRect">
              <a:avLst>
                <a:gd name="adj" fmla="val 15140"/>
              </a:avLst>
            </a:prstGeom>
            <a:solidFill>
              <a:srgbClr val="47984B"/>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0" name="Google Shape;110;p17"/>
            <p:cNvSpPr/>
            <p:nvPr/>
          </p:nvSpPr>
          <p:spPr>
            <a:xfrm>
              <a:off x="1308881"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1" name="Google Shape;111;p17"/>
            <p:cNvSpPr/>
            <p:nvPr/>
          </p:nvSpPr>
          <p:spPr>
            <a:xfrm>
              <a:off x="2659990"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2" name="Google Shape;112;p17"/>
            <p:cNvSpPr/>
            <p:nvPr/>
          </p:nvSpPr>
          <p:spPr>
            <a:xfrm>
              <a:off x="4011099"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3" name="Google Shape;113;p17"/>
            <p:cNvSpPr/>
            <p:nvPr/>
          </p:nvSpPr>
          <p:spPr>
            <a:xfrm>
              <a:off x="5362208"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4" name="Google Shape;114;p17"/>
            <p:cNvSpPr/>
            <p:nvPr/>
          </p:nvSpPr>
          <p:spPr>
            <a:xfrm>
              <a:off x="8064426"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5" name="Google Shape;115;p17"/>
            <p:cNvSpPr/>
            <p:nvPr/>
          </p:nvSpPr>
          <p:spPr>
            <a:xfrm>
              <a:off x="6713317"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6" name="Google Shape;116;p17"/>
            <p:cNvSpPr/>
            <p:nvPr/>
          </p:nvSpPr>
          <p:spPr>
            <a:xfrm>
              <a:off x="9415535"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7" name="Google Shape;117;p17"/>
            <p:cNvSpPr/>
            <p:nvPr/>
          </p:nvSpPr>
          <p:spPr>
            <a:xfrm>
              <a:off x="10766642"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pic>
        <p:nvPicPr>
          <p:cNvPr id="123" name="Google Shape;123;p17"/>
          <p:cNvPicPr preferRelativeResize="0"/>
          <p:nvPr/>
        </p:nvPicPr>
        <p:blipFill rotWithShape="1">
          <a:blip r:embed="rId4">
            <a:alphaModFix/>
          </a:blip>
          <a:srcRect/>
          <a:stretch/>
        </p:blipFill>
        <p:spPr>
          <a:xfrm>
            <a:off x="10948378" y="146881"/>
            <a:ext cx="1707800" cy="1492291"/>
          </a:xfrm>
          <a:prstGeom prst="rect">
            <a:avLst/>
          </a:prstGeom>
          <a:noFill/>
          <a:ln>
            <a:noFill/>
          </a:ln>
        </p:spPr>
      </p:pic>
      <p:pic>
        <p:nvPicPr>
          <p:cNvPr id="124" name="Google Shape;124;p17"/>
          <p:cNvPicPr preferRelativeResize="0"/>
          <p:nvPr/>
        </p:nvPicPr>
        <p:blipFill rotWithShape="1">
          <a:blip r:embed="rId5">
            <a:alphaModFix/>
          </a:blip>
          <a:srcRect/>
          <a:stretch/>
        </p:blipFill>
        <p:spPr>
          <a:xfrm>
            <a:off x="9206906" y="-31144"/>
            <a:ext cx="2346350" cy="1478833"/>
          </a:xfrm>
          <a:prstGeom prst="rect">
            <a:avLst/>
          </a:prstGeom>
          <a:noFill/>
          <a:ln>
            <a:noFill/>
          </a:ln>
        </p:spPr>
      </p:pic>
      <p:sp>
        <p:nvSpPr>
          <p:cNvPr id="34" name="TextBox 33"/>
          <p:cNvSpPr txBox="1"/>
          <p:nvPr/>
        </p:nvSpPr>
        <p:spPr>
          <a:xfrm>
            <a:off x="3358059" y="677917"/>
            <a:ext cx="5707103" cy="523220"/>
          </a:xfrm>
          <a:prstGeom prst="rect">
            <a:avLst/>
          </a:prstGeom>
          <a:noFill/>
        </p:spPr>
        <p:txBody>
          <a:bodyPr wrap="square" rtlCol="0">
            <a:spAutoFit/>
          </a:bodyPr>
          <a:lstStyle/>
          <a:p>
            <a:r>
              <a:rPr lang="en-US" sz="2800" b="1" dirty="0" err="1" smtClean="0">
                <a:solidFill>
                  <a:srgbClr val="FFFF00"/>
                </a:solidFill>
              </a:rPr>
              <a:t>Hoàn</a:t>
            </a:r>
            <a:r>
              <a:rPr lang="en-US" sz="2800" b="1" dirty="0" smtClean="0">
                <a:solidFill>
                  <a:srgbClr val="FFFF00"/>
                </a:solidFill>
              </a:rPr>
              <a:t> </a:t>
            </a:r>
            <a:r>
              <a:rPr lang="en-US" sz="2800" b="1" dirty="0" err="1" smtClean="0">
                <a:solidFill>
                  <a:srgbClr val="FFFF00"/>
                </a:solidFill>
              </a:rPr>
              <a:t>thành</a:t>
            </a:r>
            <a:r>
              <a:rPr lang="en-US" sz="2800" b="1" dirty="0" smtClean="0">
                <a:solidFill>
                  <a:srgbClr val="FFFF00"/>
                </a:solidFill>
              </a:rPr>
              <a:t> </a:t>
            </a:r>
            <a:r>
              <a:rPr lang="en-US" sz="2800" b="1" dirty="0" err="1" smtClean="0">
                <a:solidFill>
                  <a:srgbClr val="FFFF00"/>
                </a:solidFill>
              </a:rPr>
              <a:t>phiếu</a:t>
            </a:r>
            <a:r>
              <a:rPr lang="en-US" sz="2800" b="1" dirty="0" smtClean="0">
                <a:solidFill>
                  <a:srgbClr val="FFFF00"/>
                </a:solidFill>
              </a:rPr>
              <a:t> </a:t>
            </a:r>
            <a:r>
              <a:rPr lang="en-US" sz="2800" b="1" dirty="0" err="1" smtClean="0">
                <a:solidFill>
                  <a:srgbClr val="FFFF00"/>
                </a:solidFill>
              </a:rPr>
              <a:t>học</a:t>
            </a:r>
            <a:r>
              <a:rPr lang="en-US" sz="2800" b="1" dirty="0" smtClean="0">
                <a:solidFill>
                  <a:srgbClr val="FFFF00"/>
                </a:solidFill>
              </a:rPr>
              <a:t> </a:t>
            </a:r>
            <a:r>
              <a:rPr lang="en-US" sz="2800" b="1" dirty="0" err="1" smtClean="0">
                <a:solidFill>
                  <a:srgbClr val="FFFF00"/>
                </a:solidFill>
              </a:rPr>
              <a:t>tập</a:t>
            </a:r>
            <a:r>
              <a:rPr lang="en-US" sz="2800" b="1" dirty="0" smtClean="0">
                <a:solidFill>
                  <a:srgbClr val="FFFF00"/>
                </a:solidFill>
              </a:rPr>
              <a:t> </a:t>
            </a:r>
            <a:r>
              <a:rPr lang="en-US" sz="2800" b="1" dirty="0" err="1" smtClean="0">
                <a:solidFill>
                  <a:srgbClr val="FFFF00"/>
                </a:solidFill>
              </a:rPr>
              <a:t>số</a:t>
            </a:r>
            <a:r>
              <a:rPr lang="en-US" sz="2800" b="1" dirty="0" smtClean="0">
                <a:solidFill>
                  <a:srgbClr val="FFFF00"/>
                </a:solidFill>
              </a:rPr>
              <a:t> 2</a:t>
            </a:r>
            <a:endParaRPr lang="en-US" sz="28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6520968"/>
              </p:ext>
            </p:extLst>
          </p:nvPr>
        </p:nvGraphicFramePr>
        <p:xfrm>
          <a:off x="458159" y="1347935"/>
          <a:ext cx="11352912" cy="4788468"/>
        </p:xfrm>
        <a:graphic>
          <a:graphicData uri="http://schemas.openxmlformats.org/drawingml/2006/table">
            <a:tbl>
              <a:tblPr firstRow="1" firstCol="1" bandRow="1">
                <a:tableStyleId>{5C22544A-7EE6-4342-B048-85BDC9FD1C3A}</a:tableStyleId>
              </a:tblPr>
              <a:tblGrid>
                <a:gridCol w="5675861">
                  <a:extLst>
                    <a:ext uri="{9D8B030D-6E8A-4147-A177-3AD203B41FA5}">
                      <a16:colId xmlns:a16="http://schemas.microsoft.com/office/drawing/2014/main" val="20000"/>
                    </a:ext>
                  </a:extLst>
                </a:gridCol>
                <a:gridCol w="5677051">
                  <a:extLst>
                    <a:ext uri="{9D8B030D-6E8A-4147-A177-3AD203B41FA5}">
                      <a16:colId xmlns:a16="http://schemas.microsoft.com/office/drawing/2014/main" val="20001"/>
                    </a:ext>
                  </a:extLst>
                </a:gridCol>
              </a:tblGrid>
              <a:tr h="403184">
                <a:tc gridSpan="2">
                  <a:txBody>
                    <a:bodyPr/>
                    <a:lstStyle/>
                    <a:p>
                      <a:pPr algn="ctr">
                        <a:lnSpc>
                          <a:spcPct val="115000"/>
                        </a:lnSpc>
                        <a:spcAft>
                          <a:spcPts val="0"/>
                        </a:spcAft>
                      </a:pPr>
                      <a:r>
                        <a:rPr lang="en-US" sz="2400" dirty="0">
                          <a:effectLst/>
                        </a:rPr>
                        <a:t>PHIẾU HỌC TẬP SỐ 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893607">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trồng</a:t>
                      </a:r>
                      <a:r>
                        <a:rPr lang="en-US" sz="2400" dirty="0">
                          <a:effectLst/>
                        </a:rPr>
                        <a:t> </a:t>
                      </a:r>
                      <a:r>
                        <a:rPr lang="en-US" sz="2400" dirty="0" err="1">
                          <a:effectLst/>
                        </a:rPr>
                        <a:t>trọt</a:t>
                      </a:r>
                      <a:r>
                        <a:rPr lang="en-US" sz="2400" dirty="0">
                          <a:effectLst/>
                        </a:rPr>
                        <a:t> ở </a:t>
                      </a:r>
                      <a:r>
                        <a:rPr lang="en-US" sz="2400" dirty="0" err="1">
                          <a:effectLst/>
                        </a:rPr>
                        <a:t>địa</a:t>
                      </a:r>
                      <a:r>
                        <a:rPr lang="en-US" sz="2400" dirty="0">
                          <a:effectLst/>
                        </a:rPr>
                        <a:t> </a:t>
                      </a:r>
                      <a:r>
                        <a:rPr lang="en-US" sz="2400" dirty="0" err="1" smtClean="0">
                          <a:effectLst/>
                        </a:rPr>
                        <a:t>phương</a:t>
                      </a:r>
                      <a:r>
                        <a:rPr lang="en-US" sz="2400" dirty="0" smtClean="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chăn</a:t>
                      </a:r>
                      <a:r>
                        <a:rPr lang="en-US" sz="2400" dirty="0">
                          <a:effectLst/>
                        </a:rPr>
                        <a:t> </a:t>
                      </a:r>
                      <a:r>
                        <a:rPr lang="en-US" sz="2400" dirty="0" err="1">
                          <a:effectLst/>
                        </a:rPr>
                        <a:t>nuôi</a:t>
                      </a:r>
                      <a:r>
                        <a:rPr lang="en-US" sz="2400" dirty="0">
                          <a:effectLst/>
                        </a:rPr>
                        <a:t> ở </a:t>
                      </a:r>
                      <a:r>
                        <a:rPr lang="en-US" sz="2400" dirty="0" err="1">
                          <a:effectLst/>
                        </a:rPr>
                        <a:t>địa</a:t>
                      </a:r>
                      <a:r>
                        <a:rPr lang="en-US" sz="2400" dirty="0">
                          <a:effectLst/>
                        </a:rPr>
                        <a:t> </a:t>
                      </a:r>
                      <a:r>
                        <a:rPr lang="en-US" sz="2400" dirty="0" err="1">
                          <a:effectLst/>
                        </a:rPr>
                        <a:t>phương</a:t>
                      </a:r>
                      <a:r>
                        <a:rPr lang="en-US" sz="2400" dirty="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474237">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11" name="TextBox 10"/>
          <p:cNvSpPr txBox="1"/>
          <p:nvPr/>
        </p:nvSpPr>
        <p:spPr>
          <a:xfrm>
            <a:off x="474823"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nông</a:t>
            </a:r>
            <a:r>
              <a:rPr lang="en-US" sz="2400" dirty="0" smtClean="0">
                <a:solidFill>
                  <a:schemeClr val="tx1"/>
                </a:solidFill>
              </a:rPr>
              <a:t> </a:t>
            </a:r>
            <a:r>
              <a:rPr lang="en-US" sz="2400" dirty="0" err="1" smtClean="0">
                <a:solidFill>
                  <a:schemeClr val="tx1"/>
                </a:solidFill>
              </a:rPr>
              <a:t>nghiệp</a:t>
            </a:r>
            <a:r>
              <a:rPr lang="en-US" sz="2400" dirty="0" smtClean="0">
                <a:solidFill>
                  <a:schemeClr val="tx1"/>
                </a:solidFill>
              </a:rPr>
              <a:t> </a:t>
            </a:r>
            <a:r>
              <a:rPr lang="en-US" sz="2400" dirty="0" err="1" smtClean="0">
                <a:solidFill>
                  <a:schemeClr val="tx1"/>
                </a:solidFill>
              </a:rPr>
              <a:t>dùng</a:t>
            </a:r>
            <a:r>
              <a:rPr lang="en-US" sz="2400" dirty="0" smtClean="0">
                <a:solidFill>
                  <a:schemeClr val="tx1"/>
                </a:solidFill>
              </a:rPr>
              <a:t> </a:t>
            </a:r>
            <a:r>
              <a:rPr lang="en-US" sz="2400" dirty="0" err="1" smtClean="0">
                <a:solidFill>
                  <a:schemeClr val="tx1"/>
                </a:solidFill>
              </a:rPr>
              <a:t>giberilin</a:t>
            </a:r>
            <a:r>
              <a:rPr lang="en-US" sz="2400" dirty="0" smtClean="0">
                <a:solidFill>
                  <a:schemeClr val="tx1"/>
                </a:solidFill>
              </a:rPr>
              <a:t> </a:t>
            </a:r>
            <a:r>
              <a:rPr lang="en-US" sz="2400" dirty="0" err="1" smtClean="0">
                <a:solidFill>
                  <a:schemeClr val="tx1"/>
                </a:solidFill>
              </a:rPr>
              <a:t>để</a:t>
            </a:r>
            <a:r>
              <a:rPr lang="en-US" sz="2400" dirty="0" smtClean="0">
                <a:solidFill>
                  <a:schemeClr val="tx1"/>
                </a:solidFill>
              </a:rPr>
              <a:t> </a:t>
            </a:r>
            <a:r>
              <a:rPr lang="en-US" sz="2400" dirty="0" err="1" smtClean="0">
                <a:solidFill>
                  <a:schemeClr val="tx1"/>
                </a:solidFill>
              </a:rPr>
              <a:t>thúc</a:t>
            </a:r>
            <a:r>
              <a:rPr lang="en-US" sz="2400" dirty="0" smtClean="0">
                <a:solidFill>
                  <a:schemeClr val="tx1"/>
                </a:solidFill>
              </a:rPr>
              <a:t> </a:t>
            </a:r>
            <a:r>
              <a:rPr lang="en-US" sz="2400" dirty="0" err="1" smtClean="0">
                <a:solidFill>
                  <a:schemeClr val="tx1"/>
                </a:solidFill>
              </a:rPr>
              <a:t>đẩy</a:t>
            </a:r>
            <a:r>
              <a:rPr lang="en-US" sz="2400" dirty="0" smtClean="0">
                <a:solidFill>
                  <a:schemeClr val="tx1"/>
                </a:solidFill>
              </a:rPr>
              <a:t> </a:t>
            </a:r>
            <a:r>
              <a:rPr lang="en-US" sz="2400" dirty="0" err="1" smtClean="0">
                <a:solidFill>
                  <a:schemeClr val="tx1"/>
                </a:solidFill>
              </a:rPr>
              <a:t>hạt</a:t>
            </a:r>
            <a:r>
              <a:rPr lang="en-US" sz="2400" dirty="0" smtClean="0">
                <a:solidFill>
                  <a:schemeClr val="tx1"/>
                </a:solidFill>
              </a:rPr>
              <a:t> </a:t>
            </a:r>
            <a:r>
              <a:rPr lang="en-US" sz="2400" dirty="0" err="1" smtClean="0">
                <a:solidFill>
                  <a:schemeClr val="tx1"/>
                </a:solidFill>
              </a:rPr>
              <a:t>hoặc</a:t>
            </a:r>
            <a:r>
              <a:rPr lang="en-US" sz="2400" dirty="0" smtClean="0">
                <a:solidFill>
                  <a:schemeClr val="tx1"/>
                </a:solidFill>
              </a:rPr>
              <a:t> </a:t>
            </a:r>
            <a:r>
              <a:rPr lang="en-US" sz="2400" dirty="0" err="1" smtClean="0">
                <a:solidFill>
                  <a:schemeClr val="tx1"/>
                </a:solidFill>
              </a:rPr>
              <a:t>củ</a:t>
            </a:r>
            <a:r>
              <a:rPr lang="en-US" sz="2400" dirty="0" smtClean="0">
                <a:solidFill>
                  <a:schemeClr val="tx1"/>
                </a:solidFill>
              </a:rPr>
              <a:t> </a:t>
            </a:r>
            <a:r>
              <a:rPr lang="en-US" sz="2400" dirty="0" err="1" smtClean="0">
                <a:solidFill>
                  <a:schemeClr val="tx1"/>
                </a:solidFill>
              </a:rPr>
              <a:t>nẩy</a:t>
            </a:r>
            <a:r>
              <a:rPr lang="en-US" sz="2400" dirty="0" smtClean="0">
                <a:solidFill>
                  <a:schemeClr val="tx1"/>
                </a:solidFill>
              </a:rPr>
              <a:t> </a:t>
            </a:r>
            <a:r>
              <a:rPr lang="en-US" sz="2400" dirty="0" err="1" smtClean="0">
                <a:solidFill>
                  <a:schemeClr val="tx1"/>
                </a:solidFill>
              </a:rPr>
              <a:t>mầm</a:t>
            </a:r>
            <a:r>
              <a:rPr lang="en-US" sz="2400" dirty="0" smtClean="0">
                <a:solidFill>
                  <a:schemeClr val="tx1"/>
                </a:solidFill>
              </a:rPr>
              <a:t> </a:t>
            </a:r>
            <a:r>
              <a:rPr lang="en-US" sz="2400" dirty="0" err="1" smtClean="0">
                <a:solidFill>
                  <a:schemeClr val="tx1"/>
                </a:solidFill>
              </a:rPr>
              <a:t>sớm</a:t>
            </a:r>
            <a:r>
              <a:rPr lang="en-US" sz="2400" dirty="0" smtClean="0">
                <a:solidFill>
                  <a:schemeClr val="tx1"/>
                </a:solidFill>
              </a:rPr>
              <a:t> </a:t>
            </a:r>
            <a:r>
              <a:rPr lang="en-US" sz="2400" dirty="0" err="1" smtClean="0">
                <a:solidFill>
                  <a:schemeClr val="tx1"/>
                </a:solidFill>
              </a:rPr>
              <a:t>khi</a:t>
            </a:r>
            <a:r>
              <a:rPr lang="en-US" sz="2400" dirty="0" smtClean="0">
                <a:solidFill>
                  <a:schemeClr val="tx1"/>
                </a:solidFill>
              </a:rPr>
              <a:t> </a:t>
            </a:r>
            <a:r>
              <a:rPr lang="en-US" sz="2400" dirty="0" err="1" smtClean="0">
                <a:solidFill>
                  <a:schemeClr val="tx1"/>
                </a:solidFill>
              </a:rPr>
              <a:t>chúng</a:t>
            </a:r>
            <a:r>
              <a:rPr lang="en-US" sz="2400" dirty="0" smtClean="0">
                <a:solidFill>
                  <a:schemeClr val="tx1"/>
                </a:solidFill>
              </a:rPr>
              <a:t> </a:t>
            </a:r>
            <a:r>
              <a:rPr lang="en-US" sz="2400" dirty="0" err="1" smtClean="0">
                <a:solidFill>
                  <a:schemeClr val="tx1"/>
                </a:solidFill>
              </a:rPr>
              <a:t>đang</a:t>
            </a:r>
            <a:r>
              <a:rPr lang="en-US" sz="2400" dirty="0" smtClean="0">
                <a:solidFill>
                  <a:schemeClr val="tx1"/>
                </a:solidFill>
              </a:rPr>
              <a:t> ở </a:t>
            </a:r>
            <a:r>
              <a:rPr lang="en-US" sz="2400" dirty="0" err="1" smtClean="0">
                <a:solidFill>
                  <a:schemeClr val="tx1"/>
                </a:solidFill>
              </a:rPr>
              <a:t>trạng</a:t>
            </a:r>
            <a:r>
              <a:rPr lang="en-US" sz="2400" dirty="0" smtClean="0">
                <a:solidFill>
                  <a:schemeClr val="tx1"/>
                </a:solidFill>
              </a:rPr>
              <a:t> </a:t>
            </a:r>
            <a:r>
              <a:rPr lang="en-US" sz="2400" dirty="0" err="1" smtClean="0">
                <a:solidFill>
                  <a:schemeClr val="tx1"/>
                </a:solidFill>
              </a:rPr>
              <a:t>thái</a:t>
            </a:r>
            <a:r>
              <a:rPr lang="en-US" sz="2400" dirty="0" smtClean="0">
                <a:solidFill>
                  <a:schemeClr val="tx1"/>
                </a:solidFill>
              </a:rPr>
              <a:t> </a:t>
            </a:r>
            <a:r>
              <a:rPr lang="en-US" sz="2400" dirty="0" err="1" smtClean="0">
                <a:solidFill>
                  <a:schemeClr val="tx1"/>
                </a:solidFill>
              </a:rPr>
              <a:t>ngủ</a:t>
            </a:r>
            <a:r>
              <a:rPr lang="en-US" sz="2400" dirty="0" smtClean="0">
                <a:solidFill>
                  <a:schemeClr val="tx1"/>
                </a:solidFill>
              </a:rPr>
              <a:t>.</a:t>
            </a:r>
          </a:p>
          <a:p>
            <a:pPr marL="342900" indent="-342900">
              <a:buFontTx/>
              <a:buChar char="-"/>
            </a:pPr>
            <a:r>
              <a:rPr lang="en-US" sz="2400" dirty="0" err="1" smtClean="0">
                <a:solidFill>
                  <a:schemeClr val="tx1"/>
                </a:solidFill>
              </a:rPr>
              <a:t>Xen</a:t>
            </a:r>
            <a:r>
              <a:rPr lang="en-US" sz="2400" dirty="0" smtClean="0">
                <a:solidFill>
                  <a:schemeClr val="tx1"/>
                </a:solidFill>
              </a:rPr>
              <a:t> </a:t>
            </a:r>
            <a:r>
              <a:rPr lang="en-US" sz="2400" dirty="0" err="1" smtClean="0">
                <a:solidFill>
                  <a:schemeClr val="tx1"/>
                </a:solidFill>
              </a:rPr>
              <a:t>canh</a:t>
            </a:r>
            <a:r>
              <a:rPr lang="en-US" sz="2400" dirty="0" smtClean="0">
                <a:solidFill>
                  <a:schemeClr val="tx1"/>
                </a:solidFill>
              </a:rPr>
              <a:t> </a:t>
            </a:r>
            <a:r>
              <a:rPr lang="en-US" sz="2400" dirty="0" err="1" smtClean="0">
                <a:solidFill>
                  <a:schemeClr val="tx1"/>
                </a:solidFill>
              </a:rPr>
              <a:t>cây</a:t>
            </a:r>
            <a:r>
              <a:rPr lang="en-US" sz="2400" dirty="0" smtClean="0">
                <a:solidFill>
                  <a:schemeClr val="tx1"/>
                </a:solidFill>
              </a:rPr>
              <a:t> </a:t>
            </a:r>
            <a:r>
              <a:rPr lang="en-US" sz="2400" dirty="0" err="1" smtClean="0">
                <a:solidFill>
                  <a:schemeClr val="tx1"/>
                </a:solidFill>
              </a:rPr>
              <a:t>ưa</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và</a:t>
            </a:r>
            <a:r>
              <a:rPr lang="en-US" sz="2400" dirty="0" smtClean="0">
                <a:solidFill>
                  <a:schemeClr val="tx1"/>
                </a:solidFill>
              </a:rPr>
              <a:t> </a:t>
            </a:r>
            <a:r>
              <a:rPr lang="en-US" sz="2400" dirty="0" err="1" smtClean="0">
                <a:solidFill>
                  <a:schemeClr val="tx1"/>
                </a:solidFill>
              </a:rPr>
              <a:t>cây</a:t>
            </a:r>
            <a:r>
              <a:rPr lang="en-US" sz="2400" dirty="0" smtClean="0">
                <a:solidFill>
                  <a:schemeClr val="tx1"/>
                </a:solidFill>
              </a:rPr>
              <a:t> </a:t>
            </a:r>
            <a:r>
              <a:rPr lang="en-US" sz="2400" dirty="0" err="1" smtClean="0">
                <a:solidFill>
                  <a:schemeClr val="tx1"/>
                </a:solidFill>
              </a:rPr>
              <a:t>ưa</a:t>
            </a:r>
            <a:r>
              <a:rPr lang="en-US" sz="2400" dirty="0" smtClean="0">
                <a:solidFill>
                  <a:schemeClr val="tx1"/>
                </a:solidFill>
              </a:rPr>
              <a:t> sang.</a:t>
            </a:r>
          </a:p>
          <a:p>
            <a:pPr marL="342900" indent="-342900">
              <a:buFontTx/>
              <a:buChar char="-"/>
            </a:pPr>
            <a:r>
              <a:rPr lang="en-US" sz="2400" dirty="0" err="1" smtClean="0">
                <a:solidFill>
                  <a:schemeClr val="tx1"/>
                </a:solidFill>
              </a:rPr>
              <a:t>Điều</a:t>
            </a:r>
            <a:r>
              <a:rPr lang="en-US" sz="2400" dirty="0" smtClean="0">
                <a:solidFill>
                  <a:schemeClr val="tx1"/>
                </a:solidFill>
              </a:rPr>
              <a:t> </a:t>
            </a:r>
            <a:r>
              <a:rPr lang="en-US" sz="2400" dirty="0" err="1" smtClean="0">
                <a:solidFill>
                  <a:schemeClr val="tx1"/>
                </a:solidFill>
              </a:rPr>
              <a:t>khiển</a:t>
            </a:r>
            <a:r>
              <a:rPr lang="en-US" sz="2400" dirty="0" smtClean="0">
                <a:solidFill>
                  <a:schemeClr val="tx1"/>
                </a:solidFill>
              </a:rPr>
              <a:t> </a:t>
            </a:r>
            <a:r>
              <a:rPr lang="en-US" sz="2400" dirty="0" err="1" smtClean="0">
                <a:solidFill>
                  <a:schemeClr val="tx1"/>
                </a:solidFill>
              </a:rPr>
              <a:t>sự</a:t>
            </a:r>
            <a:r>
              <a:rPr lang="en-US" sz="2400" dirty="0" smtClean="0">
                <a:solidFill>
                  <a:schemeClr val="tx1"/>
                </a:solidFill>
              </a:rPr>
              <a:t> </a:t>
            </a:r>
            <a:r>
              <a:rPr lang="en-US" sz="2400" dirty="0" err="1" smtClean="0">
                <a:solidFill>
                  <a:schemeClr val="tx1"/>
                </a:solidFill>
              </a:rPr>
              <a:t>ra</a:t>
            </a:r>
            <a:r>
              <a:rPr lang="en-US" sz="2400" dirty="0" smtClean="0">
                <a:solidFill>
                  <a:schemeClr val="tx1"/>
                </a:solidFill>
              </a:rPr>
              <a:t> </a:t>
            </a:r>
            <a:r>
              <a:rPr lang="en-US" sz="2400" dirty="0" err="1" smtClean="0">
                <a:solidFill>
                  <a:schemeClr val="tx1"/>
                </a:solidFill>
              </a:rPr>
              <a:t>hoa</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con </a:t>
            </a:r>
            <a:r>
              <a:rPr lang="en-US" sz="2400" dirty="0" err="1" smtClean="0">
                <a:solidFill>
                  <a:schemeClr val="tx1"/>
                </a:solidFill>
              </a:rPr>
              <a:t>người</a:t>
            </a:r>
            <a:r>
              <a:rPr lang="en-US" sz="2400" dirty="0" smtClean="0">
                <a:solidFill>
                  <a:schemeClr val="tx1"/>
                </a:solidFill>
              </a:rPr>
              <a:t>.</a:t>
            </a:r>
          </a:p>
          <a:p>
            <a:pPr marL="342900" indent="-342900">
              <a:buFontTx/>
              <a:buChar char="-"/>
            </a:pPr>
            <a:r>
              <a:rPr lang="en-US" sz="2400" dirty="0" err="1" smtClean="0">
                <a:solidFill>
                  <a:schemeClr val="tx1"/>
                </a:solidFill>
              </a:rPr>
              <a:t>Nuôi</a:t>
            </a:r>
            <a:r>
              <a:rPr lang="en-US" sz="2400" dirty="0" smtClean="0">
                <a:solidFill>
                  <a:schemeClr val="tx1"/>
                </a:solidFill>
              </a:rPr>
              <a:t> </a:t>
            </a:r>
            <a:r>
              <a:rPr lang="en-US" sz="2400" dirty="0" err="1" smtClean="0">
                <a:solidFill>
                  <a:schemeClr val="tx1"/>
                </a:solidFill>
              </a:rPr>
              <a:t>cấy</a:t>
            </a:r>
            <a:r>
              <a:rPr lang="en-US" sz="2400" dirty="0" smtClean="0">
                <a:solidFill>
                  <a:schemeClr val="tx1"/>
                </a:solidFill>
              </a:rPr>
              <a:t> </a:t>
            </a:r>
            <a:r>
              <a:rPr lang="en-US" sz="2400" dirty="0" err="1" smtClean="0">
                <a:solidFill>
                  <a:schemeClr val="tx1"/>
                </a:solidFill>
              </a:rPr>
              <a:t>mô</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 </a:t>
            </a:r>
            <a:r>
              <a:rPr lang="en-US" sz="2400" dirty="0" err="1" smtClean="0">
                <a:solidFill>
                  <a:schemeClr val="tx1"/>
                </a:solidFill>
              </a:rPr>
              <a:t>bào</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quả</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hạt</a:t>
            </a:r>
            <a:r>
              <a:rPr lang="en-US" sz="2400" dirty="0" smtClean="0">
                <a:solidFill>
                  <a:schemeClr val="tx1"/>
                </a:solidFill>
              </a:rPr>
              <a:t>.</a:t>
            </a:r>
            <a:endParaRPr lang="en-US" dirty="0" smtClean="0">
              <a:solidFill>
                <a:schemeClr val="tx1"/>
              </a:solidFill>
            </a:endParaRPr>
          </a:p>
        </p:txBody>
      </p:sp>
      <p:sp>
        <p:nvSpPr>
          <p:cNvPr id="43" name="TextBox 42"/>
          <p:cNvSpPr txBox="1"/>
          <p:nvPr/>
        </p:nvSpPr>
        <p:spPr>
          <a:xfrm>
            <a:off x="6119446"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smtClean="0">
                <a:solidFill>
                  <a:schemeClr val="tx1"/>
                </a:solidFill>
              </a:rPr>
              <a:t>Huấn</a:t>
            </a:r>
            <a:r>
              <a:rPr lang="en-US" sz="2400" dirty="0" smtClean="0">
                <a:solidFill>
                  <a:schemeClr val="tx1"/>
                </a:solidFill>
              </a:rPr>
              <a:t> </a:t>
            </a:r>
            <a:r>
              <a:rPr lang="en-US" sz="2400" dirty="0" err="1" smtClean="0">
                <a:solidFill>
                  <a:schemeClr val="tx1"/>
                </a:solidFill>
              </a:rPr>
              <a:t>luyện</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mình</a:t>
            </a:r>
            <a:r>
              <a:rPr lang="en-US" sz="2400" dirty="0" smtClean="0">
                <a:solidFill>
                  <a:schemeClr val="tx1"/>
                </a:solidFill>
              </a:rPr>
              <a:t> ( </a:t>
            </a: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chó</a:t>
            </a:r>
            <a:r>
              <a:rPr lang="en-US" sz="2400" dirty="0" smtClean="0">
                <a:solidFill>
                  <a:schemeClr val="tx1"/>
                </a:solidFill>
              </a:rPr>
              <a:t> </a:t>
            </a:r>
            <a:r>
              <a:rPr lang="en-US" sz="2400" dirty="0" err="1" smtClean="0">
                <a:solidFill>
                  <a:schemeClr val="tx1"/>
                </a:solidFill>
              </a:rPr>
              <a:t>mèo</a:t>
            </a:r>
            <a:r>
              <a:rPr lang="en-US" sz="2400" dirty="0" smtClean="0">
                <a:solidFill>
                  <a:schemeClr val="tx1"/>
                </a:solidFill>
              </a:rPr>
              <a:t> </a:t>
            </a:r>
            <a:r>
              <a:rPr lang="en-US" sz="2400" dirty="0" err="1" smtClean="0">
                <a:solidFill>
                  <a:schemeClr val="tx1"/>
                </a:solidFill>
              </a:rPr>
              <a:t>đi</a:t>
            </a:r>
            <a:r>
              <a:rPr lang="en-US" sz="2400" dirty="0" smtClean="0">
                <a:solidFill>
                  <a:schemeClr val="tx1"/>
                </a:solidFill>
              </a:rPr>
              <a:t> </a:t>
            </a:r>
            <a:r>
              <a:rPr lang="en-US" sz="2400" dirty="0" err="1" smtClean="0">
                <a:solidFill>
                  <a:schemeClr val="tx1"/>
                </a:solidFill>
              </a:rPr>
              <a:t>vệ</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đúng</a:t>
            </a:r>
            <a:r>
              <a:rPr lang="en-US" sz="2400" dirty="0" smtClean="0">
                <a:solidFill>
                  <a:schemeClr val="tx1"/>
                </a:solidFill>
              </a:rPr>
              <a:t> </a:t>
            </a:r>
            <a:r>
              <a:rPr lang="en-US" sz="2400" dirty="0" err="1" smtClean="0">
                <a:solidFill>
                  <a:schemeClr val="tx1"/>
                </a:solidFill>
              </a:rPr>
              <a:t>chỗ</a:t>
            </a:r>
            <a:r>
              <a:rPr lang="en-US" sz="2400" dirty="0" smtClean="0">
                <a:solidFill>
                  <a:schemeClr val="tx1"/>
                </a:solidFill>
              </a:rPr>
              <a:t>,…)</a:t>
            </a:r>
          </a:p>
          <a:p>
            <a:pPr marL="342900" indent="-342900">
              <a:buFontTx/>
              <a:buChar char="-"/>
            </a:pP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phản</a:t>
            </a:r>
            <a:r>
              <a:rPr lang="en-US" sz="2400" dirty="0" smtClean="0">
                <a:solidFill>
                  <a:schemeClr val="tx1"/>
                </a:solidFill>
              </a:rPr>
              <a:t> </a:t>
            </a:r>
            <a:r>
              <a:rPr lang="en-US" sz="2400" dirty="0" err="1" smtClean="0">
                <a:solidFill>
                  <a:schemeClr val="tx1"/>
                </a:solidFill>
              </a:rPr>
              <a:t>xạ</a:t>
            </a:r>
            <a:r>
              <a:rPr lang="en-US" sz="2400" dirty="0" smtClean="0">
                <a:solidFill>
                  <a:schemeClr val="tx1"/>
                </a:solidFill>
              </a:rPr>
              <a:t>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điều</a:t>
            </a:r>
            <a:r>
              <a:rPr lang="en-US" sz="2400" dirty="0" smtClean="0">
                <a:solidFill>
                  <a:schemeClr val="tx1"/>
                </a:solidFill>
              </a:rPr>
              <a:t> </a:t>
            </a:r>
            <a:r>
              <a:rPr lang="en-US" sz="2400" dirty="0" err="1" smtClean="0">
                <a:solidFill>
                  <a:schemeClr val="tx1"/>
                </a:solidFill>
              </a:rPr>
              <a:t>kiện</a:t>
            </a:r>
            <a:r>
              <a:rPr lang="en-US" sz="2400" dirty="0" smtClean="0">
                <a:solidFill>
                  <a:schemeClr val="tx1"/>
                </a:solidFill>
              </a:rPr>
              <a:t> ( </a:t>
            </a:r>
            <a:r>
              <a:rPr lang="en-US" sz="2400" dirty="0" err="1" smtClean="0">
                <a:solidFill>
                  <a:schemeClr val="tx1"/>
                </a:solidFill>
              </a:rPr>
              <a:t>Chó</a:t>
            </a:r>
            <a:r>
              <a:rPr lang="en-US" sz="2400" dirty="0" smtClean="0">
                <a:solidFill>
                  <a:schemeClr val="tx1"/>
                </a:solidFill>
              </a:rPr>
              <a:t> </a:t>
            </a:r>
            <a:r>
              <a:rPr lang="en-US" sz="2400" dirty="0" err="1" smtClean="0">
                <a:solidFill>
                  <a:schemeClr val="tx1"/>
                </a:solidFill>
              </a:rPr>
              <a:t>sủa</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a:t>
            </a:r>
            <a:r>
              <a:rPr lang="en-US" sz="2400" dirty="0" err="1" smtClean="0">
                <a:solidFill>
                  <a:schemeClr val="tx1"/>
                </a:solidFill>
              </a:rPr>
              <a:t>khi</a:t>
            </a:r>
            <a:r>
              <a:rPr lang="en-US" sz="2400" dirty="0" smtClean="0">
                <a:solidFill>
                  <a:schemeClr val="tx1"/>
                </a:solidFill>
              </a:rPr>
              <a:t> </a:t>
            </a:r>
            <a:r>
              <a:rPr lang="en-US" sz="2400" dirty="0" err="1" smtClean="0">
                <a:solidFill>
                  <a:schemeClr val="tx1"/>
                </a:solidFill>
              </a:rPr>
              <a:t>thấy</a:t>
            </a:r>
            <a:r>
              <a:rPr lang="en-US" sz="2400" dirty="0" smtClean="0">
                <a:solidFill>
                  <a:schemeClr val="tx1"/>
                </a:solidFill>
              </a:rPr>
              <a:t> </a:t>
            </a:r>
            <a:r>
              <a:rPr lang="en-US" sz="2400" dirty="0" err="1" smtClean="0">
                <a:solidFill>
                  <a:schemeClr val="tx1"/>
                </a:solidFill>
              </a:rPr>
              <a:t>người</a:t>
            </a:r>
            <a:r>
              <a:rPr lang="en-US" sz="2400" dirty="0" smtClean="0">
                <a:solidFill>
                  <a:schemeClr val="tx1"/>
                </a:solidFill>
              </a:rPr>
              <a:t> </a:t>
            </a:r>
            <a:r>
              <a:rPr lang="en-US" sz="2400" dirty="0" err="1" smtClean="0">
                <a:solidFill>
                  <a:schemeClr val="tx1"/>
                </a:solidFill>
              </a:rPr>
              <a:t>lạ</a:t>
            </a:r>
            <a:r>
              <a:rPr lang="en-US" sz="2400" dirty="0" smtClean="0">
                <a:solidFill>
                  <a:schemeClr val="tx1"/>
                </a:solidFill>
              </a:rPr>
              <a:t>,…)</a:t>
            </a:r>
          </a:p>
          <a:p>
            <a:pPr marL="342900" indent="-342900">
              <a:buFontTx/>
              <a:buChar char="-"/>
            </a:pPr>
            <a:r>
              <a:rPr lang="en-US" sz="2400" dirty="0" err="1" smtClean="0">
                <a:solidFill>
                  <a:schemeClr val="tx1"/>
                </a:solidFill>
              </a:rPr>
              <a:t>Thụ</a:t>
            </a:r>
            <a:r>
              <a:rPr lang="en-US" sz="2400" dirty="0" smtClean="0">
                <a:solidFill>
                  <a:schemeClr val="tx1"/>
                </a:solidFill>
              </a:rPr>
              <a:t> </a:t>
            </a:r>
            <a:r>
              <a:rPr lang="en-US" sz="2400" dirty="0" err="1" smtClean="0">
                <a:solidFill>
                  <a:schemeClr val="tx1"/>
                </a:solidFill>
              </a:rPr>
              <a:t>tinh</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ra</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con </a:t>
            </a:r>
            <a:r>
              <a:rPr lang="en-US" sz="2400" dirty="0" err="1" smtClean="0">
                <a:solidFill>
                  <a:schemeClr val="tx1"/>
                </a:solidFill>
              </a:rPr>
              <a:t>người</a:t>
            </a:r>
            <a:r>
              <a:rPr lang="en-US" sz="2400" dirty="0" smtClean="0">
                <a:solidFill>
                  <a:schemeClr val="tx1"/>
                </a:solidFill>
              </a:rPr>
              <a:t>.</a:t>
            </a:r>
          </a:p>
          <a:p>
            <a:pPr marL="342900" indent="-342900">
              <a:buFontTx/>
              <a:buChar char="-"/>
            </a:pPr>
            <a:r>
              <a:rPr lang="en-US" sz="2400" dirty="0" err="1" smtClean="0">
                <a:solidFill>
                  <a:schemeClr val="tx1"/>
                </a:solidFill>
              </a:rPr>
              <a:t>Thụ</a:t>
            </a:r>
            <a:r>
              <a:rPr lang="en-US" sz="2400" dirty="0" smtClean="0">
                <a:solidFill>
                  <a:schemeClr val="tx1"/>
                </a:solidFill>
              </a:rPr>
              <a:t> </a:t>
            </a:r>
            <a:r>
              <a:rPr lang="en-US" sz="2400" dirty="0" err="1" smtClean="0">
                <a:solidFill>
                  <a:schemeClr val="tx1"/>
                </a:solidFill>
              </a:rPr>
              <a:t>tinh</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ở con </a:t>
            </a:r>
            <a:r>
              <a:rPr lang="en-US" sz="2400" dirty="0" err="1" smtClean="0">
                <a:solidFill>
                  <a:schemeClr val="tx1"/>
                </a:solidFill>
              </a:rPr>
              <a:t>người</a:t>
            </a:r>
            <a:r>
              <a:rPr lang="en-US" sz="2400" dirty="0" smtClean="0">
                <a:solidFill>
                  <a:schemeClr val="tx1"/>
                </a:solidFill>
              </a:rPr>
              <a:t>.</a:t>
            </a:r>
            <a:endParaRPr lang="en-US"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0" y="71755"/>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a:xfrm>
            <a:off x="10970500" y="2069269"/>
            <a:ext cx="5080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23</a:t>
            </a:fld>
            <a:endParaRPr lang="en-US"/>
          </a:p>
        </p:txBody>
      </p:sp>
      <p:pic>
        <p:nvPicPr>
          <p:cNvPr id="3"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9" name="Google Shape;192;p22"/>
          <p:cNvSpPr/>
          <p:nvPr/>
        </p:nvSpPr>
        <p:spPr>
          <a:xfrm rot="5400000">
            <a:off x="5586298" y="-3507028"/>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Garamond"/>
              <a:ea typeface="Garamond"/>
              <a:cs typeface="Garamond"/>
              <a:sym typeface="Garamond"/>
            </a:endParaRPr>
          </a:p>
        </p:txBody>
      </p:sp>
      <p:pic>
        <p:nvPicPr>
          <p:cNvPr id="11" name="Google Shape;194;p22"/>
          <p:cNvPicPr preferRelativeResize="0"/>
          <p:nvPr/>
        </p:nvPicPr>
        <p:blipFill rotWithShape="1">
          <a:blip r:embed="rId4">
            <a:alphaModFix/>
          </a:blip>
          <a:srcRect/>
          <a:stretch/>
        </p:blipFill>
        <p:spPr>
          <a:xfrm>
            <a:off x="115716" y="-168563"/>
            <a:ext cx="1551797" cy="1305550"/>
          </a:xfrm>
          <a:prstGeom prst="rect">
            <a:avLst/>
          </a:prstGeom>
          <a:noFill/>
          <a:ln>
            <a:noFill/>
          </a:ln>
        </p:spPr>
      </p:pic>
      <p:sp>
        <p:nvSpPr>
          <p:cNvPr id="5" name="TextBox 4"/>
          <p:cNvSpPr txBox="1"/>
          <p:nvPr/>
        </p:nvSpPr>
        <p:spPr>
          <a:xfrm>
            <a:off x="2367891" y="229410"/>
            <a:ext cx="7571934" cy="1200329"/>
          </a:xfrm>
          <a:prstGeom prst="rect">
            <a:avLst/>
          </a:prstGeom>
          <a:noFill/>
        </p:spPr>
        <p:txBody>
          <a:bodyPr wrap="square" rtlCol="0">
            <a:spAutoFit/>
          </a:bodyPr>
          <a:lstStyle/>
          <a:p>
            <a:r>
              <a:rPr lang="de-DE" sz="2400" b="1" i="1" dirty="0"/>
              <a:t>2. Vận dụng sinh trưởng và phát triển trong phòng trừ côn trùng, sâu hại.</a:t>
            </a:r>
            <a:endParaRPr lang="en-US" sz="2400" dirty="0"/>
          </a:p>
          <a:p>
            <a:endParaRPr lang="en-US"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2" y="1206875"/>
            <a:ext cx="5394629" cy="50205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807" y="1475544"/>
            <a:ext cx="5072693" cy="2632222"/>
          </a:xfrm>
          <a:prstGeom prst="rect">
            <a:avLst/>
          </a:prstGeom>
        </p:spPr>
      </p:pic>
      <p:sp>
        <p:nvSpPr>
          <p:cNvPr id="12" name="TextBox 11"/>
          <p:cNvSpPr txBox="1"/>
          <p:nvPr/>
        </p:nvSpPr>
        <p:spPr>
          <a:xfrm>
            <a:off x="6832367" y="5347552"/>
            <a:ext cx="4219571" cy="1200329"/>
          </a:xfrm>
          <a:prstGeom prst="rect">
            <a:avLst/>
          </a:prstGeom>
          <a:noFill/>
        </p:spPr>
        <p:txBody>
          <a:bodyPr wrap="square" rtlCol="0">
            <a:spAutoFit/>
          </a:bodyPr>
          <a:lstStyle/>
          <a:p>
            <a:pPr algn="just"/>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nhóm</a:t>
            </a:r>
            <a:r>
              <a:rPr lang="en-US" sz="2400" dirty="0" smtClean="0">
                <a:solidFill>
                  <a:srgbClr val="FF0000"/>
                </a:solidFill>
              </a:rPr>
              <a:t> 4 </a:t>
            </a:r>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trả</a:t>
            </a:r>
            <a:r>
              <a:rPr lang="en-US" sz="2400" dirty="0" smtClean="0">
                <a:solidFill>
                  <a:srgbClr val="FF0000"/>
                </a:solidFill>
              </a:rPr>
              <a:t> </a:t>
            </a:r>
            <a:r>
              <a:rPr lang="en-US" sz="2400" dirty="0" err="1" smtClean="0">
                <a:solidFill>
                  <a:srgbClr val="FF0000"/>
                </a:solidFill>
              </a:rPr>
              <a:t>lời</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hỏi</a:t>
            </a:r>
            <a:r>
              <a:rPr lang="en-US" sz="2400" dirty="0" smtClean="0">
                <a:solidFill>
                  <a:srgbClr val="FF0000"/>
                </a:solidFill>
              </a:rPr>
              <a:t> 12,13 SGK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3 </a:t>
            </a:r>
            <a:r>
              <a:rPr lang="en-US" sz="2400" dirty="0" err="1" smtClean="0">
                <a:solidFill>
                  <a:srgbClr val="FF0000"/>
                </a:solidFill>
              </a:rPr>
              <a:t>phút</a:t>
            </a:r>
            <a:r>
              <a:rPr lang="en-US" sz="2400" dirty="0" smtClean="0">
                <a:solidFill>
                  <a:srgbClr val="FF0000"/>
                </a:solidFill>
              </a:rPr>
              <a:t>.</a:t>
            </a:r>
            <a:endParaRPr lang="en-US" sz="2400" dirty="0">
              <a:solidFill>
                <a:srgbClr val="FF0000"/>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625" y="4376435"/>
            <a:ext cx="1408378" cy="1026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2374789" y="-85021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0"/>
          <p:cNvSpPr txBox="1">
            <a:spLocks noGrp="1"/>
          </p:cNvSpPr>
          <p:nvPr>
            <p:ph type="sldNum" idx="12"/>
          </p:nvPr>
        </p:nvSpPr>
        <p:spPr>
          <a:xfrm>
            <a:off x="9110109"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24</a:t>
            </a:fld>
            <a:endParaRPr>
              <a:latin typeface="Georgia"/>
              <a:ea typeface="Georgia"/>
              <a:cs typeface="Georgia"/>
              <a:sym typeface="Georgia"/>
            </a:endParaRPr>
          </a:p>
        </p:txBody>
      </p:sp>
      <p:grpSp>
        <p:nvGrpSpPr>
          <p:cNvPr id="20" name="Google Shape;547;p27"/>
          <p:cNvGrpSpPr/>
          <p:nvPr/>
        </p:nvGrpSpPr>
        <p:grpSpPr>
          <a:xfrm>
            <a:off x="178943" y="3925645"/>
            <a:ext cx="1975928" cy="2876633"/>
            <a:chOff x="0" y="-1"/>
            <a:chExt cx="4241992" cy="6286672"/>
          </a:xfrm>
        </p:grpSpPr>
        <p:sp>
          <p:nvSpPr>
            <p:cNvPr id="24"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3"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6"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7"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8"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9"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0"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1"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1" y="88588"/>
            <a:ext cx="4109400" cy="3824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824" y="4060915"/>
            <a:ext cx="4996907" cy="2592897"/>
          </a:xfrm>
          <a:prstGeom prst="rect">
            <a:avLst/>
          </a:prstGeom>
        </p:spPr>
      </p:pic>
      <p:sp>
        <p:nvSpPr>
          <p:cNvPr id="4" name="TextBox 3"/>
          <p:cNvSpPr txBox="1"/>
          <p:nvPr/>
        </p:nvSpPr>
        <p:spPr>
          <a:xfrm>
            <a:off x="4496973" y="454232"/>
            <a:ext cx="7695027" cy="1046440"/>
          </a:xfrm>
          <a:prstGeom prst="rect">
            <a:avLst/>
          </a:prstGeom>
          <a:noFill/>
        </p:spPr>
        <p:txBody>
          <a:bodyPr wrap="square" rtlCol="0">
            <a:spAutoFit/>
          </a:bodyPr>
          <a:lstStyle/>
          <a:p>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gây</a:t>
            </a:r>
            <a:r>
              <a:rPr lang="en-US" sz="2400" dirty="0"/>
              <a:t> </a:t>
            </a:r>
            <a:r>
              <a:rPr lang="en-US" sz="2400" dirty="0" err="1"/>
              <a:t>hại</a:t>
            </a:r>
            <a:r>
              <a:rPr lang="en-US" sz="2400" dirty="0"/>
              <a:t> </a:t>
            </a:r>
            <a:r>
              <a:rPr lang="en-US" sz="2400" dirty="0" err="1"/>
              <a:t>cho</a:t>
            </a:r>
            <a:r>
              <a:rPr lang="en-US" sz="2400" dirty="0"/>
              <a:t> con </a:t>
            </a:r>
            <a:r>
              <a:rPr lang="en-US" sz="2400" dirty="0" err="1"/>
              <a:t>người</a:t>
            </a:r>
            <a:r>
              <a:rPr lang="en-US" sz="2400" dirty="0"/>
              <a:t>: </a:t>
            </a:r>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trưởng</a:t>
            </a:r>
            <a:r>
              <a:rPr lang="en-US" sz="2400" dirty="0"/>
              <a:t> </a:t>
            </a:r>
            <a:r>
              <a:rPr lang="en-US" sz="2400" dirty="0" err="1"/>
              <a:t>thành</a:t>
            </a:r>
            <a:r>
              <a:rPr lang="en-US" sz="2400" dirty="0"/>
              <a:t>.</a:t>
            </a:r>
          </a:p>
          <a:p>
            <a:endParaRPr lang="en-US" dirty="0"/>
          </a:p>
        </p:txBody>
      </p:sp>
      <p:sp>
        <p:nvSpPr>
          <p:cNvPr id="5" name="Right Arrow 4"/>
          <p:cNvSpPr/>
          <p:nvPr/>
        </p:nvSpPr>
        <p:spPr>
          <a:xfrm>
            <a:off x="3910818" y="889402"/>
            <a:ext cx="545430" cy="176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2172" y="1958562"/>
            <a:ext cx="7910808" cy="1938992"/>
          </a:xfrm>
          <a:prstGeom prst="rect">
            <a:avLst/>
          </a:prstGeom>
          <a:noFill/>
        </p:spPr>
        <p:txBody>
          <a:bodyPr wrap="square" rtlCol="0">
            <a:spAutoFit/>
          </a:bodyPr>
          <a:lstStyle/>
          <a:p>
            <a:pPr algn="just"/>
            <a:r>
              <a:rPr lang="en-US" sz="2400" dirty="0" err="1"/>
              <a:t>Trong</a:t>
            </a:r>
            <a:r>
              <a:rPr lang="en-US" sz="2400" dirty="0"/>
              <a:t> </a:t>
            </a:r>
            <a:r>
              <a:rPr lang="en-US" sz="2400" dirty="0" err="1"/>
              <a:t>vòng</a:t>
            </a:r>
            <a:r>
              <a:rPr lang="en-US" sz="2400" dirty="0"/>
              <a:t> </a:t>
            </a:r>
            <a:r>
              <a:rPr lang="en-US" sz="2400" dirty="0" err="1"/>
              <a:t>đời</a:t>
            </a:r>
            <a:r>
              <a:rPr lang="en-US" sz="2400" dirty="0"/>
              <a:t> </a:t>
            </a:r>
            <a:r>
              <a:rPr lang="en-US" sz="2400" dirty="0" err="1"/>
              <a:t>của</a:t>
            </a:r>
            <a:r>
              <a:rPr lang="en-US" sz="2400" dirty="0"/>
              <a:t> </a:t>
            </a:r>
            <a:r>
              <a:rPr lang="en-US" sz="2400" dirty="0" err="1"/>
              <a:t>bướm</a:t>
            </a:r>
            <a:r>
              <a:rPr lang="en-US" sz="2400" dirty="0"/>
              <a:t>, </a:t>
            </a:r>
            <a:r>
              <a:rPr lang="en-US" sz="2400" dirty="0" err="1"/>
              <a:t>sâu</a:t>
            </a:r>
            <a:r>
              <a:rPr lang="en-US" sz="2400" dirty="0"/>
              <a:t> </a:t>
            </a:r>
            <a:r>
              <a:rPr lang="en-US" sz="2400" dirty="0" err="1"/>
              <a:t>bướm</a:t>
            </a:r>
            <a:r>
              <a:rPr lang="en-US" sz="2400" dirty="0"/>
              <a:t> </a:t>
            </a:r>
            <a:r>
              <a:rPr lang="en-US" sz="2400" dirty="0" err="1"/>
              <a:t>là</a:t>
            </a:r>
            <a:r>
              <a:rPr lang="en-US" sz="2400" dirty="0"/>
              <a:t> </a:t>
            </a:r>
            <a:r>
              <a:rPr lang="en-US" sz="2400" dirty="0" err="1"/>
              <a:t>giai</a:t>
            </a:r>
            <a:r>
              <a:rPr lang="en-US" sz="2400" dirty="0"/>
              <a:t> </a:t>
            </a:r>
            <a:r>
              <a:rPr lang="en-US" sz="2400" dirty="0" err="1"/>
              <a:t>đoạn</a:t>
            </a:r>
            <a:r>
              <a:rPr lang="en-US" sz="2400" dirty="0"/>
              <a:t> </a:t>
            </a:r>
            <a:r>
              <a:rPr lang="en-US" sz="2400" dirty="0" err="1"/>
              <a:t>có</a:t>
            </a:r>
            <a:r>
              <a:rPr lang="en-US" sz="2400" dirty="0"/>
              <a:t> </a:t>
            </a:r>
            <a:r>
              <a:rPr lang="en-US" sz="2400" dirty="0" err="1"/>
              <a:t>khả</a:t>
            </a:r>
            <a:r>
              <a:rPr lang="en-US" sz="2400" dirty="0"/>
              <a:t> </a:t>
            </a:r>
            <a:r>
              <a:rPr lang="en-US" sz="2400" dirty="0" err="1"/>
              <a:t>năng</a:t>
            </a:r>
            <a:r>
              <a:rPr lang="en-US" sz="2400" dirty="0"/>
              <a:t> </a:t>
            </a:r>
            <a:r>
              <a:rPr lang="en-US" sz="2400" dirty="0" err="1"/>
              <a:t>phá</a:t>
            </a:r>
            <a:r>
              <a:rPr lang="en-US" sz="2400" dirty="0"/>
              <a:t> </a:t>
            </a:r>
            <a:r>
              <a:rPr lang="en-US" sz="2400" dirty="0" err="1"/>
              <a:t>hoại</a:t>
            </a:r>
            <a:r>
              <a:rPr lang="en-US" sz="2400" dirty="0"/>
              <a:t> </a:t>
            </a:r>
            <a:r>
              <a:rPr lang="en-US" sz="2400" dirty="0" err="1"/>
              <a:t>mùa</a:t>
            </a:r>
            <a:r>
              <a:rPr lang="en-US" sz="2400" dirty="0"/>
              <a:t> </a:t>
            </a:r>
            <a:r>
              <a:rPr lang="en-US" sz="2400" dirty="0" err="1"/>
              <a:t>màng</a:t>
            </a:r>
            <a:r>
              <a:rPr lang="en-US" sz="2400" dirty="0"/>
              <a:t> </a:t>
            </a:r>
            <a:r>
              <a:rPr lang="en-US" sz="2400" dirty="0" err="1"/>
              <a:t>vì</a:t>
            </a:r>
            <a:r>
              <a:rPr lang="en-US" sz="2400" dirty="0"/>
              <a:t> ở </a:t>
            </a:r>
            <a:r>
              <a:rPr lang="en-US" sz="2400" dirty="0" err="1"/>
              <a:t>giai</a:t>
            </a:r>
            <a:r>
              <a:rPr lang="en-US" sz="2400" dirty="0"/>
              <a:t> </a:t>
            </a:r>
            <a:r>
              <a:rPr lang="en-US" sz="2400" dirty="0" err="1"/>
              <a:t>đoạn</a:t>
            </a:r>
            <a:r>
              <a:rPr lang="en-US" sz="2400" dirty="0"/>
              <a:t> </a:t>
            </a:r>
            <a:r>
              <a:rPr lang="en-US" sz="2400" dirty="0" err="1"/>
              <a:t>này</a:t>
            </a:r>
            <a:r>
              <a:rPr lang="en-US" sz="2400" dirty="0"/>
              <a:t>, </a:t>
            </a:r>
            <a:r>
              <a:rPr lang="en-US" sz="2400" dirty="0" err="1"/>
              <a:t>bướm</a:t>
            </a:r>
            <a:r>
              <a:rPr lang="en-US" sz="2400" dirty="0"/>
              <a:t> </a:t>
            </a:r>
            <a:r>
              <a:rPr lang="en-US" sz="2400" dirty="0" err="1"/>
              <a:t>cần</a:t>
            </a:r>
            <a:r>
              <a:rPr lang="en-US" sz="2400" dirty="0"/>
              <a:t> </a:t>
            </a:r>
            <a:r>
              <a:rPr lang="en-US" sz="2400" dirty="0" err="1"/>
              <a:t>rất</a:t>
            </a:r>
            <a:r>
              <a:rPr lang="en-US" sz="2400" dirty="0"/>
              <a:t> </a:t>
            </a:r>
            <a:r>
              <a:rPr lang="en-US" sz="2400" dirty="0" err="1"/>
              <a:t>nhiều</a:t>
            </a:r>
            <a:r>
              <a:rPr lang="en-US" sz="2400" dirty="0"/>
              <a:t> </a:t>
            </a:r>
            <a:r>
              <a:rPr lang="en-US" sz="2400" dirty="0" err="1"/>
              <a:t>năng</a:t>
            </a:r>
            <a:r>
              <a:rPr lang="en-US" sz="2400" dirty="0"/>
              <a:t> </a:t>
            </a:r>
            <a:r>
              <a:rPr lang="en-US" sz="2400" dirty="0" err="1"/>
              <a:t>lượng</a:t>
            </a:r>
            <a:r>
              <a:rPr lang="en-US" sz="2400" dirty="0"/>
              <a:t> </a:t>
            </a:r>
            <a:r>
              <a:rPr lang="en-US" sz="2400" dirty="0" err="1"/>
              <a:t>và</a:t>
            </a:r>
            <a:r>
              <a:rPr lang="en-US" sz="2400" dirty="0"/>
              <a:t> </a:t>
            </a:r>
            <a:r>
              <a:rPr lang="en-US" sz="2400" dirty="0" err="1"/>
              <a:t>chất</a:t>
            </a:r>
            <a:r>
              <a:rPr lang="en-US" sz="2400" dirty="0"/>
              <a:t> </a:t>
            </a:r>
            <a:r>
              <a:rPr lang="en-US" sz="2400" dirty="0" err="1"/>
              <a:t>dinh</a:t>
            </a:r>
            <a:r>
              <a:rPr lang="en-US" sz="2400" dirty="0"/>
              <a:t> </a:t>
            </a:r>
            <a:r>
              <a:rPr lang="en-US" sz="2400" dirty="0" err="1"/>
              <a:t>dưỡng</a:t>
            </a:r>
            <a:r>
              <a:rPr lang="en-US" sz="2400" dirty="0"/>
              <a:t> </a:t>
            </a:r>
            <a:r>
              <a:rPr lang="en-US" sz="2400" dirty="0" err="1"/>
              <a:t>để</a:t>
            </a:r>
            <a:r>
              <a:rPr lang="en-US" sz="2400" dirty="0"/>
              <a:t> </a:t>
            </a:r>
            <a:r>
              <a:rPr lang="en-US" sz="2400" dirty="0" err="1"/>
              <a:t>trải</a:t>
            </a:r>
            <a:r>
              <a:rPr lang="en-US" sz="2400" dirty="0"/>
              <a:t> qua </a:t>
            </a:r>
            <a:r>
              <a:rPr lang="en-US" sz="2400" dirty="0" err="1"/>
              <a:t>nhiều</a:t>
            </a:r>
            <a:r>
              <a:rPr lang="en-US" sz="2400" dirty="0"/>
              <a:t> </a:t>
            </a:r>
            <a:r>
              <a:rPr lang="en-US" sz="2400" dirty="0" err="1"/>
              <a:t>lần</a:t>
            </a:r>
            <a:r>
              <a:rPr lang="en-US" sz="2400" dirty="0"/>
              <a:t> </a:t>
            </a:r>
            <a:r>
              <a:rPr lang="en-US" sz="2400" dirty="0" err="1"/>
              <a:t>lột</a:t>
            </a:r>
            <a:r>
              <a:rPr lang="en-US" sz="2400" dirty="0"/>
              <a:t> </a:t>
            </a:r>
            <a:r>
              <a:rPr lang="en-US" sz="2400" dirty="0" err="1"/>
              <a:t>xác</a:t>
            </a:r>
            <a:r>
              <a:rPr lang="en-US" sz="2400" dirty="0"/>
              <a:t> </a:t>
            </a:r>
            <a:r>
              <a:rPr lang="en-US" sz="2400" dirty="0" err="1"/>
              <a:t>và</a:t>
            </a:r>
            <a:r>
              <a:rPr lang="en-US" sz="2400" dirty="0"/>
              <a:t> </a:t>
            </a:r>
            <a:r>
              <a:rPr lang="en-US" sz="2400" dirty="0" err="1"/>
              <a:t>đạt</a:t>
            </a:r>
            <a:r>
              <a:rPr lang="en-US" sz="2400" dirty="0"/>
              <a:t> </a:t>
            </a:r>
            <a:r>
              <a:rPr lang="en-US" sz="2400" dirty="0" err="1"/>
              <a:t>được</a:t>
            </a:r>
            <a:r>
              <a:rPr lang="en-US" sz="2400" dirty="0"/>
              <a:t> </a:t>
            </a:r>
            <a:r>
              <a:rPr lang="en-US" sz="2400" dirty="0" err="1"/>
              <a:t>hình</a:t>
            </a:r>
            <a:r>
              <a:rPr lang="en-US" sz="2400" dirty="0"/>
              <a:t> </a:t>
            </a:r>
            <a:r>
              <a:rPr lang="en-US" sz="2400" dirty="0" err="1"/>
              <a:t>thái</a:t>
            </a:r>
            <a:r>
              <a:rPr lang="en-US" sz="2400" dirty="0"/>
              <a:t> </a:t>
            </a:r>
            <a:r>
              <a:rPr lang="en-US" sz="2400" dirty="0" err="1"/>
              <a:t>nhộng</a:t>
            </a:r>
            <a:r>
              <a:rPr lang="en-US" sz="2400" dirty="0"/>
              <a:t>.</a:t>
            </a:r>
          </a:p>
          <a:p>
            <a:pPr algn="just"/>
            <a:endParaRPr lang="en-US" sz="2400" dirty="0"/>
          </a:p>
        </p:txBody>
      </p:sp>
      <p:sp>
        <p:nvSpPr>
          <p:cNvPr id="7" name="Right Arrow 6"/>
          <p:cNvSpPr/>
          <p:nvPr/>
        </p:nvSpPr>
        <p:spPr>
          <a:xfrm rot="16200000">
            <a:off x="5028894" y="3667964"/>
            <a:ext cx="462343" cy="32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56924" y="1718432"/>
            <a:ext cx="8046056" cy="1880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96973" y="236473"/>
            <a:ext cx="7606007" cy="1264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1742098" y="-1048414"/>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oogle Shape;547;p27"/>
          <p:cNvGrpSpPr/>
          <p:nvPr/>
        </p:nvGrpSpPr>
        <p:grpSpPr>
          <a:xfrm>
            <a:off x="178943" y="3925645"/>
            <a:ext cx="1975928" cy="2876633"/>
            <a:chOff x="0" y="-1"/>
            <a:chExt cx="4241992" cy="6286672"/>
          </a:xfrm>
        </p:grpSpPr>
        <p:sp>
          <p:nvSpPr>
            <p:cNvPr id="1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2"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3"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4"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15"/>
            <a:ext cx="12192000" cy="6847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407" y="5186894"/>
            <a:ext cx="1678745" cy="1678745"/>
          </a:xfrm>
          <a:prstGeom prst="rect">
            <a:avLst/>
          </a:prstGeom>
        </p:spPr>
      </p:pic>
      <p:sp>
        <p:nvSpPr>
          <p:cNvPr id="7" name="Oval 6"/>
          <p:cNvSpPr/>
          <p:nvPr/>
        </p:nvSpPr>
        <p:spPr>
          <a:xfrm>
            <a:off x="346848" y="1828794"/>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Hai </a:t>
            </a: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lớp</a:t>
            </a:r>
            <a:r>
              <a:rPr lang="en-US" sz="2400" dirty="0" smtClean="0">
                <a:solidFill>
                  <a:srgbClr val="FF0000"/>
                </a:solidFill>
              </a:rPr>
              <a:t> </a:t>
            </a:r>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đang</a:t>
            </a:r>
            <a:r>
              <a:rPr lang="en-US" sz="2400" dirty="0" smtClean="0">
                <a:solidFill>
                  <a:srgbClr val="FF0000"/>
                </a:solidFill>
              </a:rPr>
              <a:t> </a:t>
            </a:r>
            <a:r>
              <a:rPr lang="en-US" sz="2400" dirty="0" err="1" smtClean="0">
                <a:solidFill>
                  <a:srgbClr val="FF0000"/>
                </a:solidFill>
              </a:rPr>
              <a:t>tranh</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cách</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p>
          <a:p>
            <a:pPr algn="ct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nhất</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rằng</a:t>
            </a:r>
            <a:r>
              <a:rPr lang="en-US" sz="2400" dirty="0" smtClean="0">
                <a:solidFill>
                  <a:srgbClr val="FF0000"/>
                </a:solidFill>
              </a:rPr>
              <a:t> </a:t>
            </a:r>
            <a:r>
              <a:rPr lang="en-US" sz="2400" dirty="0" err="1" smtClean="0">
                <a:solidFill>
                  <a:srgbClr val="FF0000"/>
                </a:solidFill>
              </a:rPr>
              <a:t>chỉ</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vì</a:t>
            </a:r>
            <a:r>
              <a:rPr lang="en-US" sz="2400" dirty="0" smtClean="0">
                <a:solidFill>
                  <a:srgbClr val="FF0000"/>
                </a:solidFill>
              </a:rPr>
              <a:t> ở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 </a:t>
            </a:r>
            <a:r>
              <a:rPr lang="en-US" sz="2400" dirty="0" err="1" smtClean="0">
                <a:solidFill>
                  <a:srgbClr val="FF0000"/>
                </a:solidFill>
              </a:rPr>
              <a:t>chúng</a:t>
            </a:r>
            <a:r>
              <a:rPr lang="en-US" sz="2400" dirty="0" smtClean="0">
                <a:solidFill>
                  <a:srgbClr val="FF0000"/>
                </a:solidFill>
              </a:rPr>
              <a:t> </a:t>
            </a:r>
            <a:r>
              <a:rPr lang="en-US" sz="2400" dirty="0" err="1" smtClean="0">
                <a:solidFill>
                  <a:srgbClr val="FF0000"/>
                </a:solidFill>
              </a:rPr>
              <a:t>mới</a:t>
            </a:r>
            <a:r>
              <a:rPr lang="en-US" sz="2400" dirty="0" smtClean="0">
                <a:solidFill>
                  <a:srgbClr val="FF0000"/>
                </a:solidFill>
              </a:rPr>
              <a:t> </a:t>
            </a:r>
            <a:r>
              <a:rPr lang="en-US" sz="2400" dirty="0" err="1" smtClean="0">
                <a:solidFill>
                  <a:srgbClr val="FF0000"/>
                </a:solidFill>
              </a:rPr>
              <a:t>gây</a:t>
            </a:r>
            <a:r>
              <a:rPr lang="en-US" sz="2400" dirty="0" smtClean="0">
                <a:solidFill>
                  <a:srgbClr val="FF0000"/>
                </a:solidFill>
              </a:rPr>
              <a:t> </a:t>
            </a:r>
            <a:r>
              <a:rPr lang="en-US" sz="2400" dirty="0" err="1" smtClean="0">
                <a:solidFill>
                  <a:srgbClr val="FF0000"/>
                </a:solidFill>
              </a:rPr>
              <a:t>hại</a:t>
            </a:r>
            <a:r>
              <a:rPr lang="en-US" sz="2400" dirty="0" smtClean="0">
                <a:solidFill>
                  <a:srgbClr val="FF0000"/>
                </a:solidFill>
              </a:rPr>
              <a:t>.</a:t>
            </a:r>
          </a:p>
          <a:p>
            <a:pPr algn="ct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hai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rằng</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chúng</a:t>
            </a:r>
            <a:r>
              <a:rPr lang="en-US" sz="2400" dirty="0" smtClean="0">
                <a:solidFill>
                  <a:srgbClr val="FF0000"/>
                </a:solidFill>
              </a:rPr>
              <a:t> ở </a:t>
            </a:r>
            <a:r>
              <a:rPr lang="en-US" sz="2400" dirty="0" err="1" smtClean="0">
                <a:solidFill>
                  <a:srgbClr val="FF0000"/>
                </a:solidFill>
              </a:rPr>
              <a:t>cả</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khác</a:t>
            </a:r>
            <a:r>
              <a:rPr lang="en-US" sz="2400" dirty="0" smtClean="0">
                <a:solidFill>
                  <a:srgbClr val="FF0000"/>
                </a:solidFill>
              </a:rPr>
              <a:t>.</a:t>
            </a:r>
          </a:p>
          <a:p>
            <a:pPr algn="ctr"/>
            <a:r>
              <a:rPr lang="en-US" sz="2400" dirty="0" err="1" smtClean="0">
                <a:solidFill>
                  <a:srgbClr val="FF0000"/>
                </a:solidFill>
              </a:rPr>
              <a:t>Hãy</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biết</a:t>
            </a:r>
            <a:r>
              <a:rPr lang="en-US" sz="2400" dirty="0" smtClean="0">
                <a:solidFill>
                  <a:srgbClr val="FF0000"/>
                </a:solidFill>
              </a:rPr>
              <a:t> ý </a:t>
            </a:r>
            <a:r>
              <a:rPr lang="en-US" sz="2400" dirty="0" err="1" smtClean="0">
                <a:solidFill>
                  <a:srgbClr val="FF0000"/>
                </a:solidFill>
              </a:rPr>
              <a:t>kiến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e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vấn</a:t>
            </a:r>
            <a:r>
              <a:rPr lang="en-US" sz="2400" dirty="0" smtClean="0">
                <a:solidFill>
                  <a:srgbClr val="FF0000"/>
                </a:solidFill>
              </a:rPr>
              <a:t> </a:t>
            </a:r>
            <a:r>
              <a:rPr lang="en-US" sz="2400" dirty="0" err="1" smtClean="0">
                <a:solidFill>
                  <a:srgbClr val="FF0000"/>
                </a:solidFill>
              </a:rPr>
              <a:t>đề</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a:t>
            </a:r>
            <a:endParaRPr lang="en-US" sz="2400" dirty="0">
              <a:solidFill>
                <a:srgbClr val="FF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46" y="3044977"/>
            <a:ext cx="1304281" cy="1304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26</a:t>
            </a:fld>
            <a:endParaRPr lang="en-US"/>
          </a:p>
        </p:txBody>
      </p:sp>
      <p:sp>
        <p:nvSpPr>
          <p:cNvPr id="3" name="Rectangle 2"/>
          <p:cNvSpPr/>
          <p:nvPr/>
        </p:nvSpPr>
        <p:spPr>
          <a:xfrm rot="16200000">
            <a:off x="1742098" y="-93587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547;p27"/>
          <p:cNvGrpSpPr/>
          <p:nvPr/>
        </p:nvGrpSpPr>
        <p:grpSpPr>
          <a:xfrm>
            <a:off x="178943" y="4038186"/>
            <a:ext cx="1975928" cy="2876633"/>
            <a:chOff x="0" y="-1"/>
            <a:chExt cx="4241992" cy="6286672"/>
          </a:xfrm>
        </p:grpSpPr>
        <p:sp>
          <p:nvSpPr>
            <p:cNvPr id="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3"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4"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5"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56"/>
            <a:ext cx="12192000" cy="684728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407" y="5299435"/>
            <a:ext cx="1678745" cy="1678745"/>
          </a:xfrm>
          <a:prstGeom prst="rect">
            <a:avLst/>
          </a:prstGeom>
        </p:spPr>
      </p:pic>
      <p:sp>
        <p:nvSpPr>
          <p:cNvPr id="21" name="Oval 20"/>
          <p:cNvSpPr/>
          <p:nvPr/>
        </p:nvSpPr>
        <p:spPr>
          <a:xfrm>
            <a:off x="346848" y="1941335"/>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tiêu</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ở </a:t>
            </a:r>
            <a:r>
              <a:rPr lang="en-US" sz="2400" dirty="0" err="1" smtClean="0">
                <a:solidFill>
                  <a:srgbClr val="FF0000"/>
                </a:solidFill>
              </a:rPr>
              <a:t>tất</a:t>
            </a:r>
            <a:r>
              <a:rPr lang="en-US" sz="2400" dirty="0" smtClean="0">
                <a:solidFill>
                  <a:srgbClr val="FF0000"/>
                </a:solidFill>
              </a:rPr>
              <a:t> </a:t>
            </a:r>
            <a:r>
              <a:rPr lang="en-US" sz="2400" dirty="0" err="1" smtClean="0">
                <a:solidFill>
                  <a:srgbClr val="FF0000"/>
                </a:solidFill>
              </a:rPr>
              <a:t>cả</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để</a:t>
            </a:r>
            <a:r>
              <a:rPr lang="en-US" sz="2400" dirty="0" smtClean="0">
                <a:solidFill>
                  <a:srgbClr val="FF0000"/>
                </a:solidFill>
              </a:rPr>
              <a:t> </a:t>
            </a:r>
            <a:r>
              <a:rPr lang="en-US" sz="2400" dirty="0" err="1" smtClean="0">
                <a:solidFill>
                  <a:srgbClr val="FF0000"/>
                </a:solidFill>
              </a:rPr>
              <a:t>nâng</a:t>
            </a:r>
            <a:r>
              <a:rPr lang="en-US" sz="2400" dirty="0" smtClean="0">
                <a:solidFill>
                  <a:srgbClr val="FF0000"/>
                </a:solidFill>
              </a:rPr>
              <a:t> </a:t>
            </a:r>
            <a:r>
              <a:rPr lang="en-US" sz="2400" dirty="0" err="1" smtClean="0">
                <a:solidFill>
                  <a:srgbClr val="FF0000"/>
                </a:solidFill>
              </a:rPr>
              <a:t>cao</a:t>
            </a:r>
            <a:r>
              <a:rPr lang="en-US" sz="2400" dirty="0" smtClean="0">
                <a:solidFill>
                  <a:srgbClr val="FF0000"/>
                </a:solidFill>
              </a:rPr>
              <a:t> </a:t>
            </a:r>
            <a:r>
              <a:rPr lang="en-US" sz="2400" dirty="0" err="1" smtClean="0">
                <a:solidFill>
                  <a:srgbClr val="FF0000"/>
                </a:solidFill>
              </a:rPr>
              <a:t>hiệu</a:t>
            </a:r>
            <a:r>
              <a:rPr lang="en-US" sz="2400" dirty="0" smtClean="0">
                <a:solidFill>
                  <a:srgbClr val="FF0000"/>
                </a:solidFill>
              </a:rPr>
              <a:t> </a:t>
            </a:r>
            <a:r>
              <a:rPr lang="en-US" sz="2400" dirty="0" err="1" smtClean="0">
                <a:solidFill>
                  <a:srgbClr val="FF0000"/>
                </a:solidFill>
              </a:rPr>
              <a:t>quả</a:t>
            </a:r>
            <a:r>
              <a:rPr lang="en-US" sz="2400" dirty="0" smtClean="0">
                <a:solidFill>
                  <a:srgbClr val="FF0000"/>
                </a:solidFill>
              </a:rPr>
              <a:t> </a:t>
            </a:r>
            <a:r>
              <a:rPr lang="en-US" sz="2400" dirty="0" err="1" smtClean="0">
                <a:solidFill>
                  <a:srgbClr val="FF0000"/>
                </a:solidFill>
              </a:rPr>
              <a:t>triệt</a:t>
            </a:r>
            <a:r>
              <a:rPr lang="en-US" sz="2400" dirty="0" smtClean="0">
                <a:solidFill>
                  <a:srgbClr val="FF0000"/>
                </a:solidFill>
              </a:rPr>
              <a:t> </a:t>
            </a:r>
            <a:r>
              <a:rPr lang="en-US" sz="2400" dirty="0" err="1" smtClean="0">
                <a:solidFill>
                  <a:srgbClr val="FF0000"/>
                </a:solidFill>
              </a:rPr>
              <a:t>trừ</a:t>
            </a:r>
            <a:r>
              <a:rPr lang="en-US" sz="2400" dirty="0" smtClean="0">
                <a:solidFill>
                  <a:srgbClr val="FF0000"/>
                </a:solidFill>
              </a:rPr>
              <a:t> </a:t>
            </a:r>
            <a:r>
              <a:rPr lang="en-US" sz="2400" dirty="0" err="1" smtClean="0">
                <a:solidFill>
                  <a:srgbClr val="FF0000"/>
                </a:solidFill>
              </a:rPr>
              <a:t>loại</a:t>
            </a:r>
            <a:r>
              <a:rPr lang="en-US" sz="2400" dirty="0" smtClean="0">
                <a:solidFill>
                  <a:srgbClr val="FF0000"/>
                </a:solidFill>
              </a:rPr>
              <a:t> </a:t>
            </a:r>
            <a:r>
              <a:rPr lang="en-US" sz="2400" dirty="0" err="1" smtClean="0">
                <a:solidFill>
                  <a:srgbClr val="FF0000"/>
                </a:solidFill>
              </a:rPr>
              <a:t>côn</a:t>
            </a:r>
            <a:r>
              <a:rPr lang="en-US" sz="2400" dirty="0" smtClean="0">
                <a:solidFill>
                  <a:srgbClr val="FF0000"/>
                </a:solidFill>
              </a:rPr>
              <a:t> </a:t>
            </a:r>
            <a:r>
              <a:rPr lang="en-US" sz="2400" dirty="0" err="1" smtClean="0">
                <a:solidFill>
                  <a:srgbClr val="FF0000"/>
                </a:solidFill>
              </a:rPr>
              <a:t>trùng</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 </a:t>
            </a:r>
            <a:r>
              <a:rPr lang="en-US" sz="2400" dirty="0" err="1" smtClean="0">
                <a:solidFill>
                  <a:srgbClr val="FF0000"/>
                </a:solidFill>
              </a:rPr>
              <a:t>mặc</a:t>
            </a:r>
            <a:r>
              <a:rPr lang="en-US" sz="2400" dirty="0" smtClean="0">
                <a:solidFill>
                  <a:srgbClr val="FF0000"/>
                </a:solidFill>
              </a:rPr>
              <a:t> </a:t>
            </a:r>
            <a:r>
              <a:rPr lang="en-US" sz="2400" dirty="0" err="1" smtClean="0">
                <a:solidFill>
                  <a:srgbClr val="FF0000"/>
                </a:solidFill>
              </a:rPr>
              <a:t>dù</a:t>
            </a:r>
            <a:r>
              <a:rPr lang="en-US" sz="2400" dirty="0" smtClean="0">
                <a:solidFill>
                  <a:srgbClr val="FF0000"/>
                </a:solidFill>
              </a:rPr>
              <a:t> </a:t>
            </a:r>
            <a:r>
              <a:rPr lang="en-US" sz="2400" dirty="0" err="1" smtClean="0">
                <a:solidFill>
                  <a:srgbClr val="FF0000"/>
                </a:solidFill>
              </a:rPr>
              <a:t>chỉ</a:t>
            </a:r>
            <a:r>
              <a:rPr lang="en-US" sz="2400" dirty="0" smtClean="0">
                <a:solidFill>
                  <a:srgbClr val="FF0000"/>
                </a:solidFill>
              </a:rPr>
              <a:t> ở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mới</a:t>
            </a:r>
            <a:r>
              <a:rPr lang="en-US" sz="2400" dirty="0" smtClean="0">
                <a:solidFill>
                  <a:srgbClr val="FF0000"/>
                </a:solidFill>
              </a:rPr>
              <a:t> </a:t>
            </a:r>
            <a:r>
              <a:rPr lang="en-US" sz="2400" dirty="0" err="1" smtClean="0">
                <a:solidFill>
                  <a:srgbClr val="FF0000"/>
                </a:solidFill>
              </a:rPr>
              <a:t>gây</a:t>
            </a:r>
            <a:r>
              <a:rPr lang="en-US" sz="2400" dirty="0" smtClean="0">
                <a:solidFill>
                  <a:srgbClr val="FF0000"/>
                </a:solidFill>
              </a:rPr>
              <a:t> </a:t>
            </a:r>
            <a:r>
              <a:rPr lang="en-US" sz="2400" dirty="0" err="1" smtClean="0">
                <a:solidFill>
                  <a:srgbClr val="FF0000"/>
                </a:solidFill>
              </a:rPr>
              <a:t>hại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con </a:t>
            </a:r>
            <a:r>
              <a:rPr lang="en-US" sz="2400" dirty="0" err="1" smtClean="0">
                <a:solidFill>
                  <a:srgbClr val="FF0000"/>
                </a:solidFill>
              </a:rPr>
              <a:t>người</a:t>
            </a:r>
            <a:r>
              <a:rPr lang="en-US" sz="2400" dirty="0" smtClean="0">
                <a:solidFill>
                  <a:srgbClr val="FF0000"/>
                </a:solidFill>
              </a:rPr>
              <a:t> </a:t>
            </a:r>
            <a:r>
              <a:rPr lang="en-US" sz="2400" dirty="0" err="1" smtClean="0">
                <a:solidFill>
                  <a:srgbClr val="FF0000"/>
                </a:solidFill>
              </a:rPr>
              <a:t>nhưng</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khả</a:t>
            </a:r>
            <a:r>
              <a:rPr lang="en-US" sz="2400" dirty="0" smtClean="0">
                <a:solidFill>
                  <a:srgbClr val="FF0000"/>
                </a:solidFill>
              </a:rPr>
              <a:t> </a:t>
            </a:r>
            <a:r>
              <a:rPr lang="en-US" sz="2400" dirty="0" err="1" smtClean="0">
                <a:solidFill>
                  <a:srgbClr val="FF0000"/>
                </a:solidFill>
              </a:rPr>
              <a:t>năng</a:t>
            </a:r>
            <a:r>
              <a:rPr lang="en-US" sz="2400" dirty="0" smtClean="0">
                <a:solidFill>
                  <a:srgbClr val="FF0000"/>
                </a:solidFill>
              </a:rPr>
              <a:t> di </a:t>
            </a:r>
            <a:r>
              <a:rPr lang="en-US" sz="2400" dirty="0" err="1" smtClean="0">
                <a:solidFill>
                  <a:srgbClr val="FF0000"/>
                </a:solidFill>
              </a:rPr>
              <a:t>chuyển</a:t>
            </a:r>
            <a:r>
              <a:rPr lang="en-US" sz="2400" dirty="0" smtClean="0">
                <a:solidFill>
                  <a:srgbClr val="FF0000"/>
                </a:solidFill>
              </a:rPr>
              <a:t> </a:t>
            </a:r>
            <a:r>
              <a:rPr lang="en-US" sz="2400" dirty="0" err="1" smtClean="0">
                <a:solidFill>
                  <a:srgbClr val="FF0000"/>
                </a:solidFill>
              </a:rPr>
              <a:t>rất</a:t>
            </a:r>
            <a:r>
              <a:rPr lang="en-US" sz="2400" dirty="0" smtClean="0">
                <a:solidFill>
                  <a:srgbClr val="FF0000"/>
                </a:solidFill>
              </a:rPr>
              <a:t> </a:t>
            </a:r>
            <a:r>
              <a:rPr lang="en-US" sz="2400" dirty="0" err="1" smtClean="0">
                <a:solidFill>
                  <a:srgbClr val="FF0000"/>
                </a:solidFill>
              </a:rPr>
              <a:t>nhanhneen</a:t>
            </a:r>
            <a:r>
              <a:rPr lang="en-US" sz="2400" dirty="0" smtClean="0">
                <a:solidFill>
                  <a:srgbClr val="FF0000"/>
                </a:solidFill>
              </a:rPr>
              <a:t> </a:t>
            </a:r>
            <a:r>
              <a:rPr lang="en-US" sz="2400" dirty="0" err="1" smtClean="0">
                <a:solidFill>
                  <a:srgbClr val="FF0000"/>
                </a:solidFill>
              </a:rPr>
              <a:t>khó</a:t>
            </a:r>
            <a:r>
              <a:rPr lang="en-US" sz="2400" dirty="0" smtClean="0">
                <a:solidFill>
                  <a:srgbClr val="FF0000"/>
                </a:solidFill>
              </a:rPr>
              <a:t> </a:t>
            </a:r>
            <a:r>
              <a:rPr lang="en-US" sz="2400" dirty="0" err="1" smtClean="0">
                <a:solidFill>
                  <a:srgbClr val="FF0000"/>
                </a:solidFill>
              </a:rPr>
              <a:t>tiêu</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hơn</a:t>
            </a:r>
            <a:r>
              <a:rPr lang="en-US" sz="2400" dirty="0" smtClean="0">
                <a:solidFill>
                  <a:srgbClr val="FF0000"/>
                </a:solidFill>
              </a:rPr>
              <a:t> ở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trứng</a:t>
            </a:r>
            <a:r>
              <a:rPr lang="en-US" sz="2400" dirty="0" smtClean="0">
                <a:solidFill>
                  <a:srgbClr val="FF0000"/>
                </a:solidFill>
              </a:rPr>
              <a:t>, </a:t>
            </a:r>
            <a:r>
              <a:rPr lang="en-US" sz="2400" dirty="0" err="1" smtClean="0">
                <a:solidFill>
                  <a:srgbClr val="FF0000"/>
                </a:solidFill>
              </a:rPr>
              <a:t>ấu</a:t>
            </a:r>
            <a:r>
              <a:rPr lang="en-US" sz="2400" dirty="0" smtClean="0">
                <a:solidFill>
                  <a:srgbClr val="FF0000"/>
                </a:solidFill>
              </a:rPr>
              <a:t> </a:t>
            </a:r>
            <a:r>
              <a:rPr lang="en-US" sz="2400" dirty="0" err="1" smtClean="0">
                <a:solidFill>
                  <a:srgbClr val="FF0000"/>
                </a:solidFill>
              </a:rPr>
              <a:t>trùng</a:t>
            </a:r>
            <a:r>
              <a:rPr lang="en-US" sz="2400" dirty="0" smtClean="0">
                <a:solidFill>
                  <a:srgbClr val="FF0000"/>
                </a:solidFill>
              </a:rPr>
              <a:t>, </a:t>
            </a:r>
            <a:r>
              <a:rPr lang="en-US" sz="2400" dirty="0" err="1" smtClean="0">
                <a:solidFill>
                  <a:srgbClr val="FF0000"/>
                </a:solidFill>
              </a:rPr>
              <a:t>nhộng</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11225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27</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27</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4" name="Google Shape;84;p15"/>
          <p:cNvSpPr/>
          <p:nvPr/>
        </p:nvSpPr>
        <p:spPr>
          <a:xfrm>
            <a:off x="2196607" y="896381"/>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14980" y="1156856"/>
            <a:ext cx="7289414" cy="1384995"/>
          </a:xfrm>
          <a:prstGeom prst="rect">
            <a:avLst/>
          </a:prstGeom>
          <a:noFill/>
        </p:spPr>
        <p:txBody>
          <a:bodyPr wrap="square" rtlCol="0">
            <a:spAutoFit/>
          </a:bodyPr>
          <a:lstStyle/>
          <a:p>
            <a:pPr algn="ctr"/>
            <a:r>
              <a:rPr lang="en-US" sz="2800" dirty="0" err="1" smtClean="0">
                <a:solidFill>
                  <a:srgbClr val="FF0000"/>
                </a:solidFill>
              </a:rPr>
              <a:t>Vì</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nuôi</a:t>
            </a:r>
            <a:r>
              <a:rPr lang="en-US" sz="2800" dirty="0" smtClean="0">
                <a:solidFill>
                  <a:srgbClr val="FF0000"/>
                </a:solidFill>
              </a:rPr>
              <a:t> </a:t>
            </a:r>
            <a:r>
              <a:rPr lang="en-US" sz="2800" dirty="0" err="1" smtClean="0">
                <a:solidFill>
                  <a:srgbClr val="FF0000"/>
                </a:solidFill>
              </a:rPr>
              <a:t>cá</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bể</a:t>
            </a:r>
            <a:r>
              <a:rPr lang="en-US" sz="2800" dirty="0" smtClean="0">
                <a:solidFill>
                  <a:srgbClr val="FF0000"/>
                </a:solidFill>
              </a:rPr>
              <a:t> </a:t>
            </a:r>
            <a:r>
              <a:rPr lang="en-US" sz="2800" dirty="0" err="1" smtClean="0">
                <a:solidFill>
                  <a:srgbClr val="FF0000"/>
                </a:solidFill>
              </a:rPr>
              <a:t>kính</a:t>
            </a:r>
            <a:r>
              <a:rPr lang="en-US" sz="2800" dirty="0" smtClean="0">
                <a:solidFill>
                  <a:srgbClr val="FF0000"/>
                </a:solidFill>
              </a:rPr>
              <a:t>, </a:t>
            </a:r>
            <a:r>
              <a:rPr lang="en-US" sz="2800" dirty="0" err="1" smtClean="0">
                <a:solidFill>
                  <a:srgbClr val="FF0000"/>
                </a:solidFill>
              </a:rPr>
              <a:t>mỗi</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người</a:t>
            </a:r>
            <a:r>
              <a:rPr lang="en-US" sz="2800" dirty="0" smtClean="0">
                <a:solidFill>
                  <a:srgbClr val="FF0000"/>
                </a:solidFill>
              </a:rPr>
              <a:t> ta </a:t>
            </a:r>
            <a:r>
              <a:rPr lang="en-US" sz="2800" dirty="0" err="1" smtClean="0">
                <a:solidFill>
                  <a:srgbClr val="FF0000"/>
                </a:solidFill>
              </a:rPr>
              <a:t>chỉ</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2/3 </a:t>
            </a:r>
            <a:r>
              <a:rPr lang="en-US" sz="2800" dirty="0" err="1" smtClean="0">
                <a:solidFill>
                  <a:srgbClr val="FF0000"/>
                </a:solidFill>
              </a:rPr>
              <a:t>lượng</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giữ</a:t>
            </a:r>
            <a:r>
              <a:rPr lang="en-US" sz="2800" dirty="0" smtClean="0">
                <a:solidFill>
                  <a:srgbClr val="FF0000"/>
                </a:solidFill>
              </a:rPr>
              <a:t> </a:t>
            </a:r>
            <a:r>
              <a:rPr lang="en-US" sz="2800" dirty="0" err="1" smtClean="0">
                <a:solidFill>
                  <a:srgbClr val="FF0000"/>
                </a:solidFill>
              </a:rPr>
              <a:t>lại</a:t>
            </a:r>
            <a:r>
              <a:rPr lang="en-US" sz="2800" dirty="0" smtClean="0">
                <a:solidFill>
                  <a:srgbClr val="FF0000"/>
                </a:solidFill>
              </a:rPr>
              <a:t> 1/3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cũ</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bể</a:t>
            </a:r>
            <a:r>
              <a:rPr lang="en-US" sz="2800" dirty="0" smtClean="0">
                <a:solidFill>
                  <a:srgbClr val="FF0000"/>
                </a:solidFill>
              </a:rPr>
              <a:t>?</a:t>
            </a:r>
            <a:endParaRPr lang="en-US" sz="2800" dirty="0">
              <a:solidFill>
                <a:srgbClr val="FF0000"/>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 y="2629674"/>
            <a:ext cx="5750420" cy="3594013"/>
          </a:xfrm>
          <a:prstGeom prst="rect">
            <a:avLst/>
          </a:prstGeom>
        </p:spPr>
      </p:pic>
      <p:sp>
        <p:nvSpPr>
          <p:cNvPr id="19" name="TextBox 18"/>
          <p:cNvSpPr txBox="1"/>
          <p:nvPr/>
        </p:nvSpPr>
        <p:spPr>
          <a:xfrm>
            <a:off x="6513127" y="2881774"/>
            <a:ext cx="5274163" cy="2677656"/>
          </a:xfrm>
          <a:prstGeom prst="rect">
            <a:avLst/>
          </a:prstGeom>
          <a:noFill/>
        </p:spPr>
        <p:txBody>
          <a:bodyPr wrap="square" rtlCol="0">
            <a:spAutoFit/>
          </a:bodyPr>
          <a:lstStyle/>
          <a:p>
            <a:pPr algn="just"/>
            <a:r>
              <a:rPr lang="en-US" sz="2400" dirty="0" smtClean="0"/>
              <a:t>     </a:t>
            </a:r>
            <a:r>
              <a:rPr lang="en-US" sz="2400" dirty="0" err="1" smtClean="0"/>
              <a:t>Khi</a:t>
            </a:r>
            <a:r>
              <a:rPr lang="en-US" sz="2400" dirty="0" smtClean="0"/>
              <a:t> </a:t>
            </a:r>
            <a:r>
              <a:rPr lang="en-US" sz="2400" dirty="0" err="1"/>
              <a:t>nuôi</a:t>
            </a:r>
            <a:r>
              <a:rPr lang="en-US" sz="2400" dirty="0"/>
              <a:t> </a:t>
            </a:r>
            <a:r>
              <a:rPr lang="en-US" sz="2400" dirty="0" err="1"/>
              <a:t>cá</a:t>
            </a:r>
            <a:r>
              <a:rPr lang="en-US" sz="2400" dirty="0"/>
              <a:t> </a:t>
            </a:r>
            <a:r>
              <a:rPr lang="en-US" sz="2400" dirty="0" err="1"/>
              <a:t>trong</a:t>
            </a:r>
            <a:r>
              <a:rPr lang="en-US" sz="2400" dirty="0"/>
              <a:t> </a:t>
            </a:r>
            <a:r>
              <a:rPr lang="en-US" sz="2400" dirty="0" err="1"/>
              <a:t>bể</a:t>
            </a:r>
            <a:r>
              <a:rPr lang="en-US" sz="2400" dirty="0"/>
              <a:t> </a:t>
            </a:r>
            <a:r>
              <a:rPr lang="en-US" sz="2400" dirty="0" err="1"/>
              <a:t>kính</a:t>
            </a:r>
            <a:r>
              <a:rPr lang="en-US" sz="2400" dirty="0"/>
              <a:t>, </a:t>
            </a:r>
            <a:r>
              <a:rPr lang="en-US" sz="2400" dirty="0" err="1"/>
              <a:t>mỗi</a:t>
            </a:r>
            <a:r>
              <a:rPr lang="en-US" sz="2400" dirty="0"/>
              <a:t> </a:t>
            </a:r>
            <a:r>
              <a:rPr lang="en-US" sz="2400" dirty="0" err="1"/>
              <a:t>khi</a:t>
            </a:r>
            <a:r>
              <a:rPr lang="en-US" sz="2400" dirty="0"/>
              <a:t> </a:t>
            </a:r>
            <a:r>
              <a:rPr lang="en-US" sz="2400" dirty="0" err="1"/>
              <a:t>thay</a:t>
            </a:r>
            <a:r>
              <a:rPr lang="en-US" sz="2400" dirty="0"/>
              <a:t> </a:t>
            </a:r>
            <a:r>
              <a:rPr lang="en-US" sz="2400" dirty="0" err="1"/>
              <a:t>nước</a:t>
            </a:r>
            <a:r>
              <a:rPr lang="en-US" sz="2400" dirty="0"/>
              <a:t> </a:t>
            </a:r>
            <a:r>
              <a:rPr lang="en-US" sz="2400" dirty="0" err="1"/>
              <a:t>mới</a:t>
            </a:r>
            <a:r>
              <a:rPr lang="en-US" sz="2400" dirty="0"/>
              <a:t> </a:t>
            </a:r>
            <a:r>
              <a:rPr lang="en-US" sz="2400" dirty="0" err="1"/>
              <a:t>người</a:t>
            </a:r>
            <a:r>
              <a:rPr lang="en-US" sz="2400" dirty="0"/>
              <a:t> ta </a:t>
            </a:r>
            <a:r>
              <a:rPr lang="en-US" sz="2400" dirty="0" err="1"/>
              <a:t>chỉ</a:t>
            </a:r>
            <a:r>
              <a:rPr lang="en-US" sz="2400" dirty="0"/>
              <a:t> </a:t>
            </a:r>
            <a:r>
              <a:rPr lang="en-US" sz="2400" dirty="0" err="1"/>
              <a:t>thay</a:t>
            </a:r>
            <a:r>
              <a:rPr lang="en-US" sz="2400" dirty="0"/>
              <a:t> </a:t>
            </a:r>
            <a:r>
              <a:rPr lang="en-US" sz="2400" dirty="0" err="1"/>
              <a:t>khoảng</a:t>
            </a:r>
            <a:r>
              <a:rPr lang="en-US" sz="2400" dirty="0"/>
              <a:t> 2/3 </a:t>
            </a:r>
            <a:r>
              <a:rPr lang="en-US" sz="2400" dirty="0" err="1"/>
              <a:t>lượng</a:t>
            </a:r>
            <a:r>
              <a:rPr lang="en-US" sz="2400" dirty="0"/>
              <a:t> </a:t>
            </a:r>
            <a:r>
              <a:rPr lang="en-US" sz="2400" dirty="0" err="1"/>
              <a:t>nước</a:t>
            </a:r>
            <a:r>
              <a:rPr lang="en-US" sz="2400" dirty="0"/>
              <a:t>, </a:t>
            </a:r>
            <a:r>
              <a:rPr lang="en-US" sz="2400" dirty="0" err="1"/>
              <a:t>giữ</a:t>
            </a:r>
            <a:r>
              <a:rPr lang="en-US" sz="2400" dirty="0"/>
              <a:t> </a:t>
            </a:r>
            <a:r>
              <a:rPr lang="en-US" sz="2400" dirty="0" err="1"/>
              <a:t>lại</a:t>
            </a:r>
            <a:r>
              <a:rPr lang="en-US" sz="2400" dirty="0"/>
              <a:t> 1/3 </a:t>
            </a:r>
            <a:r>
              <a:rPr lang="en-US" sz="2400" dirty="0" err="1"/>
              <a:t>lượng</a:t>
            </a:r>
            <a:r>
              <a:rPr lang="en-US" sz="2400" dirty="0"/>
              <a:t> </a:t>
            </a:r>
            <a:r>
              <a:rPr lang="en-US" sz="2400" dirty="0" err="1"/>
              <a:t>nước</a:t>
            </a:r>
            <a:r>
              <a:rPr lang="en-US" sz="2400" dirty="0"/>
              <a:t> </a:t>
            </a:r>
            <a:r>
              <a:rPr lang="en-US" sz="2400" dirty="0" err="1"/>
              <a:t>cũ</a:t>
            </a:r>
            <a:r>
              <a:rPr lang="en-US" sz="2400" dirty="0"/>
              <a:t> </a:t>
            </a:r>
            <a:r>
              <a:rPr lang="en-US" sz="2400" dirty="0" err="1"/>
              <a:t>trong</a:t>
            </a:r>
            <a:r>
              <a:rPr lang="en-US" sz="2400" dirty="0"/>
              <a:t> </a:t>
            </a:r>
            <a:r>
              <a:rPr lang="en-US" sz="2400" dirty="0" err="1"/>
              <a:t>bể</a:t>
            </a:r>
            <a:r>
              <a:rPr lang="en-US" sz="2400" dirty="0"/>
              <a:t> </a:t>
            </a:r>
            <a:r>
              <a:rPr lang="en-US" sz="2400" dirty="0" err="1"/>
              <a:t>để</a:t>
            </a:r>
            <a:r>
              <a:rPr lang="en-US" sz="2400" dirty="0"/>
              <a:t> </a:t>
            </a:r>
            <a:r>
              <a:rPr lang="en-US" sz="2400" dirty="0" err="1"/>
              <a:t>không</a:t>
            </a:r>
            <a:r>
              <a:rPr lang="en-US" sz="2400" dirty="0"/>
              <a:t> </a:t>
            </a:r>
            <a:r>
              <a:rPr lang="en-US" sz="2400" dirty="0" err="1"/>
              <a:t>loại</a:t>
            </a:r>
            <a:r>
              <a:rPr lang="en-US" sz="2400" dirty="0"/>
              <a:t> </a:t>
            </a:r>
            <a:r>
              <a:rPr lang="en-US" sz="2400" dirty="0" err="1"/>
              <a:t>bỏ</a:t>
            </a:r>
            <a:r>
              <a:rPr lang="en-US" sz="2400" dirty="0"/>
              <a:t> </a:t>
            </a:r>
            <a:r>
              <a:rPr lang="en-US" sz="2400" dirty="0" err="1"/>
              <a:t>hết</a:t>
            </a:r>
            <a:r>
              <a:rPr lang="en-US" sz="2400" dirty="0"/>
              <a:t> </a:t>
            </a:r>
            <a:r>
              <a:rPr lang="en-US" sz="2400" dirty="0" err="1"/>
              <a:t>các</a:t>
            </a:r>
            <a:r>
              <a:rPr lang="en-US" sz="2400" dirty="0"/>
              <a:t> vi </a:t>
            </a:r>
            <a:r>
              <a:rPr lang="en-US" sz="2400" dirty="0" err="1"/>
              <a:t>sinh</a:t>
            </a:r>
            <a:r>
              <a:rPr lang="en-US" sz="2400" dirty="0"/>
              <a:t> </a:t>
            </a:r>
            <a:r>
              <a:rPr lang="en-US" sz="2400" dirty="0" err="1"/>
              <a:t>vật</a:t>
            </a:r>
            <a:r>
              <a:rPr lang="en-US" sz="2400" dirty="0"/>
              <a:t> </a:t>
            </a:r>
            <a:r>
              <a:rPr lang="en-US" sz="2400" dirty="0" err="1"/>
              <a:t>có</a:t>
            </a:r>
            <a:r>
              <a:rPr lang="en-US" sz="2400" dirty="0"/>
              <a:t> </a:t>
            </a:r>
            <a:r>
              <a:rPr lang="en-US" sz="2400" dirty="0" err="1"/>
              <a:t>lợi</a:t>
            </a:r>
            <a:r>
              <a:rPr lang="en-US" sz="2400" dirty="0"/>
              <a:t> </a:t>
            </a:r>
            <a:r>
              <a:rPr lang="en-US" sz="2400" dirty="0" err="1"/>
              <a:t>cho</a:t>
            </a:r>
            <a:r>
              <a:rPr lang="en-US" sz="2400" dirty="0"/>
              <a:t> </a:t>
            </a:r>
            <a:r>
              <a:rPr lang="en-US" sz="2400" dirty="0" err="1"/>
              <a:t>cá</a:t>
            </a:r>
            <a:r>
              <a:rPr lang="en-US" sz="2400" dirty="0"/>
              <a:t> </a:t>
            </a:r>
            <a:r>
              <a:rPr lang="en-US" sz="2400" dirty="0" err="1"/>
              <a:t>và</a:t>
            </a:r>
            <a:r>
              <a:rPr lang="en-US" sz="2400" dirty="0"/>
              <a:t> </a:t>
            </a:r>
            <a:r>
              <a:rPr lang="en-US" sz="2400" dirty="0" err="1"/>
              <a:t>tránh</a:t>
            </a:r>
            <a:r>
              <a:rPr lang="en-US" sz="2400" dirty="0"/>
              <a:t> </a:t>
            </a:r>
            <a:r>
              <a:rPr lang="en-US" sz="2400" dirty="0" err="1"/>
              <a:t>làm</a:t>
            </a:r>
            <a:r>
              <a:rPr lang="en-US" sz="2400" dirty="0"/>
              <a:t> </a:t>
            </a:r>
            <a:r>
              <a:rPr lang="en-US" sz="2400" dirty="0" err="1"/>
              <a:t>cá</a:t>
            </a:r>
            <a:r>
              <a:rPr lang="en-US" sz="2400" dirty="0"/>
              <a:t> </a:t>
            </a:r>
            <a:r>
              <a:rPr lang="en-US" sz="2400" dirty="0" err="1"/>
              <a:t>sốc</a:t>
            </a:r>
            <a:r>
              <a:rPr lang="en-US" sz="2400" dirty="0"/>
              <a:t> </a:t>
            </a:r>
            <a:r>
              <a:rPr lang="en-US" sz="2400" dirty="0" err="1"/>
              <a:t>với</a:t>
            </a:r>
            <a:r>
              <a:rPr lang="en-US" sz="2400" dirty="0"/>
              <a:t> </a:t>
            </a:r>
            <a:r>
              <a:rPr lang="en-US" sz="2400" dirty="0" err="1"/>
              <a:t>môi</a:t>
            </a:r>
            <a:r>
              <a:rPr lang="en-US" sz="2400" dirty="0"/>
              <a:t> </a:t>
            </a:r>
            <a:r>
              <a:rPr lang="en-US" sz="2400" dirty="0" err="1"/>
              <a:t>trường</a:t>
            </a:r>
            <a:r>
              <a:rPr lang="en-US" sz="2400" dirty="0"/>
              <a:t> </a:t>
            </a:r>
            <a:r>
              <a:rPr lang="en-US" sz="2400" dirty="0" err="1"/>
              <a:t>mới</a:t>
            </a:r>
            <a:r>
              <a:rPr lang="en-US" sz="2400" dirty="0"/>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28</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28</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28</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5" name="Google Shape;84;p15"/>
          <p:cNvSpPr/>
          <p:nvPr/>
        </p:nvSpPr>
        <p:spPr>
          <a:xfrm>
            <a:off x="2196607" y="896381"/>
            <a:ext cx="8858852"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24730" y="1013572"/>
            <a:ext cx="8716447" cy="1384995"/>
          </a:xfrm>
          <a:prstGeom prst="rect">
            <a:avLst/>
          </a:prstGeom>
          <a:noFill/>
        </p:spPr>
        <p:txBody>
          <a:bodyPr wrap="square" rtlCol="0">
            <a:spAutoFit/>
          </a:bodyPr>
          <a:lstStyle/>
          <a:p>
            <a:pPr algn="ctr"/>
            <a:r>
              <a:rPr lang="en-US" sz="2800" dirty="0" err="1" smtClean="0">
                <a:solidFill>
                  <a:srgbClr val="FF0000"/>
                </a:solidFill>
              </a:rPr>
              <a:t>Để</a:t>
            </a:r>
            <a:r>
              <a:rPr lang="en-US" sz="2800" dirty="0" smtClean="0">
                <a:solidFill>
                  <a:srgbClr val="FF0000"/>
                </a:solidFill>
              </a:rPr>
              <a:t> </a:t>
            </a:r>
            <a:r>
              <a:rPr lang="en-US" sz="2800" dirty="0" err="1" smtClean="0">
                <a:solidFill>
                  <a:srgbClr val="FF0000"/>
                </a:solidFill>
              </a:rPr>
              <a:t>tăng</a:t>
            </a:r>
            <a:r>
              <a:rPr lang="en-US" sz="2800" dirty="0" smtClean="0">
                <a:solidFill>
                  <a:srgbClr val="FF0000"/>
                </a:solidFill>
              </a:rPr>
              <a:t> </a:t>
            </a:r>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suất</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cây</a:t>
            </a:r>
            <a:r>
              <a:rPr lang="en-US" sz="2800" dirty="0" smtClean="0">
                <a:solidFill>
                  <a:srgbClr val="FF0000"/>
                </a:solidFill>
              </a:rPr>
              <a:t> </a:t>
            </a:r>
            <a:r>
              <a:rPr lang="en-US" sz="2800" dirty="0" err="1" smtClean="0">
                <a:solidFill>
                  <a:srgbClr val="FF0000"/>
                </a:solidFill>
              </a:rPr>
              <a:t>thanh</a:t>
            </a:r>
            <a:r>
              <a:rPr lang="en-US" sz="2800" dirty="0" smtClean="0">
                <a:solidFill>
                  <a:srgbClr val="FF0000"/>
                </a:solidFill>
              </a:rPr>
              <a:t> long, </a:t>
            </a:r>
            <a:r>
              <a:rPr lang="en-US" sz="2800" dirty="0" err="1" smtClean="0">
                <a:solidFill>
                  <a:srgbClr val="FF0000"/>
                </a:solidFill>
              </a:rPr>
              <a:t>người</a:t>
            </a:r>
            <a:r>
              <a:rPr lang="en-US" sz="2800" dirty="0" smtClean="0">
                <a:solidFill>
                  <a:srgbClr val="FF0000"/>
                </a:solidFill>
              </a:rPr>
              <a:t> ta </a:t>
            </a:r>
            <a:r>
              <a:rPr lang="en-US" sz="2800" dirty="0" err="1" smtClean="0">
                <a:solidFill>
                  <a:srgbClr val="FF0000"/>
                </a:solidFill>
              </a:rPr>
              <a:t>thường</a:t>
            </a:r>
            <a:r>
              <a:rPr lang="en-US" sz="2800" dirty="0" smtClean="0">
                <a:solidFill>
                  <a:srgbClr val="FF0000"/>
                </a:solidFill>
              </a:rPr>
              <a:t> </a:t>
            </a:r>
            <a:r>
              <a:rPr lang="en-US" sz="2800" dirty="0" err="1" smtClean="0">
                <a:solidFill>
                  <a:srgbClr val="FF0000"/>
                </a:solidFill>
              </a:rPr>
              <a:t>thắp</a:t>
            </a:r>
            <a:r>
              <a:rPr lang="en-US" sz="2800" dirty="0" smtClean="0">
                <a:solidFill>
                  <a:srgbClr val="FF0000"/>
                </a:solidFill>
              </a:rPr>
              <a:t> </a:t>
            </a:r>
            <a:r>
              <a:rPr lang="en-US" sz="2800" dirty="0" err="1" smtClean="0">
                <a:solidFill>
                  <a:srgbClr val="FF0000"/>
                </a:solidFill>
              </a:rPr>
              <a:t>đèn</a:t>
            </a:r>
            <a:r>
              <a:rPr lang="en-US" sz="2800" dirty="0" smtClean="0">
                <a:solidFill>
                  <a:srgbClr val="FF0000"/>
                </a:solidFill>
              </a:rPr>
              <a:t> </a:t>
            </a:r>
            <a:r>
              <a:rPr lang="en-US" sz="2800" dirty="0" err="1" smtClean="0">
                <a:solidFill>
                  <a:srgbClr val="FF0000"/>
                </a:solidFill>
              </a:rPr>
              <a:t>chiếu</a:t>
            </a:r>
            <a:r>
              <a:rPr lang="en-US" sz="2800" dirty="0" smtClean="0">
                <a:solidFill>
                  <a:srgbClr val="FF0000"/>
                </a:solidFill>
              </a:rPr>
              <a:t> sang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cây</a:t>
            </a:r>
            <a:r>
              <a:rPr lang="en-US" sz="2800" dirty="0" smtClean="0">
                <a:solidFill>
                  <a:srgbClr val="FF0000"/>
                </a:solidFill>
              </a:rPr>
              <a:t> </a:t>
            </a:r>
            <a:r>
              <a:rPr lang="en-US" sz="2800" dirty="0" err="1" smtClean="0">
                <a:solidFill>
                  <a:srgbClr val="FF0000"/>
                </a:solidFill>
              </a:rPr>
              <a:t>vào</a:t>
            </a:r>
            <a:r>
              <a:rPr lang="en-US" sz="2800" dirty="0" smtClean="0">
                <a:solidFill>
                  <a:srgbClr val="FF0000"/>
                </a:solidFill>
              </a:rPr>
              <a:t> ban </a:t>
            </a:r>
            <a:r>
              <a:rPr lang="en-US" sz="2800" dirty="0" err="1" smtClean="0">
                <a:solidFill>
                  <a:srgbClr val="FF0000"/>
                </a:solidFill>
              </a:rPr>
              <a:t>đêm</a:t>
            </a:r>
            <a:r>
              <a:rPr lang="en-US" sz="2800" dirty="0" smtClean="0">
                <a:solidFill>
                  <a:srgbClr val="FF0000"/>
                </a:solidFill>
              </a:rPr>
              <a:t>, </a:t>
            </a:r>
            <a:r>
              <a:rPr lang="en-US" sz="2800" dirty="0" err="1" smtClean="0">
                <a:solidFill>
                  <a:srgbClr val="FF0000"/>
                </a:solidFill>
              </a:rPr>
              <a:t>em</a:t>
            </a:r>
            <a:r>
              <a:rPr lang="en-US" sz="2800" dirty="0" smtClean="0">
                <a:solidFill>
                  <a:srgbClr val="FF0000"/>
                </a:solidFill>
              </a:rPr>
              <a:t> </a:t>
            </a:r>
            <a:r>
              <a:rPr lang="en-US" sz="2800" dirty="0" err="1" smtClean="0">
                <a:solidFill>
                  <a:srgbClr val="FF0000"/>
                </a:solidFill>
              </a:rPr>
              <a:t>hãy</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biết</a:t>
            </a:r>
            <a:r>
              <a:rPr lang="en-US" sz="2800" dirty="0" smtClean="0">
                <a:solidFill>
                  <a:srgbClr val="FF0000"/>
                </a:solidFill>
              </a:rPr>
              <a:t> </a:t>
            </a:r>
            <a:r>
              <a:rPr lang="en-US" sz="2800" dirty="0" err="1" smtClean="0">
                <a:solidFill>
                  <a:srgbClr val="FF0000"/>
                </a:solidFill>
              </a:rPr>
              <a:t>cơ</a:t>
            </a:r>
            <a:r>
              <a:rPr lang="en-US" sz="2800" dirty="0" smtClean="0">
                <a:solidFill>
                  <a:srgbClr val="FF0000"/>
                </a:solidFill>
              </a:rPr>
              <a:t> </a:t>
            </a:r>
            <a:r>
              <a:rPr lang="en-US" sz="2800" dirty="0" err="1" smtClean="0">
                <a:solidFill>
                  <a:srgbClr val="FF0000"/>
                </a:solidFill>
              </a:rPr>
              <a:t>sở</a:t>
            </a:r>
            <a:r>
              <a:rPr lang="en-US" sz="2800" dirty="0" smtClean="0">
                <a:solidFill>
                  <a:srgbClr val="FF0000"/>
                </a:solidFill>
              </a:rPr>
              <a:t> </a:t>
            </a:r>
            <a:r>
              <a:rPr lang="en-US" sz="2800" dirty="0" err="1" smtClean="0">
                <a:solidFill>
                  <a:srgbClr val="FF0000"/>
                </a:solidFill>
              </a:rPr>
              <a:t>khoa</a:t>
            </a:r>
            <a:r>
              <a:rPr lang="en-US" sz="2800" dirty="0" smtClean="0">
                <a:solidFill>
                  <a:srgbClr val="FF0000"/>
                </a:solidFill>
              </a:rPr>
              <a:t> </a:t>
            </a:r>
            <a:r>
              <a:rPr lang="en-US" sz="2800" dirty="0" err="1" smtClean="0">
                <a:solidFill>
                  <a:srgbClr val="FF0000"/>
                </a:solidFill>
              </a:rPr>
              <a:t>học</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việc</a:t>
            </a:r>
            <a:r>
              <a:rPr lang="en-US" sz="2800" dirty="0" smtClean="0">
                <a:solidFill>
                  <a:srgbClr val="FF0000"/>
                </a:solidFill>
              </a:rPr>
              <a:t> </a:t>
            </a:r>
            <a:r>
              <a:rPr lang="en-US" sz="2800" dirty="0" err="1" smtClean="0">
                <a:solidFill>
                  <a:srgbClr val="FF0000"/>
                </a:solidFill>
              </a:rPr>
              <a:t>này</a:t>
            </a:r>
            <a:r>
              <a:rPr lang="en-US" sz="2800" dirty="0" smtClean="0">
                <a:solidFill>
                  <a:srgbClr val="FF0000"/>
                </a:solidFill>
              </a:rPr>
              <a:t>?</a:t>
            </a:r>
            <a:endParaRPr lang="en-US" sz="2800" dirty="0">
              <a:solidFill>
                <a:srgbClr val="FF0000"/>
              </a:solidFill>
            </a:endParaRPr>
          </a:p>
        </p:txBody>
      </p:sp>
      <p:sp>
        <p:nvSpPr>
          <p:cNvPr id="19" name="TextBox 18"/>
          <p:cNvSpPr txBox="1"/>
          <p:nvPr/>
        </p:nvSpPr>
        <p:spPr>
          <a:xfrm>
            <a:off x="6513127" y="2881774"/>
            <a:ext cx="5416276" cy="3046988"/>
          </a:xfrm>
          <a:prstGeom prst="rect">
            <a:avLst/>
          </a:prstGeom>
          <a:noFill/>
        </p:spPr>
        <p:txBody>
          <a:bodyPr wrap="square" rtlCol="0">
            <a:spAutoFit/>
          </a:bodyPr>
          <a:lstStyle/>
          <a:p>
            <a:r>
              <a:rPr lang="en-US" sz="2400" dirty="0" smtClean="0"/>
              <a:t>     - </a:t>
            </a:r>
            <a:r>
              <a:rPr lang="en-US" sz="2400" dirty="0" err="1" smtClean="0"/>
              <a:t>Thanh</a:t>
            </a:r>
            <a:r>
              <a:rPr lang="en-US" sz="2400" dirty="0" smtClean="0"/>
              <a:t> </a:t>
            </a:r>
            <a:r>
              <a:rPr lang="en-US" sz="2400" dirty="0"/>
              <a:t>long </a:t>
            </a:r>
            <a:r>
              <a:rPr lang="en-US" sz="2400" dirty="0" err="1"/>
              <a:t>là</a:t>
            </a:r>
            <a:r>
              <a:rPr lang="en-US" sz="2400" dirty="0"/>
              <a:t> </a:t>
            </a:r>
            <a:r>
              <a:rPr lang="en-US" sz="2400" dirty="0" err="1"/>
              <a:t>loại</a:t>
            </a:r>
            <a:r>
              <a:rPr lang="en-US" sz="2400" dirty="0"/>
              <a:t> </a:t>
            </a:r>
            <a:r>
              <a:rPr lang="en-US" sz="2400" dirty="0" err="1"/>
              <a:t>cây</a:t>
            </a:r>
            <a:r>
              <a:rPr lang="en-US" sz="2400" dirty="0"/>
              <a:t> </a:t>
            </a:r>
            <a:r>
              <a:rPr lang="en-US" sz="2400" dirty="0" err="1"/>
              <a:t>ngày</a:t>
            </a:r>
            <a:r>
              <a:rPr lang="en-US" sz="2400" dirty="0"/>
              <a:t> </a:t>
            </a:r>
            <a:r>
              <a:rPr lang="en-US" sz="2400" dirty="0" err="1"/>
              <a:t>dài</a:t>
            </a:r>
            <a:r>
              <a:rPr lang="en-US" sz="2400" dirty="0"/>
              <a:t>, </a:t>
            </a:r>
            <a:r>
              <a:rPr lang="en-US" sz="2400" dirty="0" err="1"/>
              <a:t>ưa</a:t>
            </a:r>
            <a:r>
              <a:rPr lang="en-US" sz="2400" dirty="0"/>
              <a:t> </a:t>
            </a:r>
            <a:r>
              <a:rPr lang="en-US" sz="2400" dirty="0" err="1"/>
              <a:t>ánh</a:t>
            </a:r>
            <a:r>
              <a:rPr lang="en-US" sz="2400" dirty="0"/>
              <a:t> </a:t>
            </a:r>
            <a:r>
              <a:rPr lang="en-US" sz="2400" dirty="0" err="1"/>
              <a:t>sáng</a:t>
            </a:r>
            <a:r>
              <a:rPr lang="en-US" sz="2400" dirty="0"/>
              <a:t>.</a:t>
            </a:r>
          </a:p>
          <a:p>
            <a:pPr lvl="1"/>
            <a:r>
              <a:rPr lang="en-US" sz="2400" dirty="0" smtClean="0"/>
              <a:t>     - </a:t>
            </a:r>
            <a:r>
              <a:rPr lang="en-US" sz="2400" dirty="0" err="1" smtClean="0"/>
              <a:t>Việc</a:t>
            </a:r>
            <a:r>
              <a:rPr lang="en-US" sz="2400" dirty="0" smtClean="0"/>
              <a:t> </a:t>
            </a:r>
            <a:r>
              <a:rPr lang="en-US" sz="2400" dirty="0" err="1"/>
              <a:t>chiếu</a:t>
            </a:r>
            <a:r>
              <a:rPr lang="en-US" sz="2400" dirty="0"/>
              <a:t> </a:t>
            </a:r>
            <a:r>
              <a:rPr lang="en-US" sz="2400" dirty="0" err="1"/>
              <a:t>sáng</a:t>
            </a:r>
            <a:r>
              <a:rPr lang="en-US" sz="2400" dirty="0"/>
              <a:t> </a:t>
            </a:r>
            <a:r>
              <a:rPr lang="en-US" sz="2400" dirty="0" err="1"/>
              <a:t>vào</a:t>
            </a:r>
            <a:r>
              <a:rPr lang="en-US" sz="2400" dirty="0"/>
              <a:t> ban </a:t>
            </a:r>
            <a:r>
              <a:rPr lang="en-US" sz="2400" dirty="0" err="1"/>
              <a:t>đêm</a:t>
            </a:r>
            <a:r>
              <a:rPr lang="en-US" sz="2400" dirty="0"/>
              <a:t> </a:t>
            </a:r>
            <a:r>
              <a:rPr lang="en-US" sz="2400" dirty="0" err="1"/>
              <a:t>sẽ</a:t>
            </a:r>
            <a:r>
              <a:rPr lang="en-US" sz="2400" dirty="0"/>
              <a:t> </a:t>
            </a:r>
            <a:r>
              <a:rPr lang="en-US" sz="2400" dirty="0" err="1"/>
              <a:t>giúp</a:t>
            </a:r>
            <a:r>
              <a:rPr lang="en-US" sz="2400" dirty="0"/>
              <a:t> </a:t>
            </a:r>
            <a:r>
              <a:rPr lang="en-US" sz="2400" dirty="0" err="1"/>
              <a:t>cây</a:t>
            </a:r>
            <a:r>
              <a:rPr lang="en-US" sz="2400" dirty="0"/>
              <a:t> </a:t>
            </a:r>
            <a:r>
              <a:rPr lang="en-US" sz="2400" dirty="0" err="1"/>
              <a:t>sinh</a:t>
            </a:r>
            <a:r>
              <a:rPr lang="en-US" sz="2400" dirty="0"/>
              <a:t> </a:t>
            </a:r>
            <a:r>
              <a:rPr lang="en-US" sz="2400" dirty="0" err="1"/>
              <a:t>trưởng</a:t>
            </a:r>
            <a:r>
              <a:rPr lang="en-US" sz="2400" dirty="0"/>
              <a:t>, </a:t>
            </a:r>
            <a:r>
              <a:rPr lang="en-US" sz="2400" dirty="0" err="1"/>
              <a:t>phát</a:t>
            </a:r>
            <a:r>
              <a:rPr lang="en-US" sz="2400" dirty="0"/>
              <a:t> </a:t>
            </a:r>
            <a:r>
              <a:rPr lang="en-US" sz="2400" dirty="0" err="1"/>
              <a:t>triển</a:t>
            </a:r>
            <a:r>
              <a:rPr lang="en-US" sz="2400" dirty="0"/>
              <a:t> </a:t>
            </a:r>
            <a:r>
              <a:rPr lang="en-US" sz="2400" dirty="0" err="1"/>
              <a:t>tốt</a:t>
            </a:r>
            <a:r>
              <a:rPr lang="en-US" sz="2400" dirty="0"/>
              <a:t> </a:t>
            </a:r>
            <a:r>
              <a:rPr lang="en-US" sz="2400" dirty="0" err="1"/>
              <a:t>hơn</a:t>
            </a:r>
            <a:r>
              <a:rPr lang="en-US" sz="2400" dirty="0"/>
              <a:t> =&gt; Thu </a:t>
            </a:r>
            <a:r>
              <a:rPr lang="en-US" sz="2400" dirty="0" err="1"/>
              <a:t>hoạch</a:t>
            </a:r>
            <a:r>
              <a:rPr lang="en-US" sz="2400" dirty="0"/>
              <a:t> </a:t>
            </a:r>
            <a:r>
              <a:rPr lang="en-US" sz="2400" dirty="0" err="1"/>
              <a:t>sớm</a:t>
            </a:r>
            <a:r>
              <a:rPr lang="en-US" sz="2400" dirty="0"/>
              <a:t> </a:t>
            </a:r>
            <a:r>
              <a:rPr lang="en-US" sz="2400" dirty="0" err="1"/>
              <a:t>và</a:t>
            </a:r>
            <a:r>
              <a:rPr lang="en-US" sz="2400" dirty="0"/>
              <a:t> </a:t>
            </a:r>
            <a:r>
              <a:rPr lang="en-US" sz="2400" dirty="0" err="1"/>
              <a:t>có</a:t>
            </a:r>
            <a:r>
              <a:rPr lang="en-US" sz="2400" dirty="0"/>
              <a:t> </a:t>
            </a:r>
            <a:r>
              <a:rPr lang="en-US" sz="2400" dirty="0" err="1"/>
              <a:t>thể</a:t>
            </a:r>
            <a:r>
              <a:rPr lang="en-US" sz="2400" dirty="0"/>
              <a:t> </a:t>
            </a:r>
            <a:r>
              <a:rPr lang="en-US" sz="2400" dirty="0" err="1"/>
              <a:t>thu</a:t>
            </a:r>
            <a:r>
              <a:rPr lang="en-US" sz="2400" dirty="0"/>
              <a:t> </a:t>
            </a:r>
            <a:r>
              <a:rPr lang="en-US" sz="2400" dirty="0" err="1"/>
              <a:t>hoạch</a:t>
            </a:r>
            <a:r>
              <a:rPr lang="en-US" sz="2400" dirty="0"/>
              <a:t> </a:t>
            </a:r>
            <a:r>
              <a:rPr lang="en-US" sz="2400" dirty="0" err="1"/>
              <a:t>trái</a:t>
            </a:r>
            <a:r>
              <a:rPr lang="en-US" sz="2400" dirty="0"/>
              <a:t> </a:t>
            </a:r>
            <a:r>
              <a:rPr lang="en-US" sz="2400" dirty="0" err="1"/>
              <a:t>vụ</a:t>
            </a:r>
            <a:r>
              <a:rPr lang="en-US" sz="2400" dirty="0"/>
              <a:t> =&gt; </a:t>
            </a:r>
            <a:r>
              <a:rPr lang="en-US" sz="2400" dirty="0" err="1"/>
              <a:t>Tiết</a:t>
            </a:r>
            <a:r>
              <a:rPr lang="en-US" sz="2400" dirty="0"/>
              <a:t> </a:t>
            </a:r>
            <a:r>
              <a:rPr lang="en-US" sz="2400" dirty="0" err="1"/>
              <a:t>kiệm</a:t>
            </a:r>
            <a:r>
              <a:rPr lang="en-US" sz="2400" dirty="0"/>
              <a:t> </a:t>
            </a:r>
            <a:r>
              <a:rPr lang="en-US" sz="2400" dirty="0" err="1"/>
              <a:t>thời</a:t>
            </a:r>
            <a:r>
              <a:rPr lang="en-US" sz="2400" dirty="0"/>
              <a:t> </a:t>
            </a:r>
            <a:r>
              <a:rPr lang="en-US" sz="2400" dirty="0" err="1"/>
              <a:t>gian</a:t>
            </a:r>
            <a:r>
              <a:rPr lang="en-US" sz="2400" dirty="0"/>
              <a:t>, </a:t>
            </a:r>
            <a:r>
              <a:rPr lang="en-US" sz="2400" dirty="0" err="1"/>
              <a:t>đem</a:t>
            </a:r>
            <a:r>
              <a:rPr lang="en-US" sz="2400" dirty="0"/>
              <a:t> </a:t>
            </a:r>
            <a:r>
              <a:rPr lang="en-US" sz="2400" dirty="0" err="1"/>
              <a:t>lại</a:t>
            </a:r>
            <a:r>
              <a:rPr lang="en-US" sz="2400" dirty="0"/>
              <a:t> </a:t>
            </a:r>
            <a:r>
              <a:rPr lang="en-US" sz="2400" dirty="0" err="1"/>
              <a:t>lợi</a:t>
            </a:r>
            <a:r>
              <a:rPr lang="en-US" sz="2400" dirty="0"/>
              <a:t> </a:t>
            </a:r>
            <a:r>
              <a:rPr lang="en-US" sz="2400" dirty="0" err="1"/>
              <a:t>nhuận</a:t>
            </a:r>
            <a:r>
              <a:rPr lang="en-US" sz="2400" dirty="0"/>
              <a:t> </a:t>
            </a:r>
            <a:r>
              <a:rPr lang="en-US" sz="2400" dirty="0" err="1"/>
              <a:t>cao</a:t>
            </a:r>
            <a:r>
              <a:rPr lang="en-US" sz="2400" dirty="0"/>
              <a:t>.</a:t>
            </a:r>
          </a:p>
          <a:p>
            <a:pPr algn="just"/>
            <a:r>
              <a:rPr lang="en-US" sz="2400" dirty="0" smtClean="0"/>
              <a:t>.</a:t>
            </a:r>
            <a:endParaRPr lang="en-US" sz="2400" dirty="0"/>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47" y="2629673"/>
            <a:ext cx="5632051" cy="4218602"/>
          </a:xfrm>
          <a:prstGeom prst="rect">
            <a:avLst/>
          </a:prstGeom>
        </p:spPr>
      </p:pic>
    </p:spTree>
    <p:extLst>
      <p:ext uri="{BB962C8B-B14F-4D97-AF65-F5344CB8AC3E}">
        <p14:creationId xmlns:p14="http://schemas.microsoft.com/office/powerpoint/2010/main" val="637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fade">
                                      <p:cBhvr>
                                        <p:cTn id="62" dur="1000"/>
                                        <p:tgtEl>
                                          <p:spTgt spid="19">
                                            <p:txEl>
                                              <p:pRg st="1" end="1"/>
                                            </p:txEl>
                                          </p:spTgt>
                                        </p:tgtEl>
                                      </p:cBhvr>
                                    </p:animEffect>
                                    <p:anim calcmode="lin" valueType="num">
                                      <p:cBhvr>
                                        <p:cTn id="6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9">
                                            <p:txEl>
                                              <p:pRg st="2" end="2"/>
                                            </p:txEl>
                                          </p:spTgt>
                                        </p:tgtEl>
                                        <p:attrNameLst>
                                          <p:attrName>style.visibility</p:attrName>
                                        </p:attrNameLst>
                                      </p:cBhvr>
                                      <p:to>
                                        <p:strVal val="visible"/>
                                      </p:to>
                                    </p:set>
                                    <p:animEffect transition="in" filter="fade">
                                      <p:cBhvr>
                                        <p:cTn id="69" dur="1000"/>
                                        <p:tgtEl>
                                          <p:spTgt spid="19">
                                            <p:txEl>
                                              <p:pRg st="2" end="2"/>
                                            </p:txEl>
                                          </p:spTgt>
                                        </p:tgtEl>
                                      </p:cBhvr>
                                    </p:animEffect>
                                    <p:anim calcmode="lin" valueType="num">
                                      <p:cBhvr>
                                        <p:cTn id="7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29</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3"/>
            <a:ext cx="12192000" cy="6850967"/>
          </a:xfrm>
          <a:prstGeom prst="rect">
            <a:avLst/>
          </a:prstGeom>
        </p:spPr>
      </p:pic>
      <p:sp>
        <p:nvSpPr>
          <p:cNvPr id="5" name="TextBox 4"/>
          <p:cNvSpPr txBox="1"/>
          <p:nvPr/>
        </p:nvSpPr>
        <p:spPr>
          <a:xfrm>
            <a:off x="1887113" y="2330472"/>
            <a:ext cx="7330629" cy="3108543"/>
          </a:xfrm>
          <a:prstGeom prst="rect">
            <a:avLst/>
          </a:prstGeom>
          <a:noFill/>
        </p:spPr>
        <p:txBody>
          <a:bodyPr wrap="square" rtlCol="0">
            <a:spAutoFit/>
          </a:bodyPr>
          <a:lstStyle/>
          <a:p>
            <a:pPr algn="just"/>
            <a:r>
              <a:rPr lang="de-DE" sz="2600" b="1" dirty="0">
                <a:solidFill>
                  <a:srgbClr val="FF0000"/>
                </a:solidFill>
              </a:rPr>
              <a:t>Kết luận: </a:t>
            </a:r>
            <a:r>
              <a:rPr lang="en-US" sz="2800" dirty="0" err="1"/>
              <a:t>Trong</a:t>
            </a:r>
            <a:r>
              <a:rPr lang="en-US" sz="2800" dirty="0"/>
              <a:t> </a:t>
            </a:r>
            <a:r>
              <a:rPr lang="en-US" sz="2800" dirty="0" err="1"/>
              <a:t>thực</a:t>
            </a:r>
            <a:r>
              <a:rPr lang="en-US" sz="2800" dirty="0"/>
              <a:t> </a:t>
            </a:r>
            <a:r>
              <a:rPr lang="en-US" sz="2800" dirty="0" err="1"/>
              <a:t>tiễn</a:t>
            </a:r>
            <a:r>
              <a:rPr lang="en-US" sz="2800" dirty="0"/>
              <a:t>, </a:t>
            </a:r>
            <a:r>
              <a:rPr lang="en-US" sz="2800" dirty="0" err="1"/>
              <a:t>người</a:t>
            </a:r>
            <a:r>
              <a:rPr lang="en-US" sz="2800" dirty="0"/>
              <a:t> ta </a:t>
            </a:r>
            <a:r>
              <a:rPr lang="en-US" sz="2800" dirty="0" err="1"/>
              <a:t>vận</a:t>
            </a:r>
            <a:r>
              <a:rPr lang="en-US" sz="2800" dirty="0"/>
              <a:t> </a:t>
            </a:r>
            <a:r>
              <a:rPr lang="en-US" sz="2800" dirty="0" err="1"/>
              <a:t>dụng</a:t>
            </a:r>
            <a:r>
              <a:rPr lang="en-US" sz="2800" dirty="0"/>
              <a:t> </a:t>
            </a:r>
            <a:r>
              <a:rPr lang="en-US" sz="2800" dirty="0" err="1"/>
              <a:t>sinh</a:t>
            </a:r>
            <a:r>
              <a:rPr lang="en-US" sz="2800" dirty="0"/>
              <a:t> </a:t>
            </a:r>
            <a:r>
              <a:rPr lang="en-US" sz="2800" dirty="0" err="1"/>
              <a:t>trưởng</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đề</a:t>
            </a:r>
            <a:r>
              <a:rPr lang="en-US" sz="2800" dirty="0"/>
              <a:t> </a:t>
            </a:r>
            <a:r>
              <a:rPr lang="en-US" sz="2800" dirty="0" err="1"/>
              <a:t>điều</a:t>
            </a:r>
            <a:r>
              <a:rPr lang="en-US" sz="2800" dirty="0"/>
              <a:t> </a:t>
            </a:r>
            <a:r>
              <a:rPr lang="en-US" sz="2800" dirty="0" err="1"/>
              <a:t>kiển</a:t>
            </a:r>
            <a:r>
              <a:rPr lang="en-US" sz="2800" dirty="0"/>
              <a:t> </a:t>
            </a:r>
            <a:r>
              <a:rPr lang="en-US" sz="2800" dirty="0" err="1"/>
              <a:t>vật</a:t>
            </a:r>
            <a:r>
              <a:rPr lang="en-US" sz="2800" dirty="0"/>
              <a:t> </a:t>
            </a:r>
            <a:r>
              <a:rPr lang="en-US" sz="2800" dirty="0" err="1"/>
              <a:t>nuôi</a:t>
            </a:r>
            <a:r>
              <a:rPr lang="en-US" sz="2800" dirty="0"/>
              <a:t>, </a:t>
            </a:r>
            <a:r>
              <a:rPr lang="en-US" sz="2800" dirty="0" err="1"/>
              <a:t>cây</a:t>
            </a:r>
            <a:r>
              <a:rPr lang="en-US" sz="2800" dirty="0"/>
              <a:t> </a:t>
            </a:r>
            <a:r>
              <a:rPr lang="en-US" sz="2800" dirty="0" err="1"/>
              <a:t>trồng</a:t>
            </a:r>
            <a:r>
              <a:rPr lang="en-US" sz="2800" dirty="0"/>
              <a:t> </a:t>
            </a:r>
            <a:r>
              <a:rPr lang="en-US" sz="2800" dirty="0" err="1"/>
              <a:t>nhầm</a:t>
            </a:r>
            <a:r>
              <a:rPr lang="en-US" sz="2800" dirty="0"/>
              <a:t> </a:t>
            </a:r>
            <a:r>
              <a:rPr lang="en-US" sz="2800" dirty="0" err="1"/>
              <a:t>nâng</a:t>
            </a:r>
            <a:r>
              <a:rPr lang="en-US" sz="2800" dirty="0"/>
              <a:t> </a:t>
            </a:r>
            <a:r>
              <a:rPr lang="en-US" sz="2800" dirty="0" err="1"/>
              <a:t>cao</a:t>
            </a:r>
            <a:r>
              <a:rPr lang="en-US" sz="2800" dirty="0"/>
              <a:t> </a:t>
            </a:r>
            <a:r>
              <a:rPr lang="en-US" sz="2800" dirty="0" err="1"/>
              <a:t>năng</a:t>
            </a:r>
            <a:r>
              <a:rPr lang="en-US" sz="2800" dirty="0"/>
              <a:t> </a:t>
            </a:r>
            <a:r>
              <a:rPr lang="en-US" sz="2800" dirty="0" err="1"/>
              <a:t>suất</a:t>
            </a:r>
            <a:r>
              <a:rPr lang="en-US" sz="2800" dirty="0"/>
              <a:t> </a:t>
            </a:r>
            <a:r>
              <a:rPr lang="en-US" sz="2800" dirty="0" err="1"/>
              <a:t>chất</a:t>
            </a:r>
            <a:r>
              <a:rPr lang="en-US" sz="2800" dirty="0"/>
              <a:t> </a:t>
            </a:r>
            <a:r>
              <a:rPr lang="en-US" sz="2800" dirty="0" err="1"/>
              <a:t>lượng</a:t>
            </a:r>
            <a:r>
              <a:rPr lang="en-US" sz="2800" dirty="0"/>
              <a:t> </a:t>
            </a:r>
            <a:r>
              <a:rPr lang="en-US" sz="2800" dirty="0" err="1"/>
              <a:t>sản</a:t>
            </a:r>
            <a:r>
              <a:rPr lang="en-US" sz="2800" dirty="0"/>
              <a:t> </a:t>
            </a:r>
            <a:r>
              <a:rPr lang="en-US" sz="2800" dirty="0" err="1"/>
              <a:t>phẩm</a:t>
            </a:r>
            <a:r>
              <a:rPr lang="en-US" sz="2800" dirty="0"/>
              <a:t> </a:t>
            </a:r>
            <a:r>
              <a:rPr lang="en-US" sz="2800" dirty="0" err="1"/>
              <a:t>và</a:t>
            </a:r>
            <a:r>
              <a:rPr lang="en-US" sz="2800" dirty="0"/>
              <a:t> </a:t>
            </a:r>
            <a:r>
              <a:rPr lang="en-US" sz="2800" dirty="0" err="1"/>
              <a:t>sức</a:t>
            </a:r>
            <a:r>
              <a:rPr lang="en-US" sz="2800" dirty="0"/>
              <a:t> </a:t>
            </a:r>
            <a:r>
              <a:rPr lang="en-US" sz="2800" dirty="0" err="1"/>
              <a:t>khoẻ</a:t>
            </a:r>
            <a:r>
              <a:rPr lang="en-US" sz="2800" dirty="0"/>
              <a:t> con </a:t>
            </a:r>
            <a:r>
              <a:rPr lang="en-US" sz="2800" dirty="0" err="1"/>
              <a:t>người</a:t>
            </a:r>
            <a:r>
              <a:rPr lang="en-US" sz="2800" dirty="0"/>
              <a:t>. </a:t>
            </a:r>
            <a:r>
              <a:rPr lang="en-US" sz="2800" dirty="0" err="1"/>
              <a:t>Ngoài</a:t>
            </a:r>
            <a:r>
              <a:rPr lang="en-US" sz="2800" dirty="0"/>
              <a:t> </a:t>
            </a:r>
            <a:r>
              <a:rPr lang="en-US" sz="2800" dirty="0" err="1"/>
              <a:t>ra</a:t>
            </a:r>
            <a:r>
              <a:rPr lang="en-US" sz="2800" dirty="0"/>
              <a:t>, </a:t>
            </a:r>
            <a:r>
              <a:rPr lang="en-US" sz="2800" dirty="0" err="1"/>
              <a:t>hiểu</a:t>
            </a:r>
            <a:r>
              <a:rPr lang="en-US" sz="2800" dirty="0"/>
              <a:t> </a:t>
            </a:r>
            <a:r>
              <a:rPr lang="en-US" sz="2800" dirty="0" err="1"/>
              <a:t>biết</a:t>
            </a:r>
            <a:r>
              <a:rPr lang="en-US" sz="2800" dirty="0"/>
              <a:t> </a:t>
            </a:r>
            <a:r>
              <a:rPr lang="en-US" sz="2800" dirty="0" err="1"/>
              <a:t>được</a:t>
            </a:r>
            <a:r>
              <a:rPr lang="en-US" sz="2800" dirty="0"/>
              <a:t> </a:t>
            </a:r>
            <a:r>
              <a:rPr lang="en-US" sz="2800" dirty="0" err="1"/>
              <a:t>vòng</a:t>
            </a:r>
            <a:r>
              <a:rPr lang="en-US" sz="2800" dirty="0"/>
              <a:t> </a:t>
            </a:r>
            <a:r>
              <a:rPr lang="en-US" sz="2800" dirty="0" err="1"/>
              <a:t>đời</a:t>
            </a:r>
            <a:r>
              <a:rPr lang="en-US" sz="2800" dirty="0"/>
              <a:t> </a:t>
            </a:r>
            <a:r>
              <a:rPr lang="en-US" sz="2800" dirty="0" err="1"/>
              <a:t>một</a:t>
            </a:r>
            <a:r>
              <a:rPr lang="en-US" sz="2800" dirty="0"/>
              <a:t> </a:t>
            </a:r>
            <a:r>
              <a:rPr lang="en-US" sz="2800" dirty="0" err="1"/>
              <a:t>số</a:t>
            </a:r>
            <a:r>
              <a:rPr lang="en-US" sz="2800" dirty="0"/>
              <a:t> </a:t>
            </a:r>
            <a:r>
              <a:rPr lang="en-US" sz="2800" dirty="0" err="1"/>
              <a:t>động</a:t>
            </a:r>
            <a:r>
              <a:rPr lang="en-US" sz="2800" dirty="0"/>
              <a:t> </a:t>
            </a:r>
            <a:r>
              <a:rPr lang="en-US" sz="2800" dirty="0" err="1"/>
              <a:t>vật</a:t>
            </a:r>
            <a:r>
              <a:rPr lang="en-US" sz="2800" dirty="0"/>
              <a:t> </a:t>
            </a:r>
            <a:r>
              <a:rPr lang="en-US" sz="2800" dirty="0" err="1"/>
              <a:t>gây</a:t>
            </a:r>
            <a:r>
              <a:rPr lang="en-US" sz="2800" dirty="0"/>
              <a:t> </a:t>
            </a:r>
            <a:r>
              <a:rPr lang="en-US" sz="2800" dirty="0" err="1"/>
              <a:t>hại</a:t>
            </a:r>
            <a:r>
              <a:rPr lang="en-US" sz="2800" dirty="0"/>
              <a:t> </a:t>
            </a:r>
            <a:r>
              <a:rPr lang="en-US" sz="2800" dirty="0" err="1"/>
              <a:t>chúng</a:t>
            </a:r>
            <a:r>
              <a:rPr lang="en-US" sz="2800" dirty="0"/>
              <a:t> ta </a:t>
            </a:r>
            <a:r>
              <a:rPr lang="en-US" sz="2800" dirty="0" err="1"/>
              <a:t>có</a:t>
            </a:r>
            <a:r>
              <a:rPr lang="en-US" sz="2800" dirty="0"/>
              <a:t> </a:t>
            </a:r>
            <a:r>
              <a:rPr lang="en-US" sz="2800" dirty="0" err="1"/>
              <a:t>biện</a:t>
            </a:r>
            <a:r>
              <a:rPr lang="en-US" sz="2800" dirty="0"/>
              <a:t> </a:t>
            </a:r>
            <a:r>
              <a:rPr lang="en-US" sz="2800" dirty="0" err="1"/>
              <a:t>pháp</a:t>
            </a:r>
            <a:r>
              <a:rPr lang="en-US" sz="2800" dirty="0"/>
              <a:t> </a:t>
            </a:r>
            <a:r>
              <a:rPr lang="en-US" sz="2800" dirty="0" err="1"/>
              <a:t>diệt</a:t>
            </a:r>
            <a:r>
              <a:rPr lang="en-US" sz="2800" dirty="0"/>
              <a:t> </a:t>
            </a:r>
            <a:r>
              <a:rPr lang="en-US" sz="2800" dirty="0" err="1"/>
              <a:t>và</a:t>
            </a:r>
            <a:r>
              <a:rPr lang="en-US" sz="2800" dirty="0"/>
              <a:t> </a:t>
            </a:r>
            <a:r>
              <a:rPr lang="en-US" sz="2800" dirty="0" err="1"/>
              <a:t>phòng</a:t>
            </a:r>
            <a:r>
              <a:rPr lang="en-US" sz="2800" dirty="0"/>
              <a:t> </a:t>
            </a:r>
            <a:r>
              <a:rPr lang="en-US" sz="2800" dirty="0" err="1"/>
              <a:t>trừ</a:t>
            </a:r>
            <a:r>
              <a:rPr lang="en-US" sz="2800" dirty="0"/>
              <a:t> </a:t>
            </a:r>
            <a:r>
              <a:rPr lang="en-US" sz="2800" dirty="0" err="1"/>
              <a:t>hợp</a:t>
            </a:r>
            <a:r>
              <a:rPr lang="en-US" sz="2800" dirty="0"/>
              <a:t> </a:t>
            </a:r>
            <a:r>
              <a:rPr lang="en-US" sz="2800" dirty="0" err="1"/>
              <a:t>lí</a:t>
            </a:r>
            <a:r>
              <a:rPr lang="en-US" sz="2800" dirty="0"/>
              <a:t>.</a:t>
            </a:r>
            <a:endParaRPr lang="en-US" sz="2600" dirty="0">
              <a:solidFill>
                <a:srgbClr val="002060"/>
              </a:solidFill>
            </a:endParaRPr>
          </a:p>
        </p:txBody>
      </p:sp>
    </p:spTree>
    <p:extLst>
      <p:ext uri="{BB962C8B-B14F-4D97-AF65-F5344CB8AC3E}">
        <p14:creationId xmlns:p14="http://schemas.microsoft.com/office/powerpoint/2010/main" val="79318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1"/>
        <p:cNvGrpSpPr/>
        <p:nvPr/>
      </p:nvGrpSpPr>
      <p:grpSpPr>
        <a:xfrm>
          <a:off x="0" y="0"/>
          <a:ext cx="0" cy="0"/>
          <a:chOff x="0" y="0"/>
          <a:chExt cx="0" cy="0"/>
        </a:xfrm>
      </p:grpSpPr>
      <p:pic>
        <p:nvPicPr>
          <p:cNvPr id="53" name="Google Shape;213;p24"/>
          <p:cNvPicPr preferRelativeResize="0"/>
          <p:nvPr/>
        </p:nvPicPr>
        <p:blipFill rotWithShape="1">
          <a:blip r:embed="rId3">
            <a:alphaModFix/>
          </a:blip>
          <a:srcRect/>
          <a:stretch/>
        </p:blipFill>
        <p:spPr>
          <a:xfrm>
            <a:off x="9410226" y="386876"/>
            <a:ext cx="2346350" cy="1478833"/>
          </a:xfrm>
          <a:prstGeom prst="rect">
            <a:avLst/>
          </a:prstGeom>
          <a:noFill/>
          <a:ln>
            <a:noFill/>
          </a:ln>
        </p:spPr>
      </p:pic>
      <p:pic>
        <p:nvPicPr>
          <p:cNvPr id="54" name="Google Shape;214;p24"/>
          <p:cNvPicPr preferRelativeResize="0"/>
          <p:nvPr/>
        </p:nvPicPr>
        <p:blipFill rotWithShape="1">
          <a:blip r:embed="rId3">
            <a:alphaModFix/>
          </a:blip>
          <a:srcRect/>
          <a:stretch/>
        </p:blipFill>
        <p:spPr>
          <a:xfrm>
            <a:off x="323581" y="320101"/>
            <a:ext cx="2346350" cy="1478833"/>
          </a:xfrm>
          <a:prstGeom prst="rect">
            <a:avLst/>
          </a:prstGeom>
          <a:noFill/>
          <a:ln>
            <a:noFill/>
          </a:ln>
        </p:spPr>
      </p:pic>
      <p:pic>
        <p:nvPicPr>
          <p:cNvPr id="55" name="Google Shape;293;p31"/>
          <p:cNvPicPr preferRelativeResize="0"/>
          <p:nvPr/>
        </p:nvPicPr>
        <p:blipFill rotWithShape="1">
          <a:blip r:embed="rId4">
            <a:alphaModFix/>
          </a:blip>
          <a:srcRect/>
          <a:stretch/>
        </p:blipFill>
        <p:spPr>
          <a:xfrm rot="-2135960">
            <a:off x="9790114" y="2091111"/>
            <a:ext cx="4403466" cy="5388916"/>
          </a:xfrm>
          <a:prstGeom prst="rect">
            <a:avLst/>
          </a:prstGeom>
          <a:noFill/>
          <a:ln>
            <a:noFill/>
          </a:ln>
        </p:spPr>
      </p:pic>
      <p:pic>
        <p:nvPicPr>
          <p:cNvPr id="56" name="Google Shape;384;p39"/>
          <p:cNvPicPr preferRelativeResize="0"/>
          <p:nvPr/>
        </p:nvPicPr>
        <p:blipFill rotWithShape="1">
          <a:blip r:embed="rId5">
            <a:alphaModFix/>
          </a:blip>
          <a:srcRect/>
          <a:stretch/>
        </p:blipFill>
        <p:spPr>
          <a:xfrm>
            <a:off x="1509791" y="0"/>
            <a:ext cx="1755924" cy="1625600"/>
          </a:xfrm>
          <a:prstGeom prst="rect">
            <a:avLst/>
          </a:prstGeom>
          <a:noFill/>
          <a:ln>
            <a:noFill/>
          </a:ln>
        </p:spPr>
      </p:pic>
      <p:grpSp>
        <p:nvGrpSpPr>
          <p:cNvPr id="57" name="Google Shape;602;p29"/>
          <p:cNvGrpSpPr/>
          <p:nvPr/>
        </p:nvGrpSpPr>
        <p:grpSpPr>
          <a:xfrm>
            <a:off x="0" y="4020131"/>
            <a:ext cx="2228532" cy="2811940"/>
            <a:chOff x="4823608" y="2237050"/>
            <a:chExt cx="2653553" cy="3348228"/>
          </a:xfrm>
        </p:grpSpPr>
        <p:grpSp>
          <p:nvGrpSpPr>
            <p:cNvPr id="58" name="Google Shape;603;p29"/>
            <p:cNvGrpSpPr/>
            <p:nvPr/>
          </p:nvGrpSpPr>
          <p:grpSpPr>
            <a:xfrm>
              <a:off x="5237164" y="2740144"/>
              <a:ext cx="1779794" cy="2273539"/>
              <a:chOff x="3855015" y="1605266"/>
              <a:chExt cx="1406556" cy="1858968"/>
            </a:xfrm>
          </p:grpSpPr>
          <p:sp>
            <p:nvSpPr>
              <p:cNvPr id="75" name="Google Shape;604;p29"/>
              <p:cNvSpPr/>
              <p:nvPr/>
            </p:nvSpPr>
            <p:spPr>
              <a:xfrm>
                <a:off x="3855015" y="1605266"/>
                <a:ext cx="1393801" cy="1824952"/>
              </a:xfrm>
              <a:custGeom>
                <a:avLst/>
                <a:gdLst/>
                <a:ahLst/>
                <a:cxnLst/>
                <a:rect l="l" t="t" r="r" b="b"/>
                <a:pathLst>
                  <a:path w="325" h="426" extrusionOk="0">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605;p29"/>
              <p:cNvSpPr/>
              <p:nvPr/>
            </p:nvSpPr>
            <p:spPr>
              <a:xfrm>
                <a:off x="3885629" y="1626526"/>
                <a:ext cx="1375942" cy="1837708"/>
              </a:xfrm>
              <a:custGeom>
                <a:avLst/>
                <a:gdLst/>
                <a:ahLst/>
                <a:cxnLst/>
                <a:rect l="l" t="t" r="r" b="b"/>
                <a:pathLst>
                  <a:path w="321" h="429" extrusionOk="0">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59" name="Google Shape;606;p29"/>
            <p:cNvSpPr/>
            <p:nvPr/>
          </p:nvSpPr>
          <p:spPr>
            <a:xfrm>
              <a:off x="5773762" y="5013683"/>
              <a:ext cx="754314" cy="108681"/>
            </a:xfrm>
            <a:custGeom>
              <a:avLst/>
              <a:gdLst/>
              <a:ahLst/>
              <a:cxnLst/>
              <a:rect l="l" t="t" r="r" b="b"/>
              <a:pathLst>
                <a:path w="139" h="23" extrusionOk="0">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0" name="Google Shape;607;p29"/>
            <p:cNvSpPr/>
            <p:nvPr/>
          </p:nvSpPr>
          <p:spPr>
            <a:xfrm>
              <a:off x="5795282" y="5170787"/>
              <a:ext cx="710196" cy="119442"/>
            </a:xfrm>
            <a:custGeom>
              <a:avLst/>
              <a:gdLst/>
              <a:ahLst/>
              <a:cxnLst/>
              <a:rect l="l" t="t" r="r" b="b"/>
              <a:pathLst>
                <a:path w="131" h="24" extrusionOk="0">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1" name="Google Shape;608;p29"/>
            <p:cNvSpPr/>
            <p:nvPr/>
          </p:nvSpPr>
          <p:spPr>
            <a:xfrm>
              <a:off x="5838325" y="5333271"/>
              <a:ext cx="624112" cy="100283"/>
            </a:xfrm>
            <a:custGeom>
              <a:avLst/>
              <a:gdLst/>
              <a:ahLst/>
              <a:cxnLst/>
              <a:rect l="l" t="t" r="r" b="b"/>
              <a:pathLst>
                <a:path w="115" h="23" extrusionOk="0">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2" name="Google Shape;609;p29"/>
            <p:cNvSpPr/>
            <p:nvPr/>
          </p:nvSpPr>
          <p:spPr>
            <a:xfrm>
              <a:off x="5952386" y="5476597"/>
              <a:ext cx="395988" cy="108681"/>
            </a:xfrm>
            <a:custGeom>
              <a:avLst/>
              <a:gdLst/>
              <a:ahLst/>
              <a:cxnLst/>
              <a:rect l="l" t="t" r="r" b="b"/>
              <a:pathLst>
                <a:path w="73" h="20" extrusionOk="0">
                  <a:moveTo>
                    <a:pt x="0" y="0"/>
                  </a:moveTo>
                  <a:cubicBezTo>
                    <a:pt x="73" y="0"/>
                    <a:pt x="73" y="0"/>
                    <a:pt x="73" y="0"/>
                  </a:cubicBezTo>
                  <a:cubicBezTo>
                    <a:pt x="73" y="12"/>
                    <a:pt x="54" y="20"/>
                    <a:pt x="36" y="20"/>
                  </a:cubicBezTo>
                  <a:cubicBezTo>
                    <a:pt x="19" y="20"/>
                    <a:pt x="0" y="12"/>
                    <a:pt x="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3" name="Google Shape;610;p29"/>
            <p:cNvSpPr/>
            <p:nvPr/>
          </p:nvSpPr>
          <p:spPr>
            <a:xfrm>
              <a:off x="5740404" y="3781799"/>
              <a:ext cx="841475" cy="1133086"/>
            </a:xfrm>
            <a:custGeom>
              <a:avLst/>
              <a:gdLst/>
              <a:ahLst/>
              <a:cxnLst/>
              <a:rect l="l" t="t" r="r" b="b"/>
              <a:pathLst>
                <a:path w="155" h="209" extrusionOk="0">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rgbClr val="3F3F3F">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nvGrpSpPr>
            <p:cNvPr id="64" name="Google Shape;611;p29"/>
            <p:cNvGrpSpPr/>
            <p:nvPr/>
          </p:nvGrpSpPr>
          <p:grpSpPr>
            <a:xfrm>
              <a:off x="4823608" y="2237050"/>
              <a:ext cx="2653553" cy="2000393"/>
              <a:chOff x="3525061" y="1210682"/>
              <a:chExt cx="2097079" cy="1580888"/>
            </a:xfrm>
          </p:grpSpPr>
          <p:sp>
            <p:nvSpPr>
              <p:cNvPr id="66" name="Google Shape;612;p29"/>
              <p:cNvSpPr/>
              <p:nvPr/>
            </p:nvSpPr>
            <p:spPr>
              <a:xfrm>
                <a:off x="5347462" y="2255820"/>
                <a:ext cx="274678" cy="47622"/>
              </a:xfrm>
              <a:custGeom>
                <a:avLst/>
                <a:gdLst/>
                <a:ahLst/>
                <a:cxnLst/>
                <a:rect l="l" t="t" r="r" b="b"/>
                <a:pathLst>
                  <a:path w="64" h="11" extrusionOk="0">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7" name="Google Shape;613;p29"/>
              <p:cNvSpPr/>
              <p:nvPr/>
            </p:nvSpPr>
            <p:spPr>
              <a:xfrm>
                <a:off x="5275178" y="1763440"/>
                <a:ext cx="248316" cy="167528"/>
              </a:xfrm>
              <a:custGeom>
                <a:avLst/>
                <a:gdLst/>
                <a:ahLst/>
                <a:cxnLst/>
                <a:rect l="l" t="t" r="r" b="b"/>
                <a:pathLst>
                  <a:path w="58" h="39" extrusionOk="0">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8" name="Google Shape;614;p29"/>
              <p:cNvSpPr/>
              <p:nvPr/>
            </p:nvSpPr>
            <p:spPr>
              <a:xfrm>
                <a:off x="4979240" y="1351848"/>
                <a:ext cx="166678" cy="249166"/>
              </a:xfrm>
              <a:custGeom>
                <a:avLst/>
                <a:gdLst/>
                <a:ahLst/>
                <a:cxnLst/>
                <a:rect l="l" t="t" r="r" b="b"/>
                <a:pathLst>
                  <a:path w="39" h="58" extrusionOk="0">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9" name="Google Shape;615;p29"/>
              <p:cNvSpPr/>
              <p:nvPr/>
            </p:nvSpPr>
            <p:spPr>
              <a:xfrm>
                <a:off x="3576935" y="1742180"/>
                <a:ext cx="252568" cy="166678"/>
              </a:xfrm>
              <a:custGeom>
                <a:avLst/>
                <a:gdLst/>
                <a:ahLst/>
                <a:cxnLst/>
                <a:rect l="l" t="t" r="r" b="b"/>
                <a:pathLst>
                  <a:path w="59" h="39" extrusionOk="0">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0" name="Google Shape;616;p29"/>
              <p:cNvSpPr/>
              <p:nvPr/>
            </p:nvSpPr>
            <p:spPr>
              <a:xfrm>
                <a:off x="5275178" y="2603632"/>
                <a:ext cx="248316" cy="166678"/>
              </a:xfrm>
              <a:custGeom>
                <a:avLst/>
                <a:gdLst/>
                <a:ahLst/>
                <a:cxnLst/>
                <a:rect l="l" t="t" r="r" b="b"/>
                <a:pathLst>
                  <a:path w="58" h="39" extrusionOk="0">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1" name="Google Shape;617;p29"/>
              <p:cNvSpPr/>
              <p:nvPr/>
            </p:nvSpPr>
            <p:spPr>
              <a:xfrm>
                <a:off x="3576935" y="2629144"/>
                <a:ext cx="252568" cy="162426"/>
              </a:xfrm>
              <a:custGeom>
                <a:avLst/>
                <a:gdLst/>
                <a:ahLst/>
                <a:cxnLst/>
                <a:rect l="l" t="t" r="r" b="b"/>
                <a:pathLst>
                  <a:path w="59" h="38" extrusionOk="0">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2" name="Google Shape;618;p29"/>
              <p:cNvSpPr/>
              <p:nvPr/>
            </p:nvSpPr>
            <p:spPr>
              <a:xfrm>
                <a:off x="3953661" y="1330588"/>
                <a:ext cx="171780" cy="244064"/>
              </a:xfrm>
              <a:custGeom>
                <a:avLst/>
                <a:gdLst/>
                <a:ahLst/>
                <a:cxnLst/>
                <a:rect l="l" t="t" r="r" b="b"/>
                <a:pathLst>
                  <a:path w="40" h="57" extrusionOk="0">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3" name="Google Shape;619;p29"/>
              <p:cNvSpPr/>
              <p:nvPr/>
            </p:nvSpPr>
            <p:spPr>
              <a:xfrm>
                <a:off x="4537033" y="1210682"/>
                <a:ext cx="47622" cy="274678"/>
              </a:xfrm>
              <a:custGeom>
                <a:avLst/>
                <a:gdLst/>
                <a:ahLst/>
                <a:cxnLst/>
                <a:rect l="l" t="t" r="r" b="b"/>
                <a:pathLst>
                  <a:path w="11" h="64" extrusionOk="0">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4" name="Google Shape;620;p29"/>
              <p:cNvSpPr/>
              <p:nvPr/>
            </p:nvSpPr>
            <p:spPr>
              <a:xfrm>
                <a:off x="3525061" y="2255820"/>
                <a:ext cx="274678" cy="47622"/>
              </a:xfrm>
              <a:custGeom>
                <a:avLst/>
                <a:gdLst/>
                <a:ahLst/>
                <a:cxnLst/>
                <a:rect l="l" t="t" r="r" b="b"/>
                <a:pathLst>
                  <a:path w="64" h="11" extrusionOk="0">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65" name="Google Shape;621;p29"/>
            <p:cNvSpPr/>
            <p:nvPr/>
          </p:nvSpPr>
          <p:spPr>
            <a:xfrm>
              <a:off x="5353024" y="3209502"/>
              <a:ext cx="314208" cy="744655"/>
            </a:xfrm>
            <a:custGeom>
              <a:avLst/>
              <a:gdLst/>
              <a:ahLst/>
              <a:cxnLst/>
              <a:rect l="l" t="t" r="r" b="b"/>
              <a:pathLst>
                <a:path w="58" h="108" extrusionOk="0">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grpSp>
        <p:nvGrpSpPr>
          <p:cNvPr id="82" name="Group 81"/>
          <p:cNvGrpSpPr/>
          <p:nvPr/>
        </p:nvGrpSpPr>
        <p:grpSpPr>
          <a:xfrm>
            <a:off x="183399" y="1778934"/>
            <a:ext cx="680202" cy="680202"/>
            <a:chOff x="2966058" y="2165944"/>
            <a:chExt cx="680202" cy="680202"/>
          </a:xfrm>
        </p:grpSpPr>
        <p:sp>
          <p:nvSpPr>
            <p:cNvPr id="77" name="Google Shape;628;p29"/>
            <p:cNvSpPr/>
            <p:nvPr/>
          </p:nvSpPr>
          <p:spPr>
            <a:xfrm>
              <a:off x="2966058" y="2165944"/>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78" name="Google Shape;629;p29"/>
            <p:cNvSpPr/>
            <p:nvPr/>
          </p:nvSpPr>
          <p:spPr>
            <a:xfrm>
              <a:off x="3154852" y="2369457"/>
              <a:ext cx="302613" cy="300828"/>
            </a:xfrm>
            <a:custGeom>
              <a:avLst/>
              <a:gdLst/>
              <a:ahLst/>
              <a:cxnLst/>
              <a:rect l="l" t="t" r="r" b="b"/>
              <a:pathLst>
                <a:path w="186" h="185" extrusionOk="0">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81" name="Google Shape;645;p29"/>
          <p:cNvSpPr/>
          <p:nvPr/>
        </p:nvSpPr>
        <p:spPr>
          <a:xfrm>
            <a:off x="1509791" y="1636146"/>
            <a:ext cx="10246785" cy="396134"/>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US" sz="2400" b="1" dirty="0" smtClean="0">
                <a:solidFill>
                  <a:schemeClr val="tx1"/>
                </a:solidFill>
                <a:latin typeface="Arial"/>
                <a:ea typeface="Arial"/>
                <a:cs typeface="Arial"/>
                <a:sym typeface="Arial"/>
              </a:rPr>
              <a:t>I. </a:t>
            </a:r>
            <a:r>
              <a:rPr lang="en-US" sz="2400" b="1" dirty="0" err="1" smtClean="0">
                <a:solidFill>
                  <a:schemeClr val="tx1"/>
                </a:solidFill>
                <a:latin typeface="Arial"/>
                <a:ea typeface="Arial"/>
                <a:cs typeface="Arial"/>
                <a:sym typeface="Arial"/>
              </a:rPr>
              <a:t>Các</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nhân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tố</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ảnh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hưởng</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đến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sinh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trưởng</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và</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phát</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triển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của</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sinh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vật</a:t>
            </a:r>
            <a:endParaRPr sz="2400" b="1" i="0" u="none" strike="noStrike" cap="none" dirty="0">
              <a:solidFill>
                <a:schemeClr val="tx1"/>
              </a:solidFill>
              <a:latin typeface="Arial"/>
              <a:ea typeface="Arial"/>
              <a:cs typeface="Arial"/>
              <a:sym typeface="Arial"/>
            </a:endParaRPr>
          </a:p>
        </p:txBody>
      </p:sp>
      <p:grpSp>
        <p:nvGrpSpPr>
          <p:cNvPr id="83" name="Google Shape;565;p27"/>
          <p:cNvGrpSpPr/>
          <p:nvPr/>
        </p:nvGrpSpPr>
        <p:grpSpPr>
          <a:xfrm>
            <a:off x="4340614" y="452777"/>
            <a:ext cx="3498799" cy="766419"/>
            <a:chOff x="7795014" y="1686495"/>
            <a:chExt cx="3498799" cy="1325719"/>
          </a:xfrm>
        </p:grpSpPr>
        <p:sp>
          <p:nvSpPr>
            <p:cNvPr id="84" name="Google Shape;566;p27"/>
            <p:cNvSpPr/>
            <p:nvPr/>
          </p:nvSpPr>
          <p:spPr>
            <a:xfrm>
              <a:off x="7795014" y="1686495"/>
              <a:ext cx="3498799" cy="1325719"/>
            </a:xfrm>
            <a:prstGeom prst="rect">
              <a:avLst/>
            </a:prstGeom>
            <a:noFill/>
            <a:ln w="127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7" name="Google Shape;569;p27"/>
            <p:cNvSpPr/>
            <p:nvPr/>
          </p:nvSpPr>
          <p:spPr>
            <a:xfrm>
              <a:off x="7941067" y="1827340"/>
              <a:ext cx="3234933" cy="609398"/>
            </a:xfrm>
            <a:prstGeom prst="rect">
              <a:avLst/>
            </a:prstGeom>
            <a:noFill/>
            <a:ln>
              <a:solidFill>
                <a:schemeClr val="bg1"/>
              </a:solid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84C035"/>
                </a:buClr>
                <a:buSzPts val="2800"/>
                <a:buFont typeface="Georgia"/>
                <a:buNone/>
              </a:pPr>
              <a:r>
                <a:rPr lang="en-US" sz="2800" b="1" i="0" u="none" strike="noStrike" cap="none" dirty="0" err="1" smtClean="0">
                  <a:solidFill>
                    <a:srgbClr val="00B0F0"/>
                  </a:solidFill>
                  <a:latin typeface="Georgia"/>
                  <a:ea typeface="Georgia"/>
                  <a:cs typeface="Georgia"/>
                  <a:sym typeface="Georgia"/>
                </a:rPr>
                <a:t>Nội</a:t>
              </a:r>
              <a:r>
                <a:rPr lang="en-US" sz="2800" b="1" i="0" u="none" strike="noStrike" cap="none" dirty="0" smtClean="0">
                  <a:solidFill>
                    <a:srgbClr val="00B0F0"/>
                  </a:solidFill>
                  <a:latin typeface="Georgia"/>
                  <a:ea typeface="Georgia"/>
                  <a:cs typeface="Georgia"/>
                  <a:sym typeface="Georgia"/>
                </a:rPr>
                <a:t> dung </a:t>
              </a:r>
              <a:r>
                <a:rPr lang="en-US" sz="2800" b="1" i="0" u="none" strike="noStrike" cap="none" dirty="0" err="1" smtClean="0">
                  <a:solidFill>
                    <a:srgbClr val="00B0F0"/>
                  </a:solidFill>
                  <a:latin typeface="Georgia"/>
                  <a:ea typeface="Georgia"/>
                  <a:cs typeface="Georgia"/>
                  <a:sym typeface="Georgia"/>
                </a:rPr>
                <a:t>bài</a:t>
              </a:r>
              <a:r>
                <a:rPr lang="en-US" sz="2800" b="1" i="0" u="none" strike="noStrike" cap="none" dirty="0" smtClean="0">
                  <a:solidFill>
                    <a:srgbClr val="00B0F0"/>
                  </a:solidFill>
                  <a:latin typeface="Georgia"/>
                  <a:ea typeface="Georgia"/>
                  <a:cs typeface="Georgia"/>
                  <a:sym typeface="Georgia"/>
                </a:rPr>
                <a:t> </a:t>
              </a:r>
              <a:r>
                <a:rPr lang="en-US" sz="2800" b="1" i="0" u="none" strike="noStrike" cap="none" dirty="0" err="1" smtClean="0">
                  <a:solidFill>
                    <a:srgbClr val="00B0F0"/>
                  </a:solidFill>
                  <a:latin typeface="Georgia"/>
                  <a:ea typeface="Georgia"/>
                  <a:cs typeface="Georgia"/>
                  <a:sym typeface="Georgia"/>
                </a:rPr>
                <a:t>học</a:t>
              </a:r>
              <a:endParaRPr sz="2800" b="1" i="0" u="none" strike="noStrike" cap="none" dirty="0">
                <a:solidFill>
                  <a:srgbClr val="00B0F0"/>
                </a:solidFill>
                <a:latin typeface="Georgia"/>
                <a:ea typeface="Georgia"/>
                <a:cs typeface="Georgia"/>
                <a:sym typeface="Georgia"/>
              </a:endParaRPr>
            </a:p>
          </p:txBody>
        </p:sp>
      </p:grpSp>
      <p:grpSp>
        <p:nvGrpSpPr>
          <p:cNvPr id="93" name="Group 92"/>
          <p:cNvGrpSpPr/>
          <p:nvPr/>
        </p:nvGrpSpPr>
        <p:grpSpPr>
          <a:xfrm>
            <a:off x="7205770" y="2977072"/>
            <a:ext cx="680202" cy="680202"/>
            <a:chOff x="8314335" y="2003898"/>
            <a:chExt cx="680202" cy="680202"/>
          </a:xfrm>
        </p:grpSpPr>
        <p:sp>
          <p:nvSpPr>
            <p:cNvPr id="88" name="Google Shape;632;p29"/>
            <p:cNvSpPr/>
            <p:nvPr/>
          </p:nvSpPr>
          <p:spPr>
            <a:xfrm>
              <a:off x="8314335" y="2003898"/>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9" name="Google Shape;633;p29"/>
            <p:cNvSpPr/>
            <p:nvPr/>
          </p:nvSpPr>
          <p:spPr>
            <a:xfrm>
              <a:off x="8558475" y="2194215"/>
              <a:ext cx="191923" cy="299935"/>
            </a:xfrm>
            <a:custGeom>
              <a:avLst/>
              <a:gdLst/>
              <a:ahLst/>
              <a:cxnLst/>
              <a:rect l="l" t="t" r="r" b="b"/>
              <a:pathLst>
                <a:path w="118" h="185" extrusionOk="0">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92" name="Google Shape;648;p29"/>
          <p:cNvSpPr/>
          <p:nvPr/>
        </p:nvSpPr>
        <p:spPr>
          <a:xfrm>
            <a:off x="1925270" y="4689026"/>
            <a:ext cx="7962243" cy="396134"/>
          </a:xfrm>
          <a:prstGeom prst="rect">
            <a:avLst/>
          </a:prstGeom>
          <a:noFill/>
          <a:ln>
            <a:noFill/>
          </a:ln>
        </p:spPr>
        <p:txBody>
          <a:bodyPr spcFirstLastPara="1" wrap="square" lIns="91425" tIns="45700" rIns="91425" bIns="45700" anchor="t" anchorCtr="0">
            <a:noAutofit/>
          </a:bodyPr>
          <a:lstStyle/>
          <a:p>
            <a:pPr lvl="0" algn="ctr">
              <a:lnSpc>
                <a:spcPct val="120000"/>
              </a:lnSpc>
              <a:buClr>
                <a:srgbClr val="595959"/>
              </a:buClr>
              <a:buSzPts val="1800"/>
            </a:pPr>
            <a:r>
              <a:rPr lang="en-US" sz="2400" b="1" dirty="0" smtClean="0"/>
              <a:t>II. </a:t>
            </a:r>
            <a:r>
              <a:rPr lang="en-US" sz="2400" b="1" dirty="0" err="1"/>
              <a:t>Ứng</a:t>
            </a:r>
            <a:r>
              <a:rPr lang="en-US" sz="2400" b="1" dirty="0"/>
              <a:t> </a:t>
            </a:r>
            <a:r>
              <a:rPr lang="en-US" sz="2400" b="1" dirty="0" err="1"/>
              <a:t>dụng</a:t>
            </a:r>
            <a:r>
              <a:rPr lang="en-US" sz="2400" b="1" dirty="0"/>
              <a:t> </a:t>
            </a:r>
            <a:r>
              <a:rPr lang="en-US" sz="2400" b="1" dirty="0" err="1"/>
              <a:t>sinh</a:t>
            </a:r>
            <a:r>
              <a:rPr lang="en-US" sz="2400" b="1" dirty="0"/>
              <a:t> </a:t>
            </a:r>
            <a:r>
              <a:rPr lang="en-US" sz="2400" b="1" dirty="0" err="1"/>
              <a:t>trưởng</a:t>
            </a:r>
            <a:r>
              <a:rPr lang="en-US" sz="2400" b="1" dirty="0"/>
              <a:t> </a:t>
            </a:r>
            <a:r>
              <a:rPr lang="en-US" sz="2400" b="1" dirty="0" err="1"/>
              <a:t>và</a:t>
            </a:r>
            <a:r>
              <a:rPr lang="en-US" sz="2400" b="1" dirty="0"/>
              <a:t> </a:t>
            </a:r>
            <a:r>
              <a:rPr lang="en-US" sz="2400" b="1" dirty="0" err="1"/>
              <a:t>phát</a:t>
            </a:r>
            <a:r>
              <a:rPr lang="en-US" sz="2400" b="1" dirty="0"/>
              <a:t> </a:t>
            </a:r>
            <a:r>
              <a:rPr lang="en-US" sz="2400" b="1" dirty="0" err="1"/>
              <a:t>triển</a:t>
            </a:r>
            <a:r>
              <a:rPr lang="en-US" sz="2400" b="1" dirty="0"/>
              <a:t> </a:t>
            </a:r>
            <a:r>
              <a:rPr lang="en-US" sz="2400" b="1" dirty="0" err="1"/>
              <a:t>trong</a:t>
            </a:r>
            <a:r>
              <a:rPr lang="en-US" sz="2400" b="1" dirty="0"/>
              <a:t> </a:t>
            </a:r>
            <a:r>
              <a:rPr lang="en-US" sz="2400" b="1" dirty="0" err="1"/>
              <a:t>thực</a:t>
            </a:r>
            <a:r>
              <a:rPr lang="en-US" sz="2400" b="1" dirty="0"/>
              <a:t> </a:t>
            </a:r>
            <a:r>
              <a:rPr lang="en-US" sz="2400" b="1" dirty="0" err="1"/>
              <a:t>tiễn</a:t>
            </a:r>
            <a:endParaRPr sz="2400" b="1" dirty="0"/>
          </a:p>
        </p:txBody>
      </p:sp>
      <p:cxnSp>
        <p:nvCxnSpPr>
          <p:cNvPr id="95" name="Straight Connector 94"/>
          <p:cNvCxnSpPr/>
          <p:nvPr/>
        </p:nvCxnSpPr>
        <p:spPr>
          <a:xfrm>
            <a:off x="1809986" y="2088336"/>
            <a:ext cx="1027" cy="193179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11013" y="2440477"/>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18420" y="3010733"/>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11013" y="3476346"/>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18420" y="4011411"/>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787386" y="2228303"/>
            <a:ext cx="2459479"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1. </a:t>
            </a:r>
            <a:r>
              <a:rPr lang="en-US" sz="2400" dirty="0" err="1" smtClean="0">
                <a:solidFill>
                  <a:srgbClr val="FF0000"/>
                </a:solidFill>
                <a:latin typeface="+mj-lt"/>
                <a:cs typeface="Aharoni" pitchFamily="2" charset="-79"/>
              </a:rPr>
              <a:t>Nhiệt</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độ</a:t>
            </a:r>
            <a:endParaRPr lang="en-US" sz="2400" dirty="0">
              <a:solidFill>
                <a:srgbClr val="FF0000"/>
              </a:solidFill>
              <a:latin typeface="+mj-lt"/>
              <a:cs typeface="Aharoni" pitchFamily="2" charset="-79"/>
            </a:endParaRPr>
          </a:p>
        </p:txBody>
      </p:sp>
      <p:sp>
        <p:nvSpPr>
          <p:cNvPr id="105" name="TextBox 104"/>
          <p:cNvSpPr txBox="1"/>
          <p:nvPr/>
        </p:nvSpPr>
        <p:spPr>
          <a:xfrm>
            <a:off x="2776656" y="2772147"/>
            <a:ext cx="2470210"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2. </a:t>
            </a:r>
            <a:r>
              <a:rPr lang="en-US" sz="2400" dirty="0" err="1" smtClean="0">
                <a:solidFill>
                  <a:srgbClr val="FF0000"/>
                </a:solidFill>
                <a:latin typeface="+mj-lt"/>
                <a:cs typeface="Aharoni" pitchFamily="2" charset="-79"/>
              </a:rPr>
              <a:t>Ánh</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sáng</a:t>
            </a:r>
            <a:endParaRPr lang="en-US" sz="2400" b="1" dirty="0">
              <a:solidFill>
                <a:srgbClr val="FF0000"/>
              </a:solidFill>
              <a:latin typeface="+mj-lt"/>
              <a:cs typeface="Aharoni" pitchFamily="2" charset="-79"/>
            </a:endParaRPr>
          </a:p>
        </p:txBody>
      </p:sp>
      <p:sp>
        <p:nvSpPr>
          <p:cNvPr id="106" name="TextBox 105"/>
          <p:cNvSpPr txBox="1"/>
          <p:nvPr/>
        </p:nvSpPr>
        <p:spPr>
          <a:xfrm>
            <a:off x="2787387" y="3331829"/>
            <a:ext cx="2459480"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3. </a:t>
            </a:r>
            <a:r>
              <a:rPr lang="en-US" sz="2400" dirty="0" err="1" smtClean="0">
                <a:solidFill>
                  <a:srgbClr val="FF0000"/>
                </a:solidFill>
                <a:latin typeface="+mj-lt"/>
                <a:cs typeface="Aharoni" pitchFamily="2" charset="-79"/>
              </a:rPr>
              <a:t>Nước</a:t>
            </a:r>
            <a:endParaRPr lang="en-US" sz="2400" b="1" dirty="0">
              <a:solidFill>
                <a:srgbClr val="FF0000"/>
              </a:solidFill>
              <a:latin typeface="+mj-lt"/>
              <a:cs typeface="Aharoni" pitchFamily="2" charset="-79"/>
            </a:endParaRPr>
          </a:p>
        </p:txBody>
      </p:sp>
      <p:sp>
        <p:nvSpPr>
          <p:cNvPr id="110" name="TextBox 109"/>
          <p:cNvSpPr txBox="1"/>
          <p:nvPr/>
        </p:nvSpPr>
        <p:spPr>
          <a:xfrm>
            <a:off x="2789800" y="3850363"/>
            <a:ext cx="2463654"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4. </a:t>
            </a:r>
            <a:r>
              <a:rPr lang="en-US" sz="2400" dirty="0" err="1" smtClean="0">
                <a:solidFill>
                  <a:srgbClr val="FF0000"/>
                </a:solidFill>
                <a:latin typeface="+mj-lt"/>
                <a:cs typeface="Aharoni" pitchFamily="2" charset="-79"/>
              </a:rPr>
              <a:t>Dinh</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dưỡng</a:t>
            </a:r>
            <a:endParaRPr lang="en-US" sz="2400" dirty="0">
              <a:solidFill>
                <a:srgbClr val="FF0000"/>
              </a:solidFill>
              <a:latin typeface="+mj-lt"/>
              <a:cs typeface="Aharoni" pitchFamily="2" charset="-79"/>
            </a:endParaRPr>
          </a:p>
        </p:txBody>
      </p:sp>
      <p:cxnSp>
        <p:nvCxnSpPr>
          <p:cNvPr id="48" name="Straight Connector 47"/>
          <p:cNvCxnSpPr/>
          <p:nvPr/>
        </p:nvCxnSpPr>
        <p:spPr>
          <a:xfrm flipH="1">
            <a:off x="2463803" y="5130785"/>
            <a:ext cx="5004" cy="113389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68807" y="6264678"/>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68807" y="5515955"/>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89224" y="5173465"/>
            <a:ext cx="6911665" cy="830997"/>
          </a:xfrm>
          <a:prstGeom prst="rect">
            <a:avLst/>
          </a:prstGeom>
          <a:noFill/>
        </p:spPr>
        <p:txBody>
          <a:bodyPr wrap="square" rtlCol="0">
            <a:spAutoFit/>
          </a:bodyPr>
          <a:lstStyle/>
          <a:p>
            <a:pPr algn="ctr"/>
            <a:r>
              <a:rPr lang="en-US" sz="2400" dirty="0" smtClean="0">
                <a:solidFill>
                  <a:srgbClr val="FF0000"/>
                </a:solidFill>
              </a:rPr>
              <a:t>1. </a:t>
            </a:r>
            <a:r>
              <a:rPr lang="de-DE" sz="2400" i="1" dirty="0">
                <a:solidFill>
                  <a:srgbClr val="FF0000"/>
                </a:solidFill>
              </a:rPr>
              <a:t>Ứ</a:t>
            </a:r>
            <a:r>
              <a:rPr lang="de-DE" sz="2400" i="1" dirty="0" smtClean="0">
                <a:solidFill>
                  <a:srgbClr val="FF0000"/>
                </a:solidFill>
              </a:rPr>
              <a:t>ng </a:t>
            </a:r>
            <a:r>
              <a:rPr lang="de-DE" sz="2400" i="1" dirty="0">
                <a:solidFill>
                  <a:srgbClr val="FF0000"/>
                </a:solidFill>
              </a:rPr>
              <a:t>dụng sinh trưởng và phát triển trong trồng </a:t>
            </a:r>
            <a:r>
              <a:rPr lang="de-DE" sz="2400" i="1" dirty="0" smtClean="0">
                <a:solidFill>
                  <a:srgbClr val="FF0000"/>
                </a:solidFill>
              </a:rPr>
              <a:t>trọt và chăn nuôi.</a:t>
            </a:r>
            <a:endParaRPr lang="en-US" sz="2400" dirty="0">
              <a:solidFill>
                <a:srgbClr val="FF0000"/>
              </a:solidFill>
            </a:endParaRPr>
          </a:p>
        </p:txBody>
      </p:sp>
      <p:sp>
        <p:nvSpPr>
          <p:cNvPr id="7" name="TextBox 6"/>
          <p:cNvSpPr txBox="1"/>
          <p:nvPr/>
        </p:nvSpPr>
        <p:spPr>
          <a:xfrm>
            <a:off x="3441457" y="5936530"/>
            <a:ext cx="6984778" cy="830997"/>
          </a:xfrm>
          <a:prstGeom prst="rect">
            <a:avLst/>
          </a:prstGeom>
          <a:noFill/>
        </p:spPr>
        <p:txBody>
          <a:bodyPr wrap="square" rtlCol="0">
            <a:spAutoFit/>
          </a:bodyPr>
          <a:lstStyle/>
          <a:p>
            <a:pPr algn="ctr"/>
            <a:r>
              <a:rPr lang="en-US" sz="2400" dirty="0" smtClean="0">
                <a:solidFill>
                  <a:srgbClr val="00B0F0"/>
                </a:solidFill>
              </a:rPr>
              <a:t>2. </a:t>
            </a:r>
            <a:r>
              <a:rPr lang="de-DE" sz="2400" i="1" dirty="0">
                <a:solidFill>
                  <a:srgbClr val="00B0F0"/>
                </a:solidFill>
              </a:rPr>
              <a:t>Vận dụng sinh trưởng và phát triển trong phòng trừ côn trùng, sâu hại.</a:t>
            </a:r>
            <a:endParaRPr lang="en-US" sz="24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ppt_w</p:attrName>
                                        </p:attrNameLst>
                                      </p:cBhvr>
                                      <p:tavLst>
                                        <p:tav tm="0">
                                          <p:val>
                                            <p:strVal val="0"/>
                                          </p:val>
                                        </p:tav>
                                        <p:tav tm="100000">
                                          <p:val>
                                            <p:strVal val="#ppt_w"/>
                                          </p:val>
                                        </p:tav>
                                      </p:tavLst>
                                    </p:anim>
                                    <p:anim calcmode="lin" valueType="num">
                                      <p:cBhvr additive="base">
                                        <p:cTn id="8" dur="500"/>
                                        <p:tgtEl>
                                          <p:spTgt spid="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ppt_w</p:attrName>
                                        </p:attrNameLst>
                                      </p:cBhvr>
                                      <p:tavLst>
                                        <p:tav tm="0">
                                          <p:val>
                                            <p:strVal val="0"/>
                                          </p:val>
                                        </p:tav>
                                        <p:tav tm="100000">
                                          <p:val>
                                            <p:strVal val="#ppt_w"/>
                                          </p:val>
                                        </p:tav>
                                      </p:tavLst>
                                    </p:anim>
                                    <p:anim calcmode="lin" valueType="num">
                                      <p:cBhvr additive="base">
                                        <p:cTn id="12" dur="500"/>
                                        <p:tgtEl>
                                          <p:spTgt spid="5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ppt_w</p:attrName>
                                        </p:attrNameLst>
                                      </p:cBhvr>
                                      <p:tavLst>
                                        <p:tav tm="0">
                                          <p:val>
                                            <p:strVal val="0"/>
                                          </p:val>
                                        </p:tav>
                                        <p:tav tm="100000">
                                          <p:val>
                                            <p:strVal val="#ppt_w"/>
                                          </p:val>
                                        </p:tav>
                                      </p:tavLst>
                                    </p:anim>
                                    <p:anim calcmode="lin" valueType="num">
                                      <p:cBhvr additive="base">
                                        <p:cTn id="16" dur="500"/>
                                        <p:tgtEl>
                                          <p:spTgt spid="5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ppt_w</p:attrName>
                                        </p:attrNameLst>
                                      </p:cBhvr>
                                      <p:tavLst>
                                        <p:tav tm="0">
                                          <p:val>
                                            <p:strVal val="0"/>
                                          </p:val>
                                        </p:tav>
                                        <p:tav tm="100000">
                                          <p:val>
                                            <p:strVal val="#ppt_w"/>
                                          </p:val>
                                        </p:tav>
                                      </p:tavLst>
                                    </p:anim>
                                    <p:anim calcmode="lin" valueType="num">
                                      <p:cBhvr additive="base">
                                        <p:cTn id="20" dur="500"/>
                                        <p:tgtEl>
                                          <p:spTgt spid="56"/>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up)">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wipe(left)">
                                      <p:cBhvr>
                                        <p:cTn id="60" dur="500"/>
                                        <p:tgtEl>
                                          <p:spTgt spid="1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left)">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wipe(left)">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up)">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2" grpId="0"/>
      <p:bldP spid="104" grpId="0"/>
      <p:bldP spid="105" grpId="0"/>
      <p:bldP spid="106" grpId="0"/>
      <p:bldP spid="110"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4" name="Oval 43"/>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93218" y="378370"/>
            <a:ext cx="2963919" cy="584775"/>
          </a:xfrm>
          <a:prstGeom prst="rect">
            <a:avLst/>
          </a:prstGeom>
          <a:noFill/>
        </p:spPr>
        <p:txBody>
          <a:bodyPr wrap="square" rtlCol="0">
            <a:spAutoFit/>
          </a:bodyPr>
          <a:lstStyle/>
          <a:p>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09A72925-E4C2-4BE9-9339-CE34D8B11F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Oval 1"/>
          <p:cNvSpPr/>
          <p:nvPr/>
        </p:nvSpPr>
        <p:spPr>
          <a:xfrm>
            <a:off x="0" y="1824990"/>
            <a:ext cx="2785403" cy="24089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Các</a:t>
            </a:r>
            <a:r>
              <a:rPr lang="en-US" sz="2400" dirty="0" smtClean="0"/>
              <a:t> </a:t>
            </a:r>
            <a:r>
              <a:rPr lang="en-US" sz="2400" dirty="0" err="1" smtClean="0"/>
              <a:t>nhân</a:t>
            </a:r>
            <a:r>
              <a:rPr lang="en-US" sz="2400" dirty="0" smtClean="0"/>
              <a:t> </a:t>
            </a:r>
            <a:r>
              <a:rPr lang="en-US" sz="2400" dirty="0" err="1" smtClean="0"/>
              <a:t>tố</a:t>
            </a:r>
            <a:r>
              <a:rPr lang="en-US" sz="2400" dirty="0" smtClean="0"/>
              <a:t> </a:t>
            </a:r>
            <a:r>
              <a:rPr lang="en-US" sz="2400" dirty="0" err="1" smtClean="0"/>
              <a:t>ảnh</a:t>
            </a:r>
            <a:r>
              <a:rPr lang="en-US" sz="2400" dirty="0" smtClean="0"/>
              <a:t> </a:t>
            </a:r>
            <a:r>
              <a:rPr lang="en-US" sz="2400" dirty="0" err="1" smtClean="0"/>
              <a:t>hưởng</a:t>
            </a:r>
            <a:r>
              <a:rPr lang="en-US" sz="2400" dirty="0" smtClean="0"/>
              <a:t> </a:t>
            </a:r>
            <a:r>
              <a:rPr lang="en-US" sz="2400" dirty="0" err="1" smtClean="0"/>
              <a:t>đến</a:t>
            </a:r>
            <a:r>
              <a:rPr lang="en-US" sz="2400" dirty="0" smtClean="0"/>
              <a:t> </a:t>
            </a:r>
            <a:r>
              <a:rPr lang="en-US" sz="2400" dirty="0" err="1" smtClean="0"/>
              <a:t>sinh</a:t>
            </a:r>
            <a:r>
              <a:rPr lang="en-US" sz="2400" dirty="0" smtClean="0"/>
              <a:t> </a:t>
            </a:r>
            <a:r>
              <a:rPr lang="en-US" sz="2400" dirty="0" err="1" smtClean="0"/>
              <a:t>trưởng</a:t>
            </a:r>
            <a:r>
              <a:rPr lang="en-US" sz="2400" dirty="0" smtClean="0"/>
              <a:t> </a:t>
            </a:r>
            <a:r>
              <a:rPr lang="en-US" sz="2400" dirty="0" err="1" smtClean="0"/>
              <a:t>và</a:t>
            </a:r>
            <a:r>
              <a:rPr lang="en-US" sz="2400" dirty="0" smtClean="0"/>
              <a:t> </a:t>
            </a:r>
            <a:r>
              <a:rPr lang="en-US" sz="2400" dirty="0" err="1" smtClean="0"/>
              <a:t>phát</a:t>
            </a:r>
            <a:r>
              <a:rPr lang="en-US" sz="2400" dirty="0" smtClean="0"/>
              <a:t> </a:t>
            </a:r>
            <a:r>
              <a:rPr lang="en-US" sz="2400" dirty="0" err="1" smtClean="0"/>
              <a:t>triển</a:t>
            </a:r>
            <a:endParaRPr lang="en-US" sz="2400" dirty="0"/>
          </a:p>
        </p:txBody>
      </p:sp>
      <p:sp>
        <p:nvSpPr>
          <p:cNvPr id="3" name="Line Callout 1 2"/>
          <p:cNvSpPr/>
          <p:nvPr/>
        </p:nvSpPr>
        <p:spPr>
          <a:xfrm>
            <a:off x="3699803" y="1797264"/>
            <a:ext cx="2363372" cy="91779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Nhân</a:t>
            </a:r>
            <a:r>
              <a:rPr lang="en-US" sz="2400" dirty="0" smtClean="0"/>
              <a:t> </a:t>
            </a:r>
            <a:r>
              <a:rPr lang="en-US" sz="2400" dirty="0" err="1" smtClean="0"/>
              <a:t>tố</a:t>
            </a:r>
            <a:r>
              <a:rPr lang="en-US" sz="2400" dirty="0" smtClean="0"/>
              <a:t> </a:t>
            </a:r>
            <a:r>
              <a:rPr lang="en-US" sz="2400" dirty="0" err="1" smtClean="0"/>
              <a:t>bên</a:t>
            </a:r>
            <a:r>
              <a:rPr lang="en-US" sz="2400" dirty="0" smtClean="0"/>
              <a:t> </a:t>
            </a:r>
            <a:r>
              <a:rPr lang="en-US" sz="2400" dirty="0" err="1" smtClean="0"/>
              <a:t>ngoài</a:t>
            </a:r>
            <a:endParaRPr lang="en-US" sz="2400" dirty="0"/>
          </a:p>
        </p:txBody>
      </p:sp>
      <p:sp>
        <p:nvSpPr>
          <p:cNvPr id="12" name="Line Callout 1 11"/>
          <p:cNvSpPr/>
          <p:nvPr/>
        </p:nvSpPr>
        <p:spPr>
          <a:xfrm>
            <a:off x="6981529" y="653655"/>
            <a:ext cx="2363372" cy="618979"/>
          </a:xfrm>
          <a:prstGeom prst="borderCallout1">
            <a:avLst>
              <a:gd name="adj1" fmla="val 46023"/>
              <a:gd name="adj2" fmla="val 596"/>
              <a:gd name="adj3" fmla="val 235227"/>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Nhiệt</a:t>
            </a:r>
            <a:r>
              <a:rPr lang="en-US" sz="2400" dirty="0" smtClean="0"/>
              <a:t> </a:t>
            </a:r>
            <a:r>
              <a:rPr lang="en-US" sz="2400" dirty="0" err="1" smtClean="0"/>
              <a:t>độ</a:t>
            </a:r>
            <a:endParaRPr lang="en-US" sz="2400" dirty="0"/>
          </a:p>
        </p:txBody>
      </p:sp>
      <p:sp>
        <p:nvSpPr>
          <p:cNvPr id="13" name="Line Callout 1 12"/>
          <p:cNvSpPr/>
          <p:nvPr/>
        </p:nvSpPr>
        <p:spPr>
          <a:xfrm>
            <a:off x="6981529" y="3029478"/>
            <a:ext cx="2363372" cy="618979"/>
          </a:xfrm>
          <a:prstGeom prst="borderCallout1">
            <a:avLst>
              <a:gd name="adj1" fmla="val 46023"/>
              <a:gd name="adj2" fmla="val 596"/>
              <a:gd name="adj3" fmla="val -144318"/>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Dinh</a:t>
            </a:r>
            <a:r>
              <a:rPr lang="en-US" sz="2400" dirty="0" smtClean="0"/>
              <a:t> </a:t>
            </a:r>
            <a:r>
              <a:rPr lang="en-US" sz="2400" dirty="0" err="1" smtClean="0"/>
              <a:t>dưỡng</a:t>
            </a:r>
            <a:endParaRPr lang="en-US" sz="2400" dirty="0"/>
          </a:p>
        </p:txBody>
      </p:sp>
      <p:sp>
        <p:nvSpPr>
          <p:cNvPr id="14" name="Line Callout 1 13"/>
          <p:cNvSpPr/>
          <p:nvPr/>
        </p:nvSpPr>
        <p:spPr>
          <a:xfrm>
            <a:off x="6981529" y="2215665"/>
            <a:ext cx="2363372" cy="618979"/>
          </a:xfrm>
          <a:prstGeom prst="borderCallout1">
            <a:avLst>
              <a:gd name="adj1" fmla="val 46023"/>
              <a:gd name="adj2" fmla="val 596"/>
              <a:gd name="adj3" fmla="val -14773"/>
              <a:gd name="adj4" fmla="val -395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Nước</a:t>
            </a:r>
            <a:endParaRPr lang="en-US" sz="2400" dirty="0"/>
          </a:p>
        </p:txBody>
      </p:sp>
      <p:sp>
        <p:nvSpPr>
          <p:cNvPr id="15" name="Line Callout 1 14"/>
          <p:cNvSpPr/>
          <p:nvPr/>
        </p:nvSpPr>
        <p:spPr>
          <a:xfrm>
            <a:off x="6981529" y="1434660"/>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Ánh</a:t>
            </a:r>
            <a:r>
              <a:rPr lang="en-US" sz="2400" dirty="0" smtClean="0"/>
              <a:t> </a:t>
            </a:r>
            <a:r>
              <a:rPr lang="en-US" sz="2400" dirty="0" err="1" smtClean="0"/>
              <a:t>sáng</a:t>
            </a:r>
            <a:endParaRPr lang="en-US" sz="2400" dirty="0"/>
          </a:p>
        </p:txBody>
      </p:sp>
      <p:sp>
        <p:nvSpPr>
          <p:cNvPr id="16" name="Line Callout 1 15"/>
          <p:cNvSpPr/>
          <p:nvPr/>
        </p:nvSpPr>
        <p:spPr>
          <a:xfrm>
            <a:off x="3695849" y="4461167"/>
            <a:ext cx="2363372" cy="813537"/>
          </a:xfrm>
          <a:prstGeom prst="borderCallout1">
            <a:avLst>
              <a:gd name="adj1" fmla="val 46023"/>
              <a:gd name="adj2" fmla="val 596"/>
              <a:gd name="adj3" fmla="val -111018"/>
              <a:gd name="adj4" fmla="val -454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Nhân</a:t>
            </a:r>
            <a:r>
              <a:rPr lang="en-US" sz="2400" dirty="0" smtClean="0"/>
              <a:t> </a:t>
            </a:r>
            <a:r>
              <a:rPr lang="en-US" sz="2400" dirty="0" err="1" smtClean="0"/>
              <a:t>tố</a:t>
            </a:r>
            <a:r>
              <a:rPr lang="en-US" sz="2400" dirty="0" smtClean="0"/>
              <a:t> </a:t>
            </a:r>
            <a:r>
              <a:rPr lang="en-US" sz="2400" dirty="0" err="1" smtClean="0"/>
              <a:t>bên</a:t>
            </a:r>
            <a:r>
              <a:rPr lang="en-US" sz="2400" dirty="0" smtClean="0"/>
              <a:t> </a:t>
            </a:r>
            <a:r>
              <a:rPr lang="en-US" sz="2400" dirty="0" err="1" smtClean="0"/>
              <a:t>trong</a:t>
            </a:r>
            <a:endParaRPr lang="en-US" sz="2400" dirty="0"/>
          </a:p>
        </p:txBody>
      </p:sp>
      <p:sp>
        <p:nvSpPr>
          <p:cNvPr id="17" name="Line Callout 1 16"/>
          <p:cNvSpPr/>
          <p:nvPr/>
        </p:nvSpPr>
        <p:spPr>
          <a:xfrm>
            <a:off x="6981529" y="5274704"/>
            <a:ext cx="2363372" cy="618979"/>
          </a:xfrm>
          <a:prstGeom prst="borderCallout1">
            <a:avLst>
              <a:gd name="adj1" fmla="val 46023"/>
              <a:gd name="adj2" fmla="val 596"/>
              <a:gd name="adj3" fmla="val -39773"/>
              <a:gd name="adj4" fmla="val -401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Di </a:t>
            </a:r>
            <a:r>
              <a:rPr lang="en-US" sz="2400" dirty="0" err="1" smtClean="0"/>
              <a:t>truyền</a:t>
            </a:r>
            <a:endParaRPr lang="en-US" sz="2400" dirty="0"/>
          </a:p>
        </p:txBody>
      </p:sp>
      <p:sp>
        <p:nvSpPr>
          <p:cNvPr id="18" name="Line Callout 1 17"/>
          <p:cNvSpPr/>
          <p:nvPr/>
        </p:nvSpPr>
        <p:spPr>
          <a:xfrm>
            <a:off x="6967461" y="4325813"/>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Hoocmone</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31</a:t>
            </a:fld>
            <a:endParaRPr lang="en-US"/>
          </a:p>
        </p:txBody>
      </p:sp>
      <p:sp>
        <p:nvSpPr>
          <p:cNvPr id="3" name="Oval 2"/>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3218" y="378370"/>
            <a:ext cx="2963919" cy="584775"/>
          </a:xfrm>
          <a:prstGeom prst="rect">
            <a:avLst/>
          </a:prstGeom>
          <a:noFill/>
        </p:spPr>
        <p:txBody>
          <a:bodyPr wrap="square" rtlCol="0">
            <a:spAutoFit/>
          </a:bodyPr>
          <a:lstStyle/>
          <a:p>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09A72925-E4C2-4BE9-9339-CE34D8B11F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10" name="Oval 9"/>
          <p:cNvSpPr/>
          <p:nvPr/>
        </p:nvSpPr>
        <p:spPr>
          <a:xfrm>
            <a:off x="2124222" y="2547003"/>
            <a:ext cx="2785403" cy="112500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Ứng</a:t>
            </a:r>
            <a:r>
              <a:rPr lang="en-US" sz="2400" dirty="0" smtClean="0"/>
              <a:t> </a:t>
            </a:r>
            <a:r>
              <a:rPr lang="en-US" sz="2400" dirty="0" err="1" smtClean="0"/>
              <a:t>dụng</a:t>
            </a:r>
            <a:endParaRPr lang="en-US" sz="2400" dirty="0"/>
          </a:p>
        </p:txBody>
      </p:sp>
      <p:sp>
        <p:nvSpPr>
          <p:cNvPr id="11" name="Line Callout 1 10"/>
          <p:cNvSpPr/>
          <p:nvPr/>
        </p:nvSpPr>
        <p:spPr>
          <a:xfrm>
            <a:off x="6919806" y="1584353"/>
            <a:ext cx="2363372" cy="917799"/>
          </a:xfrm>
          <a:prstGeom prst="borderCallout1">
            <a:avLst>
              <a:gd name="adj1" fmla="val 46023"/>
              <a:gd name="adj2" fmla="val 596"/>
              <a:gd name="adj3" fmla="val 152352"/>
              <a:gd name="adj4" fmla="val -859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Trong</a:t>
            </a:r>
            <a:r>
              <a:rPr lang="en-US" sz="2400" dirty="0" smtClean="0"/>
              <a:t> </a:t>
            </a:r>
            <a:r>
              <a:rPr lang="en-US" sz="2400" dirty="0" err="1" smtClean="0"/>
              <a:t>trồng</a:t>
            </a:r>
            <a:r>
              <a:rPr lang="en-US" sz="2400" dirty="0" smtClean="0"/>
              <a:t> </a:t>
            </a:r>
            <a:r>
              <a:rPr lang="en-US" sz="2400" dirty="0" err="1" smtClean="0"/>
              <a:t>trọt</a:t>
            </a:r>
            <a:endParaRPr lang="en-US" sz="2400" dirty="0"/>
          </a:p>
        </p:txBody>
      </p:sp>
      <p:sp>
        <p:nvSpPr>
          <p:cNvPr id="16" name="Line Callout 1 15"/>
          <p:cNvSpPr/>
          <p:nvPr/>
        </p:nvSpPr>
        <p:spPr>
          <a:xfrm>
            <a:off x="7512148" y="3265239"/>
            <a:ext cx="2363372" cy="813537"/>
          </a:xfrm>
          <a:prstGeom prst="borderCallout1">
            <a:avLst>
              <a:gd name="adj1" fmla="val 46023"/>
              <a:gd name="adj2" fmla="val 596"/>
              <a:gd name="adj3" fmla="val -8995"/>
              <a:gd name="adj4" fmla="val -1115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Trong</a:t>
            </a:r>
            <a:r>
              <a:rPr lang="en-US" sz="2400" dirty="0" smtClean="0"/>
              <a:t> </a:t>
            </a:r>
            <a:r>
              <a:rPr lang="en-US" sz="2400" dirty="0" err="1" smtClean="0"/>
              <a:t>chăn</a:t>
            </a:r>
            <a:r>
              <a:rPr lang="en-US" sz="2400" dirty="0" smtClean="0"/>
              <a:t> </a:t>
            </a:r>
            <a:r>
              <a:rPr lang="en-US" sz="2400" dirty="0" err="1" smtClean="0"/>
              <a:t>nuôi</a:t>
            </a:r>
            <a:endParaRPr lang="en-US" sz="2400" dirty="0"/>
          </a:p>
        </p:txBody>
      </p:sp>
      <p:sp>
        <p:nvSpPr>
          <p:cNvPr id="19" name="Line Callout 1 18"/>
          <p:cNvSpPr/>
          <p:nvPr/>
        </p:nvSpPr>
        <p:spPr>
          <a:xfrm>
            <a:off x="6919805" y="4841863"/>
            <a:ext cx="3484319" cy="813537"/>
          </a:xfrm>
          <a:prstGeom prst="borderCallout1">
            <a:avLst>
              <a:gd name="adj1" fmla="val 46023"/>
              <a:gd name="adj2" fmla="val 596"/>
              <a:gd name="adj3" fmla="val -169810"/>
              <a:gd name="adj4" fmla="val -6542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Tiêu</a:t>
            </a:r>
            <a:r>
              <a:rPr lang="en-US" sz="2400" dirty="0" smtClean="0"/>
              <a:t> </a:t>
            </a:r>
            <a:r>
              <a:rPr lang="en-US" sz="2400" dirty="0" err="1" smtClean="0"/>
              <a:t>diệt</a:t>
            </a:r>
            <a:r>
              <a:rPr lang="en-US" sz="2400" dirty="0" smtClean="0"/>
              <a:t> </a:t>
            </a:r>
            <a:r>
              <a:rPr lang="en-US" sz="2400" dirty="0" err="1" smtClean="0"/>
              <a:t>sâu</a:t>
            </a:r>
            <a:r>
              <a:rPr lang="en-US" sz="2400" dirty="0" smtClean="0"/>
              <a:t> </a:t>
            </a:r>
            <a:r>
              <a:rPr lang="en-US" sz="2400" dirty="0" err="1" smtClean="0"/>
              <a:t>bọ</a:t>
            </a:r>
            <a:r>
              <a:rPr lang="en-US" sz="2400" dirty="0" smtClean="0"/>
              <a:t>, </a:t>
            </a:r>
            <a:r>
              <a:rPr lang="en-US" sz="2400" dirty="0" err="1" smtClean="0"/>
              <a:t>côn</a:t>
            </a:r>
            <a:r>
              <a:rPr lang="en-US" sz="2400" dirty="0" smtClean="0"/>
              <a:t> </a:t>
            </a:r>
            <a:r>
              <a:rPr lang="en-US" sz="2400" dirty="0" err="1" smtClean="0"/>
              <a:t>trùng</a:t>
            </a:r>
            <a:r>
              <a:rPr lang="en-US" sz="2400" dirty="0" smtClean="0"/>
              <a:t> </a:t>
            </a:r>
            <a:r>
              <a:rPr lang="en-US" sz="2400" dirty="0" err="1" smtClean="0"/>
              <a:t>gây</a:t>
            </a:r>
            <a:r>
              <a:rPr lang="en-US" sz="2400" dirty="0" smtClean="0"/>
              <a:t> </a:t>
            </a:r>
            <a:r>
              <a:rPr lang="en-US" sz="2400" dirty="0" err="1" smtClean="0"/>
              <a:t>hại</a:t>
            </a:r>
            <a:endParaRPr lang="en-US" sz="2400" dirty="0"/>
          </a:p>
        </p:txBody>
      </p:sp>
    </p:spTree>
    <p:extLst>
      <p:ext uri="{BB962C8B-B14F-4D97-AF65-F5344CB8AC3E}">
        <p14:creationId xmlns:p14="http://schemas.microsoft.com/office/powerpoint/2010/main" val="23555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10727" y="319365"/>
            <a:ext cx="9893898" cy="6340197"/>
          </a:xfrm>
          <a:prstGeom prst="rect">
            <a:avLst/>
          </a:prstGeom>
          <a:noFill/>
        </p:spPr>
        <p:txBody>
          <a:bodyPr wrap="square" rtlCol="0">
            <a:spAutoFit/>
          </a:bodyPr>
          <a:lstStyle/>
          <a:p>
            <a:pPr>
              <a:lnSpc>
                <a:spcPct val="150000"/>
              </a:lnSpc>
            </a:pPr>
            <a:r>
              <a:rPr lang="en-US" sz="2800" dirty="0" smtClean="0"/>
              <a:t> </a:t>
            </a:r>
            <a:r>
              <a:rPr lang="en-US" sz="2800" b="1" dirty="0" err="1">
                <a:solidFill>
                  <a:srgbClr val="FF0000"/>
                </a:solidFill>
              </a:rPr>
              <a:t>C</a:t>
            </a:r>
            <a:r>
              <a:rPr lang="en-US" sz="2800" b="1" dirty="0" err="1" smtClean="0">
                <a:solidFill>
                  <a:srgbClr val="FF0000"/>
                </a:solidFill>
              </a:rPr>
              <a:t>âu</a:t>
            </a:r>
            <a:r>
              <a:rPr lang="en-US" sz="2800" b="1" dirty="0" smtClean="0">
                <a:solidFill>
                  <a:srgbClr val="FF0000"/>
                </a:solidFill>
              </a:rPr>
              <a:t> 1: </a:t>
            </a:r>
            <a:r>
              <a:rPr lang="vi-VN" sz="2800" b="1" dirty="0" smtClean="0">
                <a:solidFill>
                  <a:srgbClr val="FF0000"/>
                </a:solidFill>
              </a:rPr>
              <a:t>Khi </a:t>
            </a:r>
            <a:r>
              <a:rPr lang="vi-VN" sz="2800" b="1" dirty="0">
                <a:solidFill>
                  <a:srgbClr val="FF0000"/>
                </a:solidFill>
              </a:rPr>
              <a:t>nào các yếu tố của môi trường như đất, nước, không khí, sinh vật đóng vai trò của một nhân tố sinh thái?</a:t>
            </a:r>
          </a:p>
          <a:p>
            <a:pPr>
              <a:lnSpc>
                <a:spcPct val="150000"/>
              </a:lnSpc>
            </a:pPr>
            <a:r>
              <a:rPr lang="vi-VN" sz="2800" b="1" dirty="0"/>
              <a:t>A</a:t>
            </a:r>
            <a:r>
              <a:rPr lang="vi-VN" sz="2800" b="1" dirty="0" smtClean="0"/>
              <a:t>.</a:t>
            </a:r>
            <a:r>
              <a:rPr lang="en-US" sz="2800" b="1" dirty="0" smtClean="0"/>
              <a:t> </a:t>
            </a:r>
            <a:r>
              <a:rPr lang="vi-VN" sz="2800" b="1" dirty="0" smtClean="0"/>
              <a:t> </a:t>
            </a:r>
            <a:r>
              <a:rPr lang="vi-VN" sz="2800" dirty="0"/>
              <a:t>Khi các yếu tố của môi trường không ảnh hưởng lên đời </a:t>
            </a:r>
            <a:r>
              <a:rPr lang="en-US" sz="2800" dirty="0" smtClean="0"/>
              <a:t>            </a:t>
            </a:r>
            <a:r>
              <a:rPr lang="vi-VN" sz="2800" dirty="0" smtClean="0"/>
              <a:t>sống </a:t>
            </a:r>
            <a:r>
              <a:rPr lang="vi-VN" sz="2800" dirty="0"/>
              <a:t>sinh vật.</a:t>
            </a:r>
            <a:br>
              <a:rPr lang="vi-VN" sz="2800" dirty="0"/>
            </a:br>
            <a:r>
              <a:rPr lang="vi-VN" sz="2800" b="1" dirty="0"/>
              <a:t>B</a:t>
            </a:r>
            <a:r>
              <a:rPr lang="vi-VN" sz="2800" dirty="0" smtClean="0"/>
              <a:t>.</a:t>
            </a:r>
            <a:r>
              <a:rPr lang="en-US" sz="2800" dirty="0" smtClean="0"/>
              <a:t> </a:t>
            </a:r>
            <a:r>
              <a:rPr lang="vi-VN" sz="2800" dirty="0" smtClean="0"/>
              <a:t> </a:t>
            </a:r>
            <a:r>
              <a:rPr lang="vi-VN" sz="2800" dirty="0"/>
              <a:t>Khi sinh vật có ảnh hưởng trực tiếp đến môi trường.</a:t>
            </a:r>
            <a:br>
              <a:rPr lang="vi-VN" sz="2800" dirty="0"/>
            </a:br>
            <a:r>
              <a:rPr lang="vi-VN" sz="2800" b="1" dirty="0"/>
              <a:t>C</a:t>
            </a:r>
            <a:r>
              <a:rPr lang="vi-VN" sz="2800" dirty="0" smtClean="0"/>
              <a:t>.</a:t>
            </a:r>
            <a:r>
              <a:rPr lang="en-US" sz="2800" dirty="0" smtClean="0"/>
              <a:t> </a:t>
            </a:r>
            <a:r>
              <a:rPr lang="vi-VN" sz="2800" dirty="0" smtClean="0"/>
              <a:t> </a:t>
            </a:r>
            <a:r>
              <a:rPr lang="vi-VN" sz="2800" dirty="0"/>
              <a:t>Khi các yếu tố của môi trường tác động lên đời sống sinh vật.</a:t>
            </a:r>
            <a:br>
              <a:rPr lang="vi-VN" sz="2800" dirty="0"/>
            </a:br>
            <a:r>
              <a:rPr lang="vi-VN" sz="2800" b="1" dirty="0"/>
              <a:t>D</a:t>
            </a:r>
            <a:r>
              <a:rPr lang="vi-VN" sz="2800" dirty="0"/>
              <a:t>. </a:t>
            </a:r>
            <a:r>
              <a:rPr lang="en-US" sz="2800" dirty="0" smtClean="0"/>
              <a:t> </a:t>
            </a:r>
            <a:r>
              <a:rPr lang="vi-VN" sz="2800" dirty="0" smtClean="0"/>
              <a:t>Khi </a:t>
            </a:r>
            <a:r>
              <a:rPr lang="vi-VN" sz="2800" dirty="0"/>
              <a:t>sinh vật có ảnh hưởng gián tiếp đến môi trường</a:t>
            </a:r>
          </a:p>
          <a:p>
            <a:endParaRPr lang="en-US" sz="2800" b="1" dirty="0"/>
          </a:p>
        </p:txBody>
      </p:sp>
      <p:sp>
        <p:nvSpPr>
          <p:cNvPr id="5" name="TextBox 4"/>
          <p:cNvSpPr txBox="1"/>
          <p:nvPr/>
        </p:nvSpPr>
        <p:spPr>
          <a:xfrm>
            <a:off x="4302881" y="-132705"/>
            <a:ext cx="3586238" cy="584775"/>
          </a:xfrm>
          <a:prstGeom prst="rect">
            <a:avLst/>
          </a:prstGeom>
          <a:noFill/>
        </p:spPr>
        <p:txBody>
          <a:bodyPr wrap="none" rtlCol="0">
            <a:spAutoFit/>
          </a:bodyPr>
          <a:lstStyle/>
          <a:p>
            <a:r>
              <a:rPr lang="en-US" sz="3200" b="1" spc="50" dirty="0" err="1" smtClean="0">
                <a:ln w="0"/>
                <a:solidFill>
                  <a:schemeClr val="bg2"/>
                </a:solidFill>
                <a:effectLst>
                  <a:innerShdw blurRad="63500" dist="50800" dir="13500000">
                    <a:srgbClr val="000000">
                      <a:alpha val="50000"/>
                    </a:srgbClr>
                  </a:innerShdw>
                </a:effectLst>
              </a:rPr>
              <a:t>Bài</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tập</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vận</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dụng</a:t>
            </a:r>
            <a:endParaRPr lang="en-US" sz="3200" b="1" spc="50" dirty="0">
              <a:ln w="0"/>
              <a:solidFill>
                <a:schemeClr val="bg2"/>
              </a:solidFill>
              <a:effectLst>
                <a:innerShdw blurRad="63500" dist="50800" dir="13500000">
                  <a:srgbClr val="000000">
                    <a:alpha val="50000"/>
                  </a:srgbClr>
                </a:innerShdw>
              </a:effectLst>
            </a:endParaRPr>
          </a:p>
        </p:txBody>
      </p:sp>
      <p:sp>
        <p:nvSpPr>
          <p:cNvPr id="6" name="Oval 5"/>
          <p:cNvSpPr/>
          <p:nvPr/>
        </p:nvSpPr>
        <p:spPr>
          <a:xfrm>
            <a:off x="1600072" y="429178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34095" y="1187604"/>
            <a:ext cx="11176922" cy="4893647"/>
          </a:xfrm>
          <a:prstGeom prst="rect">
            <a:avLst/>
          </a:prstGeom>
          <a:noFill/>
        </p:spPr>
        <p:txBody>
          <a:bodyPr wrap="square" rtlCol="0">
            <a:spAutoFit/>
          </a:bodyPr>
          <a:lstStyle/>
          <a:p>
            <a:pPr>
              <a:lnSpc>
                <a:spcPct val="150000"/>
              </a:lnSpc>
            </a:pPr>
            <a:r>
              <a:rPr lang="en-US" sz="2400" dirty="0" smtClean="0"/>
              <a:t> </a:t>
            </a:r>
            <a:r>
              <a:rPr lang="en-US" sz="2400" b="1" dirty="0" err="1" smtClean="0">
                <a:solidFill>
                  <a:srgbClr val="FF0000"/>
                </a:solidFill>
              </a:rPr>
              <a:t>Câu</a:t>
            </a:r>
            <a:r>
              <a:rPr lang="en-US" sz="2400" b="1" dirty="0" smtClean="0">
                <a:solidFill>
                  <a:srgbClr val="FF0000"/>
                </a:solidFill>
              </a:rPr>
              <a:t> 2: </a:t>
            </a:r>
            <a:r>
              <a:rPr lang="en-US" sz="2400" i="1" dirty="0" err="1" smtClean="0">
                <a:solidFill>
                  <a:srgbClr val="FF0000"/>
                </a:solidFill>
              </a:rPr>
              <a:t>Cá</a:t>
            </a:r>
            <a:r>
              <a:rPr lang="en-US" sz="2400" i="1" dirty="0" smtClean="0">
                <a:solidFill>
                  <a:srgbClr val="FF0000"/>
                </a:solidFill>
              </a:rPr>
              <a:t> </a:t>
            </a:r>
            <a:r>
              <a:rPr lang="en-US" sz="2400" i="1" dirty="0" err="1" smtClean="0">
                <a:solidFill>
                  <a:srgbClr val="FF0000"/>
                </a:solidFill>
              </a:rPr>
              <a:t>chép</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giới</a:t>
            </a:r>
            <a:r>
              <a:rPr lang="en-US" sz="2400" i="1" dirty="0" smtClean="0">
                <a:solidFill>
                  <a:srgbClr val="FF0000"/>
                </a:solidFill>
              </a:rPr>
              <a:t> </a:t>
            </a:r>
            <a:r>
              <a:rPr lang="en-US" sz="2400" i="1" dirty="0" err="1" smtClean="0">
                <a:solidFill>
                  <a:srgbClr val="FF0000"/>
                </a:solidFill>
              </a:rPr>
              <a:t>hạn</a:t>
            </a:r>
            <a:r>
              <a:rPr lang="en-US" sz="2400" i="1" dirty="0" smtClean="0">
                <a:solidFill>
                  <a:srgbClr val="FF0000"/>
                </a:solidFill>
              </a:rPr>
              <a:t> </a:t>
            </a:r>
            <a:r>
              <a:rPr lang="en-US" sz="2400" i="1" dirty="0" err="1" smtClean="0">
                <a:solidFill>
                  <a:srgbClr val="FF0000"/>
                </a:solidFill>
              </a:rPr>
              <a:t>chịu</a:t>
            </a:r>
            <a:r>
              <a:rPr lang="en-US" sz="2400" i="1" dirty="0" smtClean="0">
                <a:solidFill>
                  <a:srgbClr val="FF0000"/>
                </a:solidFill>
              </a:rPr>
              <a:t> </a:t>
            </a:r>
            <a:r>
              <a:rPr lang="en-US" sz="2400" i="1" dirty="0" err="1" smtClean="0">
                <a:solidFill>
                  <a:srgbClr val="FF0000"/>
                </a:solidFill>
              </a:rPr>
              <a:t>đựng</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nhiệt</a:t>
            </a:r>
            <a:r>
              <a:rPr lang="en-US" sz="2400" i="1" dirty="0" smtClean="0">
                <a:solidFill>
                  <a:srgbClr val="FF0000"/>
                </a:solidFill>
              </a:rPr>
              <a:t> </a:t>
            </a:r>
            <a:r>
              <a:rPr lang="en-US" sz="2400" i="1" dirty="0" err="1" smtClean="0">
                <a:solidFill>
                  <a:srgbClr val="FF0000"/>
                </a:solidFill>
              </a:rPr>
              <a:t>độ</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2</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đến</a:t>
            </a:r>
            <a:r>
              <a:rPr lang="en-US" sz="2400" i="1" dirty="0" smtClean="0">
                <a:solidFill>
                  <a:srgbClr val="FF0000"/>
                </a:solidFill>
              </a:rPr>
              <a:t> 44</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điểm</a:t>
            </a:r>
            <a:r>
              <a:rPr lang="en-US" sz="2400" i="1" dirty="0" smtClean="0">
                <a:solidFill>
                  <a:srgbClr val="FF0000"/>
                </a:solidFill>
              </a:rPr>
              <a:t> </a:t>
            </a:r>
            <a:r>
              <a:rPr lang="en-US" sz="2400" i="1" dirty="0" err="1" smtClean="0">
                <a:solidFill>
                  <a:srgbClr val="FF0000"/>
                </a:solidFill>
              </a:rPr>
              <a:t>cực</a:t>
            </a:r>
            <a:r>
              <a:rPr lang="en-US" sz="2400" i="1" dirty="0" smtClean="0">
                <a:solidFill>
                  <a:srgbClr val="FF0000"/>
                </a:solidFill>
              </a:rPr>
              <a:t> </a:t>
            </a:r>
            <a:r>
              <a:rPr lang="en-US" sz="2400" i="1" dirty="0" err="1" smtClean="0">
                <a:solidFill>
                  <a:srgbClr val="FF0000"/>
                </a:solidFill>
              </a:rPr>
              <a:t>thuận</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28</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Cá</a:t>
            </a:r>
            <a:r>
              <a:rPr lang="en-US" sz="2400" i="1" dirty="0" smtClean="0">
                <a:solidFill>
                  <a:srgbClr val="FF0000"/>
                </a:solidFill>
              </a:rPr>
              <a:t> </a:t>
            </a:r>
            <a:r>
              <a:rPr lang="en-US" sz="2400" i="1" dirty="0" err="1" smtClean="0">
                <a:solidFill>
                  <a:srgbClr val="FF0000"/>
                </a:solidFill>
              </a:rPr>
              <a:t>rô</a:t>
            </a:r>
            <a:r>
              <a:rPr lang="en-US" sz="2400" i="1" dirty="0" smtClean="0">
                <a:solidFill>
                  <a:srgbClr val="FF0000"/>
                </a:solidFill>
              </a:rPr>
              <a:t> phi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giới</a:t>
            </a:r>
            <a:r>
              <a:rPr lang="en-US" sz="2400" i="1" dirty="0" smtClean="0">
                <a:solidFill>
                  <a:srgbClr val="FF0000"/>
                </a:solidFill>
              </a:rPr>
              <a:t> </a:t>
            </a:r>
            <a:r>
              <a:rPr lang="en-US" sz="2400" i="1" dirty="0" err="1" smtClean="0">
                <a:solidFill>
                  <a:srgbClr val="FF0000"/>
                </a:solidFill>
              </a:rPr>
              <a:t>hạn</a:t>
            </a:r>
            <a:r>
              <a:rPr lang="en-US" sz="2400" i="1" dirty="0" smtClean="0">
                <a:solidFill>
                  <a:srgbClr val="FF0000"/>
                </a:solidFill>
              </a:rPr>
              <a:t> </a:t>
            </a:r>
            <a:r>
              <a:rPr lang="en-US" sz="2400" i="1" dirty="0" err="1" smtClean="0">
                <a:solidFill>
                  <a:srgbClr val="FF0000"/>
                </a:solidFill>
              </a:rPr>
              <a:t>chịu</a:t>
            </a:r>
            <a:r>
              <a:rPr lang="en-US" sz="2400" i="1" dirty="0" smtClean="0">
                <a:solidFill>
                  <a:srgbClr val="FF0000"/>
                </a:solidFill>
              </a:rPr>
              <a:t> </a:t>
            </a:r>
            <a:r>
              <a:rPr lang="en-US" sz="2400" i="1" dirty="0" err="1" smtClean="0">
                <a:solidFill>
                  <a:srgbClr val="FF0000"/>
                </a:solidFill>
              </a:rPr>
              <a:t>đựng</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nhiệt</a:t>
            </a:r>
            <a:r>
              <a:rPr lang="en-US" sz="2400" i="1" dirty="0" smtClean="0">
                <a:solidFill>
                  <a:srgbClr val="FF0000"/>
                </a:solidFill>
              </a:rPr>
              <a:t> </a:t>
            </a:r>
            <a:r>
              <a:rPr lang="en-US" sz="2400" i="1" dirty="0" err="1" smtClean="0">
                <a:solidFill>
                  <a:srgbClr val="FF0000"/>
                </a:solidFill>
              </a:rPr>
              <a:t>độ</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5</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đến</a:t>
            </a:r>
            <a:r>
              <a:rPr lang="en-US" sz="2400" i="1" dirty="0" smtClean="0">
                <a:solidFill>
                  <a:srgbClr val="FF0000"/>
                </a:solidFill>
              </a:rPr>
              <a:t> 42</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điểm</a:t>
            </a:r>
            <a:r>
              <a:rPr lang="en-US" sz="2400" i="1" dirty="0" smtClean="0">
                <a:solidFill>
                  <a:srgbClr val="FF0000"/>
                </a:solidFill>
              </a:rPr>
              <a:t> </a:t>
            </a:r>
            <a:r>
              <a:rPr lang="en-US" sz="2400" i="1" dirty="0" err="1" smtClean="0">
                <a:solidFill>
                  <a:srgbClr val="FF0000"/>
                </a:solidFill>
              </a:rPr>
              <a:t>cực</a:t>
            </a:r>
            <a:r>
              <a:rPr lang="en-US" sz="2400" i="1" dirty="0" smtClean="0">
                <a:solidFill>
                  <a:srgbClr val="FF0000"/>
                </a:solidFill>
              </a:rPr>
              <a:t> </a:t>
            </a:r>
            <a:r>
              <a:rPr lang="en-US" sz="2400" i="1" dirty="0" err="1" smtClean="0">
                <a:solidFill>
                  <a:srgbClr val="FF0000"/>
                </a:solidFill>
              </a:rPr>
              <a:t>thuận</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30</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Nhận</a:t>
            </a:r>
            <a:r>
              <a:rPr lang="en-US" sz="2400" i="1" dirty="0" smtClean="0">
                <a:solidFill>
                  <a:srgbClr val="FF0000"/>
                </a:solidFill>
              </a:rPr>
              <a:t> </a:t>
            </a:r>
            <a:r>
              <a:rPr lang="en-US" sz="2400" i="1" dirty="0" err="1" smtClean="0">
                <a:solidFill>
                  <a:srgbClr val="FF0000"/>
                </a:solidFill>
              </a:rPr>
              <a:t>định</a:t>
            </a:r>
            <a:r>
              <a:rPr lang="en-US" sz="2400" i="1" dirty="0" smtClean="0">
                <a:solidFill>
                  <a:srgbClr val="FF0000"/>
                </a:solidFill>
              </a:rPr>
              <a:t> </a:t>
            </a:r>
            <a:r>
              <a:rPr lang="en-US" sz="2400" i="1" dirty="0" err="1" smtClean="0">
                <a:solidFill>
                  <a:srgbClr val="FF0000"/>
                </a:solidFill>
              </a:rPr>
              <a:t>nào</a:t>
            </a:r>
            <a:r>
              <a:rPr lang="en-US" sz="2400" i="1" dirty="0" smtClean="0">
                <a:solidFill>
                  <a:srgbClr val="FF0000"/>
                </a:solidFill>
              </a:rPr>
              <a:t> </a:t>
            </a:r>
            <a:r>
              <a:rPr lang="en-US" sz="2400" i="1" dirty="0" err="1" smtClean="0">
                <a:solidFill>
                  <a:srgbClr val="FF0000"/>
                </a:solidFill>
              </a:rPr>
              <a:t>sau</a:t>
            </a:r>
            <a:r>
              <a:rPr lang="en-US" sz="2400" i="1" dirty="0" smtClean="0">
                <a:solidFill>
                  <a:srgbClr val="FF0000"/>
                </a:solidFill>
              </a:rPr>
              <a:t> </a:t>
            </a:r>
            <a:r>
              <a:rPr lang="en-US" sz="2400" i="1" dirty="0" err="1" smtClean="0">
                <a:solidFill>
                  <a:srgbClr val="FF0000"/>
                </a:solidFill>
              </a:rPr>
              <a:t>đây</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a:t>
            </a:r>
            <a:r>
              <a:rPr lang="en-US" sz="2400" i="1" dirty="0" err="1" smtClean="0">
                <a:solidFill>
                  <a:srgbClr val="FF0000"/>
                </a:solidFill>
              </a:rPr>
              <a:t>đúng</a:t>
            </a:r>
            <a:r>
              <a:rPr lang="en-US" sz="2400" i="1" dirty="0" smtClean="0">
                <a:solidFill>
                  <a:srgbClr val="FF0000"/>
                </a:solidFill>
              </a:rPr>
              <a:t>?</a:t>
            </a:r>
          </a:p>
          <a:p>
            <a:pPr marL="514350" indent="-514350">
              <a:lnSpc>
                <a:spcPct val="150000"/>
              </a:lnSpc>
              <a:buAutoNum type="alphaUcPeriod"/>
            </a:pPr>
            <a:r>
              <a:rPr lang="vi-VN" sz="2400" dirty="0" smtClean="0"/>
              <a:t>Vùng phân bố cá chép hẹp hơn cá rô phi vì có điểm cực thuận thấp hơn.</a:t>
            </a:r>
            <a:endParaRPr lang="en-US" sz="2400" dirty="0" smtClean="0"/>
          </a:p>
          <a:p>
            <a:pPr marL="514350" indent="-514350">
              <a:lnSpc>
                <a:spcPct val="150000"/>
              </a:lnSpc>
              <a:buAutoNum type="alphaUcPeriod"/>
            </a:pPr>
            <a:r>
              <a:rPr lang="en-US" sz="2400" b="1" dirty="0" smtClean="0"/>
              <a:t> </a:t>
            </a:r>
            <a:r>
              <a:rPr lang="vi-VN" sz="2400" dirty="0" smtClean="0"/>
              <a:t>Vùng phân bố cá chép hẹp hơn cá rô phi vì có điểm cực thuận thấp hơn.</a:t>
            </a:r>
            <a:endParaRPr lang="en-US" sz="2400" dirty="0" smtClean="0"/>
          </a:p>
          <a:p>
            <a:pPr>
              <a:lnSpc>
                <a:spcPct val="150000"/>
              </a:lnSpc>
            </a:pPr>
            <a:r>
              <a:rPr lang="vi-VN" sz="2400" b="1" dirty="0" smtClean="0"/>
              <a:t>C</a:t>
            </a:r>
            <a:r>
              <a:rPr lang="vi-VN" sz="2400" dirty="0" smtClean="0"/>
              <a:t>.</a:t>
            </a:r>
            <a:r>
              <a:rPr lang="en-US" sz="2400" dirty="0" smtClean="0"/>
              <a:t> </a:t>
            </a:r>
            <a:r>
              <a:rPr lang="vi-VN" sz="2400" dirty="0" smtClean="0"/>
              <a:t>Cá chép có vùng phân bố rộng hơn cá rô phi vì có giới hạn chịu nhiệt rộng hơn.</a:t>
            </a:r>
            <a:br>
              <a:rPr lang="vi-VN" sz="2400" dirty="0" smtClean="0"/>
            </a:br>
            <a:r>
              <a:rPr lang="vi-VN" sz="2400" b="1" dirty="0" smtClean="0"/>
              <a:t>D</a:t>
            </a:r>
            <a:r>
              <a:rPr lang="vi-VN" sz="2400" dirty="0" smtClean="0"/>
              <a:t>. Cá chép có vùng phân bố rộng hơn cá rô phi vì có giới hạn dưới thấp hơn.</a:t>
            </a:r>
          </a:p>
          <a:p>
            <a:endParaRPr lang="en-US" sz="2400" b="1" dirty="0"/>
          </a:p>
        </p:txBody>
      </p:sp>
      <p:sp>
        <p:nvSpPr>
          <p:cNvPr id="7" name="Oval 6"/>
          <p:cNvSpPr/>
          <p:nvPr/>
        </p:nvSpPr>
        <p:spPr>
          <a:xfrm>
            <a:off x="449697" y="4011562"/>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64775" y="1610020"/>
            <a:ext cx="11176922" cy="5047536"/>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3: </a:t>
            </a:r>
            <a:r>
              <a:rPr lang="vi-VN" sz="2800" dirty="0"/>
              <a:t>Cây ưa sáng thường sống nơi nào?</a:t>
            </a:r>
          </a:p>
          <a:p>
            <a:pPr>
              <a:lnSpc>
                <a:spcPct val="150000"/>
              </a:lnSpc>
            </a:pPr>
            <a:r>
              <a:rPr lang="vi-VN" sz="2800" dirty="0"/>
              <a:t>A. Nơi nhiều ánh sáng tán xạ.</a:t>
            </a:r>
            <a:br>
              <a:rPr lang="vi-VN" sz="2800" dirty="0"/>
            </a:br>
            <a:r>
              <a:rPr lang="vi-VN" sz="2800" dirty="0"/>
              <a:t>B. Nơi có cường độ chiếu sáng trung bình.</a:t>
            </a:r>
            <a:br>
              <a:rPr lang="vi-VN" sz="2800" dirty="0"/>
            </a:br>
            <a:r>
              <a:rPr lang="vi-VN" sz="2800" dirty="0"/>
              <a:t>C. Nơi </a:t>
            </a:r>
            <a:r>
              <a:rPr lang="en-US" sz="2800" dirty="0" err="1" smtClean="0"/>
              <a:t>kho</a:t>
            </a:r>
            <a:r>
              <a:rPr lang="en-US" sz="2800" dirty="0" smtClean="0"/>
              <a:t> </a:t>
            </a:r>
            <a:r>
              <a:rPr lang="en-US" sz="2800" dirty="0" err="1" smtClean="0"/>
              <a:t>hạn</a:t>
            </a:r>
            <a:r>
              <a:rPr lang="vi-VN" sz="2800" dirty="0" smtClean="0"/>
              <a:t>.</a:t>
            </a:r>
            <a:r>
              <a:rPr lang="vi-VN" sz="2800" dirty="0"/>
              <a:t/>
            </a:r>
            <a:br>
              <a:rPr lang="vi-VN" sz="2800" dirty="0"/>
            </a:br>
            <a:r>
              <a:rPr lang="vi-VN" sz="2800" dirty="0"/>
              <a:t>D. Nơi quang đãng.</a:t>
            </a:r>
            <a:br>
              <a:rPr lang="vi-VN" sz="2800" dirty="0"/>
            </a:br>
            <a:endParaRPr lang="vi-VN" sz="2800" dirty="0"/>
          </a:p>
          <a:p>
            <a:pPr>
              <a:lnSpc>
                <a:spcPct val="150000"/>
              </a:lnSpc>
            </a:pPr>
            <a:endParaRPr lang="vi-VN" sz="2800" dirty="0" smtClean="0"/>
          </a:p>
          <a:p>
            <a:endParaRPr lang="en-US" sz="2800" b="1" dirty="0"/>
          </a:p>
        </p:txBody>
      </p:sp>
      <p:sp>
        <p:nvSpPr>
          <p:cNvPr id="7" name="Oval 6"/>
          <p:cNvSpPr/>
          <p:nvPr/>
        </p:nvSpPr>
        <p:spPr>
          <a:xfrm>
            <a:off x="1321894" y="432105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
            <a:ext cx="12192000" cy="6858000"/>
          </a:xfrm>
          <a:prstGeom prst="rect">
            <a:avLst/>
          </a:prstGeom>
        </p:spPr>
      </p:pic>
      <p:sp>
        <p:nvSpPr>
          <p:cNvPr id="7" name="TextBox 6"/>
          <p:cNvSpPr txBox="1"/>
          <p:nvPr/>
        </p:nvSpPr>
        <p:spPr>
          <a:xfrm>
            <a:off x="801227" y="549665"/>
            <a:ext cx="9494172" cy="7848302"/>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4: </a:t>
            </a:r>
            <a:r>
              <a:rPr lang="vi-VN" sz="2800" dirty="0">
                <a:solidFill>
                  <a:srgbClr val="FF0000"/>
                </a:solidFill>
              </a:rPr>
              <a:t>Cây thông mọc riêng rẽ nơi quang đãng thường có tán rộng hơn cây thông mọc xen nhau trong rừng vì</a:t>
            </a:r>
          </a:p>
          <a:p>
            <a:pPr>
              <a:lnSpc>
                <a:spcPct val="150000"/>
              </a:lnSpc>
            </a:pPr>
            <a:r>
              <a:rPr lang="vi-VN" sz="2800" dirty="0"/>
              <a:t>A. Ánh sáng mặt trời tập trung chiếu vào cành cây phía trên.</a:t>
            </a:r>
            <a:br>
              <a:rPr lang="vi-VN" sz="2800" dirty="0"/>
            </a:br>
            <a:r>
              <a:rPr lang="vi-VN" sz="2800" dirty="0"/>
              <a:t>B. Cây có nhiều chất dinh dưỡng.</a:t>
            </a:r>
            <a:br>
              <a:rPr lang="vi-VN" sz="2800" dirty="0"/>
            </a:br>
            <a:r>
              <a:rPr lang="vi-VN" sz="2800" dirty="0"/>
              <a:t>C. Ánh sáng mặt trời chiếu được đến các phía của cây.</a:t>
            </a:r>
            <a:br>
              <a:rPr lang="vi-VN" sz="2800" dirty="0"/>
            </a:br>
            <a:r>
              <a:rPr lang="vi-VN" sz="2800" dirty="0"/>
              <a:t>D. Cây có nhiều chất dinh dưỡng và phần ngọn của cây nhận nhiều ánh sáng.</a:t>
            </a:r>
          </a:p>
          <a:p>
            <a:pPr>
              <a:lnSpc>
                <a:spcPct val="150000"/>
              </a:lnSpc>
            </a:pPr>
            <a:r>
              <a:rPr lang="vi-VN" sz="2800" dirty="0" smtClean="0"/>
              <a:t>.</a:t>
            </a:r>
            <a:r>
              <a:rPr lang="vi-VN" sz="2800" dirty="0"/>
              <a:t/>
            </a:r>
            <a:br>
              <a:rPr lang="vi-VN" sz="2800" dirty="0"/>
            </a:br>
            <a:endParaRPr lang="vi-VN" sz="2800" dirty="0"/>
          </a:p>
          <a:p>
            <a:pPr>
              <a:lnSpc>
                <a:spcPct val="150000"/>
              </a:lnSpc>
            </a:pPr>
            <a:endParaRPr lang="vi-VN" sz="2800" dirty="0" smtClean="0"/>
          </a:p>
          <a:p>
            <a:pPr>
              <a:lnSpc>
                <a:spcPct val="150000"/>
              </a:lnSpc>
            </a:pPr>
            <a:endParaRPr lang="en-US" sz="2800" b="1" dirty="0"/>
          </a:p>
        </p:txBody>
      </p:sp>
      <p:sp>
        <p:nvSpPr>
          <p:cNvPr id="8" name="Oval 7"/>
          <p:cNvSpPr/>
          <p:nvPr/>
        </p:nvSpPr>
        <p:spPr>
          <a:xfrm>
            <a:off x="660713" y="3858695"/>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38397" y="1653989"/>
            <a:ext cx="10139850" cy="5909310"/>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5: </a:t>
            </a:r>
            <a:r>
              <a:rPr lang="vi-VN" sz="2800" b="1" dirty="0"/>
              <a:t>Các loài thú sau đây hoạt động vào ban đêm là:</a:t>
            </a:r>
            <a:endParaRPr lang="vi-VN" sz="2800" dirty="0"/>
          </a:p>
          <a:p>
            <a:pPr>
              <a:lnSpc>
                <a:spcPct val="150000"/>
              </a:lnSpc>
            </a:pPr>
            <a:r>
              <a:rPr lang="vi-VN" sz="2800" dirty="0"/>
              <a:t>A. Chồn, dê, cừu</a:t>
            </a:r>
          </a:p>
          <a:p>
            <a:pPr>
              <a:lnSpc>
                <a:spcPct val="150000"/>
              </a:lnSpc>
            </a:pPr>
            <a:r>
              <a:rPr lang="vi-VN" sz="2800" dirty="0"/>
              <a:t>B. Trâu, bò, dơi</a:t>
            </a:r>
          </a:p>
          <a:p>
            <a:pPr>
              <a:lnSpc>
                <a:spcPct val="150000"/>
              </a:lnSpc>
            </a:pPr>
            <a:r>
              <a:rPr lang="vi-VN" sz="2800" dirty="0"/>
              <a:t>C. Cáo, sóc, dê</a:t>
            </a:r>
          </a:p>
          <a:p>
            <a:pPr>
              <a:lnSpc>
                <a:spcPct val="150000"/>
              </a:lnSpc>
            </a:pPr>
            <a:r>
              <a:rPr lang="vi-VN" sz="2800" dirty="0"/>
              <a:t>D. Dơi, chồn, sóc</a:t>
            </a:r>
          </a:p>
          <a:p>
            <a:pPr>
              <a:lnSpc>
                <a:spcPct val="150000"/>
              </a:lnSpc>
            </a:pPr>
            <a:r>
              <a:rPr lang="vi-VN" sz="2800" dirty="0"/>
              <a:t/>
            </a:r>
            <a:br>
              <a:rPr lang="vi-VN" sz="2800" dirty="0"/>
            </a:br>
            <a:endParaRPr lang="vi-VN" sz="2800" dirty="0"/>
          </a:p>
          <a:p>
            <a:pPr>
              <a:lnSpc>
                <a:spcPct val="150000"/>
              </a:lnSpc>
            </a:pPr>
            <a:endParaRPr lang="vi-VN" sz="2800" dirty="0" smtClean="0"/>
          </a:p>
          <a:p>
            <a:pPr>
              <a:lnSpc>
                <a:spcPct val="150000"/>
              </a:lnSpc>
            </a:pPr>
            <a:endParaRPr lang="en-US" sz="2800" b="1" dirty="0"/>
          </a:p>
        </p:txBody>
      </p:sp>
      <p:sp>
        <p:nvSpPr>
          <p:cNvPr id="8" name="Oval 7"/>
          <p:cNvSpPr/>
          <p:nvPr/>
        </p:nvSpPr>
        <p:spPr>
          <a:xfrm>
            <a:off x="857660" y="4321050"/>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8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8"/>
          <p:cNvSpPr/>
          <p:nvPr/>
        </p:nvSpPr>
        <p:spPr>
          <a:xfrm>
            <a:off x="2502659" y="558800"/>
            <a:ext cx="2323943" cy="232669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873" name="Google Shape;873;p38"/>
          <p:cNvGrpSpPr/>
          <p:nvPr/>
        </p:nvGrpSpPr>
        <p:grpSpPr>
          <a:xfrm>
            <a:off x="9526524" y="2012453"/>
            <a:ext cx="1046139" cy="520550"/>
            <a:chOff x="3112" y="1697"/>
            <a:chExt cx="1453" cy="723"/>
          </a:xfrm>
        </p:grpSpPr>
        <p:sp>
          <p:nvSpPr>
            <p:cNvPr id="874" name="Google Shape;874;p38"/>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5" name="Google Shape;875;p38"/>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876" name="Google Shape;876;p38"/>
          <p:cNvPicPr preferRelativeResize="0"/>
          <p:nvPr/>
        </p:nvPicPr>
        <p:blipFill rotWithShape="1">
          <a:blip r:embed="rId3">
            <a:alphaModFix/>
          </a:blip>
          <a:srcRect/>
          <a:stretch/>
        </p:blipFill>
        <p:spPr>
          <a:xfrm>
            <a:off x="0" y="1752600"/>
            <a:ext cx="5305582" cy="5105400"/>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77" name="Google Shape;877;p38"/>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8" name="Google Shape;878;p38"/>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9" name="Google Shape;879;p38"/>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0" name="Google Shape;880;p38"/>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1" name="Google Shape;881;p38"/>
          <p:cNvSpPr txBox="1"/>
          <p:nvPr/>
        </p:nvSpPr>
        <p:spPr>
          <a:xfrm>
            <a:off x="5669640" y="2992127"/>
            <a:ext cx="6130204"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86C737"/>
                </a:solidFill>
                <a:latin typeface="Georgia"/>
                <a:ea typeface="Georgia"/>
                <a:cs typeface="Georgia"/>
                <a:sym typeface="Georgia"/>
              </a:rPr>
              <a:t>THANK YOU!</a:t>
            </a:r>
            <a:endParaRPr sz="6600" b="1">
              <a:solidFill>
                <a:srgbClr val="86C737"/>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 y="865076"/>
            <a:ext cx="5732660" cy="33343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209" y="4100367"/>
            <a:ext cx="6773220" cy="2638793"/>
          </a:xfrm>
          <a:prstGeom prst="rect">
            <a:avLst/>
          </a:prstGeom>
        </p:spPr>
      </p:pic>
      <p:sp>
        <p:nvSpPr>
          <p:cNvPr id="6" name="TextBox 5"/>
          <p:cNvSpPr txBox="1"/>
          <p:nvPr/>
        </p:nvSpPr>
        <p:spPr>
          <a:xfrm>
            <a:off x="5512434" y="818696"/>
            <a:ext cx="5729475" cy="830997"/>
          </a:xfrm>
          <a:prstGeom prst="rect">
            <a:avLst/>
          </a:prstGeom>
          <a:noFill/>
        </p:spPr>
        <p:txBody>
          <a:bodyPr wrap="square" rtlCol="0">
            <a:spAutoFit/>
          </a:bodyPr>
          <a:lstStyle/>
          <a:p>
            <a:pPr algn="ctr"/>
            <a:r>
              <a:rPr lang="en-US" sz="2400" b="1" dirty="0" err="1" smtClean="0"/>
              <a:t>Thảo</a:t>
            </a:r>
            <a:r>
              <a:rPr lang="en-US" sz="2400" b="1" dirty="0" smtClean="0"/>
              <a:t> </a:t>
            </a:r>
            <a:r>
              <a:rPr lang="en-US" sz="2400" b="1" dirty="0" err="1" smtClean="0"/>
              <a:t>luận</a:t>
            </a:r>
            <a:r>
              <a:rPr lang="en-US" sz="2400" b="1" dirty="0" smtClean="0"/>
              <a:t> </a:t>
            </a:r>
            <a:r>
              <a:rPr lang="en-US" sz="2400" b="1" dirty="0" err="1" smtClean="0"/>
              <a:t>nhóm</a:t>
            </a:r>
            <a:r>
              <a:rPr lang="en-US" sz="2400" b="1" dirty="0" smtClean="0"/>
              <a:t> 4 </a:t>
            </a:r>
            <a:r>
              <a:rPr lang="en-US" sz="2400" b="1" dirty="0" err="1" smtClean="0"/>
              <a:t>em</a:t>
            </a:r>
            <a:r>
              <a:rPr lang="en-US" sz="2400" b="1" dirty="0" smtClean="0"/>
              <a:t> </a:t>
            </a:r>
            <a:r>
              <a:rPr lang="en-US" sz="2400" b="1" dirty="0" err="1" smtClean="0"/>
              <a:t>hoàn</a:t>
            </a:r>
            <a:r>
              <a:rPr lang="en-US" sz="2400" b="1" dirty="0" smtClean="0"/>
              <a:t> </a:t>
            </a:r>
            <a:r>
              <a:rPr lang="en-US" sz="2400" b="1" dirty="0" err="1" smtClean="0"/>
              <a:t>thành</a:t>
            </a:r>
            <a:r>
              <a:rPr lang="en-US" sz="2400" b="1" dirty="0" smtClean="0"/>
              <a:t> </a:t>
            </a:r>
            <a:r>
              <a:rPr lang="en-US" sz="2400" b="1" dirty="0" err="1" smtClean="0"/>
              <a:t>các</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sau</a:t>
            </a:r>
            <a:r>
              <a:rPr lang="en-US" sz="2400" b="1" dirty="0" smtClean="0"/>
              <a:t> </a:t>
            </a:r>
            <a:r>
              <a:rPr lang="en-US" sz="2400" b="1" dirty="0" err="1" smtClean="0"/>
              <a:t>trong</a:t>
            </a:r>
            <a:r>
              <a:rPr lang="en-US" sz="2400" b="1" dirty="0" smtClean="0"/>
              <a:t> </a:t>
            </a:r>
            <a:r>
              <a:rPr lang="en-US" sz="2400" b="1" dirty="0" err="1" smtClean="0"/>
              <a:t>vòng</a:t>
            </a:r>
            <a:r>
              <a:rPr lang="en-US" sz="2400" b="1" dirty="0" smtClean="0"/>
              <a:t> 5 </a:t>
            </a:r>
            <a:r>
              <a:rPr lang="en-US" sz="2400" b="1" dirty="0" err="1" smtClean="0"/>
              <a:t>phút</a:t>
            </a:r>
            <a:endParaRPr lang="en-US" sz="2400" b="1" dirty="0"/>
          </a:p>
        </p:txBody>
      </p:sp>
      <p:sp>
        <p:nvSpPr>
          <p:cNvPr id="8" name="Right Arrow 7"/>
          <p:cNvSpPr/>
          <p:nvPr/>
        </p:nvSpPr>
        <p:spPr>
          <a:xfrm>
            <a:off x="6096000" y="1969477"/>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95450" y="1649693"/>
            <a:ext cx="4944518"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eriod"/>
            </a:pPr>
            <a:r>
              <a:rPr lang="en-US" sz="2200" dirty="0" err="1">
                <a:solidFill>
                  <a:srgbClr val="FF0000"/>
                </a:solidFill>
              </a:rPr>
              <a:t>Giới</a:t>
            </a:r>
            <a:r>
              <a:rPr lang="en-US" sz="2200" dirty="0">
                <a:solidFill>
                  <a:srgbClr val="FF0000"/>
                </a:solidFill>
              </a:rPr>
              <a:t> </a:t>
            </a:r>
            <a:r>
              <a:rPr lang="en-US" sz="2200" dirty="0" err="1">
                <a:solidFill>
                  <a:srgbClr val="FF0000"/>
                </a:solidFill>
              </a:rPr>
              <a:t>hạn</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 ở </a:t>
            </a:r>
            <a:r>
              <a:rPr lang="en-US" sz="2200" dirty="0" err="1">
                <a:solidFill>
                  <a:srgbClr val="FF0000"/>
                </a:solidFill>
              </a:rPr>
              <a:t>Việt</a:t>
            </a:r>
            <a:r>
              <a:rPr lang="en-US" sz="2200" dirty="0">
                <a:solidFill>
                  <a:srgbClr val="FF0000"/>
                </a:solidFill>
              </a:rPr>
              <a:t> Nam?</a:t>
            </a:r>
          </a:p>
          <a:p>
            <a:pPr marL="342900" indent="-342900">
              <a:buAutoNum type="arabicPeriod"/>
            </a:pPr>
            <a:r>
              <a:rPr lang="en-US" sz="2200" dirty="0" err="1">
                <a:solidFill>
                  <a:srgbClr val="FF0000"/>
                </a:solidFill>
              </a:rPr>
              <a:t>Khoảng</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thích</a:t>
            </a:r>
            <a:r>
              <a:rPr lang="en-US" sz="2200" dirty="0">
                <a:solidFill>
                  <a:srgbClr val="FF0000"/>
                </a:solidFill>
              </a:rPr>
              <a:t> </a:t>
            </a:r>
            <a:r>
              <a:rPr lang="en-US" sz="2200" dirty="0" err="1">
                <a:solidFill>
                  <a:srgbClr val="FF0000"/>
                </a:solidFill>
              </a:rPr>
              <a:t>hợp</a:t>
            </a:r>
            <a:r>
              <a:rPr lang="en-US" sz="2200" dirty="0">
                <a:solidFill>
                  <a:srgbClr val="FF0000"/>
                </a:solidFill>
              </a:rPr>
              <a:t> </a:t>
            </a:r>
            <a:r>
              <a:rPr lang="en-US" sz="2200" dirty="0" err="1">
                <a:solidFill>
                  <a:srgbClr val="FF0000"/>
                </a:solidFill>
              </a:rPr>
              <a:t>cho</a:t>
            </a:r>
            <a:r>
              <a:rPr lang="en-US" sz="2200" dirty="0">
                <a:solidFill>
                  <a:srgbClr val="FF0000"/>
                </a:solidFill>
              </a:rPr>
              <a:t> </a:t>
            </a:r>
            <a:r>
              <a:rPr lang="en-US" sz="2200" dirty="0" err="1">
                <a:solidFill>
                  <a:srgbClr val="FF0000"/>
                </a:solidFill>
              </a:rPr>
              <a:t>sự</a:t>
            </a:r>
            <a:r>
              <a:rPr lang="en-US" sz="2200" dirty="0">
                <a:solidFill>
                  <a:srgbClr val="FF0000"/>
                </a:solidFill>
              </a:rPr>
              <a:t> </a:t>
            </a:r>
            <a:r>
              <a:rPr lang="en-US" sz="2200" dirty="0" err="1">
                <a:solidFill>
                  <a:srgbClr val="FF0000"/>
                </a:solidFill>
              </a:rPr>
              <a:t>sinh</a:t>
            </a:r>
            <a:r>
              <a:rPr lang="en-US" sz="2200" dirty="0">
                <a:solidFill>
                  <a:srgbClr val="FF0000"/>
                </a:solidFill>
              </a:rPr>
              <a:t> </a:t>
            </a:r>
            <a:r>
              <a:rPr lang="en-US" sz="2200" dirty="0" err="1">
                <a:solidFill>
                  <a:srgbClr val="FF0000"/>
                </a:solidFill>
              </a:rPr>
              <a:t>trưởng</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phát</a:t>
            </a:r>
            <a:r>
              <a:rPr lang="en-US" sz="2200" dirty="0">
                <a:solidFill>
                  <a:srgbClr val="FF0000"/>
                </a:solidFill>
              </a:rPr>
              <a:t> </a:t>
            </a:r>
            <a:r>
              <a:rPr lang="en-US" sz="2200" dirty="0" err="1">
                <a:solidFill>
                  <a:srgbClr val="FF0000"/>
                </a:solidFill>
              </a:rPr>
              <a:t>triển</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a:t>
            </a:r>
          </a:p>
        </p:txBody>
      </p:sp>
      <p:sp>
        <p:nvSpPr>
          <p:cNvPr id="11" name="Rounded Rectangle 10"/>
          <p:cNvSpPr/>
          <p:nvPr/>
        </p:nvSpPr>
        <p:spPr>
          <a:xfrm>
            <a:off x="700966" y="4302489"/>
            <a:ext cx="3798277" cy="12261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dirty="0" err="1" smtClean="0">
                <a:solidFill>
                  <a:srgbClr val="FF0000"/>
                </a:solidFill>
              </a:rPr>
              <a:t>Ảnh</a:t>
            </a:r>
            <a:r>
              <a:rPr lang="en-US" sz="2200" dirty="0" smtClean="0">
                <a:solidFill>
                  <a:srgbClr val="FF0000"/>
                </a:solidFill>
              </a:rPr>
              <a:t> </a:t>
            </a:r>
            <a:r>
              <a:rPr lang="en-US" sz="2200" dirty="0" err="1" smtClean="0">
                <a:solidFill>
                  <a:srgbClr val="FF0000"/>
                </a:solidFill>
              </a:rPr>
              <a:t>hưởng</a:t>
            </a:r>
            <a:r>
              <a:rPr lang="en-US" sz="2200" dirty="0" smtClean="0">
                <a:solidFill>
                  <a:srgbClr val="FF0000"/>
                </a:solidFill>
              </a:rPr>
              <a:t> </a:t>
            </a:r>
            <a:r>
              <a:rPr lang="en-US" sz="2200" dirty="0" err="1" smtClean="0">
                <a:solidFill>
                  <a:srgbClr val="FF0000"/>
                </a:solidFill>
              </a:rPr>
              <a:t>của</a:t>
            </a:r>
            <a:r>
              <a:rPr lang="en-US" sz="2200" dirty="0" smtClean="0">
                <a:solidFill>
                  <a:srgbClr val="FF0000"/>
                </a:solidFill>
              </a:rPr>
              <a:t> </a:t>
            </a:r>
            <a:r>
              <a:rPr lang="en-US" sz="2200" dirty="0" err="1" smtClean="0">
                <a:solidFill>
                  <a:srgbClr val="FF0000"/>
                </a:solidFill>
              </a:rPr>
              <a:t>nhiệt</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đến</a:t>
            </a:r>
            <a:r>
              <a:rPr lang="en-US" sz="2200" dirty="0" smtClean="0">
                <a:solidFill>
                  <a:srgbClr val="FF0000"/>
                </a:solidFill>
              </a:rPr>
              <a:t>  </a:t>
            </a:r>
            <a:r>
              <a:rPr lang="en-US" sz="2200" dirty="0" err="1" smtClean="0">
                <a:solidFill>
                  <a:srgbClr val="FF0000"/>
                </a:solidFill>
              </a:rPr>
              <a:t>tỉ</a:t>
            </a:r>
            <a:r>
              <a:rPr lang="en-US" sz="2200" dirty="0" smtClean="0">
                <a:solidFill>
                  <a:srgbClr val="FF0000"/>
                </a:solidFill>
              </a:rPr>
              <a:t> </a:t>
            </a:r>
            <a:r>
              <a:rPr lang="en-US" sz="2200" dirty="0" err="1" smtClean="0">
                <a:solidFill>
                  <a:srgbClr val="FF0000"/>
                </a:solidFill>
              </a:rPr>
              <a:t>lệ</a:t>
            </a:r>
            <a:r>
              <a:rPr lang="en-US" sz="2200" dirty="0" smtClean="0">
                <a:solidFill>
                  <a:srgbClr val="FF0000"/>
                </a:solidFill>
              </a:rPr>
              <a:t> </a:t>
            </a:r>
            <a:r>
              <a:rPr lang="en-US" sz="2200" dirty="0" err="1" smtClean="0">
                <a:solidFill>
                  <a:srgbClr val="FF0000"/>
                </a:solidFill>
              </a:rPr>
              <a:t>sống</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dài</a:t>
            </a:r>
            <a:r>
              <a:rPr lang="en-US" sz="2200" dirty="0" smtClean="0">
                <a:solidFill>
                  <a:srgbClr val="FF0000"/>
                </a:solidFill>
              </a:rPr>
              <a:t>, </a:t>
            </a:r>
            <a:r>
              <a:rPr lang="en-US" sz="2200" dirty="0" err="1" smtClean="0">
                <a:solidFill>
                  <a:srgbClr val="FF0000"/>
                </a:solidFill>
              </a:rPr>
              <a:t>số</a:t>
            </a:r>
            <a:r>
              <a:rPr lang="en-US" sz="2200" dirty="0" smtClean="0">
                <a:solidFill>
                  <a:srgbClr val="FF0000"/>
                </a:solidFill>
              </a:rPr>
              <a:t> </a:t>
            </a:r>
            <a:r>
              <a:rPr lang="en-US" sz="2200" dirty="0" err="1" smtClean="0">
                <a:solidFill>
                  <a:srgbClr val="FF0000"/>
                </a:solidFill>
              </a:rPr>
              <a:t>lá</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dày</a:t>
            </a:r>
            <a:r>
              <a:rPr lang="en-US" sz="2200" dirty="0" smtClean="0">
                <a:solidFill>
                  <a:srgbClr val="FF0000"/>
                </a:solidFill>
              </a:rPr>
              <a:t> </a:t>
            </a:r>
            <a:r>
              <a:rPr lang="en-US" sz="2200" dirty="0" err="1" smtClean="0">
                <a:solidFill>
                  <a:srgbClr val="FF0000"/>
                </a:solidFill>
              </a:rPr>
              <a:t>của</a:t>
            </a:r>
            <a:r>
              <a:rPr lang="en-US" sz="2200" dirty="0" smtClean="0">
                <a:solidFill>
                  <a:srgbClr val="FF0000"/>
                </a:solidFill>
              </a:rPr>
              <a:t> </a:t>
            </a:r>
            <a:r>
              <a:rPr lang="en-US" sz="2200" dirty="0" err="1" smtClean="0">
                <a:solidFill>
                  <a:srgbClr val="FF0000"/>
                </a:solidFill>
              </a:rPr>
              <a:t>lan</a:t>
            </a:r>
            <a:r>
              <a:rPr lang="en-US" sz="2200" dirty="0" smtClean="0">
                <a:solidFill>
                  <a:srgbClr val="FF0000"/>
                </a:solidFill>
              </a:rPr>
              <a:t> </a:t>
            </a:r>
            <a:r>
              <a:rPr lang="en-US" sz="2200" dirty="0" err="1" smtClean="0">
                <a:solidFill>
                  <a:srgbClr val="FF0000"/>
                </a:solidFill>
              </a:rPr>
              <a:t>hồ</a:t>
            </a:r>
            <a:r>
              <a:rPr lang="en-US" sz="2200" dirty="0" smtClean="0">
                <a:solidFill>
                  <a:srgbClr val="FF0000"/>
                </a:solidFill>
              </a:rPr>
              <a:t> </a:t>
            </a:r>
            <a:r>
              <a:rPr lang="en-US" sz="2200" dirty="0" err="1" smtClean="0">
                <a:solidFill>
                  <a:srgbClr val="FF0000"/>
                </a:solidFill>
              </a:rPr>
              <a:t>điệp</a:t>
            </a:r>
            <a:r>
              <a:rPr lang="en-US" sz="2200" dirty="0" smtClean="0">
                <a:solidFill>
                  <a:srgbClr val="FF0000"/>
                </a:solidFill>
              </a:rPr>
              <a:t>?</a:t>
            </a:r>
            <a:endParaRPr lang="en-US" sz="2200" dirty="0">
              <a:solidFill>
                <a:srgbClr val="FF0000"/>
              </a:solidFill>
            </a:endParaRPr>
          </a:p>
        </p:txBody>
      </p:sp>
      <p:sp>
        <p:nvSpPr>
          <p:cNvPr id="12" name="Right Arrow 11"/>
          <p:cNvSpPr/>
          <p:nvPr/>
        </p:nvSpPr>
        <p:spPr>
          <a:xfrm rot="10800000">
            <a:off x="4509428" y="4719421"/>
            <a:ext cx="690781"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9027" y="49255"/>
            <a:ext cx="10646352" cy="769441"/>
          </a:xfrm>
          <a:prstGeom prst="rect">
            <a:avLst/>
          </a:prstGeom>
          <a:noFill/>
        </p:spPr>
        <p:txBody>
          <a:bodyPr wrap="square" rtlCol="0">
            <a:spAutoFit/>
          </a:bodyPr>
          <a:lstStyle/>
          <a:p>
            <a:pPr lvl="0"/>
            <a:r>
              <a:rPr lang="vi-VN" sz="2200" b="1" dirty="0">
                <a:solidFill>
                  <a:schemeClr val="tx1"/>
                </a:solidFill>
              </a:rPr>
              <a:t>I. Các nhân tố ảnh hưởng đến sinh trưởng và phát triển của sinh vật</a:t>
            </a:r>
          </a:p>
          <a:p>
            <a:endParaRPr lang="en-US" sz="2200" dirty="0"/>
          </a:p>
        </p:txBody>
      </p:sp>
    </p:spTree>
    <p:extLst>
      <p:ext uri="{BB962C8B-B14F-4D97-AF65-F5344CB8AC3E}">
        <p14:creationId xmlns:p14="http://schemas.microsoft.com/office/powerpoint/2010/main" val="2364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98"/>
            <a:ext cx="5732660" cy="33343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 y="3996555"/>
            <a:ext cx="6773220" cy="2638793"/>
          </a:xfrm>
          <a:prstGeom prst="rect">
            <a:avLst/>
          </a:prstGeom>
        </p:spPr>
      </p:pic>
      <p:sp>
        <p:nvSpPr>
          <p:cNvPr id="8" name="Right Arrow 7"/>
          <p:cNvSpPr/>
          <p:nvPr/>
        </p:nvSpPr>
        <p:spPr>
          <a:xfrm>
            <a:off x="5732660" y="1336450"/>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6766" y="737288"/>
            <a:ext cx="4799859"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200" dirty="0" smtClean="0"/>
              <a:t>- </a:t>
            </a:r>
            <a:r>
              <a:rPr lang="en-US" sz="2200" dirty="0" err="1" smtClean="0"/>
              <a:t>Giới</a:t>
            </a:r>
            <a:r>
              <a:rPr lang="en-US" sz="2200" dirty="0" smtClean="0"/>
              <a:t> </a:t>
            </a:r>
            <a:r>
              <a:rPr lang="en-US" sz="2200" dirty="0" err="1"/>
              <a:t>hạn</a:t>
            </a:r>
            <a:r>
              <a:rPr lang="en-US" sz="2200" dirty="0"/>
              <a:t> </a:t>
            </a:r>
            <a:r>
              <a:rPr lang="en-US" sz="2200" dirty="0" err="1"/>
              <a:t>nhiệt</a:t>
            </a:r>
            <a:r>
              <a:rPr lang="en-US" sz="2200" dirty="0"/>
              <a:t> </a:t>
            </a:r>
            <a:r>
              <a:rPr lang="en-US" sz="2200" dirty="0" err="1"/>
              <a:t>độ</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ở </a:t>
            </a:r>
            <a:r>
              <a:rPr lang="en-US" sz="2200" dirty="0" err="1"/>
              <a:t>Việt</a:t>
            </a:r>
            <a:r>
              <a:rPr lang="en-US" sz="2200" dirty="0"/>
              <a:t> Nam: 5,6</a:t>
            </a:r>
            <a:r>
              <a:rPr lang="en-US" sz="2200" baseline="30000" dirty="0"/>
              <a:t> </a:t>
            </a:r>
            <a:r>
              <a:rPr lang="en-US" sz="2200" baseline="30000" dirty="0" err="1"/>
              <a:t>o</a:t>
            </a:r>
            <a:r>
              <a:rPr lang="en-US" sz="2200" dirty="0" err="1"/>
              <a:t>C</a:t>
            </a:r>
            <a:r>
              <a:rPr lang="en-US" sz="2200" dirty="0"/>
              <a:t> </a:t>
            </a:r>
            <a:r>
              <a:rPr lang="en-US" sz="2200" dirty="0" err="1"/>
              <a:t>và</a:t>
            </a:r>
            <a:r>
              <a:rPr lang="en-US" sz="2200" dirty="0"/>
              <a:t> 42</a:t>
            </a:r>
            <a:r>
              <a:rPr lang="en-US" sz="2200" baseline="30000" dirty="0"/>
              <a:t> </a:t>
            </a:r>
            <a:r>
              <a:rPr lang="en-US" sz="2200" baseline="30000" dirty="0" err="1"/>
              <a:t>o</a:t>
            </a:r>
            <a:r>
              <a:rPr lang="en-US" sz="2200" dirty="0" err="1"/>
              <a:t>C.</a:t>
            </a:r>
            <a:endParaRPr lang="en-US" sz="2200" dirty="0"/>
          </a:p>
          <a:p>
            <a:r>
              <a:rPr lang="en-US" sz="2200" dirty="0"/>
              <a:t>- </a:t>
            </a:r>
            <a:r>
              <a:rPr lang="en-US" sz="2200" dirty="0" err="1"/>
              <a:t>Khoảng</a:t>
            </a:r>
            <a:r>
              <a:rPr lang="en-US" sz="2200" dirty="0"/>
              <a:t> </a:t>
            </a:r>
            <a:r>
              <a:rPr lang="en-US" sz="2200" dirty="0" err="1"/>
              <a:t>nhiệt</a:t>
            </a:r>
            <a:r>
              <a:rPr lang="en-US" sz="2200" dirty="0"/>
              <a:t> </a:t>
            </a:r>
            <a:r>
              <a:rPr lang="en-US" sz="2200" dirty="0" err="1"/>
              <a:t>độ</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sự</a:t>
            </a:r>
            <a:r>
              <a:rPr lang="en-US" sz="2200" dirty="0"/>
              <a:t> </a:t>
            </a:r>
            <a:r>
              <a:rPr lang="en-US" sz="2200" dirty="0" err="1"/>
              <a:t>sinh</a:t>
            </a:r>
            <a:r>
              <a:rPr lang="en-US" sz="2200" dirty="0"/>
              <a:t> </a:t>
            </a:r>
            <a:r>
              <a:rPr lang="en-US" sz="2200" dirty="0" err="1"/>
              <a:t>trưởng</a:t>
            </a:r>
            <a:r>
              <a:rPr lang="en-US" sz="2200" dirty="0"/>
              <a:t> </a:t>
            </a:r>
            <a:r>
              <a:rPr lang="en-US" sz="2200" dirty="0" err="1"/>
              <a:t>và</a:t>
            </a:r>
            <a:r>
              <a:rPr lang="en-US" sz="2200" dirty="0"/>
              <a:t> </a:t>
            </a:r>
            <a:r>
              <a:rPr lang="en-US" sz="2200" dirty="0" err="1"/>
              <a:t>phát</a:t>
            </a:r>
            <a:r>
              <a:rPr lang="en-US" sz="2200" dirty="0"/>
              <a:t> </a:t>
            </a:r>
            <a:r>
              <a:rPr lang="en-US" sz="2200" dirty="0" err="1"/>
              <a:t>triển</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23</a:t>
            </a:r>
            <a:r>
              <a:rPr lang="en-US" sz="2200" baseline="30000" dirty="0"/>
              <a:t> </a:t>
            </a:r>
            <a:r>
              <a:rPr lang="en-US" sz="2200" baseline="30000" dirty="0" err="1"/>
              <a:t>o</a:t>
            </a:r>
            <a:r>
              <a:rPr lang="en-US" sz="2200" dirty="0" err="1"/>
              <a:t>C</a:t>
            </a:r>
            <a:r>
              <a:rPr lang="en-US" sz="2200" dirty="0"/>
              <a:t> </a:t>
            </a:r>
            <a:r>
              <a:rPr lang="en-US" sz="2200" dirty="0" err="1"/>
              <a:t>đến</a:t>
            </a:r>
            <a:r>
              <a:rPr lang="en-US" sz="2200" dirty="0"/>
              <a:t> 37</a:t>
            </a:r>
            <a:r>
              <a:rPr lang="en-US" sz="2200" baseline="30000" dirty="0"/>
              <a:t> </a:t>
            </a:r>
            <a:r>
              <a:rPr lang="en-US" sz="2200" baseline="30000" dirty="0" err="1" smtClean="0"/>
              <a:t>o</a:t>
            </a:r>
            <a:r>
              <a:rPr lang="en-US" sz="2200" dirty="0" err="1" smtClean="0"/>
              <a:t>C.</a:t>
            </a:r>
            <a:r>
              <a:rPr lang="en-US" sz="2200" dirty="0" smtClean="0"/>
              <a:t> </a:t>
            </a:r>
            <a:endParaRPr lang="en-US" sz="2200" dirty="0"/>
          </a:p>
        </p:txBody>
      </p:sp>
      <p:sp>
        <p:nvSpPr>
          <p:cNvPr id="10" name="Rounded Rectangle 9"/>
          <p:cNvSpPr/>
          <p:nvPr/>
        </p:nvSpPr>
        <p:spPr>
          <a:xfrm>
            <a:off x="7417185" y="2740840"/>
            <a:ext cx="4540424" cy="4117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000" dirty="0"/>
              <a:t>- </a:t>
            </a:r>
            <a:r>
              <a:rPr lang="en-US" sz="2000" dirty="0" err="1"/>
              <a:t>Trong</a:t>
            </a:r>
            <a:r>
              <a:rPr lang="en-US" sz="2000" dirty="0"/>
              <a:t> </a:t>
            </a:r>
            <a:r>
              <a:rPr lang="en-US" sz="2000" dirty="0" err="1"/>
              <a:t>khoảng</a:t>
            </a:r>
            <a:r>
              <a:rPr lang="en-US" sz="2000" dirty="0"/>
              <a:t> </a:t>
            </a:r>
            <a:r>
              <a:rPr lang="en-US" sz="2000" dirty="0" err="1"/>
              <a:t>từ</a:t>
            </a:r>
            <a:r>
              <a:rPr lang="en-US" sz="2000" dirty="0"/>
              <a:t> 25</a:t>
            </a:r>
            <a:r>
              <a:rPr lang="en-US" sz="2000" baseline="30000" dirty="0"/>
              <a:t>o</a:t>
            </a:r>
            <a:r>
              <a:rPr lang="en-US" sz="2000" dirty="0"/>
              <a:t>C </a:t>
            </a:r>
            <a:r>
              <a:rPr lang="en-US" sz="2000" dirty="0" err="1"/>
              <a:t>đến</a:t>
            </a:r>
            <a:r>
              <a:rPr lang="en-US" sz="2000" dirty="0"/>
              <a:t> 31</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có</a:t>
            </a:r>
            <a:r>
              <a:rPr lang="en-US" sz="2000" dirty="0"/>
              <a:t> </a:t>
            </a:r>
            <a:r>
              <a:rPr lang="en-US" sz="2000" dirty="0" err="1"/>
              <a:t>sự</a:t>
            </a:r>
            <a:r>
              <a:rPr lang="en-US" sz="2000" dirty="0"/>
              <a:t> </a:t>
            </a:r>
            <a:r>
              <a:rPr lang="en-US" sz="2000" dirty="0" err="1"/>
              <a:t>sinh</a:t>
            </a:r>
            <a:r>
              <a:rPr lang="en-US" sz="2000" dirty="0"/>
              <a:t> </a:t>
            </a:r>
            <a:r>
              <a:rPr lang="en-US" sz="2000" dirty="0" err="1"/>
              <a:t>trưởng</a:t>
            </a:r>
            <a:r>
              <a:rPr lang="en-US" sz="2000" dirty="0"/>
              <a:t> </a:t>
            </a:r>
            <a:r>
              <a:rPr lang="en-US" sz="2000" dirty="0" err="1"/>
              <a:t>mạnh</a:t>
            </a:r>
            <a:r>
              <a:rPr lang="en-US" sz="2000" dirty="0"/>
              <a:t> </a:t>
            </a:r>
            <a:r>
              <a:rPr lang="en-US" sz="2000" dirty="0" err="1"/>
              <a:t>mẽ</a:t>
            </a:r>
            <a:r>
              <a:rPr lang="en-US" sz="2000" dirty="0"/>
              <a:t> </a:t>
            </a:r>
            <a:r>
              <a:rPr lang="en-US" sz="2000" dirty="0" err="1"/>
              <a:t>nhất</a:t>
            </a:r>
            <a:r>
              <a:rPr lang="en-US" sz="2000" dirty="0"/>
              <a:t>.</a:t>
            </a:r>
          </a:p>
          <a:p>
            <a:pPr algn="just"/>
            <a:r>
              <a:rPr lang="en-US" sz="2000" dirty="0" smtClean="0"/>
              <a:t>- </a:t>
            </a:r>
            <a:r>
              <a:rPr lang="en-US" sz="2000" dirty="0" err="1" smtClean="0"/>
              <a:t>Khoảng</a:t>
            </a:r>
            <a:r>
              <a:rPr lang="en-US" sz="2000" dirty="0" smtClean="0"/>
              <a:t> </a:t>
            </a:r>
            <a:r>
              <a:rPr lang="en-US" sz="2000" dirty="0" err="1"/>
              <a:t>từ</a:t>
            </a:r>
            <a:r>
              <a:rPr lang="en-US" sz="2000" dirty="0"/>
              <a:t> 18</a:t>
            </a:r>
            <a:r>
              <a:rPr lang="en-US" sz="2000" baseline="30000" dirty="0"/>
              <a:t>o</a:t>
            </a:r>
            <a:r>
              <a:rPr lang="en-US" sz="2000" dirty="0"/>
              <a:t>C </a:t>
            </a:r>
            <a:r>
              <a:rPr lang="en-US" sz="2000" dirty="0" err="1"/>
              <a:t>đến</a:t>
            </a:r>
            <a:r>
              <a:rPr lang="en-US" sz="2000" dirty="0"/>
              <a:t> 24</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tương</a:t>
            </a:r>
            <a:r>
              <a:rPr lang="en-US" sz="2000" dirty="0"/>
              <a:t> </a:t>
            </a:r>
            <a:r>
              <a:rPr lang="en-US" sz="2000" dirty="0" err="1"/>
              <a:t>đối</a:t>
            </a:r>
            <a:r>
              <a:rPr lang="en-US" sz="2000" dirty="0"/>
              <a:t> </a:t>
            </a:r>
            <a:r>
              <a:rPr lang="en-US" sz="2000" dirty="0" err="1"/>
              <a:t>ổn</a:t>
            </a:r>
            <a:r>
              <a:rPr lang="en-US" sz="2000" dirty="0"/>
              <a:t> </a:t>
            </a:r>
            <a:r>
              <a:rPr lang="en-US" sz="2000" dirty="0" err="1"/>
              <a:t>định</a:t>
            </a:r>
            <a:r>
              <a:rPr lang="en-US" sz="2000" dirty="0"/>
              <a:t>.</a:t>
            </a:r>
          </a:p>
          <a:p>
            <a:pPr algn="just"/>
            <a:r>
              <a:rPr lang="en-US" sz="2000" dirty="0" smtClean="0"/>
              <a:t>- </a:t>
            </a:r>
            <a:r>
              <a:rPr lang="en-US" sz="2000" dirty="0" err="1" smtClean="0"/>
              <a:t>Trong</a:t>
            </a:r>
            <a:r>
              <a:rPr lang="en-US" sz="2000" dirty="0" smtClean="0"/>
              <a:t> </a:t>
            </a:r>
            <a:r>
              <a:rPr lang="en-US" sz="2000" dirty="0" err="1"/>
              <a:t>khoảng</a:t>
            </a:r>
            <a:r>
              <a:rPr lang="en-US" sz="2000" dirty="0"/>
              <a:t> </a:t>
            </a:r>
            <a:r>
              <a:rPr lang="en-US" sz="2000" dirty="0" err="1"/>
              <a:t>từ</a:t>
            </a:r>
            <a:r>
              <a:rPr lang="en-US" sz="2000" dirty="0"/>
              <a:t> 32</a:t>
            </a:r>
            <a:r>
              <a:rPr lang="en-US" sz="2000" baseline="30000" dirty="0"/>
              <a:t>o</a:t>
            </a:r>
            <a:r>
              <a:rPr lang="en-US" sz="2000" dirty="0"/>
              <a:t>C </a:t>
            </a:r>
            <a:r>
              <a:rPr lang="en-US" sz="2000" dirty="0" err="1"/>
              <a:t>đến</a:t>
            </a:r>
            <a:r>
              <a:rPr lang="en-US" sz="2000" dirty="0"/>
              <a:t> 35</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kém</a:t>
            </a:r>
            <a:r>
              <a:rPr lang="en-US" sz="2000" dirty="0"/>
              <a:t> </a:t>
            </a:r>
            <a:r>
              <a:rPr lang="en-US" sz="2000" dirty="0" err="1"/>
              <a:t>nhất</a:t>
            </a:r>
            <a:r>
              <a:rPr lang="en-US" sz="2000" dirty="0"/>
              <a:t> </a:t>
            </a:r>
            <a:r>
              <a:rPr lang="en-US" sz="2000" dirty="0" err="1"/>
              <a:t>trong</a:t>
            </a:r>
            <a:r>
              <a:rPr lang="en-US" sz="2000" dirty="0"/>
              <a:t> </a:t>
            </a:r>
            <a:r>
              <a:rPr lang="en-US" sz="2000" dirty="0" err="1"/>
              <a:t>ba</a:t>
            </a:r>
            <a:r>
              <a:rPr lang="en-US" sz="2000" dirty="0"/>
              <a:t> </a:t>
            </a:r>
            <a:r>
              <a:rPr lang="en-US" sz="2000" dirty="0" err="1"/>
              <a:t>khoảng</a:t>
            </a:r>
            <a:r>
              <a:rPr lang="en-US" sz="2000" dirty="0"/>
              <a:t> </a:t>
            </a:r>
            <a:r>
              <a:rPr lang="en-US" sz="2000" dirty="0" err="1"/>
              <a:t>nhiệt</a:t>
            </a:r>
            <a:r>
              <a:rPr lang="en-US" sz="2000" dirty="0"/>
              <a:t> </a:t>
            </a:r>
            <a:r>
              <a:rPr lang="en-US" sz="2000" dirty="0" err="1"/>
              <a:t>độ</a:t>
            </a:r>
            <a:r>
              <a:rPr lang="en-US" sz="2000" dirty="0"/>
              <a:t>.</a:t>
            </a:r>
          </a:p>
        </p:txBody>
      </p:sp>
      <p:sp>
        <p:nvSpPr>
          <p:cNvPr id="11" name="Right Arrow 10"/>
          <p:cNvSpPr/>
          <p:nvPr/>
        </p:nvSpPr>
        <p:spPr>
          <a:xfrm flipV="1">
            <a:off x="6726404" y="4250732"/>
            <a:ext cx="690781" cy="475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98438"/>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a:p>
        </p:txBody>
      </p:sp>
      <p:pic>
        <p:nvPicPr>
          <p:cNvPr id="3" name="Google Shape;175;p20"/>
          <p:cNvPicPr preferRelativeResize="0"/>
          <p:nvPr/>
        </p:nvPicPr>
        <p:blipFill rotWithShape="1">
          <a:blip r:embed="rId3">
            <a:alphaModFix/>
          </a:blip>
          <a:srcRect/>
          <a:stretch/>
        </p:blipFill>
        <p:spPr>
          <a:xfrm>
            <a:off x="10240783" y="5984577"/>
            <a:ext cx="2346350" cy="1478833"/>
          </a:xfrm>
          <a:prstGeom prst="rect">
            <a:avLst/>
          </a:prstGeom>
          <a:noFill/>
          <a:ln>
            <a:noFill/>
          </a:ln>
        </p:spPr>
      </p:pic>
      <p:sp>
        <p:nvSpPr>
          <p:cNvPr id="9" name="Google Shape;192;p22"/>
          <p:cNvSpPr/>
          <p:nvPr/>
        </p:nvSpPr>
        <p:spPr>
          <a:xfrm rot="5400000">
            <a:off x="5294206" y="-1879100"/>
            <a:ext cx="1087823" cy="4846023"/>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5" name="Google Shape;177;p20"/>
          <p:cNvSpPr txBox="1"/>
          <p:nvPr/>
        </p:nvSpPr>
        <p:spPr>
          <a:xfrm>
            <a:off x="4274027" y="207094"/>
            <a:ext cx="5406524"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smtClean="0">
                <a:solidFill>
                  <a:srgbClr val="139F4E"/>
                </a:solidFill>
                <a:latin typeface="Helvetica Neue"/>
                <a:ea typeface="Helvetica Neue"/>
                <a:cs typeface="Helvetica Neue"/>
                <a:sym typeface="Helvetica Neue"/>
              </a:rPr>
              <a:t>PHIẾU HỌC TẬP SỐ 1</a:t>
            </a:r>
            <a:endParaRPr sz="2400" b="1" dirty="0">
              <a:solidFill>
                <a:srgbClr val="139F4E"/>
              </a:solidFill>
              <a:latin typeface="Helvetica Neue"/>
              <a:ea typeface="Helvetica Neue"/>
              <a:cs typeface="Helvetica Neue"/>
              <a:sym typeface="Helvetica Neue"/>
            </a:endParaRPr>
          </a:p>
        </p:txBody>
      </p:sp>
      <p:pic>
        <p:nvPicPr>
          <p:cNvPr id="11"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04797309"/>
              </p:ext>
            </p:extLst>
          </p:nvPr>
        </p:nvGraphicFramePr>
        <p:xfrm>
          <a:off x="617849" y="1130494"/>
          <a:ext cx="10440536" cy="3971581"/>
        </p:xfrm>
        <a:graphic>
          <a:graphicData uri="http://schemas.openxmlformats.org/drawingml/2006/table">
            <a:tbl>
              <a:tblPr firstRow="1" firstCol="1" bandRow="1">
                <a:tableStyleId>{5C22544A-7EE6-4342-B048-85BDC9FD1C3A}</a:tableStyleId>
              </a:tblPr>
              <a:tblGrid>
                <a:gridCol w="3056565">
                  <a:extLst>
                    <a:ext uri="{9D8B030D-6E8A-4147-A177-3AD203B41FA5}">
                      <a16:colId xmlns:a16="http://schemas.microsoft.com/office/drawing/2014/main" val="20000"/>
                    </a:ext>
                  </a:extLst>
                </a:gridCol>
                <a:gridCol w="7383971">
                  <a:extLst>
                    <a:ext uri="{9D8B030D-6E8A-4147-A177-3AD203B41FA5}">
                      <a16:colId xmlns:a16="http://schemas.microsoft.com/office/drawing/2014/main" val="20001"/>
                    </a:ext>
                  </a:extLst>
                </a:gridCol>
              </a:tblGrid>
              <a:tr h="628549">
                <a:tc>
                  <a:txBody>
                    <a:bodyPr/>
                    <a:lstStyle/>
                    <a:p>
                      <a:pPr algn="ctr">
                        <a:lnSpc>
                          <a:spcPct val="115000"/>
                        </a:lnSpc>
                        <a:spcAft>
                          <a:spcPts val="0"/>
                        </a:spcAft>
                      </a:pPr>
                      <a:r>
                        <a:rPr lang="de-DE" sz="2400" dirty="0">
                          <a:solidFill>
                            <a:srgbClr val="FFFF00"/>
                          </a:solidFill>
                          <a:effectLst/>
                        </a:rPr>
                        <a:t>Điều kiện sống</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400" dirty="0">
                          <a:solidFill>
                            <a:srgbClr val="FFFF00"/>
                          </a:solidFill>
                          <a:effectLst/>
                        </a:rPr>
                        <a:t>Sinh vật</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71615">
                <a:tc>
                  <a:txBody>
                    <a:bodyPr/>
                    <a:lstStyle/>
                    <a:p>
                      <a:pPr algn="ctr">
                        <a:lnSpc>
                          <a:spcPct val="115000"/>
                        </a:lnSpc>
                        <a:spcAft>
                          <a:spcPts val="0"/>
                        </a:spcAft>
                      </a:pPr>
                      <a:r>
                        <a:rPr lang="de-DE" sz="2200">
                          <a:effectLst/>
                        </a:rPr>
                        <a:t>Thực vật ở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14400">
                <a:tc>
                  <a:txBody>
                    <a:bodyPr/>
                    <a:lstStyle/>
                    <a:p>
                      <a:pPr algn="ctr">
                        <a:lnSpc>
                          <a:spcPct val="115000"/>
                        </a:lnSpc>
                        <a:spcAft>
                          <a:spcPts val="0"/>
                        </a:spcAft>
                      </a:pPr>
                      <a:r>
                        <a:rPr lang="de-DE" sz="2200" dirty="0">
                          <a:effectLst/>
                        </a:rPr>
                        <a:t>Thực vật ở vùng ấm</a:t>
                      </a:r>
                      <a:endParaRPr lang="en-US"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28468">
                <a:tc>
                  <a:txBody>
                    <a:bodyPr/>
                    <a:lstStyle/>
                    <a:p>
                      <a:pPr algn="ctr">
                        <a:lnSpc>
                          <a:spcPct val="115000"/>
                        </a:lnSpc>
                        <a:spcAft>
                          <a:spcPts val="0"/>
                        </a:spcAft>
                      </a:pPr>
                      <a:r>
                        <a:rPr lang="de-DE" sz="2200">
                          <a:effectLst/>
                        </a:rPr>
                        <a:t>Động vật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28549">
                <a:tc>
                  <a:txBody>
                    <a:bodyPr/>
                    <a:lstStyle/>
                    <a:p>
                      <a:pPr algn="ctr">
                        <a:lnSpc>
                          <a:spcPct val="115000"/>
                        </a:lnSpc>
                        <a:spcAft>
                          <a:spcPts val="0"/>
                        </a:spcAft>
                      </a:pPr>
                      <a:r>
                        <a:rPr lang="de-DE" sz="2200">
                          <a:effectLst/>
                        </a:rPr>
                        <a:t>Động vật vùng ấm</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4040990" y="1966338"/>
            <a:ext cx="3594254" cy="523220"/>
          </a:xfrm>
          <a:prstGeom prst="rect">
            <a:avLst/>
          </a:prstGeom>
          <a:noFill/>
        </p:spPr>
        <p:txBody>
          <a:bodyPr wrap="none" rtlCol="0">
            <a:spAutoFit/>
          </a:bodyPr>
          <a:lstStyle/>
          <a:p>
            <a:r>
              <a:rPr lang="en-US" sz="2800" dirty="0" err="1" smtClean="0"/>
              <a:t>Súp</a:t>
            </a:r>
            <a:r>
              <a:rPr lang="en-US" sz="2800" dirty="0" smtClean="0"/>
              <a:t> </a:t>
            </a:r>
            <a:r>
              <a:rPr lang="en-US" sz="2800" dirty="0" err="1" smtClean="0"/>
              <a:t>lơ</a:t>
            </a:r>
            <a:r>
              <a:rPr lang="en-US" sz="2800" dirty="0" smtClean="0"/>
              <a:t>, </a:t>
            </a:r>
            <a:r>
              <a:rPr lang="en-US" sz="2800" dirty="0" err="1" smtClean="0"/>
              <a:t>Khoai</a:t>
            </a:r>
            <a:r>
              <a:rPr lang="en-US" sz="2800" dirty="0" smtClean="0"/>
              <a:t> </a:t>
            </a:r>
            <a:r>
              <a:rPr lang="en-US" sz="2800" dirty="0" err="1" smtClean="0"/>
              <a:t>tây</a:t>
            </a:r>
            <a:r>
              <a:rPr lang="en-US" sz="2800" dirty="0" smtClean="0"/>
              <a:t>,…. </a:t>
            </a:r>
            <a:endParaRPr lang="en-US" sz="2800" dirty="0"/>
          </a:p>
        </p:txBody>
      </p:sp>
      <p:sp>
        <p:nvSpPr>
          <p:cNvPr id="10" name="TextBox 9"/>
          <p:cNvSpPr txBox="1"/>
          <p:nvPr/>
        </p:nvSpPr>
        <p:spPr>
          <a:xfrm>
            <a:off x="3872726" y="2786169"/>
            <a:ext cx="3339376" cy="523220"/>
          </a:xfrm>
          <a:prstGeom prst="rect">
            <a:avLst/>
          </a:prstGeom>
          <a:noFill/>
        </p:spPr>
        <p:txBody>
          <a:bodyPr wrap="none" rtlCol="0">
            <a:spAutoFit/>
          </a:bodyPr>
          <a:lstStyle/>
          <a:p>
            <a:r>
              <a:rPr lang="en-US" sz="2800" dirty="0" err="1" smtClean="0"/>
              <a:t>Nhãn</a:t>
            </a:r>
            <a:r>
              <a:rPr lang="en-US" sz="2800" dirty="0" smtClean="0"/>
              <a:t>, </a:t>
            </a:r>
            <a:r>
              <a:rPr lang="en-US" sz="2800" dirty="0" err="1" smtClean="0"/>
              <a:t>vải</a:t>
            </a:r>
            <a:r>
              <a:rPr lang="en-US" sz="2800" dirty="0" smtClean="0"/>
              <a:t>, </a:t>
            </a:r>
            <a:r>
              <a:rPr lang="en-US" sz="2800" dirty="0" err="1" smtClean="0"/>
              <a:t>mít</a:t>
            </a:r>
            <a:r>
              <a:rPr lang="en-US" sz="2800" dirty="0" smtClean="0"/>
              <a:t> </a:t>
            </a:r>
            <a:r>
              <a:rPr lang="en-US" sz="2800" dirty="0" err="1" smtClean="0"/>
              <a:t>ổi</a:t>
            </a:r>
            <a:r>
              <a:rPr lang="en-US" sz="2800" dirty="0" smtClean="0"/>
              <a:t>,….</a:t>
            </a:r>
            <a:endParaRPr lang="en-US" sz="2800" dirty="0"/>
          </a:p>
        </p:txBody>
      </p:sp>
      <p:sp>
        <p:nvSpPr>
          <p:cNvPr id="17" name="TextBox 16"/>
          <p:cNvSpPr txBox="1"/>
          <p:nvPr/>
        </p:nvSpPr>
        <p:spPr>
          <a:xfrm>
            <a:off x="3872726" y="3681927"/>
            <a:ext cx="6497291" cy="523220"/>
          </a:xfrm>
          <a:prstGeom prst="rect">
            <a:avLst/>
          </a:prstGeom>
          <a:noFill/>
        </p:spPr>
        <p:txBody>
          <a:bodyPr wrap="none" rtlCol="0">
            <a:spAutoFit/>
          </a:bodyPr>
          <a:lstStyle/>
          <a:p>
            <a:r>
              <a:rPr lang="en-US" sz="2800" dirty="0" err="1" smtClean="0"/>
              <a:t>Hải</a:t>
            </a:r>
            <a:r>
              <a:rPr lang="en-US" sz="2800" dirty="0" smtClean="0"/>
              <a:t> </a:t>
            </a:r>
            <a:r>
              <a:rPr lang="en-US" sz="2800" dirty="0" err="1" smtClean="0"/>
              <a:t>âu</a:t>
            </a:r>
            <a:r>
              <a:rPr lang="en-US" sz="2800" dirty="0" smtClean="0"/>
              <a:t>, </a:t>
            </a:r>
            <a:r>
              <a:rPr lang="en-US" sz="2800" dirty="0" err="1" smtClean="0"/>
              <a:t>chim</a:t>
            </a:r>
            <a:r>
              <a:rPr lang="en-US" sz="2800" dirty="0" smtClean="0"/>
              <a:t> </a:t>
            </a:r>
            <a:r>
              <a:rPr lang="en-US" sz="2800" dirty="0" err="1" smtClean="0"/>
              <a:t>cánh</a:t>
            </a:r>
            <a:r>
              <a:rPr lang="en-US" sz="2800" dirty="0" smtClean="0"/>
              <a:t> </a:t>
            </a:r>
            <a:r>
              <a:rPr lang="en-US" sz="2800" dirty="0" err="1" smtClean="0"/>
              <a:t>cụt</a:t>
            </a:r>
            <a:r>
              <a:rPr lang="en-US" sz="2800" dirty="0" smtClean="0"/>
              <a:t>, </a:t>
            </a:r>
            <a:r>
              <a:rPr lang="en-US" sz="2800" dirty="0" err="1" smtClean="0"/>
              <a:t>gấu</a:t>
            </a:r>
            <a:r>
              <a:rPr lang="en-US" sz="2800" dirty="0" smtClean="0"/>
              <a:t> </a:t>
            </a:r>
            <a:r>
              <a:rPr lang="en-US" sz="2800" dirty="0" err="1" smtClean="0"/>
              <a:t>Bắc</a:t>
            </a:r>
            <a:r>
              <a:rPr lang="en-US" sz="2800" dirty="0" smtClean="0"/>
              <a:t> </a:t>
            </a:r>
            <a:r>
              <a:rPr lang="en-US" sz="2800" dirty="0" err="1" smtClean="0"/>
              <a:t>Cực</a:t>
            </a:r>
            <a:r>
              <a:rPr lang="en-US" sz="2800" dirty="0" smtClean="0"/>
              <a:t>,….</a:t>
            </a:r>
            <a:endParaRPr lang="en-US" sz="2800" dirty="0"/>
          </a:p>
        </p:txBody>
      </p:sp>
      <p:sp>
        <p:nvSpPr>
          <p:cNvPr id="18" name="TextBox 17"/>
          <p:cNvSpPr txBox="1"/>
          <p:nvPr/>
        </p:nvSpPr>
        <p:spPr>
          <a:xfrm>
            <a:off x="3872726" y="4484515"/>
            <a:ext cx="3602268" cy="523220"/>
          </a:xfrm>
          <a:prstGeom prst="rect">
            <a:avLst/>
          </a:prstGeom>
          <a:noFill/>
        </p:spPr>
        <p:txBody>
          <a:bodyPr wrap="none" rtlCol="0">
            <a:spAutoFit/>
          </a:bodyPr>
          <a:lstStyle/>
          <a:p>
            <a:r>
              <a:rPr lang="en-US" sz="2800" dirty="0" err="1" smtClean="0"/>
              <a:t>Lừa</a:t>
            </a:r>
            <a:r>
              <a:rPr lang="en-US" sz="2800" dirty="0" smtClean="0"/>
              <a:t>, </a:t>
            </a:r>
            <a:r>
              <a:rPr lang="en-US" sz="2800" dirty="0" err="1" smtClean="0"/>
              <a:t>ngựa</a:t>
            </a:r>
            <a:r>
              <a:rPr lang="en-US" sz="2800" dirty="0" smtClean="0"/>
              <a:t>, </a:t>
            </a:r>
            <a:r>
              <a:rPr lang="en-US" sz="2800" dirty="0" err="1" smtClean="0"/>
              <a:t>lạt</a:t>
            </a:r>
            <a:r>
              <a:rPr lang="en-US" sz="2800" dirty="0" smtClean="0"/>
              <a:t> </a:t>
            </a:r>
            <a:r>
              <a:rPr lang="en-US" sz="2800" dirty="0" err="1" smtClean="0"/>
              <a:t>đà</a:t>
            </a:r>
            <a:r>
              <a:rPr lang="en-US" sz="2800" dirty="0" smtClean="0"/>
              <a:t>,…..</a:t>
            </a:r>
            <a:endParaRPr lang="en-US" sz="2800" dirty="0"/>
          </a:p>
        </p:txBody>
      </p:sp>
      <p:sp>
        <p:nvSpPr>
          <p:cNvPr id="19" name="Right Arrow 18"/>
          <p:cNvSpPr/>
          <p:nvPr/>
        </p:nvSpPr>
        <p:spPr>
          <a:xfrm>
            <a:off x="1173707" y="5635646"/>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5738" y="5559743"/>
            <a:ext cx="9865201" cy="461665"/>
          </a:xfrm>
          <a:prstGeom prst="rect">
            <a:avLst/>
          </a:prstGeom>
          <a:noFill/>
        </p:spPr>
        <p:txBody>
          <a:bodyPr wrap="none" rtlCol="0">
            <a:spAutoFit/>
          </a:bodyPr>
          <a:lstStyle/>
          <a:p>
            <a:r>
              <a:rPr lang="en-US" sz="2400" b="1" i="1" dirty="0" err="1" smtClean="0">
                <a:solidFill>
                  <a:srgbClr val="FF0000"/>
                </a:solidFill>
              </a:rPr>
              <a:t>Nhiệt</a:t>
            </a:r>
            <a:r>
              <a:rPr lang="en-US" sz="2400" b="1" i="1" dirty="0" smtClean="0">
                <a:solidFill>
                  <a:srgbClr val="FF0000"/>
                </a:solidFill>
              </a:rPr>
              <a:t> </a:t>
            </a:r>
            <a:r>
              <a:rPr lang="en-US" sz="2400" b="1" i="1" dirty="0" err="1" smtClean="0">
                <a:solidFill>
                  <a:srgbClr val="FF0000"/>
                </a:solidFill>
              </a:rPr>
              <a:t>độ</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smtClean="0">
                <a:solidFill>
                  <a:srgbClr val="FF0000"/>
                </a:solidFill>
              </a:rPr>
              <a:t>hưởng</a:t>
            </a:r>
            <a:r>
              <a:rPr lang="en-US" sz="2400" b="1" i="1" dirty="0" smtClean="0">
                <a:solidFill>
                  <a:srgbClr val="FF0000"/>
                </a:solidFill>
              </a:rPr>
              <a:t> </a:t>
            </a:r>
            <a:r>
              <a:rPr lang="en-US" sz="2400" b="1" i="1" dirty="0" err="1" smtClean="0">
                <a:solidFill>
                  <a:srgbClr val="FF0000"/>
                </a:solidFill>
              </a:rPr>
              <a:t>đến</a:t>
            </a:r>
            <a:r>
              <a:rPr lang="en-US" sz="2400" b="1" i="1" dirty="0" smtClean="0">
                <a:solidFill>
                  <a:srgbClr val="FF0000"/>
                </a:solidFill>
              </a:rPr>
              <a:t> </a:t>
            </a:r>
            <a:r>
              <a:rPr lang="en-US" sz="2400" b="1" i="1" dirty="0" err="1" smtClean="0">
                <a:solidFill>
                  <a:srgbClr val="FF0000"/>
                </a:solidFill>
              </a:rPr>
              <a:t>sự</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trưởng</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phát</a:t>
            </a:r>
            <a:r>
              <a:rPr lang="en-US" sz="2400" b="1" i="1" dirty="0" smtClean="0">
                <a:solidFill>
                  <a:srgbClr val="FF0000"/>
                </a:solidFill>
              </a:rPr>
              <a:t> </a:t>
            </a:r>
            <a:r>
              <a:rPr lang="en-US" sz="2400" b="1" i="1" dirty="0" err="1" smtClean="0">
                <a:solidFill>
                  <a:srgbClr val="FF0000"/>
                </a:solidFill>
              </a:rPr>
              <a:t>triển</a:t>
            </a:r>
            <a:r>
              <a:rPr lang="en-US" sz="2400" b="1" i="1" dirty="0" smtClean="0">
                <a:solidFill>
                  <a:srgbClr val="FF0000"/>
                </a:solidFill>
              </a:rPr>
              <a:t> </a:t>
            </a:r>
            <a:r>
              <a:rPr lang="en-US" sz="2400" b="1" i="1" dirty="0" err="1" smtClean="0">
                <a:solidFill>
                  <a:srgbClr val="FF0000"/>
                </a:solidFill>
              </a:rPr>
              <a:t>của</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vật</a:t>
            </a:r>
            <a:endParaRPr lang="en-US" sz="2400"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ppt_w</p:attrName>
                                        </p:attrNameLst>
                                      </p:cBhvr>
                                      <p:tavLst>
                                        <p:tav tm="0">
                                          <p:val>
                                            <p:strVal val="0"/>
                                          </p:val>
                                        </p:tav>
                                        <p:tav tm="100000">
                                          <p:val>
                                            <p:strVal val="#ppt_w"/>
                                          </p:val>
                                        </p:tav>
                                      </p:tavLst>
                                    </p:anim>
                                    <p:anim calcmode="lin" valueType="num">
                                      <p:cBhvr additive="base">
                                        <p:cTn id="12" dur="500"/>
                                        <p:tgtEl>
                                          <p:spTgt spid="5"/>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0" y="439652"/>
            <a:ext cx="1681274" cy="677948"/>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39" name="Google Shape;139;p17"/>
          <p:cNvSpPr/>
          <p:nvPr/>
        </p:nvSpPr>
        <p:spPr>
          <a:xfrm flipH="1">
            <a:off x="2414241" y="949328"/>
            <a:ext cx="1889597" cy="465355"/>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0" name="Google Shape;140;p17"/>
          <p:cNvSpPr/>
          <p:nvPr/>
        </p:nvSpPr>
        <p:spPr>
          <a:xfrm>
            <a:off x="10543092" y="289110"/>
            <a:ext cx="1648908" cy="71419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1" name="Google Shape;141;p17"/>
          <p:cNvSpPr/>
          <p:nvPr/>
        </p:nvSpPr>
        <p:spPr>
          <a:xfrm>
            <a:off x="6409831" y="646205"/>
            <a:ext cx="2461696" cy="60624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pic>
        <p:nvPicPr>
          <p:cNvPr id="142" name="Google Shape;142;p17"/>
          <p:cNvPicPr preferRelativeResize="0"/>
          <p:nvPr/>
        </p:nvPicPr>
        <p:blipFill rotWithShape="1">
          <a:blip r:embed="rId3">
            <a:alphaModFix/>
          </a:blip>
          <a:srcRect/>
          <a:stretch/>
        </p:blipFill>
        <p:spPr>
          <a:xfrm>
            <a:off x="0" y="4098535"/>
            <a:ext cx="12192000" cy="2759465"/>
          </a:xfrm>
          <a:prstGeom prst="rect">
            <a:avLst/>
          </a:prstGeom>
          <a:noFill/>
          <a:ln>
            <a:noFill/>
          </a:ln>
        </p:spPr>
      </p:pic>
      <p:sp>
        <p:nvSpPr>
          <p:cNvPr id="143" name="Google Shape;143;p17"/>
          <p:cNvSpPr txBox="1"/>
          <p:nvPr/>
        </p:nvSpPr>
        <p:spPr>
          <a:xfrm>
            <a:off x="-951097" y="289110"/>
            <a:ext cx="420528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smtClean="0">
                <a:solidFill>
                  <a:srgbClr val="84C035"/>
                </a:solidFill>
                <a:latin typeface="Georgia"/>
                <a:ea typeface="Georgia"/>
                <a:cs typeface="Georgia"/>
                <a:sym typeface="Georgia"/>
              </a:rPr>
              <a:t>2. </a:t>
            </a:r>
            <a:endParaRPr sz="2400" b="1" dirty="0">
              <a:solidFill>
                <a:srgbClr val="84C035"/>
              </a:solidFill>
              <a:latin typeface="Georgia"/>
              <a:ea typeface="Georgia"/>
              <a:cs typeface="Georgia"/>
              <a:sym typeface="Georgia"/>
            </a:endParaRPr>
          </a:p>
        </p:txBody>
      </p:sp>
      <p:sp>
        <p:nvSpPr>
          <p:cNvPr id="146" name="Google Shape;146;p17"/>
          <p:cNvSpPr txBox="1"/>
          <p:nvPr/>
        </p:nvSpPr>
        <p:spPr>
          <a:xfrm>
            <a:off x="1440794" y="289110"/>
            <a:ext cx="634750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smtClean="0">
                <a:solidFill>
                  <a:srgbClr val="595959"/>
                </a:solidFill>
                <a:latin typeface="Georgia"/>
                <a:ea typeface="Georgia"/>
                <a:cs typeface="Georgia"/>
                <a:sym typeface="Georgia"/>
              </a:rPr>
              <a:t>Ảnh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hưởng</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của</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nhân</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tố</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ánh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sáng</a:t>
            </a:r>
            <a:endParaRPr sz="2400" b="1" dirty="0">
              <a:solidFill>
                <a:srgbClr val="595959"/>
              </a:solidFill>
              <a:latin typeface="Georgia"/>
              <a:ea typeface="Georgia"/>
              <a:cs typeface="Georgia"/>
              <a:sym typeface="Georgia"/>
            </a:endParaRPr>
          </a:p>
        </p:txBody>
      </p:sp>
      <p:sp>
        <p:nvSpPr>
          <p:cNvPr id="148" name="Google Shape;148;p17"/>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b="1">
                <a:latin typeface="Georgia"/>
                <a:ea typeface="Georgia"/>
                <a:cs typeface="Georgia"/>
                <a:sym typeface="Georgia"/>
              </a:rPr>
              <a:pPr marL="0" lvl="0" indent="0" algn="ctr" rtl="0">
                <a:spcBef>
                  <a:spcPts val="0"/>
                </a:spcBef>
                <a:spcAft>
                  <a:spcPts val="0"/>
                </a:spcAft>
                <a:buNone/>
              </a:pPr>
              <a:t>7</a:t>
            </a:fld>
            <a:endParaRPr b="1">
              <a:latin typeface="Georgia"/>
              <a:ea typeface="Georgia"/>
              <a:cs typeface="Georgia"/>
              <a:sym typeface="Georgia"/>
            </a:endParaRPr>
          </a:p>
        </p:txBody>
      </p:sp>
      <p:pic>
        <p:nvPicPr>
          <p:cNvPr id="11" name="Google Shape;241;p26"/>
          <p:cNvPicPr preferRelativeResize="0"/>
          <p:nvPr/>
        </p:nvPicPr>
        <p:blipFill rotWithShape="1">
          <a:blip r:embed="rId4">
            <a:alphaModFix/>
          </a:blip>
          <a:srcRect/>
          <a:stretch/>
        </p:blipFill>
        <p:spPr>
          <a:xfrm>
            <a:off x="8627373" y="-118560"/>
            <a:ext cx="1664985" cy="15332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5" y="1225029"/>
            <a:ext cx="7034348" cy="4639319"/>
          </a:xfrm>
          <a:prstGeom prst="rect">
            <a:avLst/>
          </a:prstGeom>
        </p:spPr>
      </p:pic>
      <p:sp>
        <p:nvSpPr>
          <p:cNvPr id="3" name="TextBox 2"/>
          <p:cNvSpPr txBox="1"/>
          <p:nvPr/>
        </p:nvSpPr>
        <p:spPr>
          <a:xfrm>
            <a:off x="8387971" y="2504659"/>
            <a:ext cx="3808774" cy="1569660"/>
          </a:xfrm>
          <a:prstGeom prst="rect">
            <a:avLst/>
          </a:prstGeom>
          <a:noFill/>
        </p:spPr>
        <p:txBody>
          <a:bodyPr wrap="square" rtlCol="0">
            <a:spAutoFit/>
          </a:bodyPr>
          <a:lstStyle/>
          <a:p>
            <a:pPr algn="just"/>
            <a:r>
              <a:rPr lang="en-US" sz="2400" dirty="0" err="1" smtClean="0">
                <a:solidFill>
                  <a:srgbClr val="00B050"/>
                </a:solidFill>
              </a:rPr>
              <a:t>Thảo</a:t>
            </a:r>
            <a:r>
              <a:rPr lang="en-US" sz="2400" dirty="0" smtClean="0">
                <a:solidFill>
                  <a:srgbClr val="00B050"/>
                </a:solidFill>
              </a:rPr>
              <a:t> </a:t>
            </a:r>
            <a:r>
              <a:rPr lang="en-US" sz="2400" dirty="0" err="1" smtClean="0">
                <a:solidFill>
                  <a:srgbClr val="00B050"/>
                </a:solidFill>
              </a:rPr>
              <a:t>luận</a:t>
            </a:r>
            <a:r>
              <a:rPr lang="en-US" sz="2400" dirty="0" smtClean="0">
                <a:solidFill>
                  <a:srgbClr val="00B050"/>
                </a:solidFill>
              </a:rPr>
              <a:t> </a:t>
            </a:r>
            <a:r>
              <a:rPr lang="en-US" sz="2400" dirty="0" err="1" smtClean="0">
                <a:solidFill>
                  <a:srgbClr val="00B050"/>
                </a:solidFill>
              </a:rPr>
              <a:t>nhóm</a:t>
            </a:r>
            <a:r>
              <a:rPr lang="en-US" sz="2400" dirty="0" smtClean="0">
                <a:solidFill>
                  <a:srgbClr val="00B050"/>
                </a:solidFill>
              </a:rPr>
              <a:t> 4 </a:t>
            </a:r>
            <a:r>
              <a:rPr lang="en-US" sz="2400" dirty="0" err="1" smtClean="0">
                <a:solidFill>
                  <a:srgbClr val="00B050"/>
                </a:solidFill>
              </a:rPr>
              <a:t>em</a:t>
            </a:r>
            <a:r>
              <a:rPr lang="en-US" sz="2400" dirty="0" smtClean="0">
                <a:solidFill>
                  <a:srgbClr val="00B050"/>
                </a:solidFill>
              </a:rPr>
              <a:t>, </a:t>
            </a:r>
            <a:r>
              <a:rPr lang="en-US" sz="2400" dirty="0" err="1" smtClean="0">
                <a:solidFill>
                  <a:srgbClr val="00B050"/>
                </a:solidFill>
              </a:rPr>
              <a:t>trong</a:t>
            </a:r>
            <a:r>
              <a:rPr lang="en-US" sz="2400" dirty="0" smtClean="0">
                <a:solidFill>
                  <a:srgbClr val="00B050"/>
                </a:solidFill>
              </a:rPr>
              <a:t> </a:t>
            </a:r>
            <a:r>
              <a:rPr lang="en-US" sz="2400" dirty="0" err="1" smtClean="0">
                <a:solidFill>
                  <a:srgbClr val="00B050"/>
                </a:solidFill>
              </a:rPr>
              <a:t>thời</a:t>
            </a:r>
            <a:r>
              <a:rPr lang="en-US" sz="2400" dirty="0" smtClean="0">
                <a:solidFill>
                  <a:srgbClr val="00B050"/>
                </a:solidFill>
              </a:rPr>
              <a:t> </a:t>
            </a:r>
            <a:r>
              <a:rPr lang="en-US" sz="2400" dirty="0" err="1" smtClean="0">
                <a:solidFill>
                  <a:srgbClr val="00B050"/>
                </a:solidFill>
              </a:rPr>
              <a:t>gian</a:t>
            </a:r>
            <a:r>
              <a:rPr lang="en-US" sz="2400" dirty="0" smtClean="0">
                <a:solidFill>
                  <a:srgbClr val="00B050"/>
                </a:solidFill>
              </a:rPr>
              <a:t> 5 </a:t>
            </a:r>
            <a:r>
              <a:rPr lang="en-US" sz="2400" dirty="0" err="1" smtClean="0">
                <a:solidFill>
                  <a:srgbClr val="00B050"/>
                </a:solidFill>
              </a:rPr>
              <a:t>phút</a:t>
            </a:r>
            <a:r>
              <a:rPr lang="en-US" sz="2400" dirty="0" smtClean="0">
                <a:solidFill>
                  <a:srgbClr val="00B050"/>
                </a:solidFill>
              </a:rPr>
              <a:t> </a:t>
            </a:r>
            <a:r>
              <a:rPr lang="en-US" sz="2400" dirty="0" err="1" smtClean="0">
                <a:solidFill>
                  <a:srgbClr val="00B050"/>
                </a:solidFill>
              </a:rPr>
              <a:t>hoàn</a:t>
            </a:r>
            <a:r>
              <a:rPr lang="en-US" sz="2400" dirty="0" smtClean="0">
                <a:solidFill>
                  <a:srgbClr val="00B050"/>
                </a:solidFill>
              </a:rPr>
              <a:t> </a:t>
            </a:r>
            <a:r>
              <a:rPr lang="en-US" sz="2400" dirty="0" err="1" smtClean="0">
                <a:solidFill>
                  <a:srgbClr val="00B050"/>
                </a:solidFill>
              </a:rPr>
              <a:t>thành</a:t>
            </a:r>
            <a:r>
              <a:rPr lang="en-US" sz="2400" dirty="0" smtClean="0">
                <a:solidFill>
                  <a:srgbClr val="00B050"/>
                </a:solidFill>
              </a:rPr>
              <a:t> </a:t>
            </a:r>
            <a:r>
              <a:rPr lang="en-US" sz="2400" dirty="0" err="1" smtClean="0">
                <a:solidFill>
                  <a:srgbClr val="00B050"/>
                </a:solidFill>
              </a:rPr>
              <a:t>câu</a:t>
            </a:r>
            <a:r>
              <a:rPr lang="en-US" sz="2400" dirty="0" smtClean="0">
                <a:solidFill>
                  <a:srgbClr val="00B050"/>
                </a:solidFill>
              </a:rPr>
              <a:t> </a:t>
            </a:r>
            <a:r>
              <a:rPr lang="en-US" sz="2400" dirty="0" err="1" smtClean="0">
                <a:solidFill>
                  <a:srgbClr val="00B050"/>
                </a:solidFill>
              </a:rPr>
              <a:t>hỏi</a:t>
            </a:r>
            <a:r>
              <a:rPr lang="en-US" sz="2400" dirty="0" smtClean="0">
                <a:solidFill>
                  <a:srgbClr val="00B050"/>
                </a:solidFill>
              </a:rPr>
              <a:t> 3 à 4 </a:t>
            </a:r>
            <a:r>
              <a:rPr lang="en-US" sz="2400" dirty="0" err="1" smtClean="0">
                <a:solidFill>
                  <a:srgbClr val="00B050"/>
                </a:solidFill>
              </a:rPr>
              <a:t>trong</a:t>
            </a:r>
            <a:r>
              <a:rPr lang="en-US" sz="2400" dirty="0" smtClean="0">
                <a:solidFill>
                  <a:srgbClr val="00B050"/>
                </a:solidFill>
              </a:rPr>
              <a:t> </a:t>
            </a:r>
            <a:r>
              <a:rPr lang="en-US" sz="2400" dirty="0" err="1" smtClean="0">
                <a:solidFill>
                  <a:srgbClr val="00B050"/>
                </a:solidFill>
              </a:rPr>
              <a:t>SGk</a:t>
            </a:r>
            <a:r>
              <a:rPr lang="en-US" sz="2400" dirty="0" smtClean="0">
                <a:solidFill>
                  <a:srgbClr val="00B050"/>
                </a:solidFill>
              </a:rPr>
              <a:t> </a:t>
            </a:r>
            <a:r>
              <a:rPr lang="en-US" sz="2400" dirty="0" err="1" smtClean="0">
                <a:solidFill>
                  <a:srgbClr val="00B050"/>
                </a:solidFill>
              </a:rPr>
              <a:t>trang</a:t>
            </a:r>
            <a:r>
              <a:rPr lang="en-US" sz="2400" dirty="0" smtClean="0">
                <a:solidFill>
                  <a:srgbClr val="00B050"/>
                </a:solidFill>
              </a:rPr>
              <a:t> 160</a:t>
            </a:r>
            <a:endParaRPr lang="en-US" sz="2400" dirty="0">
              <a:solidFill>
                <a:srgbClr val="00B05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438" y="1117600"/>
            <a:ext cx="1388373" cy="1388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1703"/>
            <a:ext cx="5960773" cy="4080291"/>
          </a:xfrm>
          <a:prstGeom prst="rect">
            <a:avLst/>
          </a:prstGeom>
        </p:spPr>
      </p:pic>
      <p:cxnSp>
        <p:nvCxnSpPr>
          <p:cNvPr id="6" name="Straight Arrow Connector 5"/>
          <p:cNvCxnSpPr/>
          <p:nvPr/>
        </p:nvCxnSpPr>
        <p:spPr>
          <a:xfrm>
            <a:off x="5960772" y="17584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0281" y="1527629"/>
            <a:ext cx="3419526" cy="461665"/>
          </a:xfrm>
          <a:prstGeom prst="rect">
            <a:avLst/>
          </a:prstGeom>
          <a:noFill/>
        </p:spPr>
        <p:txBody>
          <a:bodyPr wrap="none" rtlCol="0">
            <a:spAutoFit/>
          </a:bodyPr>
          <a:lstStyle/>
          <a:p>
            <a:r>
              <a:rPr lang="en-US" sz="2400" dirty="0" smtClean="0"/>
              <a:t>Ý </a:t>
            </a:r>
            <a:r>
              <a:rPr lang="en-US" sz="2400" dirty="0" err="1" smtClean="0"/>
              <a:t>nghĩa</a:t>
            </a:r>
            <a:r>
              <a:rPr lang="en-US" sz="2400" dirty="0" smtClean="0"/>
              <a:t> </a:t>
            </a:r>
            <a:r>
              <a:rPr lang="en-US" sz="2400" dirty="0" err="1" smtClean="0"/>
              <a:t>việc</a:t>
            </a:r>
            <a:r>
              <a:rPr lang="en-US" sz="2400" dirty="0" smtClean="0"/>
              <a:t> </a:t>
            </a:r>
            <a:r>
              <a:rPr lang="en-US" sz="2400" dirty="0" err="1" smtClean="0"/>
              <a:t>phân</a:t>
            </a:r>
            <a:r>
              <a:rPr lang="en-US" sz="2400" dirty="0" smtClean="0"/>
              <a:t> </a:t>
            </a:r>
            <a:r>
              <a:rPr lang="en-US" sz="2400" dirty="0" err="1" smtClean="0"/>
              <a:t>tầng</a:t>
            </a:r>
            <a:r>
              <a:rPr lang="en-US" sz="2400" dirty="0" smtClean="0"/>
              <a:t>:</a:t>
            </a:r>
          </a:p>
        </p:txBody>
      </p:sp>
      <p:cxnSp>
        <p:nvCxnSpPr>
          <p:cNvPr id="9" name="Straight Connector 8"/>
          <p:cNvCxnSpPr/>
          <p:nvPr/>
        </p:nvCxnSpPr>
        <p:spPr>
          <a:xfrm>
            <a:off x="6969201" y="1989294"/>
            <a:ext cx="30661" cy="286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99862" y="2696195"/>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7945" y="2253852"/>
            <a:ext cx="4208473" cy="1107996"/>
          </a:xfrm>
          <a:prstGeom prst="rect">
            <a:avLst/>
          </a:prstGeom>
          <a:noFill/>
        </p:spPr>
        <p:txBody>
          <a:bodyPr wrap="square" rtlCol="0">
            <a:spAutoFit/>
          </a:bodyPr>
          <a:lstStyle/>
          <a:p>
            <a:pPr lvl="0"/>
            <a:r>
              <a:rPr lang="en-US" sz="2200" dirty="0" err="1"/>
              <a:t>Đáp</a:t>
            </a:r>
            <a:r>
              <a:rPr lang="en-US" sz="2200" dirty="0"/>
              <a:t> </a:t>
            </a:r>
            <a:r>
              <a:rPr lang="en-US" sz="2200" dirty="0" err="1"/>
              <a:t>ứng</a:t>
            </a:r>
            <a:r>
              <a:rPr lang="en-US" sz="2200" dirty="0"/>
              <a:t> </a:t>
            </a:r>
            <a:r>
              <a:rPr lang="en-US" sz="2200" dirty="0" err="1"/>
              <a:t>nhu</a:t>
            </a:r>
            <a:r>
              <a:rPr lang="en-US" sz="2200" dirty="0"/>
              <a:t> </a:t>
            </a:r>
            <a:r>
              <a:rPr lang="en-US" sz="2200" dirty="0" err="1"/>
              <a:t>cầu</a:t>
            </a:r>
            <a:r>
              <a:rPr lang="en-US" sz="2200" dirty="0"/>
              <a:t> </a:t>
            </a:r>
            <a:r>
              <a:rPr lang="en-US" sz="2200" dirty="0" err="1"/>
              <a:t>khác</a:t>
            </a:r>
            <a:r>
              <a:rPr lang="en-US" sz="2200" dirty="0"/>
              <a:t> </a:t>
            </a:r>
            <a:r>
              <a:rPr lang="en-US" sz="2200" dirty="0" err="1"/>
              <a:t>nhau</a:t>
            </a:r>
            <a:r>
              <a:rPr lang="en-US" sz="2200" dirty="0"/>
              <a:t> </a:t>
            </a:r>
            <a:r>
              <a:rPr lang="en-US" sz="2200" dirty="0" err="1"/>
              <a:t>về</a:t>
            </a:r>
            <a:r>
              <a:rPr lang="en-US" sz="2200" dirty="0"/>
              <a:t> </a:t>
            </a:r>
            <a:r>
              <a:rPr lang="en-US" sz="2200" dirty="0" err="1"/>
              <a:t>ánh</a:t>
            </a:r>
            <a:r>
              <a:rPr lang="en-US" sz="2200" dirty="0"/>
              <a:t> </a:t>
            </a:r>
            <a:r>
              <a:rPr lang="en-US" sz="2200" dirty="0" err="1"/>
              <a:t>sáng</a:t>
            </a:r>
            <a:r>
              <a:rPr lang="en-US" sz="2200" dirty="0"/>
              <a:t> </a:t>
            </a:r>
            <a:r>
              <a:rPr lang="en-US" sz="2200" dirty="0" err="1"/>
              <a:t>giữa</a:t>
            </a:r>
            <a:r>
              <a:rPr lang="en-US" sz="2200" dirty="0"/>
              <a:t> </a:t>
            </a:r>
            <a:r>
              <a:rPr lang="en-US" sz="2200" dirty="0" err="1"/>
              <a:t>các</a:t>
            </a:r>
            <a:r>
              <a:rPr lang="en-US" sz="2200" dirty="0"/>
              <a:t> </a:t>
            </a:r>
            <a:r>
              <a:rPr lang="en-US" sz="2200" dirty="0" err="1"/>
              <a:t>loài</a:t>
            </a:r>
            <a:r>
              <a:rPr lang="en-US" sz="2200" dirty="0"/>
              <a:t> </a:t>
            </a:r>
            <a:r>
              <a:rPr lang="en-US" sz="2200" dirty="0" err="1"/>
              <a:t>thực</a:t>
            </a:r>
            <a:r>
              <a:rPr lang="en-US" sz="2200" dirty="0"/>
              <a:t> </a:t>
            </a:r>
            <a:r>
              <a:rPr lang="en-US" sz="2200" dirty="0" err="1"/>
              <a:t>vật</a:t>
            </a:r>
            <a:r>
              <a:rPr lang="en-US" sz="2200" dirty="0"/>
              <a:t>.</a:t>
            </a:r>
          </a:p>
          <a:p>
            <a:endParaRPr lang="en-US" sz="2200" dirty="0"/>
          </a:p>
        </p:txBody>
      </p:sp>
      <p:cxnSp>
        <p:nvCxnSpPr>
          <p:cNvPr id="15" name="Straight Arrow Connector 14"/>
          <p:cNvCxnSpPr/>
          <p:nvPr/>
        </p:nvCxnSpPr>
        <p:spPr>
          <a:xfrm>
            <a:off x="6989993" y="4851566"/>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30524" y="3695644"/>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6607" y="3385378"/>
            <a:ext cx="4269811"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sáng</a:t>
            </a:r>
            <a:r>
              <a:rPr lang="en-US" sz="2200" dirty="0"/>
              <a:t> </a:t>
            </a:r>
            <a:r>
              <a:rPr lang="en-US" sz="2200" dirty="0" err="1"/>
              <a:t>thường</a:t>
            </a:r>
            <a:r>
              <a:rPr lang="en-US" sz="2200" dirty="0"/>
              <a:t> </a:t>
            </a:r>
            <a:r>
              <a:rPr lang="en-US" sz="2200" dirty="0" err="1"/>
              <a:t>nằm</a:t>
            </a:r>
            <a:r>
              <a:rPr lang="en-US" sz="2200" dirty="0"/>
              <a:t> ở </a:t>
            </a:r>
            <a:r>
              <a:rPr lang="en-US" sz="2200" dirty="0" err="1"/>
              <a:t>tầng</a:t>
            </a:r>
            <a:r>
              <a:rPr lang="en-US" sz="2200" dirty="0"/>
              <a:t> </a:t>
            </a:r>
            <a:r>
              <a:rPr lang="en-US" sz="2200" dirty="0" err="1"/>
              <a:t>tán</a:t>
            </a:r>
            <a:r>
              <a:rPr lang="en-US" sz="2200" dirty="0"/>
              <a:t> </a:t>
            </a:r>
            <a:r>
              <a:rPr lang="en-US" sz="2200" dirty="0" err="1"/>
              <a:t>rừng</a:t>
            </a:r>
            <a:r>
              <a:rPr lang="en-US" sz="2200" dirty="0"/>
              <a:t> </a:t>
            </a:r>
            <a:r>
              <a:rPr lang="en-US" sz="2200" dirty="0" err="1"/>
              <a:t>và</a:t>
            </a:r>
            <a:r>
              <a:rPr lang="en-US" sz="2200" dirty="0"/>
              <a:t> </a:t>
            </a:r>
            <a:r>
              <a:rPr lang="en-US" sz="2200" dirty="0" err="1"/>
              <a:t>tầng</a:t>
            </a:r>
            <a:r>
              <a:rPr lang="en-US" sz="2200" dirty="0"/>
              <a:t> </a:t>
            </a:r>
            <a:r>
              <a:rPr lang="en-US" sz="2200" dirty="0" err="1"/>
              <a:t>vượt</a:t>
            </a:r>
            <a:r>
              <a:rPr lang="en-US" sz="2200" dirty="0"/>
              <a:t> </a:t>
            </a:r>
            <a:r>
              <a:rPr lang="en-US" sz="2200" dirty="0" err="1"/>
              <a:t>tán</a:t>
            </a:r>
            <a:endParaRPr lang="en-US" sz="2200" dirty="0"/>
          </a:p>
        </p:txBody>
      </p:sp>
      <p:sp>
        <p:nvSpPr>
          <p:cNvPr id="18" name="TextBox 17"/>
          <p:cNvSpPr txBox="1"/>
          <p:nvPr/>
        </p:nvSpPr>
        <p:spPr>
          <a:xfrm>
            <a:off x="7435960" y="4551271"/>
            <a:ext cx="4208473"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tối</a:t>
            </a:r>
            <a:r>
              <a:rPr lang="en-US" sz="2200" dirty="0"/>
              <a:t> </a:t>
            </a:r>
            <a:r>
              <a:rPr lang="en-US" sz="2200" dirty="0" err="1"/>
              <a:t>nằm</a:t>
            </a:r>
            <a:r>
              <a:rPr lang="en-US" sz="2200" dirty="0"/>
              <a:t> ở </a:t>
            </a:r>
            <a:r>
              <a:rPr lang="en-US" sz="2200" dirty="0" err="1"/>
              <a:t>tầng</a:t>
            </a:r>
            <a:r>
              <a:rPr lang="en-US" sz="2200" dirty="0"/>
              <a:t> </a:t>
            </a:r>
            <a:r>
              <a:rPr lang="en-US" sz="2200" dirty="0" err="1"/>
              <a:t>dưới</a:t>
            </a:r>
            <a:r>
              <a:rPr lang="en-US" sz="2200" dirty="0"/>
              <a:t> </a:t>
            </a:r>
            <a:r>
              <a:rPr lang="en-US" sz="2200" dirty="0" err="1"/>
              <a:t>tán</a:t>
            </a:r>
            <a:r>
              <a:rPr lang="en-US" sz="2200" dirty="0"/>
              <a:t> </a:t>
            </a:r>
            <a:r>
              <a:rPr lang="en-US" sz="2200" dirty="0" err="1"/>
              <a:t>và</a:t>
            </a:r>
            <a:r>
              <a:rPr lang="en-US" sz="2200" dirty="0"/>
              <a:t> </a:t>
            </a:r>
            <a:r>
              <a:rPr lang="en-US" sz="2200" dirty="0" err="1"/>
              <a:t>tầng</a:t>
            </a:r>
            <a:r>
              <a:rPr lang="en-US" sz="2200" dirty="0"/>
              <a:t> </a:t>
            </a:r>
            <a:r>
              <a:rPr lang="en-US" sz="2200" dirty="0" err="1"/>
              <a:t>thảm</a:t>
            </a:r>
            <a:r>
              <a:rPr lang="en-US" sz="2200" dirty="0"/>
              <a:t> </a:t>
            </a:r>
            <a:r>
              <a:rPr lang="en-US" sz="2200" dirty="0" err="1"/>
              <a:t>xanh</a:t>
            </a:r>
            <a:endParaRPr lang="en-US" sz="2200" dirty="0"/>
          </a:p>
        </p:txBody>
      </p:sp>
    </p:spTree>
    <p:extLst>
      <p:ext uri="{BB962C8B-B14F-4D97-AF65-F5344CB8AC3E}">
        <p14:creationId xmlns:p14="http://schemas.microsoft.com/office/powerpoint/2010/main" val="3048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a:p>
        </p:txBody>
      </p:sp>
      <p:sp>
        <p:nvSpPr>
          <p:cNvPr id="1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9</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cxnSp>
        <p:nvCxnSpPr>
          <p:cNvPr id="18" name="Straight Arrow Connector 17"/>
          <p:cNvCxnSpPr/>
          <p:nvPr/>
        </p:nvCxnSpPr>
        <p:spPr>
          <a:xfrm>
            <a:off x="3958580" y="20033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37760" y="1758461"/>
            <a:ext cx="5856738" cy="830997"/>
          </a:xfrm>
          <a:prstGeom prst="rect">
            <a:avLst/>
          </a:prstGeom>
          <a:noFill/>
        </p:spPr>
        <p:txBody>
          <a:bodyPr wrap="square" rtlCol="0">
            <a:spAutoFit/>
          </a:bodyPr>
          <a:lstStyle/>
          <a:p>
            <a:r>
              <a:rPr lang="en-US" sz="2400" dirty="0" err="1"/>
              <a:t>Hấp</a:t>
            </a:r>
            <a:r>
              <a:rPr lang="en-US" sz="2400" dirty="0"/>
              <a:t> </a:t>
            </a:r>
            <a:r>
              <a:rPr lang="en-US" sz="2400" dirty="0" err="1"/>
              <a:t>thụ</a:t>
            </a:r>
            <a:r>
              <a:rPr lang="en-US" sz="2400" dirty="0"/>
              <a:t>, </a:t>
            </a:r>
            <a:r>
              <a:rPr lang="en-US" sz="2400" dirty="0" err="1"/>
              <a:t>tổng</a:t>
            </a:r>
            <a:r>
              <a:rPr lang="en-US" sz="2400" dirty="0"/>
              <a:t> </a:t>
            </a:r>
            <a:r>
              <a:rPr lang="en-US" sz="2400" dirty="0" err="1"/>
              <a:t>hợp</a:t>
            </a:r>
            <a:r>
              <a:rPr lang="en-US" sz="2400" dirty="0"/>
              <a:t> vitamin D </a:t>
            </a:r>
            <a:r>
              <a:rPr lang="en-US" sz="2400" dirty="0" err="1"/>
              <a:t>từ</a:t>
            </a:r>
            <a:r>
              <a:rPr lang="en-US" sz="2400" dirty="0"/>
              <a:t> </a:t>
            </a:r>
            <a:r>
              <a:rPr lang="en-US" sz="2400" dirty="0" err="1"/>
              <a:t>ánh</a:t>
            </a:r>
            <a:r>
              <a:rPr lang="en-US" sz="2400" dirty="0"/>
              <a:t> </a:t>
            </a:r>
            <a:r>
              <a:rPr lang="en-US" sz="2400" dirty="0" err="1"/>
              <a:t>sáng</a:t>
            </a:r>
            <a:r>
              <a:rPr lang="en-US" sz="2400" dirty="0"/>
              <a:t> </a:t>
            </a:r>
            <a:r>
              <a:rPr lang="en-US" sz="2400" dirty="0" err="1"/>
              <a:t>mặt</a:t>
            </a:r>
            <a:r>
              <a:rPr lang="en-US" sz="2400" dirty="0"/>
              <a:t> </a:t>
            </a:r>
            <a:r>
              <a:rPr lang="en-US" sz="2400" dirty="0" err="1"/>
              <a:t>trời</a:t>
            </a:r>
            <a:r>
              <a:rPr lang="en-US" sz="2400" dirty="0"/>
              <a:t> </a:t>
            </a:r>
            <a:r>
              <a:rPr lang="en-US" sz="2400" dirty="0" err="1"/>
              <a:t>để</a:t>
            </a:r>
            <a:r>
              <a:rPr lang="en-US" sz="2400" dirty="0"/>
              <a:t> </a:t>
            </a:r>
            <a:r>
              <a:rPr lang="en-US" sz="2400" dirty="0" err="1"/>
              <a:t>giúp</a:t>
            </a:r>
            <a:r>
              <a:rPr lang="en-US" sz="2400" dirty="0"/>
              <a:t> </a:t>
            </a:r>
            <a:r>
              <a:rPr lang="en-US" sz="2400" dirty="0" err="1"/>
              <a:t>xương</a:t>
            </a:r>
            <a:r>
              <a:rPr lang="en-US" sz="2400" dirty="0"/>
              <a:t> </a:t>
            </a:r>
            <a:r>
              <a:rPr lang="en-US" sz="2400" dirty="0" err="1"/>
              <a:t>phát</a:t>
            </a:r>
            <a:r>
              <a:rPr lang="en-US" sz="2400" dirty="0"/>
              <a:t> </a:t>
            </a:r>
            <a:r>
              <a:rPr lang="en-US" sz="2400" dirty="0" err="1" smtClean="0"/>
              <a:t>triển</a:t>
            </a:r>
            <a:r>
              <a:rPr lang="en-US" sz="2400" dirty="0"/>
              <a:t>.</a:t>
            </a:r>
            <a:endParaRPr lang="en-US" sz="2400" dirty="0" smtClean="0"/>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8" y="1527629"/>
            <a:ext cx="3772922" cy="3868037"/>
          </a:xfrm>
          <a:prstGeom prst="rect">
            <a:avLst/>
          </a:prstGeom>
        </p:spPr>
      </p:pic>
    </p:spTree>
    <p:extLst>
      <p:ext uri="{BB962C8B-B14F-4D97-AF65-F5344CB8AC3E}">
        <p14:creationId xmlns:p14="http://schemas.microsoft.com/office/powerpoint/2010/main" val="14905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Eco-Friendly Presentation Template www.googleslides.or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4990</TotalTime>
  <Words>2373</Words>
  <Application>Microsoft Office PowerPoint</Application>
  <PresentationFormat>Widescreen</PresentationFormat>
  <Paragraphs>258</Paragraphs>
  <Slides>37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.VnTime</vt:lpstr>
      <vt:lpstr>Aharoni</vt:lpstr>
      <vt:lpstr>Arial</vt:lpstr>
      <vt:lpstr>Calibri</vt:lpstr>
      <vt:lpstr>Garamond</vt:lpstr>
      <vt:lpstr>Georgia</vt:lpstr>
      <vt:lpstr>Helvetica Neue</vt:lpstr>
      <vt:lpstr>Times New Roman</vt:lpstr>
      <vt:lpstr>Eco-Friendly Presentation Template www.googleslides.org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OS</cp:lastModifiedBy>
  <cp:revision>130</cp:revision>
  <dcterms:modified xsi:type="dcterms:W3CDTF">2025-02-10T06:10:22Z</dcterms:modified>
</cp:coreProperties>
</file>