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301" r:id="rId3"/>
    <p:sldId id="265" r:id="rId4"/>
    <p:sldId id="266" r:id="rId5"/>
    <p:sldId id="310" r:id="rId6"/>
    <p:sldId id="311" r:id="rId7"/>
    <p:sldId id="312" r:id="rId8"/>
    <p:sldId id="313" r:id="rId9"/>
    <p:sldId id="314" r:id="rId10"/>
    <p:sldId id="315" r:id="rId11"/>
    <p:sldId id="320" r:id="rId12"/>
    <p:sldId id="316" r:id="rId13"/>
    <p:sldId id="317" r:id="rId14"/>
    <p:sldId id="318" r:id="rId15"/>
    <p:sldId id="319" r:id="rId16"/>
    <p:sldId id="321" r:id="rId17"/>
    <p:sldId id="322" r:id="rId18"/>
    <p:sldId id="323" r:id="rId19"/>
    <p:sldId id="324" r:id="rId20"/>
    <p:sldId id="326" r:id="rId21"/>
    <p:sldId id="327" r:id="rId22"/>
    <p:sldId id="325" r:id="rId23"/>
    <p:sldId id="328" r:id="rId24"/>
    <p:sldId id="329" r:id="rId25"/>
    <p:sldId id="330" r:id="rId26"/>
    <p:sldId id="331" r:id="rId27"/>
    <p:sldId id="332" r:id="rId28"/>
    <p:sldId id="333" r:id="rId29"/>
    <p:sldId id="334" r:id="rId30"/>
    <p:sldId id="335" r:id="rId31"/>
    <p:sldId id="300" r:id="rId32"/>
    <p:sldId id="33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94660"/>
  </p:normalViewPr>
  <p:slideViewPr>
    <p:cSldViewPr snapToGrid="0">
      <p:cViewPr>
        <p:scale>
          <a:sx n="100" d="100"/>
          <a:sy n="100"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F26D-95F9-4F74-ADD3-DFE54239F87B}" type="datetimeFigureOut">
              <a:rPr lang="en-US" smtClean="0"/>
              <a:t>7/16/2022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A7907-697D-4DD5-85FA-55957CE2C5FE}" type="slidenum">
              <a:rPr lang="en-US" smtClean="0"/>
              <a:t>‹#›</a:t>
            </a:fld>
            <a:endParaRPr lang="en-US"/>
          </a:p>
        </p:txBody>
      </p:sp>
    </p:spTree>
    <p:extLst>
      <p:ext uri="{BB962C8B-B14F-4D97-AF65-F5344CB8AC3E}">
        <p14:creationId xmlns:p14="http://schemas.microsoft.com/office/powerpoint/2010/main" val="3113237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302703-4240-49DB-B272-CE73DECDC595}" type="slidenum">
              <a:rPr lang="en-US" altLang="en-US" smtClean="0">
                <a:solidFill>
                  <a:srgbClr val="000000"/>
                </a:solidFill>
                <a:latin typeface="Arial" panose="020B0604020202020204" pitchFamily="34" charset="0"/>
              </a:rPr>
              <a:pPr>
                <a:spcBef>
                  <a:spcPct val="0"/>
                </a:spcBef>
              </a:pPr>
              <a:t>32</a:t>
            </a:fld>
            <a:endParaRPr lang="en-US" altLang="en-U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590621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27011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91425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77860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803198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75113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1616F3-11B3-4E4F-BEE6-57400E2E88FB}"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752348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1616F3-11B3-4E4F-BEE6-57400E2E88FB}" type="datetimeFigureOut">
              <a:rPr lang="en-US" smtClean="0"/>
              <a:t>7/16/2022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48558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1616F3-11B3-4E4F-BEE6-57400E2E88FB}" type="datetimeFigureOut">
              <a:rPr lang="en-US" smtClean="0"/>
              <a:t>7/16/2022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44837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1616F3-11B3-4E4F-BEE6-57400E2E88FB}" type="datetimeFigureOut">
              <a:rPr lang="en-US" smtClean="0"/>
              <a:t>7/16/2022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2895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1616F3-11B3-4E4F-BEE6-57400E2E88FB}"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48947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1616F3-11B3-4E4F-BEE6-57400E2E88FB}"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751168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1616F3-11B3-4E4F-BEE6-57400E2E88FB}" type="datetimeFigureOut">
              <a:rPr lang="en-US" smtClean="0"/>
              <a:t>7/16/2022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D01D5-0617-4A4E-A593-BDC0FFDEDA0E}" type="slidenum">
              <a:rPr lang="en-US" smtClean="0"/>
              <a:t>‹#›</a:t>
            </a:fld>
            <a:endParaRPr lang="en-US"/>
          </a:p>
        </p:txBody>
      </p:sp>
    </p:spTree>
    <p:extLst>
      <p:ext uri="{BB962C8B-B14F-4D97-AF65-F5344CB8AC3E}">
        <p14:creationId xmlns:p14="http://schemas.microsoft.com/office/powerpoint/2010/main" val="928276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9.jfif"/><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41067"/>
          </a:xfrm>
          <a:prstGeom prst="rect">
            <a:avLst/>
          </a:prstGeom>
        </p:spPr>
      </p:pic>
      <p:sp>
        <p:nvSpPr>
          <p:cNvPr id="5" name="Rectangle 4"/>
          <p:cNvSpPr/>
          <p:nvPr/>
        </p:nvSpPr>
        <p:spPr>
          <a:xfrm>
            <a:off x="1510030" y="1651000"/>
            <a:ext cx="9171940" cy="3139321"/>
          </a:xfrm>
          <a:prstGeom prst="rect">
            <a:avLst/>
          </a:prstGeom>
          <a:noFill/>
          <a:ln>
            <a:noFill/>
          </a:ln>
        </p:spPr>
        <p:txBody>
          <a:bodyPr wrap="square" rtlCol="0" anchor="t">
            <a:spAutoFit/>
          </a:bodyPr>
          <a:lstStyle/>
          <a:p>
            <a:pPr algn="ct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Chào</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mừng</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vi-VN"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các </a:t>
            </a:r>
            <a:r>
              <a:rPr lang="vi-VN"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em học </a:t>
            </a:r>
            <a:r>
              <a:rPr lang="vi-VN"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sinh</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đến</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với</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bài</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học</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p>
          <a:p>
            <a:pPr algn="ct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ngày</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hôm</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nay</a:t>
            </a:r>
            <a:endParaRPr lang="vi-VN"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662267">
            <a:off x="9161919" y="997204"/>
            <a:ext cx="2304290" cy="1536194"/>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597" y="3734197"/>
            <a:ext cx="3276203" cy="3276203"/>
          </a:xfrm>
          <a:prstGeom prst="rect">
            <a:avLst/>
          </a:prstGeom>
        </p:spPr>
      </p:pic>
    </p:spTree>
    <p:extLst>
      <p:ext uri="{BB962C8B-B14F-4D97-AF65-F5344CB8AC3E}">
        <p14:creationId xmlns:p14="http://schemas.microsoft.com/office/powerpoint/2010/main" val="1997637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371600" y="999134"/>
            <a:ext cx="9191625" cy="9102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4</a:t>
            </a:r>
            <a:r>
              <a:rPr lang="en-US" sz="3200" b="1" dirty="0">
                <a:solidFill>
                  <a:srgbClr val="FF0000"/>
                </a:solidFill>
                <a:latin typeface="Times New Roman" panose="02020603050405020304" pitchFamily="18" charset="0"/>
                <a:cs typeface="Times New Roman" panose="02020603050405020304" pitchFamily="18" charset="0"/>
              </a:rPr>
              <a:t>. Cho </a:t>
            </a:r>
            <a:r>
              <a:rPr lang="en-US" sz="3200" b="1" dirty="0" err="1">
                <a:solidFill>
                  <a:srgbClr val="FF0000"/>
                </a:solidFill>
                <a:latin typeface="Times New Roman" panose="02020603050405020304" pitchFamily="18" charset="0"/>
                <a:cs typeface="Times New Roman" panose="02020603050405020304" pitchFamily="18" charset="0"/>
              </a:rPr>
              <a:t>biết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sao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đó</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700086" y="2324697"/>
            <a:ext cx="10387014"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Phân tử nước có tính phân cực do nguyên tử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mang điện tích âm một phần, còn nguyên tử </a:t>
            </a:r>
            <a:r>
              <a:rPr lang="en-US" sz="3200" b="1" dirty="0">
                <a:solidFill>
                  <a:srgbClr val="0070C0"/>
                </a:solidFill>
                <a:latin typeface="Times New Roman" panose="02020603050405020304" pitchFamily="18" charset="0"/>
                <a:cs typeface="Times New Roman" panose="02020603050405020304" pitchFamily="18" charset="0"/>
              </a:rPr>
              <a:t>hydrogen </a:t>
            </a:r>
            <a:r>
              <a:rPr lang="vi-VN" sz="3200" b="1" dirty="0">
                <a:solidFill>
                  <a:srgbClr val="0070C0"/>
                </a:solidFill>
                <a:latin typeface="Times New Roman" panose="02020603050405020304" pitchFamily="18" charset="0"/>
                <a:cs typeface="Times New Roman" panose="02020603050405020304" pitchFamily="18" charset="0"/>
              </a:rPr>
              <a:t>mang điện tích dương một phần dẫn đến phân tử nước có hai đầu tích điện trái </a:t>
            </a:r>
            <a:r>
              <a:rPr lang="vi-VN" sz="3200" b="1" dirty="0" smtClean="0">
                <a:solidFill>
                  <a:srgbClr val="0070C0"/>
                </a:solidFill>
                <a:latin typeface="Times New Roman" panose="02020603050405020304" pitchFamily="18" charset="0"/>
                <a:cs typeface="Times New Roman" panose="02020603050405020304" pitchFamily="18" charset="0"/>
              </a:rPr>
              <a:t>d</a:t>
            </a:r>
            <a:r>
              <a:rPr lang="en-US" sz="3200" b="1" dirty="0" smtClean="0">
                <a:solidFill>
                  <a:srgbClr val="0070C0"/>
                </a:solidFill>
                <a:latin typeface="Times New Roman" panose="02020603050405020304" pitchFamily="18" charset="0"/>
                <a:cs typeface="Times New Roman" panose="02020603050405020304" pitchFamily="18" charset="0"/>
              </a:rPr>
              <a:t>ấ</a:t>
            </a:r>
            <a:r>
              <a:rPr lang="vi-VN" sz="3200" b="1" dirty="0" smtClean="0">
                <a:solidFill>
                  <a:srgbClr val="0070C0"/>
                </a:solidFill>
                <a:latin typeface="Times New Roman" panose="02020603050405020304" pitchFamily="18" charset="0"/>
                <a:cs typeface="Times New Roman" panose="02020603050405020304" pitchFamily="18" charset="0"/>
              </a:rPr>
              <a:t>u</a:t>
            </a:r>
            <a:r>
              <a:rPr lang="vi-VN" sz="3200" b="1" dirty="0">
                <a:solidFill>
                  <a:srgbClr val="0070C0"/>
                </a:solidFill>
                <a:latin typeface="Times New Roman" panose="02020603050405020304" pitchFamily="18" charset="0"/>
                <a:cs typeface="Times New Roman" panose="02020603050405020304" pitchFamily="18" charset="0"/>
              </a:rPr>
              <a: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86504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476250" y="999134"/>
            <a:ext cx="10572749"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Times New Roman" panose="02020603050405020304" pitchFamily="18" charset="0"/>
                <a:cs typeface="Times New Roman" panose="02020603050405020304" pitchFamily="18" charset="0"/>
              </a:rPr>
              <a:t>1. </a:t>
            </a:r>
            <a:r>
              <a:rPr lang="en-US" sz="2400" b="1" dirty="0" err="1" smtClean="0">
                <a:solidFill>
                  <a:srgbClr val="FF0000"/>
                </a:solidFill>
                <a:latin typeface="Times New Roman" panose="02020603050405020304" pitchFamily="18" charset="0"/>
                <a:cs typeface="Times New Roman" panose="02020603050405020304" pitchFamily="18" charset="0"/>
              </a:rPr>
              <a:t>Tìm</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hiểu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cấu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trúc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và</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tính</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chất</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của</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nước</a:t>
            </a:r>
            <a:r>
              <a:rPr lang="en-US" sz="2400" b="1" dirty="0" smtClean="0">
                <a:solidFill>
                  <a:srgbClr val="FF0000"/>
                </a:solidFill>
                <a:latin typeface="Times New Roman" panose="02020603050405020304" pitchFamily="18" charset="0"/>
                <a:cs typeface="Times New Roman" panose="02020603050405020304" pitchFamily="18" charset="0"/>
              </a:rPr>
              <a:t>.</a:t>
            </a: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là chất lỏng không màu, không mùi, không vị, sôi ở 100 o C và đông đặc ở 0 o C. </a:t>
            </a:r>
            <a:endParaRPr lang="en-US" sz="2400" b="1" dirty="0">
              <a:solidFill>
                <a:srgbClr val="00B0F0"/>
              </a:solidFill>
              <a:latin typeface="Times New Roman" panose="02020603050405020304" pitchFamily="18" charset="0"/>
              <a:cs typeface="Times New Roman" panose="02020603050405020304" pitchFamily="18" charset="0"/>
            </a:endParaRP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là dung môi hoà tan nhiều chất, có tính dẫn điện và dẫn nhiệt. </a:t>
            </a:r>
            <a:endParaRPr lang="en-US" sz="2400" b="1" dirty="0" smtClean="0">
              <a:solidFill>
                <a:srgbClr val="00B0F0"/>
              </a:solidFill>
              <a:latin typeface="Times New Roman" panose="02020603050405020304" pitchFamily="18" charset="0"/>
              <a:cs typeface="Times New Roman" panose="02020603050405020304" pitchFamily="18" charset="0"/>
            </a:endParaRP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được cấu tạo từ các phân tử nước, mỗi phân tử nước được cấu tạo từ một nguyên tử oxygen và hai nguyên tử hydrogen. Do có hai đầu tích điện trái dấu nhau nên phân tử nước có tính phân cực. Vì vậy, các phân tử nước có thể liên kết với nhau và liên kết với các phân tử phân cực khác. </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796981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295401" y="999134"/>
            <a:ext cx="8820150" cy="9102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5.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vai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trò</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đối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với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sinh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vật</a:t>
            </a:r>
            <a:r>
              <a:rPr lang="en-US" sz="3200" b="1" dirty="0">
                <a:solidFill>
                  <a:srgbClr val="FF0000"/>
                </a:solidFill>
                <a:latin typeface="Times New Roman" panose="02020603050405020304" pitchFamily="18" charset="0"/>
                <a:cs typeface="Times New Roman" panose="02020603050405020304" pitchFamily="18" charset="0"/>
              </a:rPr>
              <a:t>? Cho </a:t>
            </a:r>
            <a:r>
              <a:rPr lang="en-US" sz="3200" b="1" dirty="0" err="1">
                <a:solidFill>
                  <a:srgbClr val="FF0000"/>
                </a:solidFill>
                <a:latin typeface="Times New Roman" panose="02020603050405020304" pitchFamily="18" charset="0"/>
                <a:cs typeface="Times New Roman" panose="02020603050405020304" pitchFamily="18" charset="0"/>
              </a:rPr>
              <a:t>ví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dụ</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485775" y="1971873"/>
            <a:ext cx="10601325" cy="280015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là thành phần chủ yếu cấu tạo nên tế bào cơ thể sinh vật.</a:t>
            </a:r>
            <a:endParaRPr lang="en-US" sz="2400" b="1" dirty="0">
              <a:solidFill>
                <a:srgbClr val="00B0F0"/>
              </a:solidFill>
              <a:latin typeface="Times New Roman" panose="02020603050405020304" pitchFamily="18" charset="0"/>
              <a:cs typeface="Times New Roman" panose="02020603050405020304" pitchFamily="18" charset="0"/>
            </a:endParaRPr>
          </a:p>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có vai trò rất quan trọng trong các hoạt động </a:t>
            </a:r>
            <a:r>
              <a:rPr lang="vi-VN" sz="2400" b="1" dirty="0" smtClean="0">
                <a:solidFill>
                  <a:srgbClr val="00B0F0"/>
                </a:solidFill>
                <a:latin typeface="Times New Roman" panose="02020603050405020304" pitchFamily="18" charset="0"/>
                <a:cs typeface="Times New Roman" panose="02020603050405020304" pitchFamily="18" charset="0"/>
              </a:rPr>
              <a:t>s</a:t>
            </a:r>
            <a:r>
              <a:rPr lang="en-US" sz="2400" b="1" dirty="0" smtClean="0">
                <a:solidFill>
                  <a:srgbClr val="00B0F0"/>
                </a:solidFill>
                <a:latin typeface="Times New Roman" panose="02020603050405020304" pitchFamily="18" charset="0"/>
                <a:cs typeface="Times New Roman" panose="02020603050405020304" pitchFamily="18" charset="0"/>
              </a:rPr>
              <a:t>ố</a:t>
            </a:r>
            <a:r>
              <a:rPr lang="vi-VN" sz="2400" b="1" dirty="0" smtClean="0">
                <a:solidFill>
                  <a:srgbClr val="00B0F0"/>
                </a:solidFill>
                <a:latin typeface="Times New Roman" panose="02020603050405020304" pitchFamily="18" charset="0"/>
                <a:cs typeface="Times New Roman" panose="02020603050405020304" pitchFamily="18" charset="0"/>
              </a:rPr>
              <a:t>ng </a:t>
            </a:r>
            <a:r>
              <a:rPr lang="vi-VN" sz="2400" b="1" dirty="0">
                <a:solidFill>
                  <a:srgbClr val="00B0F0"/>
                </a:solidFill>
                <a:latin typeface="Times New Roman" panose="02020603050405020304" pitchFamily="18" charset="0"/>
                <a:cs typeface="Times New Roman" panose="02020603050405020304" pitchFamily="18" charset="0"/>
              </a:rPr>
              <a:t>của sinh vật như: điều hoà thân nhiệt (toát mổ </a:t>
            </a:r>
            <a:r>
              <a:rPr lang="vi-VN" sz="2400" b="1" dirty="0" smtClean="0">
                <a:solidFill>
                  <a:srgbClr val="00B0F0"/>
                </a:solidFill>
                <a:latin typeface="Times New Roman" panose="02020603050405020304" pitchFamily="18" charset="0"/>
                <a:cs typeface="Times New Roman" panose="02020603050405020304" pitchFamily="18" charset="0"/>
              </a:rPr>
              <a:t>h</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khi trời nóng), là dung </a:t>
            </a:r>
            <a:r>
              <a:rPr lang="vi-VN" sz="2400" b="1" dirty="0" smtClean="0">
                <a:solidFill>
                  <a:srgbClr val="00B0F0"/>
                </a:solidFill>
                <a:latin typeface="Times New Roman" panose="02020603050405020304" pitchFamily="18" charset="0"/>
                <a:cs typeface="Times New Roman" panose="02020603050405020304" pitchFamily="18" charset="0"/>
              </a:rPr>
              <a:t>m</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hoà tan và vận chuyển các chất (quá trình vận chuyển các chất trong thân cây), là nguyên liệu và môi trường diễn ra các phản ứng chuyển hoá (tiêu hoá ở động vật, quang hợp ở thực vật,...).</a:t>
            </a:r>
            <a:endParaRPr lang="en-US" sz="2400" b="1" dirty="0">
              <a:solidFill>
                <a:srgbClr val="00B0F0"/>
              </a:solidFill>
              <a:latin typeface="Times New Roman" panose="02020603050405020304" pitchFamily="18" charset="0"/>
              <a:cs typeface="Times New Roman" panose="02020603050405020304" pitchFamily="18" charset="0"/>
            </a:endParaRPr>
          </a:p>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là </a:t>
            </a:r>
            <a:r>
              <a:rPr lang="vi-VN" sz="2400" b="1" dirty="0" smtClean="0">
                <a:solidFill>
                  <a:srgbClr val="00B0F0"/>
                </a:solidFill>
                <a:latin typeface="Times New Roman" panose="02020603050405020304" pitchFamily="18" charset="0"/>
                <a:cs typeface="Times New Roman" panose="02020603050405020304" pitchFamily="18" charset="0"/>
              </a:rPr>
              <a:t>m</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trường sống cho nhiều loài sinh vật.</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5461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914400" y="999133"/>
            <a:ext cx="9953626" cy="1143991"/>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6. </a:t>
            </a:r>
            <a:r>
              <a:rPr lang="vi-VN" sz="3200" b="1" dirty="0">
                <a:solidFill>
                  <a:srgbClr val="FF0000"/>
                </a:solidFill>
                <a:latin typeface="Times New Roman" panose="02020603050405020304" pitchFamily="18" charset="0"/>
                <a:cs typeface="Times New Roman" panose="02020603050405020304" pitchFamily="18" charset="0"/>
              </a:rPr>
              <a:t>Em hãy kể tên một </a:t>
            </a:r>
            <a:r>
              <a:rPr lang="vi-VN" sz="3200" b="1" dirty="0" smtClean="0">
                <a:solidFill>
                  <a:srgbClr val="FF0000"/>
                </a:solidFill>
                <a:latin typeface="Times New Roman" panose="02020603050405020304" pitchFamily="18" charset="0"/>
                <a:cs typeface="Times New Roman" panose="02020603050405020304" pitchFamily="18" charset="0"/>
              </a:rPr>
              <a:t>s</a:t>
            </a:r>
            <a:r>
              <a:rPr lang="en-US" sz="3200" b="1" dirty="0" smtClean="0">
                <a:solidFill>
                  <a:srgbClr val="FF0000"/>
                </a:solidFill>
                <a:latin typeface="Times New Roman" panose="02020603050405020304" pitchFamily="18" charset="0"/>
                <a:cs typeface="Times New Roman" panose="02020603050405020304" pitchFamily="18" charset="0"/>
              </a:rPr>
              <a:t>ố</a:t>
            </a:r>
            <a:r>
              <a:rPr lang="vi-VN" sz="3200" b="1" dirty="0" smtClean="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loài sinh vật sống trong </a:t>
            </a:r>
            <a:r>
              <a:rPr lang="vi-VN" sz="3200" b="1" dirty="0" smtClean="0">
                <a:solidFill>
                  <a:srgbClr val="FF0000"/>
                </a:solidFill>
                <a:latin typeface="Times New Roman" panose="02020603050405020304" pitchFamily="18" charset="0"/>
                <a:cs typeface="Times New Roman" panose="02020603050405020304" pitchFamily="18" charset="0"/>
              </a:rPr>
              <a:t>m</a:t>
            </a:r>
            <a:r>
              <a:rPr lang="en-US" sz="3200" b="1" dirty="0">
                <a:solidFill>
                  <a:srgbClr val="FF0000"/>
                </a:solidFill>
                <a:latin typeface="Times New Roman" panose="02020603050405020304" pitchFamily="18" charset="0"/>
                <a:cs typeface="Times New Roman" panose="02020603050405020304" pitchFamily="18" charset="0"/>
              </a:rPr>
              <a:t>ô</a:t>
            </a:r>
            <a:r>
              <a:rPr lang="vi-VN" sz="3200" b="1" dirty="0" smtClean="0">
                <a:solidFill>
                  <a:srgbClr val="FF0000"/>
                </a:solidFill>
                <a:latin typeface="Times New Roman" panose="02020603050405020304" pitchFamily="18" charset="0"/>
                <a:cs typeface="Times New Roman" panose="02020603050405020304" pitchFamily="18" charset="0"/>
              </a:rPr>
              <a:t>i </a:t>
            </a:r>
            <a:r>
              <a:rPr lang="vi-VN" sz="3200" b="1" dirty="0">
                <a:solidFill>
                  <a:srgbClr val="FF0000"/>
                </a:solidFill>
                <a:latin typeface="Times New Roman" panose="02020603050405020304" pitchFamily="18" charset="0"/>
                <a:cs typeface="Times New Roman" panose="02020603050405020304" pitchFamily="18" charset="0"/>
              </a:rPr>
              <a:t>trường </a:t>
            </a:r>
            <a:r>
              <a:rPr lang="vi-VN" sz="3200" b="1" dirty="0" smtClean="0">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629400" y="2981921"/>
            <a:ext cx="4410074" cy="109477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Hoa sen, rong đuôi chó, cá heo, bạch tuộc,...</a:t>
            </a:r>
            <a:endParaRPr lang="en-US" sz="3200" b="1" dirty="0">
              <a:solidFill>
                <a:srgbClr val="0070C0"/>
              </a:solidFill>
              <a:latin typeface="Times New Roman" panose="02020603050405020304" pitchFamily="18" charset="0"/>
              <a:cs typeface="Times New Roman" panose="02020603050405020304" pitchFamily="18" charset="0"/>
            </a:endParaRPr>
          </a:p>
        </p:txBody>
      </p:sp>
      <p:pic>
        <p:nvPicPr>
          <p:cNvPr id="1026" name="Picture 2" descr="Sứa Biển Phát Sáng Trang Trí Hồ Cá Đẹp Mắt - Sứa Biển Trang Trí Hồ Cá"/>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271908"/>
            <a:ext cx="2143125" cy="3290691"/>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Cây thủy sinh hồ cá đẹp và dễ trồng - Betta Thủy Sin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Cây thủy sinh hồ cá đẹp và dễ trồng - Betta Thủy Sinh"/>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Cây thủy sinh hồ cá đẹp và dễ trồng - Betta Thủy Sin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2362" y="2271910"/>
            <a:ext cx="4027488" cy="329069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05665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32"/>
                                        </p:tgtEl>
                                        <p:attrNameLst>
                                          <p:attrName>style.visibility</p:attrName>
                                        </p:attrNameLst>
                                      </p:cBhvr>
                                      <p:to>
                                        <p:strVal val="visible"/>
                                      </p:to>
                                    </p:set>
                                    <p:animEffect transition="in" filter="barn(inVertical)">
                                      <p:cBhvr>
                                        <p:cTn id="12" dur="500"/>
                                        <p:tgtEl>
                                          <p:spTgt spid="1032"/>
                                        </p:tgtEl>
                                      </p:cBhvr>
                                    </p:animEffect>
                                  </p:childTnLst>
                                </p:cTn>
                              </p:par>
                              <p:par>
                                <p:cTn id="13" presetID="16" presetClass="entr" presetSubtype="21"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arn(inVertic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228726" y="936625"/>
            <a:ext cx="9563100" cy="1282699"/>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200" b="1" dirty="0" smtClean="0">
              <a:solidFill>
                <a:srgbClr val="FF0000"/>
              </a:solidFill>
              <a:latin typeface="Times New Roman" panose="02020603050405020304" pitchFamily="18" charset="0"/>
              <a:cs typeface="Times New Roman" panose="02020603050405020304" pitchFamily="18" charset="0"/>
            </a:endParaRPr>
          </a:p>
          <a:p>
            <a:pPr lvl="0"/>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7. </a:t>
            </a:r>
            <a:r>
              <a:rPr lang="vi-VN" sz="3200" b="1" dirty="0">
                <a:solidFill>
                  <a:srgbClr val="FF0000"/>
                </a:solidFill>
                <a:latin typeface="Times New Roman" panose="02020603050405020304" pitchFamily="18" charset="0"/>
                <a:cs typeface="Times New Roman" panose="02020603050405020304" pitchFamily="18" charset="0"/>
              </a:rPr>
              <a:t>Điều gì sẽ xảy ra </a:t>
            </a:r>
            <a:r>
              <a:rPr lang="vi-VN" sz="3200" b="1" dirty="0" smtClean="0">
                <a:solidFill>
                  <a:srgbClr val="FF0000"/>
                </a:solidFill>
                <a:latin typeface="Times New Roman" panose="02020603050405020304" pitchFamily="18" charset="0"/>
                <a:cs typeface="Times New Roman" panose="02020603050405020304" pitchFamily="18" charset="0"/>
              </a:rPr>
              <a:t>đ</a:t>
            </a:r>
            <a:r>
              <a:rPr lang="en-US" sz="3200" b="1" dirty="0" smtClean="0">
                <a:solidFill>
                  <a:srgbClr val="FF0000"/>
                </a:solidFill>
                <a:latin typeface="Times New Roman" panose="02020603050405020304" pitchFamily="18" charset="0"/>
                <a:cs typeface="Times New Roman" panose="02020603050405020304" pitchFamily="18" charset="0"/>
              </a:rPr>
              <a:t>ố</a:t>
            </a:r>
            <a:r>
              <a:rPr lang="vi-VN" sz="3200" b="1" dirty="0" smtClean="0">
                <a:solidFill>
                  <a:srgbClr val="FF0000"/>
                </a:solidFill>
                <a:latin typeface="Times New Roman" panose="02020603050405020304" pitchFamily="18" charset="0"/>
                <a:cs typeface="Times New Roman" panose="02020603050405020304" pitchFamily="18" charset="0"/>
              </a:rPr>
              <a:t>i </a:t>
            </a:r>
            <a:r>
              <a:rPr lang="vi-VN" sz="3200" b="1" dirty="0">
                <a:solidFill>
                  <a:srgbClr val="FF0000"/>
                </a:solidFill>
                <a:latin typeface="Times New Roman" panose="02020603050405020304" pitchFamily="18" charset="0"/>
                <a:cs typeface="Times New Roman" panose="02020603050405020304" pitchFamily="18" charset="0"/>
              </a:rPr>
              <a:t>với cơ thể sinh vật khi thiếu nước kéo dài? Giải thích.</a:t>
            </a:r>
            <a:endParaRPr lang="en-US" sz="3200" b="1" dirty="0">
              <a:solidFill>
                <a:srgbClr val="FF0000"/>
              </a:solidFill>
              <a:latin typeface="Times New Roman" panose="02020603050405020304" pitchFamily="18" charset="0"/>
              <a:cs typeface="Times New Roman" panose="02020603050405020304" pitchFamily="18" charset="0"/>
            </a:endParaRPr>
          </a:p>
          <a:p>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700086" y="2324697"/>
            <a:ext cx="10387014"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Khi thiếu nước kéo dài sẽ làm chậm quá trình chuyển hoá các chất trong tế bào do thiếu nguyên liệu và </a:t>
            </a:r>
            <a:r>
              <a:rPr lang="vi-VN" sz="3200" b="1" dirty="0" smtClean="0">
                <a:solidFill>
                  <a:srgbClr val="0070C0"/>
                </a:solidFill>
                <a:latin typeface="Times New Roman" panose="02020603050405020304" pitchFamily="18" charset="0"/>
                <a:cs typeface="Times New Roman" panose="02020603050405020304" pitchFamily="18" charset="0"/>
              </a:rPr>
              <a:t>m</a:t>
            </a:r>
            <a:r>
              <a:rPr lang="en-US" sz="3200" b="1" dirty="0">
                <a:solidFill>
                  <a:srgbClr val="0070C0"/>
                </a:solidFill>
                <a:latin typeface="Times New Roman" panose="02020603050405020304" pitchFamily="18" charset="0"/>
                <a:cs typeface="Times New Roman" panose="02020603050405020304" pitchFamily="18" charset="0"/>
              </a:rPr>
              <a:t>ô</a:t>
            </a:r>
            <a:r>
              <a:rPr lang="vi-VN" sz="3200" b="1" dirty="0" smtClean="0">
                <a:solidFill>
                  <a:srgbClr val="0070C0"/>
                </a:solidFill>
                <a:latin typeface="Times New Roman" panose="02020603050405020304" pitchFamily="18" charset="0"/>
                <a:cs typeface="Times New Roman" panose="02020603050405020304" pitchFamily="18" charset="0"/>
              </a:rPr>
              <a:t>i </a:t>
            </a:r>
            <a:r>
              <a:rPr lang="vi-VN" sz="3200" b="1" dirty="0">
                <a:solidFill>
                  <a:srgbClr val="0070C0"/>
                </a:solidFill>
                <a:latin typeface="Times New Roman" panose="02020603050405020304" pitchFamily="18" charset="0"/>
                <a:cs typeface="Times New Roman" panose="02020603050405020304" pitchFamily="18" charset="0"/>
              </a:rPr>
              <a:t>trường cho các phản ứng hoá học </a:t>
            </a:r>
            <a:r>
              <a:rPr lang="vi-VN" sz="3200" b="1" dirty="0" smtClean="0">
                <a:solidFill>
                  <a:srgbClr val="0070C0"/>
                </a:solidFill>
                <a:latin typeface="Times New Roman" panose="02020603050405020304" pitchFamily="18" charset="0"/>
                <a:cs typeface="Times New Roman" panose="02020603050405020304" pitchFamily="18" charset="0"/>
              </a:rPr>
              <a:t>cơ</a:t>
            </a:r>
            <a:r>
              <a:rPr lang="en-US" sz="3200" b="1" dirty="0" smtClean="0">
                <a:solidFill>
                  <a:srgbClr val="0070C0"/>
                </a:solidFill>
                <a:latin typeface="Times New Roman" panose="02020603050405020304" pitchFamily="18" charset="0"/>
                <a:cs typeface="Times New Roman" panose="02020603050405020304" pitchFamily="18" charset="0"/>
              </a:rPr>
              <a:t> </a:t>
            </a:r>
            <a:r>
              <a:rPr lang="vi-VN" sz="3200" b="1" dirty="0" smtClean="0">
                <a:solidFill>
                  <a:srgbClr val="0070C0"/>
                </a:solidFill>
                <a:latin typeface="Times New Roman" panose="02020603050405020304" pitchFamily="18" charset="0"/>
                <a:cs typeface="Times New Roman" panose="02020603050405020304" pitchFamily="18" charset="0"/>
              </a:rPr>
              <a:t>thể </a:t>
            </a:r>
            <a:r>
              <a:rPr lang="vi-VN" sz="3200" b="1" dirty="0">
                <a:solidFill>
                  <a:srgbClr val="0070C0"/>
                </a:solidFill>
                <a:latin typeface="Times New Roman" panose="02020603050405020304" pitchFamily="18" charset="0"/>
                <a:cs typeface="Times New Roman" panose="02020603050405020304" pitchFamily="18" charset="0"/>
              </a:rPr>
              <a:t>không duy trì được các hoạt động </a:t>
            </a:r>
            <a:r>
              <a:rPr lang="vi-VN" sz="3200" b="1" dirty="0" smtClean="0">
                <a:solidFill>
                  <a:srgbClr val="0070C0"/>
                </a:solidFill>
                <a:latin typeface="Times New Roman" panose="02020603050405020304" pitchFamily="18" charset="0"/>
                <a:cs typeface="Times New Roman" panose="02020603050405020304" pitchFamily="18" charset="0"/>
              </a:rPr>
              <a:t>s</a:t>
            </a:r>
            <a:r>
              <a:rPr lang="en-US" sz="3200" b="1" dirty="0" smtClean="0">
                <a:solidFill>
                  <a:srgbClr val="0070C0"/>
                </a:solidFill>
                <a:latin typeface="Times New Roman" panose="02020603050405020304" pitchFamily="18" charset="0"/>
                <a:cs typeface="Times New Roman" panose="02020603050405020304" pitchFamily="18" charset="0"/>
              </a:rPr>
              <a:t>ố</a:t>
            </a:r>
            <a:r>
              <a:rPr lang="vi-VN" sz="3200" b="1" dirty="0" smtClean="0">
                <a:solidFill>
                  <a:srgbClr val="0070C0"/>
                </a:solidFill>
                <a:latin typeface="Times New Roman" panose="02020603050405020304" pitchFamily="18" charset="0"/>
                <a:cs typeface="Times New Roman" panose="02020603050405020304" pitchFamily="18" charset="0"/>
              </a:rPr>
              <a:t>ng </a:t>
            </a:r>
            <a:r>
              <a:rPr lang="vi-VN" sz="3200" b="1" dirty="0">
                <a:solidFill>
                  <a:srgbClr val="0070C0"/>
                </a:solidFill>
                <a:latin typeface="Times New Roman" panose="02020603050405020304" pitchFamily="18" charset="0"/>
                <a:cs typeface="Times New Roman" panose="02020603050405020304" pitchFamily="18" charset="0"/>
              </a:rPr>
              <a:t>và chết.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36360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999134"/>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2</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Tìm</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hiểu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vai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trò</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của</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nước</a:t>
            </a:r>
            <a:r>
              <a:rPr lang="en-US" sz="2400" b="1" dirty="0" smtClean="0">
                <a:solidFill>
                  <a:srgbClr val="FF0000"/>
                </a:solidFill>
                <a:latin typeface="Times New Roman" panose="02020603050405020304" pitchFamily="18" charset="0"/>
                <a:cs typeface="Times New Roman" panose="02020603050405020304" pitchFamily="18" charset="0"/>
              </a:rPr>
              <a:t>.</a:t>
            </a: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là thành phần chủ yếu cấu tạo nên tế bào cơ thể sinh vật.</a:t>
            </a:r>
            <a:endParaRPr lang="en-US" sz="2400" b="1" dirty="0" smtClean="0">
              <a:solidFill>
                <a:srgbClr val="00B0F0"/>
              </a:solidFill>
              <a:latin typeface="Times New Roman" panose="02020603050405020304" pitchFamily="18" charset="0"/>
              <a:cs typeface="Times New Roman" panose="02020603050405020304" pitchFamily="18" charset="0"/>
            </a:endParaRP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có vai trò rất quan trọng trong các hoạt động sống của sinh vật như: điều hoà thân nhiệt, dung môi hoà tan và vận chuyển các chất, nguyên liệu và môi trường diễn ra các phản ứng chuyển hoá.</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962962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11649076"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1551781"/>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8</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là</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gì</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có</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thể</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lấy</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từ</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nguồn</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nào</a:t>
            </a:r>
            <a:r>
              <a:rPr lang="en-US" sz="3200" b="1" dirty="0">
                <a:solidFill>
                  <a:schemeClr val="accent1"/>
                </a:solidFill>
                <a:latin typeface="Times New Roman" panose="02020603050405020304" pitchFamily="18" charset="0"/>
                <a:cs typeface="Times New Roman" panose="02020603050405020304" pitchFamily="18" charset="0"/>
              </a:rPr>
              <a:t>?</a:t>
            </a:r>
          </a:p>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9</a:t>
            </a:r>
            <a:r>
              <a:rPr lang="en-US" sz="3200" b="1" dirty="0">
                <a:solidFill>
                  <a:schemeClr val="accent1"/>
                </a:solidFill>
                <a:latin typeface="Times New Roman" panose="02020603050405020304" pitchFamily="18" charset="0"/>
                <a:cs typeface="Times New Roman" panose="02020603050405020304" pitchFamily="18" charset="0"/>
              </a:rPr>
              <a:t>. Ở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các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được</a:t>
            </a:r>
            <a:r>
              <a:rPr lang="en-US" sz="3200" b="1" dirty="0">
                <a:solidFill>
                  <a:schemeClr val="accent1"/>
                </a:solidFill>
                <a:latin typeface="Times New Roman" panose="02020603050405020304" pitchFamily="18" charset="0"/>
                <a:cs typeface="Times New Roman" panose="02020603050405020304" pitchFamily="18" charset="0"/>
              </a:rPr>
              <a:t> chia </a:t>
            </a:r>
            <a:r>
              <a:rPr lang="en-US" sz="3200" b="1" dirty="0" err="1">
                <a:solidFill>
                  <a:schemeClr val="accent1"/>
                </a:solidFill>
                <a:latin typeface="Times New Roman" panose="02020603050405020304" pitchFamily="18" charset="0"/>
                <a:cs typeface="Times New Roman" panose="02020603050405020304" pitchFamily="18" charset="0"/>
              </a:rPr>
              <a:t>thành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nhóm</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nào</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Dựa</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vào</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đâu</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để</a:t>
            </a:r>
            <a:r>
              <a:rPr lang="en-US" sz="3200" b="1" dirty="0">
                <a:solidFill>
                  <a:schemeClr val="accent1"/>
                </a:solidFill>
                <a:latin typeface="Times New Roman" panose="02020603050405020304" pitchFamily="18" charset="0"/>
                <a:cs typeface="Times New Roman" panose="02020603050405020304" pitchFamily="18" charset="0"/>
              </a:rPr>
              <a:t> chia </a:t>
            </a:r>
            <a:r>
              <a:rPr lang="en-US" sz="3200" b="1" dirty="0" err="1">
                <a:solidFill>
                  <a:schemeClr val="accent1"/>
                </a:solidFill>
                <a:latin typeface="Times New Roman" panose="02020603050405020304" pitchFamily="18" charset="0"/>
                <a:cs typeface="Times New Roman" panose="02020603050405020304" pitchFamily="18" charset="0"/>
              </a:rPr>
              <a:t>thành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các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nhóm</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đó</a:t>
            </a:r>
            <a:r>
              <a:rPr lang="en-US" sz="3200" b="1" dirty="0">
                <a:solidFill>
                  <a:schemeClr val="accent1"/>
                </a:solidFill>
                <a:latin typeface="Times New Roman" panose="02020603050405020304" pitchFamily="18" charset="0"/>
                <a:cs typeface="Times New Roman" panose="02020603050405020304" pitchFamily="18" charset="0"/>
              </a:rPr>
              <a:t>?</a:t>
            </a:r>
          </a:p>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10</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có</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vai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trò</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gì</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đối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với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cơ</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thể</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a:t>
            </a: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2867025" y="809626"/>
            <a:ext cx="5562600"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latin typeface="Times New Roman" panose="02020603050405020304" pitchFamily="18" charset="0"/>
                <a:cs typeface="Times New Roman" panose="02020603050405020304" pitchFamily="18" charset="0"/>
              </a:rPr>
              <a:t>THẢO LUẬN NHÓM ( 10 PHÚT )</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66041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85774" y="1328538"/>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600" b="1" dirty="0">
                <a:solidFill>
                  <a:srgbClr val="0070C0"/>
                </a:solidFill>
                <a:latin typeface="Times New Roman" panose="02020603050405020304" pitchFamily="18" charset="0"/>
                <a:cs typeface="Times New Roman" panose="02020603050405020304" pitchFamily="18" charset="0"/>
              </a:rPr>
              <a:t>-Chất dinh dưỡng là các chất hoá học được cơ thể sinh vật hấp thụ từ mòi trường bên ngoài.</a:t>
            </a:r>
            <a:endParaRPr lang="en-US" sz="3600" b="1" dirty="0">
              <a:solidFill>
                <a:srgbClr val="0070C0"/>
              </a:solidFill>
              <a:latin typeface="Times New Roman" panose="02020603050405020304" pitchFamily="18" charset="0"/>
              <a:cs typeface="Times New Roman" panose="02020603050405020304" pitchFamily="18" charset="0"/>
            </a:endParaRPr>
          </a:p>
          <a:p>
            <a:r>
              <a:rPr lang="vi-VN" sz="3600" b="1" dirty="0">
                <a:solidFill>
                  <a:srgbClr val="0070C0"/>
                </a:solidFill>
                <a:latin typeface="Times New Roman" panose="02020603050405020304" pitchFamily="18" charset="0"/>
                <a:cs typeface="Times New Roman" panose="02020603050405020304" pitchFamily="18" charset="0"/>
              </a:rPr>
              <a:t>-Động vật có thể lấy chất dinh dưỡng từ thức ăn, thực vật lấy từ phân bón.</a:t>
            </a:r>
            <a:endParaRPr lang="en-US" sz="3600" b="1" dirty="0">
              <a:solidFill>
                <a:srgbClr val="0070C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3" y="21411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8.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là</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gì</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có</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thể</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lấy</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từ</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nguồn</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nào</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965062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09575" y="1556939"/>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b="1" i="1" dirty="0" smtClean="0">
                <a:solidFill>
                  <a:srgbClr val="0070C0"/>
                </a:solidFill>
                <a:latin typeface="Times New Roman" panose="02020603050405020304" pitchFamily="18" charset="0"/>
                <a:cs typeface="Times New Roman" panose="02020603050405020304" pitchFamily="18" charset="0"/>
              </a:rPr>
              <a:t>- </a:t>
            </a:r>
            <a:r>
              <a:rPr lang="en-US" sz="2400" b="1" dirty="0" smtClean="0">
                <a:solidFill>
                  <a:srgbClr val="0070C0"/>
                </a:solidFill>
                <a:latin typeface="Times New Roman" panose="02020603050405020304" pitchFamily="18" charset="0"/>
                <a:cs typeface="Times New Roman" panose="02020603050405020304" pitchFamily="18" charset="0"/>
              </a:rPr>
              <a:t>Ở</a:t>
            </a:r>
            <a:r>
              <a:rPr lang="vi-VN" sz="2400" b="1" dirty="0" smtClean="0">
                <a:solidFill>
                  <a:srgbClr val="0070C0"/>
                </a:solidFill>
                <a:latin typeface="Times New Roman" panose="02020603050405020304" pitchFamily="18" charset="0"/>
                <a:cs typeface="Times New Roman" panose="02020603050405020304" pitchFamily="18" charset="0"/>
              </a:rPr>
              <a:t> </a:t>
            </a:r>
            <a:r>
              <a:rPr lang="vi-VN" sz="2400" b="1" dirty="0">
                <a:solidFill>
                  <a:srgbClr val="0070C0"/>
                </a:solidFill>
                <a:latin typeface="Times New Roman" panose="02020603050405020304" pitchFamily="18" charset="0"/>
                <a:cs typeface="Times New Roman" panose="02020603050405020304" pitchFamily="18" charset="0"/>
              </a:rPr>
              <a:t>động vật: chất dinh dưỡng </a:t>
            </a:r>
            <a:r>
              <a:rPr lang="en-US" sz="2400" b="1" dirty="0" err="1" smtClean="0">
                <a:solidFill>
                  <a:srgbClr val="0070C0"/>
                </a:solidFill>
                <a:latin typeface="Times New Roman" panose="02020603050405020304" pitchFamily="18" charset="0"/>
                <a:cs typeface="Times New Roman" panose="02020603050405020304" pitchFamily="18" charset="0"/>
              </a:rPr>
              <a:t>gồ</a:t>
            </a:r>
            <a:r>
              <a:rPr lang="vi-VN" sz="2400" b="1" dirty="0" smtClean="0">
                <a:solidFill>
                  <a:srgbClr val="0070C0"/>
                </a:solidFill>
                <a:latin typeface="Times New Roman" panose="02020603050405020304" pitchFamily="18" charset="0"/>
                <a:cs typeface="Times New Roman" panose="02020603050405020304" pitchFamily="18" charset="0"/>
              </a:rPr>
              <a:t>m </a:t>
            </a:r>
            <a:r>
              <a:rPr lang="vi-VN" sz="2400" b="1" dirty="0">
                <a:solidFill>
                  <a:srgbClr val="0070C0"/>
                </a:solidFill>
                <a:latin typeface="Times New Roman" panose="02020603050405020304" pitchFamily="18" charset="0"/>
                <a:cs typeface="Times New Roman" panose="02020603050405020304" pitchFamily="18" charset="0"/>
              </a:rPr>
              <a:t>bốn nhóm chính dựa vào bản chất hoá học của các chất: </a:t>
            </a:r>
            <a:r>
              <a:rPr lang="en-US" sz="2400" b="1" dirty="0">
                <a:solidFill>
                  <a:srgbClr val="0070C0"/>
                </a:solidFill>
                <a:latin typeface="Times New Roman" panose="02020603050405020304" pitchFamily="18" charset="0"/>
                <a:cs typeface="Times New Roman" panose="02020603050405020304" pitchFamily="18" charset="0"/>
              </a:rPr>
              <a:t>carbohydrate </a:t>
            </a:r>
            <a:r>
              <a:rPr lang="vi-VN" sz="2400" b="1" dirty="0">
                <a:solidFill>
                  <a:srgbClr val="0070C0"/>
                </a:solidFill>
                <a:latin typeface="Times New Roman" panose="02020603050405020304" pitchFamily="18" charset="0"/>
                <a:cs typeface="Times New Roman" panose="02020603050405020304" pitchFamily="18" charset="0"/>
              </a:rPr>
              <a:t>(chất bột đường), </a:t>
            </a:r>
            <a:r>
              <a:rPr lang="en-US" sz="2400" b="1" dirty="0">
                <a:solidFill>
                  <a:srgbClr val="0070C0"/>
                </a:solidFill>
                <a:latin typeface="Times New Roman" panose="02020603050405020304" pitchFamily="18" charset="0"/>
                <a:cs typeface="Times New Roman" panose="02020603050405020304" pitchFamily="18" charset="0"/>
              </a:rPr>
              <a:t>lipid </a:t>
            </a:r>
            <a:r>
              <a:rPr lang="vi-VN" sz="2400" b="1" dirty="0">
                <a:solidFill>
                  <a:srgbClr val="0070C0"/>
                </a:solidFill>
                <a:latin typeface="Times New Roman" panose="02020603050405020304" pitchFamily="18" charset="0"/>
                <a:cs typeface="Times New Roman" panose="02020603050405020304" pitchFamily="18" charset="0"/>
              </a:rPr>
              <a:t>(chất béo), </a:t>
            </a:r>
            <a:r>
              <a:rPr lang="en-US" sz="2400" b="1" dirty="0">
                <a:solidFill>
                  <a:srgbClr val="0070C0"/>
                </a:solidFill>
                <a:latin typeface="Times New Roman" panose="02020603050405020304" pitchFamily="18" charset="0"/>
                <a:cs typeface="Times New Roman" panose="02020603050405020304" pitchFamily="18" charset="0"/>
              </a:rPr>
              <a:t>protein </a:t>
            </a:r>
            <a:r>
              <a:rPr lang="vi-VN" sz="2400" b="1" dirty="0">
                <a:solidFill>
                  <a:srgbClr val="0070C0"/>
                </a:solidFill>
                <a:latin typeface="Times New Roman" panose="02020603050405020304" pitchFamily="18" charset="0"/>
                <a:cs typeface="Times New Roman" panose="02020603050405020304" pitchFamily="18" charset="0"/>
              </a:rPr>
              <a:t>(chất đạm), </a:t>
            </a:r>
            <a:r>
              <a:rPr lang="en-US" sz="2400" b="1" dirty="0">
                <a:solidFill>
                  <a:srgbClr val="0070C0"/>
                </a:solidFill>
                <a:latin typeface="Times New Roman" panose="02020603050405020304" pitchFamily="18" charset="0"/>
                <a:cs typeface="Times New Roman" panose="02020603050405020304" pitchFamily="18" charset="0"/>
              </a:rPr>
              <a:t>vitamin </a:t>
            </a:r>
            <a:r>
              <a:rPr lang="vi-VN" sz="2400" b="1" dirty="0">
                <a:solidFill>
                  <a:srgbClr val="0070C0"/>
                </a:solidFill>
                <a:latin typeface="Times New Roman" panose="02020603050405020304" pitchFamily="18" charset="0"/>
                <a:cs typeface="Times New Roman" panose="02020603050405020304" pitchFamily="18" charset="0"/>
              </a:rPr>
              <a:t>và chất khoáng.Trong đó, </a:t>
            </a:r>
            <a:r>
              <a:rPr lang="en-US" sz="2400" b="1" dirty="0">
                <a:solidFill>
                  <a:srgbClr val="0070C0"/>
                </a:solidFill>
                <a:latin typeface="Times New Roman" panose="02020603050405020304" pitchFamily="18" charset="0"/>
                <a:cs typeface="Times New Roman" panose="02020603050405020304" pitchFamily="18" charset="0"/>
              </a:rPr>
              <a:t>carbohydrate, lipid </a:t>
            </a:r>
            <a:r>
              <a:rPr lang="vi-VN" sz="2400" b="1" dirty="0">
                <a:solidFill>
                  <a:srgbClr val="0070C0"/>
                </a:solidFill>
                <a:latin typeface="Times New Roman" panose="02020603050405020304" pitchFamily="18" charset="0"/>
                <a:cs typeface="Times New Roman" panose="02020603050405020304" pitchFamily="18" charset="0"/>
              </a:rPr>
              <a:t>và </a:t>
            </a:r>
            <a:r>
              <a:rPr lang="en-US" sz="2400" b="1" dirty="0">
                <a:solidFill>
                  <a:srgbClr val="0070C0"/>
                </a:solidFill>
                <a:latin typeface="Times New Roman" panose="02020603050405020304" pitchFamily="18" charset="0"/>
                <a:cs typeface="Times New Roman" panose="02020603050405020304" pitchFamily="18" charset="0"/>
              </a:rPr>
              <a:t>protein </a:t>
            </a:r>
            <a:r>
              <a:rPr lang="vi-VN" sz="2400" b="1" dirty="0">
                <a:solidFill>
                  <a:srgbClr val="0070C0"/>
                </a:solidFill>
                <a:latin typeface="Times New Roman" panose="02020603050405020304" pitchFamily="18" charset="0"/>
                <a:cs typeface="Times New Roman" panose="02020603050405020304" pitchFamily="18" charset="0"/>
              </a:rPr>
              <a:t>là các chất cung cấp năng lượng; còn </a:t>
            </a:r>
            <a:r>
              <a:rPr lang="en-US" sz="2400" b="1" dirty="0">
                <a:solidFill>
                  <a:srgbClr val="0070C0"/>
                </a:solidFill>
                <a:latin typeface="Times New Roman" panose="02020603050405020304" pitchFamily="18" charset="0"/>
                <a:cs typeface="Times New Roman" panose="02020603050405020304" pitchFamily="18" charset="0"/>
              </a:rPr>
              <a:t>vitamin </a:t>
            </a:r>
            <a:r>
              <a:rPr lang="vi-VN" sz="2400" b="1" dirty="0">
                <a:solidFill>
                  <a:srgbClr val="0070C0"/>
                </a:solidFill>
                <a:latin typeface="Times New Roman" panose="02020603050405020304" pitchFamily="18" charset="0"/>
                <a:cs typeface="Times New Roman" panose="02020603050405020304" pitchFamily="18" charset="0"/>
              </a:rPr>
              <a:t>và chất khoáng là các chất không cung cấp năng lượng cho cơ thể.</a:t>
            </a:r>
            <a:endParaRPr lang="en-US" sz="2400" b="1" dirty="0">
              <a:solidFill>
                <a:srgbClr val="0070C0"/>
              </a:solidFill>
              <a:latin typeface="Times New Roman" panose="02020603050405020304" pitchFamily="18" charset="0"/>
              <a:cs typeface="Times New Roman" panose="02020603050405020304" pitchFamily="18" charset="0"/>
            </a:endParaRPr>
          </a:p>
          <a:p>
            <a:pPr lvl="0"/>
            <a:r>
              <a:rPr lang="en-US" sz="2400" b="1" dirty="0" smtClean="0">
                <a:solidFill>
                  <a:srgbClr val="0070C0"/>
                </a:solidFill>
                <a:latin typeface="Times New Roman" panose="02020603050405020304" pitchFamily="18" charset="0"/>
                <a:cs typeface="Times New Roman" panose="02020603050405020304" pitchFamily="18" charset="0"/>
              </a:rPr>
              <a:t>- </a:t>
            </a:r>
            <a:r>
              <a:rPr lang="vi-VN" sz="2400" b="1" dirty="0" smtClean="0">
                <a:solidFill>
                  <a:srgbClr val="0070C0"/>
                </a:solidFill>
                <a:latin typeface="Times New Roman" panose="02020603050405020304" pitchFamily="18" charset="0"/>
                <a:cs typeface="Times New Roman" panose="02020603050405020304" pitchFamily="18" charset="0"/>
              </a:rPr>
              <a:t>Ở </a:t>
            </a:r>
            <a:r>
              <a:rPr lang="vi-VN" sz="2400" b="1" dirty="0">
                <a:solidFill>
                  <a:srgbClr val="0070C0"/>
                </a:solidFill>
                <a:latin typeface="Times New Roman" panose="02020603050405020304" pitchFamily="18" charset="0"/>
                <a:cs typeface="Times New Roman" panose="02020603050405020304" pitchFamily="18" charset="0"/>
              </a:rPr>
              <a:t>thực vật, </a:t>
            </a:r>
            <a:r>
              <a:rPr lang="vi-VN" sz="2400" b="1" dirty="0" smtClean="0">
                <a:solidFill>
                  <a:srgbClr val="0070C0"/>
                </a:solidFill>
                <a:latin typeface="Times New Roman" panose="02020603050405020304" pitchFamily="18" charset="0"/>
                <a:cs typeface="Times New Roman" panose="02020603050405020304" pitchFamily="18" charset="0"/>
              </a:rPr>
              <a:t>dựa vào tỉ lệ có trong tế bào mà các chất dinh dưỡng (muối khoáng) được chia thành hai nhóm: </a:t>
            </a:r>
            <a:r>
              <a:rPr lang="en-US" sz="2400" b="1" dirty="0" err="1" smtClean="0">
                <a:solidFill>
                  <a:srgbClr val="0070C0"/>
                </a:solidFill>
                <a:latin typeface="Times New Roman" panose="02020603050405020304" pitchFamily="18" charset="0"/>
                <a:cs typeface="Times New Roman" panose="02020603050405020304" pitchFamily="18" charset="0"/>
              </a:rPr>
              <a:t>nhóm</a:t>
            </a:r>
            <a:r>
              <a:rPr lang="en-US" sz="2400" b="1" dirty="0" smtClean="0">
                <a:solidFill>
                  <a:srgbClr val="0070C0"/>
                </a:solidFill>
                <a:latin typeface="Times New Roman" panose="02020603050405020304" pitchFamily="18" charset="0"/>
                <a:cs typeface="Times New Roman" panose="02020603050405020304" pitchFamily="18" charset="0"/>
              </a:rPr>
              <a:t> </a:t>
            </a:r>
            <a:r>
              <a:rPr lang="vi-VN" sz="2400" b="1" dirty="0" smtClean="0">
                <a:solidFill>
                  <a:srgbClr val="0070C0"/>
                </a:solidFill>
                <a:latin typeface="Times New Roman" panose="02020603050405020304" pitchFamily="18" charset="0"/>
                <a:cs typeface="Times New Roman" panose="02020603050405020304" pitchFamily="18" charset="0"/>
              </a:rPr>
              <a:t>chiếm tỉ lệ lớn g</a:t>
            </a:r>
            <a:r>
              <a:rPr lang="en-US" sz="2400" b="1" dirty="0" smtClean="0">
                <a:solidFill>
                  <a:srgbClr val="0070C0"/>
                </a:solidFill>
                <a:latin typeface="Times New Roman" panose="02020603050405020304" pitchFamily="18" charset="0"/>
                <a:cs typeface="Times New Roman" panose="02020603050405020304" pitchFamily="18" charset="0"/>
              </a:rPr>
              <a:t>ồ</a:t>
            </a:r>
            <a:r>
              <a:rPr lang="vi-VN" sz="2400" b="1" dirty="0" smtClean="0">
                <a:solidFill>
                  <a:srgbClr val="0070C0"/>
                </a:solidFill>
                <a:latin typeface="Times New Roman" panose="02020603050405020304" pitchFamily="18" charset="0"/>
                <a:cs typeface="Times New Roman" panose="02020603050405020304" pitchFamily="18" charset="0"/>
              </a:rPr>
              <a:t>m có </a:t>
            </a:r>
            <a:r>
              <a:rPr lang="en-US" sz="2400" b="1" dirty="0" smtClean="0">
                <a:solidFill>
                  <a:srgbClr val="0070C0"/>
                </a:solidFill>
                <a:latin typeface="Times New Roman" panose="02020603050405020304" pitchFamily="18" charset="0"/>
                <a:cs typeface="Times New Roman" panose="02020603050405020304" pitchFamily="18" charset="0"/>
              </a:rPr>
              <a:t>C</a:t>
            </a:r>
            <a:r>
              <a:rPr lang="vi-VN" sz="2400" b="1" dirty="0" smtClean="0">
                <a:solidFill>
                  <a:srgbClr val="0070C0"/>
                </a:solidFill>
                <a:latin typeface="Times New Roman" panose="02020603050405020304" pitchFamily="18" charset="0"/>
                <a:cs typeface="Times New Roman" panose="02020603050405020304" pitchFamily="18" charset="0"/>
              </a:rPr>
              <a:t>, H, </a:t>
            </a:r>
            <a:r>
              <a:rPr lang="en-US" sz="2400" b="1" dirty="0" smtClean="0">
                <a:solidFill>
                  <a:srgbClr val="0070C0"/>
                </a:solidFill>
                <a:latin typeface="Times New Roman" panose="02020603050405020304" pitchFamily="18" charset="0"/>
                <a:cs typeface="Times New Roman" panose="02020603050405020304" pitchFamily="18" charset="0"/>
              </a:rPr>
              <a:t>O</a:t>
            </a:r>
            <a:r>
              <a:rPr lang="vi-VN" sz="2400" b="1" dirty="0" smtClean="0">
                <a:solidFill>
                  <a:srgbClr val="0070C0"/>
                </a:solidFill>
                <a:latin typeface="Times New Roman" panose="02020603050405020304" pitchFamily="18" charset="0"/>
                <a:cs typeface="Times New Roman" panose="02020603050405020304" pitchFamily="18" charset="0"/>
              </a:rPr>
              <a:t>, N,</a:t>
            </a:r>
            <a:r>
              <a:rPr lang="vi-VN" sz="2400" b="1" dirty="0" smtClean="0">
                <a:solidFill>
                  <a:srgbClr val="0070C0"/>
                </a:solidFill>
                <a:latin typeface="Times New Roman" panose="02020603050405020304" pitchFamily="18" charset="0"/>
                <a:cs typeface="Times New Roman" panose="02020603050405020304" pitchFamily="18" charset="0"/>
              </a:rPr>
              <a:t> </a:t>
            </a:r>
            <a:r>
              <a:rPr lang="en-US" sz="2400" b="1" dirty="0">
                <a:solidFill>
                  <a:srgbClr val="0070C0"/>
                </a:solidFill>
                <a:latin typeface="Times New Roman" panose="02020603050405020304" pitchFamily="18" charset="0"/>
                <a:cs typeface="Times New Roman" panose="02020603050405020304" pitchFamily="18" charset="0"/>
              </a:rPr>
              <a:t>P</a:t>
            </a:r>
            <a:r>
              <a:rPr lang="vi-VN" sz="2400" b="1" dirty="0" smtClean="0">
                <a:solidFill>
                  <a:srgbClr val="0070C0"/>
                </a:solidFill>
                <a:latin typeface="Times New Roman" panose="02020603050405020304" pitchFamily="18" charset="0"/>
                <a:cs typeface="Times New Roman" panose="02020603050405020304" pitchFamily="18" charset="0"/>
              </a:rPr>
              <a:t>,... </a:t>
            </a:r>
            <a:r>
              <a:rPr lang="vi-VN" sz="2400" b="1" dirty="0">
                <a:solidFill>
                  <a:srgbClr val="0070C0"/>
                </a:solidFill>
                <a:latin typeface="Times New Roman" panose="02020603050405020304" pitchFamily="18" charset="0"/>
                <a:cs typeface="Times New Roman" panose="02020603050405020304" pitchFamily="18" charset="0"/>
              </a:rPr>
              <a:t>và nhóm có tỉ lệ nhỏ </a:t>
            </a:r>
            <a:r>
              <a:rPr lang="vi-VN" sz="2400" b="1" dirty="0" smtClean="0">
                <a:solidFill>
                  <a:srgbClr val="0070C0"/>
                </a:solidFill>
                <a:latin typeface="Times New Roman" panose="02020603050405020304" pitchFamily="18" charset="0"/>
                <a:cs typeface="Times New Roman" panose="02020603050405020304" pitchFamily="18" charset="0"/>
              </a:rPr>
              <a:t>g</a:t>
            </a:r>
            <a:r>
              <a:rPr lang="en-US" sz="2400" b="1" dirty="0" smtClean="0">
                <a:solidFill>
                  <a:srgbClr val="0070C0"/>
                </a:solidFill>
                <a:latin typeface="Times New Roman" panose="02020603050405020304" pitchFamily="18" charset="0"/>
                <a:cs typeface="Times New Roman" panose="02020603050405020304" pitchFamily="18" charset="0"/>
              </a:rPr>
              <a:t>ồ</a:t>
            </a:r>
            <a:r>
              <a:rPr lang="vi-VN" sz="2400" b="1" dirty="0" smtClean="0">
                <a:solidFill>
                  <a:srgbClr val="0070C0"/>
                </a:solidFill>
                <a:latin typeface="Times New Roman" panose="02020603050405020304" pitchFamily="18" charset="0"/>
                <a:cs typeface="Times New Roman" panose="02020603050405020304" pitchFamily="18" charset="0"/>
              </a:rPr>
              <a:t>m </a:t>
            </a:r>
            <a:r>
              <a:rPr lang="vi-VN" sz="2400" b="1" dirty="0">
                <a:solidFill>
                  <a:srgbClr val="0070C0"/>
                </a:solidFill>
                <a:latin typeface="Times New Roman" panose="02020603050405020304" pitchFamily="18" charset="0"/>
                <a:cs typeface="Times New Roman" panose="02020603050405020304" pitchFamily="18" charset="0"/>
              </a:rPr>
              <a:t>Fe, Zn, Cu, Mo,...</a:t>
            </a:r>
            <a:endParaRPr lang="en-US" sz="2400" b="1" dirty="0">
              <a:solidFill>
                <a:srgbClr val="0070C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5" y="38556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9. Ở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các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được</a:t>
            </a:r>
            <a:r>
              <a:rPr lang="en-US" sz="2800" b="1" dirty="0" smtClean="0">
                <a:solidFill>
                  <a:srgbClr val="FF0000"/>
                </a:solidFill>
                <a:latin typeface="Times New Roman" panose="02020603050405020304" pitchFamily="18" charset="0"/>
                <a:cs typeface="Times New Roman" panose="02020603050405020304" pitchFamily="18" charset="0"/>
              </a:rPr>
              <a:t> chia </a:t>
            </a:r>
            <a:r>
              <a:rPr lang="en-US" sz="2800" b="1" dirty="0" err="1" smtClean="0">
                <a:solidFill>
                  <a:srgbClr val="FF0000"/>
                </a:solidFill>
                <a:latin typeface="Times New Roman" panose="02020603050405020304" pitchFamily="18" charset="0"/>
                <a:cs typeface="Times New Roman" panose="02020603050405020304" pitchFamily="18" charset="0"/>
              </a:rPr>
              <a:t>thành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nhóm</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nào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Dựa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vào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đâu</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để</a:t>
            </a:r>
            <a:r>
              <a:rPr lang="en-US" sz="2800" b="1" dirty="0" smtClean="0">
                <a:solidFill>
                  <a:srgbClr val="FF0000"/>
                </a:solidFill>
                <a:latin typeface="Times New Roman" panose="02020603050405020304" pitchFamily="18" charset="0"/>
                <a:cs typeface="Times New Roman" panose="02020603050405020304" pitchFamily="18" charset="0"/>
              </a:rPr>
              <a:t> chia </a:t>
            </a:r>
            <a:r>
              <a:rPr lang="en-US" sz="2800" b="1" dirty="0" err="1" smtClean="0">
                <a:solidFill>
                  <a:srgbClr val="FF0000"/>
                </a:solidFill>
                <a:latin typeface="Times New Roman" panose="02020603050405020304" pitchFamily="18" charset="0"/>
                <a:cs typeface="Times New Roman" panose="02020603050405020304" pitchFamily="18" charset="0"/>
              </a:rPr>
              <a:t>thành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các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nhóm</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đó</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74062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09575" y="1556939"/>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B0F0"/>
                </a:solidFill>
                <a:latin typeface="Times New Roman" panose="02020603050405020304" pitchFamily="18" charset="0"/>
                <a:cs typeface="Times New Roman" panose="02020603050405020304" pitchFamily="18" charset="0"/>
              </a:rPr>
              <a:t>Vai trò của các chất dinh dưỡng: cung cấp nguyên liệu </a:t>
            </a:r>
            <a:r>
              <a:rPr lang="vi-VN" sz="3200" b="1" dirty="0" smtClean="0">
                <a:solidFill>
                  <a:srgbClr val="00B0F0"/>
                </a:solidFill>
                <a:latin typeface="Times New Roman" panose="02020603050405020304" pitchFamily="18" charset="0"/>
                <a:cs typeface="Times New Roman" panose="02020603050405020304" pitchFamily="18" charset="0"/>
              </a:rPr>
              <a:t>c</a:t>
            </a:r>
            <a:r>
              <a:rPr lang="en-US" sz="3200" b="1" dirty="0" smtClean="0">
                <a:solidFill>
                  <a:srgbClr val="00B0F0"/>
                </a:solidFill>
                <a:latin typeface="Times New Roman" panose="02020603050405020304" pitchFamily="18" charset="0"/>
                <a:cs typeface="Times New Roman" panose="02020603050405020304" pitchFamily="18" charset="0"/>
              </a:rPr>
              <a:t>ấ</a:t>
            </a:r>
            <a:r>
              <a:rPr lang="vi-VN" sz="3200" b="1" dirty="0" smtClean="0">
                <a:solidFill>
                  <a:srgbClr val="00B0F0"/>
                </a:solidFill>
                <a:latin typeface="Times New Roman" panose="02020603050405020304" pitchFamily="18" charset="0"/>
                <a:cs typeface="Times New Roman" panose="02020603050405020304" pitchFamily="18" charset="0"/>
              </a:rPr>
              <a:t>u </a:t>
            </a:r>
            <a:r>
              <a:rPr lang="vi-VN" sz="3200" b="1" dirty="0">
                <a:solidFill>
                  <a:srgbClr val="00B0F0"/>
                </a:solidFill>
                <a:latin typeface="Times New Roman" panose="02020603050405020304" pitchFamily="18" charset="0"/>
                <a:cs typeface="Times New Roman" panose="02020603050405020304" pitchFamily="18" charset="0"/>
              </a:rPr>
              <a:t>tạo nên các thành phần của tế bào, giúp cơ thể sinh trưởng và phát triển; cung cấp năng lượng; tham gia </a:t>
            </a:r>
            <a:r>
              <a:rPr lang="vi-VN" sz="3200" b="1" dirty="0" smtClean="0">
                <a:solidFill>
                  <a:srgbClr val="00B0F0"/>
                </a:solidFill>
                <a:latin typeface="Times New Roman" panose="02020603050405020304" pitchFamily="18" charset="0"/>
                <a:cs typeface="Times New Roman" panose="02020603050405020304" pitchFamily="18" charset="0"/>
              </a:rPr>
              <a:t>đi</a:t>
            </a:r>
            <a:r>
              <a:rPr lang="en-US" sz="3200" b="1" dirty="0" smtClean="0">
                <a:solidFill>
                  <a:srgbClr val="00B0F0"/>
                </a:solidFill>
                <a:latin typeface="Times New Roman" panose="02020603050405020304" pitchFamily="18" charset="0"/>
                <a:cs typeface="Times New Roman" panose="02020603050405020304" pitchFamily="18" charset="0"/>
              </a:rPr>
              <a:t>ề</a:t>
            </a:r>
            <a:r>
              <a:rPr lang="vi-VN" sz="3200" b="1" dirty="0" smtClean="0">
                <a:solidFill>
                  <a:srgbClr val="00B0F0"/>
                </a:solidFill>
                <a:latin typeface="Times New Roman" panose="02020603050405020304" pitchFamily="18" charset="0"/>
                <a:cs typeface="Times New Roman" panose="02020603050405020304" pitchFamily="18" charset="0"/>
              </a:rPr>
              <a:t>u </a:t>
            </a:r>
            <a:r>
              <a:rPr lang="vi-VN" sz="3200" b="1" dirty="0">
                <a:solidFill>
                  <a:srgbClr val="00B0F0"/>
                </a:solidFill>
                <a:latin typeface="Times New Roman" panose="02020603050405020304" pitchFamily="18" charset="0"/>
                <a:cs typeface="Times New Roman" panose="02020603050405020304" pitchFamily="18" charset="0"/>
              </a:rPr>
              <a:t>hoà các hoạt động </a:t>
            </a:r>
            <a:r>
              <a:rPr lang="vi-VN" sz="3200" b="1" dirty="0" smtClean="0">
                <a:solidFill>
                  <a:srgbClr val="00B0F0"/>
                </a:solidFill>
                <a:latin typeface="Times New Roman" panose="02020603050405020304" pitchFamily="18" charset="0"/>
                <a:cs typeface="Times New Roman" panose="02020603050405020304" pitchFamily="18" charset="0"/>
              </a:rPr>
              <a:t>s</a:t>
            </a:r>
            <a:r>
              <a:rPr lang="en-US" sz="3200" b="1" dirty="0" smtClean="0">
                <a:solidFill>
                  <a:srgbClr val="00B0F0"/>
                </a:solidFill>
                <a:latin typeface="Times New Roman" panose="02020603050405020304" pitchFamily="18" charset="0"/>
                <a:cs typeface="Times New Roman" panose="02020603050405020304" pitchFamily="18" charset="0"/>
              </a:rPr>
              <a:t>ố</a:t>
            </a:r>
            <a:r>
              <a:rPr lang="vi-VN" sz="3200" b="1" dirty="0" smtClean="0">
                <a:solidFill>
                  <a:srgbClr val="00B0F0"/>
                </a:solidFill>
                <a:latin typeface="Times New Roman" panose="02020603050405020304" pitchFamily="18" charset="0"/>
                <a:cs typeface="Times New Roman" panose="02020603050405020304" pitchFamily="18" charset="0"/>
              </a:rPr>
              <a:t>ng </a:t>
            </a:r>
            <a:r>
              <a:rPr lang="vi-VN" sz="3200" b="1" dirty="0">
                <a:solidFill>
                  <a:srgbClr val="00B0F0"/>
                </a:solidFill>
                <a:latin typeface="Times New Roman" panose="02020603050405020304" pitchFamily="18" charset="0"/>
                <a:cs typeface="Times New Roman" panose="02020603050405020304" pitchFamily="18" charset="0"/>
              </a:rPr>
              <a:t>của tế bào và cơ thể.</a:t>
            </a:r>
            <a:endParaRPr lang="en-US" sz="3200" b="1" dirty="0">
              <a:solidFill>
                <a:srgbClr val="00B0F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5" y="38556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10.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có</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vai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trò</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gì</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đối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với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cơ</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thể</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865790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HỮNG CÁCH CẤP CỨU CÂY KHI CÂY HÉO ÚA"/>
          <p:cNvPicPr>
            <a:picLocks noGrp="1"/>
          </p:cNvPicPr>
          <p:nvPr>
            <p:ph idx="1"/>
          </p:nvPr>
        </p:nvPicPr>
        <p:blipFill rotWithShape="1">
          <a:blip r:embed="rId2">
            <a:extLst>
              <a:ext uri="{28A0092B-C50C-407E-A947-70E740481C1C}">
                <a14:useLocalDpi xmlns:a14="http://schemas.microsoft.com/office/drawing/2010/main" val="0"/>
              </a:ext>
            </a:extLst>
          </a:blip>
          <a:srcRect l="42884" b="942"/>
          <a:stretch/>
        </p:blipFill>
        <p:spPr bwMode="auto">
          <a:xfrm>
            <a:off x="130629" y="1227909"/>
            <a:ext cx="4754880" cy="5434148"/>
          </a:xfrm>
          <a:prstGeom prst="rect">
            <a:avLst/>
          </a:prstGeom>
          <a:noFill/>
          <a:ln>
            <a:noFill/>
          </a:ln>
          <a:extLst>
            <a:ext uri="{53640926-AAD7-44D8-BBD7-CCE9431645EC}">
              <a14:shadowObscured xmlns:a14="http://schemas.microsoft.com/office/drawing/2010/main"/>
            </a:ext>
          </a:extLst>
        </p:spPr>
      </p:pic>
      <p:pic>
        <p:nvPicPr>
          <p:cNvPr id="5" name="Picture 4" descr="NHỮNG CÁCH CẤP CỨU CÂY KHI CÂY HÉO ÚA"/>
          <p:cNvPicPr/>
          <p:nvPr/>
        </p:nvPicPr>
        <p:blipFill rotWithShape="1">
          <a:blip r:embed="rId2">
            <a:extLst>
              <a:ext uri="{28A0092B-C50C-407E-A947-70E740481C1C}">
                <a14:useLocalDpi xmlns:a14="http://schemas.microsoft.com/office/drawing/2010/main" val="0"/>
              </a:ext>
            </a:extLst>
          </a:blip>
          <a:srcRect r="56055"/>
          <a:stretch/>
        </p:blipFill>
        <p:spPr bwMode="auto">
          <a:xfrm>
            <a:off x="7236822" y="1227909"/>
            <a:ext cx="4441372" cy="5434148"/>
          </a:xfrm>
          <a:prstGeom prst="rect">
            <a:avLst/>
          </a:prstGeom>
          <a:noFill/>
          <a:ln>
            <a:noFill/>
          </a:ln>
          <a:extLst>
            <a:ext uri="{53640926-AAD7-44D8-BBD7-CCE9431645EC}">
              <a14:shadowObscured xmlns:a14="http://schemas.microsoft.com/office/drawing/2010/main"/>
            </a:ext>
          </a:extLst>
        </p:spPr>
      </p:pic>
      <p:sp>
        <p:nvSpPr>
          <p:cNvPr id="6" name="Right Arrow 5"/>
          <p:cNvSpPr/>
          <p:nvPr/>
        </p:nvSpPr>
        <p:spPr>
          <a:xfrm>
            <a:off x="5003074" y="3309595"/>
            <a:ext cx="2116183" cy="431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0629" y="104504"/>
            <a:ext cx="11547565" cy="11234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smtClean="0">
                <a:solidFill>
                  <a:srgbClr val="FF0000"/>
                </a:solidFill>
                <a:latin typeface="Times New Roman" panose="02020603050405020304" pitchFamily="18" charset="0"/>
                <a:cs typeface="Times New Roman" panose="02020603050405020304" pitchFamily="18" charset="0"/>
              </a:rPr>
              <a:t>Tại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sao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nhiều</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loại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cây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trồng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lúa</a:t>
            </a:r>
            <a:r>
              <a:rPr lang="en-US" sz="3200" b="1" dirty="0" smtClean="0">
                <a:solidFill>
                  <a:srgbClr val="FF0000"/>
                </a:solidFill>
                <a:latin typeface="Times New Roman" panose="02020603050405020304" pitchFamily="18" charset="0"/>
                <a:cs typeface="Times New Roman" panose="02020603050405020304" pitchFamily="18" charset="0"/>
              </a:rPr>
              <a:t> , </a:t>
            </a:r>
            <a:r>
              <a:rPr lang="en-US" sz="3200" b="1" dirty="0" err="1" smtClean="0">
                <a:solidFill>
                  <a:srgbClr val="FF0000"/>
                </a:solidFill>
                <a:latin typeface="Times New Roman" panose="02020603050405020304" pitchFamily="18" charset="0"/>
                <a:cs typeface="Times New Roman" panose="02020603050405020304" pitchFamily="18" charset="0"/>
              </a:rPr>
              <a:t>ngô</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cây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ăn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quả</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không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được</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tưới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đầy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đủ</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sẽ</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héo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dần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thậm</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chí</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sẽ</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chết</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48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r="8747"/>
          <a:stretch/>
        </p:blipFill>
        <p:spPr>
          <a:xfrm>
            <a:off x="457199" y="847726"/>
            <a:ext cx="10134601" cy="3929856"/>
          </a:xfrm>
        </p:spPr>
      </p:pic>
    </p:spTree>
    <p:extLst>
      <p:ext uri="{BB962C8B-B14F-4D97-AF65-F5344CB8AC3E}">
        <p14:creationId xmlns:p14="http://schemas.microsoft.com/office/powerpoint/2010/main" val="475458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r="32815"/>
          <a:stretch/>
        </p:blipFill>
        <p:spPr>
          <a:xfrm>
            <a:off x="3390900" y="971551"/>
            <a:ext cx="6943725" cy="3781424"/>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1" y="476250"/>
            <a:ext cx="2557462" cy="3810000"/>
          </a:xfrm>
          <a:prstGeom prst="rect">
            <a:avLst/>
          </a:prstGeom>
        </p:spPr>
      </p:pic>
    </p:spTree>
    <p:extLst>
      <p:ext uri="{BB962C8B-B14F-4D97-AF65-F5344CB8AC3E}">
        <p14:creationId xmlns:p14="http://schemas.microsoft.com/office/powerpoint/2010/main" val="22279861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11649076"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1199356"/>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smtClean="0">
                <a:solidFill>
                  <a:srgbClr val="00B0F0"/>
                </a:solidFill>
                <a:latin typeface="Times New Roman" panose="02020603050405020304" pitchFamily="18" charset="0"/>
                <a:cs typeface="Times New Roman" panose="02020603050405020304" pitchFamily="18" charset="0"/>
              </a:rPr>
              <a:t>Các chất dinh dưỡng có vai trò cung cấp nguyên liệu cấu tạo nên các thành phần của tế bào, giúp cơ thể sinh trưởng và phát triển; cung cấp năng lượng; tham gia điều hoà các hoạt động</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của</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tế</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bào</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và</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cơ</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thể</a:t>
            </a:r>
            <a:r>
              <a:rPr lang="en-US" sz="3200" b="1" dirty="0" smtClean="0">
                <a:solidFill>
                  <a:srgbClr val="00B0F0"/>
                </a:solidFill>
                <a:latin typeface="Times New Roman" panose="02020603050405020304" pitchFamily="18" charset="0"/>
                <a:cs typeface="Times New Roman" panose="02020603050405020304" pitchFamily="18" charset="0"/>
              </a:rPr>
              <a:t>.</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695213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514350" indent="-514350">
              <a:buAutoNum type="alphaUcPeriod"/>
            </a:pPr>
            <a:r>
              <a:rPr lang="en-US" dirty="0" smtClean="0">
                <a:latin typeface="Times New Roman" panose="02020603050405020304" pitchFamily="18" charset="0"/>
                <a:cs typeface="Times New Roman" panose="02020603050405020304" pitchFamily="18" charset="0"/>
              </a:rPr>
              <a:t>50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60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70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80</a:t>
            </a:r>
            <a:r>
              <a:rPr lang="en-US" dirty="0">
                <a:latin typeface="Times New Roman" panose="02020603050405020304" pitchFamily="18" charset="0"/>
                <a:cs typeface="Times New Roman" panose="02020603050405020304" pitchFamily="18" charset="0"/>
              </a:rPr>
              <a:t>%. </a:t>
            </a: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2533650"/>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C</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533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Vận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Điều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Cung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tan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thiết</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781049" y="16287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5" name="Oval 14"/>
          <p:cNvSpPr/>
          <p:nvPr/>
        </p:nvSpPr>
        <p:spPr>
          <a:xfrm>
            <a:off x="781048" y="2151064"/>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6" name="Oval 15"/>
          <p:cNvSpPr/>
          <p:nvPr/>
        </p:nvSpPr>
        <p:spPr>
          <a:xfrm>
            <a:off x="781049" y="2660652"/>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7" name="Oval 16"/>
          <p:cNvSpPr/>
          <p:nvPr/>
        </p:nvSpPr>
        <p:spPr>
          <a:xfrm>
            <a:off x="738185" y="41814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8" name="Oval 17"/>
          <p:cNvSpPr/>
          <p:nvPr/>
        </p:nvSpPr>
        <p:spPr>
          <a:xfrm>
            <a:off x="723898" y="46386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23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animBg="1"/>
      <p:bldP spid="17"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tan </a:t>
            </a:r>
            <a:r>
              <a:rPr lang="en-US" dirty="0" err="1">
                <a:latin typeface="Times New Roman" panose="02020603050405020304" pitchFamily="18" charset="0"/>
                <a:cs typeface="Times New Roman" panose="02020603050405020304" pitchFamily="18" charset="0"/>
              </a:rPr>
              <a:t>khí</a:t>
            </a:r>
            <a:r>
              <a:rPr lang="en-US" dirty="0">
                <a:latin typeface="Times New Roman" panose="02020603050405020304" pitchFamily="18" charset="0"/>
                <a:cs typeface="Times New Roman" panose="02020603050405020304" pitchFamily="18" charset="0"/>
              </a:rPr>
              <a:t> carbon dioxide. </a:t>
            </a:r>
          </a:p>
          <a:p>
            <a:pPr marL="0" indent="0">
              <a:buNone/>
            </a:pPr>
            <a:r>
              <a:rPr lang="en-US" dirty="0">
                <a:latin typeface="Times New Roman" panose="02020603050405020304" pitchFamily="18" charset="0"/>
                <a:cs typeface="Times New Roman" panose="02020603050405020304" pitchFamily="18" charset="0"/>
              </a:rPr>
              <a:t>B.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C.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2047875"/>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B</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3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normAutofit lnSpcReduction="10000"/>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(5)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(6)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A. 1.       B. 2.        C. 3.        D. 4.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562475" y="4657725"/>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D</a:t>
            </a:r>
          </a:p>
        </p:txBody>
      </p:sp>
    </p:spTree>
    <p:extLst>
      <p:ext uri="{BB962C8B-B14F-4D97-AF65-F5344CB8AC3E}">
        <p14:creationId xmlns:p14="http://schemas.microsoft.com/office/powerpoint/2010/main" val="196347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normAutofit lnSpcReduction="10000"/>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oxygen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hydrogen. </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oxygen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hydrogen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dương</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(3) Do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A. 1.           B. 2.            C. 3.             D. 4.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4724400"/>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A</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86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a:bodyPr>
          <a:lstStyle/>
          <a:p>
            <a:pPr marL="0" indent="0">
              <a:buNone/>
            </a:pPr>
            <a:r>
              <a:rPr lang="en-US" b="1" dirty="0" err="1">
                <a:solidFill>
                  <a:srgbClr val="FF0000"/>
                </a:solidFill>
                <a:latin typeface="Times New Roman" panose="02020603050405020304" pitchFamily="18" charset="0"/>
                <a:cs typeface="Times New Roman" panose="02020603050405020304" pitchFamily="18" charset="0"/>
              </a:rPr>
              <a:t>Câu</a:t>
            </a:r>
            <a:r>
              <a:rPr lang="en-US" b="1" dirty="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6. </a:t>
            </a:r>
            <a:r>
              <a:rPr lang="vi-VN" b="1" dirty="0" smtClean="0">
                <a:solidFill>
                  <a:srgbClr val="FF0000"/>
                </a:solidFill>
                <a:latin typeface="Times New Roman" panose="02020603050405020304" pitchFamily="18" charset="0"/>
                <a:cs typeface="Times New Roman" panose="02020603050405020304" pitchFamily="18" charset="0"/>
              </a:rPr>
              <a:t>Tại </a:t>
            </a:r>
            <a:r>
              <a:rPr lang="vi-VN" b="1" dirty="0">
                <a:solidFill>
                  <a:srgbClr val="FF0000"/>
                </a:solidFill>
                <a:latin typeface="Times New Roman" panose="02020603050405020304" pitchFamily="18" charset="0"/>
                <a:cs typeface="Times New Roman" panose="02020603050405020304" pitchFamily="18" charset="0"/>
              </a:rPr>
              <a:t>sao khi cơ thể đang ra mổ hôi, nêu có gió thổi ta sẽ có cảm giác mát hơn?</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57175" y="2587625"/>
            <a:ext cx="10515600" cy="22510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b="1" dirty="0" smtClean="0">
                <a:solidFill>
                  <a:srgbClr val="00B0F0"/>
                </a:solidFill>
                <a:latin typeface="Times New Roman" panose="02020603050405020304" pitchFamily="18" charset="0"/>
                <a:cs typeface="Times New Roman" panose="02020603050405020304" pitchFamily="18" charset="0"/>
              </a:rPr>
              <a:t>Khi có gió thổi, nước trong mổ hòi sẽ bay hơi nhanh hơn và mang theo nhiệt cơ thể đang toả ra giảm nhiệt độ bề mặt cơ thể nên sẽ có cảm giác mát hơn.</a:t>
            </a:r>
            <a:endParaRPr lang="en-US" b="1" dirty="0" smtClean="0">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smtClean="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80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fontScale="32500" lnSpcReduction="20000"/>
          </a:bodyPr>
          <a:lstStyle/>
          <a:p>
            <a:pPr marL="0" indent="0">
              <a:buNone/>
            </a:pPr>
            <a:r>
              <a:rPr lang="en-US" sz="11200" b="1" dirty="0" err="1">
                <a:solidFill>
                  <a:srgbClr val="FF0000"/>
                </a:solidFill>
                <a:latin typeface="Times New Roman" panose="02020603050405020304" pitchFamily="18" charset="0"/>
                <a:cs typeface="Times New Roman" panose="02020603050405020304" pitchFamily="18" charset="0"/>
              </a:rPr>
              <a:t>Câu</a:t>
            </a:r>
            <a:r>
              <a:rPr lang="en-US" sz="11200" b="1" dirty="0">
                <a:solidFill>
                  <a:srgbClr val="FF0000"/>
                </a:solidFill>
                <a:latin typeface="Times New Roman" panose="02020603050405020304" pitchFamily="18" charset="0"/>
                <a:cs typeface="Times New Roman" panose="02020603050405020304" pitchFamily="18" charset="0"/>
              </a:rPr>
              <a:t> </a:t>
            </a:r>
            <a:r>
              <a:rPr lang="en-US" sz="11200" b="1" dirty="0" smtClean="0">
                <a:solidFill>
                  <a:srgbClr val="FF0000"/>
                </a:solidFill>
                <a:latin typeface="Times New Roman" panose="02020603050405020304" pitchFamily="18" charset="0"/>
                <a:cs typeface="Times New Roman" panose="02020603050405020304" pitchFamily="18" charset="0"/>
              </a:rPr>
              <a:t>7. </a:t>
            </a:r>
            <a:r>
              <a:rPr lang="vi-VN" sz="11200" b="1" dirty="0" smtClean="0">
                <a:solidFill>
                  <a:srgbClr val="FF0000"/>
                </a:solidFill>
                <a:latin typeface="Times New Roman" panose="02020603050405020304" pitchFamily="18" charset="0"/>
                <a:cs typeface="Times New Roman" panose="02020603050405020304" pitchFamily="18" charset="0"/>
              </a:rPr>
              <a:t>Tại </a:t>
            </a:r>
            <a:r>
              <a:rPr lang="vi-VN" sz="11200" b="1" dirty="0">
                <a:solidFill>
                  <a:srgbClr val="FF0000"/>
                </a:solidFill>
                <a:latin typeface="Times New Roman" panose="02020603050405020304" pitchFamily="18" charset="0"/>
                <a:cs typeface="Times New Roman" panose="02020603050405020304" pitchFamily="18" charset="0"/>
              </a:rPr>
              <a:t>sao chúng ta cần phải ăn nhiều loại thức ăn khác nhau?</a:t>
            </a: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361950" y="2206625"/>
            <a:ext cx="10972800" cy="2251075"/>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sz="9600" dirty="0" smtClean="0">
                <a:solidFill>
                  <a:srgbClr val="00B0F0"/>
                </a:solidFill>
                <a:latin typeface="Times New Roman" panose="02020603050405020304" pitchFamily="18" charset="0"/>
                <a:cs typeface="Times New Roman" panose="02020603050405020304" pitchFamily="18" charset="0"/>
              </a:rPr>
              <a:t>Chúng ta cần ăn nhiều loại thức ăn khác nhau để cung câp đẩy đủ các loại chất dinh dưỡng, không cung cấp thừa hoặc thiếu một nhóm chất dinh dưỡng nào đó.</a:t>
            </a:r>
            <a:endParaRPr lang="en-US" sz="9600" dirty="0" smtClean="0">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smtClean="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91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2"/>
          <p:cNvPicPr>
            <a:picLocks noChangeAspect="1"/>
          </p:cNvPicPr>
          <p:nvPr/>
        </p:nvPicPr>
        <p:blipFill>
          <a:blip r:embed="rId3"/>
          <a:srcRect/>
          <a:stretch>
            <a:fillRect/>
          </a:stretch>
        </p:blipFill>
        <p:spPr bwMode="auto">
          <a:xfrm>
            <a:off x="-145472" y="2800350"/>
            <a:ext cx="8153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495396" y="956160"/>
            <a:ext cx="9201208" cy="111125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en-US" sz="4400"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Bài</a:t>
            </a:r>
            <a:r>
              <a:rPr lang="en-US"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28</a:t>
            </a:r>
            <a:r>
              <a:rPr lang="vi-VN"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VAI TRÒ CỦA NƯỚC VÀ CÁC CHẤT DINH DƯỠNG ĐỐI VỚI CƠ THỂ SINH VẬT</a:t>
            </a:r>
            <a:endParaRPr lang="vi-VN"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100" name="Picture 5"/>
          <p:cNvPicPr>
            <a:picLocks noChangeAspect="1"/>
          </p:cNvPicPr>
          <p:nvPr/>
        </p:nvPicPr>
        <p:blipFill>
          <a:blip r:embed="rId4"/>
          <a:srcRect/>
          <a:stretch>
            <a:fillRect/>
          </a:stretch>
        </p:blipFill>
        <p:spPr bwMode="auto">
          <a:xfrm>
            <a:off x="7306224" y="1511785"/>
            <a:ext cx="4885776" cy="3664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6206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fontScale="70000" lnSpcReduction="20000"/>
          </a:bodyPr>
          <a:lstStyle/>
          <a:p>
            <a:pPr marL="0" indent="0">
              <a:buNone/>
            </a:pPr>
            <a:r>
              <a:rPr lang="vi-VN" sz="5100" b="1" dirty="0" smtClean="0">
                <a:solidFill>
                  <a:srgbClr val="FF0000"/>
                </a:solidFill>
                <a:latin typeface="Times New Roman" panose="02020603050405020304" pitchFamily="18" charset="0"/>
                <a:cs typeface="Times New Roman" panose="02020603050405020304" pitchFamily="18" charset="0"/>
              </a:rPr>
              <a:t>Tại </a:t>
            </a:r>
            <a:r>
              <a:rPr lang="vi-VN" sz="5100" b="1" dirty="0">
                <a:solidFill>
                  <a:srgbClr val="FF0000"/>
                </a:solidFill>
                <a:latin typeface="Times New Roman" panose="02020603050405020304" pitchFamily="18" charset="0"/>
                <a:cs typeface="Times New Roman" panose="02020603050405020304" pitchFamily="18" charset="0"/>
              </a:rPr>
              <a:t>sao khi bị nôn, sót cao, tiêu chảy, chúng ta cần phải bổ sung nước bằng cách uống dung dịch oresol?</a:t>
            </a:r>
            <a:endParaRPr lang="en-US" sz="51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VẬN DỤNG</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361950" y="2206625"/>
            <a:ext cx="10972800" cy="225107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sz="7000" dirty="0" smtClean="0">
                <a:solidFill>
                  <a:srgbClr val="00B050"/>
                </a:solidFill>
                <a:latin typeface="Times New Roman" panose="02020603050405020304" pitchFamily="18" charset="0"/>
                <a:cs typeface="Times New Roman" panose="02020603050405020304" pitchFamily="18" charset="0"/>
              </a:rPr>
              <a:t>Oresol là dung dịch có thành phẩn chủ yếu là nước và các chất điện giải (các muối khoáng). Khi bị nôn, sốt cao, tiêu chảy sẽ làm cho cơ thể bị mất một lượng lớn nước và các chất điện giải. Vì vậy, uống dung dịch oresol có tác dụng bù lại các chất này cho cơ thể.</a:t>
            </a:r>
            <a:endParaRPr lang="en-US" sz="7000" dirty="0" smtClean="0">
              <a:solidFill>
                <a:srgbClr val="00B05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sz="7000" dirty="0" smtClean="0">
              <a:solidFill>
                <a:srgbClr val="00B05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580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3" name="Content Placeholder 2"/>
          <p:cNvSpPr>
            <a:spLocks noGrp="1"/>
          </p:cNvSpPr>
          <p:nvPr>
            <p:ph idx="1"/>
          </p:nvPr>
        </p:nvSpPr>
        <p:spPr/>
        <p:txBody>
          <a:bodyPr/>
          <a:lstStyle/>
          <a:p>
            <a:endParaRPr lang="en-US"/>
          </a:p>
          <a:p>
            <a:endParaRPr lang="en-US"/>
          </a:p>
        </p:txBody>
      </p:sp>
      <p:sp>
        <p:nvSpPr>
          <p:cNvPr id="9" name="Curved Up Ribbon 8"/>
          <p:cNvSpPr/>
          <p:nvPr/>
        </p:nvSpPr>
        <p:spPr bwMode="auto">
          <a:xfrm>
            <a:off x="2229532" y="1136666"/>
            <a:ext cx="8146026" cy="4226597"/>
          </a:xfrm>
          <a:prstGeom prst="ellipseRibbon2">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lIns="92075" tIns="46038" rIns="92075" bIns="46038" anchor="ctr">
            <a:spAutoFit/>
          </a:bodyPr>
          <a:lstStyle/>
          <a:p>
            <a:pPr>
              <a:defRPr/>
            </a:pPr>
            <a:r>
              <a:rPr lang="en-US" sz="2400" dirty="0" smtClean="0">
                <a:solidFill>
                  <a:srgbClr val="7030A0"/>
                </a:solidFill>
                <a:latin typeface="Times New Roman" pitchFamily="18" charset="0"/>
                <a:cs typeface="Times New Roman" pitchFamily="18" charset="0"/>
              </a:rPr>
              <a:t>- HS </a:t>
            </a:r>
            <a:r>
              <a:rPr lang="en-US" sz="2400" dirty="0" err="1">
                <a:solidFill>
                  <a:srgbClr val="7030A0"/>
                </a:solidFill>
                <a:latin typeface="Times New Roman" pitchFamily="18" charset="0"/>
                <a:cs typeface="Times New Roman" pitchFamily="18" charset="0"/>
              </a:rPr>
              <a:t>học</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bài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trả</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lời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câu</a:t>
            </a:r>
            <a:r>
              <a:rPr lang="en-US" sz="2400" dirty="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hỏi</a:t>
            </a:r>
            <a:r>
              <a:rPr lang="en-US" sz="2400" dirty="0" smtClean="0">
                <a:solidFill>
                  <a:srgbClr val="7030A0"/>
                </a:solidFill>
                <a:latin typeface="Times New Roman" pitchFamily="18" charset="0"/>
                <a:cs typeface="Times New Roman" pitchFamily="18" charset="0"/>
              </a:rPr>
              <a:t> 1, 2 </a:t>
            </a:r>
            <a:r>
              <a:rPr lang="en-US" sz="2400" dirty="0" err="1">
                <a:solidFill>
                  <a:srgbClr val="7030A0"/>
                </a:solidFill>
                <a:latin typeface="Times New Roman" pitchFamily="18" charset="0"/>
                <a:cs typeface="Times New Roman" pitchFamily="18" charset="0"/>
              </a:rPr>
              <a:t>trong</a:t>
            </a:r>
            <a:r>
              <a:rPr lang="en-US" sz="2400" dirty="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SGK </a:t>
            </a:r>
            <a:r>
              <a:rPr lang="en-US" sz="2400" dirty="0" err="1" smtClean="0">
                <a:solidFill>
                  <a:srgbClr val="7030A0"/>
                </a:solidFill>
                <a:latin typeface="Times New Roman" pitchFamily="18" charset="0"/>
                <a:cs typeface="Times New Roman" pitchFamily="18" charset="0"/>
              </a:rPr>
              <a:t>trang</a:t>
            </a:r>
            <a:r>
              <a:rPr lang="en-US" sz="2400" dirty="0" smtClean="0">
                <a:solidFill>
                  <a:srgbClr val="7030A0"/>
                </a:solidFill>
                <a:latin typeface="Times New Roman" pitchFamily="18" charset="0"/>
                <a:cs typeface="Times New Roman" pitchFamily="18" charset="0"/>
              </a:rPr>
              <a:t> 130 </a:t>
            </a:r>
            <a:r>
              <a:rPr lang="en-US" sz="2400" dirty="0" err="1" smtClean="0">
                <a:solidFill>
                  <a:srgbClr val="7030A0"/>
                </a:solidFill>
                <a:latin typeface="Times New Roman" pitchFamily="18" charset="0"/>
                <a:cs typeface="Times New Roman" pitchFamily="18" charset="0"/>
              </a:rPr>
              <a:t>và</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sách</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bài</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tập</a:t>
            </a:r>
            <a:r>
              <a:rPr lang="en-US" sz="2400" dirty="0" smtClean="0">
                <a:solidFill>
                  <a:srgbClr val="7030A0"/>
                </a:solidFill>
                <a:latin typeface="Times New Roman" pitchFamily="18" charset="0"/>
                <a:cs typeface="Times New Roman" pitchFamily="18" charset="0"/>
              </a:rPr>
              <a:t>.</a:t>
            </a:r>
            <a:endParaRPr lang="en-US" sz="2400" dirty="0">
              <a:solidFill>
                <a:srgbClr val="7030A0"/>
              </a:solidFill>
              <a:latin typeface="Times New Roman" pitchFamily="18" charset="0"/>
              <a:cs typeface="Times New Roman" pitchFamily="18" charset="0"/>
            </a:endParaRPr>
          </a:p>
          <a:p>
            <a:pPr>
              <a:defRPr/>
            </a:pPr>
            <a:r>
              <a:rPr lang="pt-BR" sz="2400" dirty="0" smtClean="0">
                <a:solidFill>
                  <a:srgbClr val="7030A0"/>
                </a:solidFill>
                <a:latin typeface="Times New Roman" pitchFamily="18" charset="0"/>
                <a:cs typeface="Times New Roman" pitchFamily="18" charset="0"/>
              </a:rPr>
              <a:t>- Đọc </a:t>
            </a:r>
            <a:r>
              <a:rPr lang="pt-BR" sz="2400" dirty="0">
                <a:solidFill>
                  <a:srgbClr val="7030A0"/>
                </a:solidFill>
                <a:latin typeface="Times New Roman" pitchFamily="18" charset="0"/>
                <a:cs typeface="Times New Roman" pitchFamily="18" charset="0"/>
              </a:rPr>
              <a:t>và tìm hiểu bài m</a:t>
            </a:r>
            <a:r>
              <a:rPr lang="en-US" sz="2400" dirty="0" err="1">
                <a:solidFill>
                  <a:srgbClr val="7030A0"/>
                </a:solidFill>
                <a:latin typeface="Times New Roman" pitchFamily="18" charset="0"/>
                <a:cs typeface="Times New Roman" pitchFamily="18" charset="0"/>
              </a:rPr>
              <a:t>ới</a:t>
            </a:r>
            <a:r>
              <a:rPr lang="en-US" sz="2400" dirty="0">
                <a:solidFill>
                  <a:srgbClr val="7030A0"/>
                </a:solidFill>
                <a:latin typeface="Times New Roman" pitchFamily="18" charset="0"/>
                <a:cs typeface="Times New Roman" pitchFamily="18" charset="0"/>
              </a:rPr>
              <a:t>.</a:t>
            </a:r>
            <a:endParaRPr lang="pt-BR" sz="2400" dirty="0">
              <a:solidFill>
                <a:srgbClr val="7030A0"/>
              </a:solidFill>
              <a:latin typeface="Times New Roman" pitchFamily="18" charset="0"/>
              <a:cs typeface="Times New Roman" pitchFamily="18" charset="0"/>
            </a:endParaRPr>
          </a:p>
          <a:p>
            <a:pPr>
              <a:defRPr/>
            </a:pPr>
            <a:r>
              <a:rPr lang="pt-BR" sz="2400" dirty="0" smtClean="0">
                <a:solidFill>
                  <a:srgbClr val="7030A0"/>
                </a:solidFill>
                <a:latin typeface="Times New Roman" pitchFamily="18" charset="0"/>
                <a:cs typeface="Times New Roman" pitchFamily="18" charset="0"/>
              </a:rPr>
              <a:t>Bài 29. Trao đổi nước và các chất dinh dưỡng ở thực vật. </a:t>
            </a:r>
            <a:endParaRPr lang="pt-BR" sz="2400" dirty="0">
              <a:solidFill>
                <a:srgbClr val="7030A0"/>
              </a:solidFill>
              <a:latin typeface="Times New Roman" pitchFamily="18" charset="0"/>
              <a:cs typeface="Times New Roman" pitchFamily="18" charset="0"/>
            </a:endParaRPr>
          </a:p>
          <a:p>
            <a:pPr>
              <a:defRPr/>
            </a:pPr>
            <a:endParaRPr lang="pt-BR" sz="2400" dirty="0">
              <a:latin typeface="Times New Roman" pitchFamily="18" charset="0"/>
              <a:cs typeface="Times New Roman" pitchFamily="18" charset="0"/>
            </a:endParaRPr>
          </a:p>
          <a:p>
            <a:pPr>
              <a:defRPr/>
            </a:pPr>
            <a:endParaRPr lang="en-US" sz="2400" dirty="0">
              <a:latin typeface="Times New Roman" pitchFamily="18" charset="0"/>
              <a:cs typeface="Times New Roman" pitchFamily="18" charset="0"/>
            </a:endParaRPr>
          </a:p>
        </p:txBody>
      </p:sp>
      <p:pic>
        <p:nvPicPr>
          <p:cNvPr id="11" name="Picture 9" descr="729642g8z5cf0f0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30975" y="4000373"/>
            <a:ext cx="7070925" cy="4047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tea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9637" y="3018504"/>
            <a:ext cx="2209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2" descr="Hình ảnh có liên quan"/>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Hình ảnh có liên quan"/>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TextBox 12">
            <a:extLst>
              <a:ext uri="{FF2B5EF4-FFF2-40B4-BE49-F238E27FC236}">
                <a16:creationId xmlns:a16="http://schemas.microsoft.com/office/drawing/2014/main" id="{8CEC9C25-8E60-424F-83F1-9C9AD80A11A6}"/>
              </a:ext>
            </a:extLst>
          </p:cNvPr>
          <p:cNvSpPr txBox="1"/>
          <p:nvPr/>
        </p:nvSpPr>
        <p:spPr>
          <a:xfrm>
            <a:off x="1560922" y="92078"/>
            <a:ext cx="9131722" cy="646331"/>
          </a:xfrm>
          <a:prstGeom prst="rect">
            <a:avLst/>
          </a:prstGeom>
          <a:noFill/>
        </p:spPr>
        <p:txBody>
          <a:bodyPr wrap="square" rtlCol="0">
            <a:spAutoFit/>
          </a:bodyPr>
          <a:lstStyle/>
          <a:p>
            <a:pPr algn="ctr"/>
            <a:r>
              <a:rPr lang="en-US" sz="3600" b="1" dirty="0">
                <a:solidFill>
                  <a:schemeClr val="accent1"/>
                </a:solidFill>
                <a:latin typeface="Times New Roman" pitchFamily="18" charset="0"/>
                <a:cs typeface="Times New Roman" pitchFamily="18" charset="0"/>
              </a:rPr>
              <a:t>DẶN DÒ VỀ NHÀ</a:t>
            </a:r>
          </a:p>
        </p:txBody>
      </p:sp>
      <p:sp>
        <p:nvSpPr>
          <p:cNvPr id="14" name="Flowchart: Stored Data 13">
            <a:extLst>
              <a:ext uri="{FF2B5EF4-FFF2-40B4-BE49-F238E27FC236}">
                <a16:creationId xmlns:a16="http://schemas.microsoft.com/office/drawing/2014/main" id="{EAAC8D1D-7C7F-4771-8465-E8BB50220F45}"/>
              </a:ext>
            </a:extLst>
          </p:cNvPr>
          <p:cNvSpPr/>
          <p:nvPr/>
        </p:nvSpPr>
        <p:spPr bwMode="auto">
          <a:xfrm rot="10800000">
            <a:off x="8742263" y="107990"/>
            <a:ext cx="1071862" cy="644518"/>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5" name="Flowchart: Stored Data 14">
            <a:extLst>
              <a:ext uri="{FF2B5EF4-FFF2-40B4-BE49-F238E27FC236}">
                <a16:creationId xmlns:a16="http://schemas.microsoft.com/office/drawing/2014/main" id="{D2835CEA-7E33-4842-9C56-9217C87A4B9C}"/>
              </a:ext>
            </a:extLst>
          </p:cNvPr>
          <p:cNvSpPr/>
          <p:nvPr/>
        </p:nvSpPr>
        <p:spPr bwMode="auto">
          <a:xfrm>
            <a:off x="2410313" y="92076"/>
            <a:ext cx="1041324" cy="675274"/>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dirty="0">
              <a:solidFill>
                <a:srgbClr val="FFFFFF"/>
              </a:solidFill>
            </a:endParaRPr>
          </a:p>
        </p:txBody>
      </p:sp>
      <p:cxnSp>
        <p:nvCxnSpPr>
          <p:cNvPr id="16" name="Straight Connector 15">
            <a:extLst>
              <a:ext uri="{FF2B5EF4-FFF2-40B4-BE49-F238E27FC236}">
                <a16:creationId xmlns:a16="http://schemas.microsoft.com/office/drawing/2014/main" id="{F8F2854F-E3D5-450F-820C-1B38F4CC0AD1}"/>
              </a:ext>
            </a:extLst>
          </p:cNvPr>
          <p:cNvCxnSpPr>
            <a:cxnSpLocks/>
          </p:cNvCxnSpPr>
          <p:nvPr/>
        </p:nvCxnSpPr>
        <p:spPr bwMode="auto">
          <a:xfrm flipV="1">
            <a:off x="2584286" y="734441"/>
            <a:ext cx="6385601" cy="25967"/>
          </a:xfrm>
          <a:prstGeom prst="line">
            <a:avLst/>
          </a:prstGeo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5497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khunganh\khunganh\khung-hinh-dep (16).png"/>
          <p:cNvPicPr>
            <a:picLocks noChangeAspect="1" noChangeArrowheads="1"/>
          </p:cNvPicPr>
          <p:nvPr/>
        </p:nvPicPr>
        <p:blipFill>
          <a:blip r:embed="rId3" cstate="print"/>
          <a:srcRect l="3976" t="5556" r="6556" b="5274"/>
          <a:stretch>
            <a:fillRect/>
          </a:stretch>
        </p:blipFill>
        <p:spPr bwMode="auto">
          <a:xfrm>
            <a:off x="-384720" y="-19967"/>
            <a:ext cx="12817424" cy="6877967"/>
          </a:xfrm>
          <a:prstGeom prst="rect">
            <a:avLst/>
          </a:prstGeom>
          <a:ln>
            <a:noFill/>
          </a:ln>
          <a:effectLst>
            <a:softEdge rad="112500"/>
          </a:effectLst>
        </p:spPr>
      </p:pic>
      <p:sp>
        <p:nvSpPr>
          <p:cNvPr id="44035" name="Text Box 7"/>
          <p:cNvSpPr txBox="1">
            <a:spLocks noChangeArrowheads="1"/>
          </p:cNvSpPr>
          <p:nvPr/>
        </p:nvSpPr>
        <p:spPr bwMode="auto">
          <a:xfrm>
            <a:off x="1847850" y="1916113"/>
            <a:ext cx="8351838"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7200" b="1">
                <a:solidFill>
                  <a:srgbClr val="CC0000"/>
                </a:solidFill>
                <a:latin typeface="Times New Roman" panose="02020603050405020304" pitchFamily="18" charset="0"/>
              </a:rPr>
              <a:t>XIN CHÀO VÀ HẸN GẶP LẠI</a:t>
            </a:r>
          </a:p>
        </p:txBody>
      </p:sp>
    </p:spTree>
    <p:extLst>
      <p:ext uri="{BB962C8B-B14F-4D97-AF65-F5344CB8AC3E}">
        <p14:creationId xmlns:p14="http://schemas.microsoft.com/office/powerpoint/2010/main" val="136431371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
            </a:r>
            <a:br>
              <a:rPr lang="en-US"/>
            </a:br>
            <a:endParaRPr lang="en-US"/>
          </a:p>
        </p:txBody>
      </p:sp>
      <p:sp>
        <p:nvSpPr>
          <p:cNvPr id="3" name="Content Placeholder 2"/>
          <p:cNvSpPr>
            <a:spLocks noGrp="1"/>
          </p:cNvSpPr>
          <p:nvPr>
            <p:ph idx="1"/>
          </p:nvPr>
        </p:nvSpPr>
        <p:spPr>
          <a:xfrm>
            <a:off x="-3427246" y="-844554"/>
            <a:ext cx="10515600" cy="4351338"/>
          </a:xfrm>
        </p:spPr>
        <p:txBody>
          <a:bodyPr/>
          <a:lstStyle/>
          <a:p>
            <a:endParaRPr lang="en-US" dirty="0"/>
          </a:p>
          <a:p>
            <a:endParaRPr lang="en-US" dirty="0">
              <a:solidFill>
                <a:srgbClr val="FF0000"/>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b="35153"/>
          <a:stretch/>
        </p:blipFill>
        <p:spPr>
          <a:xfrm>
            <a:off x="609601" y="925509"/>
            <a:ext cx="11582399" cy="2176862"/>
          </a:xfrm>
          <a:prstGeom prst="rect">
            <a:avLst/>
          </a:prstGeom>
        </p:spPr>
      </p:pic>
      <p:sp>
        <p:nvSpPr>
          <p:cNvPr id="5" name="Rectangle 4"/>
          <p:cNvSpPr/>
          <p:nvPr/>
        </p:nvSpPr>
        <p:spPr>
          <a:xfrm>
            <a:off x="1847851" y="213914"/>
            <a:ext cx="8905874" cy="115768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BÀI 28. VAI TRÒ CỦA NƯỚC VÀ CÁC CHẤT DINH DƯỠNG ĐỐI VỚI CƠ THỂ SINH VẬT</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438274" y="3344067"/>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438273" y="4324350"/>
            <a:ext cx="9315452" cy="95249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160797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220727294"/>
              </p:ext>
            </p:extLst>
          </p:nvPr>
        </p:nvGraphicFramePr>
        <p:xfrm>
          <a:off x="666745" y="1690688"/>
          <a:ext cx="10687054" cy="4175760"/>
        </p:xfrm>
        <a:graphic>
          <a:graphicData uri="http://schemas.openxmlformats.org/drawingml/2006/table">
            <a:tbl>
              <a:tblPr firstRow="1" bandRow="1">
                <a:tableStyleId>{5C22544A-7EE6-4342-B048-85BDC9FD1C3A}</a:tableStyleId>
              </a:tblPr>
              <a:tblGrid>
                <a:gridCol w="5343527">
                  <a:extLst>
                    <a:ext uri="{9D8B030D-6E8A-4147-A177-3AD203B41FA5}">
                      <a16:colId xmlns:a16="http://schemas.microsoft.com/office/drawing/2014/main" val="820999426"/>
                    </a:ext>
                  </a:extLst>
                </a:gridCol>
                <a:gridCol w="5343527">
                  <a:extLst>
                    <a:ext uri="{9D8B030D-6E8A-4147-A177-3AD203B41FA5}">
                      <a16:colId xmlns:a16="http://schemas.microsoft.com/office/drawing/2014/main" val="1188119747"/>
                    </a:ext>
                  </a:extLst>
                </a:gridCol>
              </a:tblGrid>
              <a:tr h="370840">
                <a:tc>
                  <a:txBody>
                    <a:bodyPr/>
                    <a:lstStyle/>
                    <a:p>
                      <a:pPr algn="ctr"/>
                      <a:r>
                        <a:rPr lang="en-US" sz="2400" dirty="0" smtClean="0">
                          <a:solidFill>
                            <a:srgbClr val="FF0000"/>
                          </a:solidFill>
                          <a:latin typeface="Times New Roman" panose="02020603050405020304" pitchFamily="18" charset="0"/>
                          <a:cs typeface="Times New Roman" panose="02020603050405020304" pitchFamily="18" charset="0"/>
                        </a:rPr>
                        <a:t>NHÓM 1, 2, 3</a:t>
                      </a: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aseline="0" dirty="0" smtClean="0">
                          <a:solidFill>
                            <a:srgbClr val="FF0000"/>
                          </a:solidFill>
                          <a:latin typeface="Times New Roman" panose="02020603050405020304" pitchFamily="18" charset="0"/>
                          <a:cs typeface="Times New Roman" panose="02020603050405020304" pitchFamily="18" charset="0"/>
                        </a:rPr>
                        <a:t> NHÓM 4, 5, 6</a:t>
                      </a: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6957455"/>
                  </a:ext>
                </a:extLst>
              </a:tr>
              <a:tr h="370840">
                <a:tc>
                  <a:txBody>
                    <a:bodyPr/>
                    <a:lstStyle/>
                    <a:p>
                      <a:r>
                        <a:rPr lang="en-US" sz="2200" b="1" kern="1200" dirty="0" smtClean="0">
                          <a:solidFill>
                            <a:srgbClr val="00B0F0"/>
                          </a:solidFill>
                          <a:effectLst/>
                          <a:latin typeface="Times New Roman" panose="02020603050405020304" pitchFamily="18" charset="0"/>
                          <a:ea typeface="+mn-ea"/>
                          <a:cs typeface="Times New Roman" panose="02020603050405020304" pitchFamily="18" charset="0"/>
                        </a:rPr>
                        <a:t>CẤU</a:t>
                      </a:r>
                      <a:r>
                        <a:rPr lang="en-US" sz="2200" b="1" kern="1200" baseline="0" dirty="0" smtClean="0">
                          <a:solidFill>
                            <a:srgbClr val="00B0F0"/>
                          </a:solidFill>
                          <a:effectLst/>
                          <a:latin typeface="Times New Roman" panose="02020603050405020304" pitchFamily="18" charset="0"/>
                          <a:ea typeface="+mn-ea"/>
                          <a:cs typeface="Times New Roman" panose="02020603050405020304" pitchFamily="18" charset="0"/>
                        </a:rPr>
                        <a:t> TRÚC VÀ TÍNH CHẤT CỦA NƯỚC</a:t>
                      </a:r>
                      <a:endParaRPr lang="en-US" sz="2200" b="1" kern="1200" dirty="0" smtClean="0">
                        <a:solidFill>
                          <a:srgbClr val="00B0F0"/>
                        </a:solidFill>
                        <a:effectLst/>
                        <a:latin typeface="Times New Roman" panose="02020603050405020304" pitchFamily="18" charset="0"/>
                        <a:ea typeface="+mn-ea"/>
                        <a:cs typeface="Times New Roman" panose="02020603050405020304" pitchFamily="18" charset="0"/>
                      </a:endParaRP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H1.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biết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những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H2.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Quan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sát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Hình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28.1,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mô</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tả</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cấu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trúc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H3.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nhận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xét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về</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sự</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bố</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các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electron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trong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H4. Cho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biết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sao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200" b="1" kern="1200" dirty="0" smtClean="0">
                          <a:solidFill>
                            <a:srgbClr val="00B0F0"/>
                          </a:solidFill>
                          <a:effectLst/>
                          <a:latin typeface="Times New Roman" panose="02020603050405020304" pitchFamily="18" charset="0"/>
                          <a:ea typeface="+mn-ea"/>
                          <a:cs typeface="Times New Roman" panose="02020603050405020304" pitchFamily="18" charset="0"/>
                        </a:rPr>
                        <a:t>VAI TRÒ</a:t>
                      </a:r>
                      <a:r>
                        <a:rPr lang="en-US" sz="2200" b="1" kern="1200" baseline="0" dirty="0" smtClean="0">
                          <a:solidFill>
                            <a:srgbClr val="00B0F0"/>
                          </a:solidFill>
                          <a:effectLst/>
                          <a:latin typeface="Times New Roman" panose="02020603050405020304" pitchFamily="18" charset="0"/>
                          <a:ea typeface="+mn-ea"/>
                          <a:cs typeface="Times New Roman" panose="02020603050405020304" pitchFamily="18" charset="0"/>
                        </a:rPr>
                        <a:t> CỦA NƯỚC</a:t>
                      </a:r>
                      <a:endParaRPr lang="en-US" sz="2200" b="1" kern="1200" dirty="0" smtClean="0">
                        <a:solidFill>
                          <a:srgbClr val="00B0F0"/>
                        </a:solidFill>
                        <a:effectLst/>
                        <a:latin typeface="Times New Roman" panose="02020603050405020304" pitchFamily="18" charset="0"/>
                        <a:ea typeface="+mn-ea"/>
                        <a:cs typeface="Times New Roman" panose="02020603050405020304" pitchFamily="18" charset="0"/>
                      </a:endParaRP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H5.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những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vai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trò</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đối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với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Cho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dụ</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H6.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kể</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tên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một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loài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sống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trong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mòi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trường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H7.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Điều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sẽ</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xảy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ra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đổi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với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cơ</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thể</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khi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thiếu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kéo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dài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Giải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thích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9753150"/>
                  </a:ext>
                </a:extLst>
              </a:tr>
            </a:tbl>
          </a:graphicData>
        </a:graphic>
      </p:graphicFrame>
      <p:sp>
        <p:nvSpPr>
          <p:cNvPr id="7" name="Rounded Rectangle 6"/>
          <p:cNvSpPr/>
          <p:nvPr/>
        </p:nvSpPr>
        <p:spPr>
          <a:xfrm>
            <a:off x="2695575" y="999134"/>
            <a:ext cx="6486525" cy="4103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accent1">
                    <a:lumMod val="75000"/>
                  </a:schemeClr>
                </a:solidFill>
                <a:latin typeface="Times New Roman" panose="02020603050405020304" pitchFamily="18" charset="0"/>
                <a:cs typeface="Times New Roman" panose="02020603050405020304" pitchFamily="18" charset="0"/>
              </a:rPr>
              <a:t>NHIỆM VỤ CỦA CÁC NHÓM CHUYÊN GIA</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0" name="Oval 9"/>
          <p:cNvSpPr/>
          <p:nvPr/>
        </p:nvSpPr>
        <p:spPr>
          <a:xfrm>
            <a:off x="9725025" y="646310"/>
            <a:ext cx="1343027" cy="104437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anose="02020603050405020304" pitchFamily="18" charset="0"/>
                <a:cs typeface="Times New Roman" panose="02020603050405020304" pitchFamily="18" charset="0"/>
              </a:rPr>
              <a:t>10 PHÚT</a:t>
            </a:r>
            <a:endParaRPr lang="en-US" b="1"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9918008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grpId="1" nodeType="clickEffect">
                                  <p:stCondLst>
                                    <p:cond delay="0"/>
                                  </p:stCondLst>
                                  <p:childTnLst>
                                    <p:animRot by="21600000">
                                      <p:cBhvr>
                                        <p:cTn id="24"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2695575" y="999134"/>
            <a:ext cx="6486525" cy="4103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accent1">
                    <a:lumMod val="75000"/>
                  </a:schemeClr>
                </a:solidFill>
                <a:latin typeface="Times New Roman" panose="02020603050405020304" pitchFamily="18" charset="0"/>
                <a:cs typeface="Times New Roman" panose="02020603050405020304" pitchFamily="18" charset="0"/>
              </a:rPr>
              <a:t>NHIỆM VỤ CỦA CÁC NHÓM MẢNH GHÉP</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0" name="Oval 9"/>
          <p:cNvSpPr/>
          <p:nvPr/>
        </p:nvSpPr>
        <p:spPr>
          <a:xfrm>
            <a:off x="9596436" y="1168499"/>
            <a:ext cx="1343027" cy="104437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anose="02020603050405020304" pitchFamily="18" charset="0"/>
                <a:cs typeface="Times New Roman" panose="02020603050405020304" pitchFamily="18" charset="0"/>
              </a:rPr>
              <a:t>10 PHÚT</a:t>
            </a:r>
            <a:endParaRPr lang="en-US" b="1"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823911" y="2313584"/>
            <a:ext cx="10229852" cy="22774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solidFill>
                  <a:srgbClr val="FF0000"/>
                </a:solidFill>
                <a:latin typeface="Times New Roman" panose="02020603050405020304" pitchFamily="18" charset="0"/>
                <a:cs typeface="Times New Roman" panose="02020603050405020304" pitchFamily="18" charset="0"/>
              </a:rPr>
              <a:t>Trao</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đổi</a:t>
            </a:r>
            <a:r>
              <a:rPr lang="en-US" sz="4000" b="1" dirty="0" smtClean="0">
                <a:solidFill>
                  <a:srgbClr val="FF0000"/>
                </a:solidFill>
                <a:latin typeface="Times New Roman" panose="02020603050405020304" pitchFamily="18" charset="0"/>
                <a:cs typeface="Times New Roman" panose="02020603050405020304" pitchFamily="18" charset="0"/>
              </a:rPr>
              <a:t>, chia </a:t>
            </a:r>
            <a:r>
              <a:rPr lang="en-US" sz="4000" b="1" dirty="0" err="1" smtClean="0">
                <a:solidFill>
                  <a:srgbClr val="FF0000"/>
                </a:solidFill>
                <a:latin typeface="Times New Roman" panose="02020603050405020304" pitchFamily="18" charset="0"/>
                <a:cs typeface="Times New Roman" panose="02020603050405020304" pitchFamily="18" charset="0"/>
              </a:rPr>
              <a:t>sẻ</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giữa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các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thành</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viên</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của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nhóm</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ghép</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đáp</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án</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của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các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câu</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hỏi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từ</a:t>
            </a:r>
            <a:r>
              <a:rPr lang="en-US" sz="4000" b="1" dirty="0" smtClean="0">
                <a:solidFill>
                  <a:srgbClr val="FF0000"/>
                </a:solidFill>
                <a:latin typeface="Times New Roman" panose="02020603050405020304" pitchFamily="18" charset="0"/>
                <a:cs typeface="Times New Roman" panose="02020603050405020304" pitchFamily="18" charset="0"/>
              </a:rPr>
              <a:t> H1 </a:t>
            </a:r>
            <a:r>
              <a:rPr lang="en-US" sz="40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H7</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468156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1" nodeType="clickEffect">
                                  <p:stCondLst>
                                    <p:cond delay="0"/>
                                  </p:stCondLst>
                                  <p:childTnLst>
                                    <p:animRot by="21600000">
                                      <p:cBhvr>
                                        <p:cTn id="26"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0" grpId="1"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123950" y="999134"/>
            <a:ext cx="9353549" cy="91023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14361" y="2180823"/>
            <a:ext cx="10229852"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B0F0"/>
                </a:solidFill>
                <a:latin typeface="Times New Roman" panose="02020603050405020304" pitchFamily="18" charset="0"/>
                <a:cs typeface="Times New Roman" panose="02020603050405020304" pitchFamily="18" charset="0"/>
              </a:rPr>
              <a:t>Nước là chất lỏng không màu, không mùi, không vị, sôi ở 100 °C và đòng đặc ở 0 °C. Nước là dung </a:t>
            </a:r>
            <a:r>
              <a:rPr lang="vi-VN" sz="3200" b="1" dirty="0" smtClean="0">
                <a:solidFill>
                  <a:srgbClr val="00B0F0"/>
                </a:solidFill>
                <a:latin typeface="Times New Roman" panose="02020603050405020304" pitchFamily="18" charset="0"/>
                <a:cs typeface="Times New Roman" panose="02020603050405020304" pitchFamily="18" charset="0"/>
              </a:rPr>
              <a:t>m</a:t>
            </a:r>
            <a:r>
              <a:rPr lang="en-US" sz="3200" b="1" dirty="0">
                <a:solidFill>
                  <a:srgbClr val="00B0F0"/>
                </a:solidFill>
                <a:latin typeface="Times New Roman" panose="02020603050405020304" pitchFamily="18" charset="0"/>
                <a:cs typeface="Times New Roman" panose="02020603050405020304" pitchFamily="18" charset="0"/>
              </a:rPr>
              <a:t>ô</a:t>
            </a:r>
            <a:r>
              <a:rPr lang="vi-VN" sz="3200" b="1" dirty="0" smtClean="0">
                <a:solidFill>
                  <a:srgbClr val="00B0F0"/>
                </a:solidFill>
                <a:latin typeface="Times New Roman" panose="02020603050405020304" pitchFamily="18" charset="0"/>
                <a:cs typeface="Times New Roman" panose="02020603050405020304" pitchFamily="18" charset="0"/>
              </a:rPr>
              <a:t>i </a:t>
            </a:r>
            <a:r>
              <a:rPr lang="vi-VN" sz="3200" b="1" dirty="0">
                <a:solidFill>
                  <a:srgbClr val="00B0F0"/>
                </a:solidFill>
                <a:latin typeface="Times New Roman" panose="02020603050405020304" pitchFamily="18" charset="0"/>
                <a:cs typeface="Times New Roman" panose="02020603050405020304" pitchFamily="18" charset="0"/>
              </a:rPr>
              <a:t>hoà tan nhiều chất, có tính dẫn điện và dẫn nhiệt.</a:t>
            </a:r>
            <a:endParaRPr lang="en-US" sz="32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9294687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209925" y="1027906"/>
            <a:ext cx="7953375" cy="9102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Quan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28.1,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mô</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tả</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cấu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trúc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47700" y="2924767"/>
            <a:ext cx="10515600" cy="227746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Một phân tử nước được cấu tạo từ một nguyên tử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và hai nguyên tử </a:t>
            </a:r>
            <a:r>
              <a:rPr lang="en-US" sz="3200" b="1" dirty="0">
                <a:solidFill>
                  <a:srgbClr val="0070C0"/>
                </a:solidFill>
                <a:latin typeface="Times New Roman" panose="02020603050405020304" pitchFamily="18" charset="0"/>
                <a:cs typeface="Times New Roman" panose="02020603050405020304" pitchFamily="18" charset="0"/>
              </a:rPr>
              <a:t>hydrogen </a:t>
            </a:r>
            <a:r>
              <a:rPr lang="vi-VN" sz="3200" b="1" dirty="0">
                <a:solidFill>
                  <a:srgbClr val="0070C0"/>
                </a:solidFill>
                <a:latin typeface="Times New Roman" panose="02020603050405020304" pitchFamily="18" charset="0"/>
                <a:cs typeface="Times New Roman" panose="02020603050405020304" pitchFamily="18" charset="0"/>
              </a:rPr>
              <a:t>liên kết với nhau bằng liên kết cộng hoá trị.</a:t>
            </a:r>
            <a:endParaRPr lang="en-US" sz="3200" b="1" dirty="0">
              <a:solidFill>
                <a:srgbClr val="0070C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275" y="785712"/>
            <a:ext cx="2724149" cy="2052738"/>
          </a:xfrm>
          <a:prstGeom prst="rect">
            <a:avLst/>
          </a:prstGeom>
        </p:spPr>
      </p:pic>
    </p:spTree>
    <p:custDataLst>
      <p:tags r:id="rId1"/>
    </p:custDataLst>
    <p:extLst>
      <p:ext uri="{BB962C8B-B14F-4D97-AF65-F5344CB8AC3E}">
        <p14:creationId xmlns:p14="http://schemas.microsoft.com/office/powerpoint/2010/main" val="1525825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590675" y="999134"/>
            <a:ext cx="8410575" cy="9102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3</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sự</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bố</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electron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00074" y="2313584"/>
            <a:ext cx="10639425" cy="227746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Trong phân tử nước, các </a:t>
            </a:r>
            <a:r>
              <a:rPr lang="en-US" sz="3200" b="1" dirty="0">
                <a:solidFill>
                  <a:srgbClr val="0070C0"/>
                </a:solidFill>
                <a:latin typeface="Times New Roman" panose="02020603050405020304" pitchFamily="18" charset="0"/>
                <a:cs typeface="Times New Roman" panose="02020603050405020304" pitchFamily="18" charset="0"/>
              </a:rPr>
              <a:t>electron </a:t>
            </a:r>
            <a:r>
              <a:rPr lang="vi-VN" sz="3200" b="1" dirty="0">
                <a:solidFill>
                  <a:srgbClr val="0070C0"/>
                </a:solidFill>
                <a:latin typeface="Times New Roman" panose="02020603050405020304" pitchFamily="18" charset="0"/>
                <a:cs typeface="Times New Roman" panose="02020603050405020304" pitchFamily="18" charset="0"/>
              </a:rPr>
              <a:t>có xu hướng bị lệch </a:t>
            </a:r>
            <a:r>
              <a:rPr lang="vi-VN" sz="3200" b="1" dirty="0" smtClean="0">
                <a:solidFill>
                  <a:srgbClr val="0070C0"/>
                </a:solidFill>
                <a:latin typeface="Times New Roman" panose="02020603050405020304" pitchFamily="18" charset="0"/>
                <a:cs typeface="Times New Roman" panose="02020603050405020304" pitchFamily="18" charset="0"/>
              </a:rPr>
              <a:t>v</a:t>
            </a:r>
            <a:r>
              <a:rPr lang="en-US" sz="3200" b="1" dirty="0" smtClean="0">
                <a:solidFill>
                  <a:srgbClr val="0070C0"/>
                </a:solidFill>
                <a:latin typeface="Times New Roman" panose="02020603050405020304" pitchFamily="18" charset="0"/>
                <a:cs typeface="Times New Roman" panose="02020603050405020304" pitchFamily="18" charset="0"/>
              </a:rPr>
              <a:t>ề</a:t>
            </a:r>
            <a:r>
              <a:rPr lang="vi-VN" sz="3200" b="1" dirty="0" smtClean="0">
                <a:solidFill>
                  <a:srgbClr val="0070C0"/>
                </a:solidFill>
                <a:latin typeface="Times New Roman" panose="02020603050405020304" pitchFamily="18" charset="0"/>
                <a:cs typeface="Times New Roman" panose="02020603050405020304" pitchFamily="18" charset="0"/>
              </a:rPr>
              <a:t> </a:t>
            </a:r>
            <a:r>
              <a:rPr lang="vi-VN" sz="3200" b="1" dirty="0">
                <a:solidFill>
                  <a:srgbClr val="0070C0"/>
                </a:solidFill>
                <a:latin typeface="Times New Roman" panose="02020603050405020304" pitchFamily="18" charset="0"/>
                <a:cs typeface="Times New Roman" panose="02020603050405020304" pitchFamily="18" charset="0"/>
              </a:rPr>
              <a:t>phía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do nguyên </a:t>
            </a:r>
            <a:r>
              <a:rPr lang="vi-VN" sz="3200" b="1" dirty="0" smtClean="0">
                <a:solidFill>
                  <a:srgbClr val="0070C0"/>
                </a:solidFill>
                <a:latin typeface="Times New Roman" panose="02020603050405020304" pitchFamily="18" charset="0"/>
                <a:cs typeface="Times New Roman" panose="02020603050405020304" pitchFamily="18" charset="0"/>
              </a:rPr>
              <a:t>tử</a:t>
            </a:r>
            <a:r>
              <a:rPr lang="en-US" sz="3200" b="1" dirty="0" smtClean="0">
                <a:solidFill>
                  <a:srgbClr val="0070C0"/>
                </a:solidFill>
                <a:latin typeface="Times New Roman" panose="02020603050405020304" pitchFamily="18" charset="0"/>
                <a:cs typeface="Times New Roman" panose="02020603050405020304" pitchFamily="18" charset="0"/>
              </a:rPr>
              <a:t> </a:t>
            </a:r>
            <a:r>
              <a:rPr lang="vi-VN" sz="3200" b="1" dirty="0" smtClean="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có khả năng hút </a:t>
            </a:r>
            <a:r>
              <a:rPr lang="en-US" sz="3200" b="1" dirty="0">
                <a:solidFill>
                  <a:srgbClr val="0070C0"/>
                </a:solidFill>
                <a:latin typeface="Times New Roman" panose="02020603050405020304" pitchFamily="18" charset="0"/>
                <a:cs typeface="Times New Roman" panose="02020603050405020304" pitchFamily="18" charset="0"/>
              </a:rPr>
              <a:t>electron </a:t>
            </a:r>
            <a:r>
              <a:rPr lang="vi-VN" sz="3200" b="1" dirty="0">
                <a:solidFill>
                  <a:srgbClr val="0070C0"/>
                </a:solidFill>
                <a:latin typeface="Times New Roman" panose="02020603050405020304" pitchFamily="18" charset="0"/>
                <a:cs typeface="Times New Roman" panose="02020603050405020304" pitchFamily="18" charset="0"/>
              </a:rPr>
              <a:t>mạnh hơn.</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9603225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1|3"/>
</p:tagLst>
</file>

<file path=ppt/tags/tag10.xml><?xml version="1.0" encoding="utf-8"?>
<p:tagLst xmlns:a="http://schemas.openxmlformats.org/drawingml/2006/main" xmlns:r="http://schemas.openxmlformats.org/officeDocument/2006/relationships" xmlns:p="http://schemas.openxmlformats.org/presentationml/2006/main">
  <p:tag name="TIMING" val="|0.1|3"/>
</p:tagLst>
</file>

<file path=ppt/tags/tag11.xml><?xml version="1.0" encoding="utf-8"?>
<p:tagLst xmlns:a="http://schemas.openxmlformats.org/drawingml/2006/main" xmlns:r="http://schemas.openxmlformats.org/officeDocument/2006/relationships" xmlns:p="http://schemas.openxmlformats.org/presentationml/2006/main">
  <p:tag name="TIMING" val="|0.1|3"/>
</p:tagLst>
</file>

<file path=ppt/tags/tag12.xml><?xml version="1.0" encoding="utf-8"?>
<p:tagLst xmlns:a="http://schemas.openxmlformats.org/drawingml/2006/main" xmlns:r="http://schemas.openxmlformats.org/officeDocument/2006/relationships" xmlns:p="http://schemas.openxmlformats.org/presentationml/2006/main">
  <p:tag name="TIMING" val="|0.1|3"/>
</p:tagLst>
</file>

<file path=ppt/tags/tag13.xml><?xml version="1.0" encoding="utf-8"?>
<p:tagLst xmlns:a="http://schemas.openxmlformats.org/drawingml/2006/main" xmlns:r="http://schemas.openxmlformats.org/officeDocument/2006/relationships" xmlns:p="http://schemas.openxmlformats.org/presentationml/2006/main">
  <p:tag name="TIMING" val="|0.1|3"/>
</p:tagLst>
</file>

<file path=ppt/tags/tag14.xml><?xml version="1.0" encoding="utf-8"?>
<p:tagLst xmlns:a="http://schemas.openxmlformats.org/drawingml/2006/main" xmlns:r="http://schemas.openxmlformats.org/officeDocument/2006/relationships" xmlns:p="http://schemas.openxmlformats.org/presentationml/2006/main">
  <p:tag name="TIMING" val="|0.1|3"/>
</p:tagLst>
</file>

<file path=ppt/tags/tag15.xml><?xml version="1.0" encoding="utf-8"?>
<p:tagLst xmlns:a="http://schemas.openxmlformats.org/drawingml/2006/main" xmlns:r="http://schemas.openxmlformats.org/officeDocument/2006/relationships" xmlns:p="http://schemas.openxmlformats.org/presentationml/2006/main">
  <p:tag name="TIMING" val="|0.1|3"/>
</p:tagLst>
</file>

<file path=ppt/tags/tag16.xml><?xml version="1.0" encoding="utf-8"?>
<p:tagLst xmlns:a="http://schemas.openxmlformats.org/drawingml/2006/main" xmlns:r="http://schemas.openxmlformats.org/officeDocument/2006/relationships" xmlns:p="http://schemas.openxmlformats.org/presentationml/2006/main">
  <p:tag name="TIMING" val="|0.1|3"/>
</p:tagLst>
</file>

<file path=ppt/tags/tag17.xml><?xml version="1.0" encoding="utf-8"?>
<p:tagLst xmlns:a="http://schemas.openxmlformats.org/drawingml/2006/main" xmlns:r="http://schemas.openxmlformats.org/officeDocument/2006/relationships" xmlns:p="http://schemas.openxmlformats.org/presentationml/2006/main">
  <p:tag name="TIMING" val="|0.1|3"/>
</p:tagLst>
</file>

<file path=ppt/tags/tag2.xml><?xml version="1.0" encoding="utf-8"?>
<p:tagLst xmlns:a="http://schemas.openxmlformats.org/drawingml/2006/main" xmlns:r="http://schemas.openxmlformats.org/officeDocument/2006/relationships" xmlns:p="http://schemas.openxmlformats.org/presentationml/2006/main">
  <p:tag name="TIMING" val="|0.1|3"/>
</p:tagLst>
</file>

<file path=ppt/tags/tag3.xml><?xml version="1.0" encoding="utf-8"?>
<p:tagLst xmlns:a="http://schemas.openxmlformats.org/drawingml/2006/main" xmlns:r="http://schemas.openxmlformats.org/officeDocument/2006/relationships" xmlns:p="http://schemas.openxmlformats.org/presentationml/2006/main">
  <p:tag name="TIMING" val="|0.1|3"/>
</p:tagLst>
</file>

<file path=ppt/tags/tag4.xml><?xml version="1.0" encoding="utf-8"?>
<p:tagLst xmlns:a="http://schemas.openxmlformats.org/drawingml/2006/main" xmlns:r="http://schemas.openxmlformats.org/officeDocument/2006/relationships" xmlns:p="http://schemas.openxmlformats.org/presentationml/2006/main">
  <p:tag name="TIMING" val="|0.1|3"/>
</p:tagLst>
</file>

<file path=ppt/tags/tag5.xml><?xml version="1.0" encoding="utf-8"?>
<p:tagLst xmlns:a="http://schemas.openxmlformats.org/drawingml/2006/main" xmlns:r="http://schemas.openxmlformats.org/officeDocument/2006/relationships" xmlns:p="http://schemas.openxmlformats.org/presentationml/2006/main">
  <p:tag name="TIMING" val="|0.1|3"/>
</p:tagLst>
</file>

<file path=ppt/tags/tag6.xml><?xml version="1.0" encoding="utf-8"?>
<p:tagLst xmlns:a="http://schemas.openxmlformats.org/drawingml/2006/main" xmlns:r="http://schemas.openxmlformats.org/officeDocument/2006/relationships" xmlns:p="http://schemas.openxmlformats.org/presentationml/2006/main">
  <p:tag name="TIMING" val="|0.1|3"/>
</p:tagLst>
</file>

<file path=ppt/tags/tag7.xml><?xml version="1.0" encoding="utf-8"?>
<p:tagLst xmlns:a="http://schemas.openxmlformats.org/drawingml/2006/main" xmlns:r="http://schemas.openxmlformats.org/officeDocument/2006/relationships" xmlns:p="http://schemas.openxmlformats.org/presentationml/2006/main">
  <p:tag name="TIMING" val="|0.1|3"/>
</p:tagLst>
</file>

<file path=ppt/tags/tag8.xml><?xml version="1.0" encoding="utf-8"?>
<p:tagLst xmlns:a="http://schemas.openxmlformats.org/drawingml/2006/main" xmlns:r="http://schemas.openxmlformats.org/officeDocument/2006/relationships" xmlns:p="http://schemas.openxmlformats.org/presentationml/2006/main">
  <p:tag name="TIMING" val="|0.1|3"/>
</p:tagLst>
</file>

<file path=ppt/tags/tag9.xml><?xml version="1.0" encoding="utf-8"?>
<p:tagLst xmlns:a="http://schemas.openxmlformats.org/drawingml/2006/main" xmlns:r="http://schemas.openxmlformats.org/officeDocument/2006/relationships" xmlns:p="http://schemas.openxmlformats.org/presentationml/2006/main">
  <p:tag name="TIMING" val="|0.1|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TotalTime>
  <Words>2185</Words>
  <Application>Microsoft Office PowerPoint</Application>
  <PresentationFormat>Widescreen</PresentationFormat>
  <Paragraphs>154</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NGA</dc:creator>
  <cp:lastModifiedBy>NGA</cp:lastModifiedBy>
  <cp:revision>37</cp:revision>
  <dcterms:created xsi:type="dcterms:W3CDTF">2022-07-16T03:21:03Z</dcterms:created>
  <dcterms:modified xsi:type="dcterms:W3CDTF">2022-07-16T11:14:29Z</dcterms:modified>
</cp:coreProperties>
</file>