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9" r:id="rId4"/>
  </p:sldMasterIdLst>
  <p:notesMasterIdLst>
    <p:notesMasterId r:id="rId30"/>
  </p:notesMasterIdLst>
  <p:sldIdLst>
    <p:sldId id="258" r:id="rId5"/>
    <p:sldId id="267" r:id="rId6"/>
    <p:sldId id="268" r:id="rId7"/>
    <p:sldId id="269" r:id="rId8"/>
    <p:sldId id="266" r:id="rId9"/>
    <p:sldId id="259" r:id="rId10"/>
    <p:sldId id="271" r:id="rId11"/>
    <p:sldId id="272" r:id="rId12"/>
    <p:sldId id="260" r:id="rId13"/>
    <p:sldId id="257" r:id="rId14"/>
    <p:sldId id="261" r:id="rId15"/>
    <p:sldId id="262" r:id="rId16"/>
    <p:sldId id="273" r:id="rId17"/>
    <p:sldId id="265" r:id="rId18"/>
    <p:sldId id="274" r:id="rId19"/>
    <p:sldId id="277" r:id="rId20"/>
    <p:sldId id="276" r:id="rId21"/>
    <p:sldId id="278" r:id="rId22"/>
    <p:sldId id="279" r:id="rId23"/>
    <p:sldId id="280" r:id="rId24"/>
    <p:sldId id="286" r:id="rId25"/>
    <p:sldId id="285" r:id="rId26"/>
    <p:sldId id="283" r:id="rId27"/>
    <p:sldId id="270"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22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686EB-2032-41BF-8C8B-A996A39D1995}" type="datetimeFigureOut">
              <a:rPr lang="en-US" smtClean="0"/>
              <a:t>3/4/2025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01D31-C100-4290-B974-03E0DFA30F50}" type="slidenum">
              <a:rPr lang="en-US" smtClean="0"/>
              <a:t>‹#›</a:t>
            </a:fld>
            <a:endParaRPr lang="en-US"/>
          </a:p>
        </p:txBody>
      </p:sp>
    </p:spTree>
    <p:extLst>
      <p:ext uri="{BB962C8B-B14F-4D97-AF65-F5344CB8AC3E}">
        <p14:creationId xmlns:p14="http://schemas.microsoft.com/office/powerpoint/2010/main" val="290165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D704F-FCBD-4F0E-819B-EF53DADA1642}" type="slidenum">
              <a:rPr lang="en-US" smtClean="0"/>
              <a:t>14</a:t>
            </a:fld>
            <a:endParaRPr lang="en-US"/>
          </a:p>
        </p:txBody>
      </p:sp>
    </p:spTree>
    <p:extLst>
      <p:ext uri="{BB962C8B-B14F-4D97-AF65-F5344CB8AC3E}">
        <p14:creationId xmlns:p14="http://schemas.microsoft.com/office/powerpoint/2010/main" val="241109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C265EA-A020-44F8-9690-C3F57186FF9B}" type="slidenum">
              <a:rPr lang="en-US" altLang="en-US">
                <a:solidFill>
                  <a:srgbClr val="000000"/>
                </a:solidFill>
                <a:latin typeface="Verdana" pitchFamily="34" charset="0"/>
              </a:rPr>
              <a:pPr/>
              <a:t>18</a:t>
            </a:fld>
            <a:endParaRPr lang="en-US" altLang="en-US">
              <a:solidFill>
                <a:srgbClr val="000000"/>
              </a:solidFill>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E94C1B1-7B8B-4B02-9B7C-1BC9586FDA16}" type="slidenum">
              <a:rPr lang="en-US" altLang="en-US">
                <a:solidFill>
                  <a:srgbClr val="000000"/>
                </a:solidFill>
              </a:rPr>
              <a:pPr/>
              <a:t>21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EA0AF-4AC1-4A77-B996-E91BDF97C9F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60584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EA0AF-4AC1-4A77-B996-E91BDF97C9F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214244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EA0AF-4AC1-4A77-B996-E91BDF97C9F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1918235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95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12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82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083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03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51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90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9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EA0AF-4AC1-4A77-B996-E91BDF97C9F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622026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88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59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305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fld id="{134C9E20-9F47-4F51-884F-AD10BE9068D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49029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A0B64-E557-4554-8D35-8B6437F888BF}" type="slidenum">
              <a:rPr lang="en-US" altLang="en-US"/>
              <a:pPr/>
              <a:t>‹#›</a:t>
            </a:fld>
            <a:endParaRPr lang="en-US" altLang="en-US"/>
          </a:p>
        </p:txBody>
      </p:sp>
    </p:spTree>
    <p:extLst>
      <p:ext uri="{BB962C8B-B14F-4D97-AF65-F5344CB8AC3E}">
        <p14:creationId xmlns:p14="http://schemas.microsoft.com/office/powerpoint/2010/main" val="2936730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D15A3F-17A7-4CB7-A2C9-499AA3260E6A}" type="slidenum">
              <a:rPr lang="en-US" altLang="en-US"/>
              <a:pPr/>
              <a:t>‹#›</a:t>
            </a:fld>
            <a:endParaRPr lang="en-US" altLang="en-US"/>
          </a:p>
        </p:txBody>
      </p:sp>
    </p:spTree>
    <p:extLst>
      <p:ext uri="{BB962C8B-B14F-4D97-AF65-F5344CB8AC3E}">
        <p14:creationId xmlns:p14="http://schemas.microsoft.com/office/powerpoint/2010/main" val="3835608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1FE8AB-B537-4E30-8E3C-333F5AA73D97}" type="slidenum">
              <a:rPr lang="en-US" altLang="en-US"/>
              <a:pPr/>
              <a:t>‹#›</a:t>
            </a:fld>
            <a:endParaRPr lang="en-US" altLang="en-US"/>
          </a:p>
        </p:txBody>
      </p:sp>
    </p:spTree>
    <p:extLst>
      <p:ext uri="{BB962C8B-B14F-4D97-AF65-F5344CB8AC3E}">
        <p14:creationId xmlns:p14="http://schemas.microsoft.com/office/powerpoint/2010/main" val="1225691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6996F4-0C3A-4DFB-BF70-3C740B24F76E}" type="slidenum">
              <a:rPr lang="en-US" altLang="en-US"/>
              <a:pPr/>
              <a:t>‹#›</a:t>
            </a:fld>
            <a:endParaRPr lang="en-US" altLang="en-US"/>
          </a:p>
        </p:txBody>
      </p:sp>
    </p:spTree>
    <p:extLst>
      <p:ext uri="{BB962C8B-B14F-4D97-AF65-F5344CB8AC3E}">
        <p14:creationId xmlns:p14="http://schemas.microsoft.com/office/powerpoint/2010/main" val="2018318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3D56066-3881-44D2-AF6A-C2FCB4724581}" type="slidenum">
              <a:rPr lang="en-US" altLang="en-US"/>
              <a:pPr/>
              <a:t>‹#›</a:t>
            </a:fld>
            <a:endParaRPr lang="en-US" altLang="en-US"/>
          </a:p>
        </p:txBody>
      </p:sp>
    </p:spTree>
    <p:extLst>
      <p:ext uri="{BB962C8B-B14F-4D97-AF65-F5344CB8AC3E}">
        <p14:creationId xmlns:p14="http://schemas.microsoft.com/office/powerpoint/2010/main" val="302906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D6496F7-3D6C-4D83-9918-25C3A2ACADC1}" type="slidenum">
              <a:rPr lang="en-US" altLang="en-US"/>
              <a:pPr/>
              <a:t>‹#›</a:t>
            </a:fld>
            <a:endParaRPr lang="en-US" altLang="en-US"/>
          </a:p>
        </p:txBody>
      </p:sp>
    </p:spTree>
    <p:extLst>
      <p:ext uri="{BB962C8B-B14F-4D97-AF65-F5344CB8AC3E}">
        <p14:creationId xmlns:p14="http://schemas.microsoft.com/office/powerpoint/2010/main" val="362230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EA0AF-4AC1-4A77-B996-E91BDF97C9F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41602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8FC106F-173D-4DC4-8B96-CDFAF473F32E}" type="slidenum">
              <a:rPr lang="en-US" altLang="en-US"/>
              <a:pPr/>
              <a:t>‹#›</a:t>
            </a:fld>
            <a:endParaRPr lang="en-US" altLang="en-US"/>
          </a:p>
        </p:txBody>
      </p:sp>
    </p:spTree>
    <p:extLst>
      <p:ext uri="{BB962C8B-B14F-4D97-AF65-F5344CB8AC3E}">
        <p14:creationId xmlns:p14="http://schemas.microsoft.com/office/powerpoint/2010/main" val="400358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E72F76F-CBA2-4CC1-845F-BE121835D6C7}" type="slidenum">
              <a:rPr lang="en-US" altLang="en-US"/>
              <a:pPr/>
              <a:t>‹#›</a:t>
            </a:fld>
            <a:endParaRPr lang="en-US" altLang="en-US"/>
          </a:p>
        </p:txBody>
      </p:sp>
    </p:spTree>
    <p:extLst>
      <p:ext uri="{BB962C8B-B14F-4D97-AF65-F5344CB8AC3E}">
        <p14:creationId xmlns:p14="http://schemas.microsoft.com/office/powerpoint/2010/main" val="3901570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9898810-F6F9-4A85-8840-F5A1EC11946C}" type="slidenum">
              <a:rPr lang="en-US" altLang="en-US"/>
              <a:pPr/>
              <a:t>‹#›</a:t>
            </a:fld>
            <a:endParaRPr lang="en-US" altLang="en-US"/>
          </a:p>
        </p:txBody>
      </p:sp>
    </p:spTree>
    <p:extLst>
      <p:ext uri="{BB962C8B-B14F-4D97-AF65-F5344CB8AC3E}">
        <p14:creationId xmlns:p14="http://schemas.microsoft.com/office/powerpoint/2010/main" val="1359225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2472394-9A04-4044-88A8-6D15866372A8}" type="slidenum">
              <a:rPr lang="en-US" altLang="en-US"/>
              <a:pPr/>
              <a:t>‹#›</a:t>
            </a:fld>
            <a:endParaRPr lang="en-US" altLang="en-US"/>
          </a:p>
        </p:txBody>
      </p:sp>
    </p:spTree>
    <p:extLst>
      <p:ext uri="{BB962C8B-B14F-4D97-AF65-F5344CB8AC3E}">
        <p14:creationId xmlns:p14="http://schemas.microsoft.com/office/powerpoint/2010/main" val="1000933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AD4AE2F-492C-4774-8AAB-1ECAE40C99DE}" type="slidenum">
              <a:rPr lang="en-US" altLang="en-US"/>
              <a:pPr/>
              <a:t>‹#›</a:t>
            </a:fld>
            <a:endParaRPr lang="en-US" altLang="en-US"/>
          </a:p>
        </p:txBody>
      </p:sp>
    </p:spTree>
    <p:extLst>
      <p:ext uri="{BB962C8B-B14F-4D97-AF65-F5344CB8AC3E}">
        <p14:creationId xmlns:p14="http://schemas.microsoft.com/office/powerpoint/2010/main" val="307917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52AC2D4C-462F-49B0-B28B-2E9E53248542}" type="slidenum">
              <a:rPr lang="en-US" altLang="en-US"/>
              <a:pPr/>
              <a:t>‹#›</a:t>
            </a:fld>
            <a:endParaRPr lang="en-US" altLang="en-US"/>
          </a:p>
        </p:txBody>
      </p:sp>
    </p:spTree>
    <p:extLst>
      <p:ext uri="{BB962C8B-B14F-4D97-AF65-F5344CB8AC3E}">
        <p14:creationId xmlns:p14="http://schemas.microsoft.com/office/powerpoint/2010/main" val="3302144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509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465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237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81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EA0AF-4AC1-4A77-B996-E91BDF97C9F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456164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770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764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36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31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782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039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985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628650" y="6356351"/>
            <a:ext cx="2057400" cy="365125"/>
          </a:xfrm>
          <a:prstGeom prst="rect">
            <a:avLst/>
          </a:prstGeom>
          <a:noFill/>
          <a:ln>
            <a:noFill/>
          </a:ln>
        </p:spPr>
        <p:txBody>
          <a:bodyPr spcFirstLastPara="1" wrap="square" lIns="76808" tIns="38395" rIns="76808" bIns="3839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prstClr val="black">
                  <a:tint val="75000"/>
                </a:prstClr>
              </a:solidFill>
            </a:endParaRPr>
          </a:p>
        </p:txBody>
      </p:sp>
      <p:sp>
        <p:nvSpPr>
          <p:cNvPr id="17" name="Google Shape;17;p15"/>
          <p:cNvSpPr txBox="1">
            <a:spLocks noGrp="1"/>
          </p:cNvSpPr>
          <p:nvPr>
            <p:ph type="ftr" idx="11"/>
          </p:nvPr>
        </p:nvSpPr>
        <p:spPr>
          <a:xfrm>
            <a:off x="3028950" y="6356351"/>
            <a:ext cx="3086100" cy="365125"/>
          </a:xfrm>
          <a:prstGeom prst="rect">
            <a:avLst/>
          </a:prstGeom>
          <a:noFill/>
          <a:ln>
            <a:noFill/>
          </a:ln>
        </p:spPr>
        <p:txBody>
          <a:bodyPr spcFirstLastPara="1" wrap="square" lIns="76808" tIns="38395" rIns="76808" bIns="3839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prstClr val="black">
                  <a:tint val="75000"/>
                </a:prstClr>
              </a:solidFill>
            </a:endParaRPr>
          </a:p>
        </p:txBody>
      </p:sp>
      <p:sp>
        <p:nvSpPr>
          <p:cNvPr id="18" name="Google Shape;18;p15"/>
          <p:cNvSpPr txBox="1">
            <a:spLocks noGrp="1"/>
          </p:cNvSpPr>
          <p:nvPr>
            <p:ph type="sldNum" idx="12"/>
          </p:nvPr>
        </p:nvSpPr>
        <p:spPr>
          <a:xfrm>
            <a:off x="6457950" y="6356351"/>
            <a:ext cx="2057400" cy="365125"/>
          </a:xfrm>
          <a:prstGeom prst="rect">
            <a:avLst/>
          </a:prstGeom>
          <a:noFill/>
          <a:ln>
            <a:noFill/>
          </a:ln>
        </p:spPr>
        <p:txBody>
          <a:bodyPr spcFirstLastPara="1" wrap="square" lIns="76808" tIns="38395" rIns="76808" bIns="3839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518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34878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EA0AF-4AC1-4A77-B996-E91BDF97C9F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104700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EA0AF-4AC1-4A77-B996-E91BDF97C9F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79769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EA0AF-4AC1-4A77-B996-E91BDF97C9F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107139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EA0AF-4AC1-4A77-B996-E91BDF97C9F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98682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EA0AF-4AC1-4A77-B996-E91BDF97C9F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7030-A795-4CB9-A6B9-FE6953300EA4}" type="slidenum">
              <a:rPr lang="en-US" smtClean="0"/>
              <a:t>‹#›</a:t>
            </a:fld>
            <a:endParaRPr lang="en-US"/>
          </a:p>
        </p:txBody>
      </p:sp>
    </p:spTree>
    <p:extLst>
      <p:ext uri="{BB962C8B-B14F-4D97-AF65-F5344CB8AC3E}">
        <p14:creationId xmlns:p14="http://schemas.microsoft.com/office/powerpoint/2010/main" val="193060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EA0AF-4AC1-4A77-B996-E91BDF97C9F0}" type="datetimeFigureOut">
              <a:rPr lang="en-US" smtClean="0"/>
              <a:t>3/4/2025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7030-A795-4CB9-A6B9-FE6953300EA4}" type="slidenum">
              <a:rPr lang="en-US" smtClean="0"/>
              <a:t>‹#›</a:t>
            </a:fld>
            <a:endParaRPr lang="en-US"/>
          </a:p>
        </p:txBody>
      </p:sp>
    </p:spTree>
    <p:extLst>
      <p:ext uri="{BB962C8B-B14F-4D97-AF65-F5344CB8AC3E}">
        <p14:creationId xmlns:p14="http://schemas.microsoft.com/office/powerpoint/2010/main" val="173985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78A31-B58C-4F22-8C52-A961D950D02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4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B84820D7-5FB3-45D4-9CC0-A2EE37FEC258}" type="slidenum">
              <a:rPr lang="en-US" altLang="en-US" smtClean="0">
                <a:latin typeface="Arial" charset="0"/>
              </a:rPr>
              <a:pPr eaLnBrk="0" fontAlgn="base" hangingPunct="0">
                <a:spcBef>
                  <a:spcPct val="0"/>
                </a:spcBef>
                <a:spcAft>
                  <a:spcPct val="0"/>
                </a:spcAft>
              </a:pPr>
              <a:t>‹#›</a:t>
            </a:fld>
            <a:endParaRPr lang="en-US" altLang="en-US">
              <a:latin typeface="Arial" charset="0"/>
            </a:endParaRPr>
          </a:p>
        </p:txBody>
      </p:sp>
    </p:spTree>
    <p:extLst>
      <p:ext uri="{BB962C8B-B14F-4D97-AF65-F5344CB8AC3E}">
        <p14:creationId xmlns:p14="http://schemas.microsoft.com/office/powerpoint/2010/main" val="15261949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D6F96-850D-45D4-8937-0A8480CBE5C7}"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CA39A-031A-4969-920D-F67705B5F9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9387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4.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9.bin"/><Relationship Id="rId3" Type="http://schemas.openxmlformats.org/officeDocument/2006/relationships/audio" Target="../media/audio1.wav"/><Relationship Id="rId7" Type="http://schemas.openxmlformats.org/officeDocument/2006/relationships/image" Target="../media/image28.png"/><Relationship Id="rId12" Type="http://schemas.openxmlformats.org/officeDocument/2006/relationships/image" Target="../media/image31.wmf"/><Relationship Id="rId2" Type="http://schemas.openxmlformats.org/officeDocument/2006/relationships/notesSlide" Target="../notesSlides/notesSlide2.xml"/><Relationship Id="rId16" Type="http://schemas.openxmlformats.org/officeDocument/2006/relationships/image" Target="../media/image33.wmf"/><Relationship Id="rId1" Type="http://schemas.openxmlformats.org/officeDocument/2006/relationships/slideLayout" Target="../slideLayouts/slideLayout30.xml"/><Relationship Id="rId6" Type="http://schemas.openxmlformats.org/officeDocument/2006/relationships/image" Target="../media/image27.png"/><Relationship Id="rId11" Type="http://schemas.openxmlformats.org/officeDocument/2006/relationships/oleObject" Target="../embeddings/oleObject8.bin"/><Relationship Id="rId5" Type="http://schemas.openxmlformats.org/officeDocument/2006/relationships/image" Target="../media/image26.png"/><Relationship Id="rId15" Type="http://schemas.openxmlformats.org/officeDocument/2006/relationships/oleObject" Target="../embeddings/oleObject10.bin"/><Relationship Id="rId10" Type="http://schemas.openxmlformats.org/officeDocument/2006/relationships/image" Target="../media/image30.wmf"/><Relationship Id="rId4" Type="http://schemas.openxmlformats.org/officeDocument/2006/relationships/image" Target="../media/image25.jpeg"/><Relationship Id="rId9" Type="http://schemas.openxmlformats.org/officeDocument/2006/relationships/oleObject" Target="../embeddings/oleObject7.bin"/><Relationship Id="rId14" Type="http://schemas.openxmlformats.org/officeDocument/2006/relationships/image" Target="../media/image3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6.wmf"/><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oleObject" Target="../embeddings/oleObject13.bin"/><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28.png"/><Relationship Id="rId11" Type="http://schemas.openxmlformats.org/officeDocument/2006/relationships/image" Target="../media/image35.wmf"/><Relationship Id="rId5" Type="http://schemas.openxmlformats.org/officeDocument/2006/relationships/image" Target="../media/image27.png"/><Relationship Id="rId15" Type="http://schemas.openxmlformats.org/officeDocument/2006/relationships/image" Target="../media/image37.wmf"/><Relationship Id="rId10" Type="http://schemas.openxmlformats.org/officeDocument/2006/relationships/oleObject" Target="../embeddings/oleObject12.bin"/><Relationship Id="rId4" Type="http://schemas.openxmlformats.org/officeDocument/2006/relationships/image" Target="../media/image26.png"/><Relationship Id="rId9" Type="http://schemas.openxmlformats.org/officeDocument/2006/relationships/image" Target="../media/image34.wmf"/><Relationship Id="rId1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0.wmf"/><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oleObject" Target="../embeddings/oleObject17.bin"/><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28.png"/><Relationship Id="rId11" Type="http://schemas.openxmlformats.org/officeDocument/2006/relationships/image" Target="../media/image39.wmf"/><Relationship Id="rId5" Type="http://schemas.openxmlformats.org/officeDocument/2006/relationships/image" Target="../media/image27.png"/><Relationship Id="rId15" Type="http://schemas.openxmlformats.org/officeDocument/2006/relationships/image" Target="../media/image41.wmf"/><Relationship Id="rId10" Type="http://schemas.openxmlformats.org/officeDocument/2006/relationships/oleObject" Target="../embeddings/oleObject16.bin"/><Relationship Id="rId4" Type="http://schemas.openxmlformats.org/officeDocument/2006/relationships/image" Target="../media/image26.png"/><Relationship Id="rId9" Type="http://schemas.openxmlformats.org/officeDocument/2006/relationships/image" Target="../media/image38.wmf"/><Relationship Id="rId1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42.wmf"/><Relationship Id="rId5" Type="http://schemas.openxmlformats.org/officeDocument/2006/relationships/oleObject" Target="../embeddings/oleObject19.bin"/><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30.xml"/><Relationship Id="rId5" Type="http://schemas.openxmlformats.org/officeDocument/2006/relationships/image" Target="../media/image43.w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Tết Trung Quốc Lễ Hội Mùa Xuân Nền Vàng, Hoa Viền, Hoa Màu Vàng,  Tết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6"/>
          <p:cNvSpPr>
            <a:spLocks noChangeArrowheads="1" noChangeShapeType="1" noTextEdit="1"/>
          </p:cNvSpPr>
          <p:nvPr/>
        </p:nvSpPr>
        <p:spPr bwMode="auto">
          <a:xfrm>
            <a:off x="381000" y="1262743"/>
            <a:ext cx="8534400"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effectLst>
                  <a:outerShdw dist="35921" dir="2700000" algn="ctr" rotWithShape="0">
                    <a:srgbClr val="990000"/>
                  </a:outerShdw>
                </a:effectLst>
                <a:latin typeface="Times New Roman"/>
                <a:cs typeface="Times New Roman"/>
              </a:rPr>
              <a:t>NHIỆT LIỆT CHÀO MỪNG </a:t>
            </a:r>
          </a:p>
          <a:p>
            <a:pPr algn="ctr"/>
            <a:r>
              <a:rPr lang="en-US" sz="4400" b="1" kern="10" dirty="0">
                <a:ln w="9525">
                  <a:noFill/>
                  <a:round/>
                  <a:headEnd/>
                  <a:tailEnd/>
                </a:ln>
                <a:effectLst>
                  <a:outerShdw dist="35921" dir="2700000" algn="ctr" rotWithShape="0">
                    <a:srgbClr val="990000"/>
                  </a:outerShdw>
                </a:effectLst>
                <a:latin typeface="Times New Roman"/>
                <a:cs typeface="Times New Roman"/>
              </a:rPr>
              <a:t>CÁC THẦY CÔ GIÁ</a:t>
            </a:r>
            <a:r>
              <a:rPr lang="en-US" sz="4400" kern="10" dirty="0">
                <a:ln w="9525">
                  <a:noFill/>
                  <a:round/>
                  <a:headEnd/>
                  <a:tailEnd/>
                </a:ln>
                <a:effectLst>
                  <a:outerShdw dist="35921" dir="2700000" algn="ctr" rotWithShape="0">
                    <a:srgbClr val="990000"/>
                  </a:outerShdw>
                </a:effectLst>
                <a:latin typeface="Times New Roman"/>
                <a:cs typeface="Times New Roman"/>
              </a:rPr>
              <a:t>O</a:t>
            </a:r>
            <a:r>
              <a:rPr lang="en-US" sz="4400" b="1" kern="10" dirty="0">
                <a:ln w="9525">
                  <a:noFill/>
                  <a:round/>
                  <a:headEnd/>
                  <a:tailEnd/>
                </a:ln>
                <a:effectLst>
                  <a:outerShdw dist="35921" dir="2700000" algn="ctr" rotWithShape="0">
                    <a:srgbClr val="990000"/>
                  </a:outerShdw>
                </a:effectLst>
                <a:latin typeface="Times New Roman"/>
                <a:cs typeface="Times New Roman"/>
              </a:rPr>
              <a:t> ĐẾN DỰ GIỜ</a:t>
            </a:r>
          </a:p>
        </p:txBody>
      </p:sp>
      <p:sp>
        <p:nvSpPr>
          <p:cNvPr id="5" name="Rectangle 4"/>
          <p:cNvSpPr/>
          <p:nvPr/>
        </p:nvSpPr>
        <p:spPr>
          <a:xfrm>
            <a:off x="2209800" y="4038610"/>
            <a:ext cx="5410200" cy="1015663"/>
          </a:xfrm>
          <a:prstGeom prst="rect">
            <a:avLst/>
          </a:prstGeom>
        </p:spPr>
        <p:txBody>
          <a:bodyPr wrap="square">
            <a:spAutoFit/>
          </a:bodyPr>
          <a:lstStyle/>
          <a:p>
            <a:pPr>
              <a:defRPr/>
            </a:pPr>
            <a:r>
              <a:rPr lang="vi-VN" sz="6000" b="1" kern="10" dirty="0">
                <a:ln w="19050">
                  <a:solidFill>
                    <a:srgbClr val="A50021"/>
                  </a:solidFill>
                  <a:round/>
                  <a:headEnd/>
                  <a:tailEnd/>
                </a:ln>
                <a:latin typeface="Times New Roman" pitchFamily="18" charset="0"/>
                <a:cs typeface="Times New Roman" pitchFamily="18" charset="0"/>
              </a:rPr>
              <a:t>MÔN: TOÁN 6</a:t>
            </a:r>
            <a:endParaRPr lang="en-US" sz="6000" b="1" kern="10" dirty="0">
              <a:ln w="19050">
                <a:solidFill>
                  <a:srgbClr val="A50021"/>
                </a:solidFill>
                <a:round/>
                <a:headEnd/>
                <a:tailEnd/>
              </a:ln>
              <a:latin typeface="Times New Roman" pitchFamily="18" charset="0"/>
              <a:cs typeface="Times New Roman" pitchFamily="18" charset="0"/>
            </a:endParaRPr>
          </a:p>
        </p:txBody>
      </p:sp>
    </p:spTree>
    <p:extLst>
      <p:ext uri="{BB962C8B-B14F-4D97-AF65-F5344CB8AC3E}">
        <p14:creationId xmlns:p14="http://schemas.microsoft.com/office/powerpoint/2010/main" val="40755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0+ hình nền PowerPoint cute siêu dễ thương, ấn t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0"/>
            <a:ext cx="917665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a:spLocks noChangeArrowheads="1"/>
          </p:cNvSpPr>
          <p:nvPr/>
        </p:nvSpPr>
        <p:spPr bwMode="auto">
          <a:xfrm>
            <a:off x="1606550" y="762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b="1" dirty="0">
                <a:solidFill>
                  <a:srgbClr val="000000"/>
                </a:solidFill>
                <a:latin typeface="Times New Roman" pitchFamily="18" charset="0"/>
                <a:cs typeface="Times New Roman" pitchFamily="18" charset="0"/>
              </a:rPr>
              <a:t>CÁC BƯỚC LÀM TRÒN SỐ</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3943"/>
            <a:ext cx="9144000" cy="6001657"/>
          </a:xfrm>
          <a:prstGeom prst="rect">
            <a:avLst/>
          </a:prstGeom>
          <a:noFill/>
          <a:ln w="38100" cmpd="dbl">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ẫu thiết kế chuyên nghiệp cho Technology powerpoint background Đẹp và đa  d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
            <a:ext cx="9154886" cy="6866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p:cNvSpPr txBox="1">
            <a:spLocks noChangeArrowheads="1"/>
          </p:cNvSpPr>
          <p:nvPr/>
        </p:nvSpPr>
        <p:spPr bwMode="auto">
          <a:xfrm>
            <a:off x="2133600" y="4989"/>
            <a:ext cx="51184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FF0000"/>
                </a:solidFill>
                <a:latin typeface="Times New Roman" pitchFamily="18" charset="0"/>
                <a:cs typeface="Times New Roman" pitchFamily="18" charset="0"/>
              </a:rPr>
              <a:t>QUY ƯỚC LÀM TRÒN SỐ</a:t>
            </a:r>
          </a:p>
        </p:txBody>
      </p:sp>
      <p:sp>
        <p:nvSpPr>
          <p:cNvPr id="2" name="Rectangle 1"/>
          <p:cNvSpPr/>
          <p:nvPr/>
        </p:nvSpPr>
        <p:spPr>
          <a:xfrm>
            <a:off x="-10886" y="457200"/>
            <a:ext cx="9078686" cy="1077218"/>
          </a:xfrm>
          <a:prstGeom prst="rect">
            <a:avLst/>
          </a:prstGeom>
        </p:spPr>
        <p:txBody>
          <a:bodyPr wrap="square">
            <a:spAutoFit/>
          </a:bodyPr>
          <a:lstStyle/>
          <a:p>
            <a:pPr lvl="0">
              <a:defRPr/>
            </a:pPr>
            <a:r>
              <a:rPr lang="en-US" sz="3200" b="1" dirty="0" err="1">
                <a:solidFill>
                  <a:prstClr val="black"/>
                </a:solidFill>
                <a:latin typeface="Times New Roman" panose="02020603050405020304" pitchFamily="18" charset="0"/>
                <a:cs typeface="Times New Roman" panose="02020603050405020304" pitchFamily="18" charset="0"/>
              </a:rPr>
              <a:t>Để</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tròn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một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thập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dương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tới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một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hàng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nào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đấy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gọi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là</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hàng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tròn</a:t>
            </a:r>
            <a:r>
              <a:rPr lang="en-US" sz="3200" b="1" dirty="0">
                <a:solidFill>
                  <a:prstClr val="black"/>
                </a:solidFill>
                <a:latin typeface="Times New Roman" panose="02020603050405020304" pitchFamily="18" charset="0"/>
                <a:cs typeface="Times New Roman" panose="02020603050405020304" pitchFamily="18" charset="0"/>
              </a:rPr>
              <a:t>) ta </a:t>
            </a: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như</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sau</a:t>
            </a:r>
            <a:r>
              <a:rPr lang="en-US" sz="3200" b="1" dirty="0">
                <a:solidFill>
                  <a:prstClr val="black"/>
                </a:solidFill>
                <a:latin typeface="Times New Roman" panose="02020603050405020304" pitchFamily="18" charset="0"/>
                <a:cs typeface="Times New Roman" panose="02020603050405020304" pitchFamily="18" charset="0"/>
              </a:rPr>
              <a:t>:</a:t>
            </a:r>
          </a:p>
        </p:txBody>
      </p:sp>
      <p:sp>
        <p:nvSpPr>
          <p:cNvPr id="3" name="Rectangle 2"/>
          <p:cNvSpPr/>
          <p:nvPr/>
        </p:nvSpPr>
        <p:spPr>
          <a:xfrm>
            <a:off x="0" y="1534418"/>
            <a:ext cx="9067800" cy="3539430"/>
          </a:xfrm>
          <a:prstGeom prst="rect">
            <a:avLst/>
          </a:prstGeom>
        </p:spPr>
        <p:txBody>
          <a:bodyPr wrap="square">
            <a:spAutoFit/>
          </a:bodyPr>
          <a:lstStyle/>
          <a:p>
            <a:pPr marL="285750" lvl="0" indent="-285750">
              <a:buFontTx/>
              <a:buChar char="-"/>
              <a:defRPr/>
            </a:pPr>
            <a:r>
              <a:rPr lang="en-US" sz="3200" b="1" dirty="0" err="1">
                <a:solidFill>
                  <a:prstClr val="black"/>
                </a:solidFill>
                <a:latin typeface="Times New Roman" panose="02020603050405020304" pitchFamily="18" charset="0"/>
                <a:cs typeface="Times New Roman" panose="02020603050405020304" pitchFamily="18" charset="0"/>
              </a:rPr>
              <a:t>Đối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với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chữ</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hàng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tròn</a:t>
            </a:r>
            <a:r>
              <a:rPr lang="en-US" sz="3200" b="1" dirty="0">
                <a:solidFill>
                  <a:prstClr val="black"/>
                </a:solidFill>
                <a:latin typeface="Times New Roman" panose="02020603050405020304" pitchFamily="18" charset="0"/>
                <a:cs typeface="Times New Roman" panose="02020603050405020304" pitchFamily="18" charset="0"/>
              </a:rPr>
              <a:t>:</a:t>
            </a:r>
          </a:p>
          <a:p>
            <a:pPr lvl="0">
              <a:defRPr/>
            </a:pPr>
            <a:r>
              <a:rPr lang="en-US" sz="3200" b="1" dirty="0">
                <a:solidFill>
                  <a:prstClr val="black"/>
                </a:solidFill>
                <a:latin typeface="Times New Roman" panose="02020603050405020304" pitchFamily="18" charset="0"/>
                <a:cs typeface="Times New Roman" panose="02020603050405020304" pitchFamily="18" charset="0"/>
              </a:rPr>
              <a:t>+</a:t>
            </a:r>
            <a:r>
              <a:rPr lang="en-US" sz="3200" b="1" dirty="0" err="1">
                <a:solidFill>
                  <a:prstClr val="black"/>
                </a:solidFill>
                <a:latin typeface="Times New Roman" panose="02020603050405020304" pitchFamily="18" charset="0"/>
                <a:cs typeface="Times New Roman" panose="02020603050405020304" pitchFamily="18" charset="0"/>
              </a:rPr>
              <a:t>Giữ</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nguyên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nếu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chữ</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ngay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bên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phải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nhỏ</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hơn</a:t>
            </a:r>
            <a:r>
              <a:rPr lang="en-US" sz="3200" b="1" dirty="0">
                <a:solidFill>
                  <a:prstClr val="black"/>
                </a:solidFill>
                <a:latin typeface="Times New Roman" panose="02020603050405020304" pitchFamily="18" charset="0"/>
                <a:cs typeface="Times New Roman" panose="02020603050405020304" pitchFamily="18" charset="0"/>
              </a:rPr>
              <a:t> 5</a:t>
            </a:r>
          </a:p>
          <a:p>
            <a:pPr lvl="0">
              <a:defRPr/>
            </a:pPr>
            <a:r>
              <a:rPr lang="en-US" sz="3200" b="1" dirty="0">
                <a:solidFill>
                  <a:prstClr val="black"/>
                </a:solidFill>
                <a:latin typeface="Times New Roman" panose="02020603050405020304" pitchFamily="18" charset="0"/>
                <a:cs typeface="Times New Roman" panose="02020603050405020304" pitchFamily="18" charset="0"/>
              </a:rPr>
              <a:t>+</a:t>
            </a:r>
            <a:r>
              <a:rPr lang="en-US" sz="3200" b="1" dirty="0" err="1">
                <a:solidFill>
                  <a:prstClr val="black"/>
                </a:solidFill>
                <a:latin typeface="Times New Roman" panose="02020603050405020304" pitchFamily="18" charset="0"/>
                <a:cs typeface="Times New Roman" panose="02020603050405020304" pitchFamily="18" charset="0"/>
              </a:rPr>
              <a:t>Tăng</a:t>
            </a:r>
            <a:r>
              <a:rPr lang="en-US" sz="3200" b="1" dirty="0">
                <a:solidFill>
                  <a:prstClr val="black"/>
                </a:solidFill>
                <a:latin typeface="Times New Roman" panose="02020603050405020304" pitchFamily="18" charset="0"/>
                <a:cs typeface="Times New Roman" panose="02020603050405020304" pitchFamily="18" charset="0"/>
              </a:rPr>
              <a:t> 1 </a:t>
            </a:r>
            <a:r>
              <a:rPr lang="en-US" sz="3200" b="1" dirty="0" err="1">
                <a:solidFill>
                  <a:prstClr val="black"/>
                </a:solidFill>
                <a:latin typeface="Times New Roman" panose="02020603050405020304" pitchFamily="18" charset="0"/>
                <a:cs typeface="Times New Roman" panose="02020603050405020304" pitchFamily="18" charset="0"/>
              </a:rPr>
              <a:t>đơn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nếu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chữ</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ngay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bên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phải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lớn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hơn</a:t>
            </a:r>
            <a:r>
              <a:rPr lang="en-US" sz="3200" b="1" dirty="0">
                <a:solidFill>
                  <a:prstClr val="black"/>
                </a:solidFill>
                <a:latin typeface="Times New Roman" panose="02020603050405020304" pitchFamily="18" charset="0"/>
                <a:cs typeface="Times New Roman" panose="02020603050405020304" pitchFamily="18" charset="0"/>
              </a:rPr>
              <a:t> hay </a:t>
            </a:r>
            <a:r>
              <a:rPr lang="en-US" sz="3200" b="1" dirty="0" err="1">
                <a:solidFill>
                  <a:prstClr val="black"/>
                </a:solidFill>
                <a:latin typeface="Times New Roman" panose="02020603050405020304" pitchFamily="18" charset="0"/>
                <a:cs typeface="Times New Roman" panose="02020603050405020304" pitchFamily="18" charset="0"/>
              </a:rPr>
              <a:t>bằng</a:t>
            </a:r>
            <a:r>
              <a:rPr lang="en-US" sz="3200" b="1" dirty="0">
                <a:solidFill>
                  <a:prstClr val="black"/>
                </a:solidFill>
                <a:latin typeface="Times New Roman" panose="02020603050405020304" pitchFamily="18" charset="0"/>
                <a:cs typeface="Times New Roman" panose="02020603050405020304" pitchFamily="18" charset="0"/>
              </a:rPr>
              <a:t> 5</a:t>
            </a:r>
          </a:p>
          <a:p>
            <a:pPr marL="285750" lvl="0" indent="-285750">
              <a:buFontTx/>
              <a:buChar char="-"/>
              <a:defRPr/>
            </a:pPr>
            <a:r>
              <a:rPr lang="en-US" sz="3200" b="1" dirty="0" err="1">
                <a:solidFill>
                  <a:prstClr val="black"/>
                </a:solidFill>
                <a:latin typeface="Times New Roman" panose="02020603050405020304" pitchFamily="18" charset="0"/>
                <a:cs typeface="Times New Roman" panose="02020603050405020304" pitchFamily="18" charset="0"/>
              </a:rPr>
              <a:t>Đối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với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chữ</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sau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hàng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tròn</a:t>
            </a:r>
            <a:r>
              <a:rPr lang="en-US" sz="3200" b="1" dirty="0">
                <a:solidFill>
                  <a:prstClr val="black"/>
                </a:solidFill>
                <a:latin typeface="Times New Roman" panose="02020603050405020304" pitchFamily="18" charset="0"/>
                <a:cs typeface="Times New Roman" panose="02020603050405020304" pitchFamily="18" charset="0"/>
              </a:rPr>
              <a:t>:</a:t>
            </a:r>
          </a:p>
          <a:p>
            <a:pPr lvl="0">
              <a:defRPr/>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Bỏ</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nếu</a:t>
            </a:r>
            <a:r>
              <a:rPr lang="en-US" sz="3200" b="1" dirty="0">
                <a:solidFill>
                  <a:prstClr val="black"/>
                </a:solidFill>
                <a:latin typeface="Times New Roman" panose="02020603050405020304" pitchFamily="18" charset="0"/>
                <a:cs typeface="Times New Roman" panose="02020603050405020304" pitchFamily="18" charset="0"/>
              </a:rPr>
              <a:t> ở </a:t>
            </a:r>
            <a:r>
              <a:rPr lang="en-US" sz="3200" b="1" dirty="0" err="1">
                <a:solidFill>
                  <a:prstClr val="black"/>
                </a:solidFill>
                <a:latin typeface="Times New Roman" panose="02020603050405020304" pitchFamily="18" charset="0"/>
                <a:cs typeface="Times New Roman" panose="02020603050405020304" pitchFamily="18" charset="0"/>
              </a:rPr>
              <a:t>phần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thập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phân</a:t>
            </a:r>
            <a:endParaRPr lang="en-US" sz="3200" b="1" dirty="0">
              <a:solidFill>
                <a:prstClr val="black"/>
              </a:solidFill>
              <a:latin typeface="Times New Roman" panose="02020603050405020304" pitchFamily="18" charset="0"/>
              <a:cs typeface="Times New Roman" panose="02020603050405020304" pitchFamily="18" charset="0"/>
            </a:endParaRPr>
          </a:p>
          <a:p>
            <a:pPr lvl="0">
              <a:defRPr/>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Thay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bởi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chữ</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0 </a:t>
            </a:r>
            <a:r>
              <a:rPr lang="en-US" sz="3200" b="1" dirty="0" err="1">
                <a:solidFill>
                  <a:prstClr val="black"/>
                </a:solidFill>
                <a:latin typeface="Times New Roman" panose="02020603050405020304" pitchFamily="18" charset="0"/>
                <a:cs typeface="Times New Roman" panose="02020603050405020304" pitchFamily="18" charset="0"/>
              </a:rPr>
              <a:t>nếu</a:t>
            </a:r>
            <a:r>
              <a:rPr lang="en-US" sz="3200" b="1" dirty="0">
                <a:solidFill>
                  <a:prstClr val="black"/>
                </a:solidFill>
                <a:latin typeface="Times New Roman" panose="02020603050405020304" pitchFamily="18" charset="0"/>
                <a:cs typeface="Times New Roman" panose="02020603050405020304" pitchFamily="18" charset="0"/>
              </a:rPr>
              <a:t> ở </a:t>
            </a:r>
            <a:r>
              <a:rPr lang="en-US" sz="3200" b="1" dirty="0" err="1">
                <a:solidFill>
                  <a:prstClr val="black"/>
                </a:solidFill>
                <a:latin typeface="Times New Roman" panose="02020603050405020304" pitchFamily="18" charset="0"/>
                <a:cs typeface="Times New Roman" panose="02020603050405020304" pitchFamily="18" charset="0"/>
              </a:rPr>
              <a:t>phần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nguyên</a:t>
            </a:r>
            <a:r>
              <a:rPr lang="en-US" sz="32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52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heel(1)">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op hơn 88 về hình nền ppt đơn giản đẹp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3" y="0"/>
            <a:ext cx="9170312" cy="6868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1"/>
          <p:cNvSpPr>
            <a:spLocks noChangeArrowheads="1"/>
          </p:cNvSpPr>
          <p:nvPr/>
        </p:nvSpPr>
        <p:spPr bwMode="auto">
          <a:xfrm>
            <a:off x="-54428" y="762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231775" defTabSz="914400" eaLnBrk="1" fontAlgn="auto" latinLnBrk="0" hangingPunct="1">
              <a:lnSpc>
                <a:spcPct val="100000"/>
              </a:lnSpc>
              <a:spcBef>
                <a:spcPts val="0"/>
              </a:spcBef>
              <a:spcAft>
                <a:spcPts val="0"/>
              </a:spcAft>
              <a:buClrTx/>
              <a:buSzTx/>
              <a:buFontTx/>
              <a:buNone/>
              <a:tabLst/>
              <a:defRPr/>
            </a:pPr>
            <a:r>
              <a:rPr kumimoji="0" lang="en-US" altLang="vi-VN" sz="3200" b="1" i="0" u="sng" strike="noStrike" kern="0" cap="none" spc="0" normalizeH="0" baseline="0" noProof="0" dirty="0" err="1">
                <a:ln>
                  <a:noFill/>
                </a:ln>
                <a:effectLst/>
                <a:uLnTx/>
                <a:uFillTx/>
                <a:latin typeface="Times New Roman" pitchFamily="18" charset="0"/>
                <a:cs typeface="Times New Roman" pitchFamily="18" charset="0"/>
              </a:rPr>
              <a:t>VD</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:a</a:t>
            </a:r>
            <a:r>
              <a:rPr lang="en-US" altLang="vi-VN" sz="3200" b="1" kern="0" dirty="0">
                <a:latin typeface="Times New Roman" pitchFamily="18" charset="0"/>
                <a:cs typeface="Times New Roman" pitchFamily="18" charset="0"/>
              </a:rPr>
              <a:t>.</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Làm</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tròn</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số</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24,037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đến</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hàng</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phần</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mười</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chữ</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số</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thập</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phân</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thứ</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nhất</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a:t>
            </a:r>
          </a:p>
        </p:txBody>
      </p:sp>
      <p:sp>
        <p:nvSpPr>
          <p:cNvPr id="4" name="Rectangle 12"/>
          <p:cNvSpPr>
            <a:spLocks noChangeArrowheads="1"/>
          </p:cNvSpPr>
          <p:nvPr/>
        </p:nvSpPr>
        <p:spPr bwMode="auto">
          <a:xfrm>
            <a:off x="2971800" y="1142532"/>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sz="3200" b="1" dirty="0">
                <a:latin typeface="Times New Roman" pitchFamily="18" charset="0"/>
                <a:cs typeface="Times New Roman" pitchFamily="18" charset="0"/>
              </a:rPr>
              <a:t>24,</a:t>
            </a:r>
            <a:r>
              <a:rPr lang="en-US" altLang="vi-VN" sz="3200" b="1" dirty="0">
                <a:solidFill>
                  <a:srgbClr val="FF0000"/>
                </a:solidFill>
                <a:latin typeface="Times New Roman" pitchFamily="18" charset="0"/>
                <a:cs typeface="Times New Roman" pitchFamily="18" charset="0"/>
              </a:rPr>
              <a:t>0</a:t>
            </a:r>
            <a:r>
              <a:rPr lang="en-US" altLang="vi-VN" sz="3200" b="1" dirty="0">
                <a:latin typeface="Times New Roman" pitchFamily="18" charset="0"/>
                <a:cs typeface="Times New Roman" pitchFamily="18" charset="0"/>
              </a:rPr>
              <a:t> 37</a:t>
            </a:r>
          </a:p>
        </p:txBody>
      </p:sp>
      <p:sp>
        <p:nvSpPr>
          <p:cNvPr id="5" name="Line 13"/>
          <p:cNvSpPr>
            <a:spLocks noChangeShapeType="1"/>
          </p:cNvSpPr>
          <p:nvPr/>
        </p:nvSpPr>
        <p:spPr bwMode="auto">
          <a:xfrm>
            <a:off x="3810000" y="1142532"/>
            <a:ext cx="0" cy="776288"/>
          </a:xfrm>
          <a:prstGeom prst="line">
            <a:avLst/>
          </a:prstGeom>
          <a:noFill/>
          <a:ln w="38100" cap="flat" cmpd="sng" algn="ctr">
            <a:solidFill>
              <a:srgbClr val="333399"/>
            </a:solidFill>
            <a:prstDash val="solid"/>
            <a:headEnd/>
            <a:tailEnd/>
          </a:ln>
          <a:effectLst>
            <a:outerShdw blurRad="40000" dist="23000" dir="5400000" rotWithShape="0">
              <a:srgbClr val="000000">
                <a:alpha val="35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 name="AutoShape 15"/>
          <p:cNvSpPr>
            <a:spLocks/>
          </p:cNvSpPr>
          <p:nvPr/>
        </p:nvSpPr>
        <p:spPr bwMode="auto">
          <a:xfrm rot="16200000">
            <a:off x="4053455" y="1512200"/>
            <a:ext cx="92075" cy="338138"/>
          </a:xfrm>
          <a:prstGeom prst="leftBrace">
            <a:avLst>
              <a:gd name="adj1" fmla="val 3060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vi-VN" sz="1800" b="0" i="0" u="none" strike="noStrike" kern="0" cap="none" spc="0" normalizeH="0" baseline="0" noProof="0">
              <a:ln>
                <a:noFill/>
              </a:ln>
              <a:solidFill>
                <a:sysClr val="windowText" lastClr="000000"/>
              </a:solidFill>
              <a:effectLst/>
              <a:uLnTx/>
              <a:uFillTx/>
            </a:endParaRPr>
          </a:p>
        </p:txBody>
      </p:sp>
      <p:sp>
        <p:nvSpPr>
          <p:cNvPr id="7" name="AutoShape 14"/>
          <p:cNvSpPr>
            <a:spLocks/>
          </p:cNvSpPr>
          <p:nvPr/>
        </p:nvSpPr>
        <p:spPr bwMode="auto">
          <a:xfrm rot="16200000">
            <a:off x="3453946" y="1454249"/>
            <a:ext cx="92075" cy="430213"/>
          </a:xfrm>
          <a:prstGeom prst="leftBrace">
            <a:avLst>
              <a:gd name="adj1" fmla="val 38937"/>
              <a:gd name="adj2" fmla="val 50000"/>
            </a:avLst>
          </a:prstGeom>
          <a:solidFill>
            <a:srgbClr val="0000FF"/>
          </a:solidFill>
          <a:ln w="28575">
            <a:solidFill>
              <a:srgbClr val="FFFF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vi-VN" sz="1800" b="0" i="0" u="none" strike="noStrike" kern="0" cap="none" spc="0" normalizeH="0" baseline="0" noProof="0">
              <a:ln>
                <a:noFill/>
              </a:ln>
              <a:solidFill>
                <a:sysClr val="windowText" lastClr="000000"/>
              </a:solidFill>
              <a:effectLst/>
              <a:uLnTx/>
              <a:uFillTx/>
            </a:endParaRPr>
          </a:p>
        </p:txBody>
      </p:sp>
      <p:sp>
        <p:nvSpPr>
          <p:cNvPr id="8" name="AutoShape 17"/>
          <p:cNvSpPr>
            <a:spLocks noChangeArrowheads="1"/>
          </p:cNvSpPr>
          <p:nvPr/>
        </p:nvSpPr>
        <p:spPr bwMode="auto">
          <a:xfrm>
            <a:off x="4419600" y="1715393"/>
            <a:ext cx="3886200" cy="875407"/>
          </a:xfrm>
          <a:prstGeom prst="wedgeEllipseCallout">
            <a:avLst>
              <a:gd name="adj1" fmla="val -59510"/>
              <a:gd name="adj2" fmla="val -49044"/>
            </a:avLst>
          </a:prstGeom>
          <a:solidFill>
            <a:srgbClr val="FFFFFF"/>
          </a:solidFill>
          <a:ln w="9525">
            <a:solidFill>
              <a:srgbClr val="FF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Bộ</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phận</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bỏ</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đi</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9" name="AutoShape 16"/>
          <p:cNvSpPr>
            <a:spLocks noChangeArrowheads="1"/>
          </p:cNvSpPr>
          <p:nvPr/>
        </p:nvSpPr>
        <p:spPr bwMode="auto">
          <a:xfrm rot="10800000">
            <a:off x="190500" y="1981200"/>
            <a:ext cx="3657600" cy="609600"/>
          </a:xfrm>
          <a:prstGeom prst="wedgeRoundRectCallout">
            <a:avLst>
              <a:gd name="adj1" fmla="val -40546"/>
              <a:gd name="adj2" fmla="val 79824"/>
              <a:gd name="adj3" fmla="val 16667"/>
            </a:avLst>
          </a:prstGeom>
          <a:solidFill>
            <a:srgbClr val="FFFFFF"/>
          </a:solidFill>
          <a:ln w="9525">
            <a:solidFill>
              <a:srgbClr val="000000"/>
            </a:solidFill>
            <a:miter lim="800000"/>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32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Giữ</a:t>
            </a:r>
            <a:r>
              <a:rPr kumimoji="0" lang="en-US" altLang="vi-VN"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vi-VN" sz="32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nguyên</a:t>
            </a:r>
            <a:r>
              <a:rPr lang="en-US" altLang="vi-VN" sz="3200" kern="0" dirty="0">
                <a:solidFill>
                  <a:srgbClr val="FF0000"/>
                </a:solidFill>
                <a:latin typeface="Times New Roman" pitchFamily="18" charset="0"/>
                <a:cs typeface="Times New Roman" pitchFamily="18" charset="0"/>
              </a:rPr>
              <a:t> </a:t>
            </a:r>
            <a:r>
              <a:rPr kumimoji="0" lang="en-US" altLang="vi-VN" sz="3200" b="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Vì</a:t>
            </a:r>
            <a:r>
              <a:rPr kumimoji="0" lang="en-US" altLang="vi-VN"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vi-VN" sz="3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3</a:t>
            </a:r>
            <a:r>
              <a:rPr kumimoji="0" lang="en-US" altLang="vi-VN" sz="32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&lt;5</a:t>
            </a:r>
          </a:p>
        </p:txBody>
      </p:sp>
      <p:sp>
        <p:nvSpPr>
          <p:cNvPr id="10" name="Text Box 18"/>
          <p:cNvSpPr txBox="1">
            <a:spLocks noChangeArrowheads="1"/>
          </p:cNvSpPr>
          <p:nvPr/>
        </p:nvSpPr>
        <p:spPr bwMode="auto">
          <a:xfrm>
            <a:off x="4291696" y="1143773"/>
            <a:ext cx="1371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vi-VN" sz="2800" dirty="0">
                <a:solidFill>
                  <a:srgbClr val="FFFF00"/>
                </a:solidFill>
                <a:cs typeface="Arial" charset="0"/>
              </a:rPr>
              <a:t> </a:t>
            </a:r>
            <a:r>
              <a:rPr lang="en-US" altLang="vi-VN" sz="2800" b="1" dirty="0">
                <a:solidFill>
                  <a:srgbClr val="FF0000"/>
                </a:solidFill>
                <a:latin typeface="Times New Roman" pitchFamily="18" charset="0"/>
                <a:cs typeface="Times New Roman" pitchFamily="18" charset="0"/>
                <a:sym typeface="Symbol" pitchFamily="18" charset="2"/>
              </a:rPr>
              <a:t> 24,0</a:t>
            </a:r>
          </a:p>
        </p:txBody>
      </p:sp>
      <p:sp>
        <p:nvSpPr>
          <p:cNvPr id="11" name="Rectangle 11"/>
          <p:cNvSpPr>
            <a:spLocks noChangeArrowheads="1"/>
          </p:cNvSpPr>
          <p:nvPr/>
        </p:nvSpPr>
        <p:spPr bwMode="auto">
          <a:xfrm>
            <a:off x="-32657" y="289968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231775" algn="just" defTabSz="914400" eaLnBrk="1" fontAlgn="auto" latinLnBrk="0" hangingPunct="1">
              <a:lnSpc>
                <a:spcPct val="100000"/>
              </a:lnSpc>
              <a:spcBef>
                <a:spcPts val="0"/>
              </a:spcBef>
              <a:spcAft>
                <a:spcPts val="0"/>
              </a:spcAft>
              <a:buClrTx/>
              <a:buSzTx/>
              <a:buFontTx/>
              <a:buNone/>
              <a:tabLst/>
              <a:defRPr/>
            </a:pP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b.Làm</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tròn</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số</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2156,8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đến</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hàng</a:t>
            </a:r>
            <a:r>
              <a:rPr kumimoji="0" lang="en-US" altLang="vi-VN"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effectLst/>
                <a:uLnTx/>
                <a:uFillTx/>
                <a:latin typeface="Times New Roman" pitchFamily="18" charset="0"/>
                <a:cs typeface="Times New Roman" pitchFamily="18" charset="0"/>
              </a:rPr>
              <a:t>chục</a:t>
            </a:r>
            <a:endParaRPr kumimoji="0" lang="en-US" altLang="vi-VN"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2" name="Rectangle 12"/>
          <p:cNvSpPr>
            <a:spLocks noChangeArrowheads="1"/>
          </p:cNvSpPr>
          <p:nvPr/>
        </p:nvSpPr>
        <p:spPr bwMode="auto">
          <a:xfrm>
            <a:off x="3132477" y="3495345"/>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sz="3200" b="1" dirty="0">
                <a:latin typeface="Times New Roman" pitchFamily="18" charset="0"/>
                <a:cs typeface="Times New Roman" pitchFamily="18" charset="0"/>
              </a:rPr>
              <a:t>21</a:t>
            </a:r>
            <a:r>
              <a:rPr lang="en-US" altLang="vi-VN" sz="3200" b="1" dirty="0">
                <a:solidFill>
                  <a:srgbClr val="FF0000"/>
                </a:solidFill>
                <a:latin typeface="Times New Roman" pitchFamily="18" charset="0"/>
                <a:cs typeface="Times New Roman" pitchFamily="18" charset="0"/>
              </a:rPr>
              <a:t>5</a:t>
            </a:r>
            <a:r>
              <a:rPr lang="en-US" altLang="vi-VN" sz="3200" b="1" dirty="0">
                <a:latin typeface="Times New Roman" pitchFamily="18" charset="0"/>
                <a:cs typeface="Times New Roman" pitchFamily="18" charset="0"/>
              </a:rPr>
              <a:t>6,8</a:t>
            </a:r>
          </a:p>
        </p:txBody>
      </p:sp>
      <p:sp>
        <p:nvSpPr>
          <p:cNvPr id="13" name="Line 13"/>
          <p:cNvSpPr>
            <a:spLocks noChangeShapeType="1"/>
          </p:cNvSpPr>
          <p:nvPr/>
        </p:nvSpPr>
        <p:spPr bwMode="auto">
          <a:xfrm>
            <a:off x="3848100" y="3484459"/>
            <a:ext cx="0" cy="776288"/>
          </a:xfrm>
          <a:prstGeom prst="line">
            <a:avLst/>
          </a:prstGeom>
          <a:noFill/>
          <a:ln w="38100" cap="flat" cmpd="sng" algn="ctr">
            <a:solidFill>
              <a:srgbClr val="333399"/>
            </a:solidFill>
            <a:prstDash val="solid"/>
            <a:headEnd/>
            <a:tailEnd/>
          </a:ln>
          <a:effectLst>
            <a:outerShdw blurRad="40000" dist="23000" dir="5400000" rotWithShape="0">
              <a:srgbClr val="000000">
                <a:alpha val="35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4" name="AutoShape 15"/>
          <p:cNvSpPr>
            <a:spLocks/>
          </p:cNvSpPr>
          <p:nvPr/>
        </p:nvSpPr>
        <p:spPr bwMode="auto">
          <a:xfrm rot="16200000">
            <a:off x="4053454" y="3865014"/>
            <a:ext cx="92075" cy="338138"/>
          </a:xfrm>
          <a:prstGeom prst="leftBrace">
            <a:avLst>
              <a:gd name="adj1" fmla="val 3060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vi-VN" sz="1800" b="0" i="0" u="none" strike="noStrike" kern="0" cap="none" spc="0" normalizeH="0" baseline="0" noProof="0">
              <a:ln>
                <a:noFill/>
              </a:ln>
              <a:solidFill>
                <a:sysClr val="windowText" lastClr="000000"/>
              </a:solidFill>
              <a:effectLst/>
              <a:uLnTx/>
              <a:uFillTx/>
            </a:endParaRPr>
          </a:p>
        </p:txBody>
      </p:sp>
      <p:sp>
        <p:nvSpPr>
          <p:cNvPr id="15" name="AutoShape 14"/>
          <p:cNvSpPr>
            <a:spLocks/>
          </p:cNvSpPr>
          <p:nvPr/>
        </p:nvSpPr>
        <p:spPr bwMode="auto">
          <a:xfrm rot="16200000">
            <a:off x="3548856" y="3792444"/>
            <a:ext cx="92075" cy="430212"/>
          </a:xfrm>
          <a:prstGeom prst="leftBrace">
            <a:avLst>
              <a:gd name="adj1" fmla="val 38937"/>
              <a:gd name="adj2" fmla="val 50000"/>
            </a:avLst>
          </a:prstGeom>
          <a:solidFill>
            <a:srgbClr val="0000FF"/>
          </a:solidFill>
          <a:ln w="28575">
            <a:solidFill>
              <a:srgbClr val="FFFF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vi-VN" sz="1800" b="0" i="0" u="none" strike="noStrike" kern="0" cap="none" spc="0" normalizeH="0" baseline="0" noProof="0">
              <a:ln>
                <a:noFill/>
              </a:ln>
              <a:solidFill>
                <a:sysClr val="windowText" lastClr="000000"/>
              </a:solidFill>
              <a:effectLst/>
              <a:uLnTx/>
              <a:uFillTx/>
            </a:endParaRPr>
          </a:p>
        </p:txBody>
      </p:sp>
      <p:sp>
        <p:nvSpPr>
          <p:cNvPr id="16" name="AutoShape 17"/>
          <p:cNvSpPr>
            <a:spLocks noChangeArrowheads="1"/>
          </p:cNvSpPr>
          <p:nvPr/>
        </p:nvSpPr>
        <p:spPr bwMode="auto">
          <a:xfrm>
            <a:off x="4517572" y="4080121"/>
            <a:ext cx="4572000" cy="1219200"/>
          </a:xfrm>
          <a:prstGeom prst="wedgeEllipseCallout">
            <a:avLst>
              <a:gd name="adj1" fmla="val -59510"/>
              <a:gd name="adj2" fmla="val -49044"/>
            </a:avLst>
          </a:prstGeom>
          <a:solidFill>
            <a:srgbClr val="FFFFFF"/>
          </a:solidFill>
          <a:ln w="9525">
            <a:solidFill>
              <a:srgbClr val="FF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Bộ</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phận</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bỏ</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đi</a:t>
            </a:r>
            <a:endPar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Thay</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6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bằng</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số</a:t>
            </a:r>
            <a:r>
              <a:rPr kumimoji="0" lang="en-US" sz="3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0</a:t>
            </a:r>
          </a:p>
        </p:txBody>
      </p:sp>
      <p:sp>
        <p:nvSpPr>
          <p:cNvPr id="17" name="AutoShape 16"/>
          <p:cNvSpPr>
            <a:spLocks noChangeArrowheads="1"/>
          </p:cNvSpPr>
          <p:nvPr/>
        </p:nvSpPr>
        <p:spPr bwMode="auto">
          <a:xfrm rot="10800000">
            <a:off x="533400" y="4308721"/>
            <a:ext cx="3181690" cy="990600"/>
          </a:xfrm>
          <a:prstGeom prst="wedgeRoundRectCallout">
            <a:avLst>
              <a:gd name="adj1" fmla="val -40546"/>
              <a:gd name="adj2" fmla="val 79824"/>
              <a:gd name="adj3" fmla="val 16667"/>
            </a:avLst>
          </a:prstGeom>
          <a:solidFill>
            <a:srgbClr val="FFFFFF"/>
          </a:solidFill>
          <a:ln w="9525">
            <a:solidFill>
              <a:srgbClr val="000000"/>
            </a:solidFill>
            <a:miter lim="800000"/>
            <a:headEnd/>
            <a:tailEnd/>
          </a:ln>
        </p:spPr>
        <p:txBody>
          <a:bodyPr rot="10800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vi-VN"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Cộng</a:t>
            </a:r>
            <a:r>
              <a:rPr kumimoji="0" lang="en-US" altLang="vi-VN"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vi-VN"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thêm</a:t>
            </a:r>
            <a:r>
              <a:rPr kumimoji="0" lang="en-US" altLang="vi-VN"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vi-VN" sz="32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Vì</a:t>
            </a:r>
            <a:r>
              <a:rPr kumimoji="0" lang="en-US" altLang="vi-VN"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altLang="vi-VN" sz="3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6&gt;</a:t>
            </a:r>
            <a:r>
              <a:rPr kumimoji="0" lang="en-US" altLang="vi-VN"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5</a:t>
            </a:r>
          </a:p>
        </p:txBody>
      </p:sp>
      <p:sp>
        <p:nvSpPr>
          <p:cNvPr id="18" name="Text Box 18"/>
          <p:cNvSpPr txBox="1">
            <a:spLocks noChangeArrowheads="1"/>
          </p:cNvSpPr>
          <p:nvPr/>
        </p:nvSpPr>
        <p:spPr bwMode="auto">
          <a:xfrm>
            <a:off x="4235904" y="3508971"/>
            <a:ext cx="183594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vi-VN" b="1" dirty="0">
                <a:solidFill>
                  <a:srgbClr val="FFFF00"/>
                </a:solidFill>
                <a:latin typeface="Times New Roman" pitchFamily="18" charset="0"/>
                <a:cs typeface="Times New Roman" pitchFamily="18" charset="0"/>
              </a:rPr>
              <a:t> </a:t>
            </a:r>
            <a:r>
              <a:rPr lang="en-US" altLang="vi-VN" b="1" dirty="0">
                <a:solidFill>
                  <a:srgbClr val="FF0000"/>
                </a:solidFill>
                <a:latin typeface="Times New Roman" pitchFamily="18" charset="0"/>
                <a:cs typeface="Times New Roman" pitchFamily="18" charset="0"/>
                <a:sym typeface="Symbol" pitchFamily="18" charset="2"/>
              </a:rPr>
              <a:t> </a:t>
            </a:r>
            <a:r>
              <a:rPr lang="en-US" altLang="vi-VN" b="1" dirty="0">
                <a:latin typeface="Times New Roman" pitchFamily="18" charset="0"/>
                <a:cs typeface="Times New Roman" pitchFamily="18" charset="0"/>
                <a:sym typeface="Symbol" pitchFamily="18" charset="2"/>
              </a:rPr>
              <a:t>21</a:t>
            </a:r>
            <a:r>
              <a:rPr lang="en-US" altLang="vi-VN" b="1" dirty="0">
                <a:solidFill>
                  <a:srgbClr val="FF0000"/>
                </a:solidFill>
                <a:latin typeface="Times New Roman" pitchFamily="18" charset="0"/>
                <a:cs typeface="Times New Roman" pitchFamily="18" charset="0"/>
                <a:sym typeface="Symbol" pitchFamily="18" charset="2"/>
              </a:rPr>
              <a:t>6</a:t>
            </a:r>
            <a:r>
              <a:rPr lang="en-US" altLang="vi-VN" b="1" dirty="0">
                <a:latin typeface="Times New Roman" pitchFamily="18" charset="0"/>
                <a:cs typeface="Times New Roman" pitchFamily="18" charset="0"/>
                <a:sym typeface="Symbol" pitchFamily="18" charset="2"/>
              </a:rPr>
              <a:t>0</a:t>
            </a:r>
          </a:p>
        </p:txBody>
      </p:sp>
    </p:spTree>
    <p:extLst>
      <p:ext uri="{BB962C8B-B14F-4D97-AF65-F5344CB8AC3E}">
        <p14:creationId xmlns:p14="http://schemas.microsoft.com/office/powerpoint/2010/main" val="34406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repeatCount="300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repeatCount="3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500"/>
                                        <p:tgtEl>
                                          <p:spTgt spid="6"/>
                                        </p:tgtEl>
                                      </p:cBhvr>
                                    </p:animEffect>
                                  </p:childTnLst>
                                </p:cTn>
                              </p:par>
                              <p:par>
                                <p:cTn id="23" presetID="18" presetClass="entr" presetSubtype="6" repeatCount="3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8"/>
                                        </p:tgtEl>
                                        <p:attrNameLst>
                                          <p:attrName>style.visibility</p:attrName>
                                        </p:attrNameLst>
                                      </p:cBhvr>
                                      <p:to>
                                        <p:strVal val="visible"/>
                                      </p:to>
                                    </p:set>
                                    <p:anim calcmode="discrete" valueType="clr">
                                      <p:cBhvr override="childStyle">
                                        <p:cTn id="3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
                                        </p:tgtEl>
                                        <p:attrNameLst>
                                          <p:attrName>fillcolor</p:attrName>
                                        </p:attrNameLst>
                                      </p:cBhvr>
                                      <p:tavLst>
                                        <p:tav tm="0">
                                          <p:val>
                                            <p:clrVal>
                                              <a:schemeClr val="accent2"/>
                                            </p:clrVal>
                                          </p:val>
                                        </p:tav>
                                        <p:tav tm="50000">
                                          <p:val>
                                            <p:clrVal>
                                              <a:schemeClr val="hlink"/>
                                            </p:clrVal>
                                          </p:val>
                                        </p:tav>
                                      </p:tavLst>
                                    </p:anim>
                                    <p:set>
                                      <p:cBhvr>
                                        <p:cTn id="32" dur="80"/>
                                        <p:tgtEl>
                                          <p:spTgt spid="8"/>
                                        </p:tgtEl>
                                        <p:attrNameLst>
                                          <p:attrName>fill.type</p:attrName>
                                        </p:attrNameLst>
                                      </p:cBhvr>
                                      <p:to>
                                        <p:strVal val="solid"/>
                                      </p:to>
                                    </p:set>
                                  </p:childTnLst>
                                </p:cTn>
                              </p:par>
                            </p:childTnLst>
                          </p:cTn>
                        </p:par>
                        <p:par>
                          <p:cTn id="33" fill="hold">
                            <p:stCondLst>
                              <p:cond delay="44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9"/>
                                        </p:tgtEl>
                                        <p:attrNameLst>
                                          <p:attrName>style.visibility</p:attrName>
                                        </p:attrNameLst>
                                      </p:cBhvr>
                                      <p:to>
                                        <p:strVal val="visible"/>
                                      </p:to>
                                    </p:set>
                                    <p:anim calcmode="discrete" valueType="clr">
                                      <p:cBhvr override="childStyle">
                                        <p:cTn id="3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
                                        </p:tgtEl>
                                        <p:attrNameLst>
                                          <p:attrName>fillcolor</p:attrName>
                                        </p:attrNameLst>
                                      </p:cBhvr>
                                      <p:tavLst>
                                        <p:tav tm="0">
                                          <p:val>
                                            <p:clrVal>
                                              <a:schemeClr val="accent2"/>
                                            </p:clrVal>
                                          </p:val>
                                        </p:tav>
                                        <p:tav tm="50000">
                                          <p:val>
                                            <p:clrVal>
                                              <a:schemeClr val="hlink"/>
                                            </p:clrVal>
                                          </p:val>
                                        </p:tav>
                                      </p:tavLst>
                                    </p:anim>
                                    <p:set>
                                      <p:cBhvr>
                                        <p:cTn id="38" dur="80"/>
                                        <p:tgtEl>
                                          <p:spTgt spid="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43"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0">
                                            <p:txEl>
                                              <p:pRg st="0" end="0"/>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blinds(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blinds(horizontal)">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repeatCount="300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down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repeatCount="300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downRight)">
                                      <p:cBhvr>
                                        <p:cTn id="65" dur="500"/>
                                        <p:tgtEl>
                                          <p:spTgt spid="14"/>
                                        </p:tgtEl>
                                      </p:cBhvr>
                                    </p:animEffect>
                                  </p:childTnLst>
                                </p:cTn>
                              </p:par>
                              <p:par>
                                <p:cTn id="66" presetID="18" presetClass="entr" presetSubtype="6" repeatCount="300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strips(downRigh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16"/>
                                        </p:tgtEl>
                                        <p:attrNameLst>
                                          <p:attrName>style.visibility</p:attrName>
                                        </p:attrNameLst>
                                      </p:cBhvr>
                                      <p:to>
                                        <p:strVal val="visible"/>
                                      </p:to>
                                    </p:set>
                                    <p:anim calcmode="discrete" valueType="clr">
                                      <p:cBhvr override="childStyle">
                                        <p:cTn id="7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6"/>
                                        </p:tgtEl>
                                        <p:attrNameLst>
                                          <p:attrName>fillcolor</p:attrName>
                                        </p:attrNameLst>
                                      </p:cBhvr>
                                      <p:tavLst>
                                        <p:tav tm="0">
                                          <p:val>
                                            <p:clrVal>
                                              <a:schemeClr val="accent2"/>
                                            </p:clrVal>
                                          </p:val>
                                        </p:tav>
                                        <p:tav tm="50000">
                                          <p:val>
                                            <p:clrVal>
                                              <a:schemeClr val="hlink"/>
                                            </p:clrVal>
                                          </p:val>
                                        </p:tav>
                                      </p:tavLst>
                                    </p:anim>
                                    <p:set>
                                      <p:cBhvr>
                                        <p:cTn id="75" dur="80"/>
                                        <p:tgtEl>
                                          <p:spTgt spid="16"/>
                                        </p:tgtEl>
                                        <p:attrNameLst>
                                          <p:attrName>fill.type</p:attrName>
                                        </p:attrNameLst>
                                      </p:cBhvr>
                                      <p:to>
                                        <p:strVal val="solid"/>
                                      </p:to>
                                    </p:set>
                                  </p:childTnLst>
                                </p:cTn>
                              </p:par>
                            </p:childTnLst>
                          </p:cTn>
                        </p:par>
                        <p:par>
                          <p:cTn id="76" fill="hold">
                            <p:stCondLst>
                              <p:cond delay="92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17"/>
                                        </p:tgtEl>
                                        <p:attrNameLst>
                                          <p:attrName>style.visibility</p:attrName>
                                        </p:attrNameLst>
                                      </p:cBhvr>
                                      <p:to>
                                        <p:strVal val="visible"/>
                                      </p:to>
                                    </p:set>
                                    <p:anim calcmode="discrete" valueType="clr">
                                      <p:cBhvr override="childStyle">
                                        <p:cTn id="7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7"/>
                                        </p:tgtEl>
                                        <p:attrNameLst>
                                          <p:attrName>fillcolor</p:attrName>
                                        </p:attrNameLst>
                                      </p:cBhvr>
                                      <p:tavLst>
                                        <p:tav tm="0">
                                          <p:val>
                                            <p:clrVal>
                                              <a:schemeClr val="accent2"/>
                                            </p:clrVal>
                                          </p:val>
                                        </p:tav>
                                        <p:tav tm="50000">
                                          <p:val>
                                            <p:clrVal>
                                              <a:schemeClr val="hlink"/>
                                            </p:clrVal>
                                          </p:val>
                                        </p:tav>
                                      </p:tavLst>
                                    </p:anim>
                                    <p:set>
                                      <p:cBhvr>
                                        <p:cTn id="81" dur="80"/>
                                        <p:tgtEl>
                                          <p:spTgt spid="17"/>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nodeType="clickEffect">
                                  <p:stCondLst>
                                    <p:cond delay="0"/>
                                  </p:stCondLst>
                                  <p:iterate type="lt">
                                    <p:tmPct val="50000"/>
                                  </p:iterate>
                                  <p:childTnLst>
                                    <p:set>
                                      <p:cBhvr>
                                        <p:cTn id="85"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86"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88" dur="80"/>
                                        <p:tgtEl>
                                          <p:spTgt spid="1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ia sẻ 100+ hình về hình nền powerpoint đơn giản màu trắng mới nhất 2023 -  iedunet.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637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533400"/>
            <a:ext cx="8763000" cy="1077218"/>
          </a:xfrm>
          <a:prstGeom prst="rect">
            <a:avLst/>
          </a:prstGeom>
        </p:spPr>
        <p:txBody>
          <a:bodyPr wrap="square">
            <a:spAutoFit/>
          </a:bodyPr>
          <a:lstStyle/>
          <a:p>
            <a:r>
              <a:rPr lang="vi-VN" sz="3200" b="1" dirty="0">
                <a:solidFill>
                  <a:srgbClr val="008000"/>
                </a:solidFill>
                <a:latin typeface="Times New Roman"/>
              </a:rPr>
              <a:t>Luyện Tập:</a:t>
            </a:r>
            <a:r>
              <a:rPr lang="vi-VN" sz="3200" b="1" dirty="0">
                <a:solidFill>
                  <a:srgbClr val="000000"/>
                </a:solidFill>
                <a:latin typeface="Times New Roman"/>
              </a:rPr>
              <a:t>Làm tròn số 3,141 59 đến hàng phần nghìn.</a:t>
            </a:r>
            <a:endParaRPr lang="en-US" sz="3200" b="1" dirty="0">
              <a:solidFill>
                <a:prstClr val="black"/>
              </a:solidFill>
            </a:endParaRPr>
          </a:p>
        </p:txBody>
      </p:sp>
      <p:sp>
        <p:nvSpPr>
          <p:cNvPr id="3" name="Rectangle 2"/>
          <p:cNvSpPr/>
          <p:nvPr/>
        </p:nvSpPr>
        <p:spPr>
          <a:xfrm>
            <a:off x="3886200" y="1231612"/>
            <a:ext cx="958917" cy="584775"/>
          </a:xfrm>
          <a:prstGeom prst="rect">
            <a:avLst/>
          </a:prstGeom>
        </p:spPr>
        <p:txBody>
          <a:bodyPr wrap="none">
            <a:spAutoFit/>
          </a:bodyPr>
          <a:lstStyle/>
          <a:p>
            <a:r>
              <a:rPr lang="en-US" sz="3200" b="1" dirty="0" err="1">
                <a:solidFill>
                  <a:prstClr val="black"/>
                </a:solidFill>
                <a:latin typeface="Times New Roman" pitchFamily="18" charset="0"/>
                <a:cs typeface="Times New Roman" pitchFamily="18" charset="0"/>
              </a:rPr>
              <a:t>giải</a:t>
            </a:r>
            <a:r>
              <a:rPr lang="en-US" sz="3200" b="1"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4" name="Rectangle 3"/>
          <p:cNvSpPr/>
          <p:nvPr/>
        </p:nvSpPr>
        <p:spPr>
          <a:xfrm>
            <a:off x="402771" y="3824257"/>
            <a:ext cx="8665029" cy="1077218"/>
          </a:xfrm>
          <a:prstGeom prst="rect">
            <a:avLst/>
          </a:prstGeom>
        </p:spPr>
        <p:txBody>
          <a:bodyPr wrap="square">
            <a:spAutoFit/>
          </a:bodyPr>
          <a:lstStyle/>
          <a:p>
            <a:r>
              <a:rPr lang="vi-VN" sz="3200" b="1" dirty="0">
                <a:solidFill>
                  <a:srgbClr val="FF0000"/>
                </a:solidFill>
                <a:latin typeface="Times New Roman"/>
              </a:rPr>
              <a:t>Do đó làm tròn số 3,141 59 tới hàng phần nghìn ta được kết quả là: 3,142.</a:t>
            </a:r>
          </a:p>
        </p:txBody>
      </p:sp>
      <p:sp>
        <p:nvSpPr>
          <p:cNvPr id="5" name="Rectangle 4"/>
          <p:cNvSpPr/>
          <p:nvPr/>
        </p:nvSpPr>
        <p:spPr>
          <a:xfrm>
            <a:off x="152400" y="1752600"/>
            <a:ext cx="8763000" cy="1077218"/>
          </a:xfrm>
          <a:prstGeom prst="rect">
            <a:avLst/>
          </a:prstGeom>
        </p:spPr>
        <p:txBody>
          <a:bodyPr wrap="square">
            <a:spAutoFit/>
          </a:bodyPr>
          <a:lstStyle/>
          <a:p>
            <a:r>
              <a:rPr lang="en-US" sz="3200" dirty="0">
                <a:solidFill>
                  <a:srgbClr val="FF0000"/>
                </a:solidFill>
                <a:latin typeface="Times New Roman"/>
              </a:rPr>
              <a:t>+</a:t>
            </a:r>
            <a:r>
              <a:rPr lang="vi-VN" sz="3200" b="1" dirty="0">
                <a:solidFill>
                  <a:srgbClr val="FF0000"/>
                </a:solidFill>
                <a:latin typeface="Times New Roman"/>
              </a:rPr>
              <a:t>Bỏ đi các chữ số sau hàng phần nghìn:bỏ đi chữ số 5 và 9</a:t>
            </a:r>
          </a:p>
        </p:txBody>
      </p:sp>
      <p:sp>
        <p:nvSpPr>
          <p:cNvPr id="6" name="Rectangle 5"/>
          <p:cNvSpPr/>
          <p:nvPr/>
        </p:nvSpPr>
        <p:spPr>
          <a:xfrm>
            <a:off x="304800" y="2747039"/>
            <a:ext cx="8763000" cy="1077218"/>
          </a:xfrm>
          <a:prstGeom prst="rect">
            <a:avLst/>
          </a:prstGeom>
        </p:spPr>
        <p:txBody>
          <a:bodyPr wrap="square">
            <a:spAutoFit/>
          </a:bodyPr>
          <a:lstStyle/>
          <a:p>
            <a:r>
              <a:rPr lang="vi-VN" sz="3200" b="1" dirty="0">
                <a:solidFill>
                  <a:srgbClr val="FF0000"/>
                </a:solidFill>
                <a:latin typeface="Times New Roman"/>
              </a:rPr>
              <a:t>+Vì 5 lớn hơn hoặc bằng 5 nên chữ số 1 đứng trước nó tăng 1 đơn vị là 2</a:t>
            </a:r>
          </a:p>
        </p:txBody>
      </p:sp>
    </p:spTree>
    <p:extLst>
      <p:ext uri="{BB962C8B-B14F-4D97-AF65-F5344CB8AC3E}">
        <p14:creationId xmlns:p14="http://schemas.microsoft.com/office/powerpoint/2010/main" val="231665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ổng hợp các hình nền powerpoint đẹp và chuyên nghiệp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067800" cy="1815882"/>
          </a:xfrm>
          <a:prstGeom prst="rect">
            <a:avLst/>
          </a:prstGeom>
        </p:spPr>
        <p:txBody>
          <a:bodyPr wrap="square">
            <a:spAutoFit/>
          </a:bodyPr>
          <a:lstStyle/>
          <a:p>
            <a:r>
              <a:rPr lang="vi-VN" sz="2800" b="1" dirty="0">
                <a:latin typeface="+mj-lt"/>
              </a:rPr>
              <a:t>Vận dụng 1: Em hãy đọc đoạn tin ngắn ở phần mở đầu rồi làm tròn số 479 633 đến hàng nghìn và làm tròn số 232,142 372 đến hàng đơn vị. So sánh hai kết quả với các số liệu trong tiêu đề của đoạn tin đó.</a:t>
            </a:r>
            <a:endParaRPr lang="en-US" sz="2800" b="1" dirty="0">
              <a:latin typeface="+mj-lt"/>
            </a:endParaRPr>
          </a:p>
        </p:txBody>
      </p:sp>
      <p:sp>
        <p:nvSpPr>
          <p:cNvPr id="3" name="Rectangle 2"/>
          <p:cNvSpPr/>
          <p:nvPr/>
        </p:nvSpPr>
        <p:spPr>
          <a:xfrm>
            <a:off x="-10886" y="2209800"/>
            <a:ext cx="9144000" cy="4401205"/>
          </a:xfrm>
          <a:prstGeom prst="rect">
            <a:avLst/>
          </a:prstGeom>
        </p:spPr>
        <p:txBody>
          <a:bodyPr wrap="square">
            <a:spAutoFit/>
          </a:bodyPr>
          <a:lstStyle/>
          <a:p>
            <a:r>
              <a:rPr lang="vi-VN" sz="2800" dirty="0">
                <a:solidFill>
                  <a:srgbClr val="000000"/>
                </a:solidFill>
                <a:latin typeface="+mj-lt"/>
              </a:rPr>
              <a:t>* Làm tròn số 479 633 tới hàng nghìn:</a:t>
            </a:r>
          </a:p>
          <a:p>
            <a:r>
              <a:rPr lang="vi-VN" sz="2800" dirty="0">
                <a:solidFill>
                  <a:srgbClr val="000000"/>
                </a:solidFill>
                <a:latin typeface="+mj-lt"/>
              </a:rPr>
              <a:t>+Thay các chữ số 6; 3; 3 bởi các chữ số 0</a:t>
            </a:r>
          </a:p>
          <a:p>
            <a:r>
              <a:rPr lang="vi-VN" sz="2800" dirty="0">
                <a:solidFill>
                  <a:srgbClr val="000000"/>
                </a:solidFill>
                <a:latin typeface="+mj-lt"/>
              </a:rPr>
              <a:t>+Vì 6 &gt; 5 nên 479 tăng 1 đơn vị là 480</a:t>
            </a:r>
          </a:p>
          <a:p>
            <a:r>
              <a:rPr lang="vi-VN" sz="2800" dirty="0">
                <a:solidFill>
                  <a:srgbClr val="000000"/>
                </a:solidFill>
                <a:latin typeface="+mj-lt"/>
              </a:rPr>
              <a:t>Làm tròn số 479 633 tới hàng nghìn ta được kết quả là: 480 000</a:t>
            </a:r>
            <a:r>
              <a:rPr lang="en-US" sz="2800" dirty="0">
                <a:solidFill>
                  <a:srgbClr val="000000"/>
                </a:solidFill>
                <a:latin typeface="+mj-lt"/>
              </a:rPr>
              <a:t>                                                                                                                      </a:t>
            </a:r>
            <a:r>
              <a:rPr lang="vi-VN" sz="2800" dirty="0">
                <a:solidFill>
                  <a:srgbClr val="000000"/>
                </a:solidFill>
                <a:latin typeface="+mj-lt"/>
              </a:rPr>
              <a:t>* Làm tròn số 232,142 372 đến hàng đơn vị: </a:t>
            </a:r>
          </a:p>
          <a:p>
            <a:r>
              <a:rPr lang="vi-VN" sz="2800" dirty="0">
                <a:solidFill>
                  <a:srgbClr val="000000"/>
                </a:solidFill>
                <a:latin typeface="+mj-lt"/>
              </a:rPr>
              <a:t>+Bỏ đi các chữ số  sau hàng đơn vị là 1; 4; 2; 3; 7; 2 ở hàng thập phân</a:t>
            </a:r>
          </a:p>
          <a:p>
            <a:r>
              <a:rPr lang="vi-VN" sz="2800" dirty="0">
                <a:solidFill>
                  <a:srgbClr val="000000"/>
                </a:solidFill>
                <a:latin typeface="+mj-lt"/>
              </a:rPr>
              <a:t>+) Vì 1 &lt; 5 nên chữ số hàng đơn vị là 2 được giữ nguyên.</a:t>
            </a:r>
          </a:p>
          <a:p>
            <a:r>
              <a:rPr lang="vi-VN" sz="2800" dirty="0">
                <a:solidFill>
                  <a:srgbClr val="000000"/>
                </a:solidFill>
                <a:latin typeface="+mj-lt"/>
              </a:rPr>
              <a:t>Làm tròn số 232,142 372 đến hàng đơn vị ta được kết quả: 232</a:t>
            </a:r>
            <a:endParaRPr lang="vi-VN" sz="2800" b="0" i="0" dirty="0">
              <a:solidFill>
                <a:srgbClr val="000000"/>
              </a:solidFill>
              <a:effectLst/>
              <a:latin typeface="+mj-lt"/>
            </a:endParaRPr>
          </a:p>
        </p:txBody>
      </p:sp>
      <p:sp>
        <p:nvSpPr>
          <p:cNvPr id="6" name="Rectangle 5"/>
          <p:cNvSpPr/>
          <p:nvPr/>
        </p:nvSpPr>
        <p:spPr>
          <a:xfrm>
            <a:off x="3733800" y="1659208"/>
            <a:ext cx="958917" cy="584775"/>
          </a:xfrm>
          <a:prstGeom prst="rect">
            <a:avLst/>
          </a:prstGeom>
        </p:spPr>
        <p:txBody>
          <a:bodyPr wrap="none">
            <a:spAutoFit/>
          </a:bodyPr>
          <a:lstStyle/>
          <a:p>
            <a:r>
              <a:rPr lang="en-US" sz="3200" b="1" dirty="0" err="1">
                <a:solidFill>
                  <a:prstClr val="black"/>
                </a:solidFill>
                <a:latin typeface="Times New Roman" pitchFamily="18" charset="0"/>
                <a:cs typeface="Times New Roman" pitchFamily="18" charset="0"/>
              </a:rPr>
              <a:t>giải</a:t>
            </a:r>
            <a:r>
              <a:rPr lang="en-US" sz="3200" b="1"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924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 với hơn 91 về hình nền slide đơn giản và đẹp hay nhất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10884"/>
            <a:ext cx="9152791" cy="6868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2"/>
          <p:cNvSpPr txBox="1">
            <a:spLocks noChangeArrowheads="1"/>
          </p:cNvSpPr>
          <p:nvPr/>
        </p:nvSpPr>
        <p:spPr bwMode="auto">
          <a:xfrm>
            <a:off x="76200" y="76200"/>
            <a:ext cx="287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2800" b="1" kern="0" dirty="0">
                <a:solidFill>
                  <a:srgbClr val="000000"/>
                </a:solidFill>
                <a:latin typeface="Times New Roman" pitchFamily="18" charset="0"/>
                <a:cs typeface="Times New Roman" pitchFamily="18" charset="0"/>
              </a:rPr>
              <a:t>2. ƯỚC LƯỢNG</a:t>
            </a:r>
          </a:p>
        </p:txBody>
      </p:sp>
      <p:sp>
        <p:nvSpPr>
          <p:cNvPr id="4" name="Rectangle 52"/>
          <p:cNvSpPr>
            <a:spLocks noChangeArrowheads="1"/>
          </p:cNvSpPr>
          <p:nvPr/>
        </p:nvSpPr>
        <p:spPr bwMode="auto">
          <a:xfrm>
            <a:off x="50800" y="522969"/>
            <a:ext cx="909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vi-VN" sz="3200" dirty="0" err="1">
                <a:latin typeface="Times New Roman" pitchFamily="18" charset="0"/>
                <a:cs typeface="Times New Roman" pitchFamily="18" charset="0"/>
              </a:rPr>
              <a:t>Trong</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đời</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sống</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đôi</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khi</a:t>
            </a:r>
            <a:r>
              <a:rPr lang="en-US" altLang="vi-VN" sz="3200" dirty="0">
                <a:latin typeface="Times New Roman" pitchFamily="18" charset="0"/>
                <a:cs typeface="Times New Roman" pitchFamily="18" charset="0"/>
              </a:rPr>
              <a:t> ta </a:t>
            </a:r>
            <a:r>
              <a:rPr lang="en-US" altLang="vi-VN" sz="3200" dirty="0" err="1">
                <a:latin typeface="Times New Roman" pitchFamily="18" charset="0"/>
                <a:cs typeface="Times New Roman" pitchFamily="18" charset="0"/>
              </a:rPr>
              <a:t>không</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quá</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quan</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tâm</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đến</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tính</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chính</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xác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của</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kết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quả</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mà</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chỉ</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cần</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ước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lượng</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kết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quả</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tức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là</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tìm</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một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số</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gần</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sát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với</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kết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quả</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chính</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xác</a:t>
            </a:r>
            <a:endParaRPr lang="en-US" altLang="vi-VN" sz="3200" dirty="0">
              <a:latin typeface="Times New Roman" pitchFamily="18" charset="0"/>
              <a:cs typeface="Times New Roman" pitchFamily="18" charset="0"/>
            </a:endParaRPr>
          </a:p>
        </p:txBody>
      </p:sp>
      <p:sp>
        <p:nvSpPr>
          <p:cNvPr id="2" name="Rectangle 1"/>
          <p:cNvSpPr/>
          <p:nvPr/>
        </p:nvSpPr>
        <p:spPr>
          <a:xfrm>
            <a:off x="19050" y="2209800"/>
            <a:ext cx="9067800" cy="1569660"/>
          </a:xfrm>
          <a:prstGeom prst="rect">
            <a:avLst/>
          </a:prstGeom>
        </p:spPr>
        <p:txBody>
          <a:bodyPr wrap="square">
            <a:spAutoFit/>
          </a:bodyPr>
          <a:lstStyle/>
          <a:p>
            <a:pPr lvl="0" eaLnBrk="0" fontAlgn="base" hangingPunct="0">
              <a:spcBef>
                <a:spcPct val="50000"/>
              </a:spcBef>
              <a:spcAft>
                <a:spcPct val="0"/>
              </a:spcAft>
              <a:defRPr/>
            </a:pPr>
            <a:r>
              <a:rPr lang="en-US" altLang="vi-VN" sz="3200" b="1" dirty="0" err="1">
                <a:solidFill>
                  <a:srgbClr val="FF0000"/>
                </a:solidFill>
                <a:latin typeface="Times New Roman" pitchFamily="18" charset="0"/>
                <a:cs typeface="Times New Roman" pitchFamily="18" charset="0"/>
              </a:rPr>
              <a:t>Ví</a:t>
            </a:r>
            <a:r>
              <a:rPr lang="en-US" altLang="vi-VN" sz="3200" b="1" dirty="0">
                <a:solidFill>
                  <a:srgbClr val="FF0000"/>
                </a:solidFill>
                <a:latin typeface="Times New Roman" pitchFamily="18" charset="0"/>
                <a:cs typeface="Times New Roman" pitchFamily="18" charset="0"/>
              </a:rPr>
              <a:t> </a:t>
            </a:r>
            <a:r>
              <a:rPr lang="en-US" altLang="vi-VN" sz="3200" b="1" dirty="0" err="1">
                <a:solidFill>
                  <a:srgbClr val="FF0000"/>
                </a:solidFill>
                <a:latin typeface="Times New Roman" pitchFamily="18" charset="0"/>
                <a:cs typeface="Times New Roman" pitchFamily="18" charset="0"/>
              </a:rPr>
              <a:t>dụ</a:t>
            </a:r>
            <a:r>
              <a:rPr lang="en-US" altLang="vi-VN" sz="3200" dirty="0" err="1">
                <a:latin typeface="Times New Roman" pitchFamily="18" charset="0"/>
                <a:cs typeface="Times New Roman" pitchFamily="18" charset="0"/>
              </a:rPr>
              <a:t>:Một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giỏ</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táo</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khối</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lượng</a:t>
            </a:r>
            <a:r>
              <a:rPr lang="en-US" altLang="vi-VN" sz="3200" dirty="0">
                <a:latin typeface="Times New Roman" pitchFamily="18" charset="0"/>
                <a:cs typeface="Times New Roman" pitchFamily="18" charset="0"/>
              </a:rPr>
              <a:t> 2,8 kg. </a:t>
            </a:r>
            <a:r>
              <a:rPr lang="en-US" altLang="vi-VN" sz="3200" dirty="0" err="1">
                <a:latin typeface="Times New Roman" pitchFamily="18" charset="0"/>
                <a:cs typeface="Times New Roman" pitchFamily="18" charset="0"/>
              </a:rPr>
              <a:t>Giá</a:t>
            </a:r>
            <a:r>
              <a:rPr lang="en-US" altLang="vi-VN" sz="3200" dirty="0">
                <a:latin typeface="Times New Roman" pitchFamily="18" charset="0"/>
                <a:cs typeface="Times New Roman" pitchFamily="18" charset="0"/>
              </a:rPr>
              <a:t> 1 kg </a:t>
            </a:r>
            <a:r>
              <a:rPr lang="en-US" altLang="vi-VN" sz="3200" dirty="0" err="1">
                <a:latin typeface="Times New Roman" pitchFamily="18" charset="0"/>
                <a:cs typeface="Times New Roman" pitchFamily="18" charset="0"/>
              </a:rPr>
              <a:t>táo</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là</a:t>
            </a:r>
            <a:r>
              <a:rPr lang="en-US" altLang="vi-VN" sz="3200" dirty="0">
                <a:latin typeface="Times New Roman" pitchFamily="18" charset="0"/>
                <a:cs typeface="Times New Roman" pitchFamily="18" charset="0"/>
              </a:rPr>
              <a:t> 65 000đ. </a:t>
            </a:r>
            <a:r>
              <a:rPr lang="en-US" altLang="vi-VN" sz="3200" dirty="0" err="1">
                <a:latin typeface="Times New Roman" pitchFamily="18" charset="0"/>
                <a:cs typeface="Times New Roman" pitchFamily="18" charset="0"/>
              </a:rPr>
              <a:t>Hỏi</a:t>
            </a:r>
            <a:r>
              <a:rPr lang="en-US" altLang="vi-VN" sz="3200" dirty="0">
                <a:latin typeface="Times New Roman" pitchFamily="18" charset="0"/>
                <a:cs typeface="Times New Roman" pitchFamily="18" charset="0"/>
              </a:rPr>
              <a:t> Nam </a:t>
            </a:r>
            <a:r>
              <a:rPr lang="en-US" altLang="vi-VN" sz="3200" dirty="0" err="1">
                <a:latin typeface="Times New Roman" pitchFamily="18" charset="0"/>
                <a:cs typeface="Times New Roman" pitchFamily="18" charset="0"/>
              </a:rPr>
              <a:t>có</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tờ</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tiền</a:t>
            </a:r>
            <a:r>
              <a:rPr lang="en-US" altLang="vi-VN" sz="3200" dirty="0">
                <a:latin typeface="Times New Roman" pitchFamily="18" charset="0"/>
                <a:cs typeface="Times New Roman" pitchFamily="18" charset="0"/>
              </a:rPr>
              <a:t> 200 000đ </a:t>
            </a:r>
            <a:r>
              <a:rPr lang="en-US" altLang="vi-VN" sz="3200" dirty="0" err="1">
                <a:latin typeface="Times New Roman" pitchFamily="18" charset="0"/>
                <a:cs typeface="Times New Roman" pitchFamily="18" charset="0"/>
              </a:rPr>
              <a:t>có</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đủ</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mua</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một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giỏ</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táo</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không</a:t>
            </a:r>
            <a:r>
              <a:rPr lang="en-US" altLang="vi-VN" sz="3200" dirty="0">
                <a:latin typeface="Times New Roman" pitchFamily="18" charset="0"/>
                <a:cs typeface="Times New Roman" pitchFamily="18" charset="0"/>
              </a:rPr>
              <a:t>?</a:t>
            </a:r>
          </a:p>
        </p:txBody>
      </p:sp>
      <p:sp>
        <p:nvSpPr>
          <p:cNvPr id="5" name="Rectangle 4"/>
          <p:cNvSpPr/>
          <p:nvPr/>
        </p:nvSpPr>
        <p:spPr>
          <a:xfrm>
            <a:off x="3505200" y="3962400"/>
            <a:ext cx="801823" cy="523220"/>
          </a:xfrm>
          <a:prstGeom prst="rect">
            <a:avLst/>
          </a:prstGeom>
        </p:spPr>
        <p:txBody>
          <a:bodyPr wrap="none">
            <a:spAutoFit/>
          </a:bodyPr>
          <a:lstStyle/>
          <a:p>
            <a:pPr lvl="0" eaLnBrk="0" fontAlgn="base" hangingPunct="0">
              <a:spcBef>
                <a:spcPct val="50000"/>
              </a:spcBef>
              <a:spcAft>
                <a:spcPct val="0"/>
              </a:spcAft>
              <a:defRPr/>
            </a:pPr>
            <a:r>
              <a:rPr lang="en-US" altLang="vi-VN" sz="2800" dirty="0" err="1">
                <a:solidFill>
                  <a:srgbClr val="FF0000"/>
                </a:solidFill>
                <a:latin typeface="Times New Roman" pitchFamily="18" charset="0"/>
                <a:cs typeface="Times New Roman" pitchFamily="18" charset="0"/>
              </a:rPr>
              <a:t>Giải</a:t>
            </a:r>
            <a:endParaRPr lang="en-US" altLang="vi-VN" sz="2800" dirty="0">
              <a:solidFill>
                <a:srgbClr val="FF0000"/>
              </a:solidFill>
              <a:latin typeface="Times New Roman" pitchFamily="18" charset="0"/>
              <a:cs typeface="Times New Roman" pitchFamily="18" charset="0"/>
            </a:endParaRPr>
          </a:p>
        </p:txBody>
      </p:sp>
      <p:sp>
        <p:nvSpPr>
          <p:cNvPr id="6" name="Rectangle 5"/>
          <p:cNvSpPr/>
          <p:nvPr/>
        </p:nvSpPr>
        <p:spPr>
          <a:xfrm>
            <a:off x="-19050" y="4572000"/>
            <a:ext cx="9105900" cy="1384995"/>
          </a:xfrm>
          <a:prstGeom prst="rect">
            <a:avLst/>
          </a:prstGeom>
        </p:spPr>
        <p:txBody>
          <a:bodyPr wrap="square">
            <a:spAutoFit/>
          </a:bodyPr>
          <a:lstStyle/>
          <a:p>
            <a:r>
              <a:rPr lang="vi-VN" sz="2800" dirty="0">
                <a:solidFill>
                  <a:srgbClr val="262626"/>
                </a:solidFill>
                <a:latin typeface="Times New Roman" pitchFamily="18" charset="0"/>
                <a:cs typeface="Times New Roman" pitchFamily="18" charset="0"/>
              </a:rPr>
              <a:t>Một giỏ táo hết số tiền là:</a:t>
            </a:r>
            <a:r>
              <a:rPr lang="en-US" sz="2800" dirty="0">
                <a:solidFill>
                  <a:srgbClr val="262626"/>
                </a:solidFill>
                <a:latin typeface="Times New Roman" pitchFamily="18" charset="0"/>
                <a:cs typeface="Times New Roman" pitchFamily="18" charset="0"/>
              </a:rPr>
              <a:t> </a:t>
            </a:r>
            <a:r>
              <a:rPr lang="vi-VN" sz="2800" dirty="0">
                <a:solidFill>
                  <a:srgbClr val="262626"/>
                </a:solidFill>
                <a:latin typeface="Times New Roman" pitchFamily="18" charset="0"/>
                <a:cs typeface="Times New Roman" pitchFamily="18" charset="0"/>
              </a:rPr>
              <a:t>65000</a:t>
            </a:r>
            <a:r>
              <a:rPr lang="en-US" sz="2800" dirty="0">
                <a:solidFill>
                  <a:srgbClr val="262626"/>
                </a:solidFill>
                <a:latin typeface="Times New Roman" pitchFamily="18" charset="0"/>
                <a:cs typeface="Times New Roman" pitchFamily="18" charset="0"/>
              </a:rPr>
              <a:t> </a:t>
            </a:r>
            <a:r>
              <a:rPr lang="vi-VN" sz="2800" dirty="0">
                <a:solidFill>
                  <a:srgbClr val="262626"/>
                </a:solidFill>
                <a:latin typeface="Times New Roman" pitchFamily="18" charset="0"/>
                <a:cs typeface="Times New Roman" pitchFamily="18" charset="0"/>
              </a:rPr>
              <a:t>×</a:t>
            </a:r>
            <a:r>
              <a:rPr lang="en-US" sz="2800" dirty="0">
                <a:solidFill>
                  <a:srgbClr val="262626"/>
                </a:solidFill>
                <a:latin typeface="Times New Roman" pitchFamily="18" charset="0"/>
                <a:cs typeface="Times New Roman" pitchFamily="18" charset="0"/>
              </a:rPr>
              <a:t> </a:t>
            </a:r>
            <a:r>
              <a:rPr lang="vi-VN" sz="2800" dirty="0">
                <a:solidFill>
                  <a:srgbClr val="262626"/>
                </a:solidFill>
                <a:latin typeface="Times New Roman" pitchFamily="18" charset="0"/>
                <a:cs typeface="Times New Roman" pitchFamily="18" charset="0"/>
              </a:rPr>
              <a:t>2,8</a:t>
            </a:r>
            <a:r>
              <a:rPr lang="en-US" sz="2800" dirty="0">
                <a:solidFill>
                  <a:srgbClr val="262626"/>
                </a:solidFill>
                <a:latin typeface="Times New Roman" pitchFamily="18" charset="0"/>
                <a:cs typeface="Times New Roman" pitchFamily="18" charset="0"/>
              </a:rPr>
              <a:t> </a:t>
            </a:r>
            <a:r>
              <a:rPr lang="vi-VN" sz="2800" dirty="0">
                <a:solidFill>
                  <a:srgbClr val="262626"/>
                </a:solidFill>
                <a:latin typeface="Times New Roman" pitchFamily="18" charset="0"/>
                <a:cs typeface="Times New Roman" pitchFamily="18" charset="0"/>
              </a:rPr>
              <a:t>=</a:t>
            </a:r>
            <a:r>
              <a:rPr lang="en-US" sz="2800" dirty="0">
                <a:solidFill>
                  <a:srgbClr val="262626"/>
                </a:solidFill>
                <a:latin typeface="Times New Roman" pitchFamily="18" charset="0"/>
                <a:cs typeface="Times New Roman" pitchFamily="18" charset="0"/>
              </a:rPr>
              <a:t> </a:t>
            </a:r>
            <a:r>
              <a:rPr lang="vi-VN" sz="2800" dirty="0">
                <a:solidFill>
                  <a:srgbClr val="262626"/>
                </a:solidFill>
                <a:latin typeface="Times New Roman" pitchFamily="18" charset="0"/>
                <a:cs typeface="Times New Roman" pitchFamily="18" charset="0"/>
              </a:rPr>
              <a:t>182000(đồng)</a:t>
            </a:r>
          </a:p>
          <a:p>
            <a:r>
              <a:rPr lang="vi-VN" sz="2800" dirty="0">
                <a:solidFill>
                  <a:srgbClr val="262626"/>
                </a:solidFill>
                <a:latin typeface="Times New Roman" pitchFamily="18" charset="0"/>
                <a:cs typeface="Times New Roman" pitchFamily="18" charset="0"/>
              </a:rPr>
              <a:t>Ta thấy 200000&gt;182000 nên Nam hoàn toàn đủ tiền mua giỏ táo đó</a:t>
            </a:r>
            <a:endParaRPr lang="vi-VN" sz="2800" b="0" i="0" dirty="0">
              <a:solidFill>
                <a:srgbClr val="262626"/>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710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 y="0"/>
            <a:ext cx="91535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1447800" y="9525"/>
            <a:ext cx="370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FF0000"/>
                </a:solidFill>
                <a:latin typeface="Times New Roman" pitchFamily="18" charset="0"/>
                <a:cs typeface="Times New Roman" pitchFamily="18" charset="0"/>
              </a:rPr>
              <a:t>VẬN DỤNG 2</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743" y="533400"/>
            <a:ext cx="4452256"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457200" y="838200"/>
            <a:ext cx="441959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err="1">
                <a:solidFill>
                  <a:srgbClr val="000000"/>
                </a:solidFill>
                <a:latin typeface="Times New Roman" pitchFamily="18" charset="0"/>
                <a:cs typeface="Times New Roman" pitchFamily="18" charset="0"/>
              </a:rPr>
              <a:t>Một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xe</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hóa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12 </a:t>
            </a:r>
            <a:r>
              <a:rPr lang="en-US" sz="2800" dirty="0" err="1">
                <a:solidFill>
                  <a:srgbClr val="000000"/>
                </a:solidFill>
                <a:latin typeface="Times New Roman" pitchFamily="18" charset="0"/>
                <a:cs typeface="Times New Roman" pitchFamily="18" charset="0"/>
              </a:rPr>
              <a:t>tấn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xe</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chở</a:t>
            </a:r>
            <a:r>
              <a:rPr lang="en-US" sz="2800" dirty="0">
                <a:solidFill>
                  <a:srgbClr val="000000"/>
                </a:solidFill>
                <a:latin typeface="Times New Roman" pitchFamily="18" charset="0"/>
                <a:cs typeface="Times New Roman" pitchFamily="18" charset="0"/>
              </a:rPr>
              <a:t> 9 </a:t>
            </a:r>
            <a:r>
              <a:rPr lang="en-US" sz="2800" dirty="0" err="1">
                <a:solidFill>
                  <a:srgbClr val="000000"/>
                </a:solidFill>
                <a:latin typeface="Times New Roman" pitchFamily="18" charset="0"/>
                <a:cs typeface="Times New Roman" pitchFamily="18" charset="0"/>
              </a:rPr>
              <a:t>thùng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mỗi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thùng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lượng</a:t>
            </a:r>
            <a:r>
              <a:rPr lang="en-US" sz="2800" dirty="0">
                <a:solidFill>
                  <a:srgbClr val="000000"/>
                </a:solidFill>
                <a:latin typeface="Times New Roman" pitchFamily="18" charset="0"/>
                <a:cs typeface="Times New Roman" pitchFamily="18" charset="0"/>
              </a:rPr>
              <a:t> 1,3 </a:t>
            </a:r>
            <a:r>
              <a:rPr lang="en-US" sz="2800" dirty="0" err="1">
                <a:solidFill>
                  <a:srgbClr val="000000"/>
                </a:solidFill>
                <a:latin typeface="Times New Roman" pitchFamily="18" charset="0"/>
                <a:cs typeface="Times New Roman" pitchFamily="18" charset="0"/>
              </a:rPr>
              <a:t>tấn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Một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cầu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chỉ</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phép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xe</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quá</a:t>
            </a:r>
            <a:r>
              <a:rPr lang="en-US" sz="2800" dirty="0">
                <a:solidFill>
                  <a:srgbClr val="000000"/>
                </a:solidFill>
                <a:latin typeface="Times New Roman" pitchFamily="18" charset="0"/>
                <a:cs typeface="Times New Roman" pitchFamily="18" charset="0"/>
              </a:rPr>
              <a:t> 25 </a:t>
            </a:r>
            <a:r>
              <a:rPr lang="en-US" sz="2800" dirty="0" err="1">
                <a:solidFill>
                  <a:srgbClr val="000000"/>
                </a:solidFill>
                <a:latin typeface="Times New Roman" pitchFamily="18" charset="0"/>
                <a:cs typeface="Times New Roman" pitchFamily="18" charset="0"/>
              </a:rPr>
              <a:t>tấn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a:t>
            </a:r>
            <a:r>
              <a:rPr lang="en-US" sz="2800" dirty="0">
                <a:solidFill>
                  <a:srgbClr val="000000"/>
                </a:solidFill>
                <a:latin typeface="Times New Roman" pitchFamily="18" charset="0"/>
                <a:cs typeface="Times New Roman" pitchFamily="18" charset="0"/>
              </a:rPr>
              <a:t> qua. </a:t>
            </a:r>
            <a:r>
              <a:rPr lang="en-US" sz="2800" dirty="0" err="1">
                <a:solidFill>
                  <a:srgbClr val="000000"/>
                </a:solidFill>
                <a:latin typeface="Times New Roman" pitchFamily="18" charset="0"/>
                <a:cs typeface="Times New Roman" pitchFamily="18" charset="0"/>
              </a:rPr>
              <a:t>Hỏi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xe</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phép</a:t>
            </a:r>
            <a:r>
              <a:rPr lang="en-US" sz="2800" dirty="0">
                <a:solidFill>
                  <a:srgbClr val="000000"/>
                </a:solidFill>
                <a:latin typeface="Times New Roman" pitchFamily="18" charset="0"/>
                <a:cs typeface="Times New Roman" pitchFamily="18" charset="0"/>
              </a:rPr>
              <a:t> qua </a:t>
            </a:r>
            <a:r>
              <a:rPr lang="en-US" sz="2800" dirty="0" err="1">
                <a:solidFill>
                  <a:srgbClr val="000000"/>
                </a:solidFill>
                <a:latin typeface="Times New Roman" pitchFamily="18" charset="0"/>
                <a:cs typeface="Times New Roman" pitchFamily="18" charset="0"/>
              </a:rPr>
              <a:t>cầu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p>
        </p:txBody>
      </p:sp>
      <p:sp>
        <p:nvSpPr>
          <p:cNvPr id="6" name="Rectangle 5"/>
          <p:cNvSpPr/>
          <p:nvPr/>
        </p:nvSpPr>
        <p:spPr>
          <a:xfrm>
            <a:off x="2" y="4808518"/>
            <a:ext cx="9143998" cy="1815882"/>
          </a:xfrm>
          <a:prstGeom prst="rect">
            <a:avLst/>
          </a:prstGeom>
        </p:spPr>
        <p:txBody>
          <a:bodyPr wrap="square">
            <a:spAutoFit/>
          </a:bodyPr>
          <a:lstStyle/>
          <a:p>
            <a:pPr lvl="0"/>
            <a:r>
              <a:rPr lang="vi-VN" sz="2800" b="1" dirty="0">
                <a:solidFill>
                  <a:srgbClr val="FF0000"/>
                </a:solidFill>
                <a:latin typeface="+mj-lt"/>
              </a:rPr>
              <a:t>Khối lượng của 9 thùng hàng trên xe là:</a:t>
            </a:r>
            <a:r>
              <a:rPr lang="vi-VN" sz="2800" b="1" dirty="0">
                <a:solidFill>
                  <a:srgbClr val="FF0000"/>
                </a:solidFill>
                <a:latin typeface="Times New Roman"/>
              </a:rPr>
              <a:t>9.1,3 = 11,7 (tấn)</a:t>
            </a:r>
          </a:p>
          <a:p>
            <a:r>
              <a:rPr lang="vi-VN" sz="2800" b="1" dirty="0">
                <a:solidFill>
                  <a:srgbClr val="FF0000"/>
                </a:solidFill>
                <a:latin typeface="+mj-lt"/>
              </a:rPr>
              <a:t>Tổng khối lượng của cả xe và hàng là:11,7 +12 =23,7 (tấn)</a:t>
            </a:r>
          </a:p>
          <a:p>
            <a:pPr algn="just"/>
            <a:r>
              <a:rPr lang="vi-VN" sz="2800" b="1" dirty="0">
                <a:solidFill>
                  <a:srgbClr val="FF0000"/>
                </a:solidFill>
                <a:latin typeface="+mj-lt"/>
              </a:rPr>
              <a:t>Mà 23,7 &lt; 25 nên xe hàng trên hoàn toàn được phép qua cầu.</a:t>
            </a:r>
            <a:r>
              <a:rPr lang="en-US" sz="2800" b="1" dirty="0">
                <a:solidFill>
                  <a:srgbClr val="FF0000"/>
                </a:solidFill>
                <a:latin typeface="+mj-lt"/>
              </a:rPr>
              <a:t> </a:t>
            </a:r>
            <a:r>
              <a:rPr lang="vi-VN" sz="2800" b="1" dirty="0">
                <a:solidFill>
                  <a:srgbClr val="FF0000"/>
                </a:solidFill>
                <a:latin typeface="+mj-lt"/>
              </a:rPr>
              <a:t>Vậy xe hàng trên được phép qua cầu.</a:t>
            </a:r>
            <a:endParaRPr lang="vi-VN" sz="2800" b="1" i="0" dirty="0">
              <a:solidFill>
                <a:srgbClr val="FF0000"/>
              </a:solidFill>
              <a:effectLst/>
              <a:latin typeface="+mj-lt"/>
            </a:endParaRPr>
          </a:p>
        </p:txBody>
      </p:sp>
    </p:spTree>
    <p:extLst>
      <p:ext uri="{BB962C8B-B14F-4D97-AF65-F5344CB8AC3E}">
        <p14:creationId xmlns:p14="http://schemas.microsoft.com/office/powerpoint/2010/main" val="24298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1"/>
          <p:cNvSpPr>
            <a:spLocks noChangeArrowheads="1"/>
          </p:cNvSpPr>
          <p:nvPr/>
        </p:nvSpPr>
        <p:spPr bwMode="gray">
          <a:xfrm>
            <a:off x="0" y="0"/>
            <a:ext cx="2971800" cy="1066800"/>
          </a:xfrm>
          <a:prstGeom prst="roundRect">
            <a:avLst>
              <a:gd name="adj" fmla="val 50000"/>
            </a:avLst>
          </a:prstGeom>
          <a:solidFill>
            <a:srgbClr val="800080"/>
          </a:solidFill>
          <a:ln>
            <a:noFill/>
          </a:ln>
          <a:effectLst>
            <a:outerShdw dist="63500" dir="3187806" algn="ctr" rotWithShape="0">
              <a:srgbClr val="001D3A"/>
            </a:outerShdw>
          </a:effectLst>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1" i="0" u="none" strike="noStrike" kern="0" cap="none" spc="0" normalizeH="0" baseline="0" noProof="0" dirty="0">
              <a:ln>
                <a:noFill/>
              </a:ln>
              <a:solidFill>
                <a:srgbClr val="FF3300"/>
              </a:solidFill>
              <a:effectLst/>
              <a:uLnTx/>
              <a:uFillTx/>
              <a:latin typeface="Verdan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VnTime" pitchFamily="34" charset="0"/>
              </a:rPr>
              <a:t>       </a:t>
            </a:r>
            <a:endParaRPr kumimoji="0" lang="en-US" altLang="en-US" sz="3200" b="0" i="0" u="none" strike="noStrike" kern="0" cap="none" spc="0" normalizeH="0" baseline="0" noProof="0" dirty="0">
              <a:ln>
                <a:noFill/>
              </a:ln>
              <a:solidFill>
                <a:srgbClr val="FF3300"/>
              </a:solidFill>
              <a:effectLst/>
              <a:uLnTx/>
              <a:uFillTx/>
              <a:latin typeface=".VnTime"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FF3300"/>
                </a:solidFill>
                <a:effectLst/>
                <a:uLnTx/>
                <a:uFillTx/>
                <a:latin typeface=".VnTime" pitchFamily="34" charset="0"/>
              </a:rPr>
              <a:t>	</a:t>
            </a:r>
          </a:p>
        </p:txBody>
      </p:sp>
      <p:grpSp>
        <p:nvGrpSpPr>
          <p:cNvPr id="4" name="Group 42"/>
          <p:cNvGrpSpPr>
            <a:grpSpLocks/>
          </p:cNvGrpSpPr>
          <p:nvPr/>
        </p:nvGrpSpPr>
        <p:grpSpPr bwMode="auto">
          <a:xfrm rot="-5400000">
            <a:off x="1714500" y="-38100"/>
            <a:ext cx="1066800" cy="1143000"/>
            <a:chOff x="884" y="2523"/>
            <a:chExt cx="862" cy="862"/>
          </a:xfrm>
        </p:grpSpPr>
        <p:sp>
          <p:nvSpPr>
            <p:cNvPr id="5" name="Oval 43"/>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tLang="en-US">
                <a:solidFill>
                  <a:srgbClr val="000000"/>
                </a:solidFill>
                <a:latin typeface="Verdana" pitchFamily="34" charset="0"/>
              </a:endParaRPr>
            </a:p>
          </p:txBody>
        </p:sp>
        <p:sp>
          <p:nvSpPr>
            <p:cNvPr id="6" name="Oval 44"/>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solidFill>
                  <a:srgbClr val="000000"/>
                </a:solidFill>
                <a:latin typeface="Verdana" pitchFamily="34" charset="0"/>
              </a:endParaRPr>
            </a:p>
          </p:txBody>
        </p:sp>
        <p:sp>
          <p:nvSpPr>
            <p:cNvPr id="7" name="Oval 45"/>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solidFill>
                  <a:srgbClr val="000000"/>
                </a:solidFill>
                <a:latin typeface="Verdana" pitchFamily="34" charset="0"/>
              </a:endParaRPr>
            </a:p>
          </p:txBody>
        </p:sp>
        <p:sp>
          <p:nvSpPr>
            <p:cNvPr id="8" name="Oval 46"/>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solidFill>
                  <a:srgbClr val="000000"/>
                </a:solidFill>
                <a:latin typeface="Verdana" pitchFamily="34" charset="0"/>
              </a:endParaRPr>
            </a:p>
          </p:txBody>
        </p:sp>
        <p:sp>
          <p:nvSpPr>
            <p:cNvPr id="9" name="Oval 47"/>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solidFill>
                  <a:srgbClr val="000000"/>
                </a:solidFill>
                <a:latin typeface="Verdana" pitchFamily="34" charset="0"/>
              </a:endParaRPr>
            </a:p>
          </p:txBody>
        </p:sp>
        <p:sp>
          <p:nvSpPr>
            <p:cNvPr id="10" name="Oval 48"/>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solidFill>
                  <a:srgbClr val="000000"/>
                </a:solidFill>
                <a:latin typeface="Verdana" pitchFamily="34" charset="0"/>
              </a:endParaRPr>
            </a:p>
          </p:txBody>
        </p:sp>
        <p:sp>
          <p:nvSpPr>
            <p:cNvPr id="11" name="Oval 49"/>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solidFill>
                  <a:srgbClr val="000000"/>
                </a:solidFill>
                <a:latin typeface="Verdana" pitchFamily="34" charset="0"/>
              </a:endParaRPr>
            </a:p>
          </p:txBody>
        </p:sp>
        <p:sp>
          <p:nvSpPr>
            <p:cNvPr id="12" name="Oval 50"/>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solidFill>
                  <a:srgbClr val="000000"/>
                </a:solidFill>
                <a:latin typeface="Verdana" pitchFamily="34" charset="0"/>
              </a:endParaRPr>
            </a:p>
          </p:txBody>
        </p:sp>
        <p:sp>
          <p:nvSpPr>
            <p:cNvPr id="13" name="Oval 51"/>
            <p:cNvSpPr>
              <a:spLocks noChangeArrowheads="1"/>
            </p:cNvSpPr>
            <p:nvPr/>
          </p:nvSpPr>
          <p:spPr bwMode="gray">
            <a:xfrm>
              <a:off x="1049" y="2708"/>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a:r>
                <a:rPr lang="en-US" altLang="en-US" sz="5400" b="1" dirty="0">
                  <a:solidFill>
                    <a:srgbClr val="000000"/>
                  </a:solidFill>
                  <a:latin typeface="Verdana" pitchFamily="34" charset="0"/>
                </a:rPr>
                <a:t> </a:t>
              </a:r>
              <a:r>
                <a:rPr lang="en-US" altLang="en-US" sz="5400" b="1" dirty="0">
                  <a:solidFill>
                    <a:srgbClr val="FF3300"/>
                  </a:solidFill>
                  <a:latin typeface="Times New Roman" pitchFamily="18" charset="0"/>
                  <a:cs typeface="Times New Roman" pitchFamily="18" charset="0"/>
                </a:rPr>
                <a:t>1</a:t>
              </a:r>
            </a:p>
          </p:txBody>
        </p:sp>
      </p:grpSp>
      <p:grpSp>
        <p:nvGrpSpPr>
          <p:cNvPr id="14" name="Group 17"/>
          <p:cNvGrpSpPr>
            <a:grpSpLocks/>
          </p:cNvGrpSpPr>
          <p:nvPr/>
        </p:nvGrpSpPr>
        <p:grpSpPr bwMode="auto">
          <a:xfrm>
            <a:off x="304800" y="914400"/>
            <a:ext cx="263525" cy="1905000"/>
            <a:chOff x="48" y="768"/>
            <a:chExt cx="182" cy="2075"/>
          </a:xfrm>
        </p:grpSpPr>
        <p:grpSp>
          <p:nvGrpSpPr>
            <p:cNvPr id="15" name="Group 18"/>
            <p:cNvGrpSpPr>
              <a:grpSpLocks/>
            </p:cNvGrpSpPr>
            <p:nvPr/>
          </p:nvGrpSpPr>
          <p:grpSpPr bwMode="auto">
            <a:xfrm rot="5400000">
              <a:off x="-895" y="1753"/>
              <a:ext cx="2064" cy="97"/>
              <a:chOff x="0" y="1896"/>
              <a:chExt cx="5760" cy="120"/>
            </a:xfrm>
          </p:grpSpPr>
          <p:sp>
            <p:nvSpPr>
              <p:cNvPr id="36"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sp>
            <p:nvSpPr>
              <p:cNvPr id="37"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grpSp>
        <p:grpSp>
          <p:nvGrpSpPr>
            <p:cNvPr id="16" name="Group 21"/>
            <p:cNvGrpSpPr>
              <a:grpSpLocks/>
            </p:cNvGrpSpPr>
            <p:nvPr/>
          </p:nvGrpSpPr>
          <p:grpSpPr bwMode="auto">
            <a:xfrm rot="5400000">
              <a:off x="55" y="2667"/>
              <a:ext cx="170" cy="175"/>
              <a:chOff x="1873" y="1824"/>
              <a:chExt cx="2012" cy="1824"/>
            </a:xfrm>
          </p:grpSpPr>
          <p:sp>
            <p:nvSpPr>
              <p:cNvPr id="27" name="AutoShape 22"/>
              <p:cNvSpPr>
                <a:spLocks noChangeArrowheads="1"/>
              </p:cNvSpPr>
              <p:nvPr/>
            </p:nvSpPr>
            <p:spPr bwMode="gray">
              <a:xfrm rot="16200000" flipH="1">
                <a:off x="1851" y="2547"/>
                <a:ext cx="263" cy="205"/>
              </a:xfrm>
              <a:prstGeom prst="upArrow">
                <a:avLst>
                  <a:gd name="adj1" fmla="val 51676"/>
                  <a:gd name="adj2" fmla="val 100000"/>
                </a:avLst>
              </a:prstGeom>
              <a:gradFill rotWithShape="1">
                <a:gsLst>
                  <a:gs pos="0">
                    <a:srgbClr val="1F497D"/>
                  </a:gs>
                  <a:gs pos="100000">
                    <a:srgbClr val="1F497D">
                      <a:gamma/>
                      <a:tint val="39216"/>
                      <a:invGamma/>
                    </a:srgbClr>
                  </a:gs>
                </a:gsLst>
                <a:lin ang="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8" name="AutoShape 23"/>
              <p:cNvSpPr>
                <a:spLocks noChangeArrowheads="1"/>
              </p:cNvSpPr>
              <p:nvPr/>
            </p:nvSpPr>
            <p:spPr bwMode="gray">
              <a:xfrm rot="5400000" flipH="1">
                <a:off x="3629" y="2501"/>
                <a:ext cx="309" cy="205"/>
              </a:xfrm>
              <a:prstGeom prst="upArrow">
                <a:avLst>
                  <a:gd name="adj1" fmla="val 51676"/>
                  <a:gd name="adj2" fmla="val 100000"/>
                </a:avLst>
              </a:prstGeom>
              <a:gradFill rotWithShape="1">
                <a:gsLst>
                  <a:gs pos="0">
                    <a:srgbClr val="1F497D"/>
                  </a:gs>
                  <a:gs pos="100000">
                    <a:srgbClr val="1F497D">
                      <a:gamma/>
                      <a:tint val="39216"/>
                      <a:invGamma/>
                    </a:srgbClr>
                  </a:gs>
                </a:gsLst>
                <a:lin ang="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9" name="AutoShape 24"/>
              <p:cNvSpPr>
                <a:spLocks noChangeArrowheads="1"/>
              </p:cNvSpPr>
              <p:nvPr/>
            </p:nvSpPr>
            <p:spPr bwMode="gray">
              <a:xfrm rot="10800000" flipH="1">
                <a:off x="2719" y="3112"/>
                <a:ext cx="327" cy="206"/>
              </a:xfrm>
              <a:prstGeom prst="upArrow">
                <a:avLst>
                  <a:gd name="adj1" fmla="val 51676"/>
                  <a:gd name="adj2" fmla="val 100000"/>
                </a:avLst>
              </a:prstGeom>
              <a:gradFill rotWithShape="1">
                <a:gsLst>
                  <a:gs pos="0">
                    <a:srgbClr val="1F497D"/>
                  </a:gs>
                  <a:gs pos="100000">
                    <a:srgbClr val="1F497D">
                      <a:gamma/>
                      <a:tint val="39216"/>
                      <a:invGamma/>
                    </a:srgbClr>
                  </a:gs>
                </a:gsLst>
                <a:lin ang="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30"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ysClr val="window" lastClr="FFFF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sp>
            <p:nvSpPr>
              <p:cNvPr id="31"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sp>
            <p:nvSpPr>
              <p:cNvPr id="32" name="Oval 27"/>
              <p:cNvSpPr>
                <a:spLocks noChangeArrowheads="1"/>
              </p:cNvSpPr>
              <p:nvPr/>
            </p:nvSpPr>
            <p:spPr bwMode="gray">
              <a:xfrm>
                <a:off x="2269" y="2164"/>
                <a:ext cx="1248" cy="948"/>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a:noFill/>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33" name="Oval 2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sp>
            <p:nvSpPr>
              <p:cNvPr id="34" name="Oval 29"/>
              <p:cNvSpPr>
                <a:spLocks noChangeArrowheads="1"/>
              </p:cNvSpPr>
              <p:nvPr/>
            </p:nvSpPr>
            <p:spPr bwMode="gray">
              <a:xfrm>
                <a:off x="2351" y="2244"/>
                <a:ext cx="1085" cy="789"/>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a:noFill/>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35" name="Oval 3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grpSp>
        <p:grpSp>
          <p:nvGrpSpPr>
            <p:cNvPr id="17" name="Group 31"/>
            <p:cNvGrpSpPr>
              <a:grpSpLocks/>
            </p:cNvGrpSpPr>
            <p:nvPr/>
          </p:nvGrpSpPr>
          <p:grpSpPr bwMode="auto">
            <a:xfrm rot="5400000">
              <a:off x="47" y="1719"/>
              <a:ext cx="170" cy="175"/>
              <a:chOff x="1866" y="1824"/>
              <a:chExt cx="2013" cy="1821"/>
            </a:xfrm>
          </p:grpSpPr>
          <p:sp>
            <p:nvSpPr>
              <p:cNvPr id="18" name="AutoShape 32"/>
              <p:cNvSpPr>
                <a:spLocks noChangeArrowheads="1"/>
              </p:cNvSpPr>
              <p:nvPr/>
            </p:nvSpPr>
            <p:spPr bwMode="gray">
              <a:xfrm rot="16200000" flipH="1">
                <a:off x="2200" y="2856"/>
                <a:ext cx="297" cy="205"/>
              </a:xfrm>
              <a:prstGeom prst="upArrow">
                <a:avLst>
                  <a:gd name="adj1" fmla="val 51676"/>
                  <a:gd name="adj2" fmla="val 100000"/>
                </a:avLst>
              </a:prstGeom>
              <a:gradFill rotWithShape="1">
                <a:gsLst>
                  <a:gs pos="0">
                    <a:srgbClr val="1F497D"/>
                  </a:gs>
                  <a:gs pos="100000">
                    <a:srgbClr val="1F497D">
                      <a:gamma/>
                      <a:tint val="39216"/>
                      <a:invGamma/>
                    </a:srgbClr>
                  </a:gs>
                </a:gsLst>
                <a:lin ang="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19" name="AutoShape 33"/>
              <p:cNvSpPr>
                <a:spLocks noChangeArrowheads="1"/>
              </p:cNvSpPr>
              <p:nvPr/>
            </p:nvSpPr>
            <p:spPr bwMode="gray">
              <a:xfrm rot="5400000" flipH="1">
                <a:off x="3634" y="2822"/>
                <a:ext cx="297" cy="205"/>
              </a:xfrm>
              <a:prstGeom prst="upArrow">
                <a:avLst>
                  <a:gd name="adj1" fmla="val 51676"/>
                  <a:gd name="adj2" fmla="val 100000"/>
                </a:avLst>
              </a:prstGeom>
              <a:gradFill rotWithShape="1">
                <a:gsLst>
                  <a:gs pos="0">
                    <a:srgbClr val="1F497D"/>
                  </a:gs>
                  <a:gs pos="100000">
                    <a:srgbClr val="1F497D">
                      <a:gamma/>
                      <a:tint val="39216"/>
                      <a:invGamma/>
                    </a:srgbClr>
                  </a:gs>
                </a:gsLst>
                <a:lin ang="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0" name="AutoShape 34"/>
              <p:cNvSpPr>
                <a:spLocks noChangeArrowheads="1"/>
              </p:cNvSpPr>
              <p:nvPr/>
            </p:nvSpPr>
            <p:spPr bwMode="gray">
              <a:xfrm rot="10800000" flipH="1">
                <a:off x="2717" y="3768"/>
                <a:ext cx="328" cy="205"/>
              </a:xfrm>
              <a:prstGeom prst="upArrow">
                <a:avLst>
                  <a:gd name="adj1" fmla="val 51676"/>
                  <a:gd name="adj2" fmla="val 100000"/>
                </a:avLst>
              </a:prstGeom>
              <a:gradFill rotWithShape="1">
                <a:gsLst>
                  <a:gs pos="0">
                    <a:srgbClr val="1F497D"/>
                  </a:gs>
                  <a:gs pos="100000">
                    <a:srgbClr val="1F497D">
                      <a:gamma/>
                      <a:tint val="39216"/>
                      <a:invGamma/>
                    </a:srgbClr>
                  </a:gs>
                </a:gsLst>
                <a:lin ang="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1" name="Oval 3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ysClr val="window" lastClr="FFFF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sp>
            <p:nvSpPr>
              <p:cNvPr id="22" name="Oval 3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sp>
            <p:nvSpPr>
              <p:cNvPr id="23" name="Oval 37"/>
              <p:cNvSpPr>
                <a:spLocks noChangeArrowheads="1"/>
              </p:cNvSpPr>
              <p:nvPr/>
            </p:nvSpPr>
            <p:spPr bwMode="gray">
              <a:xfrm>
                <a:off x="2287" y="2319"/>
                <a:ext cx="1229" cy="149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a:noFill/>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4" name="Oval 3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sp>
            <p:nvSpPr>
              <p:cNvPr id="25" name="Oval 39"/>
              <p:cNvSpPr>
                <a:spLocks noChangeArrowheads="1"/>
              </p:cNvSpPr>
              <p:nvPr/>
            </p:nvSpPr>
            <p:spPr bwMode="gray">
              <a:xfrm>
                <a:off x="2369" y="2559"/>
                <a:ext cx="1065" cy="1221"/>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a:noFill/>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6" name="Oval 4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Verdana" pitchFamily="34" charset="0"/>
                </a:endParaRPr>
              </a:p>
            </p:txBody>
          </p:sp>
        </p:grpSp>
      </p:grpSp>
      <p:sp>
        <p:nvSpPr>
          <p:cNvPr id="38" name="Text Box 64"/>
          <p:cNvSpPr txBox="1">
            <a:spLocks noChangeArrowheads="1"/>
          </p:cNvSpPr>
          <p:nvPr/>
        </p:nvSpPr>
        <p:spPr bwMode="auto">
          <a:xfrm>
            <a:off x="685800" y="1660525"/>
            <a:ext cx="8458200" cy="4278313"/>
          </a:xfrm>
          <a:prstGeom prst="rect">
            <a:avLst/>
          </a:prstGeom>
          <a:noFill/>
          <a:ln w="9525">
            <a:noFill/>
            <a:miter lim="800000"/>
            <a:headEnd/>
            <a:tailEnd/>
          </a:ln>
        </p:spPr>
        <p:txBody>
          <a:bodyPr wrap="square">
            <a:spAutoFit/>
          </a:bodyPr>
          <a:lstStyle/>
          <a:p>
            <a:pPr>
              <a:defRPr/>
            </a:pPr>
            <a:r>
              <a:rPr lang="en-US" sz="3600" b="1" dirty="0">
                <a:solidFill>
                  <a:srgbClr val="0000FF"/>
                </a:solidFill>
                <a:latin typeface="Times New Roman" pitchFamily="18" charset="0"/>
                <a:cs typeface="Times New Roman" pitchFamily="18" charset="0"/>
              </a:rPr>
              <a:t>Làm tròn số </a:t>
            </a:r>
            <a:r>
              <a:rPr lang="en-US" sz="3600" b="1" dirty="0">
                <a:solidFill>
                  <a:srgbClr val="FF0000"/>
                </a:solidFill>
                <a:latin typeface="Times New Roman" pitchFamily="18" charset="0"/>
                <a:cs typeface="Times New Roman" pitchFamily="18" charset="0"/>
              </a:rPr>
              <a:t>7,923</a:t>
            </a:r>
            <a:r>
              <a:rPr lang="en-US" sz="3600" b="1" dirty="0">
                <a:solidFill>
                  <a:srgbClr val="0000FF"/>
                </a:solidFill>
                <a:latin typeface="Times New Roman" pitchFamily="18" charset="0"/>
                <a:cs typeface="Times New Roman" pitchFamily="18" charset="0"/>
              </a:rPr>
              <a:t> đến chữ số thập phân thứ hai. </a:t>
            </a:r>
          </a:p>
          <a:p>
            <a:pPr>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A.</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B. </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endParaRPr lang="en-US" sz="3600" b="1" dirty="0">
              <a:solidFill>
                <a:srgbClr val="0000FF"/>
              </a:solidFill>
              <a:latin typeface="Verdana" panose="020B0604030504040204" pitchFamily="34" charset="0"/>
            </a:endParaRPr>
          </a:p>
          <a:p>
            <a:pPr>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C.</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D.</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endParaRPr lang="en-US" sz="3600" dirty="0">
              <a:solidFill>
                <a:srgbClr val="0066FF"/>
              </a:solidFill>
              <a:latin typeface="Times New Roman" pitchFamily="18" charset="0"/>
            </a:endParaRPr>
          </a:p>
          <a:p>
            <a:pPr>
              <a:defRPr/>
            </a:pPr>
            <a:endParaRPr lang="en-US" sz="2800" dirty="0">
              <a:solidFill>
                <a:prstClr val="black"/>
              </a:solidFill>
              <a:latin typeface="Times New Roman" pitchFamily="18" charset="0"/>
            </a:endParaRPr>
          </a:p>
          <a:p>
            <a:pPr>
              <a:defRPr/>
            </a:pPr>
            <a:endParaRPr lang="en-US" sz="2800" dirty="0">
              <a:solidFill>
                <a:prstClr val="black"/>
              </a:solidFill>
              <a:latin typeface="Times New Roman" pitchFamily="18"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267550191"/>
              </p:ext>
            </p:extLst>
          </p:nvPr>
        </p:nvGraphicFramePr>
        <p:xfrm>
          <a:off x="1301314" y="3276600"/>
          <a:ext cx="2887662" cy="658812"/>
        </p:xfrm>
        <a:graphic>
          <a:graphicData uri="http://schemas.openxmlformats.org/presentationml/2006/ole">
            <mc:AlternateContent xmlns:mc="http://schemas.openxmlformats.org/markup-compatibility/2006">
              <mc:Choice xmlns:v="urn:schemas-microsoft-com:vml" Requires="v">
                <p:oleObj name="Equation" r:id="rId3" imgW="888614" imgH="203112" progId="Equation.DSMT4">
                  <p:embed/>
                </p:oleObj>
              </mc:Choice>
              <mc:Fallback>
                <p:oleObj name="Equation" r:id="rId3" imgW="888614" imgH="203112" progId="Equation.DSMT4">
                  <p:embed/>
                  <p:pic>
                    <p:nvPicPr>
                      <p:cNvPr id="0" name="Đối tượng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314" y="3276600"/>
                        <a:ext cx="288766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349308093"/>
              </p:ext>
            </p:extLst>
          </p:nvPr>
        </p:nvGraphicFramePr>
        <p:xfrm>
          <a:off x="5562600" y="3276600"/>
          <a:ext cx="2886075" cy="660400"/>
        </p:xfrm>
        <a:graphic>
          <a:graphicData uri="http://schemas.openxmlformats.org/presentationml/2006/ole">
            <mc:AlternateContent xmlns:mc="http://schemas.openxmlformats.org/markup-compatibility/2006">
              <mc:Choice xmlns:v="urn:schemas-microsoft-com:vml" Requires="v">
                <p:oleObj name="Equation" r:id="rId5" imgW="888614" imgH="203112" progId="Equation.DSMT4">
                  <p:embed/>
                </p:oleObj>
              </mc:Choice>
              <mc:Fallback>
                <p:oleObj name="Equation" r:id="rId5" imgW="888614" imgH="203112" progId="Equation.DSMT4">
                  <p:embed/>
                  <p:pic>
                    <p:nvPicPr>
                      <p:cNvPr id="0" name="Đối tượng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276600"/>
                        <a:ext cx="28860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443335273"/>
              </p:ext>
            </p:extLst>
          </p:nvPr>
        </p:nvGraphicFramePr>
        <p:xfrm>
          <a:off x="1297844" y="4343400"/>
          <a:ext cx="2640012" cy="660400"/>
        </p:xfrm>
        <a:graphic>
          <a:graphicData uri="http://schemas.openxmlformats.org/presentationml/2006/ole">
            <mc:AlternateContent xmlns:mc="http://schemas.openxmlformats.org/markup-compatibility/2006">
              <mc:Choice xmlns:v="urn:schemas-microsoft-com:vml" Requires="v">
                <p:oleObj name="Equation" r:id="rId7" imgW="812447" imgH="203112" progId="Equation.DSMT4">
                  <p:embed/>
                </p:oleObj>
              </mc:Choice>
              <mc:Fallback>
                <p:oleObj name="Equation" r:id="rId7" imgW="812447" imgH="203112" progId="Equation.DSMT4">
                  <p:embed/>
                  <p:pic>
                    <p:nvPicPr>
                      <p:cNvPr id="0" name="Đối tượng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7844" y="4343400"/>
                        <a:ext cx="26400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848711411"/>
              </p:ext>
            </p:extLst>
          </p:nvPr>
        </p:nvGraphicFramePr>
        <p:xfrm>
          <a:off x="5410200" y="4267200"/>
          <a:ext cx="2887663" cy="660400"/>
        </p:xfrm>
        <a:graphic>
          <a:graphicData uri="http://schemas.openxmlformats.org/presentationml/2006/ole">
            <mc:AlternateContent xmlns:mc="http://schemas.openxmlformats.org/markup-compatibility/2006">
              <mc:Choice xmlns:v="urn:schemas-microsoft-com:vml" Requires="v">
                <p:oleObj name="Equation" r:id="rId9" imgW="888614" imgH="203112" progId="Equation.DSMT4">
                  <p:embed/>
                </p:oleObj>
              </mc:Choice>
              <mc:Fallback>
                <p:oleObj name="Equation" r:id="rId9" imgW="888614" imgH="203112" progId="Equation.DSMT4">
                  <p:embed/>
                  <p:pic>
                    <p:nvPicPr>
                      <p:cNvPr id="0" name="Đối tượng 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267200"/>
                        <a:ext cx="28876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Hình Bầu dục 4"/>
          <p:cNvSpPr/>
          <p:nvPr/>
        </p:nvSpPr>
        <p:spPr>
          <a:xfrm>
            <a:off x="590197" y="3178629"/>
            <a:ext cx="776288" cy="836612"/>
          </a:xfrm>
          <a:prstGeom prst="ellipse">
            <a:avLst/>
          </a:prstGeom>
          <a:solidFill>
            <a:sysClr val="window" lastClr="FFFFFF"/>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a:t>
            </a:r>
            <a:endParaRPr kumimoji="0" lang="vi-VN" sz="36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4298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8"/>
                                        </p:tgtEl>
                                        <p:attrNameLst>
                                          <p:attrName>style.visibility</p:attrName>
                                        </p:attrNameLst>
                                      </p:cBhvr>
                                      <p:to>
                                        <p:strVal val="visible"/>
                                      </p:to>
                                    </p:set>
                                    <p:anim calcmode="discrete" valueType="clr">
                                      <p:cBhvr override="childStyle">
                                        <p:cTn id="21"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
                                        </p:tgtEl>
                                        <p:attrNameLst>
                                          <p:attrName>fillcolor</p:attrName>
                                        </p:attrNameLst>
                                      </p:cBhvr>
                                      <p:tavLst>
                                        <p:tav tm="0">
                                          <p:val>
                                            <p:clrVal>
                                              <a:schemeClr val="accent2"/>
                                            </p:clrVal>
                                          </p:val>
                                        </p:tav>
                                        <p:tav tm="50000">
                                          <p:val>
                                            <p:clrVal>
                                              <a:schemeClr val="hlink"/>
                                            </p:clrVal>
                                          </p:val>
                                        </p:tav>
                                      </p:tavLst>
                                    </p:anim>
                                    <p:set>
                                      <p:cBhvr>
                                        <p:cTn id="23" dur="80"/>
                                        <p:tgtEl>
                                          <p:spTgt spid="3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ircle(in)">
                                      <p:cBhvr>
                                        <p:cTn id="35" dur="2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heel(1)">
                                      <p:cBhvr>
                                        <p:cTn id="40" dur="20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1000" fill="hold"/>
                                        <p:tgtEl>
                                          <p:spTgt spid="43"/>
                                        </p:tgtEl>
                                        <p:attrNameLst>
                                          <p:attrName>ppt_w</p:attrName>
                                        </p:attrNameLst>
                                      </p:cBhvr>
                                      <p:tavLst>
                                        <p:tav tm="0">
                                          <p:val>
                                            <p:fltVal val="0"/>
                                          </p:val>
                                        </p:tav>
                                        <p:tav tm="100000">
                                          <p:val>
                                            <p:strVal val="#ppt_w"/>
                                          </p:val>
                                        </p:tav>
                                      </p:tavLst>
                                    </p:anim>
                                    <p:anim calcmode="lin" valueType="num">
                                      <p:cBhvr>
                                        <p:cTn id="46" dur="1000" fill="hold"/>
                                        <p:tgtEl>
                                          <p:spTgt spid="43"/>
                                        </p:tgtEl>
                                        <p:attrNameLst>
                                          <p:attrName>ppt_h</p:attrName>
                                        </p:attrNameLst>
                                      </p:cBhvr>
                                      <p:tavLst>
                                        <p:tav tm="0">
                                          <p:val>
                                            <p:fltVal val="0"/>
                                          </p:val>
                                        </p:tav>
                                        <p:tav tm="100000">
                                          <p:val>
                                            <p:strVal val="#ppt_h"/>
                                          </p:val>
                                        </p:tav>
                                      </p:tavLst>
                                    </p:anim>
                                    <p:anim calcmode="lin" valueType="num">
                                      <p:cBhvr>
                                        <p:cTn id="47" dur="1000" fill="hold"/>
                                        <p:tgtEl>
                                          <p:spTgt spid="43"/>
                                        </p:tgtEl>
                                        <p:attrNameLst>
                                          <p:attrName>style.rotation</p:attrName>
                                        </p:attrNameLst>
                                      </p:cBhvr>
                                      <p:tavLst>
                                        <p:tav tm="0">
                                          <p:val>
                                            <p:fltVal val="90"/>
                                          </p:val>
                                        </p:tav>
                                        <p:tav tm="100000">
                                          <p:val>
                                            <p:fltVal val="0"/>
                                          </p:val>
                                        </p:tav>
                                      </p:tavLst>
                                    </p:anim>
                                    <p:animEffect transition="in" filter="fade">
                                      <p:cBhvr>
                                        <p:cTn id="48" dur="10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ình Bầu dục 4"/>
          <p:cNvSpPr/>
          <p:nvPr/>
        </p:nvSpPr>
        <p:spPr>
          <a:xfrm>
            <a:off x="914400" y="4227513"/>
            <a:ext cx="854075" cy="88582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vi-VN">
              <a:solidFill>
                <a:prstClr val="black"/>
              </a:solidFill>
            </a:endParaRPr>
          </a:p>
        </p:txBody>
      </p:sp>
      <p:grpSp>
        <p:nvGrpSpPr>
          <p:cNvPr id="2" name="Group 3"/>
          <p:cNvGrpSpPr>
            <a:grpSpLocks/>
          </p:cNvGrpSpPr>
          <p:nvPr/>
        </p:nvGrpSpPr>
        <p:grpSpPr bwMode="auto">
          <a:xfrm>
            <a:off x="609600" y="1600200"/>
            <a:ext cx="8534400" cy="1600200"/>
            <a:chOff x="384" y="864"/>
            <a:chExt cx="5376" cy="2544"/>
          </a:xfrm>
        </p:grpSpPr>
        <p:sp>
          <p:nvSpPr>
            <p:cNvPr id="24655" name="Line 4"/>
            <p:cNvSpPr>
              <a:spLocks noChangeShapeType="1"/>
            </p:cNvSpPr>
            <p:nvPr/>
          </p:nvSpPr>
          <p:spPr bwMode="auto">
            <a:xfrm>
              <a:off x="3449" y="1008"/>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4656" name="Picture 5" descr="1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 y="3120"/>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57" name="Line 6"/>
            <p:cNvSpPr>
              <a:spLocks noChangeShapeType="1"/>
            </p:cNvSpPr>
            <p:nvPr/>
          </p:nvSpPr>
          <p:spPr bwMode="auto">
            <a:xfrm>
              <a:off x="685" y="3264"/>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4658" name="Line 7"/>
            <p:cNvSpPr>
              <a:spLocks noChangeShapeType="1"/>
            </p:cNvSpPr>
            <p:nvPr/>
          </p:nvSpPr>
          <p:spPr bwMode="auto">
            <a:xfrm>
              <a:off x="5609" y="1152"/>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4659" name="Picture 8" descr="flower_bg06 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1" y="864"/>
              <a:ext cx="63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60" name="Line 9"/>
            <p:cNvSpPr>
              <a:spLocks noChangeShapeType="1"/>
            </p:cNvSpPr>
            <p:nvPr/>
          </p:nvSpPr>
          <p:spPr bwMode="auto">
            <a:xfrm>
              <a:off x="535" y="1200"/>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4661" name="Picture 10" descr="1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 y="864"/>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62" name="Line 11"/>
            <p:cNvSpPr>
              <a:spLocks noChangeShapeType="1"/>
            </p:cNvSpPr>
            <p:nvPr/>
          </p:nvSpPr>
          <p:spPr bwMode="auto">
            <a:xfrm>
              <a:off x="685" y="1008"/>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4663" name="Picture 12" descr="flower_bg06 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 y="2736"/>
              <a:ext cx="63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4" name="Picture 13" descr="flower_bg06 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 y="2750"/>
              <a:ext cx="70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65" name="Line 14"/>
            <p:cNvSpPr>
              <a:spLocks noChangeShapeType="1"/>
            </p:cNvSpPr>
            <p:nvPr/>
          </p:nvSpPr>
          <p:spPr bwMode="auto">
            <a:xfrm>
              <a:off x="3449" y="3264"/>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4666" name="Picture 15" descr="flower_bg06 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912"/>
              <a:ext cx="70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p:cNvGrpSpPr>
            <a:grpSpLocks/>
          </p:cNvGrpSpPr>
          <p:nvPr/>
        </p:nvGrpSpPr>
        <p:grpSpPr bwMode="auto">
          <a:xfrm>
            <a:off x="304800" y="914400"/>
            <a:ext cx="263525" cy="1905000"/>
            <a:chOff x="48" y="768"/>
            <a:chExt cx="182" cy="2075"/>
          </a:xfrm>
        </p:grpSpPr>
        <p:grpSp>
          <p:nvGrpSpPr>
            <p:cNvPr id="24632" name="Group 18"/>
            <p:cNvGrpSpPr>
              <a:grpSpLocks/>
            </p:cNvGrpSpPr>
            <p:nvPr/>
          </p:nvGrpSpPr>
          <p:grpSpPr bwMode="auto">
            <a:xfrm rot="5400000">
              <a:off x="-895" y="1753"/>
              <a:ext cx="2064" cy="97"/>
              <a:chOff x="0" y="1896"/>
              <a:chExt cx="5760" cy="120"/>
            </a:xfrm>
          </p:grpSpPr>
          <p:sp>
            <p:nvSpPr>
              <p:cNvPr id="24653"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54"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24633" name="Group 21"/>
            <p:cNvGrpSpPr>
              <a:grpSpLocks/>
            </p:cNvGrpSpPr>
            <p:nvPr/>
          </p:nvGrpSpPr>
          <p:grpSpPr bwMode="auto">
            <a:xfrm rot="5400000">
              <a:off x="55" y="2667"/>
              <a:ext cx="170" cy="175"/>
              <a:chOff x="1873" y="1824"/>
              <a:chExt cx="2012" cy="1824"/>
            </a:xfrm>
          </p:grpSpPr>
          <p:sp>
            <p:nvSpPr>
              <p:cNvPr id="72" name="AutoShape 22"/>
              <p:cNvSpPr>
                <a:spLocks noChangeArrowheads="1"/>
              </p:cNvSpPr>
              <p:nvPr/>
            </p:nvSpPr>
            <p:spPr bwMode="gray">
              <a:xfrm rot="16200000" flipH="1">
                <a:off x="1851" y="2547"/>
                <a:ext cx="263"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3" name="AutoShape 23"/>
              <p:cNvSpPr>
                <a:spLocks noChangeArrowheads="1"/>
              </p:cNvSpPr>
              <p:nvPr/>
            </p:nvSpPr>
            <p:spPr bwMode="gray">
              <a:xfrm rot="5400000" flipH="1">
                <a:off x="3629" y="2501"/>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4" name="AutoShape 24"/>
              <p:cNvSpPr>
                <a:spLocks noChangeArrowheads="1"/>
              </p:cNvSpPr>
              <p:nvPr/>
            </p:nvSpPr>
            <p:spPr bwMode="gray">
              <a:xfrm rot="10800000" flipH="1">
                <a:off x="2719" y="3112"/>
                <a:ext cx="32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47"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48"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7" name="Oval 27"/>
              <p:cNvSpPr>
                <a:spLocks noChangeArrowheads="1"/>
              </p:cNvSpPr>
              <p:nvPr/>
            </p:nvSpPr>
            <p:spPr bwMode="gray">
              <a:xfrm>
                <a:off x="2269" y="2164"/>
                <a:ext cx="1248" cy="9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50" name="Oval 2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9" name="Oval 29"/>
              <p:cNvSpPr>
                <a:spLocks noChangeArrowheads="1"/>
              </p:cNvSpPr>
              <p:nvPr/>
            </p:nvSpPr>
            <p:spPr bwMode="gray">
              <a:xfrm>
                <a:off x="2351" y="2244"/>
                <a:ext cx="1085"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52" name="Oval 3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24634" name="Group 31"/>
            <p:cNvGrpSpPr>
              <a:grpSpLocks/>
            </p:cNvGrpSpPr>
            <p:nvPr/>
          </p:nvGrpSpPr>
          <p:grpSpPr bwMode="auto">
            <a:xfrm rot="5400000">
              <a:off x="47" y="1719"/>
              <a:ext cx="170" cy="175"/>
              <a:chOff x="1866" y="1824"/>
              <a:chExt cx="2013" cy="1821"/>
            </a:xfrm>
          </p:grpSpPr>
          <p:sp>
            <p:nvSpPr>
              <p:cNvPr id="63" name="AutoShape 32"/>
              <p:cNvSpPr>
                <a:spLocks noChangeArrowheads="1"/>
              </p:cNvSpPr>
              <p:nvPr/>
            </p:nvSpPr>
            <p:spPr bwMode="gray">
              <a:xfrm rot="16200000" flipH="1">
                <a:off x="2200" y="2856"/>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4" name="AutoShape 33"/>
              <p:cNvSpPr>
                <a:spLocks noChangeArrowheads="1"/>
              </p:cNvSpPr>
              <p:nvPr/>
            </p:nvSpPr>
            <p:spPr bwMode="gray">
              <a:xfrm rot="5400000" flipH="1">
                <a:off x="3634" y="2822"/>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5" name="AutoShape 34"/>
              <p:cNvSpPr>
                <a:spLocks noChangeArrowheads="1"/>
              </p:cNvSpPr>
              <p:nvPr/>
            </p:nvSpPr>
            <p:spPr bwMode="gray">
              <a:xfrm rot="10800000" flipH="1">
                <a:off x="2717" y="3768"/>
                <a:ext cx="32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38" name="Oval 3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39" name="Oval 3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68" name="Oval 37"/>
              <p:cNvSpPr>
                <a:spLocks noChangeArrowheads="1"/>
              </p:cNvSpPr>
              <p:nvPr/>
            </p:nvSpPr>
            <p:spPr bwMode="gray">
              <a:xfrm>
                <a:off x="2287" y="2319"/>
                <a:ext cx="1229" cy="149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41" name="Oval 3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0" name="Oval 39"/>
              <p:cNvSpPr>
                <a:spLocks noChangeArrowheads="1"/>
              </p:cNvSpPr>
              <p:nvPr/>
            </p:nvSpPr>
            <p:spPr bwMode="gray">
              <a:xfrm>
                <a:off x="2369" y="2559"/>
                <a:ext cx="1065" cy="12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43" name="Oval 4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grpSp>
        <p:nvGrpSpPr>
          <p:cNvPr id="7" name="Group 53"/>
          <p:cNvGrpSpPr>
            <a:grpSpLocks/>
          </p:cNvGrpSpPr>
          <p:nvPr/>
        </p:nvGrpSpPr>
        <p:grpSpPr bwMode="auto">
          <a:xfrm>
            <a:off x="415925" y="2667000"/>
            <a:ext cx="498475" cy="534988"/>
            <a:chOff x="250" y="1291"/>
            <a:chExt cx="586" cy="625"/>
          </a:xfrm>
        </p:grpSpPr>
        <p:sp>
          <p:nvSpPr>
            <p:cNvPr id="84" name="AutoShape 54"/>
            <p:cNvSpPr>
              <a:spLocks noChangeArrowheads="1"/>
            </p:cNvSpPr>
            <p:nvPr/>
          </p:nvSpPr>
          <p:spPr bwMode="gray">
            <a:xfrm flipH="1">
              <a:off x="526" y="129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5" name="AutoShape 55"/>
            <p:cNvSpPr>
              <a:spLocks noChangeArrowheads="1"/>
            </p:cNvSpPr>
            <p:nvPr/>
          </p:nvSpPr>
          <p:spPr bwMode="gray">
            <a:xfrm rot="10800000" flipH="1">
              <a:off x="537" y="185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6" name="AutoShape 56"/>
            <p:cNvSpPr>
              <a:spLocks noChangeArrowheads="1"/>
            </p:cNvSpPr>
            <p:nvPr/>
          </p:nvSpPr>
          <p:spPr bwMode="gray">
            <a:xfrm rot="16200000" flipH="1">
              <a:off x="235" y="1571"/>
              <a:ext cx="95"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26" name="Oval 57"/>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27" name="Oval 58"/>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89" name="Oval 59"/>
            <p:cNvSpPr>
              <a:spLocks noChangeArrowheads="1"/>
            </p:cNvSpPr>
            <p:nvPr/>
          </p:nvSpPr>
          <p:spPr bwMode="gray">
            <a:xfrm rot="5400000">
              <a:off x="380" y="1403"/>
              <a:ext cx="391" cy="4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29" name="Oval 60"/>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91" name="Oval 61"/>
            <p:cNvSpPr>
              <a:spLocks noChangeArrowheads="1"/>
            </p:cNvSpPr>
            <p:nvPr/>
          </p:nvSpPr>
          <p:spPr bwMode="gray">
            <a:xfrm rot="5400000">
              <a:off x="407" y="1428"/>
              <a:ext cx="339" cy="3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4631" name="Oval 62"/>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sp>
        <p:nvSpPr>
          <p:cNvPr id="93" name="AutoShape 41"/>
          <p:cNvSpPr>
            <a:spLocks noChangeArrowheads="1"/>
          </p:cNvSpPr>
          <p:nvPr/>
        </p:nvSpPr>
        <p:spPr bwMode="gray">
          <a:xfrm>
            <a:off x="0" y="0"/>
            <a:ext cx="2971800" cy="1066800"/>
          </a:xfrm>
          <a:prstGeom prst="roundRect">
            <a:avLst>
              <a:gd name="adj" fmla="val 50000"/>
            </a:avLst>
          </a:prstGeom>
          <a:solidFill>
            <a:schemeClr val="folHlink"/>
          </a:solidFill>
          <a:ln>
            <a:noFill/>
          </a:ln>
          <a:effectLst>
            <a:outerShdw dist="63500" dir="3187806" algn="ctr" rotWithShape="0">
              <a:srgbClr val="001D3A"/>
            </a:outerShdw>
          </a:effectLst>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ltLang="en-US" b="1">
              <a:solidFill>
                <a:srgbClr val="FF3300"/>
              </a:solidFill>
              <a:latin typeface="Verdana" pitchFamily="34" charset="0"/>
            </a:endParaRPr>
          </a:p>
          <a:p>
            <a:pPr algn="ctr" eaLnBrk="0" fontAlgn="base" hangingPunct="0">
              <a:spcBef>
                <a:spcPct val="0"/>
              </a:spcBef>
              <a:spcAft>
                <a:spcPct val="0"/>
              </a:spcAft>
            </a:pPr>
            <a:r>
              <a:rPr lang="en-US" altLang="en-US" sz="2400" b="1">
                <a:solidFill>
                  <a:srgbClr val="000000"/>
                </a:solidFill>
                <a:latin typeface=".VnTime" pitchFamily="34" charset="0"/>
              </a:rPr>
              <a:t>       </a:t>
            </a:r>
            <a:endParaRPr lang="en-US" altLang="en-US" sz="3200">
              <a:solidFill>
                <a:srgbClr val="FF3300"/>
              </a:solidFill>
              <a:latin typeface=".VnTime" pitchFamily="34" charset="0"/>
            </a:endParaRPr>
          </a:p>
          <a:p>
            <a:pPr algn="ctr" eaLnBrk="0" fontAlgn="base" hangingPunct="0">
              <a:spcBef>
                <a:spcPct val="0"/>
              </a:spcBef>
              <a:spcAft>
                <a:spcPct val="0"/>
              </a:spcAft>
            </a:pPr>
            <a:r>
              <a:rPr lang="en-US" altLang="en-US" sz="2400" b="1">
                <a:solidFill>
                  <a:srgbClr val="FF3300"/>
                </a:solidFill>
                <a:latin typeface=".VnTime" pitchFamily="34" charset="0"/>
              </a:rPr>
              <a:t>	</a:t>
            </a:r>
          </a:p>
        </p:txBody>
      </p:sp>
      <p:grpSp>
        <p:nvGrpSpPr>
          <p:cNvPr id="8" name="Group 42"/>
          <p:cNvGrpSpPr>
            <a:grpSpLocks/>
          </p:cNvGrpSpPr>
          <p:nvPr/>
        </p:nvGrpSpPr>
        <p:grpSpPr bwMode="auto">
          <a:xfrm rot="-5400000">
            <a:off x="1714500" y="-38100"/>
            <a:ext cx="1066800" cy="1143000"/>
            <a:chOff x="884" y="2523"/>
            <a:chExt cx="862" cy="862"/>
          </a:xfrm>
        </p:grpSpPr>
        <p:sp>
          <p:nvSpPr>
            <p:cNvPr id="24614" name="Oval 43"/>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15" name="Oval 44"/>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16" name="Oval 45"/>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17" name="Oval 46"/>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18" name="Oval 47"/>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19" name="Oval 48"/>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20" name="Oval 49"/>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21" name="Oval 50"/>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4622" name="Oval 51"/>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eaLnBrk="0" fontAlgn="base" hangingPunct="0">
                <a:spcBef>
                  <a:spcPct val="0"/>
                </a:spcBef>
                <a:spcAft>
                  <a:spcPct val="0"/>
                </a:spcAft>
              </a:pPr>
              <a:r>
                <a:rPr lang="en-US" altLang="en-US" sz="5400" b="1" dirty="0">
                  <a:solidFill>
                    <a:srgbClr val="000000"/>
                  </a:solidFill>
                  <a:latin typeface="Verdana" pitchFamily="34" charset="0"/>
                </a:rPr>
                <a:t> </a:t>
              </a:r>
              <a:r>
                <a:rPr lang="en-US" altLang="en-US" sz="5400" b="1" dirty="0">
                  <a:solidFill>
                    <a:srgbClr val="FF3300"/>
                  </a:solidFill>
                  <a:latin typeface="Times New Roman" pitchFamily="18" charset="0"/>
                  <a:cs typeface="Times New Roman" pitchFamily="18" charset="0"/>
                </a:rPr>
                <a:t>2</a:t>
              </a:r>
            </a:p>
          </p:txBody>
        </p:sp>
      </p:grpSp>
      <p:sp>
        <p:nvSpPr>
          <p:cNvPr id="104" name="Text Box 52"/>
          <p:cNvSpPr txBox="1">
            <a:spLocks noChangeArrowheads="1"/>
          </p:cNvSpPr>
          <p:nvPr/>
        </p:nvSpPr>
        <p:spPr bwMode="auto">
          <a:xfrm>
            <a:off x="381000" y="0"/>
            <a:ext cx="175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r>
              <a:rPr lang="en-US" altLang="en-US" sz="5400" b="1" dirty="0" err="1">
                <a:solidFill>
                  <a:srgbClr val="FF3300"/>
                </a:solidFill>
                <a:latin typeface="Times New Roman" pitchFamily="18" charset="0"/>
              </a:rPr>
              <a:t>Câu</a:t>
            </a:r>
            <a:r>
              <a:rPr lang="en-US" altLang="en-US" sz="5400" b="1" dirty="0">
                <a:solidFill>
                  <a:srgbClr val="FF3300"/>
                </a:solidFill>
                <a:latin typeface="Times New Roman" pitchFamily="18" charset="0"/>
              </a:rPr>
              <a:t> </a:t>
            </a:r>
          </a:p>
        </p:txBody>
      </p:sp>
      <p:sp>
        <p:nvSpPr>
          <p:cNvPr id="105" name="Text Box 64"/>
          <p:cNvSpPr txBox="1">
            <a:spLocks noChangeArrowheads="1"/>
          </p:cNvSpPr>
          <p:nvPr/>
        </p:nvSpPr>
        <p:spPr bwMode="auto">
          <a:xfrm>
            <a:off x="1066800" y="1660525"/>
            <a:ext cx="7620000" cy="3354388"/>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3600" b="1" dirty="0">
                <a:solidFill>
                  <a:srgbClr val="0000FF"/>
                </a:solidFill>
                <a:latin typeface="Times New Roman" pitchFamily="18" charset="0"/>
                <a:cs typeface="Times New Roman" pitchFamily="18" charset="0"/>
              </a:rPr>
              <a:t>Làm tròn số </a:t>
            </a:r>
            <a:r>
              <a:rPr lang="en-US" sz="3600" b="1" dirty="0">
                <a:solidFill>
                  <a:srgbClr val="FF0000"/>
                </a:solidFill>
                <a:latin typeface="Times New Roman" pitchFamily="18" charset="0"/>
                <a:cs typeface="Times New Roman" pitchFamily="18" charset="0"/>
              </a:rPr>
              <a:t>8,7935</a:t>
            </a:r>
            <a:r>
              <a:rPr lang="en-US" sz="3600" b="1" dirty="0">
                <a:solidFill>
                  <a:srgbClr val="0000FF"/>
                </a:solidFill>
                <a:latin typeface="Times New Roman" pitchFamily="18" charset="0"/>
                <a:cs typeface="Times New Roman" pitchFamily="18" charset="0"/>
              </a:rPr>
              <a:t> đến chữ số thập phân thứ nhất. </a:t>
            </a:r>
          </a:p>
          <a:p>
            <a:pPr eaLnBrk="0" fontAlgn="base" hangingPunct="0">
              <a:spcBef>
                <a:spcPct val="0"/>
              </a:spcBef>
              <a:spcAft>
                <a:spcPct val="0"/>
              </a:spcAft>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eaLnBrk="0" fontAlgn="base" hangingPunct="0">
              <a:spcBef>
                <a:spcPct val="0"/>
              </a:spcBef>
              <a:spcAft>
                <a:spcPct val="0"/>
              </a:spcAft>
              <a:defRPr/>
            </a:pPr>
            <a:r>
              <a:rPr lang="en-US" sz="3600" b="1" dirty="0">
                <a:solidFill>
                  <a:srgbClr val="0000FF"/>
                </a:solidFill>
                <a:latin typeface="Times New Roman" pitchFamily="18" charset="0"/>
                <a:cs typeface="Times New Roman" pitchFamily="18" charset="0"/>
              </a:rPr>
              <a:t>A.</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r>
              <a:rPr lang="en-US" sz="3600" b="1" dirty="0">
                <a:solidFill>
                  <a:srgbClr val="0000FF"/>
                </a:solidFill>
                <a:latin typeface="Times New Roman" pitchFamily="18" charset="0"/>
                <a:cs typeface="Times New Roman" pitchFamily="18" charset="0"/>
              </a:rPr>
              <a:t>B.</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r>
              <a:rPr lang="en-US" sz="3600" dirty="0">
                <a:solidFill>
                  <a:srgbClr val="0066FF"/>
                </a:solidFill>
                <a:latin typeface="Times New Roman" pitchFamily="18" charset="0"/>
              </a:rPr>
              <a:t>   </a:t>
            </a:r>
          </a:p>
          <a:p>
            <a:pPr eaLnBrk="0" fontAlgn="base" hangingPunct="0">
              <a:spcBef>
                <a:spcPct val="0"/>
              </a:spcBef>
              <a:spcAft>
                <a:spcPct val="0"/>
              </a:spcAft>
              <a:defRPr/>
            </a:pPr>
            <a:endParaRPr lang="en-US" sz="2800" dirty="0">
              <a:solidFill>
                <a:prstClr val="black"/>
              </a:solidFill>
              <a:latin typeface="Times New Roman" pitchFamily="18" charset="0"/>
            </a:endParaRPr>
          </a:p>
          <a:p>
            <a:pPr eaLnBrk="0" fontAlgn="base" hangingPunct="0">
              <a:spcBef>
                <a:spcPct val="0"/>
              </a:spcBef>
              <a:spcAft>
                <a:spcPct val="0"/>
              </a:spcAft>
              <a:defRPr/>
            </a:pPr>
            <a:r>
              <a:rPr lang="en-US" sz="4000" b="1" dirty="0">
                <a:solidFill>
                  <a:srgbClr val="0000FF"/>
                </a:solidFill>
                <a:effectLst>
                  <a:outerShdw blurRad="38100" dist="38100" dir="2700000" algn="tl">
                    <a:srgbClr val="000000">
                      <a:alpha val="43137"/>
                    </a:srgbClr>
                  </a:outerShdw>
                </a:effectLst>
                <a:latin typeface="Times New Roman" pitchFamily="18" charset="0"/>
              </a:rPr>
              <a:t>C</a:t>
            </a:r>
            <a:r>
              <a:rPr lang="en-US" sz="4000" b="1" dirty="0">
                <a:solidFill>
                  <a:srgbClr val="0000FF"/>
                </a:solidFill>
                <a:latin typeface="Times New Roman" pitchFamily="18" charset="0"/>
              </a:rPr>
              <a:t>.                            </a:t>
            </a:r>
            <a:r>
              <a:rPr lang="en-US" sz="4000" b="1" dirty="0">
                <a:solidFill>
                  <a:srgbClr val="0000FF"/>
                </a:solidFill>
                <a:effectLst>
                  <a:outerShdw blurRad="38100" dist="38100" dir="2700000" algn="tl">
                    <a:srgbClr val="000000">
                      <a:alpha val="43137"/>
                    </a:srgbClr>
                  </a:outerShdw>
                </a:effectLst>
                <a:latin typeface="Times New Roman" pitchFamily="18" charset="0"/>
              </a:rPr>
              <a:t>D.</a:t>
            </a:r>
            <a:r>
              <a:rPr lang="en-US" sz="4000" b="1" dirty="0">
                <a:solidFill>
                  <a:srgbClr val="0000FF"/>
                </a:solidFill>
                <a:latin typeface="Times New Roman" pitchFamily="18" charset="0"/>
              </a:rPr>
              <a:t> </a:t>
            </a:r>
          </a:p>
        </p:txBody>
      </p:sp>
      <p:graphicFrame>
        <p:nvGraphicFramePr>
          <p:cNvPr id="24610" name="Object 2"/>
          <p:cNvGraphicFramePr>
            <a:graphicFrameLocks noChangeAspect="1"/>
          </p:cNvGraphicFramePr>
          <p:nvPr/>
        </p:nvGraphicFramePr>
        <p:xfrm>
          <a:off x="1698625" y="3298825"/>
          <a:ext cx="2882900" cy="717550"/>
        </p:xfrm>
        <a:graphic>
          <a:graphicData uri="http://schemas.openxmlformats.org/presentationml/2006/ole">
            <mc:AlternateContent xmlns:mc="http://schemas.openxmlformats.org/markup-compatibility/2006">
              <mc:Choice xmlns:v="urn:schemas-microsoft-com:vml" Requires="v">
                <p:oleObj name="Equation" r:id="rId9" imgW="736600" imgH="203200" progId="Equation.DSMT4">
                  <p:embed/>
                </p:oleObj>
              </mc:Choice>
              <mc:Fallback>
                <p:oleObj name="Equation" r:id="rId9" imgW="7366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8625" y="3298825"/>
                        <a:ext cx="2882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1" name="Object 2"/>
          <p:cNvGraphicFramePr>
            <a:graphicFrameLocks noChangeAspect="1"/>
          </p:cNvGraphicFramePr>
          <p:nvPr/>
        </p:nvGraphicFramePr>
        <p:xfrm>
          <a:off x="5732463" y="3355975"/>
          <a:ext cx="3475037" cy="660400"/>
        </p:xfrm>
        <a:graphic>
          <a:graphicData uri="http://schemas.openxmlformats.org/presentationml/2006/ole">
            <mc:AlternateContent xmlns:mc="http://schemas.openxmlformats.org/markup-compatibility/2006">
              <mc:Choice xmlns:v="urn:schemas-microsoft-com:vml" Requires="v">
                <p:oleObj name="Equation" r:id="rId11" imgW="965200" imgH="203200" progId="Equation.DSMT4">
                  <p:embed/>
                </p:oleObj>
              </mc:Choice>
              <mc:Fallback>
                <p:oleObj name="Equation" r:id="rId11" imgW="9652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463" y="3355975"/>
                        <a:ext cx="34750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2" name="Object 2"/>
          <p:cNvGraphicFramePr>
            <a:graphicFrameLocks noChangeAspect="1"/>
          </p:cNvGraphicFramePr>
          <p:nvPr/>
        </p:nvGraphicFramePr>
        <p:xfrm>
          <a:off x="1768475" y="4313238"/>
          <a:ext cx="3032125" cy="717550"/>
        </p:xfrm>
        <a:graphic>
          <a:graphicData uri="http://schemas.openxmlformats.org/presentationml/2006/ole">
            <mc:AlternateContent xmlns:mc="http://schemas.openxmlformats.org/markup-compatibility/2006">
              <mc:Choice xmlns:v="urn:schemas-microsoft-com:vml" Requires="v">
                <p:oleObj name="Equation" r:id="rId13" imgW="774364" imgH="203112" progId="Equation.3">
                  <p:embed/>
                </p:oleObj>
              </mc:Choice>
              <mc:Fallback>
                <p:oleObj name="Equation" r:id="rId13" imgW="774364"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8475" y="4313238"/>
                        <a:ext cx="3032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3" name="Object 2"/>
          <p:cNvGraphicFramePr>
            <a:graphicFrameLocks noChangeAspect="1"/>
          </p:cNvGraphicFramePr>
          <p:nvPr/>
        </p:nvGraphicFramePr>
        <p:xfrm>
          <a:off x="5637213" y="4360863"/>
          <a:ext cx="3430587" cy="717550"/>
        </p:xfrm>
        <a:graphic>
          <a:graphicData uri="http://schemas.openxmlformats.org/presentationml/2006/ole">
            <mc:AlternateContent xmlns:mc="http://schemas.openxmlformats.org/markup-compatibility/2006">
              <mc:Choice xmlns:v="urn:schemas-microsoft-com:vml" Requires="v">
                <p:oleObj name="Equation" r:id="rId15" imgW="876300" imgH="203200" progId="Equation.DSMT4">
                  <p:embed/>
                </p:oleObj>
              </mc:Choice>
              <mc:Fallback>
                <p:oleObj name="Equation" r:id="rId15" imgW="8763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7213" y="4360863"/>
                        <a:ext cx="34305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7045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fill="hold"/>
                                        <p:tgtEl>
                                          <p:spTgt spid="93"/>
                                        </p:tgtEl>
                                        <p:attrNameLst>
                                          <p:attrName>ppt_x</p:attrName>
                                        </p:attrNameLst>
                                      </p:cBhvr>
                                      <p:tavLst>
                                        <p:tav tm="0">
                                          <p:val>
                                            <p:strVal val="0-#ppt_w/2"/>
                                          </p:val>
                                        </p:tav>
                                        <p:tav tm="100000">
                                          <p:val>
                                            <p:strVal val="#ppt_x"/>
                                          </p:val>
                                        </p:tav>
                                      </p:tavLst>
                                    </p:anim>
                                    <p:anim calcmode="lin" valueType="num">
                                      <p:cBhvr additive="base">
                                        <p:cTn id="26" dur="500" fill="hold"/>
                                        <p:tgtEl>
                                          <p:spTgt spid="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0-#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5"/>
                                        </p:tgtEl>
                                        <p:attrNameLst>
                                          <p:attrName>style.visibility</p:attrName>
                                        </p:attrNameLst>
                                      </p:cBhvr>
                                      <p:to>
                                        <p:strVal val="visible"/>
                                      </p:to>
                                    </p:set>
                                    <p:anim calcmode="discrete" valueType="clr">
                                      <p:cBhvr override="childStyle">
                                        <p:cTn id="39" dur="80"/>
                                        <p:tgtEl>
                                          <p:spTgt spid="10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5"/>
                                        </p:tgtEl>
                                        <p:attrNameLst>
                                          <p:attrName>fillcolor</p:attrName>
                                        </p:attrNameLst>
                                      </p:cBhvr>
                                      <p:tavLst>
                                        <p:tav tm="0">
                                          <p:val>
                                            <p:clrVal>
                                              <a:schemeClr val="accent2"/>
                                            </p:clrVal>
                                          </p:val>
                                        </p:tav>
                                        <p:tav tm="50000">
                                          <p:val>
                                            <p:clrVal>
                                              <a:schemeClr val="hlink"/>
                                            </p:clrVal>
                                          </p:val>
                                        </p:tav>
                                      </p:tavLst>
                                    </p:anim>
                                    <p:set>
                                      <p:cBhvr>
                                        <p:cTn id="41" dur="80"/>
                                        <p:tgtEl>
                                          <p:spTgt spid="105"/>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610"/>
                                        </p:tgtEl>
                                        <p:attrNameLst>
                                          <p:attrName>style.visibility</p:attrName>
                                        </p:attrNameLst>
                                      </p:cBhvr>
                                      <p:to>
                                        <p:strVal val="visible"/>
                                      </p:to>
                                    </p:set>
                                    <p:animEffect transition="in" filter="fade">
                                      <p:cBhvr>
                                        <p:cTn id="46" dur="500"/>
                                        <p:tgtEl>
                                          <p:spTgt spid="246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4611"/>
                                        </p:tgtEl>
                                        <p:attrNameLst>
                                          <p:attrName>style.visibility</p:attrName>
                                        </p:attrNameLst>
                                      </p:cBhvr>
                                      <p:to>
                                        <p:strVal val="visible"/>
                                      </p:to>
                                    </p:set>
                                    <p:animEffect transition="in" filter="wipe(down)">
                                      <p:cBhvr>
                                        <p:cTn id="51" dur="500"/>
                                        <p:tgtEl>
                                          <p:spTgt spid="2461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4612"/>
                                        </p:tgtEl>
                                        <p:attrNameLst>
                                          <p:attrName>style.visibility</p:attrName>
                                        </p:attrNameLst>
                                      </p:cBhvr>
                                      <p:to>
                                        <p:strVal val="visible"/>
                                      </p:to>
                                    </p:set>
                                    <p:animEffect transition="in" filter="randombar(horizontal)">
                                      <p:cBhvr>
                                        <p:cTn id="56" dur="500"/>
                                        <p:tgtEl>
                                          <p:spTgt spid="2461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4613"/>
                                        </p:tgtEl>
                                        <p:attrNameLst>
                                          <p:attrName>style.visibility</p:attrName>
                                        </p:attrNameLst>
                                      </p:cBhvr>
                                      <p:to>
                                        <p:strVal val="visible"/>
                                      </p:to>
                                    </p:set>
                                    <p:anim calcmode="lin" valueType="num">
                                      <p:cBhvr>
                                        <p:cTn id="61" dur="1000" fill="hold"/>
                                        <p:tgtEl>
                                          <p:spTgt spid="24613"/>
                                        </p:tgtEl>
                                        <p:attrNameLst>
                                          <p:attrName>ppt_w</p:attrName>
                                        </p:attrNameLst>
                                      </p:cBhvr>
                                      <p:tavLst>
                                        <p:tav tm="0">
                                          <p:val>
                                            <p:fltVal val="0"/>
                                          </p:val>
                                        </p:tav>
                                        <p:tav tm="100000">
                                          <p:val>
                                            <p:strVal val="#ppt_w"/>
                                          </p:val>
                                        </p:tav>
                                      </p:tavLst>
                                    </p:anim>
                                    <p:anim calcmode="lin" valueType="num">
                                      <p:cBhvr>
                                        <p:cTn id="62" dur="1000" fill="hold"/>
                                        <p:tgtEl>
                                          <p:spTgt spid="24613"/>
                                        </p:tgtEl>
                                        <p:attrNameLst>
                                          <p:attrName>ppt_h</p:attrName>
                                        </p:attrNameLst>
                                      </p:cBhvr>
                                      <p:tavLst>
                                        <p:tav tm="0">
                                          <p:val>
                                            <p:fltVal val="0"/>
                                          </p:val>
                                        </p:tav>
                                        <p:tav tm="100000">
                                          <p:val>
                                            <p:strVal val="#ppt_h"/>
                                          </p:val>
                                        </p:tav>
                                      </p:tavLst>
                                    </p:anim>
                                    <p:anim calcmode="lin" valueType="num">
                                      <p:cBhvr>
                                        <p:cTn id="63" dur="1000" fill="hold"/>
                                        <p:tgtEl>
                                          <p:spTgt spid="24613"/>
                                        </p:tgtEl>
                                        <p:attrNameLst>
                                          <p:attrName>style.rotation</p:attrName>
                                        </p:attrNameLst>
                                      </p:cBhvr>
                                      <p:tavLst>
                                        <p:tav tm="0">
                                          <p:val>
                                            <p:fltVal val="90"/>
                                          </p:val>
                                        </p:tav>
                                        <p:tav tm="100000">
                                          <p:val>
                                            <p:fltVal val="0"/>
                                          </p:val>
                                        </p:tav>
                                      </p:tavLst>
                                    </p:anim>
                                    <p:animEffect transition="in" filter="fade">
                                      <p:cBhvr>
                                        <p:cTn id="64" dur="1000"/>
                                        <p:tgtEl>
                                          <p:spTgt spid="246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3" grpId="0" animBg="1"/>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p:cNvSpPr/>
          <p:nvPr/>
        </p:nvSpPr>
        <p:spPr>
          <a:xfrm>
            <a:off x="4757738" y="3200400"/>
            <a:ext cx="717550" cy="84931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vi-VN">
              <a:solidFill>
                <a:prstClr val="black"/>
              </a:solidFill>
            </a:endParaRPr>
          </a:p>
        </p:txBody>
      </p:sp>
      <p:grpSp>
        <p:nvGrpSpPr>
          <p:cNvPr id="2" name="Group 3"/>
          <p:cNvGrpSpPr>
            <a:grpSpLocks/>
          </p:cNvGrpSpPr>
          <p:nvPr/>
        </p:nvGrpSpPr>
        <p:grpSpPr bwMode="auto">
          <a:xfrm>
            <a:off x="609600" y="1600200"/>
            <a:ext cx="8534400" cy="1600200"/>
            <a:chOff x="384" y="864"/>
            <a:chExt cx="5376" cy="2544"/>
          </a:xfrm>
        </p:grpSpPr>
        <p:sp>
          <p:nvSpPr>
            <p:cNvPr id="26703" name="Line 4"/>
            <p:cNvSpPr>
              <a:spLocks noChangeShapeType="1"/>
            </p:cNvSpPr>
            <p:nvPr/>
          </p:nvSpPr>
          <p:spPr bwMode="auto">
            <a:xfrm>
              <a:off x="3449" y="1008"/>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6704" name="Picture 5" descr="1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 y="3120"/>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5" name="Line 6"/>
            <p:cNvSpPr>
              <a:spLocks noChangeShapeType="1"/>
            </p:cNvSpPr>
            <p:nvPr/>
          </p:nvSpPr>
          <p:spPr bwMode="auto">
            <a:xfrm>
              <a:off x="685" y="3264"/>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6706" name="Line 7"/>
            <p:cNvSpPr>
              <a:spLocks noChangeShapeType="1"/>
            </p:cNvSpPr>
            <p:nvPr/>
          </p:nvSpPr>
          <p:spPr bwMode="auto">
            <a:xfrm>
              <a:off x="5609" y="1152"/>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6707" name="Picture 8" descr="flower_bg06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 y="864"/>
              <a:ext cx="63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8" name="Line 9"/>
            <p:cNvSpPr>
              <a:spLocks noChangeShapeType="1"/>
            </p:cNvSpPr>
            <p:nvPr/>
          </p:nvSpPr>
          <p:spPr bwMode="auto">
            <a:xfrm>
              <a:off x="535" y="1200"/>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6709" name="Picture 10" descr="1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 y="864"/>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0" name="Line 11"/>
            <p:cNvSpPr>
              <a:spLocks noChangeShapeType="1"/>
            </p:cNvSpPr>
            <p:nvPr/>
          </p:nvSpPr>
          <p:spPr bwMode="auto">
            <a:xfrm>
              <a:off x="685" y="1008"/>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6711" name="Picture 12" descr="flower_bg06 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2736"/>
              <a:ext cx="63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2" name="Picture 13" descr="flower_bg06 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7" y="2750"/>
              <a:ext cx="70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3" name="Line 14"/>
            <p:cNvSpPr>
              <a:spLocks noChangeShapeType="1"/>
            </p:cNvSpPr>
            <p:nvPr/>
          </p:nvSpPr>
          <p:spPr bwMode="auto">
            <a:xfrm>
              <a:off x="3449" y="3264"/>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6714" name="Picture 15" descr="flower_bg06 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912"/>
              <a:ext cx="70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p:cNvGrpSpPr>
            <a:grpSpLocks/>
          </p:cNvGrpSpPr>
          <p:nvPr/>
        </p:nvGrpSpPr>
        <p:grpSpPr bwMode="auto">
          <a:xfrm>
            <a:off x="304800" y="914400"/>
            <a:ext cx="263525" cy="1905000"/>
            <a:chOff x="48" y="768"/>
            <a:chExt cx="182" cy="2075"/>
          </a:xfrm>
        </p:grpSpPr>
        <p:grpSp>
          <p:nvGrpSpPr>
            <p:cNvPr id="26680" name="Group 18"/>
            <p:cNvGrpSpPr>
              <a:grpSpLocks/>
            </p:cNvGrpSpPr>
            <p:nvPr/>
          </p:nvGrpSpPr>
          <p:grpSpPr bwMode="auto">
            <a:xfrm rot="5400000">
              <a:off x="-895" y="1753"/>
              <a:ext cx="2064" cy="97"/>
              <a:chOff x="0" y="1896"/>
              <a:chExt cx="5760" cy="120"/>
            </a:xfrm>
          </p:grpSpPr>
          <p:sp>
            <p:nvSpPr>
              <p:cNvPr id="26701"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702"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26681" name="Group 21"/>
            <p:cNvGrpSpPr>
              <a:grpSpLocks/>
            </p:cNvGrpSpPr>
            <p:nvPr/>
          </p:nvGrpSpPr>
          <p:grpSpPr bwMode="auto">
            <a:xfrm rot="5400000">
              <a:off x="55" y="2667"/>
              <a:ext cx="170" cy="175"/>
              <a:chOff x="1873" y="1824"/>
              <a:chExt cx="2012" cy="1824"/>
            </a:xfrm>
          </p:grpSpPr>
          <p:sp>
            <p:nvSpPr>
              <p:cNvPr id="72" name="AutoShape 22"/>
              <p:cNvSpPr>
                <a:spLocks noChangeArrowheads="1"/>
              </p:cNvSpPr>
              <p:nvPr/>
            </p:nvSpPr>
            <p:spPr bwMode="gray">
              <a:xfrm rot="16200000" flipH="1">
                <a:off x="1851" y="2547"/>
                <a:ext cx="263"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3" name="AutoShape 23"/>
              <p:cNvSpPr>
                <a:spLocks noChangeArrowheads="1"/>
              </p:cNvSpPr>
              <p:nvPr/>
            </p:nvSpPr>
            <p:spPr bwMode="gray">
              <a:xfrm rot="5400000" flipH="1">
                <a:off x="3629" y="2501"/>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4" name="AutoShape 24"/>
              <p:cNvSpPr>
                <a:spLocks noChangeArrowheads="1"/>
              </p:cNvSpPr>
              <p:nvPr/>
            </p:nvSpPr>
            <p:spPr bwMode="gray">
              <a:xfrm rot="10800000" flipH="1">
                <a:off x="2719" y="3112"/>
                <a:ext cx="32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95"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96"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7" name="Oval 27"/>
              <p:cNvSpPr>
                <a:spLocks noChangeArrowheads="1"/>
              </p:cNvSpPr>
              <p:nvPr/>
            </p:nvSpPr>
            <p:spPr bwMode="gray">
              <a:xfrm>
                <a:off x="2269" y="2164"/>
                <a:ext cx="1248" cy="9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98" name="Oval 2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9" name="Oval 29"/>
              <p:cNvSpPr>
                <a:spLocks noChangeArrowheads="1"/>
              </p:cNvSpPr>
              <p:nvPr/>
            </p:nvSpPr>
            <p:spPr bwMode="gray">
              <a:xfrm>
                <a:off x="2351" y="2244"/>
                <a:ext cx="1085"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700" name="Oval 3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26682" name="Group 31"/>
            <p:cNvGrpSpPr>
              <a:grpSpLocks/>
            </p:cNvGrpSpPr>
            <p:nvPr/>
          </p:nvGrpSpPr>
          <p:grpSpPr bwMode="auto">
            <a:xfrm rot="5400000">
              <a:off x="47" y="1719"/>
              <a:ext cx="170" cy="175"/>
              <a:chOff x="1866" y="1824"/>
              <a:chExt cx="2013" cy="1821"/>
            </a:xfrm>
          </p:grpSpPr>
          <p:sp>
            <p:nvSpPr>
              <p:cNvPr id="63" name="AutoShape 32"/>
              <p:cNvSpPr>
                <a:spLocks noChangeArrowheads="1"/>
              </p:cNvSpPr>
              <p:nvPr/>
            </p:nvSpPr>
            <p:spPr bwMode="gray">
              <a:xfrm rot="16200000" flipH="1">
                <a:off x="2200" y="2856"/>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4" name="AutoShape 33"/>
              <p:cNvSpPr>
                <a:spLocks noChangeArrowheads="1"/>
              </p:cNvSpPr>
              <p:nvPr/>
            </p:nvSpPr>
            <p:spPr bwMode="gray">
              <a:xfrm rot="5400000" flipH="1">
                <a:off x="3634" y="2822"/>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5" name="AutoShape 34"/>
              <p:cNvSpPr>
                <a:spLocks noChangeArrowheads="1"/>
              </p:cNvSpPr>
              <p:nvPr/>
            </p:nvSpPr>
            <p:spPr bwMode="gray">
              <a:xfrm rot="10800000" flipH="1">
                <a:off x="2717" y="3768"/>
                <a:ext cx="32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86" name="Oval 3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87" name="Oval 3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68" name="Oval 37"/>
              <p:cNvSpPr>
                <a:spLocks noChangeArrowheads="1"/>
              </p:cNvSpPr>
              <p:nvPr/>
            </p:nvSpPr>
            <p:spPr bwMode="gray">
              <a:xfrm>
                <a:off x="2287" y="2319"/>
                <a:ext cx="1229" cy="149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89" name="Oval 3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0" name="Oval 39"/>
              <p:cNvSpPr>
                <a:spLocks noChangeArrowheads="1"/>
              </p:cNvSpPr>
              <p:nvPr/>
            </p:nvSpPr>
            <p:spPr bwMode="gray">
              <a:xfrm>
                <a:off x="2369" y="2559"/>
                <a:ext cx="1065" cy="12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91" name="Oval 4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grpSp>
        <p:nvGrpSpPr>
          <p:cNvPr id="7" name="Group 53"/>
          <p:cNvGrpSpPr>
            <a:grpSpLocks/>
          </p:cNvGrpSpPr>
          <p:nvPr/>
        </p:nvGrpSpPr>
        <p:grpSpPr bwMode="auto">
          <a:xfrm>
            <a:off x="415925" y="2667000"/>
            <a:ext cx="498475" cy="534988"/>
            <a:chOff x="250" y="1291"/>
            <a:chExt cx="586" cy="625"/>
          </a:xfrm>
        </p:grpSpPr>
        <p:sp>
          <p:nvSpPr>
            <p:cNvPr id="84" name="AutoShape 54"/>
            <p:cNvSpPr>
              <a:spLocks noChangeArrowheads="1"/>
            </p:cNvSpPr>
            <p:nvPr/>
          </p:nvSpPr>
          <p:spPr bwMode="gray">
            <a:xfrm flipH="1">
              <a:off x="526" y="129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5" name="AutoShape 55"/>
            <p:cNvSpPr>
              <a:spLocks noChangeArrowheads="1"/>
            </p:cNvSpPr>
            <p:nvPr/>
          </p:nvSpPr>
          <p:spPr bwMode="gray">
            <a:xfrm rot="10800000" flipH="1">
              <a:off x="537" y="185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6" name="AutoShape 56"/>
            <p:cNvSpPr>
              <a:spLocks noChangeArrowheads="1"/>
            </p:cNvSpPr>
            <p:nvPr/>
          </p:nvSpPr>
          <p:spPr bwMode="gray">
            <a:xfrm rot="16200000" flipH="1">
              <a:off x="235" y="1571"/>
              <a:ext cx="95"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74" name="Oval 57"/>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75" name="Oval 58"/>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89" name="Oval 59"/>
            <p:cNvSpPr>
              <a:spLocks noChangeArrowheads="1"/>
            </p:cNvSpPr>
            <p:nvPr/>
          </p:nvSpPr>
          <p:spPr bwMode="gray">
            <a:xfrm rot="5400000">
              <a:off x="380" y="1403"/>
              <a:ext cx="391" cy="4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77" name="Oval 60"/>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91" name="Oval 61"/>
            <p:cNvSpPr>
              <a:spLocks noChangeArrowheads="1"/>
            </p:cNvSpPr>
            <p:nvPr/>
          </p:nvSpPr>
          <p:spPr bwMode="gray">
            <a:xfrm rot="5400000">
              <a:off x="407" y="1428"/>
              <a:ext cx="339" cy="3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6679" name="Oval 62"/>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sp>
        <p:nvSpPr>
          <p:cNvPr id="93" name="AutoShape 41"/>
          <p:cNvSpPr>
            <a:spLocks noChangeArrowheads="1"/>
          </p:cNvSpPr>
          <p:nvPr/>
        </p:nvSpPr>
        <p:spPr bwMode="gray">
          <a:xfrm>
            <a:off x="0" y="0"/>
            <a:ext cx="2971800" cy="1066800"/>
          </a:xfrm>
          <a:prstGeom prst="roundRect">
            <a:avLst>
              <a:gd name="adj" fmla="val 50000"/>
            </a:avLst>
          </a:prstGeom>
          <a:solidFill>
            <a:schemeClr val="folHlink"/>
          </a:solidFill>
          <a:ln>
            <a:noFill/>
          </a:ln>
          <a:effectLst>
            <a:outerShdw dist="63500" dir="3187806" algn="ctr" rotWithShape="0">
              <a:srgbClr val="001D3A"/>
            </a:outerShdw>
          </a:effectLst>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ltLang="en-US" b="1">
              <a:solidFill>
                <a:srgbClr val="FF3300"/>
              </a:solidFill>
              <a:latin typeface="Verdana" pitchFamily="34" charset="0"/>
            </a:endParaRPr>
          </a:p>
          <a:p>
            <a:pPr algn="ctr" eaLnBrk="0" fontAlgn="base" hangingPunct="0">
              <a:spcBef>
                <a:spcPct val="0"/>
              </a:spcBef>
              <a:spcAft>
                <a:spcPct val="0"/>
              </a:spcAft>
            </a:pPr>
            <a:r>
              <a:rPr lang="en-US" altLang="en-US" sz="2400" b="1">
                <a:solidFill>
                  <a:srgbClr val="000000"/>
                </a:solidFill>
                <a:latin typeface=".VnTime" pitchFamily="34" charset="0"/>
              </a:rPr>
              <a:t>       </a:t>
            </a:r>
            <a:endParaRPr lang="en-US" altLang="en-US" sz="3200">
              <a:solidFill>
                <a:srgbClr val="FF3300"/>
              </a:solidFill>
              <a:latin typeface=".VnTime" pitchFamily="34" charset="0"/>
            </a:endParaRPr>
          </a:p>
          <a:p>
            <a:pPr algn="ctr" eaLnBrk="0" fontAlgn="base" hangingPunct="0">
              <a:spcBef>
                <a:spcPct val="0"/>
              </a:spcBef>
              <a:spcAft>
                <a:spcPct val="0"/>
              </a:spcAft>
            </a:pPr>
            <a:r>
              <a:rPr lang="en-US" altLang="en-US" sz="2400" b="1">
                <a:solidFill>
                  <a:srgbClr val="FF3300"/>
                </a:solidFill>
                <a:latin typeface=".VnTime" pitchFamily="34" charset="0"/>
              </a:rPr>
              <a:t>	</a:t>
            </a:r>
          </a:p>
        </p:txBody>
      </p:sp>
      <p:grpSp>
        <p:nvGrpSpPr>
          <p:cNvPr id="8" name="Group 42"/>
          <p:cNvGrpSpPr>
            <a:grpSpLocks/>
          </p:cNvGrpSpPr>
          <p:nvPr/>
        </p:nvGrpSpPr>
        <p:grpSpPr bwMode="auto">
          <a:xfrm rot="-5400000">
            <a:off x="1714500" y="-38100"/>
            <a:ext cx="1066800" cy="1143000"/>
            <a:chOff x="884" y="2523"/>
            <a:chExt cx="862" cy="862"/>
          </a:xfrm>
        </p:grpSpPr>
        <p:sp>
          <p:nvSpPr>
            <p:cNvPr id="26662" name="Oval 43"/>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63" name="Oval 44"/>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64" name="Oval 45"/>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65" name="Oval 46"/>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66" name="Oval 47"/>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67" name="Oval 48"/>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68" name="Oval 49"/>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69" name="Oval 50"/>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6670" name="Oval 51"/>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eaLnBrk="0" fontAlgn="base" hangingPunct="0">
                <a:spcBef>
                  <a:spcPct val="0"/>
                </a:spcBef>
                <a:spcAft>
                  <a:spcPct val="0"/>
                </a:spcAft>
              </a:pPr>
              <a:r>
                <a:rPr lang="en-US" altLang="en-US" sz="5400" b="1" dirty="0">
                  <a:solidFill>
                    <a:srgbClr val="000000"/>
                  </a:solidFill>
                  <a:latin typeface="Verdana" pitchFamily="34" charset="0"/>
                </a:rPr>
                <a:t> </a:t>
              </a:r>
              <a:r>
                <a:rPr lang="en-US" altLang="en-US" sz="5400" b="1" dirty="0">
                  <a:solidFill>
                    <a:srgbClr val="FF3300"/>
                  </a:solidFill>
                  <a:latin typeface="Times New Roman" pitchFamily="18" charset="0"/>
                  <a:cs typeface="Times New Roman" pitchFamily="18" charset="0"/>
                </a:rPr>
                <a:t>3</a:t>
              </a:r>
            </a:p>
          </p:txBody>
        </p:sp>
      </p:grpSp>
      <p:sp>
        <p:nvSpPr>
          <p:cNvPr id="104" name="Text Box 52"/>
          <p:cNvSpPr txBox="1">
            <a:spLocks noChangeArrowheads="1"/>
          </p:cNvSpPr>
          <p:nvPr/>
        </p:nvSpPr>
        <p:spPr bwMode="auto">
          <a:xfrm>
            <a:off x="381000" y="0"/>
            <a:ext cx="175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r>
              <a:rPr lang="en-US" altLang="en-US" sz="5400" b="1">
                <a:solidFill>
                  <a:srgbClr val="FF3300"/>
                </a:solidFill>
                <a:latin typeface="Times New Roman" pitchFamily="18" charset="0"/>
              </a:rPr>
              <a:t>Câu </a:t>
            </a:r>
          </a:p>
        </p:txBody>
      </p:sp>
      <p:sp>
        <p:nvSpPr>
          <p:cNvPr id="105" name="Text Box 64"/>
          <p:cNvSpPr txBox="1">
            <a:spLocks noChangeArrowheads="1"/>
          </p:cNvSpPr>
          <p:nvPr/>
        </p:nvSpPr>
        <p:spPr bwMode="auto">
          <a:xfrm>
            <a:off x="734915" y="1660525"/>
            <a:ext cx="8169373" cy="4943475"/>
          </a:xfrm>
          <a:prstGeom prst="rect">
            <a:avLst/>
          </a:prstGeom>
          <a:noFill/>
          <a:ln w="9525">
            <a:noFill/>
            <a:miter lim="800000"/>
            <a:headEnd/>
            <a:tailEnd/>
          </a:ln>
        </p:spPr>
        <p:txBody>
          <a:bodyPr wrap="square">
            <a:spAutoFit/>
          </a:bodyPr>
          <a:lstStyle/>
          <a:p>
            <a:pPr eaLnBrk="0" fontAlgn="base" hangingPunct="0">
              <a:spcBef>
                <a:spcPct val="0"/>
              </a:spcBef>
              <a:spcAft>
                <a:spcPct val="0"/>
              </a:spcAft>
              <a:defRPr/>
            </a:pPr>
            <a:r>
              <a:rPr lang="en-US" sz="3600" b="1" dirty="0">
                <a:solidFill>
                  <a:srgbClr val="0000FF"/>
                </a:solidFill>
                <a:latin typeface="Times New Roman" pitchFamily="18" charset="0"/>
                <a:cs typeface="Times New Roman" pitchFamily="18" charset="0"/>
              </a:rPr>
              <a:t>Làm tròn số </a:t>
            </a:r>
            <a:r>
              <a:rPr lang="en-US" sz="3600" b="1" dirty="0">
                <a:solidFill>
                  <a:srgbClr val="FF0000"/>
                </a:solidFill>
                <a:latin typeface="Times New Roman" pitchFamily="18" charset="0"/>
                <a:cs typeface="Times New Roman" pitchFamily="18" charset="0"/>
              </a:rPr>
              <a:t>60,996</a:t>
            </a:r>
            <a:r>
              <a:rPr lang="en-US" sz="3600" b="1" dirty="0">
                <a:solidFill>
                  <a:srgbClr val="0000FF"/>
                </a:solidFill>
                <a:latin typeface="Times New Roman" pitchFamily="18" charset="0"/>
                <a:cs typeface="Times New Roman" pitchFamily="18" charset="0"/>
              </a:rPr>
              <a:t> đến chữ số thập phân thứ hai. </a:t>
            </a:r>
          </a:p>
          <a:p>
            <a:pPr eaLnBrk="0" fontAlgn="base" hangingPunct="0">
              <a:spcBef>
                <a:spcPct val="0"/>
              </a:spcBef>
              <a:spcAft>
                <a:spcPct val="0"/>
              </a:spcAft>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eaLnBrk="0" fontAlgn="base" hangingPunct="0">
              <a:spcBef>
                <a:spcPct val="0"/>
              </a:spcBef>
              <a:spcAft>
                <a:spcPct val="0"/>
              </a:spcAft>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A. </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B.</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p>
          <a:p>
            <a:pPr eaLnBrk="0" fontAlgn="base" hangingPunct="0">
              <a:spcBef>
                <a:spcPct val="0"/>
              </a:spcBef>
              <a:spcAft>
                <a:spcPct val="0"/>
              </a:spcAft>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eaLnBrk="0" fontAlgn="base" hangingPunct="0">
              <a:spcBef>
                <a:spcPct val="0"/>
              </a:spcBef>
              <a:spcAft>
                <a:spcPct val="0"/>
              </a:spcAft>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C. </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D.</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endParaRPr lang="en-US" sz="3600" b="1" dirty="0">
              <a:solidFill>
                <a:srgbClr val="0000FF"/>
              </a:solidFill>
              <a:latin typeface="Verdana" panose="020B0604030504040204" pitchFamily="34" charset="0"/>
            </a:endParaRPr>
          </a:p>
          <a:p>
            <a:pPr marL="609600" indent="-609600" eaLnBrk="0" fontAlgn="base" hangingPunct="0">
              <a:spcBef>
                <a:spcPct val="20000"/>
              </a:spcBef>
              <a:spcAft>
                <a:spcPct val="0"/>
              </a:spcAft>
              <a:defRPr/>
            </a:pPr>
            <a:r>
              <a:rPr lang="en-US" sz="3600" dirty="0">
                <a:solidFill>
                  <a:srgbClr val="0066FF"/>
                </a:solidFill>
                <a:latin typeface="Times New Roman" pitchFamily="18" charset="0"/>
              </a:rPr>
              <a:t>   </a:t>
            </a:r>
          </a:p>
          <a:p>
            <a:pPr eaLnBrk="0" fontAlgn="base" hangingPunct="0">
              <a:spcBef>
                <a:spcPct val="0"/>
              </a:spcBef>
              <a:spcAft>
                <a:spcPct val="0"/>
              </a:spcAft>
              <a:defRPr/>
            </a:pPr>
            <a:endParaRPr lang="en-US" sz="2800" dirty="0">
              <a:solidFill>
                <a:prstClr val="black"/>
              </a:solidFill>
              <a:latin typeface="Times New Roman" pitchFamily="18" charset="0"/>
            </a:endParaRPr>
          </a:p>
          <a:p>
            <a:pPr eaLnBrk="0" fontAlgn="base" hangingPunct="0">
              <a:spcBef>
                <a:spcPct val="0"/>
              </a:spcBef>
              <a:spcAft>
                <a:spcPct val="0"/>
              </a:spcAft>
              <a:defRPr/>
            </a:pPr>
            <a:endParaRPr lang="en-US" sz="2800" dirty="0">
              <a:solidFill>
                <a:prstClr val="black"/>
              </a:solidFill>
              <a:latin typeface="Times New Roman" pitchFamily="18" charset="0"/>
            </a:endParaRPr>
          </a:p>
        </p:txBody>
      </p:sp>
      <p:cxnSp>
        <p:nvCxnSpPr>
          <p:cNvPr id="116" name="Straight Connector 115"/>
          <p:cNvCxnSpPr/>
          <p:nvPr/>
        </p:nvCxnSpPr>
        <p:spPr>
          <a:xfrm rot="5400000">
            <a:off x="1257300" y="6438900"/>
            <a:ext cx="381000" cy="152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658" name="Object 2"/>
          <p:cNvGraphicFramePr>
            <a:graphicFrameLocks noChangeAspect="1"/>
          </p:cNvGraphicFramePr>
          <p:nvPr>
            <p:extLst>
              <p:ext uri="{D42A27DB-BD31-4B8C-83A1-F6EECF244321}">
                <p14:modId xmlns:p14="http://schemas.microsoft.com/office/powerpoint/2010/main" val="4108015134"/>
              </p:ext>
            </p:extLst>
          </p:nvPr>
        </p:nvGraphicFramePr>
        <p:xfrm>
          <a:off x="1303337" y="3294062"/>
          <a:ext cx="3032125" cy="661988"/>
        </p:xfrm>
        <a:graphic>
          <a:graphicData uri="http://schemas.openxmlformats.org/presentationml/2006/ole">
            <mc:AlternateContent xmlns:mc="http://schemas.openxmlformats.org/markup-compatibility/2006">
              <mc:Choice xmlns:v="urn:schemas-microsoft-com:vml" Requires="v">
                <p:oleObj name="Equation" r:id="rId8" imgW="837836" imgH="203112" progId="Equation.DSMT4">
                  <p:embed/>
                </p:oleObj>
              </mc:Choice>
              <mc:Fallback>
                <p:oleObj name="Equation" r:id="rId8" imgW="837836"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3337" y="3294062"/>
                        <a:ext cx="30321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59" name="Object 2"/>
          <p:cNvGraphicFramePr>
            <a:graphicFrameLocks noChangeAspect="1"/>
          </p:cNvGraphicFramePr>
          <p:nvPr/>
        </p:nvGraphicFramePr>
        <p:xfrm>
          <a:off x="5634038" y="3386138"/>
          <a:ext cx="2709862" cy="663575"/>
        </p:xfrm>
        <a:graphic>
          <a:graphicData uri="http://schemas.openxmlformats.org/presentationml/2006/ole">
            <mc:AlternateContent xmlns:mc="http://schemas.openxmlformats.org/markup-compatibility/2006">
              <mc:Choice xmlns:v="urn:schemas-microsoft-com:vml" Requires="v">
                <p:oleObj name="Equation" r:id="rId10" imgW="748975" imgH="203112" progId="Equation.DSMT4">
                  <p:embed/>
                </p:oleObj>
              </mc:Choice>
              <mc:Fallback>
                <p:oleObj name="Equation" r:id="rId10" imgW="748975" imgH="20311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4038" y="3386138"/>
                        <a:ext cx="27098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60" name="Object 2"/>
          <p:cNvGraphicFramePr>
            <a:graphicFrameLocks noChangeAspect="1"/>
          </p:cNvGraphicFramePr>
          <p:nvPr/>
        </p:nvGraphicFramePr>
        <p:xfrm>
          <a:off x="5367338" y="4503738"/>
          <a:ext cx="3536950" cy="663575"/>
        </p:xfrm>
        <a:graphic>
          <a:graphicData uri="http://schemas.openxmlformats.org/presentationml/2006/ole">
            <mc:AlternateContent xmlns:mc="http://schemas.openxmlformats.org/markup-compatibility/2006">
              <mc:Choice xmlns:v="urn:schemas-microsoft-com:vml" Requires="v">
                <p:oleObj name="Equation" r:id="rId12" imgW="977476" imgH="203112" progId="Equation.DSMT4">
                  <p:embed/>
                </p:oleObj>
              </mc:Choice>
              <mc:Fallback>
                <p:oleObj name="Equation" r:id="rId12" imgW="977476" imgH="20311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7338" y="4503738"/>
                        <a:ext cx="3536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61" name="Object 2"/>
          <p:cNvGraphicFramePr>
            <a:graphicFrameLocks noChangeAspect="1"/>
          </p:cNvGraphicFramePr>
          <p:nvPr>
            <p:extLst>
              <p:ext uri="{D42A27DB-BD31-4B8C-83A1-F6EECF244321}">
                <p14:modId xmlns:p14="http://schemas.microsoft.com/office/powerpoint/2010/main" val="3929750281"/>
              </p:ext>
            </p:extLst>
          </p:nvPr>
        </p:nvGraphicFramePr>
        <p:xfrm>
          <a:off x="1371600" y="4343400"/>
          <a:ext cx="3030537" cy="663575"/>
        </p:xfrm>
        <a:graphic>
          <a:graphicData uri="http://schemas.openxmlformats.org/presentationml/2006/ole">
            <mc:AlternateContent xmlns:mc="http://schemas.openxmlformats.org/markup-compatibility/2006">
              <mc:Choice xmlns:v="urn:schemas-microsoft-com:vml" Requires="v">
                <p:oleObj name="Equation" r:id="rId14" imgW="837836" imgH="203112" progId="Equation.DSMT4">
                  <p:embed/>
                </p:oleObj>
              </mc:Choice>
              <mc:Fallback>
                <p:oleObj name="Equation" r:id="rId14" imgW="837836" imgH="203112"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4343400"/>
                        <a:ext cx="30305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5624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fill="hold"/>
                                        <p:tgtEl>
                                          <p:spTgt spid="93"/>
                                        </p:tgtEl>
                                        <p:attrNameLst>
                                          <p:attrName>ppt_x</p:attrName>
                                        </p:attrNameLst>
                                      </p:cBhvr>
                                      <p:tavLst>
                                        <p:tav tm="0">
                                          <p:val>
                                            <p:strVal val="0-#ppt_w/2"/>
                                          </p:val>
                                        </p:tav>
                                        <p:tav tm="100000">
                                          <p:val>
                                            <p:strVal val="#ppt_x"/>
                                          </p:val>
                                        </p:tav>
                                      </p:tavLst>
                                    </p:anim>
                                    <p:anim calcmode="lin" valueType="num">
                                      <p:cBhvr additive="base">
                                        <p:cTn id="26" dur="500" fill="hold"/>
                                        <p:tgtEl>
                                          <p:spTgt spid="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0-#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5"/>
                                        </p:tgtEl>
                                        <p:attrNameLst>
                                          <p:attrName>style.visibility</p:attrName>
                                        </p:attrNameLst>
                                      </p:cBhvr>
                                      <p:to>
                                        <p:strVal val="visible"/>
                                      </p:to>
                                    </p:set>
                                    <p:anim calcmode="discrete" valueType="clr">
                                      <p:cBhvr override="childStyle">
                                        <p:cTn id="39" dur="80"/>
                                        <p:tgtEl>
                                          <p:spTgt spid="10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5"/>
                                        </p:tgtEl>
                                        <p:attrNameLst>
                                          <p:attrName>fillcolor</p:attrName>
                                        </p:attrNameLst>
                                      </p:cBhvr>
                                      <p:tavLst>
                                        <p:tav tm="0">
                                          <p:val>
                                            <p:clrVal>
                                              <a:schemeClr val="accent2"/>
                                            </p:clrVal>
                                          </p:val>
                                        </p:tav>
                                        <p:tav tm="50000">
                                          <p:val>
                                            <p:clrVal>
                                              <a:schemeClr val="hlink"/>
                                            </p:clrVal>
                                          </p:val>
                                        </p:tav>
                                      </p:tavLst>
                                    </p:anim>
                                    <p:set>
                                      <p:cBhvr>
                                        <p:cTn id="41" dur="80"/>
                                        <p:tgtEl>
                                          <p:spTgt spid="105"/>
                                        </p:tgtEl>
                                        <p:attrNameLst>
                                          <p:attrName>fill.type</p:attrName>
                                        </p:attrNameLst>
                                      </p:cBhvr>
                                      <p:to>
                                        <p:strVal val="solid"/>
                                      </p:to>
                                    </p:set>
                                  </p:childTnLst>
                                </p:cTn>
                              </p:par>
                              <p:par>
                                <p:cTn id="42" presetID="3" presetClass="entr" presetSubtype="10" fill="hold"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blinds(horizontal)">
                                      <p:cBhvr>
                                        <p:cTn id="44" dur="500"/>
                                        <p:tgtEl>
                                          <p:spTgt spid="1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658"/>
                                        </p:tgtEl>
                                        <p:attrNameLst>
                                          <p:attrName>style.visibility</p:attrName>
                                        </p:attrNameLst>
                                      </p:cBhvr>
                                      <p:to>
                                        <p:strVal val="visible"/>
                                      </p:to>
                                    </p:set>
                                    <p:anim calcmode="lin" valueType="num">
                                      <p:cBhvr additive="base">
                                        <p:cTn id="49" dur="500" fill="hold"/>
                                        <p:tgtEl>
                                          <p:spTgt spid="26658"/>
                                        </p:tgtEl>
                                        <p:attrNameLst>
                                          <p:attrName>ppt_x</p:attrName>
                                        </p:attrNameLst>
                                      </p:cBhvr>
                                      <p:tavLst>
                                        <p:tav tm="0">
                                          <p:val>
                                            <p:strVal val="#ppt_x"/>
                                          </p:val>
                                        </p:tav>
                                        <p:tav tm="100000">
                                          <p:val>
                                            <p:strVal val="#ppt_x"/>
                                          </p:val>
                                        </p:tav>
                                      </p:tavLst>
                                    </p:anim>
                                    <p:anim calcmode="lin" valueType="num">
                                      <p:cBhvr additive="base">
                                        <p:cTn id="50" dur="500" fill="hold"/>
                                        <p:tgtEl>
                                          <p:spTgt spid="2665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6659"/>
                                        </p:tgtEl>
                                        <p:attrNameLst>
                                          <p:attrName>style.visibility</p:attrName>
                                        </p:attrNameLst>
                                      </p:cBhvr>
                                      <p:to>
                                        <p:strVal val="visible"/>
                                      </p:to>
                                    </p:set>
                                    <p:animEffect transition="in" filter="barn(inVertical)">
                                      <p:cBhvr>
                                        <p:cTn id="55" dur="500"/>
                                        <p:tgtEl>
                                          <p:spTgt spid="2665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6661"/>
                                        </p:tgtEl>
                                        <p:attrNameLst>
                                          <p:attrName>style.visibility</p:attrName>
                                        </p:attrNameLst>
                                      </p:cBhvr>
                                      <p:to>
                                        <p:strVal val="visible"/>
                                      </p:to>
                                    </p:set>
                                    <p:animEffect transition="in" filter="wheel(1)">
                                      <p:cBhvr>
                                        <p:cTn id="60" dur="2000"/>
                                        <p:tgtEl>
                                          <p:spTgt spid="26661"/>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6660"/>
                                        </p:tgtEl>
                                        <p:attrNameLst>
                                          <p:attrName>style.visibility</p:attrName>
                                        </p:attrNameLst>
                                      </p:cBhvr>
                                      <p:to>
                                        <p:strVal val="visible"/>
                                      </p:to>
                                    </p:set>
                                    <p:animEffect transition="in" filter="randombar(horizontal)">
                                      <p:cBhvr>
                                        <p:cTn id="65" dur="500"/>
                                        <p:tgtEl>
                                          <p:spTgt spid="26660"/>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 grpId="0" animBg="1"/>
      <p:bldP spid="104" grpId="0"/>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08857"/>
            <a:ext cx="7924800" cy="69668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0" y="4130431"/>
            <a:ext cx="2152480" cy="2717800"/>
          </a:xfrm>
          <a:prstGeom prst="rect">
            <a:avLst/>
          </a:prstGeom>
        </p:spPr>
      </p:pic>
      <p:sp>
        <p:nvSpPr>
          <p:cNvPr id="8" name="Cloud Callout 7"/>
          <p:cNvSpPr/>
          <p:nvPr/>
        </p:nvSpPr>
        <p:spPr>
          <a:xfrm>
            <a:off x="130003" y="685800"/>
            <a:ext cx="2438400" cy="3149600"/>
          </a:xfrm>
          <a:prstGeom prst="cloudCallout">
            <a:avLst>
              <a:gd name="adj1" fmla="val -16795"/>
              <a:gd name="adj2" fmla="val 7202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0000"/>
                </a:solidFill>
                <a:latin typeface="Times New Roman" panose="02020603050405020304" pitchFamily="18" charset="0"/>
                <a:cs typeface="Times New Roman" panose="02020603050405020304" pitchFamily="18" charset="0"/>
              </a:rPr>
              <a:t>Phải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đóng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bao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nhiêu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tiền</a:t>
            </a:r>
            <a:r>
              <a:rPr lang="en-US" sz="3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529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p:cNvSpPr/>
          <p:nvPr/>
        </p:nvSpPr>
        <p:spPr>
          <a:xfrm>
            <a:off x="381000" y="3959225"/>
            <a:ext cx="757238" cy="7366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vi-VN">
              <a:solidFill>
                <a:prstClr val="black"/>
              </a:solidFill>
            </a:endParaRPr>
          </a:p>
        </p:txBody>
      </p:sp>
      <p:grpSp>
        <p:nvGrpSpPr>
          <p:cNvPr id="2" name="Group 3"/>
          <p:cNvGrpSpPr>
            <a:grpSpLocks/>
          </p:cNvGrpSpPr>
          <p:nvPr/>
        </p:nvGrpSpPr>
        <p:grpSpPr bwMode="auto">
          <a:xfrm>
            <a:off x="609600" y="1600200"/>
            <a:ext cx="8534400" cy="1600200"/>
            <a:chOff x="384" y="864"/>
            <a:chExt cx="5376" cy="2544"/>
          </a:xfrm>
        </p:grpSpPr>
        <p:sp>
          <p:nvSpPr>
            <p:cNvPr id="27737" name="Line 4"/>
            <p:cNvSpPr>
              <a:spLocks noChangeShapeType="1"/>
            </p:cNvSpPr>
            <p:nvPr/>
          </p:nvSpPr>
          <p:spPr bwMode="auto">
            <a:xfrm>
              <a:off x="3449" y="1008"/>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7738" name="Picture 5" descr="1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 y="3120"/>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9" name="Line 6"/>
            <p:cNvSpPr>
              <a:spLocks noChangeShapeType="1"/>
            </p:cNvSpPr>
            <p:nvPr/>
          </p:nvSpPr>
          <p:spPr bwMode="auto">
            <a:xfrm>
              <a:off x="685" y="3264"/>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7740" name="Line 7"/>
            <p:cNvSpPr>
              <a:spLocks noChangeShapeType="1"/>
            </p:cNvSpPr>
            <p:nvPr/>
          </p:nvSpPr>
          <p:spPr bwMode="auto">
            <a:xfrm>
              <a:off x="5609" y="1152"/>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7741" name="Picture 8" descr="flower_bg06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 y="864"/>
              <a:ext cx="63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2" name="Line 9"/>
            <p:cNvSpPr>
              <a:spLocks noChangeShapeType="1"/>
            </p:cNvSpPr>
            <p:nvPr/>
          </p:nvSpPr>
          <p:spPr bwMode="auto">
            <a:xfrm>
              <a:off x="535" y="1200"/>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7743" name="Picture 10" descr="1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 y="864"/>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4" name="Line 11"/>
            <p:cNvSpPr>
              <a:spLocks noChangeShapeType="1"/>
            </p:cNvSpPr>
            <p:nvPr/>
          </p:nvSpPr>
          <p:spPr bwMode="auto">
            <a:xfrm>
              <a:off x="685" y="1008"/>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7745" name="Picture 12" descr="flower_bg06 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2736"/>
              <a:ext cx="63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6" name="Picture 13" descr="flower_bg06 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7" y="2750"/>
              <a:ext cx="70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7" name="Line 14"/>
            <p:cNvSpPr>
              <a:spLocks noChangeShapeType="1"/>
            </p:cNvSpPr>
            <p:nvPr/>
          </p:nvSpPr>
          <p:spPr bwMode="auto">
            <a:xfrm>
              <a:off x="3449" y="3264"/>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7748" name="Picture 15" descr="flower_bg06 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912"/>
              <a:ext cx="70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p:cNvGrpSpPr>
            <a:grpSpLocks/>
          </p:cNvGrpSpPr>
          <p:nvPr/>
        </p:nvGrpSpPr>
        <p:grpSpPr bwMode="auto">
          <a:xfrm>
            <a:off x="304800" y="914400"/>
            <a:ext cx="263525" cy="1905000"/>
            <a:chOff x="48" y="768"/>
            <a:chExt cx="182" cy="2075"/>
          </a:xfrm>
        </p:grpSpPr>
        <p:grpSp>
          <p:nvGrpSpPr>
            <p:cNvPr id="27714" name="Group 18"/>
            <p:cNvGrpSpPr>
              <a:grpSpLocks/>
            </p:cNvGrpSpPr>
            <p:nvPr/>
          </p:nvGrpSpPr>
          <p:grpSpPr bwMode="auto">
            <a:xfrm rot="5400000">
              <a:off x="-895" y="1753"/>
              <a:ext cx="2064" cy="97"/>
              <a:chOff x="0" y="1896"/>
              <a:chExt cx="5760" cy="120"/>
            </a:xfrm>
          </p:grpSpPr>
          <p:sp>
            <p:nvSpPr>
              <p:cNvPr id="27735"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36"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27715" name="Group 21"/>
            <p:cNvGrpSpPr>
              <a:grpSpLocks/>
            </p:cNvGrpSpPr>
            <p:nvPr/>
          </p:nvGrpSpPr>
          <p:grpSpPr bwMode="auto">
            <a:xfrm rot="5400000">
              <a:off x="55" y="2667"/>
              <a:ext cx="170" cy="175"/>
              <a:chOff x="1873" y="1824"/>
              <a:chExt cx="2012" cy="1824"/>
            </a:xfrm>
          </p:grpSpPr>
          <p:sp>
            <p:nvSpPr>
              <p:cNvPr id="72" name="AutoShape 22"/>
              <p:cNvSpPr>
                <a:spLocks noChangeArrowheads="1"/>
              </p:cNvSpPr>
              <p:nvPr/>
            </p:nvSpPr>
            <p:spPr bwMode="gray">
              <a:xfrm rot="16200000" flipH="1">
                <a:off x="1851" y="2547"/>
                <a:ext cx="263"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3" name="AutoShape 23"/>
              <p:cNvSpPr>
                <a:spLocks noChangeArrowheads="1"/>
              </p:cNvSpPr>
              <p:nvPr/>
            </p:nvSpPr>
            <p:spPr bwMode="gray">
              <a:xfrm rot="5400000" flipH="1">
                <a:off x="3629" y="2501"/>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4" name="AutoShape 24"/>
              <p:cNvSpPr>
                <a:spLocks noChangeArrowheads="1"/>
              </p:cNvSpPr>
              <p:nvPr/>
            </p:nvSpPr>
            <p:spPr bwMode="gray">
              <a:xfrm rot="10800000" flipH="1">
                <a:off x="2719" y="3112"/>
                <a:ext cx="32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29"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30"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7" name="Oval 27"/>
              <p:cNvSpPr>
                <a:spLocks noChangeArrowheads="1"/>
              </p:cNvSpPr>
              <p:nvPr/>
            </p:nvSpPr>
            <p:spPr bwMode="gray">
              <a:xfrm>
                <a:off x="2269" y="2164"/>
                <a:ext cx="1248" cy="9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32" name="Oval 2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9" name="Oval 29"/>
              <p:cNvSpPr>
                <a:spLocks noChangeArrowheads="1"/>
              </p:cNvSpPr>
              <p:nvPr/>
            </p:nvSpPr>
            <p:spPr bwMode="gray">
              <a:xfrm>
                <a:off x="2351" y="2244"/>
                <a:ext cx="1085"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34" name="Oval 3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27716" name="Group 31"/>
            <p:cNvGrpSpPr>
              <a:grpSpLocks/>
            </p:cNvGrpSpPr>
            <p:nvPr/>
          </p:nvGrpSpPr>
          <p:grpSpPr bwMode="auto">
            <a:xfrm rot="5400000">
              <a:off x="47" y="1719"/>
              <a:ext cx="170" cy="175"/>
              <a:chOff x="1866" y="1824"/>
              <a:chExt cx="2013" cy="1821"/>
            </a:xfrm>
          </p:grpSpPr>
          <p:sp>
            <p:nvSpPr>
              <p:cNvPr id="63" name="AutoShape 32"/>
              <p:cNvSpPr>
                <a:spLocks noChangeArrowheads="1"/>
              </p:cNvSpPr>
              <p:nvPr/>
            </p:nvSpPr>
            <p:spPr bwMode="gray">
              <a:xfrm rot="16200000" flipH="1">
                <a:off x="2200" y="2856"/>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4" name="AutoShape 33"/>
              <p:cNvSpPr>
                <a:spLocks noChangeArrowheads="1"/>
              </p:cNvSpPr>
              <p:nvPr/>
            </p:nvSpPr>
            <p:spPr bwMode="gray">
              <a:xfrm rot="5400000" flipH="1">
                <a:off x="3634" y="2822"/>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5" name="AutoShape 34"/>
              <p:cNvSpPr>
                <a:spLocks noChangeArrowheads="1"/>
              </p:cNvSpPr>
              <p:nvPr/>
            </p:nvSpPr>
            <p:spPr bwMode="gray">
              <a:xfrm rot="10800000" flipH="1">
                <a:off x="2717" y="3768"/>
                <a:ext cx="32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20" name="Oval 3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21" name="Oval 3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68" name="Oval 37"/>
              <p:cNvSpPr>
                <a:spLocks noChangeArrowheads="1"/>
              </p:cNvSpPr>
              <p:nvPr/>
            </p:nvSpPr>
            <p:spPr bwMode="gray">
              <a:xfrm>
                <a:off x="2287" y="2319"/>
                <a:ext cx="1229" cy="149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23" name="Oval 3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0" name="Oval 39"/>
              <p:cNvSpPr>
                <a:spLocks noChangeArrowheads="1"/>
              </p:cNvSpPr>
              <p:nvPr/>
            </p:nvSpPr>
            <p:spPr bwMode="gray">
              <a:xfrm>
                <a:off x="2369" y="2559"/>
                <a:ext cx="1065" cy="12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25" name="Oval 4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grpSp>
        <p:nvGrpSpPr>
          <p:cNvPr id="7" name="Group 53"/>
          <p:cNvGrpSpPr>
            <a:grpSpLocks/>
          </p:cNvGrpSpPr>
          <p:nvPr/>
        </p:nvGrpSpPr>
        <p:grpSpPr bwMode="auto">
          <a:xfrm>
            <a:off x="415925" y="2667000"/>
            <a:ext cx="498475" cy="534988"/>
            <a:chOff x="250" y="1291"/>
            <a:chExt cx="586" cy="625"/>
          </a:xfrm>
        </p:grpSpPr>
        <p:sp>
          <p:nvSpPr>
            <p:cNvPr id="84" name="AutoShape 54"/>
            <p:cNvSpPr>
              <a:spLocks noChangeArrowheads="1"/>
            </p:cNvSpPr>
            <p:nvPr/>
          </p:nvSpPr>
          <p:spPr bwMode="gray">
            <a:xfrm flipH="1">
              <a:off x="526" y="129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5" name="AutoShape 55"/>
            <p:cNvSpPr>
              <a:spLocks noChangeArrowheads="1"/>
            </p:cNvSpPr>
            <p:nvPr/>
          </p:nvSpPr>
          <p:spPr bwMode="gray">
            <a:xfrm rot="10800000" flipH="1">
              <a:off x="537" y="185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6" name="AutoShape 56"/>
            <p:cNvSpPr>
              <a:spLocks noChangeArrowheads="1"/>
            </p:cNvSpPr>
            <p:nvPr/>
          </p:nvSpPr>
          <p:spPr bwMode="gray">
            <a:xfrm rot="16200000" flipH="1">
              <a:off x="235" y="1571"/>
              <a:ext cx="95"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08" name="Oval 57"/>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09" name="Oval 58"/>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89" name="Oval 59"/>
            <p:cNvSpPr>
              <a:spLocks noChangeArrowheads="1"/>
            </p:cNvSpPr>
            <p:nvPr/>
          </p:nvSpPr>
          <p:spPr bwMode="gray">
            <a:xfrm rot="5400000">
              <a:off x="380" y="1403"/>
              <a:ext cx="391" cy="4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11" name="Oval 60"/>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91" name="Oval 61"/>
            <p:cNvSpPr>
              <a:spLocks noChangeArrowheads="1"/>
            </p:cNvSpPr>
            <p:nvPr/>
          </p:nvSpPr>
          <p:spPr bwMode="gray">
            <a:xfrm rot="5400000">
              <a:off x="407" y="1428"/>
              <a:ext cx="339" cy="3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27713" name="Oval 62"/>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sp>
        <p:nvSpPr>
          <p:cNvPr id="93" name="AutoShape 41"/>
          <p:cNvSpPr>
            <a:spLocks noChangeArrowheads="1"/>
          </p:cNvSpPr>
          <p:nvPr/>
        </p:nvSpPr>
        <p:spPr bwMode="gray">
          <a:xfrm>
            <a:off x="0" y="0"/>
            <a:ext cx="2971800" cy="1066800"/>
          </a:xfrm>
          <a:prstGeom prst="roundRect">
            <a:avLst>
              <a:gd name="adj" fmla="val 50000"/>
            </a:avLst>
          </a:prstGeom>
          <a:solidFill>
            <a:schemeClr val="folHlink"/>
          </a:solidFill>
          <a:ln>
            <a:noFill/>
          </a:ln>
          <a:effectLst>
            <a:outerShdw dist="63500" dir="3187806" algn="ctr" rotWithShape="0">
              <a:srgbClr val="001D3A"/>
            </a:outerShdw>
          </a:effectLst>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ltLang="en-US" b="1">
              <a:solidFill>
                <a:srgbClr val="FF3300"/>
              </a:solidFill>
              <a:latin typeface="Verdana" pitchFamily="34" charset="0"/>
            </a:endParaRPr>
          </a:p>
          <a:p>
            <a:pPr algn="ctr" eaLnBrk="0" fontAlgn="base" hangingPunct="0">
              <a:spcBef>
                <a:spcPct val="0"/>
              </a:spcBef>
              <a:spcAft>
                <a:spcPct val="0"/>
              </a:spcAft>
            </a:pPr>
            <a:r>
              <a:rPr lang="en-US" altLang="en-US" sz="2400" b="1">
                <a:solidFill>
                  <a:srgbClr val="000000"/>
                </a:solidFill>
                <a:latin typeface=".VnTime" pitchFamily="34" charset="0"/>
              </a:rPr>
              <a:t>       </a:t>
            </a:r>
            <a:endParaRPr lang="en-US" altLang="en-US" sz="3200">
              <a:solidFill>
                <a:srgbClr val="FF3300"/>
              </a:solidFill>
              <a:latin typeface=".VnTime" pitchFamily="34" charset="0"/>
            </a:endParaRPr>
          </a:p>
          <a:p>
            <a:pPr algn="ctr" eaLnBrk="0" fontAlgn="base" hangingPunct="0">
              <a:spcBef>
                <a:spcPct val="0"/>
              </a:spcBef>
              <a:spcAft>
                <a:spcPct val="0"/>
              </a:spcAft>
            </a:pPr>
            <a:r>
              <a:rPr lang="en-US" altLang="en-US" sz="2400" b="1">
                <a:solidFill>
                  <a:srgbClr val="FF3300"/>
                </a:solidFill>
                <a:latin typeface=".VnTime" pitchFamily="34" charset="0"/>
              </a:rPr>
              <a:t>	</a:t>
            </a:r>
          </a:p>
        </p:txBody>
      </p:sp>
      <p:grpSp>
        <p:nvGrpSpPr>
          <p:cNvPr id="8" name="Group 42"/>
          <p:cNvGrpSpPr>
            <a:grpSpLocks/>
          </p:cNvGrpSpPr>
          <p:nvPr/>
        </p:nvGrpSpPr>
        <p:grpSpPr bwMode="auto">
          <a:xfrm rot="-5400000">
            <a:off x="1714500" y="-38100"/>
            <a:ext cx="1066800" cy="1143000"/>
            <a:chOff x="884" y="2523"/>
            <a:chExt cx="862" cy="862"/>
          </a:xfrm>
        </p:grpSpPr>
        <p:sp>
          <p:nvSpPr>
            <p:cNvPr id="27696" name="Oval 43"/>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697" name="Oval 44"/>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698" name="Oval 45"/>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699" name="Oval 46"/>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00" name="Oval 47"/>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01" name="Oval 48"/>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02" name="Oval 49"/>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03" name="Oval 50"/>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27704" name="Oval 51"/>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eaLnBrk="0" fontAlgn="base" hangingPunct="0">
                <a:spcBef>
                  <a:spcPct val="0"/>
                </a:spcBef>
                <a:spcAft>
                  <a:spcPct val="0"/>
                </a:spcAft>
              </a:pPr>
              <a:r>
                <a:rPr lang="en-US" altLang="en-US" sz="5400" b="1">
                  <a:solidFill>
                    <a:srgbClr val="000000"/>
                  </a:solidFill>
                  <a:latin typeface="Verdana" pitchFamily="34" charset="0"/>
                </a:rPr>
                <a:t> </a:t>
              </a:r>
              <a:r>
                <a:rPr lang="en-US" altLang="en-US" sz="5400" b="1">
                  <a:solidFill>
                    <a:srgbClr val="FF3300"/>
                  </a:solidFill>
                  <a:latin typeface="Verdana" pitchFamily="34" charset="0"/>
                </a:rPr>
                <a:t>4</a:t>
              </a:r>
            </a:p>
          </p:txBody>
        </p:sp>
      </p:grpSp>
      <p:sp>
        <p:nvSpPr>
          <p:cNvPr id="104" name="Text Box 52"/>
          <p:cNvSpPr txBox="1">
            <a:spLocks noChangeArrowheads="1"/>
          </p:cNvSpPr>
          <p:nvPr/>
        </p:nvSpPr>
        <p:spPr bwMode="auto">
          <a:xfrm>
            <a:off x="381000" y="0"/>
            <a:ext cx="175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r>
              <a:rPr lang="en-US" altLang="en-US" sz="5400" b="1">
                <a:solidFill>
                  <a:srgbClr val="FF3300"/>
                </a:solidFill>
                <a:latin typeface="Times New Roman" pitchFamily="18" charset="0"/>
              </a:rPr>
              <a:t>Câu </a:t>
            </a:r>
          </a:p>
        </p:txBody>
      </p:sp>
      <p:sp>
        <p:nvSpPr>
          <p:cNvPr id="105" name="Text Box 64"/>
          <p:cNvSpPr txBox="1">
            <a:spLocks noChangeArrowheads="1"/>
          </p:cNvSpPr>
          <p:nvPr/>
        </p:nvSpPr>
        <p:spPr bwMode="auto">
          <a:xfrm>
            <a:off x="449263" y="1751013"/>
            <a:ext cx="8266112" cy="6604885"/>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3600" b="1" dirty="0">
                <a:solidFill>
                  <a:srgbClr val="0000FF"/>
                </a:solidFill>
                <a:latin typeface="Times New Roman" pitchFamily="18" charset="0"/>
                <a:cs typeface="Times New Roman" pitchFamily="18" charset="0"/>
              </a:rPr>
              <a:t>Làm tròn số </a:t>
            </a:r>
            <a:r>
              <a:rPr lang="en-US" sz="3600" b="1" dirty="0">
                <a:solidFill>
                  <a:srgbClr val="FF0000"/>
                </a:solidFill>
                <a:latin typeface="Times New Roman" pitchFamily="18" charset="0"/>
                <a:cs typeface="Times New Roman" pitchFamily="18" charset="0"/>
              </a:rPr>
              <a:t>76 324 573</a:t>
            </a:r>
            <a:r>
              <a:rPr lang="en-US" sz="3600" b="1" dirty="0">
                <a:solidFill>
                  <a:srgbClr val="0000FF"/>
                </a:solidFill>
                <a:latin typeface="Times New Roman" pitchFamily="18" charset="0"/>
                <a:cs typeface="Times New Roman" pitchFamily="18" charset="0"/>
              </a:rPr>
              <a:t> đến hàng nghìn. </a:t>
            </a:r>
          </a:p>
          <a:p>
            <a:pPr eaLnBrk="0" fontAlgn="base" hangingPunct="0">
              <a:spcBef>
                <a:spcPct val="0"/>
              </a:spcBef>
              <a:spcAft>
                <a:spcPct val="0"/>
              </a:spcAft>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eaLnBrk="0" fontAlgn="base" hangingPunct="0">
              <a:spcBef>
                <a:spcPct val="0"/>
              </a:spcBef>
              <a:spcAft>
                <a:spcPct val="0"/>
              </a:spcAft>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A.</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p>
          <a:p>
            <a:pPr eaLnBrk="0" fontAlgn="base" hangingPunct="0">
              <a:spcBef>
                <a:spcPct val="0"/>
              </a:spcBef>
              <a:spcAft>
                <a:spcPct val="0"/>
              </a:spcAft>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eaLnBrk="0" fontAlgn="base" hangingPunct="0">
              <a:spcBef>
                <a:spcPct val="0"/>
              </a:spcBef>
              <a:spcAft>
                <a:spcPct val="0"/>
              </a:spcAft>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B.</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p>
          <a:p>
            <a:pPr eaLnBrk="0" fontAlgn="base" hangingPunct="0">
              <a:spcBef>
                <a:spcPct val="0"/>
              </a:spcBef>
              <a:spcAft>
                <a:spcPct val="0"/>
              </a:spcAft>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eaLnBrk="0" fontAlgn="base" hangingPunct="0">
              <a:spcBef>
                <a:spcPct val="0"/>
              </a:spcBef>
              <a:spcAft>
                <a:spcPct val="0"/>
              </a:spcAft>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C.</a:t>
            </a:r>
            <a:r>
              <a:rPr lang="en-US" sz="3600" b="1" dirty="0">
                <a:solidFill>
                  <a:srgbClr val="0000FF"/>
                </a:solidFill>
                <a:effectLst>
                  <a:outerShdw blurRad="38100" dist="38100" dir="2700000" algn="tl">
                    <a:srgbClr val="C0C0C0"/>
                  </a:outerShdw>
                </a:effectLst>
                <a:latin typeface="Arial" pitchFamily="34" charset="0"/>
                <a:cs typeface="Arial" pitchFamily="34" charset="0"/>
              </a:rPr>
              <a:t> 				</a:t>
            </a:r>
          </a:p>
          <a:p>
            <a:pPr eaLnBrk="0" fontAlgn="base" hangingPunct="0">
              <a:spcBef>
                <a:spcPct val="0"/>
              </a:spcBef>
              <a:spcAft>
                <a:spcPct val="0"/>
              </a:spcAft>
              <a:defRPr/>
            </a:pPr>
            <a:endParaRPr lang="en-US" sz="3600" b="1" dirty="0">
              <a:solidFill>
                <a:srgbClr val="0000FF"/>
              </a:solidFill>
              <a:effectLst>
                <a:outerShdw blurRad="38100" dist="38100" dir="2700000" algn="tl">
                  <a:srgbClr val="C0C0C0"/>
                </a:outerShdw>
              </a:effectLst>
              <a:latin typeface="Arial" pitchFamily="34" charset="0"/>
              <a:cs typeface="Arial" pitchFamily="34" charset="0"/>
            </a:endParaRPr>
          </a:p>
          <a:p>
            <a:pPr eaLnBrk="0" fontAlgn="base" hangingPunct="0">
              <a:spcBef>
                <a:spcPct val="0"/>
              </a:spcBef>
              <a:spcAft>
                <a:spcPct val="0"/>
              </a:spcAft>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D.</a:t>
            </a:r>
            <a:endParaRPr lang="en-US" sz="3600" b="1" dirty="0">
              <a:solidFill>
                <a:srgbClr val="0000FF"/>
              </a:solidFill>
              <a:latin typeface="Times New Roman" pitchFamily="18" charset="0"/>
              <a:cs typeface="Times New Roman" pitchFamily="18" charset="0"/>
            </a:endParaRPr>
          </a:p>
          <a:p>
            <a:pPr marL="609600" indent="-609600" eaLnBrk="0" fontAlgn="base" hangingPunct="0">
              <a:spcBef>
                <a:spcPct val="20000"/>
              </a:spcBef>
              <a:spcAft>
                <a:spcPct val="0"/>
              </a:spcAft>
              <a:defRPr/>
            </a:pPr>
            <a:r>
              <a:rPr lang="en-US" sz="3600" dirty="0">
                <a:solidFill>
                  <a:srgbClr val="0066FF"/>
                </a:solidFill>
                <a:latin typeface="Times New Roman" pitchFamily="18" charset="0"/>
              </a:rPr>
              <a:t>   </a:t>
            </a:r>
          </a:p>
          <a:p>
            <a:pPr eaLnBrk="0" fontAlgn="base" hangingPunct="0">
              <a:spcBef>
                <a:spcPct val="0"/>
              </a:spcBef>
              <a:spcAft>
                <a:spcPct val="0"/>
              </a:spcAft>
              <a:defRPr/>
            </a:pPr>
            <a:endParaRPr lang="en-US" sz="2800" dirty="0">
              <a:solidFill>
                <a:prstClr val="black"/>
              </a:solidFill>
              <a:latin typeface="Times New Roman" pitchFamily="18" charset="0"/>
            </a:endParaRPr>
          </a:p>
          <a:p>
            <a:pPr eaLnBrk="0" fontAlgn="base" hangingPunct="0">
              <a:spcBef>
                <a:spcPct val="0"/>
              </a:spcBef>
              <a:spcAft>
                <a:spcPct val="0"/>
              </a:spcAft>
              <a:defRPr/>
            </a:pPr>
            <a:endParaRPr lang="en-US" sz="2800" dirty="0">
              <a:solidFill>
                <a:prstClr val="black"/>
              </a:solidFill>
              <a:latin typeface="Times New Roman" pitchFamily="18" charset="0"/>
            </a:endParaRPr>
          </a:p>
        </p:txBody>
      </p:sp>
      <p:graphicFrame>
        <p:nvGraphicFramePr>
          <p:cNvPr id="27692" name="Object 2"/>
          <p:cNvGraphicFramePr>
            <a:graphicFrameLocks noChangeAspect="1"/>
          </p:cNvGraphicFramePr>
          <p:nvPr>
            <p:extLst>
              <p:ext uri="{D42A27DB-BD31-4B8C-83A1-F6EECF244321}">
                <p14:modId xmlns:p14="http://schemas.microsoft.com/office/powerpoint/2010/main" val="20399564"/>
              </p:ext>
            </p:extLst>
          </p:nvPr>
        </p:nvGraphicFramePr>
        <p:xfrm>
          <a:off x="1189377" y="2810162"/>
          <a:ext cx="5524500" cy="690563"/>
        </p:xfrm>
        <a:graphic>
          <a:graphicData uri="http://schemas.openxmlformats.org/presentationml/2006/ole">
            <mc:AlternateContent xmlns:mc="http://schemas.openxmlformats.org/markup-compatibility/2006">
              <mc:Choice xmlns:v="urn:schemas-microsoft-com:vml" Requires="v">
                <p:oleObj name="Equation" r:id="rId8" imgW="1713756" imgH="215806" progId="Equation.DSMT4">
                  <p:embed/>
                </p:oleObj>
              </mc:Choice>
              <mc:Fallback>
                <p:oleObj name="Equation" r:id="rId8" imgW="1713756" imgH="21580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377" y="2810162"/>
                        <a:ext cx="55245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93" name="Object 2"/>
          <p:cNvGraphicFramePr>
            <a:graphicFrameLocks noChangeAspect="1"/>
          </p:cNvGraphicFramePr>
          <p:nvPr>
            <p:extLst>
              <p:ext uri="{D42A27DB-BD31-4B8C-83A1-F6EECF244321}">
                <p14:modId xmlns:p14="http://schemas.microsoft.com/office/powerpoint/2010/main" val="1265578010"/>
              </p:ext>
            </p:extLst>
          </p:nvPr>
        </p:nvGraphicFramePr>
        <p:xfrm>
          <a:off x="1442193" y="3959225"/>
          <a:ext cx="5156200" cy="649288"/>
        </p:xfrm>
        <a:graphic>
          <a:graphicData uri="http://schemas.openxmlformats.org/presentationml/2006/ole">
            <mc:AlternateContent xmlns:mc="http://schemas.openxmlformats.org/markup-compatibility/2006">
              <mc:Choice xmlns:v="urn:schemas-microsoft-com:vml" Requires="v">
                <p:oleObj name="Equation" r:id="rId10" imgW="1600200" imgH="203200" progId="Equation.3">
                  <p:embed/>
                </p:oleObj>
              </mc:Choice>
              <mc:Fallback>
                <p:oleObj name="Equation" r:id="rId10" imgW="16002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2193" y="3959225"/>
                        <a:ext cx="51562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94" name="Object 2"/>
          <p:cNvGraphicFramePr>
            <a:graphicFrameLocks noChangeAspect="1"/>
          </p:cNvGraphicFramePr>
          <p:nvPr>
            <p:extLst>
              <p:ext uri="{D42A27DB-BD31-4B8C-83A1-F6EECF244321}">
                <p14:modId xmlns:p14="http://schemas.microsoft.com/office/powerpoint/2010/main" val="3381563120"/>
              </p:ext>
            </p:extLst>
          </p:nvPr>
        </p:nvGraphicFramePr>
        <p:xfrm>
          <a:off x="1138238" y="4953000"/>
          <a:ext cx="5526087" cy="690563"/>
        </p:xfrm>
        <a:graphic>
          <a:graphicData uri="http://schemas.openxmlformats.org/presentationml/2006/ole">
            <mc:AlternateContent xmlns:mc="http://schemas.openxmlformats.org/markup-compatibility/2006">
              <mc:Choice xmlns:v="urn:schemas-microsoft-com:vml" Requires="v">
                <p:oleObj name="Equation" r:id="rId12" imgW="1713756" imgH="215806" progId="Equation.DSMT4">
                  <p:embed/>
                </p:oleObj>
              </mc:Choice>
              <mc:Fallback>
                <p:oleObj name="Equation" r:id="rId12" imgW="1713756" imgH="215806"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8238" y="4953000"/>
                        <a:ext cx="552608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95" name="Object 2"/>
          <p:cNvGraphicFramePr>
            <a:graphicFrameLocks noChangeAspect="1"/>
          </p:cNvGraphicFramePr>
          <p:nvPr>
            <p:extLst>
              <p:ext uri="{D42A27DB-BD31-4B8C-83A1-F6EECF244321}">
                <p14:modId xmlns:p14="http://schemas.microsoft.com/office/powerpoint/2010/main" val="483756506"/>
              </p:ext>
            </p:extLst>
          </p:nvPr>
        </p:nvGraphicFramePr>
        <p:xfrm>
          <a:off x="1167606" y="6019800"/>
          <a:ext cx="5565775" cy="690563"/>
        </p:xfrm>
        <a:graphic>
          <a:graphicData uri="http://schemas.openxmlformats.org/presentationml/2006/ole">
            <mc:AlternateContent xmlns:mc="http://schemas.openxmlformats.org/markup-compatibility/2006">
              <mc:Choice xmlns:v="urn:schemas-microsoft-com:vml" Requires="v">
                <p:oleObj name="Equation" r:id="rId14" imgW="1726451" imgH="215806" progId="Equation.DSMT4">
                  <p:embed/>
                </p:oleObj>
              </mc:Choice>
              <mc:Fallback>
                <p:oleObj name="Equation" r:id="rId14" imgW="1726451" imgH="215806"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7606" y="6019800"/>
                        <a:ext cx="55657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222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fill="hold"/>
                                        <p:tgtEl>
                                          <p:spTgt spid="93"/>
                                        </p:tgtEl>
                                        <p:attrNameLst>
                                          <p:attrName>ppt_x</p:attrName>
                                        </p:attrNameLst>
                                      </p:cBhvr>
                                      <p:tavLst>
                                        <p:tav tm="0">
                                          <p:val>
                                            <p:strVal val="0-#ppt_w/2"/>
                                          </p:val>
                                        </p:tav>
                                        <p:tav tm="100000">
                                          <p:val>
                                            <p:strVal val="#ppt_x"/>
                                          </p:val>
                                        </p:tav>
                                      </p:tavLst>
                                    </p:anim>
                                    <p:anim calcmode="lin" valueType="num">
                                      <p:cBhvr additive="base">
                                        <p:cTn id="26" dur="500" fill="hold"/>
                                        <p:tgtEl>
                                          <p:spTgt spid="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0-#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5"/>
                                        </p:tgtEl>
                                        <p:attrNameLst>
                                          <p:attrName>style.visibility</p:attrName>
                                        </p:attrNameLst>
                                      </p:cBhvr>
                                      <p:to>
                                        <p:strVal val="visible"/>
                                      </p:to>
                                    </p:set>
                                    <p:anim calcmode="discrete" valueType="clr">
                                      <p:cBhvr override="childStyle">
                                        <p:cTn id="39" dur="80"/>
                                        <p:tgtEl>
                                          <p:spTgt spid="10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5"/>
                                        </p:tgtEl>
                                        <p:attrNameLst>
                                          <p:attrName>fillcolor</p:attrName>
                                        </p:attrNameLst>
                                      </p:cBhvr>
                                      <p:tavLst>
                                        <p:tav tm="0">
                                          <p:val>
                                            <p:clrVal>
                                              <a:schemeClr val="accent2"/>
                                            </p:clrVal>
                                          </p:val>
                                        </p:tav>
                                        <p:tav tm="50000">
                                          <p:val>
                                            <p:clrVal>
                                              <a:schemeClr val="hlink"/>
                                            </p:clrVal>
                                          </p:val>
                                        </p:tav>
                                      </p:tavLst>
                                    </p:anim>
                                    <p:set>
                                      <p:cBhvr>
                                        <p:cTn id="41" dur="80"/>
                                        <p:tgtEl>
                                          <p:spTgt spid="105"/>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7692"/>
                                        </p:tgtEl>
                                        <p:attrNameLst>
                                          <p:attrName>style.visibility</p:attrName>
                                        </p:attrNameLst>
                                      </p:cBhvr>
                                      <p:to>
                                        <p:strVal val="visible"/>
                                      </p:to>
                                    </p:set>
                                    <p:animEffect transition="in" filter="barn(inVertical)">
                                      <p:cBhvr>
                                        <p:cTn id="46" dur="500"/>
                                        <p:tgtEl>
                                          <p:spTgt spid="2769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7693"/>
                                        </p:tgtEl>
                                        <p:attrNameLst>
                                          <p:attrName>style.visibility</p:attrName>
                                        </p:attrNameLst>
                                      </p:cBhvr>
                                      <p:to>
                                        <p:strVal val="visible"/>
                                      </p:to>
                                    </p:set>
                                    <p:animEffect transition="in" filter="circle(in)">
                                      <p:cBhvr>
                                        <p:cTn id="51" dur="2000"/>
                                        <p:tgtEl>
                                          <p:spTgt spid="2769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7694"/>
                                        </p:tgtEl>
                                        <p:attrNameLst>
                                          <p:attrName>style.visibility</p:attrName>
                                        </p:attrNameLst>
                                      </p:cBhvr>
                                      <p:to>
                                        <p:strVal val="visible"/>
                                      </p:to>
                                    </p:set>
                                    <p:animEffect transition="in" filter="randombar(horizontal)">
                                      <p:cBhvr>
                                        <p:cTn id="56" dur="500"/>
                                        <p:tgtEl>
                                          <p:spTgt spid="2769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7695"/>
                                        </p:tgtEl>
                                        <p:attrNameLst>
                                          <p:attrName>style.visibility</p:attrName>
                                        </p:attrNameLst>
                                      </p:cBhvr>
                                      <p:to>
                                        <p:strVal val="visible"/>
                                      </p:to>
                                    </p:set>
                                    <p:animEffect transition="in" filter="fade">
                                      <p:cBhvr>
                                        <p:cTn id="61" dur="1000"/>
                                        <p:tgtEl>
                                          <p:spTgt spid="27695"/>
                                        </p:tgtEl>
                                      </p:cBhvr>
                                    </p:animEffect>
                                    <p:anim calcmode="lin" valueType="num">
                                      <p:cBhvr>
                                        <p:cTn id="62" dur="1000" fill="hold"/>
                                        <p:tgtEl>
                                          <p:spTgt spid="27695"/>
                                        </p:tgtEl>
                                        <p:attrNameLst>
                                          <p:attrName>ppt_x</p:attrName>
                                        </p:attrNameLst>
                                      </p:cBhvr>
                                      <p:tavLst>
                                        <p:tav tm="0">
                                          <p:val>
                                            <p:strVal val="#ppt_x"/>
                                          </p:val>
                                        </p:tav>
                                        <p:tav tm="100000">
                                          <p:val>
                                            <p:strVal val="#ppt_x"/>
                                          </p:val>
                                        </p:tav>
                                      </p:tavLst>
                                    </p:anim>
                                    <p:anim calcmode="lin" valueType="num">
                                      <p:cBhvr>
                                        <p:cTn id="63" dur="1000" fill="hold"/>
                                        <p:tgtEl>
                                          <p:spTgt spid="2769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 grpId="0" animBg="1"/>
      <p:bldP spid="104" grpId="0"/>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49312" y="1600200"/>
            <a:ext cx="8054975" cy="1600200"/>
            <a:chOff x="535" y="864"/>
            <a:chExt cx="5074" cy="2544"/>
          </a:xfrm>
        </p:grpSpPr>
        <p:sp>
          <p:nvSpPr>
            <p:cNvPr id="28747" name="Line 4"/>
            <p:cNvSpPr>
              <a:spLocks noChangeShapeType="1"/>
            </p:cNvSpPr>
            <p:nvPr/>
          </p:nvSpPr>
          <p:spPr bwMode="auto">
            <a:xfrm>
              <a:off x="3449" y="1008"/>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8748" name="Picture 5" descr="1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 y="3120"/>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9" name="Line 6"/>
            <p:cNvSpPr>
              <a:spLocks noChangeShapeType="1"/>
            </p:cNvSpPr>
            <p:nvPr/>
          </p:nvSpPr>
          <p:spPr bwMode="auto">
            <a:xfrm>
              <a:off x="685" y="3264"/>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8750" name="Line 7"/>
            <p:cNvSpPr>
              <a:spLocks noChangeShapeType="1"/>
            </p:cNvSpPr>
            <p:nvPr/>
          </p:nvSpPr>
          <p:spPr bwMode="auto">
            <a:xfrm>
              <a:off x="5609" y="1152"/>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8752" name="Line 9"/>
            <p:cNvSpPr>
              <a:spLocks noChangeShapeType="1"/>
            </p:cNvSpPr>
            <p:nvPr/>
          </p:nvSpPr>
          <p:spPr bwMode="auto">
            <a:xfrm>
              <a:off x="535" y="1200"/>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28753" name="Picture 10" descr="1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 y="864"/>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54" name="Line 11"/>
            <p:cNvSpPr>
              <a:spLocks noChangeShapeType="1"/>
            </p:cNvSpPr>
            <p:nvPr/>
          </p:nvSpPr>
          <p:spPr bwMode="auto">
            <a:xfrm>
              <a:off x="685" y="1008"/>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8757" name="Line 14"/>
            <p:cNvSpPr>
              <a:spLocks noChangeShapeType="1"/>
            </p:cNvSpPr>
            <p:nvPr/>
          </p:nvSpPr>
          <p:spPr bwMode="auto">
            <a:xfrm>
              <a:off x="3449" y="3264"/>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grpSp>
      <p:grpSp>
        <p:nvGrpSpPr>
          <p:cNvPr id="3" name="Group 17"/>
          <p:cNvGrpSpPr>
            <a:grpSpLocks/>
          </p:cNvGrpSpPr>
          <p:nvPr/>
        </p:nvGrpSpPr>
        <p:grpSpPr bwMode="auto">
          <a:xfrm>
            <a:off x="304800" y="914400"/>
            <a:ext cx="263525" cy="1905000"/>
            <a:chOff x="48" y="768"/>
            <a:chExt cx="182" cy="2075"/>
          </a:xfrm>
        </p:grpSpPr>
        <p:grpSp>
          <p:nvGrpSpPr>
            <p:cNvPr id="28724" name="Group 18"/>
            <p:cNvGrpSpPr>
              <a:grpSpLocks/>
            </p:cNvGrpSpPr>
            <p:nvPr/>
          </p:nvGrpSpPr>
          <p:grpSpPr bwMode="auto">
            <a:xfrm rot="5400000">
              <a:off x="-895" y="1753"/>
              <a:ext cx="2064" cy="97"/>
              <a:chOff x="0" y="1896"/>
              <a:chExt cx="5760" cy="120"/>
            </a:xfrm>
          </p:grpSpPr>
          <p:sp>
            <p:nvSpPr>
              <p:cNvPr id="28745"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vi-VN" altLang="en-US">
                  <a:solidFill>
                    <a:srgbClr val="000000"/>
                  </a:solidFill>
                </a:endParaRPr>
              </a:p>
            </p:txBody>
          </p:sp>
          <p:sp>
            <p:nvSpPr>
              <p:cNvPr id="28746"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vi-VN" altLang="en-US">
                  <a:solidFill>
                    <a:srgbClr val="000000"/>
                  </a:solidFill>
                </a:endParaRPr>
              </a:p>
            </p:txBody>
          </p:sp>
        </p:grpSp>
        <p:grpSp>
          <p:nvGrpSpPr>
            <p:cNvPr id="28725" name="Group 21"/>
            <p:cNvGrpSpPr>
              <a:grpSpLocks/>
            </p:cNvGrpSpPr>
            <p:nvPr/>
          </p:nvGrpSpPr>
          <p:grpSpPr bwMode="auto">
            <a:xfrm rot="5400000">
              <a:off x="55" y="2667"/>
              <a:ext cx="170" cy="175"/>
              <a:chOff x="1873" y="1824"/>
              <a:chExt cx="2012" cy="1824"/>
            </a:xfrm>
          </p:grpSpPr>
          <p:sp>
            <p:nvSpPr>
              <p:cNvPr id="72" name="AutoShape 22"/>
              <p:cNvSpPr>
                <a:spLocks noChangeArrowheads="1"/>
              </p:cNvSpPr>
              <p:nvPr/>
            </p:nvSpPr>
            <p:spPr bwMode="gray">
              <a:xfrm rot="16200000" flipH="1">
                <a:off x="1851" y="2547"/>
                <a:ext cx="263"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73" name="AutoShape 23"/>
              <p:cNvSpPr>
                <a:spLocks noChangeArrowheads="1"/>
              </p:cNvSpPr>
              <p:nvPr/>
            </p:nvSpPr>
            <p:spPr bwMode="gray">
              <a:xfrm rot="5400000" flipH="1">
                <a:off x="3629" y="2501"/>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74" name="AutoShape 24"/>
              <p:cNvSpPr>
                <a:spLocks noChangeArrowheads="1"/>
              </p:cNvSpPr>
              <p:nvPr/>
            </p:nvSpPr>
            <p:spPr bwMode="gray">
              <a:xfrm rot="10800000" flipH="1">
                <a:off x="2719" y="3101"/>
                <a:ext cx="32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28739"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fontAlgn="base">
                  <a:spcBef>
                    <a:spcPct val="0"/>
                  </a:spcBef>
                  <a:spcAft>
                    <a:spcPct val="0"/>
                  </a:spcAft>
                </a:pPr>
                <a:endParaRPr lang="vi-VN" altLang="en-US">
                  <a:solidFill>
                    <a:srgbClr val="000000"/>
                  </a:solidFill>
                </a:endParaRPr>
              </a:p>
            </p:txBody>
          </p:sp>
          <p:sp>
            <p:nvSpPr>
              <p:cNvPr id="28740"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fontAlgn="base">
                  <a:spcBef>
                    <a:spcPct val="0"/>
                  </a:spcBef>
                  <a:spcAft>
                    <a:spcPct val="0"/>
                  </a:spcAft>
                </a:pPr>
                <a:endParaRPr lang="vi-VN" altLang="en-US">
                  <a:solidFill>
                    <a:srgbClr val="000000"/>
                  </a:solidFill>
                </a:endParaRPr>
              </a:p>
            </p:txBody>
          </p:sp>
          <p:sp>
            <p:nvSpPr>
              <p:cNvPr id="77" name="Oval 27"/>
              <p:cNvSpPr>
                <a:spLocks noChangeArrowheads="1"/>
              </p:cNvSpPr>
              <p:nvPr/>
            </p:nvSpPr>
            <p:spPr bwMode="gray">
              <a:xfrm>
                <a:off x="2269" y="2164"/>
                <a:ext cx="1248" cy="93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base">
                  <a:spcBef>
                    <a:spcPct val="0"/>
                  </a:spcBef>
                  <a:spcAft>
                    <a:spcPct val="0"/>
                  </a:spcAft>
                  <a:defRPr/>
                </a:pPr>
                <a:endParaRPr lang="vi-VN">
                  <a:solidFill>
                    <a:prstClr val="black"/>
                  </a:solidFill>
                </a:endParaRPr>
              </a:p>
            </p:txBody>
          </p:sp>
          <p:sp>
            <p:nvSpPr>
              <p:cNvPr id="28742" name="Oval 2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fontAlgn="base">
                  <a:spcBef>
                    <a:spcPct val="0"/>
                  </a:spcBef>
                  <a:spcAft>
                    <a:spcPct val="0"/>
                  </a:spcAft>
                </a:pPr>
                <a:endParaRPr lang="vi-VN" altLang="en-US">
                  <a:solidFill>
                    <a:srgbClr val="000000"/>
                  </a:solidFill>
                </a:endParaRPr>
              </a:p>
            </p:txBody>
          </p:sp>
          <p:sp>
            <p:nvSpPr>
              <p:cNvPr id="79" name="Oval 29"/>
              <p:cNvSpPr>
                <a:spLocks noChangeArrowheads="1"/>
              </p:cNvSpPr>
              <p:nvPr/>
            </p:nvSpPr>
            <p:spPr bwMode="gray">
              <a:xfrm>
                <a:off x="2351" y="2244"/>
                <a:ext cx="1085" cy="77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base">
                  <a:spcBef>
                    <a:spcPct val="0"/>
                  </a:spcBef>
                  <a:spcAft>
                    <a:spcPct val="0"/>
                  </a:spcAft>
                  <a:defRPr/>
                </a:pPr>
                <a:endParaRPr lang="vi-VN">
                  <a:solidFill>
                    <a:prstClr val="black"/>
                  </a:solidFill>
                </a:endParaRPr>
              </a:p>
            </p:txBody>
          </p:sp>
          <p:sp>
            <p:nvSpPr>
              <p:cNvPr id="28744" name="Oval 3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fontAlgn="base">
                  <a:spcBef>
                    <a:spcPct val="0"/>
                  </a:spcBef>
                  <a:spcAft>
                    <a:spcPct val="0"/>
                  </a:spcAft>
                </a:pPr>
                <a:endParaRPr lang="vi-VN" altLang="en-US">
                  <a:solidFill>
                    <a:srgbClr val="000000"/>
                  </a:solidFill>
                </a:endParaRPr>
              </a:p>
            </p:txBody>
          </p:sp>
        </p:grpSp>
        <p:grpSp>
          <p:nvGrpSpPr>
            <p:cNvPr id="28726" name="Group 31"/>
            <p:cNvGrpSpPr>
              <a:grpSpLocks/>
            </p:cNvGrpSpPr>
            <p:nvPr/>
          </p:nvGrpSpPr>
          <p:grpSpPr bwMode="auto">
            <a:xfrm rot="5400000">
              <a:off x="47" y="1719"/>
              <a:ext cx="170" cy="175"/>
              <a:chOff x="1866" y="1824"/>
              <a:chExt cx="2013" cy="1821"/>
            </a:xfrm>
          </p:grpSpPr>
          <p:sp>
            <p:nvSpPr>
              <p:cNvPr id="63" name="AutoShape 32"/>
              <p:cNvSpPr>
                <a:spLocks noChangeArrowheads="1"/>
              </p:cNvSpPr>
              <p:nvPr/>
            </p:nvSpPr>
            <p:spPr bwMode="gray">
              <a:xfrm rot="16200000" flipH="1">
                <a:off x="2200" y="2867"/>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64" name="AutoShape 33"/>
              <p:cNvSpPr>
                <a:spLocks noChangeArrowheads="1"/>
              </p:cNvSpPr>
              <p:nvPr/>
            </p:nvSpPr>
            <p:spPr bwMode="gray">
              <a:xfrm rot="5400000" flipH="1">
                <a:off x="3634" y="2833"/>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65" name="AutoShape 34"/>
              <p:cNvSpPr>
                <a:spLocks noChangeArrowheads="1"/>
              </p:cNvSpPr>
              <p:nvPr/>
            </p:nvSpPr>
            <p:spPr bwMode="gray">
              <a:xfrm rot="10800000" flipH="1">
                <a:off x="2717" y="3780"/>
                <a:ext cx="32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28730" name="Oval 3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fontAlgn="base">
                  <a:spcBef>
                    <a:spcPct val="0"/>
                  </a:spcBef>
                  <a:spcAft>
                    <a:spcPct val="0"/>
                  </a:spcAft>
                </a:pPr>
                <a:endParaRPr lang="vi-VN" altLang="en-US">
                  <a:solidFill>
                    <a:srgbClr val="000000"/>
                  </a:solidFill>
                </a:endParaRPr>
              </a:p>
            </p:txBody>
          </p:sp>
          <p:sp>
            <p:nvSpPr>
              <p:cNvPr id="28731" name="Oval 3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fontAlgn="base">
                  <a:spcBef>
                    <a:spcPct val="0"/>
                  </a:spcBef>
                  <a:spcAft>
                    <a:spcPct val="0"/>
                  </a:spcAft>
                </a:pPr>
                <a:endParaRPr lang="vi-VN" altLang="en-US">
                  <a:solidFill>
                    <a:srgbClr val="000000"/>
                  </a:solidFill>
                </a:endParaRPr>
              </a:p>
            </p:txBody>
          </p:sp>
          <p:sp>
            <p:nvSpPr>
              <p:cNvPr id="68" name="Oval 37"/>
              <p:cNvSpPr>
                <a:spLocks noChangeArrowheads="1"/>
              </p:cNvSpPr>
              <p:nvPr/>
            </p:nvSpPr>
            <p:spPr bwMode="gray">
              <a:xfrm>
                <a:off x="2287" y="2319"/>
                <a:ext cx="1229" cy="15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base">
                  <a:spcBef>
                    <a:spcPct val="0"/>
                  </a:spcBef>
                  <a:spcAft>
                    <a:spcPct val="0"/>
                  </a:spcAft>
                  <a:defRPr/>
                </a:pPr>
                <a:endParaRPr lang="vi-VN">
                  <a:solidFill>
                    <a:prstClr val="black"/>
                  </a:solidFill>
                </a:endParaRPr>
              </a:p>
            </p:txBody>
          </p:sp>
          <p:sp>
            <p:nvSpPr>
              <p:cNvPr id="28733" name="Oval 3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fontAlgn="base">
                  <a:spcBef>
                    <a:spcPct val="0"/>
                  </a:spcBef>
                  <a:spcAft>
                    <a:spcPct val="0"/>
                  </a:spcAft>
                </a:pPr>
                <a:endParaRPr lang="vi-VN" altLang="en-US">
                  <a:solidFill>
                    <a:srgbClr val="000000"/>
                  </a:solidFill>
                </a:endParaRPr>
              </a:p>
            </p:txBody>
          </p:sp>
          <p:sp>
            <p:nvSpPr>
              <p:cNvPr id="70" name="Oval 39"/>
              <p:cNvSpPr>
                <a:spLocks noChangeArrowheads="1"/>
              </p:cNvSpPr>
              <p:nvPr/>
            </p:nvSpPr>
            <p:spPr bwMode="gray">
              <a:xfrm>
                <a:off x="2369" y="2582"/>
                <a:ext cx="1065" cy="12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base">
                  <a:spcBef>
                    <a:spcPct val="0"/>
                  </a:spcBef>
                  <a:spcAft>
                    <a:spcPct val="0"/>
                  </a:spcAft>
                  <a:defRPr/>
                </a:pPr>
                <a:endParaRPr lang="vi-VN">
                  <a:solidFill>
                    <a:prstClr val="black"/>
                  </a:solidFill>
                </a:endParaRPr>
              </a:p>
            </p:txBody>
          </p:sp>
          <p:sp>
            <p:nvSpPr>
              <p:cNvPr id="28735" name="Oval 4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fontAlgn="base">
                  <a:spcBef>
                    <a:spcPct val="0"/>
                  </a:spcBef>
                  <a:spcAft>
                    <a:spcPct val="0"/>
                  </a:spcAft>
                </a:pPr>
                <a:endParaRPr lang="vi-VN" altLang="en-US">
                  <a:solidFill>
                    <a:srgbClr val="000000"/>
                  </a:solidFill>
                </a:endParaRPr>
              </a:p>
            </p:txBody>
          </p:sp>
        </p:grpSp>
      </p:grpSp>
      <p:grpSp>
        <p:nvGrpSpPr>
          <p:cNvPr id="7" name="Group 53"/>
          <p:cNvGrpSpPr>
            <a:grpSpLocks/>
          </p:cNvGrpSpPr>
          <p:nvPr/>
        </p:nvGrpSpPr>
        <p:grpSpPr bwMode="auto">
          <a:xfrm>
            <a:off x="415925" y="2667000"/>
            <a:ext cx="498475" cy="534988"/>
            <a:chOff x="250" y="1291"/>
            <a:chExt cx="586" cy="625"/>
          </a:xfrm>
        </p:grpSpPr>
        <p:sp>
          <p:nvSpPr>
            <p:cNvPr id="84" name="AutoShape 54"/>
            <p:cNvSpPr>
              <a:spLocks noChangeArrowheads="1"/>
            </p:cNvSpPr>
            <p:nvPr/>
          </p:nvSpPr>
          <p:spPr bwMode="gray">
            <a:xfrm flipH="1">
              <a:off x="526" y="129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85" name="AutoShape 55"/>
            <p:cNvSpPr>
              <a:spLocks noChangeArrowheads="1"/>
            </p:cNvSpPr>
            <p:nvPr/>
          </p:nvSpPr>
          <p:spPr bwMode="gray">
            <a:xfrm rot="10800000" flipH="1">
              <a:off x="537" y="185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86" name="AutoShape 56"/>
            <p:cNvSpPr>
              <a:spLocks noChangeArrowheads="1"/>
            </p:cNvSpPr>
            <p:nvPr/>
          </p:nvSpPr>
          <p:spPr bwMode="gray">
            <a:xfrm rot="16200000" flipH="1">
              <a:off x="235" y="1571"/>
              <a:ext cx="95"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fontAlgn="base">
                <a:spcBef>
                  <a:spcPct val="0"/>
                </a:spcBef>
                <a:spcAft>
                  <a:spcPct val="0"/>
                </a:spcAft>
                <a:defRPr/>
              </a:pPr>
              <a:endParaRPr lang="vi-VN">
                <a:solidFill>
                  <a:prstClr val="black"/>
                </a:solidFill>
              </a:endParaRPr>
            </a:p>
          </p:txBody>
        </p:sp>
        <p:sp>
          <p:nvSpPr>
            <p:cNvPr id="28718" name="Oval 57"/>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fontAlgn="base">
                <a:spcBef>
                  <a:spcPct val="0"/>
                </a:spcBef>
                <a:spcAft>
                  <a:spcPct val="0"/>
                </a:spcAft>
              </a:pPr>
              <a:endParaRPr lang="vi-VN" altLang="en-US">
                <a:solidFill>
                  <a:srgbClr val="000000"/>
                </a:solidFill>
              </a:endParaRPr>
            </a:p>
          </p:txBody>
        </p:sp>
        <p:sp>
          <p:nvSpPr>
            <p:cNvPr id="28719" name="Oval 58"/>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fontAlgn="base">
                <a:spcBef>
                  <a:spcPct val="0"/>
                </a:spcBef>
                <a:spcAft>
                  <a:spcPct val="0"/>
                </a:spcAft>
              </a:pPr>
              <a:endParaRPr lang="vi-VN" altLang="en-US">
                <a:solidFill>
                  <a:srgbClr val="000000"/>
                </a:solidFill>
              </a:endParaRPr>
            </a:p>
          </p:txBody>
        </p:sp>
        <p:sp>
          <p:nvSpPr>
            <p:cNvPr id="89" name="Oval 59"/>
            <p:cNvSpPr>
              <a:spLocks noChangeArrowheads="1"/>
            </p:cNvSpPr>
            <p:nvPr/>
          </p:nvSpPr>
          <p:spPr bwMode="gray">
            <a:xfrm rot="5400000">
              <a:off x="380" y="1403"/>
              <a:ext cx="391" cy="4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base">
                <a:spcBef>
                  <a:spcPct val="0"/>
                </a:spcBef>
                <a:spcAft>
                  <a:spcPct val="0"/>
                </a:spcAft>
                <a:defRPr/>
              </a:pPr>
              <a:endParaRPr lang="vi-VN">
                <a:solidFill>
                  <a:prstClr val="black"/>
                </a:solidFill>
              </a:endParaRPr>
            </a:p>
          </p:txBody>
        </p:sp>
        <p:sp>
          <p:nvSpPr>
            <p:cNvPr id="28721" name="Oval 60"/>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fontAlgn="base">
                <a:spcBef>
                  <a:spcPct val="0"/>
                </a:spcBef>
                <a:spcAft>
                  <a:spcPct val="0"/>
                </a:spcAft>
              </a:pPr>
              <a:endParaRPr lang="vi-VN" altLang="en-US">
                <a:solidFill>
                  <a:srgbClr val="000000"/>
                </a:solidFill>
              </a:endParaRPr>
            </a:p>
          </p:txBody>
        </p:sp>
        <p:sp>
          <p:nvSpPr>
            <p:cNvPr id="91" name="Oval 61"/>
            <p:cNvSpPr>
              <a:spLocks noChangeArrowheads="1"/>
            </p:cNvSpPr>
            <p:nvPr/>
          </p:nvSpPr>
          <p:spPr bwMode="gray">
            <a:xfrm rot="5400000">
              <a:off x="407" y="1428"/>
              <a:ext cx="339" cy="3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base">
                <a:spcBef>
                  <a:spcPct val="0"/>
                </a:spcBef>
                <a:spcAft>
                  <a:spcPct val="0"/>
                </a:spcAft>
                <a:defRPr/>
              </a:pPr>
              <a:endParaRPr lang="vi-VN">
                <a:solidFill>
                  <a:prstClr val="black"/>
                </a:solidFill>
              </a:endParaRPr>
            </a:p>
          </p:txBody>
        </p:sp>
        <p:sp>
          <p:nvSpPr>
            <p:cNvPr id="28723" name="Oval 62"/>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fontAlgn="base">
                <a:spcBef>
                  <a:spcPct val="0"/>
                </a:spcBef>
                <a:spcAft>
                  <a:spcPct val="0"/>
                </a:spcAft>
              </a:pPr>
              <a:endParaRPr lang="vi-VN" altLang="en-US">
                <a:solidFill>
                  <a:srgbClr val="000000"/>
                </a:solidFill>
              </a:endParaRPr>
            </a:p>
          </p:txBody>
        </p:sp>
      </p:grpSp>
      <p:sp>
        <p:nvSpPr>
          <p:cNvPr id="93" name="AutoShape 41"/>
          <p:cNvSpPr>
            <a:spLocks noChangeArrowheads="1"/>
          </p:cNvSpPr>
          <p:nvPr/>
        </p:nvSpPr>
        <p:spPr bwMode="gray">
          <a:xfrm>
            <a:off x="0" y="0"/>
            <a:ext cx="2971800" cy="1066800"/>
          </a:xfrm>
          <a:prstGeom prst="roundRect">
            <a:avLst>
              <a:gd name="adj" fmla="val 50000"/>
            </a:avLst>
          </a:prstGeom>
          <a:solidFill>
            <a:schemeClr val="folHlink"/>
          </a:solidFill>
          <a:ln>
            <a:noFill/>
          </a:ln>
          <a:effectLst>
            <a:outerShdw dist="63500" dir="3187806" algn="ctr" rotWithShape="0">
              <a:srgbClr val="001D3A"/>
            </a:outerShdw>
          </a:effectLst>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ctr" fontAlgn="base">
              <a:spcBef>
                <a:spcPct val="0"/>
              </a:spcBef>
              <a:spcAft>
                <a:spcPct val="0"/>
              </a:spcAft>
            </a:pPr>
            <a:endParaRPr lang="en-US" altLang="en-US" b="1">
              <a:solidFill>
                <a:srgbClr val="FF3300"/>
              </a:solidFill>
              <a:latin typeface="Arial" charset="0"/>
            </a:endParaRPr>
          </a:p>
          <a:p>
            <a:pPr algn="ctr" fontAlgn="base">
              <a:spcBef>
                <a:spcPct val="0"/>
              </a:spcBef>
              <a:spcAft>
                <a:spcPct val="0"/>
              </a:spcAft>
            </a:pPr>
            <a:r>
              <a:rPr lang="en-US" altLang="en-US" sz="2400" b="1">
                <a:solidFill>
                  <a:srgbClr val="000000"/>
                </a:solidFill>
                <a:latin typeface=".VnTime" pitchFamily="34" charset="0"/>
              </a:rPr>
              <a:t>       </a:t>
            </a:r>
            <a:endParaRPr lang="en-US" altLang="en-US" sz="3200">
              <a:solidFill>
                <a:srgbClr val="FF3300"/>
              </a:solidFill>
              <a:latin typeface=".VnTime" pitchFamily="34" charset="0"/>
            </a:endParaRPr>
          </a:p>
          <a:p>
            <a:pPr algn="ctr" fontAlgn="base">
              <a:spcBef>
                <a:spcPct val="0"/>
              </a:spcBef>
              <a:spcAft>
                <a:spcPct val="0"/>
              </a:spcAft>
            </a:pPr>
            <a:r>
              <a:rPr lang="en-US" altLang="en-US" sz="2400" b="1">
                <a:solidFill>
                  <a:srgbClr val="FF3300"/>
                </a:solidFill>
                <a:latin typeface=".VnTime" pitchFamily="34" charset="0"/>
              </a:rPr>
              <a:t>	</a:t>
            </a:r>
          </a:p>
        </p:txBody>
      </p:sp>
      <p:grpSp>
        <p:nvGrpSpPr>
          <p:cNvPr id="8" name="Group 42"/>
          <p:cNvGrpSpPr>
            <a:grpSpLocks/>
          </p:cNvGrpSpPr>
          <p:nvPr/>
        </p:nvGrpSpPr>
        <p:grpSpPr bwMode="auto">
          <a:xfrm rot="-5400000">
            <a:off x="1714500" y="-38100"/>
            <a:ext cx="1066800" cy="1143000"/>
            <a:chOff x="884" y="2523"/>
            <a:chExt cx="862" cy="862"/>
          </a:xfrm>
        </p:grpSpPr>
        <p:sp>
          <p:nvSpPr>
            <p:cNvPr id="28706" name="Oval 43"/>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fontAlgn="base">
                <a:spcBef>
                  <a:spcPct val="0"/>
                </a:spcBef>
                <a:spcAft>
                  <a:spcPct val="0"/>
                </a:spcAft>
              </a:pPr>
              <a:endParaRPr lang="vi-VN" altLang="en-US">
                <a:solidFill>
                  <a:srgbClr val="000000"/>
                </a:solidFill>
              </a:endParaRPr>
            </a:p>
          </p:txBody>
        </p:sp>
        <p:sp>
          <p:nvSpPr>
            <p:cNvPr id="28707" name="Oval 44"/>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fontAlgn="base">
                <a:spcBef>
                  <a:spcPct val="0"/>
                </a:spcBef>
                <a:spcAft>
                  <a:spcPct val="0"/>
                </a:spcAft>
              </a:pPr>
              <a:endParaRPr lang="vi-VN" altLang="en-US">
                <a:solidFill>
                  <a:srgbClr val="000000"/>
                </a:solidFill>
              </a:endParaRPr>
            </a:p>
          </p:txBody>
        </p:sp>
        <p:sp>
          <p:nvSpPr>
            <p:cNvPr id="28708" name="Oval 45"/>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fontAlgn="base">
                <a:spcBef>
                  <a:spcPct val="0"/>
                </a:spcBef>
                <a:spcAft>
                  <a:spcPct val="0"/>
                </a:spcAft>
              </a:pPr>
              <a:endParaRPr lang="vi-VN" altLang="en-US">
                <a:solidFill>
                  <a:srgbClr val="000000"/>
                </a:solidFill>
              </a:endParaRPr>
            </a:p>
          </p:txBody>
        </p:sp>
        <p:sp>
          <p:nvSpPr>
            <p:cNvPr id="28709" name="Oval 46"/>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fontAlgn="base">
                <a:spcBef>
                  <a:spcPct val="0"/>
                </a:spcBef>
                <a:spcAft>
                  <a:spcPct val="0"/>
                </a:spcAft>
              </a:pPr>
              <a:endParaRPr lang="vi-VN" altLang="en-US">
                <a:solidFill>
                  <a:srgbClr val="000000"/>
                </a:solidFill>
              </a:endParaRPr>
            </a:p>
          </p:txBody>
        </p:sp>
        <p:sp>
          <p:nvSpPr>
            <p:cNvPr id="28710" name="Oval 47"/>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fontAlgn="base">
                <a:spcBef>
                  <a:spcPct val="0"/>
                </a:spcBef>
                <a:spcAft>
                  <a:spcPct val="0"/>
                </a:spcAft>
              </a:pPr>
              <a:endParaRPr lang="vi-VN" altLang="en-US">
                <a:solidFill>
                  <a:srgbClr val="000000"/>
                </a:solidFill>
              </a:endParaRPr>
            </a:p>
          </p:txBody>
        </p:sp>
        <p:sp>
          <p:nvSpPr>
            <p:cNvPr id="28711" name="Oval 48"/>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base">
                <a:spcBef>
                  <a:spcPct val="0"/>
                </a:spcBef>
                <a:spcAft>
                  <a:spcPct val="0"/>
                </a:spcAft>
              </a:pPr>
              <a:endParaRPr lang="vi-VN" altLang="en-US">
                <a:solidFill>
                  <a:srgbClr val="000000"/>
                </a:solidFill>
              </a:endParaRPr>
            </a:p>
          </p:txBody>
        </p:sp>
        <p:sp>
          <p:nvSpPr>
            <p:cNvPr id="28712" name="Oval 49"/>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base">
                <a:spcBef>
                  <a:spcPct val="0"/>
                </a:spcBef>
                <a:spcAft>
                  <a:spcPct val="0"/>
                </a:spcAft>
              </a:pPr>
              <a:endParaRPr lang="vi-VN" altLang="en-US">
                <a:solidFill>
                  <a:srgbClr val="000000"/>
                </a:solidFill>
              </a:endParaRPr>
            </a:p>
          </p:txBody>
        </p:sp>
        <p:sp>
          <p:nvSpPr>
            <p:cNvPr id="28713" name="Oval 50"/>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base">
                <a:spcBef>
                  <a:spcPct val="0"/>
                </a:spcBef>
                <a:spcAft>
                  <a:spcPct val="0"/>
                </a:spcAft>
              </a:pPr>
              <a:endParaRPr lang="vi-VN" altLang="en-US">
                <a:solidFill>
                  <a:srgbClr val="000000"/>
                </a:solidFill>
              </a:endParaRPr>
            </a:p>
          </p:txBody>
        </p:sp>
        <p:sp>
          <p:nvSpPr>
            <p:cNvPr id="28714" name="Oval 51"/>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fontAlgn="base">
                <a:spcBef>
                  <a:spcPct val="0"/>
                </a:spcBef>
                <a:spcAft>
                  <a:spcPct val="0"/>
                </a:spcAft>
              </a:pPr>
              <a:r>
                <a:rPr lang="en-US" altLang="en-US" sz="5400" b="1" dirty="0">
                  <a:solidFill>
                    <a:srgbClr val="000000"/>
                  </a:solidFill>
                  <a:latin typeface="Times New Roman" pitchFamily="18" charset="0"/>
                  <a:cs typeface="Times New Roman" pitchFamily="18" charset="0"/>
                </a:rPr>
                <a:t> </a:t>
              </a:r>
              <a:r>
                <a:rPr lang="en-US" altLang="en-US" sz="5400" b="1" dirty="0">
                  <a:solidFill>
                    <a:srgbClr val="FF3300"/>
                  </a:solidFill>
                  <a:latin typeface="Times New Roman" pitchFamily="18" charset="0"/>
                  <a:cs typeface="Times New Roman" pitchFamily="18" charset="0"/>
                </a:rPr>
                <a:t>5</a:t>
              </a:r>
            </a:p>
          </p:txBody>
        </p:sp>
      </p:grpSp>
      <p:sp>
        <p:nvSpPr>
          <p:cNvPr id="104" name="Text Box 52"/>
          <p:cNvSpPr txBox="1">
            <a:spLocks noChangeArrowheads="1"/>
          </p:cNvSpPr>
          <p:nvPr/>
        </p:nvSpPr>
        <p:spPr bwMode="auto">
          <a:xfrm>
            <a:off x="381000" y="0"/>
            <a:ext cx="175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50000"/>
              </a:spcBef>
              <a:spcAft>
                <a:spcPct val="0"/>
              </a:spcAft>
            </a:pPr>
            <a:r>
              <a:rPr lang="en-US" altLang="en-US" sz="5400" b="1">
                <a:solidFill>
                  <a:srgbClr val="FF3300"/>
                </a:solidFill>
                <a:latin typeface="Times New Roman" pitchFamily="18" charset="0"/>
              </a:rPr>
              <a:t>Câu </a:t>
            </a:r>
          </a:p>
        </p:txBody>
      </p:sp>
      <p:sp>
        <p:nvSpPr>
          <p:cNvPr id="105" name="Text Box 64"/>
          <p:cNvSpPr txBox="1">
            <a:spLocks noChangeArrowheads="1"/>
          </p:cNvSpPr>
          <p:nvPr/>
        </p:nvSpPr>
        <p:spPr bwMode="auto">
          <a:xfrm>
            <a:off x="1066800" y="1660525"/>
            <a:ext cx="7620000" cy="2727325"/>
          </a:xfrm>
          <a:prstGeom prst="rect">
            <a:avLst/>
          </a:prstGeom>
          <a:noFill/>
          <a:ln w="9525">
            <a:noFill/>
            <a:miter lim="800000"/>
            <a:headEnd/>
            <a:tailEnd/>
          </a:ln>
        </p:spPr>
        <p:txBody>
          <a:bodyPr>
            <a:spAutoFit/>
          </a:bodyPr>
          <a:lstStyle/>
          <a:p>
            <a:pPr fontAlgn="base">
              <a:spcBef>
                <a:spcPct val="0"/>
              </a:spcBef>
              <a:spcAft>
                <a:spcPct val="0"/>
              </a:spcAft>
              <a:defRPr/>
            </a:pPr>
            <a:r>
              <a:rPr lang="en-US" sz="3600" b="1" dirty="0" err="1">
                <a:solidFill>
                  <a:srgbClr val="0000FF"/>
                </a:solidFill>
                <a:latin typeface="Times New Roman" pitchFamily="18" charset="0"/>
                <a:cs typeface="Times New Roman" pitchFamily="18" charset="0"/>
              </a:rPr>
              <a:t>Làm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số</a:t>
            </a:r>
            <a:r>
              <a:rPr lang="en-US" sz="3600" b="1" dirty="0">
                <a:solidFill>
                  <a:srgbClr val="0000FF"/>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8,1(6)</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đến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chữ</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số</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thập</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thứ</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nhất</a:t>
            </a:r>
            <a:r>
              <a:rPr lang="en-US" sz="3600" b="1" dirty="0">
                <a:solidFill>
                  <a:srgbClr val="0000FF"/>
                </a:solidFill>
                <a:latin typeface="Times New Roman" pitchFamily="18" charset="0"/>
                <a:cs typeface="Times New Roman" pitchFamily="18" charset="0"/>
              </a:rPr>
              <a:t>. </a:t>
            </a:r>
          </a:p>
          <a:p>
            <a:pPr marL="609600" indent="-609600" fontAlgn="base">
              <a:spcBef>
                <a:spcPct val="20000"/>
              </a:spcBef>
              <a:spcAft>
                <a:spcPct val="0"/>
              </a:spcAft>
              <a:defRPr/>
            </a:pPr>
            <a:r>
              <a:rPr lang="en-US" sz="3600" dirty="0">
                <a:solidFill>
                  <a:srgbClr val="0066FF"/>
                </a:solidFill>
                <a:latin typeface="Times New Roman" pitchFamily="18" charset="0"/>
              </a:rPr>
              <a:t>   </a:t>
            </a:r>
          </a:p>
          <a:p>
            <a:pPr fontAlgn="base">
              <a:spcBef>
                <a:spcPct val="0"/>
              </a:spcBef>
              <a:spcAft>
                <a:spcPct val="0"/>
              </a:spcAft>
              <a:defRPr/>
            </a:pPr>
            <a:endParaRPr lang="en-US" sz="2800" dirty="0">
              <a:solidFill>
                <a:prstClr val="black"/>
              </a:solidFill>
              <a:latin typeface="Times New Roman" pitchFamily="18" charset="0"/>
            </a:endParaRPr>
          </a:p>
          <a:p>
            <a:pPr fontAlgn="base">
              <a:spcBef>
                <a:spcPct val="0"/>
              </a:spcBef>
              <a:spcAft>
                <a:spcPct val="0"/>
              </a:spcAft>
              <a:defRPr/>
            </a:pPr>
            <a:endParaRPr lang="en-US" sz="2800" dirty="0">
              <a:solidFill>
                <a:prstClr val="black"/>
              </a:solidFill>
              <a:latin typeface="Times New Roman" pitchFamily="18" charset="0"/>
            </a:endParaRPr>
          </a:p>
        </p:txBody>
      </p:sp>
      <p:cxnSp>
        <p:nvCxnSpPr>
          <p:cNvPr id="116" name="Straight Connector 115"/>
          <p:cNvCxnSpPr/>
          <p:nvPr/>
        </p:nvCxnSpPr>
        <p:spPr>
          <a:xfrm rot="5400000">
            <a:off x="1257300" y="6438900"/>
            <a:ext cx="381000" cy="152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7" name="Object 2"/>
          <p:cNvGraphicFramePr>
            <a:graphicFrameLocks noChangeAspect="1"/>
          </p:cNvGraphicFramePr>
          <p:nvPr>
            <p:extLst>
              <p:ext uri="{D42A27DB-BD31-4B8C-83A1-F6EECF244321}">
                <p14:modId xmlns:p14="http://schemas.microsoft.com/office/powerpoint/2010/main" val="1078859571"/>
              </p:ext>
            </p:extLst>
          </p:nvPr>
        </p:nvGraphicFramePr>
        <p:xfrm>
          <a:off x="2255119" y="3733800"/>
          <a:ext cx="4046538" cy="990600"/>
        </p:xfrm>
        <a:graphic>
          <a:graphicData uri="http://schemas.openxmlformats.org/presentationml/2006/ole">
            <mc:AlternateContent xmlns:mc="http://schemas.openxmlformats.org/markup-compatibility/2006">
              <mc:Choice xmlns:v="urn:schemas-microsoft-com:vml" Requires="v">
                <p:oleObj name="Equation" r:id="rId5" imgW="748975" imgH="203112" progId="Equation.DSMT4">
                  <p:embed/>
                </p:oleObj>
              </mc:Choice>
              <mc:Fallback>
                <p:oleObj name="Equation" r:id="rId5" imgW="748975"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119" y="3733800"/>
                        <a:ext cx="40465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93383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fill="hold"/>
                                        <p:tgtEl>
                                          <p:spTgt spid="93"/>
                                        </p:tgtEl>
                                        <p:attrNameLst>
                                          <p:attrName>ppt_x</p:attrName>
                                        </p:attrNameLst>
                                      </p:cBhvr>
                                      <p:tavLst>
                                        <p:tav tm="0">
                                          <p:val>
                                            <p:strVal val="0-#ppt_w/2"/>
                                          </p:val>
                                        </p:tav>
                                        <p:tav tm="100000">
                                          <p:val>
                                            <p:strVal val="#ppt_x"/>
                                          </p:val>
                                        </p:tav>
                                      </p:tavLst>
                                    </p:anim>
                                    <p:anim calcmode="lin" valueType="num">
                                      <p:cBhvr additive="base">
                                        <p:cTn id="26" dur="500" fill="hold"/>
                                        <p:tgtEl>
                                          <p:spTgt spid="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0-#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5"/>
                                        </p:tgtEl>
                                        <p:attrNameLst>
                                          <p:attrName>style.visibility</p:attrName>
                                        </p:attrNameLst>
                                      </p:cBhvr>
                                      <p:to>
                                        <p:strVal val="visible"/>
                                      </p:to>
                                    </p:set>
                                    <p:anim calcmode="discrete" valueType="clr">
                                      <p:cBhvr override="childStyle">
                                        <p:cTn id="39" dur="80"/>
                                        <p:tgtEl>
                                          <p:spTgt spid="10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5"/>
                                        </p:tgtEl>
                                        <p:attrNameLst>
                                          <p:attrName>fillcolor</p:attrName>
                                        </p:attrNameLst>
                                      </p:cBhvr>
                                      <p:tavLst>
                                        <p:tav tm="0">
                                          <p:val>
                                            <p:clrVal>
                                              <a:schemeClr val="accent2"/>
                                            </p:clrVal>
                                          </p:val>
                                        </p:tav>
                                        <p:tav tm="50000">
                                          <p:val>
                                            <p:clrVal>
                                              <a:schemeClr val="hlink"/>
                                            </p:clrVal>
                                          </p:val>
                                        </p:tav>
                                      </p:tavLst>
                                    </p:anim>
                                    <p:set>
                                      <p:cBhvr>
                                        <p:cTn id="41" dur="80"/>
                                        <p:tgtEl>
                                          <p:spTgt spid="105"/>
                                        </p:tgtEl>
                                        <p:attrNameLst>
                                          <p:attrName>fill.type</p:attrName>
                                        </p:attrNameLst>
                                      </p:cBhvr>
                                      <p:to>
                                        <p:strVal val="solid"/>
                                      </p:to>
                                    </p:set>
                                  </p:childTnLst>
                                </p:cTn>
                              </p:par>
                              <p:par>
                                <p:cTn id="42" presetID="3" presetClass="entr" presetSubtype="10" fill="hold"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blinds(horizontal)">
                                      <p:cBhvr>
                                        <p:cTn id="44" dur="500"/>
                                        <p:tgtEl>
                                          <p:spTgt spid="1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blinds(horizontal)">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04" grpId="0"/>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58825" y="1294808"/>
            <a:ext cx="8054975" cy="2731698"/>
            <a:chOff x="535" y="864"/>
            <a:chExt cx="5074" cy="2400"/>
          </a:xfrm>
        </p:grpSpPr>
        <p:sp>
          <p:nvSpPr>
            <p:cNvPr id="30805" name="Line 4"/>
            <p:cNvSpPr>
              <a:spLocks noChangeShapeType="1"/>
            </p:cNvSpPr>
            <p:nvPr/>
          </p:nvSpPr>
          <p:spPr bwMode="auto">
            <a:xfrm>
              <a:off x="3449" y="1008"/>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30807" name="Line 6"/>
            <p:cNvSpPr>
              <a:spLocks noChangeShapeType="1"/>
            </p:cNvSpPr>
            <p:nvPr/>
          </p:nvSpPr>
          <p:spPr bwMode="auto">
            <a:xfrm>
              <a:off x="685" y="3264"/>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30808" name="Line 7"/>
            <p:cNvSpPr>
              <a:spLocks noChangeShapeType="1"/>
            </p:cNvSpPr>
            <p:nvPr/>
          </p:nvSpPr>
          <p:spPr bwMode="auto">
            <a:xfrm>
              <a:off x="5609" y="1152"/>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30810" name="Line 9"/>
            <p:cNvSpPr>
              <a:spLocks noChangeShapeType="1"/>
            </p:cNvSpPr>
            <p:nvPr/>
          </p:nvSpPr>
          <p:spPr bwMode="auto">
            <a:xfrm>
              <a:off x="535" y="1200"/>
              <a:ext cx="0" cy="192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30811" name="Picture 10" descr="1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 y="864"/>
              <a:ext cx="11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2" name="Line 11"/>
            <p:cNvSpPr>
              <a:spLocks noChangeShapeType="1"/>
            </p:cNvSpPr>
            <p:nvPr/>
          </p:nvSpPr>
          <p:spPr bwMode="auto">
            <a:xfrm>
              <a:off x="685" y="1008"/>
              <a:ext cx="1910"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30815" name="Line 14"/>
            <p:cNvSpPr>
              <a:spLocks noChangeShapeType="1"/>
            </p:cNvSpPr>
            <p:nvPr/>
          </p:nvSpPr>
          <p:spPr bwMode="auto">
            <a:xfrm>
              <a:off x="3449" y="3264"/>
              <a:ext cx="1909" cy="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grpSp>
      <p:grpSp>
        <p:nvGrpSpPr>
          <p:cNvPr id="3" name="Group 17"/>
          <p:cNvGrpSpPr>
            <a:grpSpLocks/>
          </p:cNvGrpSpPr>
          <p:nvPr/>
        </p:nvGrpSpPr>
        <p:grpSpPr bwMode="auto">
          <a:xfrm>
            <a:off x="304800" y="914400"/>
            <a:ext cx="263525" cy="1905000"/>
            <a:chOff x="48" y="768"/>
            <a:chExt cx="182" cy="2075"/>
          </a:xfrm>
        </p:grpSpPr>
        <p:grpSp>
          <p:nvGrpSpPr>
            <p:cNvPr id="30782" name="Group 18"/>
            <p:cNvGrpSpPr>
              <a:grpSpLocks/>
            </p:cNvGrpSpPr>
            <p:nvPr/>
          </p:nvGrpSpPr>
          <p:grpSpPr bwMode="auto">
            <a:xfrm rot="5400000">
              <a:off x="-895" y="1753"/>
              <a:ext cx="2064" cy="97"/>
              <a:chOff x="0" y="1896"/>
              <a:chExt cx="5760" cy="120"/>
            </a:xfrm>
          </p:grpSpPr>
          <p:sp>
            <p:nvSpPr>
              <p:cNvPr id="30803"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804"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30783" name="Group 21"/>
            <p:cNvGrpSpPr>
              <a:grpSpLocks/>
            </p:cNvGrpSpPr>
            <p:nvPr/>
          </p:nvGrpSpPr>
          <p:grpSpPr bwMode="auto">
            <a:xfrm rot="5400000">
              <a:off x="55" y="2667"/>
              <a:ext cx="170" cy="175"/>
              <a:chOff x="1873" y="1824"/>
              <a:chExt cx="2012" cy="1824"/>
            </a:xfrm>
          </p:grpSpPr>
          <p:sp>
            <p:nvSpPr>
              <p:cNvPr id="72" name="AutoShape 22"/>
              <p:cNvSpPr>
                <a:spLocks noChangeArrowheads="1"/>
              </p:cNvSpPr>
              <p:nvPr/>
            </p:nvSpPr>
            <p:spPr bwMode="gray">
              <a:xfrm rot="16200000" flipH="1">
                <a:off x="1851" y="2547"/>
                <a:ext cx="263"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3" name="AutoShape 23"/>
              <p:cNvSpPr>
                <a:spLocks noChangeArrowheads="1"/>
              </p:cNvSpPr>
              <p:nvPr/>
            </p:nvSpPr>
            <p:spPr bwMode="gray">
              <a:xfrm rot="5400000" flipH="1">
                <a:off x="3629" y="2501"/>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74" name="AutoShape 24"/>
              <p:cNvSpPr>
                <a:spLocks noChangeArrowheads="1"/>
              </p:cNvSpPr>
              <p:nvPr/>
            </p:nvSpPr>
            <p:spPr bwMode="gray">
              <a:xfrm rot="10800000" flipH="1">
                <a:off x="2719" y="3112"/>
                <a:ext cx="32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797" name="Oval 2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98" name="Oval 2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7" name="Oval 27"/>
              <p:cNvSpPr>
                <a:spLocks noChangeArrowheads="1"/>
              </p:cNvSpPr>
              <p:nvPr/>
            </p:nvSpPr>
            <p:spPr bwMode="gray">
              <a:xfrm>
                <a:off x="2269" y="2164"/>
                <a:ext cx="1248" cy="94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800" name="Oval 2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9" name="Oval 29"/>
              <p:cNvSpPr>
                <a:spLocks noChangeArrowheads="1"/>
              </p:cNvSpPr>
              <p:nvPr/>
            </p:nvSpPr>
            <p:spPr bwMode="gray">
              <a:xfrm>
                <a:off x="2351" y="2244"/>
                <a:ext cx="1085"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802" name="Oval 3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nvGrpSpPr>
            <p:cNvPr id="30784" name="Group 31"/>
            <p:cNvGrpSpPr>
              <a:grpSpLocks/>
            </p:cNvGrpSpPr>
            <p:nvPr/>
          </p:nvGrpSpPr>
          <p:grpSpPr bwMode="auto">
            <a:xfrm rot="5400000">
              <a:off x="47" y="1719"/>
              <a:ext cx="170" cy="175"/>
              <a:chOff x="1866" y="1824"/>
              <a:chExt cx="2013" cy="1821"/>
            </a:xfrm>
          </p:grpSpPr>
          <p:sp>
            <p:nvSpPr>
              <p:cNvPr id="63" name="AutoShape 32"/>
              <p:cNvSpPr>
                <a:spLocks noChangeArrowheads="1"/>
              </p:cNvSpPr>
              <p:nvPr/>
            </p:nvSpPr>
            <p:spPr bwMode="gray">
              <a:xfrm rot="16200000" flipH="1">
                <a:off x="2200" y="2856"/>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4" name="AutoShape 33"/>
              <p:cNvSpPr>
                <a:spLocks noChangeArrowheads="1"/>
              </p:cNvSpPr>
              <p:nvPr/>
            </p:nvSpPr>
            <p:spPr bwMode="gray">
              <a:xfrm rot="5400000" flipH="1">
                <a:off x="3634" y="2822"/>
                <a:ext cx="29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65" name="AutoShape 34"/>
              <p:cNvSpPr>
                <a:spLocks noChangeArrowheads="1"/>
              </p:cNvSpPr>
              <p:nvPr/>
            </p:nvSpPr>
            <p:spPr bwMode="gray">
              <a:xfrm rot="10800000" flipH="1">
                <a:off x="2717" y="3768"/>
                <a:ext cx="32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788" name="Oval 3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89" name="Oval 3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68" name="Oval 37"/>
              <p:cNvSpPr>
                <a:spLocks noChangeArrowheads="1"/>
              </p:cNvSpPr>
              <p:nvPr/>
            </p:nvSpPr>
            <p:spPr bwMode="gray">
              <a:xfrm>
                <a:off x="2287" y="2319"/>
                <a:ext cx="1229" cy="149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791" name="Oval 38"/>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70" name="Oval 39"/>
              <p:cNvSpPr>
                <a:spLocks noChangeArrowheads="1"/>
              </p:cNvSpPr>
              <p:nvPr/>
            </p:nvSpPr>
            <p:spPr bwMode="gray">
              <a:xfrm>
                <a:off x="2369" y="2559"/>
                <a:ext cx="1065" cy="12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793" name="Oval 40"/>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grpSp>
      <p:grpSp>
        <p:nvGrpSpPr>
          <p:cNvPr id="7" name="Group 53"/>
          <p:cNvGrpSpPr>
            <a:grpSpLocks/>
          </p:cNvGrpSpPr>
          <p:nvPr/>
        </p:nvGrpSpPr>
        <p:grpSpPr bwMode="auto">
          <a:xfrm>
            <a:off x="415925" y="2667000"/>
            <a:ext cx="498475" cy="534988"/>
            <a:chOff x="250" y="1291"/>
            <a:chExt cx="586" cy="625"/>
          </a:xfrm>
        </p:grpSpPr>
        <p:sp>
          <p:nvSpPr>
            <p:cNvPr id="84" name="AutoShape 54"/>
            <p:cNvSpPr>
              <a:spLocks noChangeArrowheads="1"/>
            </p:cNvSpPr>
            <p:nvPr/>
          </p:nvSpPr>
          <p:spPr bwMode="gray">
            <a:xfrm flipH="1">
              <a:off x="526" y="129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5" name="AutoShape 55"/>
            <p:cNvSpPr>
              <a:spLocks noChangeArrowheads="1"/>
            </p:cNvSpPr>
            <p:nvPr/>
          </p:nvSpPr>
          <p:spPr bwMode="gray">
            <a:xfrm rot="10800000" flipH="1">
              <a:off x="537" y="1851"/>
              <a:ext cx="99"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86" name="AutoShape 56"/>
            <p:cNvSpPr>
              <a:spLocks noChangeArrowheads="1"/>
            </p:cNvSpPr>
            <p:nvPr/>
          </p:nvSpPr>
          <p:spPr bwMode="gray">
            <a:xfrm rot="16200000" flipH="1">
              <a:off x="235" y="1571"/>
              <a:ext cx="95" cy="6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p:spPr>
          <p:txBody>
            <a:bodyPr wrap="none" anchor="ct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776" name="Oval 57"/>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77" name="Oval 58"/>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89" name="Oval 59"/>
            <p:cNvSpPr>
              <a:spLocks noChangeArrowheads="1"/>
            </p:cNvSpPr>
            <p:nvPr/>
          </p:nvSpPr>
          <p:spPr bwMode="gray">
            <a:xfrm rot="5400000">
              <a:off x="380" y="1403"/>
              <a:ext cx="391" cy="4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779" name="Oval 60"/>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91" name="Oval 61"/>
            <p:cNvSpPr>
              <a:spLocks noChangeArrowheads="1"/>
            </p:cNvSpPr>
            <p:nvPr/>
          </p:nvSpPr>
          <p:spPr bwMode="gray">
            <a:xfrm rot="5400000">
              <a:off x="407" y="1428"/>
              <a:ext cx="339" cy="3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0" fontAlgn="base" hangingPunct="0">
                <a:spcBef>
                  <a:spcPct val="0"/>
                </a:spcBef>
                <a:spcAft>
                  <a:spcPct val="0"/>
                </a:spcAft>
                <a:defRPr/>
              </a:pPr>
              <a:endParaRPr lang="vi-VN">
                <a:solidFill>
                  <a:prstClr val="black"/>
                </a:solidFill>
                <a:latin typeface="Verdana" panose="020B0604030504040204" pitchFamily="34" charset="0"/>
              </a:endParaRPr>
            </a:p>
          </p:txBody>
        </p:sp>
        <p:sp>
          <p:nvSpPr>
            <p:cNvPr id="30781" name="Oval 62"/>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grpSp>
      <p:sp>
        <p:nvSpPr>
          <p:cNvPr id="93" name="AutoShape 41"/>
          <p:cNvSpPr>
            <a:spLocks noChangeArrowheads="1"/>
          </p:cNvSpPr>
          <p:nvPr/>
        </p:nvSpPr>
        <p:spPr bwMode="gray">
          <a:xfrm>
            <a:off x="0" y="0"/>
            <a:ext cx="2971800" cy="1066800"/>
          </a:xfrm>
          <a:prstGeom prst="roundRect">
            <a:avLst>
              <a:gd name="adj" fmla="val 50000"/>
            </a:avLst>
          </a:prstGeom>
          <a:solidFill>
            <a:schemeClr val="folHlink"/>
          </a:solidFill>
          <a:ln>
            <a:noFill/>
          </a:ln>
          <a:effectLst>
            <a:outerShdw dist="63500" dir="3187806" algn="ctr" rotWithShape="0">
              <a:srgbClr val="001D3A"/>
            </a:outerShdw>
          </a:effectLst>
          <a:extLst>
            <a:ext uri="{91240B29-F687-4F45-9708-019B960494DF}">
              <a14:hiddenLine xmlns:a14="http://schemas.microsoft.com/office/drawing/2010/main" w="12700"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ltLang="en-US" b="1">
              <a:solidFill>
                <a:srgbClr val="FF3300"/>
              </a:solidFill>
              <a:latin typeface="Verdana" pitchFamily="34" charset="0"/>
            </a:endParaRPr>
          </a:p>
          <a:p>
            <a:pPr algn="ctr" eaLnBrk="0" fontAlgn="base" hangingPunct="0">
              <a:spcBef>
                <a:spcPct val="0"/>
              </a:spcBef>
              <a:spcAft>
                <a:spcPct val="0"/>
              </a:spcAft>
            </a:pPr>
            <a:r>
              <a:rPr lang="en-US" altLang="en-US" sz="2400" b="1">
                <a:solidFill>
                  <a:srgbClr val="000000"/>
                </a:solidFill>
                <a:latin typeface=".VnTime" pitchFamily="34" charset="0"/>
              </a:rPr>
              <a:t>       </a:t>
            </a:r>
            <a:endParaRPr lang="en-US" altLang="en-US" sz="3200">
              <a:solidFill>
                <a:srgbClr val="FF3300"/>
              </a:solidFill>
              <a:latin typeface=".VnTime" pitchFamily="34" charset="0"/>
            </a:endParaRPr>
          </a:p>
          <a:p>
            <a:pPr algn="ctr" eaLnBrk="0" fontAlgn="base" hangingPunct="0">
              <a:spcBef>
                <a:spcPct val="0"/>
              </a:spcBef>
              <a:spcAft>
                <a:spcPct val="0"/>
              </a:spcAft>
            </a:pPr>
            <a:r>
              <a:rPr lang="en-US" altLang="en-US" sz="2400" b="1">
                <a:solidFill>
                  <a:srgbClr val="FF3300"/>
                </a:solidFill>
                <a:latin typeface=".VnTime" pitchFamily="34" charset="0"/>
              </a:rPr>
              <a:t>	</a:t>
            </a:r>
          </a:p>
        </p:txBody>
      </p:sp>
      <p:grpSp>
        <p:nvGrpSpPr>
          <p:cNvPr id="8" name="Group 42"/>
          <p:cNvGrpSpPr>
            <a:grpSpLocks/>
          </p:cNvGrpSpPr>
          <p:nvPr/>
        </p:nvGrpSpPr>
        <p:grpSpPr bwMode="auto">
          <a:xfrm rot="-5400000">
            <a:off x="1714500" y="-38100"/>
            <a:ext cx="1066800" cy="1143000"/>
            <a:chOff x="884" y="2523"/>
            <a:chExt cx="862" cy="862"/>
          </a:xfrm>
        </p:grpSpPr>
        <p:sp>
          <p:nvSpPr>
            <p:cNvPr id="30764" name="Oval 43"/>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65" name="Oval 44"/>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66" name="Oval 45"/>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67" name="Oval 46"/>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68" name="Oval 47"/>
            <p:cNvSpPr>
              <a:spLocks noChangeArrowheads="1"/>
            </p:cNvSpPr>
            <p:nvPr/>
          </p:nvSpPr>
          <p:spPr bwMode="gray">
            <a:xfrm>
              <a:off x="981" y="2617"/>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69" name="Oval 48"/>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70" name="Oval 49"/>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71" name="Oval 50"/>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eaLnBrk="0" fontAlgn="base" hangingPunct="0">
                <a:spcBef>
                  <a:spcPct val="0"/>
                </a:spcBef>
                <a:spcAft>
                  <a:spcPct val="0"/>
                </a:spcAft>
              </a:pPr>
              <a:endParaRPr lang="vi-VN" altLang="en-US">
                <a:solidFill>
                  <a:srgbClr val="000000"/>
                </a:solidFill>
                <a:latin typeface="Verdana" pitchFamily="34" charset="0"/>
              </a:endParaRPr>
            </a:p>
          </p:txBody>
        </p:sp>
        <p:sp>
          <p:nvSpPr>
            <p:cNvPr id="30772" name="Oval 51"/>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ctr" eaLnBrk="0" fontAlgn="base" hangingPunct="0">
                <a:spcBef>
                  <a:spcPct val="0"/>
                </a:spcBef>
                <a:spcAft>
                  <a:spcPct val="0"/>
                </a:spcAft>
              </a:pPr>
              <a:r>
                <a:rPr lang="en-US" altLang="en-US" sz="5400" b="1" dirty="0">
                  <a:solidFill>
                    <a:srgbClr val="000000"/>
                  </a:solidFill>
                  <a:latin typeface="Verdana" pitchFamily="34" charset="0"/>
                </a:rPr>
                <a:t> </a:t>
              </a:r>
              <a:r>
                <a:rPr lang="en-US" altLang="en-US" sz="5400" b="1" dirty="0">
                  <a:solidFill>
                    <a:srgbClr val="FF3300"/>
                  </a:solidFill>
                  <a:latin typeface="Times New Roman" pitchFamily="18" charset="0"/>
                  <a:cs typeface="Times New Roman" pitchFamily="18" charset="0"/>
                </a:rPr>
                <a:t>6</a:t>
              </a:r>
            </a:p>
          </p:txBody>
        </p:sp>
      </p:grpSp>
      <p:sp>
        <p:nvSpPr>
          <p:cNvPr id="104" name="Text Box 52"/>
          <p:cNvSpPr txBox="1">
            <a:spLocks noChangeArrowheads="1"/>
          </p:cNvSpPr>
          <p:nvPr/>
        </p:nvSpPr>
        <p:spPr bwMode="auto">
          <a:xfrm>
            <a:off x="381000" y="0"/>
            <a:ext cx="1752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r>
              <a:rPr lang="en-US" altLang="en-US" sz="5400" b="1">
                <a:solidFill>
                  <a:srgbClr val="FF3300"/>
                </a:solidFill>
                <a:latin typeface="Times New Roman" pitchFamily="18" charset="0"/>
              </a:rPr>
              <a:t>Câu </a:t>
            </a:r>
          </a:p>
        </p:txBody>
      </p:sp>
      <p:sp>
        <p:nvSpPr>
          <p:cNvPr id="105" name="Text Box 64"/>
          <p:cNvSpPr txBox="1">
            <a:spLocks noChangeArrowheads="1"/>
          </p:cNvSpPr>
          <p:nvPr/>
        </p:nvSpPr>
        <p:spPr bwMode="auto">
          <a:xfrm>
            <a:off x="816072" y="1462640"/>
            <a:ext cx="7620000" cy="2948499"/>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số</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hàng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trước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rồi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phép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tính</a:t>
            </a:r>
            <a:r>
              <a:rPr lang="en-US" sz="3200" b="1" dirty="0">
                <a:solidFill>
                  <a:srgbClr val="0000FF"/>
                </a:solidFill>
                <a:latin typeface="Times New Roman" pitchFamily="18" charset="0"/>
                <a:cs typeface="Times New Roman" pitchFamily="18" charset="0"/>
              </a:rPr>
              <a:t>. </a:t>
            </a:r>
          </a:p>
          <a:p>
            <a:pPr eaLnBrk="0" fontAlgn="base" hangingPunct="0">
              <a:spcBef>
                <a:spcPct val="0"/>
              </a:spcBef>
              <a:spcAft>
                <a:spcPct val="0"/>
              </a:spcAft>
              <a:defRPr/>
            </a:pPr>
            <a:r>
              <a:rPr lang="en-US" sz="3200" dirty="0">
                <a:solidFill>
                  <a:prstClr val="black"/>
                </a:solidFill>
                <a:latin typeface="Times New Roman" pitchFamily="18" charset="0"/>
                <a:cs typeface="Times New Roman" pitchFamily="18" charset="0"/>
              </a:rPr>
              <a:t>                           14,61-7,17+3,2</a:t>
            </a:r>
          </a:p>
          <a:p>
            <a:pPr marL="609600" indent="-609600" eaLnBrk="0" fontAlgn="base" hangingPunct="0">
              <a:spcBef>
                <a:spcPct val="20000"/>
              </a:spcBef>
              <a:spcAft>
                <a:spcPct val="0"/>
              </a:spcAft>
              <a:defRPr/>
            </a:pPr>
            <a:r>
              <a:rPr lang="en-US" sz="2800" dirty="0">
                <a:solidFill>
                  <a:srgbClr val="0000FF"/>
                </a:solidFill>
                <a:latin typeface="Times New Roman" pitchFamily="18" charset="0"/>
              </a:rPr>
              <a:t>   </a:t>
            </a:r>
          </a:p>
          <a:p>
            <a:pPr eaLnBrk="0" fontAlgn="base" hangingPunct="0">
              <a:spcBef>
                <a:spcPct val="0"/>
              </a:spcBef>
              <a:spcAft>
                <a:spcPct val="0"/>
              </a:spcAft>
              <a:defRPr/>
            </a:pPr>
            <a:endParaRPr lang="en-US" sz="2800" dirty="0">
              <a:solidFill>
                <a:prstClr val="black"/>
              </a:solidFill>
              <a:latin typeface="Times New Roman" pitchFamily="18" charset="0"/>
            </a:endParaRPr>
          </a:p>
          <a:p>
            <a:pPr eaLnBrk="0" fontAlgn="base" hangingPunct="0">
              <a:spcBef>
                <a:spcPct val="0"/>
              </a:spcBef>
              <a:spcAft>
                <a:spcPct val="0"/>
              </a:spcAft>
              <a:defRPr/>
            </a:pPr>
            <a:endParaRPr lang="en-US" sz="2800" dirty="0">
              <a:solidFill>
                <a:prstClr val="black"/>
              </a:solidFill>
              <a:latin typeface="Times New Roman" pitchFamily="18" charset="0"/>
            </a:endParaRPr>
          </a:p>
        </p:txBody>
      </p:sp>
      <p:graphicFrame>
        <p:nvGraphicFramePr>
          <p:cNvPr id="107" name="Object 2"/>
          <p:cNvGraphicFramePr>
            <a:graphicFrameLocks noChangeAspect="1"/>
          </p:cNvGraphicFramePr>
          <p:nvPr>
            <p:extLst>
              <p:ext uri="{D42A27DB-BD31-4B8C-83A1-F6EECF244321}">
                <p14:modId xmlns:p14="http://schemas.microsoft.com/office/powerpoint/2010/main" val="3522185841"/>
              </p:ext>
            </p:extLst>
          </p:nvPr>
        </p:nvGraphicFramePr>
        <p:xfrm>
          <a:off x="2491881" y="3581400"/>
          <a:ext cx="4289920" cy="2333625"/>
        </p:xfrm>
        <a:graphic>
          <a:graphicData uri="http://schemas.openxmlformats.org/presentationml/2006/ole">
            <mc:AlternateContent xmlns:mc="http://schemas.openxmlformats.org/markup-compatibility/2006">
              <mc:Choice xmlns:v="urn:schemas-microsoft-com:vml" Requires="v">
                <p:oleObj name="Equation" r:id="rId4" imgW="1066337" imgH="863225" progId="Equation.3">
                  <p:embed/>
                </p:oleObj>
              </mc:Choice>
              <mc:Fallback>
                <p:oleObj name="Equation" r:id="rId4" imgW="1066337" imgH="8632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881" y="3581400"/>
                        <a:ext cx="4289920" cy="23336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034555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fill="hold"/>
                                        <p:tgtEl>
                                          <p:spTgt spid="93"/>
                                        </p:tgtEl>
                                        <p:attrNameLst>
                                          <p:attrName>ppt_x</p:attrName>
                                        </p:attrNameLst>
                                      </p:cBhvr>
                                      <p:tavLst>
                                        <p:tav tm="0">
                                          <p:val>
                                            <p:strVal val="0-#ppt_w/2"/>
                                          </p:val>
                                        </p:tav>
                                        <p:tav tm="100000">
                                          <p:val>
                                            <p:strVal val="#ppt_x"/>
                                          </p:val>
                                        </p:tav>
                                      </p:tavLst>
                                    </p:anim>
                                    <p:anim calcmode="lin" valueType="num">
                                      <p:cBhvr additive="base">
                                        <p:cTn id="26" dur="500" fill="hold"/>
                                        <p:tgtEl>
                                          <p:spTgt spid="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0-#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05"/>
                                        </p:tgtEl>
                                        <p:attrNameLst>
                                          <p:attrName>style.visibility</p:attrName>
                                        </p:attrNameLst>
                                      </p:cBhvr>
                                      <p:to>
                                        <p:strVal val="visible"/>
                                      </p:to>
                                    </p:set>
                                    <p:anim calcmode="discrete" valueType="clr">
                                      <p:cBhvr override="childStyle">
                                        <p:cTn id="39" dur="80"/>
                                        <p:tgtEl>
                                          <p:spTgt spid="10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5"/>
                                        </p:tgtEl>
                                        <p:attrNameLst>
                                          <p:attrName>fillcolor</p:attrName>
                                        </p:attrNameLst>
                                      </p:cBhvr>
                                      <p:tavLst>
                                        <p:tav tm="0">
                                          <p:val>
                                            <p:clrVal>
                                              <a:schemeClr val="accent2"/>
                                            </p:clrVal>
                                          </p:val>
                                        </p:tav>
                                        <p:tav tm="50000">
                                          <p:val>
                                            <p:clrVal>
                                              <a:schemeClr val="hlink"/>
                                            </p:clrVal>
                                          </p:val>
                                        </p:tav>
                                      </p:tavLst>
                                    </p:anim>
                                    <p:set>
                                      <p:cBhvr>
                                        <p:cTn id="41" dur="80"/>
                                        <p:tgtEl>
                                          <p:spTgt spid="105"/>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blinds(horizontal)">
                                      <p:cBhvr>
                                        <p:cTn id="4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04" grpId="0"/>
      <p:bldP spid="1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hlinkClick r:id="rId2" action="ppaction://hlinksldjump"/>
          </p:cNvPr>
          <p:cNvSpPr>
            <a:spLocks noChangeArrowheads="1"/>
          </p:cNvSpPr>
          <p:nvPr/>
        </p:nvSpPr>
        <p:spPr bwMode="auto">
          <a:xfrm>
            <a:off x="228600" y="1846263"/>
            <a:ext cx="88804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fontAlgn="base" hangingPunct="0">
              <a:spcBef>
                <a:spcPct val="0"/>
              </a:spcBef>
              <a:spcAft>
                <a:spcPct val="0"/>
              </a:spcAft>
            </a:pPr>
            <a:r>
              <a:rPr lang="en-US" altLang="en-US" sz="3200" b="1">
                <a:solidFill>
                  <a:srgbClr val="002060"/>
                </a:solidFill>
                <a:latin typeface="Times New Roman" pitchFamily="18" charset="0"/>
                <a:cs typeface="Times New Roman" pitchFamily="18" charset="0"/>
              </a:rPr>
              <a:t> Theo số liệu mới nhất từ Liên Hợp Quốc vào ngày 21/10/2019. Dân số hiện tại của Việt Nam là </a:t>
            </a:r>
            <a:r>
              <a:rPr lang="en-US" altLang="en-US" sz="3200" b="1">
                <a:solidFill>
                  <a:srgbClr val="FF0000"/>
                </a:solidFill>
                <a:latin typeface="Times New Roman" pitchFamily="18" charset="0"/>
                <a:cs typeface="Times New Roman" pitchFamily="18" charset="0"/>
              </a:rPr>
              <a:t>97 713 666</a:t>
            </a:r>
            <a:r>
              <a:rPr lang="en-US" altLang="en-US" sz="3200" b="1">
                <a:solidFill>
                  <a:srgbClr val="002060"/>
                </a:solidFill>
                <a:latin typeface="Times New Roman" pitchFamily="18" charset="0"/>
                <a:cs typeface="Times New Roman" pitchFamily="18" charset="0"/>
              </a:rPr>
              <a:t> người. Để dễ nhớ, dễ so sánh người ta nói dân số Việt Nam hiện nay khoảng </a:t>
            </a:r>
            <a:r>
              <a:rPr lang="en-US" altLang="en-US" sz="3200" b="1">
                <a:solidFill>
                  <a:srgbClr val="FF0000"/>
                </a:solidFill>
                <a:latin typeface="Times New Roman" pitchFamily="18" charset="0"/>
                <a:cs typeface="Times New Roman" pitchFamily="18" charset="0"/>
              </a:rPr>
              <a:t>98 000 000</a:t>
            </a:r>
            <a:r>
              <a:rPr lang="en-US" altLang="en-US" sz="3200" b="1">
                <a:solidFill>
                  <a:srgbClr val="002060"/>
                </a:solidFill>
                <a:latin typeface="Times New Roman" pitchFamily="18" charset="0"/>
                <a:cs typeface="Times New Roman" pitchFamily="18" charset="0"/>
              </a:rPr>
              <a:t> người , theo em người ta đã làm tròn số đến hàng nào? </a:t>
            </a:r>
          </a:p>
        </p:txBody>
      </p:sp>
    </p:spTree>
    <p:extLst>
      <p:ext uri="{BB962C8B-B14F-4D97-AF65-F5344CB8AC3E}">
        <p14:creationId xmlns:p14="http://schemas.microsoft.com/office/powerpoint/2010/main" val="536080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24000" y="1773930"/>
            <a:ext cx="57150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 HƯỚNG DẪN VỀ NHÀ</a:t>
            </a:r>
            <a:endParaRPr lang="en-US" dirty="0">
              <a:solidFill>
                <a:prstClr val="black"/>
              </a:solidFill>
            </a:endParaRPr>
          </a:p>
        </p:txBody>
      </p:sp>
      <p:sp>
        <p:nvSpPr>
          <p:cNvPr id="2" name="Rectangle 1"/>
          <p:cNvSpPr/>
          <p:nvPr/>
        </p:nvSpPr>
        <p:spPr>
          <a:xfrm>
            <a:off x="1295400" y="2374205"/>
            <a:ext cx="6477000" cy="1384995"/>
          </a:xfrm>
          <a:prstGeom prst="rect">
            <a:avLst/>
          </a:prstGeom>
        </p:spPr>
        <p:txBody>
          <a:bodyPr wrap="square">
            <a:spAutoFit/>
          </a:bodyPr>
          <a:lstStyle/>
          <a:p>
            <a:pPr marL="457200" indent="-457200">
              <a:buFontTx/>
              <a:buChar char="-"/>
            </a:pP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7.12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7.16 (SGK/39) </a:t>
            </a:r>
          </a:p>
          <a:p>
            <a:pPr marL="457200" indent="-457200">
              <a:buFontTx/>
              <a:buChar char="-"/>
            </a:pP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31.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a:latin typeface="Times New Roman" pitchFamily="18" charset="0"/>
                <a:cs typeface="Times New Roman" pitchFamily="18" charset="0"/>
              </a:rPr>
              <a:t> 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76481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56675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0" y="5029201"/>
            <a:ext cx="9144000" cy="1569660"/>
          </a:xfrm>
          <a:prstGeom prst="rect">
            <a:avLst/>
          </a:prstGeom>
          <a:solidFill>
            <a:srgbClr val="FF00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dirty="0">
                <a:solidFill>
                  <a:srgbClr val="FFFF00"/>
                </a:solidFill>
              </a:rPr>
              <a:t> -</a:t>
            </a:r>
            <a:r>
              <a:rPr lang="en-US" altLang="en-US" sz="3200" dirty="0" err="1">
                <a:solidFill>
                  <a:schemeClr val="bg1"/>
                </a:solidFill>
                <a:latin typeface="Times New Roman" pitchFamily="18" charset="0"/>
                <a:cs typeface="Times New Roman" pitchFamily="18" charset="0"/>
              </a:rPr>
              <a:t>Mặt</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Trăng</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cách</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Trái</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Đất</a:t>
            </a:r>
            <a:r>
              <a:rPr lang="en-US" altLang="en-US" sz="3200" dirty="0">
                <a:solidFill>
                  <a:schemeClr val="bg1"/>
                </a:solidFill>
                <a:latin typeface="Times New Roman" pitchFamily="18" charset="0"/>
                <a:cs typeface="Times New Roman" pitchFamily="18" charset="0"/>
              </a:rPr>
              <a:t> </a:t>
            </a:r>
            <a:r>
              <a:rPr lang="en-US" altLang="en-US" sz="3200" b="1" u="sng" dirty="0" err="1">
                <a:solidFill>
                  <a:schemeClr val="bg1"/>
                </a:solidFill>
                <a:latin typeface="Times New Roman" pitchFamily="18" charset="0"/>
                <a:cs typeface="Times New Roman" pitchFamily="18" charset="0"/>
              </a:rPr>
              <a:t>khoảng</a:t>
            </a:r>
            <a:r>
              <a:rPr lang="en-US" altLang="en-US" sz="3200" b="1" u="sng" dirty="0">
                <a:solidFill>
                  <a:schemeClr val="bg1"/>
                </a:solidFill>
                <a:latin typeface="Times New Roman" pitchFamily="18" charset="0"/>
                <a:cs typeface="Times New Roman" pitchFamily="18" charset="0"/>
              </a:rPr>
              <a:t> 400 </a:t>
            </a:r>
            <a:r>
              <a:rPr lang="en-US" altLang="en-US" sz="3200" b="1" u="sng" dirty="0" err="1">
                <a:solidFill>
                  <a:schemeClr val="bg1"/>
                </a:solidFill>
                <a:latin typeface="Times New Roman" pitchFamily="18" charset="0"/>
                <a:cs typeface="Times New Roman" pitchFamily="18" charset="0"/>
              </a:rPr>
              <a:t>nghìn</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kilômét</a:t>
            </a:r>
            <a:endParaRPr lang="en-US" altLang="en-US" sz="3200" dirty="0">
              <a:solidFill>
                <a:schemeClr val="bg1"/>
              </a:solidFill>
              <a:latin typeface="Times New Roman" pitchFamily="18" charset="0"/>
              <a:cs typeface="Times New Roman" pitchFamily="18" charset="0"/>
            </a:endParaRPr>
          </a:p>
          <a:p>
            <a:pPr eaLnBrk="1" hangingPunct="1"/>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Diện</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tích</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bề</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mặt</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Trái</a:t>
            </a:r>
            <a:r>
              <a:rPr lang="en-US" altLang="en-US" sz="3200" dirty="0">
                <a:solidFill>
                  <a:schemeClr val="bg1"/>
                </a:solidFill>
                <a:latin typeface="Times New Roman" pitchFamily="18" charset="0"/>
                <a:cs typeface="Times New Roman" pitchFamily="18" charset="0"/>
              </a:rPr>
              <a:t> </a:t>
            </a:r>
            <a:r>
              <a:rPr lang="en-US" altLang="en-US" sz="3200" dirty="0" err="1">
                <a:solidFill>
                  <a:schemeClr val="bg1"/>
                </a:solidFill>
                <a:latin typeface="Times New Roman" pitchFamily="18" charset="0"/>
                <a:cs typeface="Times New Roman" pitchFamily="18" charset="0"/>
              </a:rPr>
              <a:t>Đất</a:t>
            </a:r>
            <a:r>
              <a:rPr lang="en-US" altLang="en-US" sz="3200" dirty="0">
                <a:solidFill>
                  <a:schemeClr val="bg1"/>
                </a:solidFill>
                <a:latin typeface="Times New Roman" pitchFamily="18" charset="0"/>
                <a:cs typeface="Times New Roman" pitchFamily="18" charset="0"/>
              </a:rPr>
              <a:t> </a:t>
            </a:r>
            <a:r>
              <a:rPr lang="en-US" altLang="en-US" sz="3200" b="1" u="sng" dirty="0" err="1">
                <a:solidFill>
                  <a:schemeClr val="bg1"/>
                </a:solidFill>
                <a:latin typeface="Times New Roman" pitchFamily="18" charset="0"/>
                <a:cs typeface="Times New Roman" pitchFamily="18" charset="0"/>
              </a:rPr>
              <a:t>khoảng</a:t>
            </a:r>
            <a:r>
              <a:rPr lang="en-US" altLang="en-US" sz="3200" b="1" u="sng" dirty="0">
                <a:solidFill>
                  <a:schemeClr val="bg1"/>
                </a:solidFill>
                <a:latin typeface="Times New Roman" pitchFamily="18" charset="0"/>
                <a:cs typeface="Times New Roman" pitchFamily="18" charset="0"/>
              </a:rPr>
              <a:t> 510,2 </a:t>
            </a:r>
            <a:r>
              <a:rPr lang="en-US" altLang="en-US" sz="3200" b="1" u="sng" dirty="0" err="1">
                <a:solidFill>
                  <a:schemeClr val="bg1"/>
                </a:solidFill>
                <a:latin typeface="Times New Roman" pitchFamily="18" charset="0"/>
                <a:cs typeface="Times New Roman" pitchFamily="18" charset="0"/>
              </a:rPr>
              <a:t>triệu</a:t>
            </a:r>
            <a:r>
              <a:rPr lang="en-US" altLang="en-US" sz="3200" dirty="0">
                <a:solidFill>
                  <a:schemeClr val="bg1"/>
                </a:solidFill>
                <a:latin typeface="Times New Roman" pitchFamily="18" charset="0"/>
                <a:cs typeface="Times New Roman" pitchFamily="18" charset="0"/>
              </a:rPr>
              <a:t> km</a:t>
            </a:r>
            <a:r>
              <a:rPr lang="en-US" altLang="en-US" sz="3200" baseline="30000" dirty="0">
                <a:solidFill>
                  <a:schemeClr val="bg1"/>
                </a:solidFill>
                <a:latin typeface="Times New Roman" pitchFamily="18" charset="0"/>
                <a:cs typeface="Times New Roman" pitchFamily="18" charset="0"/>
              </a:rPr>
              <a:t>2</a:t>
            </a:r>
            <a:endParaRPr lang="en-US" altLang="en-US" sz="3200" dirty="0">
              <a:solidFill>
                <a:schemeClr val="bg1"/>
              </a:solidFill>
              <a:latin typeface="Times New Roman" pitchFamily="18" charset="0"/>
              <a:cs typeface="Times New Roman" pitchFamily="18" charset="0"/>
            </a:endParaRPr>
          </a:p>
          <a:p>
            <a:pPr eaLnBrk="1" hangingPunct="1"/>
            <a:endParaRPr lang="en-US" alt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94209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7173">
                                            <p:txEl>
                                              <p:pRg st="0" end="0"/>
                                            </p:txEl>
                                          </p:spTgt>
                                        </p:tgtEl>
                                        <p:attrNameLst>
                                          <p:attrName>style.visibility</p:attrName>
                                        </p:attrNameLst>
                                      </p:cBhvr>
                                      <p:to>
                                        <p:strVal val="visible"/>
                                      </p:to>
                                    </p:set>
                                    <p:anim calcmode="discrete" valueType="clr">
                                      <p:cBhvr override="childStyle">
                                        <p:cTn id="7" dur="80"/>
                                        <p:tgtEl>
                                          <p:spTgt spid="71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73">
                                            <p:txEl>
                                              <p:pRg st="0" end="0"/>
                                            </p:txEl>
                                          </p:spTgt>
                                        </p:tgtEl>
                                        <p:attrNameLst>
                                          <p:attrName>fill.type</p:attrName>
                                        </p:attrNameLst>
                                      </p:cBhvr>
                                      <p:to>
                                        <p:strVal val="solid"/>
                                      </p:to>
                                    </p:set>
                                  </p:childTnLst>
                                </p:cTn>
                              </p:par>
                            </p:childTnLst>
                          </p:cTn>
                        </p:par>
                        <p:par>
                          <p:cTn id="10" fill="hold" nodeType="afterGroup">
                            <p:stCondLst>
                              <p:cond delay="16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173">
                                            <p:txEl>
                                              <p:pRg st="1" end="1"/>
                                            </p:txEl>
                                          </p:spTgt>
                                        </p:tgtEl>
                                        <p:attrNameLst>
                                          <p:attrName>style.visibility</p:attrName>
                                        </p:attrNameLst>
                                      </p:cBhvr>
                                      <p:to>
                                        <p:strVal val="visible"/>
                                      </p:to>
                                    </p:set>
                                    <p:anim calcmode="discrete" valueType="clr">
                                      <p:cBhvr override="childStyle">
                                        <p:cTn id="13" dur="80"/>
                                        <p:tgtEl>
                                          <p:spTgt spid="717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17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17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708074" y="482421"/>
            <a:ext cx="2035126" cy="1320800"/>
          </a:xfrm>
          <a:prstGeom prst="wedgeEllipseCallout">
            <a:avLst>
              <a:gd name="adj1" fmla="val 51751"/>
              <a:gd name="adj2" fmla="val 1279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Times New Roman" panose="02020603050405020304" pitchFamily="18" charset="0"/>
                <a:cs typeface="Times New Roman" panose="02020603050405020304" pitchFamily="18" charset="0"/>
              </a:rPr>
              <a:t>khoảng 6kg</a:t>
            </a:r>
            <a:endParaRPr lang="en-US" dirty="0">
              <a:solidFill>
                <a:prstClr val="white"/>
              </a:solidFill>
            </a:endParaRPr>
          </a:p>
        </p:txBody>
      </p:sp>
      <p:sp>
        <p:nvSpPr>
          <p:cNvPr id="6" name="Oval Callout 5"/>
          <p:cNvSpPr/>
          <p:nvPr/>
        </p:nvSpPr>
        <p:spPr>
          <a:xfrm>
            <a:off x="6248405" y="596328"/>
            <a:ext cx="2060327" cy="1102173"/>
          </a:xfrm>
          <a:prstGeom prst="wedgeEllipseCallout">
            <a:avLst>
              <a:gd name="adj1" fmla="val -28177"/>
              <a:gd name="adj2" fmla="val 1746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khoảng</a:t>
            </a:r>
            <a:r>
              <a:rPr lang="en-US" sz="3200" dirty="0">
                <a:solidFill>
                  <a:srgbClr val="FF0000"/>
                </a:solidFill>
                <a:latin typeface="Times New Roman" panose="02020603050405020304" pitchFamily="18" charset="0"/>
                <a:cs typeface="Times New Roman" panose="02020603050405020304" pitchFamily="18" charset="0"/>
              </a:rPr>
              <a:t> </a:t>
            </a:r>
          </a:p>
          <a:p>
            <a:pPr algn="ctr"/>
            <a:r>
              <a:rPr lang="en-US" sz="3200" dirty="0">
                <a:solidFill>
                  <a:srgbClr val="FF0000"/>
                </a:solidFill>
                <a:latin typeface="Times New Roman" panose="02020603050405020304" pitchFamily="18" charset="0"/>
                <a:cs typeface="Times New Roman" panose="02020603050405020304" pitchFamily="18" charset="0"/>
              </a:rPr>
              <a:t>    5 kg</a:t>
            </a:r>
            <a:endParaRPr lang="en-US" sz="32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979153"/>
            <a:ext cx="6019800" cy="3880023"/>
          </a:xfrm>
          <a:prstGeom prst="rect">
            <a:avLst/>
          </a:prstGeom>
        </p:spPr>
      </p:pic>
      <p:sp>
        <p:nvSpPr>
          <p:cNvPr id="8" name="TextBox 7"/>
          <p:cNvSpPr txBox="1"/>
          <p:nvPr/>
        </p:nvSpPr>
        <p:spPr>
          <a:xfrm>
            <a:off x="685800" y="1394761"/>
            <a:ext cx="7818166" cy="523220"/>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Theo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hồng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khoảng</a:t>
            </a:r>
            <a:r>
              <a:rPr lang="en-US" sz="2800" dirty="0">
                <a:solidFill>
                  <a:prstClr val="black"/>
                </a:solidFill>
                <a:latin typeface="Times New Roman" panose="02020603050405020304" pitchFamily="18" charset="0"/>
                <a:cs typeface="Times New Roman" panose="02020603050405020304" pitchFamily="18" charset="0"/>
              </a:rPr>
              <a:t> 6 kg hay 7 kg? </a:t>
            </a:r>
          </a:p>
        </p:txBody>
      </p:sp>
      <p:sp>
        <p:nvSpPr>
          <p:cNvPr id="10" name="TextBox 9"/>
          <p:cNvSpPr txBox="1"/>
          <p:nvPr/>
        </p:nvSpPr>
        <p:spPr>
          <a:xfrm>
            <a:off x="1143000" y="566985"/>
            <a:ext cx="1495922" cy="1077218"/>
          </a:xfrm>
          <a:prstGeom prst="rect">
            <a:avLst/>
          </a:prstGeom>
          <a:noFill/>
        </p:spPr>
        <p:txBody>
          <a:bodyPr wrap="non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khoảng</a:t>
            </a:r>
            <a:r>
              <a:rPr lang="en-US" sz="3200" dirty="0">
                <a:solidFill>
                  <a:srgbClr val="FF0000"/>
                </a:solidFill>
                <a:latin typeface="Times New Roman" panose="02020603050405020304" pitchFamily="18" charset="0"/>
                <a:cs typeface="Times New Roman" panose="02020603050405020304" pitchFamily="18" charset="0"/>
              </a:rPr>
              <a:t> </a:t>
            </a:r>
          </a:p>
          <a:p>
            <a:pPr algn="ctr"/>
            <a:r>
              <a:rPr lang="en-US" sz="3200" dirty="0">
                <a:solidFill>
                  <a:srgbClr val="FF0000"/>
                </a:solidFill>
                <a:latin typeface="Times New Roman" panose="02020603050405020304" pitchFamily="18" charset="0"/>
                <a:cs typeface="Times New Roman" panose="02020603050405020304" pitchFamily="18" charset="0"/>
              </a:rPr>
              <a:t>6 kg</a:t>
            </a:r>
            <a:endParaRPr lang="en-US" sz="3200" dirty="0">
              <a:solidFill>
                <a:srgbClr val="FF0000"/>
              </a:solidFill>
            </a:endParaRPr>
          </a:p>
        </p:txBody>
      </p:sp>
      <p:sp>
        <p:nvSpPr>
          <p:cNvPr id="11" name="TextBox 10"/>
          <p:cNvSpPr txBox="1"/>
          <p:nvPr/>
        </p:nvSpPr>
        <p:spPr>
          <a:xfrm>
            <a:off x="3307085" y="1167152"/>
            <a:ext cx="5505033" cy="954107"/>
          </a:xfrm>
          <a:prstGeom prst="rect">
            <a:avLst/>
          </a:prstGeom>
          <a:noFill/>
        </p:spPr>
        <p:txBody>
          <a:bodyPr wrap="none" rtlCol="0">
            <a:spAutoFit/>
          </a:bodyPr>
          <a:lstStyle/>
          <a:p>
            <a:r>
              <a:rPr lang="en-US" sz="2800" dirty="0">
                <a:solidFill>
                  <a:prstClr val="black"/>
                </a:solidFill>
                <a:latin typeface="Times New Roman" panose="02020603050405020304" pitchFamily="18" charset="0"/>
                <a:cs typeface="Times New Roman" panose="02020603050405020304" pitchFamily="18" charset="0"/>
              </a:rPr>
              <a:t>Theo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khoảng</a:t>
            </a:r>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4 kg hay 5 kg? </a:t>
            </a:r>
          </a:p>
        </p:txBody>
      </p:sp>
    </p:spTree>
    <p:extLst>
      <p:ext uri="{BB962C8B-B14F-4D97-AF65-F5344CB8AC3E}">
        <p14:creationId xmlns:p14="http://schemas.microsoft.com/office/powerpoint/2010/main" val="31585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16" presetClass="exit" presetSubtype="21" fill="hold" grpId="1" nodeType="withEffect">
                                  <p:stCondLst>
                                    <p:cond delay="0"/>
                                  </p:stCondLst>
                                  <p:childTnLst>
                                    <p:animEffect transition="out" filter="barn(inVertical)">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0"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ộ sưu tập Background Tết màu vàng Cho không khí Tết tràn ng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6598" y="1654029"/>
            <a:ext cx="6979973"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TIẾT 68-BÀI 30</a:t>
            </a:r>
            <a:endParaRPr lang="en-US" sz="7200" b="1" spc="50" dirty="0">
              <a:ln w="11430"/>
              <a:solidFill>
                <a:srgbClr val="002060"/>
              </a:solidFill>
              <a:effectLst>
                <a:outerShdw blurRad="76200" dist="50800" dir="5400000" algn="tl" rotWithShape="0">
                  <a:srgbClr val="000000">
                    <a:alpha val="65000"/>
                  </a:srgbClr>
                </a:outerShdw>
              </a:effectLst>
            </a:endParaRPr>
          </a:p>
        </p:txBody>
      </p:sp>
      <p:sp>
        <p:nvSpPr>
          <p:cNvPr id="6" name="Rectangle 5"/>
          <p:cNvSpPr/>
          <p:nvPr/>
        </p:nvSpPr>
        <p:spPr>
          <a:xfrm>
            <a:off x="1145591" y="3048000"/>
            <a:ext cx="7315200"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LÀM TRÒN VÀ ƯỚC LƯỢNG </a:t>
            </a:r>
          </a:p>
        </p:txBody>
      </p:sp>
    </p:spTree>
    <p:extLst>
      <p:ext uri="{BB962C8B-B14F-4D97-AF65-F5344CB8AC3E}">
        <p14:creationId xmlns:p14="http://schemas.microsoft.com/office/powerpoint/2010/main" val="217948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 hình nền PowerPoint cute siêu dễ thương, ấn t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0" y="0"/>
            <a:ext cx="90762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780" y="7342"/>
            <a:ext cx="2840842" cy="584775"/>
          </a:xfrm>
          <a:prstGeom prst="rect">
            <a:avLst/>
          </a:prstGeom>
        </p:spPr>
        <p:txBody>
          <a:bodyPr wrap="none">
            <a:spAutoFit/>
          </a:bodyPr>
          <a:lstStyle/>
          <a:p>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tròn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số</a:t>
            </a:r>
            <a:r>
              <a:rPr lang="en-US" altLang="en-US" sz="3200" b="1" dirty="0">
                <a:latin typeface="Times New Roman" panose="02020603050405020304" pitchFamily="18" charset="0"/>
                <a:cs typeface="Times New Roman" panose="02020603050405020304" pitchFamily="18" charset="0"/>
              </a:rPr>
              <a:t> </a:t>
            </a:r>
            <a:endParaRPr lang="en-US" alt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1779" y="575317"/>
            <a:ext cx="4702621" cy="2677656"/>
          </a:xfrm>
          <a:prstGeom prst="rect">
            <a:avLst/>
          </a:prstGeom>
        </p:spPr>
        <p:txBody>
          <a:bodyPr wrap="square">
            <a:spAutoFit/>
          </a:bodyPr>
          <a:lstStyle/>
          <a:p>
            <a:pPr lvl="0" eaLnBrk="0" fontAlgn="base" hangingPunct="0">
              <a:spcBef>
                <a:spcPct val="50000"/>
              </a:spcBef>
              <a:spcAft>
                <a:spcPct val="0"/>
              </a:spcAft>
            </a:pPr>
            <a:r>
              <a:rPr lang="en-US" altLang="vi-VN" sz="2800" b="1" dirty="0">
                <a:latin typeface="Times New Roman" pitchFamily="18" charset="0"/>
                <a:cs typeface="Times New Roman" pitchFamily="18" charset="0"/>
              </a:rPr>
              <a:t>HĐ: </a:t>
            </a:r>
            <a:r>
              <a:rPr lang="en-US" altLang="vi-VN" sz="2800" b="1" dirty="0" err="1">
                <a:latin typeface="Times New Roman" pitchFamily="18" charset="0"/>
                <a:cs typeface="Times New Roman" pitchFamily="18" charset="0"/>
              </a:rPr>
              <a:t>a.</a:t>
            </a:r>
            <a:r>
              <a:rPr lang="en-US" altLang="vi-VN" sz="2800" dirty="0" err="1">
                <a:latin typeface="Times New Roman" pitchFamily="18" charset="0"/>
                <a:cs typeface="Times New Roman" pitchFamily="18" charset="0"/>
              </a:rPr>
              <a:t>Làm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tròn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khối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lượng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hộp</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màu</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hồng</a:t>
            </a:r>
            <a:r>
              <a:rPr lang="en-US" altLang="vi-VN" sz="2800" dirty="0">
                <a:latin typeface="Times New Roman" pitchFamily="18" charset="0"/>
                <a:cs typeface="Times New Roman" pitchFamily="18" charset="0"/>
              </a:rPr>
              <a:t> (6,2 kg) </a:t>
            </a:r>
            <a:r>
              <a:rPr lang="en-US" altLang="vi-VN" sz="2800" dirty="0" err="1">
                <a:latin typeface="Times New Roman" pitchFamily="18" charset="0"/>
                <a:cs typeface="Times New Roman" pitchFamily="18" charset="0"/>
              </a:rPr>
              <a:t>là</a:t>
            </a:r>
            <a:r>
              <a:rPr lang="en-US" altLang="vi-VN" sz="2800" dirty="0">
                <a:latin typeface="Times New Roman" pitchFamily="18" charset="0"/>
                <a:cs typeface="Times New Roman" pitchFamily="18" charset="0"/>
              </a:rPr>
              <a:t> 6 kg hay7kg?                                                                                                 </a:t>
            </a:r>
            <a:r>
              <a:rPr lang="en-US" altLang="vi-VN" sz="2800" dirty="0" err="1">
                <a:latin typeface="Times New Roman" pitchFamily="18" charset="0"/>
                <a:cs typeface="Times New Roman" pitchFamily="18" charset="0"/>
              </a:rPr>
              <a:t>b.Làm</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tròn</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khối</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lượng</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hộp</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màu</a:t>
            </a:r>
            <a:r>
              <a:rPr lang="en-US" altLang="vi-VN" sz="2800" dirty="0">
                <a:latin typeface="Times New Roman" pitchFamily="18" charset="0"/>
                <a:cs typeface="Times New Roman" pitchFamily="18" charset="0"/>
              </a:rPr>
              <a:t> </a:t>
            </a:r>
            <a:r>
              <a:rPr lang="en-US" altLang="vi-VN" sz="2800" dirty="0" err="1">
                <a:latin typeface="Times New Roman" pitchFamily="18" charset="0"/>
                <a:cs typeface="Times New Roman" pitchFamily="18" charset="0"/>
              </a:rPr>
              <a:t>xanh</a:t>
            </a:r>
            <a:r>
              <a:rPr lang="en-US" altLang="vi-VN" sz="2800" dirty="0">
                <a:latin typeface="Times New Roman" pitchFamily="18" charset="0"/>
                <a:cs typeface="Times New Roman" pitchFamily="18" charset="0"/>
              </a:rPr>
              <a:t> (4,8 kg) </a:t>
            </a:r>
            <a:r>
              <a:rPr lang="en-US" altLang="vi-VN" sz="2800" dirty="0" err="1">
                <a:latin typeface="Times New Roman" pitchFamily="18" charset="0"/>
                <a:cs typeface="Times New Roman" pitchFamily="18" charset="0"/>
              </a:rPr>
              <a:t>là</a:t>
            </a:r>
            <a:r>
              <a:rPr lang="en-US" altLang="vi-VN" sz="2800" dirty="0">
                <a:latin typeface="Times New Roman" pitchFamily="18" charset="0"/>
                <a:cs typeface="Times New Roman" pitchFamily="18" charset="0"/>
              </a:rPr>
              <a:t> 4kg hay 5kg?</a:t>
            </a:r>
          </a:p>
        </p:txBody>
      </p:sp>
      <p:pic>
        <p:nvPicPr>
          <p:cNvPr id="1026" name="Picture 2" descr="Hoạt động trang 35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4219575" cy="2809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87" y="3252973"/>
            <a:ext cx="9032262" cy="1569660"/>
          </a:xfrm>
          <a:prstGeom prst="rect">
            <a:avLst/>
          </a:prstGeom>
        </p:spPr>
        <p:txBody>
          <a:bodyPr wrap="square">
            <a:spAutoFit/>
          </a:bodyPr>
          <a:lstStyle/>
          <a:p>
            <a:r>
              <a:rPr lang="vi-VN" sz="3200" dirty="0">
                <a:solidFill>
                  <a:srgbClr val="FF0000"/>
                </a:solidFill>
                <a:latin typeface="+mj-lt"/>
              </a:rPr>
              <a:t>a) Ta thấy cái kim trên đồng hồ hình 7.2a chỉ gần số 6 hơn số 7 nên khối lượng của hộp màu hồng nặng khoảng 6kg.</a:t>
            </a:r>
            <a:endParaRPr lang="en-US" sz="3200" dirty="0">
              <a:solidFill>
                <a:srgbClr val="FF0000"/>
              </a:solidFill>
              <a:latin typeface="+mj-lt"/>
            </a:endParaRPr>
          </a:p>
        </p:txBody>
      </p:sp>
      <p:sp>
        <p:nvSpPr>
          <p:cNvPr id="5" name="Rectangle 4"/>
          <p:cNvSpPr/>
          <p:nvPr/>
        </p:nvSpPr>
        <p:spPr>
          <a:xfrm>
            <a:off x="9" y="4822633"/>
            <a:ext cx="9020166" cy="1569660"/>
          </a:xfrm>
          <a:prstGeom prst="rect">
            <a:avLst/>
          </a:prstGeom>
        </p:spPr>
        <p:txBody>
          <a:bodyPr wrap="square">
            <a:spAutoFit/>
          </a:bodyPr>
          <a:lstStyle/>
          <a:p>
            <a:r>
              <a:rPr lang="vi-VN" sz="3200" dirty="0">
                <a:solidFill>
                  <a:srgbClr val="002060"/>
                </a:solidFill>
                <a:latin typeface="+mj-lt"/>
              </a:rPr>
              <a:t>b) Ta thấy cái kim trên đồng hồ hình 7.2b chỉ gần số 5 hơn số 4 nên khối lượng của hộp màu vàng nặng khoảng 5kg.</a:t>
            </a:r>
            <a:endParaRPr lang="en-US" sz="3200" dirty="0">
              <a:solidFill>
                <a:srgbClr val="002060"/>
              </a:solidFill>
              <a:latin typeface="+mj-lt"/>
            </a:endParaRPr>
          </a:p>
        </p:txBody>
      </p:sp>
    </p:spTree>
    <p:extLst>
      <p:ext uri="{BB962C8B-B14F-4D97-AF65-F5344CB8AC3E}">
        <p14:creationId xmlns:p14="http://schemas.microsoft.com/office/powerpoint/2010/main" val="173340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9"/>
          <p:cNvSpPr txBox="1">
            <a:spLocks noChangeArrowheads="1"/>
          </p:cNvSpPr>
          <p:nvPr/>
        </p:nvSpPr>
        <p:spPr bwMode="auto">
          <a:xfrm>
            <a:off x="609600" y="25908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endParaRPr lang="en-US" altLang="en-US" sz="1800">
              <a:solidFill>
                <a:srgbClr val="000000"/>
              </a:solidFill>
              <a:latin typeface="Garamond" pitchFamily="18" charset="0"/>
              <a:cs typeface="Arial" charset="0"/>
            </a:endParaRPr>
          </a:p>
        </p:txBody>
      </p:sp>
      <p:sp>
        <p:nvSpPr>
          <p:cNvPr id="269322" name="Rectangle 10"/>
          <p:cNvSpPr>
            <a:spLocks noChangeArrowheads="1"/>
          </p:cNvSpPr>
          <p:nvPr/>
        </p:nvSpPr>
        <p:spPr bwMode="auto">
          <a:xfrm>
            <a:off x="0" y="0"/>
            <a:ext cx="8991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31775" algn="just" eaLnBrk="0" fontAlgn="base" hangingPunct="0">
              <a:spcBef>
                <a:spcPct val="0"/>
              </a:spcBef>
              <a:spcAft>
                <a:spcPct val="0"/>
              </a:spcAft>
            </a:pPr>
            <a:r>
              <a:rPr lang="en-US" altLang="en-US" sz="3200" dirty="0" err="1">
                <a:solidFill>
                  <a:srgbClr val="000000"/>
                </a:solidFill>
                <a:latin typeface="Times New Roman" pitchFamily="18" charset="0"/>
                <a:cs typeface="Times New Roman" pitchFamily="18" charset="0"/>
              </a:rPr>
              <a:t>Trường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hợp</a:t>
            </a:r>
            <a:r>
              <a:rPr lang="en-US" altLang="en-US" sz="3200" dirty="0">
                <a:solidFill>
                  <a:srgbClr val="000000"/>
                </a:solidFill>
                <a:latin typeface="Times New Roman" pitchFamily="18" charset="0"/>
                <a:cs typeface="Times New Roman" pitchFamily="18" charset="0"/>
              </a:rPr>
              <a:t> 1.</a:t>
            </a:r>
          </a:p>
          <a:p>
            <a:pPr indent="231775" algn="just" eaLnBrk="0" fontAlgn="base" hangingPunct="0">
              <a:spcBef>
                <a:spcPct val="0"/>
              </a:spcBef>
              <a:spcAft>
                <a:spcPct val="0"/>
              </a:spcAft>
              <a:buFontTx/>
              <a:buChar char="-"/>
            </a:pPr>
            <a:r>
              <a:rPr lang="en-US" altLang="en-US" sz="3200" dirty="0" err="1">
                <a:solidFill>
                  <a:srgbClr val="000000"/>
                </a:solidFill>
                <a:latin typeface="Times New Roman" pitchFamily="18" charset="0"/>
                <a:cs typeface="Times New Roman" pitchFamily="18" charset="0"/>
              </a:rPr>
              <a:t>Nếu</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chữ</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số</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đầu</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tiên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trong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các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chữ</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số</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bị</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bỏ</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đi</a:t>
            </a:r>
            <a:r>
              <a:rPr lang="en-US" altLang="en-US" sz="3200" dirty="0">
                <a:solidFill>
                  <a:srgbClr val="00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nhỏ</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hơn</a:t>
            </a:r>
            <a:r>
              <a:rPr lang="en-US" altLang="en-US" sz="3200" b="1" i="1" dirty="0">
                <a:solidFill>
                  <a:srgbClr val="FF0000"/>
                </a:solidFill>
                <a:latin typeface="Times New Roman" pitchFamily="18" charset="0"/>
                <a:cs typeface="Times New Roman" pitchFamily="18" charset="0"/>
              </a:rPr>
              <a:t> 5</a:t>
            </a:r>
            <a:r>
              <a:rPr lang="en-US" altLang="en-US" sz="3200" i="1" dirty="0">
                <a:solidFill>
                  <a:srgbClr val="FF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thì</a:t>
            </a:r>
            <a:r>
              <a:rPr lang="en-US" altLang="en-US" sz="3200" dirty="0">
                <a:solidFill>
                  <a:srgbClr val="000000"/>
                </a:solidFill>
                <a:latin typeface="Times New Roman" pitchFamily="18" charset="0"/>
                <a:cs typeface="Times New Roman" pitchFamily="18" charset="0"/>
              </a:rPr>
              <a:t> ta </a:t>
            </a:r>
            <a:r>
              <a:rPr lang="en-US" altLang="en-US" sz="3200" b="1" i="1" dirty="0" err="1">
                <a:solidFill>
                  <a:srgbClr val="FF0000"/>
                </a:solidFill>
                <a:latin typeface="Times New Roman" pitchFamily="18" charset="0"/>
                <a:cs typeface="Times New Roman" pitchFamily="18" charset="0"/>
              </a:rPr>
              <a:t>giữ</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nguyên</a:t>
            </a:r>
            <a:r>
              <a:rPr lang="en-US" altLang="en-US" sz="3200" b="1" i="1" dirty="0">
                <a:solidFill>
                  <a:srgbClr val="FF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bộ</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phận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còn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lại</a:t>
            </a:r>
            <a:r>
              <a:rPr lang="en-US" altLang="en-US" sz="3200" dirty="0">
                <a:solidFill>
                  <a:srgbClr val="000000"/>
                </a:solidFill>
                <a:latin typeface="Times New Roman" pitchFamily="18" charset="0"/>
                <a:cs typeface="Times New Roman" pitchFamily="18" charset="0"/>
              </a:rPr>
              <a:t>.</a:t>
            </a:r>
          </a:p>
          <a:p>
            <a:pPr indent="231775" algn="just" eaLnBrk="0" fontAlgn="base" hangingPunct="0">
              <a:spcBef>
                <a:spcPct val="0"/>
              </a:spcBef>
              <a:spcAft>
                <a:spcPct val="0"/>
              </a:spcAft>
              <a:buFontTx/>
              <a:buChar char="-"/>
            </a:pPr>
            <a:r>
              <a:rPr lang="en-US" altLang="en-US" sz="3200" dirty="0" err="1">
                <a:solidFill>
                  <a:srgbClr val="000000"/>
                </a:solidFill>
                <a:latin typeface="Times New Roman" pitchFamily="18" charset="0"/>
                <a:cs typeface="Times New Roman" pitchFamily="18" charset="0"/>
              </a:rPr>
              <a:t>Trong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trường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hợp</a:t>
            </a:r>
            <a:r>
              <a:rPr lang="en-US" altLang="en-US" sz="3200" dirty="0">
                <a:solidFill>
                  <a:srgbClr val="00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số</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nguyên</a:t>
            </a:r>
            <a:r>
              <a:rPr lang="en-US" altLang="en-US" sz="3200" b="1" i="1" dirty="0">
                <a:solidFill>
                  <a:srgbClr val="FF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thì</a:t>
            </a:r>
            <a:r>
              <a:rPr lang="en-US" altLang="en-US" sz="3200" dirty="0">
                <a:solidFill>
                  <a:srgbClr val="000000"/>
                </a:solidFill>
                <a:latin typeface="Times New Roman" pitchFamily="18" charset="0"/>
                <a:cs typeface="Times New Roman" pitchFamily="18" charset="0"/>
              </a:rPr>
              <a:t> ta </a:t>
            </a:r>
            <a:r>
              <a:rPr lang="en-US" altLang="en-US" sz="3200" dirty="0" err="1">
                <a:solidFill>
                  <a:srgbClr val="000000"/>
                </a:solidFill>
                <a:latin typeface="Times New Roman" pitchFamily="18" charset="0"/>
                <a:cs typeface="Times New Roman" pitchFamily="18" charset="0"/>
              </a:rPr>
              <a:t>thay</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các</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chữ</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số</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bỏ</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đi</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bằng</a:t>
            </a:r>
            <a:r>
              <a:rPr lang="en-US" altLang="en-US" sz="3200" dirty="0">
                <a:solidFill>
                  <a:srgbClr val="00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các</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chữ</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số</a:t>
            </a:r>
            <a:r>
              <a:rPr lang="en-US" altLang="en-US" sz="3200" b="1" i="1" dirty="0">
                <a:solidFill>
                  <a:srgbClr val="FF0000"/>
                </a:solidFill>
                <a:latin typeface="Times New Roman" pitchFamily="18" charset="0"/>
                <a:cs typeface="Times New Roman" pitchFamily="18" charset="0"/>
              </a:rPr>
              <a:t> 0.</a:t>
            </a:r>
          </a:p>
        </p:txBody>
      </p:sp>
      <p:sp>
        <p:nvSpPr>
          <p:cNvPr id="269323" name="Rectangle 11"/>
          <p:cNvSpPr>
            <a:spLocks noChangeArrowheads="1"/>
          </p:cNvSpPr>
          <p:nvPr/>
        </p:nvSpPr>
        <p:spPr bwMode="auto">
          <a:xfrm>
            <a:off x="38100" y="2554545"/>
            <a:ext cx="910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31775" algn="just" eaLnBrk="0" fontAlgn="base" hangingPunct="0">
              <a:spcBef>
                <a:spcPct val="0"/>
              </a:spcBef>
              <a:spcAft>
                <a:spcPct val="0"/>
              </a:spcAft>
            </a:pPr>
            <a:r>
              <a:rPr lang="en-US" altLang="en-US" sz="2800" dirty="0">
                <a:solidFill>
                  <a:srgbClr val="000000"/>
                </a:solidFill>
                <a:latin typeface="Times New Roman" pitchFamily="18" charset="0"/>
                <a:cs typeface="Times New Roman" pitchFamily="18" charset="0"/>
              </a:rPr>
              <a:t>VD: a) </a:t>
            </a:r>
            <a:r>
              <a:rPr lang="en-US" altLang="en-US" sz="2800" dirty="0" err="1">
                <a:solidFill>
                  <a:srgbClr val="000000"/>
                </a:solidFill>
                <a:latin typeface="Times New Roman" pitchFamily="18" charset="0"/>
                <a:cs typeface="Times New Roman" pitchFamily="18" charset="0"/>
              </a:rPr>
              <a:t>Làm</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tròn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số</a:t>
            </a:r>
            <a:r>
              <a:rPr lang="en-US" altLang="en-US" sz="2800" dirty="0">
                <a:solidFill>
                  <a:srgbClr val="000000"/>
                </a:solidFill>
                <a:latin typeface="Times New Roman" pitchFamily="18" charset="0"/>
                <a:cs typeface="Times New Roman" pitchFamily="18" charset="0"/>
              </a:rPr>
              <a:t> 79,3826 </a:t>
            </a:r>
            <a:r>
              <a:rPr lang="en-US" altLang="en-US" sz="2800" dirty="0" err="1">
                <a:solidFill>
                  <a:srgbClr val="000000"/>
                </a:solidFill>
                <a:latin typeface="Times New Roman" pitchFamily="18" charset="0"/>
                <a:cs typeface="Times New Roman" pitchFamily="18" charset="0"/>
              </a:rPr>
              <a:t>đến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chữ</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số</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thập</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phân</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thứ</a:t>
            </a:r>
            <a:r>
              <a:rPr lang="en-US" altLang="en-US" sz="2800" dirty="0">
                <a:solidFill>
                  <a:srgbClr val="000000"/>
                </a:solidFill>
                <a:latin typeface="Times New Roman" pitchFamily="18" charset="0"/>
                <a:cs typeface="Times New Roman" pitchFamily="18" charset="0"/>
              </a:rPr>
              <a:t> </a:t>
            </a:r>
            <a:r>
              <a:rPr lang="en-US" altLang="en-US" sz="2800" dirty="0" err="1">
                <a:solidFill>
                  <a:srgbClr val="000000"/>
                </a:solidFill>
                <a:latin typeface="Times New Roman" pitchFamily="18" charset="0"/>
                <a:cs typeface="Times New Roman" pitchFamily="18" charset="0"/>
              </a:rPr>
              <a:t>hai</a:t>
            </a:r>
            <a:r>
              <a:rPr lang="en-US" altLang="en-US" sz="2800" dirty="0">
                <a:solidFill>
                  <a:srgbClr val="000000"/>
                </a:solidFill>
                <a:latin typeface="Times New Roman" pitchFamily="18" charset="0"/>
                <a:cs typeface="Times New Roman" pitchFamily="18" charset="0"/>
              </a:rPr>
              <a:t>.</a:t>
            </a:r>
          </a:p>
        </p:txBody>
      </p:sp>
      <p:sp>
        <p:nvSpPr>
          <p:cNvPr id="269324" name="Rectangle 12"/>
          <p:cNvSpPr>
            <a:spLocks noChangeArrowheads="1"/>
          </p:cNvSpPr>
          <p:nvPr/>
        </p:nvSpPr>
        <p:spPr bwMode="auto">
          <a:xfrm>
            <a:off x="3453039" y="3200400"/>
            <a:ext cx="19478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dirty="0">
                <a:solidFill>
                  <a:srgbClr val="000000"/>
                </a:solidFill>
                <a:latin typeface="Arial" charset="0"/>
                <a:cs typeface="Arial" charset="0"/>
              </a:rPr>
              <a:t>79,38 26</a:t>
            </a:r>
          </a:p>
        </p:txBody>
      </p:sp>
      <p:sp>
        <p:nvSpPr>
          <p:cNvPr id="269325" name="Line 13"/>
          <p:cNvSpPr>
            <a:spLocks noChangeShapeType="1"/>
          </p:cNvSpPr>
          <p:nvPr/>
        </p:nvSpPr>
        <p:spPr bwMode="auto">
          <a:xfrm>
            <a:off x="4483327" y="3200400"/>
            <a:ext cx="0" cy="77628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69326" name="AutoShape 14"/>
          <p:cNvSpPr>
            <a:spLocks/>
          </p:cNvSpPr>
          <p:nvPr/>
        </p:nvSpPr>
        <p:spPr bwMode="auto">
          <a:xfrm rot="-5400000">
            <a:off x="3941762" y="3288505"/>
            <a:ext cx="127000" cy="862013"/>
          </a:xfrm>
          <a:prstGeom prst="leftBrace">
            <a:avLst>
              <a:gd name="adj1" fmla="val 38368"/>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ltLang="en-US">
              <a:solidFill>
                <a:srgbClr val="000000"/>
              </a:solidFill>
              <a:latin typeface="Verdana" pitchFamily="34" charset="0"/>
            </a:endParaRPr>
          </a:p>
        </p:txBody>
      </p:sp>
      <p:sp>
        <p:nvSpPr>
          <p:cNvPr id="269327" name="AutoShape 15"/>
          <p:cNvSpPr>
            <a:spLocks/>
          </p:cNvSpPr>
          <p:nvPr/>
        </p:nvSpPr>
        <p:spPr bwMode="auto">
          <a:xfrm rot="-5400000">
            <a:off x="4710906" y="3532187"/>
            <a:ext cx="96837" cy="338137"/>
          </a:xfrm>
          <a:prstGeom prst="leftBrace">
            <a:avLst>
              <a:gd name="adj1" fmla="val 3055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ltLang="en-US">
              <a:solidFill>
                <a:srgbClr val="000000"/>
              </a:solidFill>
              <a:latin typeface="Verdana" pitchFamily="34" charset="0"/>
            </a:endParaRPr>
          </a:p>
        </p:txBody>
      </p:sp>
      <p:sp>
        <p:nvSpPr>
          <p:cNvPr id="269328" name="AutoShape 16"/>
          <p:cNvSpPr>
            <a:spLocks noChangeArrowheads="1"/>
          </p:cNvSpPr>
          <p:nvPr/>
        </p:nvSpPr>
        <p:spPr bwMode="auto">
          <a:xfrm rot="10800000">
            <a:off x="516164" y="4307965"/>
            <a:ext cx="3168650" cy="614362"/>
          </a:xfrm>
          <a:prstGeom prst="wedgeRoundRectCallout">
            <a:avLst>
              <a:gd name="adj1" fmla="val -63361"/>
              <a:gd name="adj2" fmla="val 126245"/>
              <a:gd name="adj3" fmla="val 16667"/>
            </a:avLst>
          </a:prstGeom>
          <a:solidFill>
            <a:schemeClr val="bg1"/>
          </a:solidFill>
          <a:ln w="9525">
            <a:solidFill>
              <a:schemeClr val="tx1"/>
            </a:solidFill>
            <a:miter lim="800000"/>
            <a:headEnd/>
            <a:tailEnd/>
          </a:ln>
        </p:spPr>
        <p:txBody>
          <a:bodyPr rot="10800000"/>
          <a:lstStyle/>
          <a:p>
            <a:pPr algn="ctr" eaLnBrk="0" fontAlgn="base" hangingPunct="0">
              <a:spcBef>
                <a:spcPct val="0"/>
              </a:spcBef>
              <a:spcAft>
                <a:spcPct val="0"/>
              </a:spcAft>
            </a:pPr>
            <a:r>
              <a:rPr lang="en-US" altLang="en-US" sz="2800" dirty="0" err="1">
                <a:solidFill>
                  <a:srgbClr val="FF0000"/>
                </a:solidFill>
                <a:latin typeface="Times New Roman" pitchFamily="18" charset="0"/>
                <a:cs typeface="Times New Roman" pitchFamily="18" charset="0"/>
              </a:rPr>
              <a:t>Bộ</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phận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còn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lại</a:t>
            </a:r>
            <a:endParaRPr lang="en-US" altLang="en-US" sz="2800" dirty="0">
              <a:solidFill>
                <a:srgbClr val="FF0000"/>
              </a:solidFill>
              <a:latin typeface="Times New Roman" pitchFamily="18" charset="0"/>
              <a:cs typeface="Times New Roman" pitchFamily="18" charset="0"/>
            </a:endParaRPr>
          </a:p>
        </p:txBody>
      </p:sp>
      <p:sp>
        <p:nvSpPr>
          <p:cNvPr id="269329" name="AutoShape 17"/>
          <p:cNvSpPr>
            <a:spLocks noChangeArrowheads="1"/>
          </p:cNvSpPr>
          <p:nvPr/>
        </p:nvSpPr>
        <p:spPr bwMode="auto">
          <a:xfrm>
            <a:off x="6088063" y="4161405"/>
            <a:ext cx="3055938" cy="1521845"/>
          </a:xfrm>
          <a:prstGeom prst="wedgeEllipseCallout">
            <a:avLst>
              <a:gd name="adj1" fmla="val -89384"/>
              <a:gd name="adj2" fmla="val -85606"/>
            </a:avLst>
          </a:prstGeom>
          <a:solidFill>
            <a:srgbClr val="FFFF00"/>
          </a:solidFill>
          <a:ln w="9525">
            <a:solidFill>
              <a:srgbClr val="FF0000"/>
            </a:solidFill>
            <a:miter lim="800000"/>
            <a:headEnd/>
            <a:tailEnd/>
          </a:ln>
        </p:spPr>
        <p:txBody>
          <a:bodyPr/>
          <a:lstStyle/>
          <a:p>
            <a:pPr algn="ctr" eaLnBrk="0" fontAlgn="base" hangingPunct="0">
              <a:spcBef>
                <a:spcPct val="0"/>
              </a:spcBef>
              <a:spcAft>
                <a:spcPct val="0"/>
              </a:spcAft>
            </a:pPr>
            <a:r>
              <a:rPr lang="en-US" altLang="en-US" sz="2800" dirty="0" err="1">
                <a:solidFill>
                  <a:srgbClr val="0000FF"/>
                </a:solidFill>
                <a:latin typeface="Times New Roman" pitchFamily="18" charset="0"/>
                <a:cs typeface="Times New Roman" pitchFamily="18" charset="0"/>
              </a:rPr>
              <a:t>Bộ</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phận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bỏ</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chữ</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bỏ</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đi</a:t>
            </a:r>
            <a:r>
              <a:rPr lang="en-US" altLang="en-US" sz="2800" dirty="0">
                <a:solidFill>
                  <a:srgbClr val="0000FF"/>
                </a:solidFill>
                <a:latin typeface="Times New Roman" pitchFamily="18" charset="0"/>
                <a:cs typeface="Times New Roman" pitchFamily="18" charset="0"/>
              </a:rPr>
              <a:t>)</a:t>
            </a:r>
          </a:p>
        </p:txBody>
      </p:sp>
      <p:sp>
        <p:nvSpPr>
          <p:cNvPr id="269330" name="Text Box 18"/>
          <p:cNvSpPr txBox="1">
            <a:spLocks noChangeArrowheads="1"/>
          </p:cNvSpPr>
          <p:nvPr/>
        </p:nvSpPr>
        <p:spPr bwMode="auto">
          <a:xfrm>
            <a:off x="4933950" y="3218656"/>
            <a:ext cx="17716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fontAlgn="base" hangingPunct="0">
              <a:spcBef>
                <a:spcPct val="0"/>
              </a:spcBef>
              <a:spcAft>
                <a:spcPct val="0"/>
              </a:spcAft>
            </a:pPr>
            <a:r>
              <a:rPr lang="en-US" altLang="en-US" sz="2800" dirty="0">
                <a:solidFill>
                  <a:srgbClr val="000000"/>
                </a:solidFill>
                <a:latin typeface="Arial" charset="0"/>
                <a:cs typeface="Arial" charset="0"/>
              </a:rPr>
              <a:t> </a:t>
            </a:r>
            <a:r>
              <a:rPr lang="en-US" altLang="en-US" sz="2800" dirty="0">
                <a:solidFill>
                  <a:srgbClr val="000000"/>
                </a:solidFill>
                <a:latin typeface="Arial" charset="0"/>
                <a:cs typeface="Arial" charset="0"/>
                <a:sym typeface="Symbol" pitchFamily="18" charset="2"/>
              </a:rPr>
              <a:t> 79,38</a:t>
            </a:r>
          </a:p>
        </p:txBody>
      </p:sp>
      <p:sp>
        <p:nvSpPr>
          <p:cNvPr id="12301" name="Text Box 20"/>
          <p:cNvSpPr txBox="1">
            <a:spLocks noChangeArrowheads="1"/>
          </p:cNvSpPr>
          <p:nvPr/>
        </p:nvSpPr>
        <p:spPr bwMode="auto">
          <a:xfrm>
            <a:off x="6705600" y="1752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endParaRPr lang="en-US" altLang="en-US" sz="1800">
              <a:solidFill>
                <a:srgbClr val="000000"/>
              </a:solidFill>
              <a:latin typeface="Garamond" pitchFamily="18" charset="0"/>
              <a:cs typeface="Arial" charset="0"/>
            </a:endParaRPr>
          </a:p>
        </p:txBody>
      </p:sp>
      <p:sp>
        <p:nvSpPr>
          <p:cNvPr id="20" name="Rectangle 13"/>
          <p:cNvSpPr>
            <a:spLocks noChangeArrowheads="1"/>
          </p:cNvSpPr>
          <p:nvPr/>
        </p:nvSpPr>
        <p:spPr bwMode="auto">
          <a:xfrm>
            <a:off x="190500" y="4038600"/>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31775" eaLnBrk="0" fontAlgn="base" hangingPunct="0">
              <a:spcBef>
                <a:spcPct val="0"/>
              </a:spcBef>
              <a:spcAft>
                <a:spcPct val="0"/>
              </a:spcAft>
            </a:pPr>
            <a:r>
              <a:rPr lang="en-US" altLang="en-US" sz="3600" dirty="0">
                <a:solidFill>
                  <a:srgbClr val="000000"/>
                </a:solidFill>
                <a:latin typeface="Times New Roman" pitchFamily="18" charset="0"/>
                <a:cs typeface="Times New Roman" pitchFamily="18" charset="0"/>
              </a:rPr>
              <a:t>b) </a:t>
            </a:r>
            <a:r>
              <a:rPr lang="en-US" altLang="en-US" sz="3600" dirty="0" err="1">
                <a:solidFill>
                  <a:srgbClr val="000000"/>
                </a:solidFill>
                <a:latin typeface="Times New Roman" pitchFamily="18" charset="0"/>
                <a:cs typeface="Times New Roman" pitchFamily="18" charset="0"/>
              </a:rPr>
              <a:t>Làm</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tròn</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số</a:t>
            </a:r>
            <a:r>
              <a:rPr lang="en-US" altLang="en-US" sz="3600" dirty="0">
                <a:solidFill>
                  <a:srgbClr val="000000"/>
                </a:solidFill>
                <a:latin typeface="Times New Roman" pitchFamily="18" charset="0"/>
                <a:cs typeface="Times New Roman" pitchFamily="18" charset="0"/>
              </a:rPr>
              <a:t> 643 </a:t>
            </a:r>
            <a:r>
              <a:rPr lang="en-US" altLang="en-US" sz="3600" dirty="0" err="1">
                <a:solidFill>
                  <a:srgbClr val="000000"/>
                </a:solidFill>
                <a:latin typeface="Times New Roman" pitchFamily="18" charset="0"/>
                <a:cs typeface="Times New Roman" pitchFamily="18" charset="0"/>
              </a:rPr>
              <a:t>đến</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hàng</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chục</a:t>
            </a:r>
            <a:r>
              <a:rPr lang="en-US" altLang="en-US" sz="3600" dirty="0">
                <a:solidFill>
                  <a:srgbClr val="000000"/>
                </a:solidFill>
                <a:latin typeface="Times New Roman" pitchFamily="18" charset="0"/>
                <a:cs typeface="Times New Roman" pitchFamily="18" charset="0"/>
              </a:rPr>
              <a:t>.</a:t>
            </a:r>
          </a:p>
        </p:txBody>
      </p:sp>
      <p:sp>
        <p:nvSpPr>
          <p:cNvPr id="23" name="Rectangle 14"/>
          <p:cNvSpPr>
            <a:spLocks noChangeArrowheads="1"/>
          </p:cNvSpPr>
          <p:nvPr/>
        </p:nvSpPr>
        <p:spPr bwMode="auto">
          <a:xfrm>
            <a:off x="3721100" y="5037138"/>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3600" dirty="0">
                <a:solidFill>
                  <a:srgbClr val="000000"/>
                </a:solidFill>
                <a:latin typeface="Arial" charset="0"/>
                <a:cs typeface="Arial" charset="0"/>
              </a:rPr>
              <a:t>643</a:t>
            </a:r>
          </a:p>
        </p:txBody>
      </p:sp>
      <p:sp>
        <p:nvSpPr>
          <p:cNvPr id="26" name="Line 13"/>
          <p:cNvSpPr>
            <a:spLocks noChangeShapeType="1"/>
          </p:cNvSpPr>
          <p:nvPr/>
        </p:nvSpPr>
        <p:spPr bwMode="auto">
          <a:xfrm>
            <a:off x="4583113" y="5035550"/>
            <a:ext cx="0" cy="7762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7" name="AutoShape 16"/>
          <p:cNvSpPr>
            <a:spLocks noChangeArrowheads="1"/>
          </p:cNvSpPr>
          <p:nvPr/>
        </p:nvSpPr>
        <p:spPr bwMode="auto">
          <a:xfrm rot="10800000">
            <a:off x="838199" y="6066631"/>
            <a:ext cx="3167063" cy="614363"/>
          </a:xfrm>
          <a:prstGeom prst="wedgeRoundRectCallout">
            <a:avLst>
              <a:gd name="adj1" fmla="val -63361"/>
              <a:gd name="adj2" fmla="val 126245"/>
              <a:gd name="adj3" fmla="val 16667"/>
            </a:avLst>
          </a:prstGeom>
          <a:solidFill>
            <a:schemeClr val="bg1"/>
          </a:solidFill>
          <a:ln w="9525">
            <a:solidFill>
              <a:schemeClr val="tx1"/>
            </a:solidFill>
            <a:miter lim="800000"/>
            <a:headEnd/>
            <a:tailEnd/>
          </a:ln>
        </p:spPr>
        <p:txBody>
          <a:bodyPr rot="10800000"/>
          <a:lstStyle/>
          <a:p>
            <a:pPr algn="ctr" eaLnBrk="0" fontAlgn="base" hangingPunct="0">
              <a:spcBef>
                <a:spcPct val="0"/>
              </a:spcBef>
              <a:spcAft>
                <a:spcPct val="0"/>
              </a:spcAft>
            </a:pPr>
            <a:r>
              <a:rPr lang="en-US" altLang="en-US" sz="2800" dirty="0" err="1">
                <a:solidFill>
                  <a:srgbClr val="FF0000"/>
                </a:solidFill>
                <a:latin typeface="Times New Roman" pitchFamily="18" charset="0"/>
                <a:cs typeface="Times New Roman" pitchFamily="18" charset="0"/>
              </a:rPr>
              <a:t>Bộ</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phận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còn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lại</a:t>
            </a:r>
            <a:endParaRPr lang="en-US" altLang="en-US" sz="2800" dirty="0">
              <a:solidFill>
                <a:srgbClr val="FF0000"/>
              </a:solidFill>
              <a:latin typeface="Times New Roman" pitchFamily="18" charset="0"/>
              <a:cs typeface="Times New Roman" pitchFamily="18" charset="0"/>
            </a:endParaRPr>
          </a:p>
        </p:txBody>
      </p:sp>
      <p:sp>
        <p:nvSpPr>
          <p:cNvPr id="29" name="AutoShape 17"/>
          <p:cNvSpPr>
            <a:spLocks noChangeArrowheads="1"/>
          </p:cNvSpPr>
          <p:nvPr/>
        </p:nvSpPr>
        <p:spPr bwMode="auto">
          <a:xfrm>
            <a:off x="5977732" y="5844722"/>
            <a:ext cx="3276600" cy="838200"/>
          </a:xfrm>
          <a:prstGeom prst="wedgeEllipseCallout">
            <a:avLst>
              <a:gd name="adj1" fmla="val -89384"/>
              <a:gd name="adj2" fmla="val -85606"/>
            </a:avLst>
          </a:prstGeom>
          <a:solidFill>
            <a:srgbClr val="FFFF00"/>
          </a:solidFill>
          <a:ln w="9525">
            <a:solidFill>
              <a:srgbClr val="FF0000"/>
            </a:solidFill>
            <a:miter lim="800000"/>
            <a:headEnd/>
            <a:tailEnd/>
          </a:ln>
        </p:spPr>
        <p:txBody>
          <a:bodyPr/>
          <a:lstStyle/>
          <a:p>
            <a:pPr algn="ctr" eaLnBrk="0" fontAlgn="base" hangingPunct="0">
              <a:spcBef>
                <a:spcPct val="0"/>
              </a:spcBef>
              <a:spcAft>
                <a:spcPct val="0"/>
              </a:spcAft>
            </a:pPr>
            <a:r>
              <a:rPr lang="en-US" altLang="en-US" sz="2800" dirty="0" err="1">
                <a:solidFill>
                  <a:srgbClr val="0000FF"/>
                </a:solidFill>
                <a:latin typeface="Times New Roman" pitchFamily="18" charset="0"/>
                <a:cs typeface="Times New Roman" pitchFamily="18" charset="0"/>
              </a:rPr>
              <a:t>Bộ</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phận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bỏ</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đi</a:t>
            </a:r>
            <a:endParaRPr lang="en-US" altLang="en-US" sz="2800" dirty="0">
              <a:solidFill>
                <a:srgbClr val="0000FF"/>
              </a:solidFill>
              <a:latin typeface="Times New Roman" pitchFamily="18" charset="0"/>
              <a:cs typeface="Times New Roman" pitchFamily="18" charset="0"/>
            </a:endParaRPr>
          </a:p>
        </p:txBody>
      </p:sp>
      <p:sp>
        <p:nvSpPr>
          <p:cNvPr id="30" name="Text Box 18"/>
          <p:cNvSpPr txBox="1">
            <a:spLocks noChangeArrowheads="1"/>
          </p:cNvSpPr>
          <p:nvPr/>
        </p:nvSpPr>
        <p:spPr bwMode="auto">
          <a:xfrm>
            <a:off x="4759325" y="5040313"/>
            <a:ext cx="1371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fontAlgn="base" hangingPunct="0">
              <a:spcBef>
                <a:spcPct val="0"/>
              </a:spcBef>
              <a:spcAft>
                <a:spcPct val="0"/>
              </a:spcAft>
            </a:pPr>
            <a:r>
              <a:rPr lang="en-US" altLang="en-US" sz="2800">
                <a:solidFill>
                  <a:srgbClr val="000000"/>
                </a:solidFill>
                <a:latin typeface="Arial" charset="0"/>
                <a:cs typeface="Arial" charset="0"/>
              </a:rPr>
              <a:t> </a:t>
            </a:r>
            <a:r>
              <a:rPr lang="en-US" altLang="en-US" sz="2800">
                <a:solidFill>
                  <a:srgbClr val="000000"/>
                </a:solidFill>
                <a:latin typeface="Arial" charset="0"/>
                <a:cs typeface="Arial" charset="0"/>
                <a:sym typeface="Symbol" pitchFamily="18" charset="2"/>
              </a:rPr>
              <a:t> 640</a:t>
            </a:r>
          </a:p>
        </p:txBody>
      </p:sp>
    </p:spTree>
    <p:extLst>
      <p:ext uri="{BB962C8B-B14F-4D97-AF65-F5344CB8AC3E}">
        <p14:creationId xmlns:p14="http://schemas.microsoft.com/office/powerpoint/2010/main" val="3488848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9322"/>
                                        </p:tgtEl>
                                        <p:attrNameLst>
                                          <p:attrName>style.visibility</p:attrName>
                                        </p:attrNameLst>
                                      </p:cBhvr>
                                      <p:to>
                                        <p:strVal val="visible"/>
                                      </p:to>
                                    </p:set>
                                    <p:anim calcmode="lin" valueType="num">
                                      <p:cBhvr additive="base">
                                        <p:cTn id="7" dur="500" fill="hold"/>
                                        <p:tgtEl>
                                          <p:spTgt spid="269322"/>
                                        </p:tgtEl>
                                        <p:attrNameLst>
                                          <p:attrName>ppt_x</p:attrName>
                                        </p:attrNameLst>
                                      </p:cBhvr>
                                      <p:tavLst>
                                        <p:tav tm="0">
                                          <p:val>
                                            <p:strVal val="#ppt_x"/>
                                          </p:val>
                                        </p:tav>
                                        <p:tav tm="100000">
                                          <p:val>
                                            <p:strVal val="#ppt_x"/>
                                          </p:val>
                                        </p:tav>
                                      </p:tavLst>
                                    </p:anim>
                                    <p:anim calcmode="lin" valueType="num">
                                      <p:cBhvr additive="base">
                                        <p:cTn id="8" dur="500" fill="hold"/>
                                        <p:tgtEl>
                                          <p:spTgt spid="2693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269323">
                                            <p:txEl>
                                              <p:pRg st="0" end="0"/>
                                            </p:txEl>
                                          </p:spTgt>
                                        </p:tgtEl>
                                        <p:attrNameLst>
                                          <p:attrName>style.visibility</p:attrName>
                                        </p:attrNameLst>
                                      </p:cBhvr>
                                      <p:to>
                                        <p:strVal val="visible"/>
                                      </p:to>
                                    </p:set>
                                    <p:anim calcmode="lin" valueType="num">
                                      <p:cBhvr additive="base">
                                        <p:cTn id="13" dur="500" fill="hold"/>
                                        <p:tgtEl>
                                          <p:spTgt spid="2693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9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269324">
                                            <p:txEl>
                                              <p:pRg st="0" end="0"/>
                                            </p:txEl>
                                          </p:spTgt>
                                        </p:tgtEl>
                                        <p:attrNameLst>
                                          <p:attrName>style.visibility</p:attrName>
                                        </p:attrNameLst>
                                      </p:cBhvr>
                                      <p:to>
                                        <p:strVal val="visible"/>
                                      </p:to>
                                    </p:set>
                                    <p:anim calcmode="discrete" valueType="clr">
                                      <p:cBhvr override="childStyle">
                                        <p:cTn id="19" dur="80"/>
                                        <p:tgtEl>
                                          <p:spTgt spid="2693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69324">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269324">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repeatCount="3000" fill="hold" grpId="0" nodeType="clickEffect">
                                  <p:stCondLst>
                                    <p:cond delay="0"/>
                                  </p:stCondLst>
                                  <p:childTnLst>
                                    <p:set>
                                      <p:cBhvr>
                                        <p:cTn id="25" dur="1" fill="hold">
                                          <p:stCondLst>
                                            <p:cond delay="0"/>
                                          </p:stCondLst>
                                        </p:cTn>
                                        <p:tgtEl>
                                          <p:spTgt spid="269325"/>
                                        </p:tgtEl>
                                        <p:attrNameLst>
                                          <p:attrName>style.visibility</p:attrName>
                                        </p:attrNameLst>
                                      </p:cBhvr>
                                      <p:to>
                                        <p:strVal val="visible"/>
                                      </p:to>
                                    </p:set>
                                    <p:animEffect transition="in" filter="strips(downLeft)">
                                      <p:cBhvr>
                                        <p:cTn id="26" dur="500"/>
                                        <p:tgtEl>
                                          <p:spTgt spid="2693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repeatCount="3000" fill="hold" grpId="0" nodeType="clickEffect">
                                  <p:stCondLst>
                                    <p:cond delay="0"/>
                                  </p:stCondLst>
                                  <p:childTnLst>
                                    <p:set>
                                      <p:cBhvr>
                                        <p:cTn id="30" dur="1" fill="hold">
                                          <p:stCondLst>
                                            <p:cond delay="0"/>
                                          </p:stCondLst>
                                        </p:cTn>
                                        <p:tgtEl>
                                          <p:spTgt spid="269327"/>
                                        </p:tgtEl>
                                        <p:attrNameLst>
                                          <p:attrName>style.visibility</p:attrName>
                                        </p:attrNameLst>
                                      </p:cBhvr>
                                      <p:to>
                                        <p:strVal val="visible"/>
                                      </p:to>
                                    </p:set>
                                    <p:animEffect transition="in" filter="strips(downRight)">
                                      <p:cBhvr>
                                        <p:cTn id="31" dur="500"/>
                                        <p:tgtEl>
                                          <p:spTgt spid="269327"/>
                                        </p:tgtEl>
                                      </p:cBhvr>
                                    </p:animEffect>
                                  </p:childTnLst>
                                </p:cTn>
                              </p:par>
                              <p:par>
                                <p:cTn id="32" presetID="18" presetClass="entr" presetSubtype="6" repeatCount="3000" fill="hold" grpId="0" nodeType="withEffect">
                                  <p:stCondLst>
                                    <p:cond delay="0"/>
                                  </p:stCondLst>
                                  <p:childTnLst>
                                    <p:set>
                                      <p:cBhvr>
                                        <p:cTn id="33" dur="1" fill="hold">
                                          <p:stCondLst>
                                            <p:cond delay="0"/>
                                          </p:stCondLst>
                                        </p:cTn>
                                        <p:tgtEl>
                                          <p:spTgt spid="269326"/>
                                        </p:tgtEl>
                                        <p:attrNameLst>
                                          <p:attrName>style.visibility</p:attrName>
                                        </p:attrNameLst>
                                      </p:cBhvr>
                                      <p:to>
                                        <p:strVal val="visible"/>
                                      </p:to>
                                    </p:set>
                                    <p:animEffect transition="in" filter="strips(downRight)">
                                      <p:cBhvr>
                                        <p:cTn id="34" dur="500"/>
                                        <p:tgtEl>
                                          <p:spTgt spid="2693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9329"/>
                                        </p:tgtEl>
                                        <p:attrNameLst>
                                          <p:attrName>style.visibility</p:attrName>
                                        </p:attrNameLst>
                                      </p:cBhvr>
                                      <p:to>
                                        <p:strVal val="visible"/>
                                      </p:to>
                                    </p:set>
                                    <p:anim calcmode="lin" valueType="num">
                                      <p:cBhvr additive="base">
                                        <p:cTn id="39" dur="500" fill="hold"/>
                                        <p:tgtEl>
                                          <p:spTgt spid="269329"/>
                                        </p:tgtEl>
                                        <p:attrNameLst>
                                          <p:attrName>ppt_x</p:attrName>
                                        </p:attrNameLst>
                                      </p:cBhvr>
                                      <p:tavLst>
                                        <p:tav tm="0">
                                          <p:val>
                                            <p:strVal val="#ppt_x"/>
                                          </p:val>
                                        </p:tav>
                                        <p:tav tm="100000">
                                          <p:val>
                                            <p:strVal val="#ppt_x"/>
                                          </p:val>
                                        </p:tav>
                                      </p:tavLst>
                                    </p:anim>
                                    <p:anim calcmode="lin" valueType="num">
                                      <p:cBhvr additive="base">
                                        <p:cTn id="40" dur="500" fill="hold"/>
                                        <p:tgtEl>
                                          <p:spTgt spid="26932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9328"/>
                                        </p:tgtEl>
                                        <p:attrNameLst>
                                          <p:attrName>style.visibility</p:attrName>
                                        </p:attrNameLst>
                                      </p:cBhvr>
                                      <p:to>
                                        <p:strVal val="visible"/>
                                      </p:to>
                                    </p:set>
                                    <p:anim calcmode="lin" valueType="num">
                                      <p:cBhvr additive="base">
                                        <p:cTn id="45" dur="500" fill="hold"/>
                                        <p:tgtEl>
                                          <p:spTgt spid="269328"/>
                                        </p:tgtEl>
                                        <p:attrNameLst>
                                          <p:attrName>ppt_x</p:attrName>
                                        </p:attrNameLst>
                                      </p:cBhvr>
                                      <p:tavLst>
                                        <p:tav tm="0">
                                          <p:val>
                                            <p:strVal val="#ppt_x"/>
                                          </p:val>
                                        </p:tav>
                                        <p:tav tm="100000">
                                          <p:val>
                                            <p:strVal val="#ppt_x"/>
                                          </p:val>
                                        </p:tav>
                                      </p:tavLst>
                                    </p:anim>
                                    <p:anim calcmode="lin" valueType="num">
                                      <p:cBhvr additive="base">
                                        <p:cTn id="46" dur="500" fill="hold"/>
                                        <p:tgtEl>
                                          <p:spTgt spid="26932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69330">
                                            <p:txEl>
                                              <p:pRg st="0" end="0"/>
                                            </p:txEl>
                                          </p:spTgt>
                                        </p:tgtEl>
                                        <p:attrNameLst>
                                          <p:attrName>style.visibility</p:attrName>
                                        </p:attrNameLst>
                                      </p:cBhvr>
                                      <p:to>
                                        <p:strVal val="visible"/>
                                      </p:to>
                                    </p:set>
                                    <p:anim calcmode="discrete" valueType="clr">
                                      <p:cBhvr override="childStyle">
                                        <p:cTn id="51" dur="80"/>
                                        <p:tgtEl>
                                          <p:spTgt spid="2693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69330">
                                            <p:txEl>
                                              <p:pRg st="0" end="0"/>
                                            </p:txEl>
                                          </p:spTgt>
                                        </p:tgtEl>
                                        <p:attrNameLst>
                                          <p:attrName>fillcolor</p:attrName>
                                        </p:attrNameLst>
                                      </p:cBhvr>
                                      <p:tavLst>
                                        <p:tav tm="0">
                                          <p:val>
                                            <p:clrVal>
                                              <a:schemeClr val="accent2"/>
                                            </p:clrVal>
                                          </p:val>
                                        </p:tav>
                                        <p:tav tm="50000">
                                          <p:val>
                                            <p:clrVal>
                                              <a:schemeClr val="hlink"/>
                                            </p:clrVal>
                                          </p:val>
                                        </p:tav>
                                      </p:tavLst>
                                    </p:anim>
                                    <p:set>
                                      <p:cBhvr>
                                        <p:cTn id="53" dur="80"/>
                                        <p:tgtEl>
                                          <p:spTgt spid="269330">
                                            <p:txEl>
                                              <p:pRg st="0" end="0"/>
                                            </p:txEl>
                                          </p:spTgt>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xit" presetSubtype="32" fill="hold" grpId="1" nodeType="clickEffect">
                                  <p:stCondLst>
                                    <p:cond delay="0"/>
                                  </p:stCondLst>
                                  <p:childTnLst>
                                    <p:anim calcmode="lin" valueType="num">
                                      <p:cBhvr>
                                        <p:cTn id="57" dur="500"/>
                                        <p:tgtEl>
                                          <p:spTgt spid="269329"/>
                                        </p:tgtEl>
                                        <p:attrNameLst>
                                          <p:attrName>ppt_w</p:attrName>
                                        </p:attrNameLst>
                                      </p:cBhvr>
                                      <p:tavLst>
                                        <p:tav tm="0">
                                          <p:val>
                                            <p:strVal val="ppt_w"/>
                                          </p:val>
                                        </p:tav>
                                        <p:tav tm="100000">
                                          <p:val>
                                            <p:fltVal val="0"/>
                                          </p:val>
                                        </p:tav>
                                      </p:tavLst>
                                    </p:anim>
                                    <p:anim calcmode="lin" valueType="num">
                                      <p:cBhvr>
                                        <p:cTn id="58" dur="500"/>
                                        <p:tgtEl>
                                          <p:spTgt spid="269329"/>
                                        </p:tgtEl>
                                        <p:attrNameLst>
                                          <p:attrName>ppt_h</p:attrName>
                                        </p:attrNameLst>
                                      </p:cBhvr>
                                      <p:tavLst>
                                        <p:tav tm="0">
                                          <p:val>
                                            <p:strVal val="ppt_h"/>
                                          </p:val>
                                        </p:tav>
                                        <p:tav tm="100000">
                                          <p:val>
                                            <p:fltVal val="0"/>
                                          </p:val>
                                        </p:tav>
                                      </p:tavLst>
                                    </p:anim>
                                    <p:animEffect transition="out" filter="fade">
                                      <p:cBhvr>
                                        <p:cTn id="59" dur="500"/>
                                        <p:tgtEl>
                                          <p:spTgt spid="269329"/>
                                        </p:tgtEl>
                                      </p:cBhvr>
                                    </p:animEffect>
                                    <p:set>
                                      <p:cBhvr>
                                        <p:cTn id="60" dur="1" fill="hold">
                                          <p:stCondLst>
                                            <p:cond delay="499"/>
                                          </p:stCondLst>
                                        </p:cTn>
                                        <p:tgtEl>
                                          <p:spTgt spid="269329"/>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xit" presetSubtype="32" fill="hold" grpId="1" nodeType="clickEffect">
                                  <p:stCondLst>
                                    <p:cond delay="0"/>
                                  </p:stCondLst>
                                  <p:childTnLst>
                                    <p:anim calcmode="lin" valueType="num">
                                      <p:cBhvr>
                                        <p:cTn id="64" dur="500"/>
                                        <p:tgtEl>
                                          <p:spTgt spid="269328"/>
                                        </p:tgtEl>
                                        <p:attrNameLst>
                                          <p:attrName>ppt_w</p:attrName>
                                        </p:attrNameLst>
                                      </p:cBhvr>
                                      <p:tavLst>
                                        <p:tav tm="0">
                                          <p:val>
                                            <p:strVal val="ppt_w"/>
                                          </p:val>
                                        </p:tav>
                                        <p:tav tm="100000">
                                          <p:val>
                                            <p:fltVal val="0"/>
                                          </p:val>
                                        </p:tav>
                                      </p:tavLst>
                                    </p:anim>
                                    <p:anim calcmode="lin" valueType="num">
                                      <p:cBhvr>
                                        <p:cTn id="65" dur="500"/>
                                        <p:tgtEl>
                                          <p:spTgt spid="269328"/>
                                        </p:tgtEl>
                                        <p:attrNameLst>
                                          <p:attrName>ppt_h</p:attrName>
                                        </p:attrNameLst>
                                      </p:cBhvr>
                                      <p:tavLst>
                                        <p:tav tm="0">
                                          <p:val>
                                            <p:strVal val="ppt_h"/>
                                          </p:val>
                                        </p:tav>
                                        <p:tav tm="100000">
                                          <p:val>
                                            <p:fltVal val="0"/>
                                          </p:val>
                                        </p:tav>
                                      </p:tavLst>
                                    </p:anim>
                                    <p:animEffect transition="out" filter="fade">
                                      <p:cBhvr>
                                        <p:cTn id="66" dur="500"/>
                                        <p:tgtEl>
                                          <p:spTgt spid="269328"/>
                                        </p:tgtEl>
                                      </p:cBhvr>
                                    </p:animEffect>
                                    <p:set>
                                      <p:cBhvr>
                                        <p:cTn id="67" dur="1" fill="hold">
                                          <p:stCondLst>
                                            <p:cond delay="499"/>
                                          </p:stCondLst>
                                        </p:cTn>
                                        <p:tgtEl>
                                          <p:spTgt spid="269328"/>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72"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20">
                                            <p:txEl>
                                              <p:pRg st="0" end="0"/>
                                            </p:txEl>
                                          </p:spTgt>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79"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81" dur="80"/>
                                        <p:tgtEl>
                                          <p:spTgt spid="23">
                                            <p:txEl>
                                              <p:pRg st="0" end="0"/>
                                            </p:txEl>
                                          </p:spTgt>
                                        </p:tgtEl>
                                        <p:attrNameLst>
                                          <p:attrName>fill.type</p:attrName>
                                        </p:attrNameLst>
                                      </p:cBhvr>
                                      <p:to>
                                        <p:strVal val="solid"/>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12" repeatCount="300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strips(downLeft)">
                                      <p:cBhvr>
                                        <p:cTn id="86" dur="500"/>
                                        <p:tgtEl>
                                          <p:spTgt spid="2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xit" presetSubtype="32" fill="hold" grpId="1" nodeType="clickEffect">
                                  <p:stCondLst>
                                    <p:cond delay="0"/>
                                  </p:stCondLst>
                                  <p:childTnLst>
                                    <p:anim calcmode="lin" valueType="num">
                                      <p:cBhvr>
                                        <p:cTn id="96" dur="500"/>
                                        <p:tgtEl>
                                          <p:spTgt spid="29"/>
                                        </p:tgtEl>
                                        <p:attrNameLst>
                                          <p:attrName>ppt_w</p:attrName>
                                        </p:attrNameLst>
                                      </p:cBhvr>
                                      <p:tavLst>
                                        <p:tav tm="0">
                                          <p:val>
                                            <p:strVal val="ppt_w"/>
                                          </p:val>
                                        </p:tav>
                                        <p:tav tm="100000">
                                          <p:val>
                                            <p:fltVal val="0"/>
                                          </p:val>
                                        </p:tav>
                                      </p:tavLst>
                                    </p:anim>
                                    <p:anim calcmode="lin" valueType="num">
                                      <p:cBhvr>
                                        <p:cTn id="97" dur="500"/>
                                        <p:tgtEl>
                                          <p:spTgt spid="29"/>
                                        </p:tgtEl>
                                        <p:attrNameLst>
                                          <p:attrName>ppt_h</p:attrName>
                                        </p:attrNameLst>
                                      </p:cBhvr>
                                      <p:tavLst>
                                        <p:tav tm="0">
                                          <p:val>
                                            <p:strVal val="ppt_h"/>
                                          </p:val>
                                        </p:tav>
                                        <p:tav tm="100000">
                                          <p:val>
                                            <p:fltVal val="0"/>
                                          </p:val>
                                        </p:tav>
                                      </p:tavLst>
                                    </p:anim>
                                    <p:animEffect transition="out" filter="fade">
                                      <p:cBhvr>
                                        <p:cTn id="98" dur="500"/>
                                        <p:tgtEl>
                                          <p:spTgt spid="29"/>
                                        </p:tgtEl>
                                      </p:cBhvr>
                                    </p:animEffect>
                                    <p:set>
                                      <p:cBhvr>
                                        <p:cTn id="99" dur="1" fill="hold">
                                          <p:stCondLst>
                                            <p:cond delay="499"/>
                                          </p:stCondLst>
                                        </p:cTn>
                                        <p:tgtEl>
                                          <p:spTgt spid="29"/>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500" fill="hold"/>
                                        <p:tgtEl>
                                          <p:spTgt spid="27"/>
                                        </p:tgtEl>
                                        <p:attrNameLst>
                                          <p:attrName>ppt_x</p:attrName>
                                        </p:attrNameLst>
                                      </p:cBhvr>
                                      <p:tavLst>
                                        <p:tav tm="0">
                                          <p:val>
                                            <p:strVal val="#ppt_x"/>
                                          </p:val>
                                        </p:tav>
                                        <p:tav tm="100000">
                                          <p:val>
                                            <p:strVal val="#ppt_x"/>
                                          </p:val>
                                        </p:tav>
                                      </p:tavLst>
                                    </p:anim>
                                    <p:anim calcmode="lin" valueType="num">
                                      <p:cBhvr additive="base">
                                        <p:cTn id="10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32" fill="hold" grpId="1" nodeType="clickEffect">
                                  <p:stCondLst>
                                    <p:cond delay="0"/>
                                  </p:stCondLst>
                                  <p:childTnLst>
                                    <p:anim calcmode="lin" valueType="num">
                                      <p:cBhvr>
                                        <p:cTn id="109" dur="500"/>
                                        <p:tgtEl>
                                          <p:spTgt spid="27"/>
                                        </p:tgtEl>
                                        <p:attrNameLst>
                                          <p:attrName>ppt_w</p:attrName>
                                        </p:attrNameLst>
                                      </p:cBhvr>
                                      <p:tavLst>
                                        <p:tav tm="0">
                                          <p:val>
                                            <p:strVal val="ppt_w"/>
                                          </p:val>
                                        </p:tav>
                                        <p:tav tm="100000">
                                          <p:val>
                                            <p:fltVal val="0"/>
                                          </p:val>
                                        </p:tav>
                                      </p:tavLst>
                                    </p:anim>
                                    <p:anim calcmode="lin" valueType="num">
                                      <p:cBhvr>
                                        <p:cTn id="110" dur="500"/>
                                        <p:tgtEl>
                                          <p:spTgt spid="27"/>
                                        </p:tgtEl>
                                        <p:attrNameLst>
                                          <p:attrName>ppt_h</p:attrName>
                                        </p:attrNameLst>
                                      </p:cBhvr>
                                      <p:tavLst>
                                        <p:tav tm="0">
                                          <p:val>
                                            <p:strVal val="ppt_h"/>
                                          </p:val>
                                        </p:tav>
                                        <p:tav tm="100000">
                                          <p:val>
                                            <p:fltVal val="0"/>
                                          </p:val>
                                        </p:tav>
                                      </p:tavLst>
                                    </p:anim>
                                    <p:animEffect transition="out" filter="fade">
                                      <p:cBhvr>
                                        <p:cTn id="111" dur="500"/>
                                        <p:tgtEl>
                                          <p:spTgt spid="27"/>
                                        </p:tgtEl>
                                      </p:cBhvr>
                                    </p:animEffect>
                                    <p:set>
                                      <p:cBhvr>
                                        <p:cTn id="112" dur="1" fill="hold">
                                          <p:stCondLst>
                                            <p:cond delay="499"/>
                                          </p:stCondLst>
                                        </p:cTn>
                                        <p:tgtEl>
                                          <p:spTgt spid="27"/>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nodeType="clickEffect">
                                  <p:stCondLst>
                                    <p:cond delay="0"/>
                                  </p:stCondLst>
                                  <p:iterate type="lt">
                                    <p:tmPct val="50000"/>
                                  </p:iterate>
                                  <p:childTnLst>
                                    <p:set>
                                      <p:cBhvr>
                                        <p:cTn id="116"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17"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19" dur="80"/>
                                        <p:tgtEl>
                                          <p:spTgt spid="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2" grpId="0"/>
      <p:bldP spid="269323" grpId="0" build="allAtOnce"/>
      <p:bldP spid="269325" grpId="0" animBg="1"/>
      <p:bldP spid="269326" grpId="0" animBg="1"/>
      <p:bldP spid="269327" grpId="0" animBg="1"/>
      <p:bldP spid="269328" grpId="0" animBg="1"/>
      <p:bldP spid="269328" grpId="1" animBg="1"/>
      <p:bldP spid="269329" grpId="0" animBg="1"/>
      <p:bldP spid="269329" grpId="1" animBg="1"/>
      <p:bldP spid="26" grpId="0" animBg="1"/>
      <p:bldP spid="27" grpId="0" animBg="1"/>
      <p:bldP spid="27" grpId="1" animBg="1"/>
      <p:bldP spid="29" grpId="0" animBg="1"/>
      <p:bldP spid="2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9"/>
          <p:cNvSpPr txBox="1">
            <a:spLocks noChangeArrowheads="1"/>
          </p:cNvSpPr>
          <p:nvPr/>
        </p:nvSpPr>
        <p:spPr bwMode="auto">
          <a:xfrm>
            <a:off x="609600" y="25908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endParaRPr lang="en-US" altLang="en-US" sz="1800">
              <a:solidFill>
                <a:srgbClr val="000000"/>
              </a:solidFill>
              <a:latin typeface="Garamond" pitchFamily="18" charset="0"/>
              <a:cs typeface="Arial" charset="0"/>
            </a:endParaRPr>
          </a:p>
        </p:txBody>
      </p:sp>
      <p:sp>
        <p:nvSpPr>
          <p:cNvPr id="269323" name="Rectangle 11"/>
          <p:cNvSpPr>
            <a:spLocks noChangeArrowheads="1"/>
          </p:cNvSpPr>
          <p:nvPr/>
        </p:nvSpPr>
        <p:spPr bwMode="auto">
          <a:xfrm>
            <a:off x="0" y="3111639"/>
            <a:ext cx="9105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31775" eaLnBrk="0" fontAlgn="base" hangingPunct="0">
              <a:spcBef>
                <a:spcPct val="0"/>
              </a:spcBef>
              <a:spcAft>
                <a:spcPct val="0"/>
              </a:spcAft>
            </a:pPr>
            <a:r>
              <a:rPr lang="en-US" altLang="en-US" sz="3200" dirty="0" err="1">
                <a:solidFill>
                  <a:srgbClr val="000000"/>
                </a:solidFill>
                <a:latin typeface="Times New Roman" pitchFamily="18" charset="0"/>
                <a:cs typeface="Times New Roman" pitchFamily="18" charset="0"/>
              </a:rPr>
              <a:t>VD:a.Làm</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tròn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số</a:t>
            </a:r>
            <a:r>
              <a:rPr lang="en-US" altLang="en-US" sz="3200" dirty="0">
                <a:solidFill>
                  <a:srgbClr val="000000"/>
                </a:solidFill>
                <a:latin typeface="Times New Roman" pitchFamily="18" charset="0"/>
                <a:cs typeface="Times New Roman" pitchFamily="18" charset="0"/>
              </a:rPr>
              <a:t> 79,3826 </a:t>
            </a:r>
            <a:r>
              <a:rPr lang="en-US" altLang="en-US" sz="3200" dirty="0" err="1">
                <a:solidFill>
                  <a:srgbClr val="000000"/>
                </a:solidFill>
                <a:latin typeface="Times New Roman" pitchFamily="18" charset="0"/>
                <a:cs typeface="Times New Roman" pitchFamily="18" charset="0"/>
              </a:rPr>
              <a:t>đến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chữ</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số</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thập</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phân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thứ</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nhất</a:t>
            </a:r>
            <a:r>
              <a:rPr lang="en-US" altLang="en-US" sz="3200" dirty="0">
                <a:solidFill>
                  <a:srgbClr val="000000"/>
                </a:solidFill>
                <a:latin typeface="Times New Roman" pitchFamily="18" charset="0"/>
                <a:cs typeface="Times New Roman" pitchFamily="18" charset="0"/>
              </a:rPr>
              <a:t>.</a:t>
            </a:r>
          </a:p>
        </p:txBody>
      </p:sp>
      <p:sp>
        <p:nvSpPr>
          <p:cNvPr id="269324" name="Rectangle 12"/>
          <p:cNvSpPr>
            <a:spLocks noChangeArrowheads="1"/>
          </p:cNvSpPr>
          <p:nvPr/>
        </p:nvSpPr>
        <p:spPr bwMode="auto">
          <a:xfrm>
            <a:off x="3403600" y="3725515"/>
            <a:ext cx="1758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dirty="0">
                <a:solidFill>
                  <a:srgbClr val="000000"/>
                </a:solidFill>
                <a:latin typeface="Times New Roman" pitchFamily="18" charset="0"/>
                <a:cs typeface="Times New Roman" pitchFamily="18" charset="0"/>
              </a:rPr>
              <a:t>79,3 826</a:t>
            </a:r>
          </a:p>
        </p:txBody>
      </p:sp>
      <p:sp>
        <p:nvSpPr>
          <p:cNvPr id="269325" name="Line 13"/>
          <p:cNvSpPr>
            <a:spLocks noChangeShapeType="1"/>
          </p:cNvSpPr>
          <p:nvPr/>
        </p:nvSpPr>
        <p:spPr bwMode="auto">
          <a:xfrm>
            <a:off x="4168775" y="3650248"/>
            <a:ext cx="0" cy="7762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
        <p:nvSpPr>
          <p:cNvPr id="269326" name="AutoShape 14"/>
          <p:cNvSpPr>
            <a:spLocks/>
          </p:cNvSpPr>
          <p:nvPr/>
        </p:nvSpPr>
        <p:spPr bwMode="auto">
          <a:xfrm rot="-5400000">
            <a:off x="3721952" y="3912632"/>
            <a:ext cx="128587" cy="598487"/>
          </a:xfrm>
          <a:prstGeom prst="leftBrace">
            <a:avLst>
              <a:gd name="adj1" fmla="val 38915"/>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ltLang="en-US">
              <a:solidFill>
                <a:srgbClr val="000000"/>
              </a:solidFill>
              <a:latin typeface="Verdana" pitchFamily="34" charset="0"/>
            </a:endParaRPr>
          </a:p>
        </p:txBody>
      </p:sp>
      <p:sp>
        <p:nvSpPr>
          <p:cNvPr id="269327" name="AutoShape 15"/>
          <p:cNvSpPr>
            <a:spLocks/>
          </p:cNvSpPr>
          <p:nvPr/>
        </p:nvSpPr>
        <p:spPr bwMode="auto">
          <a:xfrm rot="-5400000">
            <a:off x="4614069" y="3834844"/>
            <a:ext cx="46038" cy="708025"/>
          </a:xfrm>
          <a:prstGeom prst="leftBrace">
            <a:avLst>
              <a:gd name="adj1" fmla="val 3040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ltLang="en-US">
              <a:solidFill>
                <a:srgbClr val="000000"/>
              </a:solidFill>
              <a:latin typeface="Verdana" pitchFamily="34" charset="0"/>
            </a:endParaRPr>
          </a:p>
        </p:txBody>
      </p:sp>
      <p:sp>
        <p:nvSpPr>
          <p:cNvPr id="269328" name="AutoShape 16"/>
          <p:cNvSpPr>
            <a:spLocks noChangeArrowheads="1"/>
          </p:cNvSpPr>
          <p:nvPr/>
        </p:nvSpPr>
        <p:spPr bwMode="auto">
          <a:xfrm rot="10800000">
            <a:off x="407020" y="4792661"/>
            <a:ext cx="3016250" cy="614363"/>
          </a:xfrm>
          <a:prstGeom prst="wedgeRoundRectCallout">
            <a:avLst>
              <a:gd name="adj1" fmla="val -63361"/>
              <a:gd name="adj2" fmla="val 126245"/>
              <a:gd name="adj3" fmla="val 16667"/>
            </a:avLst>
          </a:prstGeom>
          <a:solidFill>
            <a:schemeClr val="bg1"/>
          </a:solidFill>
          <a:ln w="9525">
            <a:solidFill>
              <a:schemeClr val="tx1"/>
            </a:solidFill>
            <a:miter lim="800000"/>
            <a:headEnd/>
            <a:tailEnd/>
          </a:ln>
        </p:spPr>
        <p:txBody>
          <a:bodyPr rot="10800000"/>
          <a:lstStyle/>
          <a:p>
            <a:pPr algn="ctr" eaLnBrk="0" fontAlgn="base" hangingPunct="0">
              <a:spcBef>
                <a:spcPct val="0"/>
              </a:spcBef>
              <a:spcAft>
                <a:spcPct val="0"/>
              </a:spcAft>
            </a:pPr>
            <a:r>
              <a:rPr lang="en-US" altLang="en-US" sz="2800" dirty="0" err="1">
                <a:solidFill>
                  <a:srgbClr val="FF0000"/>
                </a:solidFill>
                <a:latin typeface="Times New Roman" pitchFamily="18" charset="0"/>
                <a:cs typeface="Times New Roman" pitchFamily="18" charset="0"/>
              </a:rPr>
              <a:t>Bộ</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phận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còn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lại</a:t>
            </a:r>
            <a:endParaRPr lang="en-US" altLang="en-US" sz="2800" dirty="0">
              <a:solidFill>
                <a:srgbClr val="FF0000"/>
              </a:solidFill>
              <a:latin typeface="Times New Roman" pitchFamily="18" charset="0"/>
              <a:cs typeface="Times New Roman" pitchFamily="18" charset="0"/>
            </a:endParaRPr>
          </a:p>
        </p:txBody>
      </p:sp>
      <p:sp>
        <p:nvSpPr>
          <p:cNvPr id="269329" name="AutoShape 17"/>
          <p:cNvSpPr>
            <a:spLocks noChangeArrowheads="1"/>
          </p:cNvSpPr>
          <p:nvPr/>
        </p:nvSpPr>
        <p:spPr bwMode="auto">
          <a:xfrm>
            <a:off x="5768975" y="4588668"/>
            <a:ext cx="3222624" cy="1065213"/>
          </a:xfrm>
          <a:prstGeom prst="wedgeEllipseCallout">
            <a:avLst>
              <a:gd name="adj1" fmla="val -89384"/>
              <a:gd name="adj2" fmla="val -85606"/>
            </a:avLst>
          </a:prstGeom>
          <a:solidFill>
            <a:srgbClr val="FFFF00"/>
          </a:solidFill>
          <a:ln w="9525">
            <a:solidFill>
              <a:srgbClr val="FF0000"/>
            </a:solidFill>
            <a:miter lim="800000"/>
            <a:headEnd/>
            <a:tailEnd/>
          </a:ln>
        </p:spPr>
        <p:txBody>
          <a:bodyPr/>
          <a:lstStyle/>
          <a:p>
            <a:pPr algn="ctr" eaLnBrk="0" fontAlgn="base" hangingPunct="0">
              <a:spcBef>
                <a:spcPct val="0"/>
              </a:spcBef>
              <a:spcAft>
                <a:spcPct val="0"/>
              </a:spcAft>
            </a:pPr>
            <a:r>
              <a:rPr lang="en-US" altLang="en-US" sz="3200" dirty="0" err="1">
                <a:solidFill>
                  <a:srgbClr val="0000FF"/>
                </a:solidFill>
                <a:latin typeface="Times New Roman" pitchFamily="18" charset="0"/>
                <a:cs typeface="Times New Roman" pitchFamily="18" charset="0"/>
              </a:rPr>
              <a:t>Bộ</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phận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bỏ</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đi</a:t>
            </a:r>
            <a:endParaRPr lang="en-US" altLang="en-US" sz="3200" dirty="0">
              <a:solidFill>
                <a:srgbClr val="0000FF"/>
              </a:solidFill>
              <a:latin typeface="Times New Roman" pitchFamily="18" charset="0"/>
              <a:cs typeface="Times New Roman" pitchFamily="18" charset="0"/>
            </a:endParaRPr>
          </a:p>
        </p:txBody>
      </p:sp>
      <p:sp>
        <p:nvSpPr>
          <p:cNvPr id="269330" name="Text Box 18"/>
          <p:cNvSpPr txBox="1">
            <a:spLocks noChangeArrowheads="1"/>
          </p:cNvSpPr>
          <p:nvPr/>
        </p:nvSpPr>
        <p:spPr bwMode="auto">
          <a:xfrm>
            <a:off x="4911725" y="3683237"/>
            <a:ext cx="1371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fontAlgn="base" hangingPunct="0">
              <a:spcBef>
                <a:spcPct val="0"/>
              </a:spcBef>
              <a:spcAft>
                <a:spcPct val="0"/>
              </a:spcAft>
            </a:pPr>
            <a:r>
              <a:rPr lang="en-US" altLang="en-US" sz="2800" dirty="0">
                <a:solidFill>
                  <a:srgbClr val="000000"/>
                </a:solidFill>
                <a:latin typeface="Arial" charset="0"/>
                <a:cs typeface="Arial" charset="0"/>
              </a:rPr>
              <a:t> </a:t>
            </a:r>
            <a:r>
              <a:rPr lang="en-US" altLang="en-US" sz="2800" dirty="0">
                <a:solidFill>
                  <a:srgbClr val="000000"/>
                </a:solidFill>
                <a:latin typeface="Times New Roman" pitchFamily="18" charset="0"/>
                <a:cs typeface="Times New Roman" pitchFamily="18" charset="0"/>
                <a:sym typeface="Symbol" pitchFamily="18" charset="2"/>
              </a:rPr>
              <a:t> 79,4</a:t>
            </a:r>
          </a:p>
        </p:txBody>
      </p:sp>
      <p:sp>
        <p:nvSpPr>
          <p:cNvPr id="13324" name="Text Box 20"/>
          <p:cNvSpPr txBox="1">
            <a:spLocks noChangeArrowheads="1"/>
          </p:cNvSpPr>
          <p:nvPr/>
        </p:nvSpPr>
        <p:spPr bwMode="auto">
          <a:xfrm>
            <a:off x="6705600" y="1752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0" fontAlgn="base" hangingPunct="0">
              <a:spcBef>
                <a:spcPct val="50000"/>
              </a:spcBef>
              <a:spcAft>
                <a:spcPct val="0"/>
              </a:spcAft>
            </a:pPr>
            <a:endParaRPr lang="en-US" altLang="en-US" sz="1800">
              <a:solidFill>
                <a:srgbClr val="000000"/>
              </a:solidFill>
              <a:latin typeface="Garamond" pitchFamily="18" charset="0"/>
              <a:cs typeface="Arial" charset="0"/>
            </a:endParaRPr>
          </a:p>
        </p:txBody>
      </p:sp>
      <p:sp>
        <p:nvSpPr>
          <p:cNvPr id="22" name="Rectangle 10"/>
          <p:cNvSpPr>
            <a:spLocks noChangeArrowheads="1"/>
          </p:cNvSpPr>
          <p:nvPr/>
        </p:nvSpPr>
        <p:spPr bwMode="auto">
          <a:xfrm>
            <a:off x="0" y="81416"/>
            <a:ext cx="91059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90513" eaLnBrk="0" fontAlgn="base" hangingPunct="0">
              <a:spcBef>
                <a:spcPct val="0"/>
              </a:spcBef>
              <a:spcAft>
                <a:spcPct val="0"/>
              </a:spcAft>
            </a:pPr>
            <a:r>
              <a:rPr lang="en-US" altLang="en-US" sz="3200" dirty="0" err="1">
                <a:solidFill>
                  <a:srgbClr val="000000"/>
                </a:solidFill>
                <a:latin typeface="Times New Roman" pitchFamily="18" charset="0"/>
                <a:cs typeface="Times New Roman" pitchFamily="18" charset="0"/>
              </a:rPr>
              <a:t>Trường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hợp</a:t>
            </a:r>
            <a:r>
              <a:rPr lang="en-US" altLang="en-US" sz="3200" dirty="0">
                <a:solidFill>
                  <a:srgbClr val="000000"/>
                </a:solidFill>
                <a:latin typeface="Times New Roman" pitchFamily="18" charset="0"/>
                <a:cs typeface="Times New Roman" pitchFamily="18" charset="0"/>
              </a:rPr>
              <a:t> 2.                                                                                </a:t>
            </a:r>
            <a:r>
              <a:rPr lang="en-US" altLang="en-US" sz="3200" dirty="0">
                <a:solidFill>
                  <a:srgbClr val="0000FF"/>
                </a:solidFill>
                <a:latin typeface="Times New Roman" pitchFamily="18" charset="0"/>
                <a:cs typeface="Times New Roman" pitchFamily="18" charset="0"/>
              </a:rPr>
              <a:t>-</a:t>
            </a:r>
            <a:r>
              <a:rPr lang="en-US" altLang="en-US" sz="3200" dirty="0" err="1">
                <a:solidFill>
                  <a:srgbClr val="0000FF"/>
                </a:solidFill>
                <a:latin typeface="Times New Roman" pitchFamily="18" charset="0"/>
                <a:cs typeface="Times New Roman" pitchFamily="18" charset="0"/>
              </a:rPr>
              <a:t>Nếu</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chữ</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số</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đầu</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tiên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trong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các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chữ</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số</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bị</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bỏ</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đi</a:t>
            </a:r>
            <a:r>
              <a:rPr lang="en-US" altLang="en-US" sz="3200" dirty="0">
                <a:solidFill>
                  <a:srgbClr val="0000FF"/>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lớn</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hơn</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hoặc</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bằng</a:t>
            </a:r>
            <a:r>
              <a:rPr lang="en-US" altLang="en-US" sz="3200" b="1" i="1" dirty="0">
                <a:solidFill>
                  <a:srgbClr val="FF0000"/>
                </a:solidFill>
                <a:latin typeface="Times New Roman" pitchFamily="18" charset="0"/>
                <a:cs typeface="Times New Roman" pitchFamily="18" charset="0"/>
              </a:rPr>
              <a:t> 5 </a:t>
            </a:r>
            <a:r>
              <a:rPr lang="en-US" altLang="en-US" sz="3200" dirty="0" err="1">
                <a:solidFill>
                  <a:srgbClr val="0000FF"/>
                </a:solidFill>
                <a:latin typeface="Times New Roman" pitchFamily="18" charset="0"/>
                <a:cs typeface="Times New Roman" pitchFamily="18" charset="0"/>
              </a:rPr>
              <a:t>thì</a:t>
            </a:r>
            <a:r>
              <a:rPr lang="en-US" altLang="en-US" sz="3200" dirty="0">
                <a:solidFill>
                  <a:srgbClr val="0000FF"/>
                </a:solidFill>
                <a:latin typeface="Times New Roman" pitchFamily="18" charset="0"/>
                <a:cs typeface="Times New Roman" pitchFamily="18" charset="0"/>
              </a:rPr>
              <a:t> ta </a:t>
            </a:r>
            <a:r>
              <a:rPr lang="en-US" altLang="en-US" sz="3200" b="1" i="1" dirty="0" err="1">
                <a:solidFill>
                  <a:srgbClr val="FF0000"/>
                </a:solidFill>
                <a:latin typeface="Times New Roman" pitchFamily="18" charset="0"/>
                <a:cs typeface="Times New Roman" pitchFamily="18" charset="0"/>
              </a:rPr>
              <a:t>cộng</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thêm</a:t>
            </a:r>
            <a:r>
              <a:rPr lang="en-US" altLang="en-US" sz="3200" b="1" i="1" dirty="0">
                <a:solidFill>
                  <a:srgbClr val="FF0000"/>
                </a:solidFill>
                <a:latin typeface="Times New Roman" pitchFamily="18" charset="0"/>
                <a:cs typeface="Times New Roman" pitchFamily="18" charset="0"/>
              </a:rPr>
              <a:t> 1 </a:t>
            </a:r>
            <a:r>
              <a:rPr lang="en-US" altLang="en-US" sz="3200" b="1" i="1" dirty="0" err="1">
                <a:solidFill>
                  <a:srgbClr val="FF0000"/>
                </a:solidFill>
                <a:latin typeface="Times New Roman" pitchFamily="18" charset="0"/>
                <a:cs typeface="Times New Roman" pitchFamily="18" charset="0"/>
              </a:rPr>
              <a:t>vào</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chữ</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số</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cuối</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cùng</a:t>
            </a:r>
            <a:r>
              <a:rPr lang="en-US" altLang="en-US" sz="3200" i="1" dirty="0">
                <a:solidFill>
                  <a:srgbClr val="FF0000"/>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của</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bộ</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phận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còn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lại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Trong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trường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hợp</a:t>
            </a:r>
            <a:r>
              <a:rPr lang="en-US" altLang="en-US" sz="3200" dirty="0">
                <a:solidFill>
                  <a:srgbClr val="0000FF"/>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số</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nguyên</a:t>
            </a:r>
            <a:r>
              <a:rPr lang="en-US" altLang="en-US" sz="3200" b="1" i="1" dirty="0">
                <a:solidFill>
                  <a:srgbClr val="FF0000"/>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thì</a:t>
            </a:r>
            <a:r>
              <a:rPr lang="en-US" altLang="en-US" sz="3200" dirty="0">
                <a:solidFill>
                  <a:srgbClr val="0000FF"/>
                </a:solidFill>
                <a:latin typeface="Times New Roman" pitchFamily="18" charset="0"/>
                <a:cs typeface="Times New Roman" pitchFamily="18" charset="0"/>
              </a:rPr>
              <a:t> ta </a:t>
            </a:r>
            <a:r>
              <a:rPr lang="en-US" altLang="en-US" sz="3200" dirty="0" err="1">
                <a:solidFill>
                  <a:srgbClr val="0000FF"/>
                </a:solidFill>
                <a:latin typeface="Times New Roman" pitchFamily="18" charset="0"/>
                <a:cs typeface="Times New Roman" pitchFamily="18" charset="0"/>
              </a:rPr>
              <a:t>thay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các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chữ</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số</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bỏ</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bằng</a:t>
            </a:r>
            <a:r>
              <a:rPr lang="en-US" altLang="en-US" sz="3200" dirty="0">
                <a:solidFill>
                  <a:srgbClr val="0000FF"/>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các</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chữ</a:t>
            </a:r>
            <a:r>
              <a:rPr lang="en-US" altLang="en-US" sz="3200" b="1" i="1" dirty="0">
                <a:solidFill>
                  <a:srgbClr val="FF0000"/>
                </a:solidFill>
                <a:latin typeface="Times New Roman" pitchFamily="18" charset="0"/>
                <a:cs typeface="Times New Roman" pitchFamily="18" charset="0"/>
              </a:rPr>
              <a:t> </a:t>
            </a:r>
            <a:r>
              <a:rPr lang="en-US" altLang="en-US" sz="3200" b="1" i="1" dirty="0" err="1">
                <a:solidFill>
                  <a:srgbClr val="FF0000"/>
                </a:solidFill>
                <a:latin typeface="Times New Roman" pitchFamily="18" charset="0"/>
                <a:cs typeface="Times New Roman" pitchFamily="18" charset="0"/>
              </a:rPr>
              <a:t>số</a:t>
            </a:r>
            <a:r>
              <a:rPr lang="en-US" altLang="en-US" sz="3200" b="1" i="1" dirty="0">
                <a:solidFill>
                  <a:srgbClr val="FF0000"/>
                </a:solidFill>
                <a:latin typeface="Times New Roman" pitchFamily="18" charset="0"/>
                <a:cs typeface="Times New Roman" pitchFamily="18" charset="0"/>
              </a:rPr>
              <a:t> 0.</a:t>
            </a:r>
          </a:p>
        </p:txBody>
      </p:sp>
      <p:sp>
        <p:nvSpPr>
          <p:cNvPr id="17" name="Rectangle 19"/>
          <p:cNvSpPr>
            <a:spLocks noChangeArrowheads="1"/>
          </p:cNvSpPr>
          <p:nvPr/>
        </p:nvSpPr>
        <p:spPr bwMode="auto">
          <a:xfrm>
            <a:off x="76200" y="4475161"/>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31775" algn="just" eaLnBrk="0" fontAlgn="base" hangingPunct="0">
              <a:spcBef>
                <a:spcPct val="0"/>
              </a:spcBef>
              <a:spcAft>
                <a:spcPct val="0"/>
              </a:spcAft>
            </a:pPr>
            <a:r>
              <a:rPr lang="en-US" altLang="en-US" sz="3200" dirty="0">
                <a:solidFill>
                  <a:srgbClr val="000000"/>
                </a:solidFill>
                <a:latin typeface="Times New Roman" pitchFamily="18" charset="0"/>
                <a:cs typeface="Times New Roman" pitchFamily="18" charset="0"/>
              </a:rPr>
              <a:t>b. </a:t>
            </a:r>
            <a:r>
              <a:rPr lang="en-US" altLang="en-US" sz="3200" dirty="0" err="1">
                <a:solidFill>
                  <a:srgbClr val="000000"/>
                </a:solidFill>
                <a:latin typeface="Times New Roman" pitchFamily="18" charset="0"/>
                <a:cs typeface="Times New Roman" pitchFamily="18" charset="0"/>
              </a:rPr>
              <a:t>Làm</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tròn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số</a:t>
            </a:r>
            <a:r>
              <a:rPr lang="en-US" altLang="en-US" sz="3200" dirty="0">
                <a:solidFill>
                  <a:srgbClr val="000000"/>
                </a:solidFill>
                <a:latin typeface="Times New Roman" pitchFamily="18" charset="0"/>
                <a:cs typeface="Times New Roman" pitchFamily="18" charset="0"/>
              </a:rPr>
              <a:t> 8472 </a:t>
            </a:r>
            <a:r>
              <a:rPr lang="en-US" altLang="en-US" sz="3200" dirty="0" err="1">
                <a:solidFill>
                  <a:srgbClr val="000000"/>
                </a:solidFill>
                <a:latin typeface="Times New Roman" pitchFamily="18" charset="0"/>
                <a:cs typeface="Times New Roman" pitchFamily="18" charset="0"/>
              </a:rPr>
              <a:t>đến</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hàng</a:t>
            </a:r>
            <a:r>
              <a:rPr lang="en-US" altLang="en-US" sz="3200" dirty="0">
                <a:solidFill>
                  <a:srgbClr val="000000"/>
                </a:solidFill>
                <a:latin typeface="Times New Roman" pitchFamily="18" charset="0"/>
                <a:cs typeface="Times New Roman" pitchFamily="18" charset="0"/>
              </a:rPr>
              <a:t> </a:t>
            </a:r>
            <a:r>
              <a:rPr lang="en-US" altLang="en-US" sz="3200" dirty="0" err="1">
                <a:solidFill>
                  <a:srgbClr val="000000"/>
                </a:solidFill>
                <a:latin typeface="Times New Roman" pitchFamily="18" charset="0"/>
                <a:cs typeface="Times New Roman" pitchFamily="18" charset="0"/>
              </a:rPr>
              <a:t>trăm</a:t>
            </a:r>
            <a:r>
              <a:rPr lang="en-US" altLang="en-US" sz="3600" dirty="0">
                <a:solidFill>
                  <a:srgbClr val="000000"/>
                </a:solidFill>
                <a:latin typeface="Times New Roman" pitchFamily="18" charset="0"/>
                <a:cs typeface="Times New Roman" pitchFamily="18" charset="0"/>
              </a:rPr>
              <a:t>.</a:t>
            </a:r>
          </a:p>
        </p:txBody>
      </p:sp>
      <p:sp>
        <p:nvSpPr>
          <p:cNvPr id="18" name="Rectangle 12"/>
          <p:cNvSpPr>
            <a:spLocks noChangeArrowheads="1"/>
          </p:cNvSpPr>
          <p:nvPr/>
        </p:nvSpPr>
        <p:spPr bwMode="auto">
          <a:xfrm>
            <a:off x="3502025" y="5133801"/>
            <a:ext cx="1758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800" dirty="0">
                <a:solidFill>
                  <a:srgbClr val="000000"/>
                </a:solidFill>
                <a:latin typeface="Arial" charset="0"/>
                <a:cs typeface="Arial" charset="0"/>
              </a:rPr>
              <a:t> </a:t>
            </a:r>
            <a:r>
              <a:rPr lang="en-US" altLang="en-US" sz="2800" dirty="0">
                <a:solidFill>
                  <a:srgbClr val="000000"/>
                </a:solidFill>
                <a:latin typeface="Times New Roman" pitchFamily="18" charset="0"/>
                <a:cs typeface="Times New Roman" pitchFamily="18" charset="0"/>
              </a:rPr>
              <a:t>84 72</a:t>
            </a:r>
          </a:p>
        </p:txBody>
      </p:sp>
      <p:sp>
        <p:nvSpPr>
          <p:cNvPr id="19" name="AutoShape 17"/>
          <p:cNvSpPr>
            <a:spLocks noChangeArrowheads="1"/>
          </p:cNvSpPr>
          <p:nvPr/>
        </p:nvSpPr>
        <p:spPr bwMode="auto">
          <a:xfrm>
            <a:off x="5372100" y="5818187"/>
            <a:ext cx="3314700" cy="838200"/>
          </a:xfrm>
          <a:prstGeom prst="wedgeEllipseCallout">
            <a:avLst>
              <a:gd name="adj1" fmla="val -89384"/>
              <a:gd name="adj2" fmla="val -85606"/>
            </a:avLst>
          </a:prstGeom>
          <a:solidFill>
            <a:srgbClr val="FFFF00"/>
          </a:solidFill>
          <a:ln w="9525">
            <a:solidFill>
              <a:srgbClr val="FF0000"/>
            </a:solidFill>
            <a:miter lim="800000"/>
            <a:headEnd/>
            <a:tailEnd/>
          </a:ln>
        </p:spPr>
        <p:txBody>
          <a:bodyPr/>
          <a:lstStyle/>
          <a:p>
            <a:pPr algn="ctr" eaLnBrk="0" fontAlgn="base" hangingPunct="0">
              <a:spcBef>
                <a:spcPct val="0"/>
              </a:spcBef>
              <a:spcAft>
                <a:spcPct val="0"/>
              </a:spcAft>
            </a:pPr>
            <a:r>
              <a:rPr lang="en-US" altLang="en-US" sz="2800" dirty="0" err="1">
                <a:solidFill>
                  <a:srgbClr val="0000FF"/>
                </a:solidFill>
                <a:latin typeface="Times New Roman" pitchFamily="18" charset="0"/>
                <a:cs typeface="Times New Roman" pitchFamily="18" charset="0"/>
              </a:rPr>
              <a:t>Bộ</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phận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bỏ</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đi</a:t>
            </a:r>
            <a:endParaRPr lang="en-US" altLang="en-US" sz="2800" dirty="0">
              <a:solidFill>
                <a:srgbClr val="0000FF"/>
              </a:solidFill>
              <a:latin typeface="Times New Roman" pitchFamily="18" charset="0"/>
              <a:cs typeface="Times New Roman" pitchFamily="18" charset="0"/>
            </a:endParaRPr>
          </a:p>
        </p:txBody>
      </p:sp>
      <p:sp>
        <p:nvSpPr>
          <p:cNvPr id="20" name="AutoShape 16"/>
          <p:cNvSpPr>
            <a:spLocks noChangeArrowheads="1"/>
          </p:cNvSpPr>
          <p:nvPr/>
        </p:nvSpPr>
        <p:spPr bwMode="auto">
          <a:xfrm rot="10800000">
            <a:off x="64662" y="6042025"/>
            <a:ext cx="3437363" cy="614362"/>
          </a:xfrm>
          <a:prstGeom prst="wedgeRoundRectCallout">
            <a:avLst>
              <a:gd name="adj1" fmla="val -63361"/>
              <a:gd name="adj2" fmla="val 126245"/>
              <a:gd name="adj3" fmla="val 16667"/>
            </a:avLst>
          </a:prstGeom>
          <a:solidFill>
            <a:schemeClr val="bg1"/>
          </a:solidFill>
          <a:ln w="9525">
            <a:solidFill>
              <a:schemeClr val="tx1"/>
            </a:solidFill>
            <a:miter lim="800000"/>
            <a:headEnd/>
            <a:tailEnd/>
          </a:ln>
        </p:spPr>
        <p:txBody>
          <a:bodyPr rot="10800000"/>
          <a:lstStyle/>
          <a:p>
            <a:pPr algn="ctr" eaLnBrk="0" fontAlgn="base" hangingPunct="0">
              <a:spcBef>
                <a:spcPct val="0"/>
              </a:spcBef>
              <a:spcAft>
                <a:spcPct val="0"/>
              </a:spcAft>
            </a:pPr>
            <a:r>
              <a:rPr lang="en-US" altLang="en-US" sz="2800" dirty="0" err="1">
                <a:solidFill>
                  <a:srgbClr val="FF0000"/>
                </a:solidFill>
                <a:latin typeface="Times New Roman" pitchFamily="18" charset="0"/>
                <a:cs typeface="Times New Roman" pitchFamily="18" charset="0"/>
              </a:rPr>
              <a:t>Bộ</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phận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còn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lại</a:t>
            </a:r>
            <a:endParaRPr lang="en-US" altLang="en-US" sz="2800" dirty="0">
              <a:solidFill>
                <a:srgbClr val="FF0000"/>
              </a:solidFill>
              <a:latin typeface="Times New Roman" pitchFamily="18" charset="0"/>
              <a:cs typeface="Times New Roman" pitchFamily="18" charset="0"/>
            </a:endParaRPr>
          </a:p>
        </p:txBody>
      </p:sp>
      <p:sp>
        <p:nvSpPr>
          <p:cNvPr id="21" name="Text Box 18"/>
          <p:cNvSpPr txBox="1">
            <a:spLocks noChangeArrowheads="1"/>
          </p:cNvSpPr>
          <p:nvPr/>
        </p:nvSpPr>
        <p:spPr bwMode="auto">
          <a:xfrm>
            <a:off x="4476750" y="5113857"/>
            <a:ext cx="1371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fontAlgn="base" hangingPunct="0">
              <a:spcBef>
                <a:spcPct val="0"/>
              </a:spcBef>
              <a:spcAft>
                <a:spcPct val="0"/>
              </a:spcAft>
            </a:pPr>
            <a:r>
              <a:rPr lang="en-US" altLang="en-US" sz="2800" dirty="0">
                <a:solidFill>
                  <a:srgbClr val="000000"/>
                </a:solidFill>
                <a:latin typeface="Times New Roman" pitchFamily="18" charset="0"/>
                <a:cs typeface="Times New Roman" pitchFamily="18" charset="0"/>
              </a:rPr>
              <a:t> </a:t>
            </a:r>
            <a:r>
              <a:rPr lang="en-US" altLang="en-US" sz="2800" dirty="0">
                <a:solidFill>
                  <a:srgbClr val="000000"/>
                </a:solidFill>
                <a:latin typeface="Times New Roman" pitchFamily="18" charset="0"/>
                <a:cs typeface="Times New Roman" pitchFamily="18" charset="0"/>
                <a:sym typeface="Symbol" pitchFamily="18" charset="2"/>
              </a:rPr>
              <a:t> 8500</a:t>
            </a:r>
          </a:p>
        </p:txBody>
      </p:sp>
      <p:sp>
        <p:nvSpPr>
          <p:cNvPr id="23" name="Line 13"/>
          <p:cNvSpPr>
            <a:spLocks noChangeShapeType="1"/>
          </p:cNvSpPr>
          <p:nvPr/>
        </p:nvSpPr>
        <p:spPr bwMode="auto">
          <a:xfrm>
            <a:off x="4085489" y="5121274"/>
            <a:ext cx="0" cy="77628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charset="0"/>
            </a:endParaRPr>
          </a:p>
        </p:txBody>
      </p:sp>
    </p:spTree>
    <p:extLst>
      <p:ext uri="{BB962C8B-B14F-4D97-AF65-F5344CB8AC3E}">
        <p14:creationId xmlns:p14="http://schemas.microsoft.com/office/powerpoint/2010/main" val="3537007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69323">
                                            <p:txEl>
                                              <p:pRg st="0" end="0"/>
                                            </p:txEl>
                                          </p:spTgt>
                                        </p:tgtEl>
                                        <p:attrNameLst>
                                          <p:attrName>style.visibility</p:attrName>
                                        </p:attrNameLst>
                                      </p:cBhvr>
                                      <p:to>
                                        <p:strVal val="visible"/>
                                      </p:to>
                                    </p:set>
                                    <p:anim calcmode="discrete" valueType="clr">
                                      <p:cBhvr override="childStyle">
                                        <p:cTn id="13" dur="80"/>
                                        <p:tgtEl>
                                          <p:spTgt spid="2693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6932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69323">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269324">
                                            <p:txEl>
                                              <p:pRg st="0" end="0"/>
                                            </p:txEl>
                                          </p:spTgt>
                                        </p:tgtEl>
                                        <p:attrNameLst>
                                          <p:attrName>style.visibility</p:attrName>
                                        </p:attrNameLst>
                                      </p:cBhvr>
                                      <p:to>
                                        <p:strVal val="visible"/>
                                      </p:to>
                                    </p:set>
                                    <p:anim calcmode="discrete" valueType="clr">
                                      <p:cBhvr override="childStyle">
                                        <p:cTn id="20" dur="80"/>
                                        <p:tgtEl>
                                          <p:spTgt spid="2693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69324">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69324">
                                            <p:txEl>
                                              <p:pRg st="0" end="0"/>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repeatCount="3000" fill="hold" grpId="0" nodeType="clickEffect">
                                  <p:stCondLst>
                                    <p:cond delay="0"/>
                                  </p:stCondLst>
                                  <p:childTnLst>
                                    <p:set>
                                      <p:cBhvr>
                                        <p:cTn id="26" dur="1" fill="hold">
                                          <p:stCondLst>
                                            <p:cond delay="0"/>
                                          </p:stCondLst>
                                        </p:cTn>
                                        <p:tgtEl>
                                          <p:spTgt spid="269325"/>
                                        </p:tgtEl>
                                        <p:attrNameLst>
                                          <p:attrName>style.visibility</p:attrName>
                                        </p:attrNameLst>
                                      </p:cBhvr>
                                      <p:to>
                                        <p:strVal val="visible"/>
                                      </p:to>
                                    </p:set>
                                    <p:animEffect transition="in" filter="strips(downLeft)">
                                      <p:cBhvr>
                                        <p:cTn id="27" dur="500"/>
                                        <p:tgtEl>
                                          <p:spTgt spid="2693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repeatCount="3000" fill="hold" grpId="0" nodeType="clickEffect">
                                  <p:stCondLst>
                                    <p:cond delay="0"/>
                                  </p:stCondLst>
                                  <p:childTnLst>
                                    <p:set>
                                      <p:cBhvr>
                                        <p:cTn id="31" dur="1" fill="hold">
                                          <p:stCondLst>
                                            <p:cond delay="0"/>
                                          </p:stCondLst>
                                        </p:cTn>
                                        <p:tgtEl>
                                          <p:spTgt spid="269327"/>
                                        </p:tgtEl>
                                        <p:attrNameLst>
                                          <p:attrName>style.visibility</p:attrName>
                                        </p:attrNameLst>
                                      </p:cBhvr>
                                      <p:to>
                                        <p:strVal val="visible"/>
                                      </p:to>
                                    </p:set>
                                    <p:animEffect transition="in" filter="strips(downRight)">
                                      <p:cBhvr>
                                        <p:cTn id="32" dur="500"/>
                                        <p:tgtEl>
                                          <p:spTgt spid="269327"/>
                                        </p:tgtEl>
                                      </p:cBhvr>
                                    </p:animEffect>
                                  </p:childTnLst>
                                </p:cTn>
                              </p:par>
                              <p:par>
                                <p:cTn id="33" presetID="18" presetClass="entr" presetSubtype="6" repeatCount="3000" fill="hold" grpId="0" nodeType="withEffect">
                                  <p:stCondLst>
                                    <p:cond delay="0"/>
                                  </p:stCondLst>
                                  <p:childTnLst>
                                    <p:set>
                                      <p:cBhvr>
                                        <p:cTn id="34" dur="1" fill="hold">
                                          <p:stCondLst>
                                            <p:cond delay="0"/>
                                          </p:stCondLst>
                                        </p:cTn>
                                        <p:tgtEl>
                                          <p:spTgt spid="269326"/>
                                        </p:tgtEl>
                                        <p:attrNameLst>
                                          <p:attrName>style.visibility</p:attrName>
                                        </p:attrNameLst>
                                      </p:cBhvr>
                                      <p:to>
                                        <p:strVal val="visible"/>
                                      </p:to>
                                    </p:set>
                                    <p:animEffect transition="in" filter="strips(downRight)">
                                      <p:cBhvr>
                                        <p:cTn id="35" dur="500"/>
                                        <p:tgtEl>
                                          <p:spTgt spid="2693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9329"/>
                                        </p:tgtEl>
                                        <p:attrNameLst>
                                          <p:attrName>style.visibility</p:attrName>
                                        </p:attrNameLst>
                                      </p:cBhvr>
                                      <p:to>
                                        <p:strVal val="visible"/>
                                      </p:to>
                                    </p:set>
                                    <p:anim calcmode="lin" valueType="num">
                                      <p:cBhvr additive="base">
                                        <p:cTn id="40" dur="500" fill="hold"/>
                                        <p:tgtEl>
                                          <p:spTgt spid="269329"/>
                                        </p:tgtEl>
                                        <p:attrNameLst>
                                          <p:attrName>ppt_x</p:attrName>
                                        </p:attrNameLst>
                                      </p:cBhvr>
                                      <p:tavLst>
                                        <p:tav tm="0">
                                          <p:val>
                                            <p:strVal val="#ppt_x"/>
                                          </p:val>
                                        </p:tav>
                                        <p:tav tm="100000">
                                          <p:val>
                                            <p:strVal val="#ppt_x"/>
                                          </p:val>
                                        </p:tav>
                                      </p:tavLst>
                                    </p:anim>
                                    <p:anim calcmode="lin" valueType="num">
                                      <p:cBhvr additive="base">
                                        <p:cTn id="41" dur="500" fill="hold"/>
                                        <p:tgtEl>
                                          <p:spTgt spid="269329"/>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69328"/>
                                        </p:tgtEl>
                                        <p:attrNameLst>
                                          <p:attrName>style.visibility</p:attrName>
                                        </p:attrNameLst>
                                      </p:cBhvr>
                                      <p:to>
                                        <p:strVal val="visible"/>
                                      </p:to>
                                    </p:set>
                                    <p:anim calcmode="lin" valueType="num">
                                      <p:cBhvr additive="base">
                                        <p:cTn id="46" dur="500" fill="hold"/>
                                        <p:tgtEl>
                                          <p:spTgt spid="269328"/>
                                        </p:tgtEl>
                                        <p:attrNameLst>
                                          <p:attrName>ppt_x</p:attrName>
                                        </p:attrNameLst>
                                      </p:cBhvr>
                                      <p:tavLst>
                                        <p:tav tm="0">
                                          <p:val>
                                            <p:strVal val="#ppt_x"/>
                                          </p:val>
                                        </p:tav>
                                        <p:tav tm="100000">
                                          <p:val>
                                            <p:strVal val="#ppt_x"/>
                                          </p:val>
                                        </p:tav>
                                      </p:tavLst>
                                    </p:anim>
                                    <p:anim calcmode="lin" valueType="num">
                                      <p:cBhvr additive="base">
                                        <p:cTn id="47" dur="500" fill="hold"/>
                                        <p:tgtEl>
                                          <p:spTgt spid="26932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269330">
                                            <p:txEl>
                                              <p:pRg st="0" end="0"/>
                                            </p:txEl>
                                          </p:spTgt>
                                        </p:tgtEl>
                                        <p:attrNameLst>
                                          <p:attrName>style.visibility</p:attrName>
                                        </p:attrNameLst>
                                      </p:cBhvr>
                                      <p:to>
                                        <p:strVal val="visible"/>
                                      </p:to>
                                    </p:set>
                                    <p:anim calcmode="discrete" valueType="clr">
                                      <p:cBhvr override="childStyle">
                                        <p:cTn id="52" dur="80"/>
                                        <p:tgtEl>
                                          <p:spTgt spid="2693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69330">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269330">
                                            <p:txEl>
                                              <p:pRg st="0" end="0"/>
                                            </p:txEl>
                                          </p:spTgt>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xit" presetSubtype="32" fill="hold" grpId="1" nodeType="clickEffect">
                                  <p:stCondLst>
                                    <p:cond delay="0"/>
                                  </p:stCondLst>
                                  <p:childTnLst>
                                    <p:anim calcmode="lin" valueType="num">
                                      <p:cBhvr>
                                        <p:cTn id="58" dur="500"/>
                                        <p:tgtEl>
                                          <p:spTgt spid="269329"/>
                                        </p:tgtEl>
                                        <p:attrNameLst>
                                          <p:attrName>ppt_w</p:attrName>
                                        </p:attrNameLst>
                                      </p:cBhvr>
                                      <p:tavLst>
                                        <p:tav tm="0">
                                          <p:val>
                                            <p:strVal val="ppt_w"/>
                                          </p:val>
                                        </p:tav>
                                        <p:tav tm="100000">
                                          <p:val>
                                            <p:fltVal val="0"/>
                                          </p:val>
                                        </p:tav>
                                      </p:tavLst>
                                    </p:anim>
                                    <p:anim calcmode="lin" valueType="num">
                                      <p:cBhvr>
                                        <p:cTn id="59" dur="500"/>
                                        <p:tgtEl>
                                          <p:spTgt spid="269329"/>
                                        </p:tgtEl>
                                        <p:attrNameLst>
                                          <p:attrName>ppt_h</p:attrName>
                                        </p:attrNameLst>
                                      </p:cBhvr>
                                      <p:tavLst>
                                        <p:tav tm="0">
                                          <p:val>
                                            <p:strVal val="ppt_h"/>
                                          </p:val>
                                        </p:tav>
                                        <p:tav tm="100000">
                                          <p:val>
                                            <p:fltVal val="0"/>
                                          </p:val>
                                        </p:tav>
                                      </p:tavLst>
                                    </p:anim>
                                    <p:animEffect transition="out" filter="fade">
                                      <p:cBhvr>
                                        <p:cTn id="60" dur="500"/>
                                        <p:tgtEl>
                                          <p:spTgt spid="269329"/>
                                        </p:tgtEl>
                                      </p:cBhvr>
                                    </p:animEffect>
                                    <p:set>
                                      <p:cBhvr>
                                        <p:cTn id="61" dur="1" fill="hold">
                                          <p:stCondLst>
                                            <p:cond delay="499"/>
                                          </p:stCondLst>
                                        </p:cTn>
                                        <p:tgtEl>
                                          <p:spTgt spid="269329"/>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xit" presetSubtype="32" fill="hold" grpId="1" nodeType="clickEffect">
                                  <p:stCondLst>
                                    <p:cond delay="0"/>
                                  </p:stCondLst>
                                  <p:childTnLst>
                                    <p:anim calcmode="lin" valueType="num">
                                      <p:cBhvr>
                                        <p:cTn id="65" dur="500"/>
                                        <p:tgtEl>
                                          <p:spTgt spid="269328"/>
                                        </p:tgtEl>
                                        <p:attrNameLst>
                                          <p:attrName>ppt_w</p:attrName>
                                        </p:attrNameLst>
                                      </p:cBhvr>
                                      <p:tavLst>
                                        <p:tav tm="0">
                                          <p:val>
                                            <p:strVal val="ppt_w"/>
                                          </p:val>
                                        </p:tav>
                                        <p:tav tm="100000">
                                          <p:val>
                                            <p:fltVal val="0"/>
                                          </p:val>
                                        </p:tav>
                                      </p:tavLst>
                                    </p:anim>
                                    <p:anim calcmode="lin" valueType="num">
                                      <p:cBhvr>
                                        <p:cTn id="66" dur="500"/>
                                        <p:tgtEl>
                                          <p:spTgt spid="269328"/>
                                        </p:tgtEl>
                                        <p:attrNameLst>
                                          <p:attrName>ppt_h</p:attrName>
                                        </p:attrNameLst>
                                      </p:cBhvr>
                                      <p:tavLst>
                                        <p:tav tm="0">
                                          <p:val>
                                            <p:strVal val="ppt_h"/>
                                          </p:val>
                                        </p:tav>
                                        <p:tav tm="100000">
                                          <p:val>
                                            <p:fltVal val="0"/>
                                          </p:val>
                                        </p:tav>
                                      </p:tavLst>
                                    </p:anim>
                                    <p:animEffect transition="out" filter="fade">
                                      <p:cBhvr>
                                        <p:cTn id="67" dur="500"/>
                                        <p:tgtEl>
                                          <p:spTgt spid="269328"/>
                                        </p:tgtEl>
                                      </p:cBhvr>
                                    </p:animEffect>
                                    <p:set>
                                      <p:cBhvr>
                                        <p:cTn id="68" dur="1" fill="hold">
                                          <p:stCondLst>
                                            <p:cond delay="499"/>
                                          </p:stCondLst>
                                        </p:cTn>
                                        <p:tgtEl>
                                          <p:spTgt spid="269328"/>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17"/>
                                        </p:tgtEl>
                                        <p:attrNameLst>
                                          <p:attrName>style.visibility</p:attrName>
                                        </p:attrNameLst>
                                      </p:cBhvr>
                                      <p:to>
                                        <p:strVal val="visible"/>
                                      </p:to>
                                    </p:set>
                                    <p:anim calcmode="discrete" valueType="clr">
                                      <p:cBhvr override="childStyle">
                                        <p:cTn id="7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7"/>
                                        </p:tgtEl>
                                        <p:attrNameLst>
                                          <p:attrName>fillcolor</p:attrName>
                                        </p:attrNameLst>
                                      </p:cBhvr>
                                      <p:tavLst>
                                        <p:tav tm="0">
                                          <p:val>
                                            <p:clrVal>
                                              <a:schemeClr val="accent2"/>
                                            </p:clrVal>
                                          </p:val>
                                        </p:tav>
                                        <p:tav tm="50000">
                                          <p:val>
                                            <p:clrVal>
                                              <a:schemeClr val="hlink"/>
                                            </p:clrVal>
                                          </p:val>
                                        </p:tav>
                                      </p:tavLst>
                                    </p:anim>
                                    <p:set>
                                      <p:cBhvr>
                                        <p:cTn id="75" dur="80"/>
                                        <p:tgtEl>
                                          <p:spTgt spid="17"/>
                                        </p:tgtEl>
                                        <p:attrNameLst>
                                          <p:attrName>fill.type</p:attrName>
                                        </p:attrNameLst>
                                      </p:cBhvr>
                                      <p:to>
                                        <p:strVal val="solid"/>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7" presetClass="entr" presetSubtype="0" fill="hold" nodeType="clickEffect">
                                  <p:stCondLst>
                                    <p:cond delay="0"/>
                                  </p:stCondLst>
                                  <p:iterate type="lt">
                                    <p:tmPct val="50000"/>
                                  </p:iterate>
                                  <p:childTnLst>
                                    <p:set>
                                      <p:cBhvr>
                                        <p:cTn id="79" dur="1" fill="hold">
                                          <p:stCondLst>
                                            <p:cond delay="0"/>
                                          </p:stCondLst>
                                        </p:cTn>
                                        <p:tgtEl>
                                          <p:spTgt spid="18">
                                            <p:txEl>
                                              <p:pRg st="0" end="0"/>
                                            </p:txEl>
                                          </p:spTgt>
                                        </p:tgtEl>
                                        <p:attrNameLst>
                                          <p:attrName>style.visibility</p:attrName>
                                        </p:attrNameLst>
                                      </p:cBhvr>
                                      <p:to>
                                        <p:strVal val="visible"/>
                                      </p:to>
                                    </p:set>
                                    <p:anim calcmode="discrete" valueType="clr">
                                      <p:cBhvr override="childStyle">
                                        <p:cTn id="80" dur="80"/>
                                        <p:tgtEl>
                                          <p:spTgt spid="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8">
                                            <p:txEl>
                                              <p:pRg st="0" end="0"/>
                                            </p:txEl>
                                          </p:spTgt>
                                        </p:tgtEl>
                                        <p:attrNameLst>
                                          <p:attrName>fillcolor</p:attrName>
                                        </p:attrNameLst>
                                      </p:cBhvr>
                                      <p:tavLst>
                                        <p:tav tm="0">
                                          <p:val>
                                            <p:clrVal>
                                              <a:schemeClr val="accent2"/>
                                            </p:clrVal>
                                          </p:val>
                                        </p:tav>
                                        <p:tav tm="50000">
                                          <p:val>
                                            <p:clrVal>
                                              <a:schemeClr val="hlink"/>
                                            </p:clrVal>
                                          </p:val>
                                        </p:tav>
                                      </p:tavLst>
                                    </p:anim>
                                    <p:set>
                                      <p:cBhvr>
                                        <p:cTn id="82" dur="80"/>
                                        <p:tgtEl>
                                          <p:spTgt spid="18">
                                            <p:txEl>
                                              <p:pRg st="0" end="0"/>
                                            </p:txEl>
                                          </p:spTgt>
                                        </p:tgtEl>
                                        <p:attrNameLst>
                                          <p:attrName>fill.type</p:attrName>
                                        </p:attrNameLst>
                                      </p:cBhvr>
                                      <p:to>
                                        <p:strVal val="solid"/>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12" repeatCount="300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strips(downLeft)">
                                      <p:cBhvr>
                                        <p:cTn id="87" dur="500"/>
                                        <p:tgtEl>
                                          <p:spTgt spid="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xit" presetSubtype="32" fill="hold" grpId="1" nodeType="clickEffect">
                                  <p:stCondLst>
                                    <p:cond delay="0"/>
                                  </p:stCondLst>
                                  <p:childTnLst>
                                    <p:anim calcmode="lin" valueType="num">
                                      <p:cBhvr>
                                        <p:cTn id="97" dur="500"/>
                                        <p:tgtEl>
                                          <p:spTgt spid="19"/>
                                        </p:tgtEl>
                                        <p:attrNameLst>
                                          <p:attrName>ppt_w</p:attrName>
                                        </p:attrNameLst>
                                      </p:cBhvr>
                                      <p:tavLst>
                                        <p:tav tm="0">
                                          <p:val>
                                            <p:strVal val="ppt_w"/>
                                          </p:val>
                                        </p:tav>
                                        <p:tav tm="100000">
                                          <p:val>
                                            <p:fltVal val="0"/>
                                          </p:val>
                                        </p:tav>
                                      </p:tavLst>
                                    </p:anim>
                                    <p:anim calcmode="lin" valueType="num">
                                      <p:cBhvr>
                                        <p:cTn id="98" dur="500"/>
                                        <p:tgtEl>
                                          <p:spTgt spid="19"/>
                                        </p:tgtEl>
                                        <p:attrNameLst>
                                          <p:attrName>ppt_h</p:attrName>
                                        </p:attrNameLst>
                                      </p:cBhvr>
                                      <p:tavLst>
                                        <p:tav tm="0">
                                          <p:val>
                                            <p:strVal val="ppt_h"/>
                                          </p:val>
                                        </p:tav>
                                        <p:tav tm="100000">
                                          <p:val>
                                            <p:fltVal val="0"/>
                                          </p:val>
                                        </p:tav>
                                      </p:tavLst>
                                    </p:anim>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3" presetClass="exit" presetSubtype="32" fill="hold" grpId="1" nodeType="clickEffect">
                                  <p:stCondLst>
                                    <p:cond delay="0"/>
                                  </p:stCondLst>
                                  <p:childTnLst>
                                    <p:anim calcmode="lin" valueType="num">
                                      <p:cBhvr>
                                        <p:cTn id="110" dur="500"/>
                                        <p:tgtEl>
                                          <p:spTgt spid="20"/>
                                        </p:tgtEl>
                                        <p:attrNameLst>
                                          <p:attrName>ppt_w</p:attrName>
                                        </p:attrNameLst>
                                      </p:cBhvr>
                                      <p:tavLst>
                                        <p:tav tm="0">
                                          <p:val>
                                            <p:strVal val="ppt_w"/>
                                          </p:val>
                                        </p:tav>
                                        <p:tav tm="100000">
                                          <p:val>
                                            <p:fltVal val="0"/>
                                          </p:val>
                                        </p:tav>
                                      </p:tavLst>
                                    </p:anim>
                                    <p:anim calcmode="lin" valueType="num">
                                      <p:cBhvr>
                                        <p:cTn id="111" dur="500"/>
                                        <p:tgtEl>
                                          <p:spTgt spid="20"/>
                                        </p:tgtEl>
                                        <p:attrNameLst>
                                          <p:attrName>ppt_h</p:attrName>
                                        </p:attrNameLst>
                                      </p:cBhvr>
                                      <p:tavLst>
                                        <p:tav tm="0">
                                          <p:val>
                                            <p:strVal val="ppt_h"/>
                                          </p:val>
                                        </p:tav>
                                        <p:tav tm="100000">
                                          <p:val>
                                            <p:fltVal val="0"/>
                                          </p:val>
                                        </p:tav>
                                      </p:tavLst>
                                    </p:anim>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7" presetClass="entr" presetSubtype="0" fill="hold" nodeType="clickEffect">
                                  <p:stCondLst>
                                    <p:cond delay="0"/>
                                  </p:stCondLst>
                                  <p:iterate type="lt">
                                    <p:tmPct val="50000"/>
                                  </p:iterate>
                                  <p:childTnLst>
                                    <p:set>
                                      <p:cBhvr>
                                        <p:cTn id="117"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118"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120" dur="80"/>
                                        <p:tgtEl>
                                          <p:spTgt spid="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5" grpId="0" animBg="1"/>
      <p:bldP spid="269326" grpId="0" animBg="1"/>
      <p:bldP spid="269327" grpId="0" animBg="1"/>
      <p:bldP spid="269328" grpId="0" animBg="1"/>
      <p:bldP spid="269328" grpId="1" animBg="1"/>
      <p:bldP spid="269329" grpId="0" animBg="1"/>
      <p:bldP spid="269329" grpId="1" animBg="1"/>
      <p:bldP spid="22" grpId="0"/>
      <p:bldP spid="17" grpId="0"/>
      <p:bldP spid="19" grpId="0" animBg="1"/>
      <p:bldP spid="19" grpId="1" animBg="1"/>
      <p:bldP spid="20" grpId="0" animBg="1"/>
      <p:bldP spid="20"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0+ hình nền Powerpoint đẹp, chuyên nghiệ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2"/>
            <a:ext cx="9144000" cy="68797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883" y="12413"/>
            <a:ext cx="2156168" cy="584775"/>
          </a:xfrm>
          <a:prstGeom prst="rect">
            <a:avLst/>
          </a:prstGeom>
        </p:spPr>
        <p:txBody>
          <a:bodyPr wrap="none">
            <a:spAutoFit/>
          </a:bodyPr>
          <a:lstStyle/>
          <a:p>
            <a:pPr lvl="0" algn="ctr" eaLnBrk="0" fontAlgn="base" hangingPunct="0">
              <a:spcBef>
                <a:spcPct val="0"/>
              </a:spcBef>
              <a:spcAft>
                <a:spcPct val="0"/>
              </a:spcAft>
              <a:defRPr/>
            </a:pPr>
            <a:r>
              <a:rPr lang="en-US" sz="3200" b="1" dirty="0">
                <a:latin typeface="Times New Roman" panose="02020603050405020304" pitchFamily="18" charset="0"/>
                <a:cs typeface="Times New Roman" panose="02020603050405020304" pitchFamily="18" charset="0"/>
              </a:rPr>
              <a:t>ÁP DỤNG:</a:t>
            </a:r>
            <a:endParaRPr lang="vi-VN"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001157" y="12413"/>
            <a:ext cx="3764172" cy="584775"/>
          </a:xfrm>
          <a:prstGeom prst="rect">
            <a:avLst/>
          </a:prstGeom>
        </p:spPr>
        <p:txBody>
          <a:bodyPr wrap="none">
            <a:spAutoFit/>
          </a:bodyPr>
          <a:lstStyle/>
          <a:p>
            <a:pPr lvl="0" eaLnBrk="0" fontAlgn="base" hangingPunct="0">
              <a:spcBef>
                <a:spcPct val="0"/>
              </a:spcBef>
              <a:spcAft>
                <a:spcPct val="0"/>
              </a:spcAft>
              <a:defRPr/>
            </a:pPr>
            <a:r>
              <a:rPr lang="en-US" sz="3200" b="1" dirty="0" err="1">
                <a:solidFill>
                  <a:prstClr val="black"/>
                </a:solidFill>
                <a:latin typeface="Times New Roman"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tròn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79,3826</a:t>
            </a:r>
          </a:p>
        </p:txBody>
      </p:sp>
      <p:sp>
        <p:nvSpPr>
          <p:cNvPr id="5" name="Text Box 4"/>
          <p:cNvSpPr txBox="1">
            <a:spLocks noChangeArrowheads="1"/>
          </p:cNvSpPr>
          <p:nvPr/>
        </p:nvSpPr>
        <p:spPr bwMode="auto">
          <a:xfrm>
            <a:off x="0" y="616404"/>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buFont typeface="Wingdings 3" pitchFamily="18" charset="2"/>
              <a:buNone/>
            </a:pPr>
            <a:r>
              <a:rPr lang="en-US" altLang="en-US" b="1" dirty="0">
                <a:latin typeface="Times New Roman" pitchFamily="18" charset="0"/>
                <a:cs typeface="Times New Roman" pitchFamily="18" charset="0"/>
              </a:rPr>
              <a:t>a,</a:t>
            </a:r>
            <a:r>
              <a:rPr lang="vi-VN" altLang="en-US" b="1" dirty="0">
                <a:latin typeface="Times New Roman" pitchFamily="18" charset="0"/>
                <a:cs typeface="Times New Roman" pitchFamily="18" charset="0"/>
              </a:rPr>
              <a:t>Đ</a:t>
            </a:r>
            <a:r>
              <a:rPr lang="vi-VN" altLang="vi-VN" b="1" dirty="0">
                <a:latin typeface="Times New Roman" pitchFamily="18" charset="0"/>
                <a:cs typeface="Times New Roman" pitchFamily="18" charset="0"/>
              </a:rPr>
              <a:t>ến chữ số  thập phân thứ </a:t>
            </a:r>
            <a:r>
              <a:rPr lang="en-US" altLang="en-US" b="1" dirty="0" err="1">
                <a:latin typeface="Times New Roman" pitchFamily="18" charset="0"/>
                <a:cs typeface="Times New Roman" pitchFamily="18" charset="0"/>
              </a:rPr>
              <a:t>thứ</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ba</a:t>
            </a:r>
            <a:endParaRPr lang="en-US" altLang="en-US" b="1" dirty="0">
              <a:latin typeface="Times New Roman" pitchFamily="18" charset="0"/>
              <a:cs typeface="Times New Roman" pitchFamily="18" charset="0"/>
            </a:endParaRPr>
          </a:p>
        </p:txBody>
      </p:sp>
      <p:sp>
        <p:nvSpPr>
          <p:cNvPr id="6" name="Text Box 5"/>
          <p:cNvSpPr txBox="1">
            <a:spLocks noChangeArrowheads="1"/>
          </p:cNvSpPr>
          <p:nvPr/>
        </p:nvSpPr>
        <p:spPr bwMode="auto">
          <a:xfrm>
            <a:off x="0" y="1822904"/>
            <a:ext cx="76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buFont typeface="Wingdings 3" pitchFamily="18" charset="2"/>
              <a:buNone/>
            </a:pPr>
            <a:r>
              <a:rPr lang="en-US" altLang="en-US" b="1" dirty="0" err="1">
                <a:latin typeface="Times New Roman" pitchFamily="18" charset="0"/>
                <a:cs typeface="Times New Roman" pitchFamily="18" charset="0"/>
              </a:rPr>
              <a:t>b,Đến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chữ</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số</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thập</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phân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thứ</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hai</a:t>
            </a:r>
            <a:endParaRPr lang="en-US" altLang="en-US" b="1" dirty="0">
              <a:latin typeface="Times New Roman" pitchFamily="18" charset="0"/>
              <a:cs typeface="Times New Roman" pitchFamily="18" charset="0"/>
            </a:endParaRPr>
          </a:p>
        </p:txBody>
      </p:sp>
      <p:sp>
        <p:nvSpPr>
          <p:cNvPr id="7" name="Text Box 6"/>
          <p:cNvSpPr txBox="1">
            <a:spLocks noChangeArrowheads="1"/>
          </p:cNvSpPr>
          <p:nvPr/>
        </p:nvSpPr>
        <p:spPr bwMode="auto">
          <a:xfrm>
            <a:off x="-86883" y="3418113"/>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buFont typeface="Wingdings 3" pitchFamily="18" charset="2"/>
              <a:buNone/>
            </a:pPr>
            <a:r>
              <a:rPr lang="en-US" altLang="en-US" b="1" dirty="0">
                <a:latin typeface="Times New Roman" pitchFamily="18" charset="0"/>
                <a:cs typeface="Times New Roman" pitchFamily="18" charset="0"/>
              </a:rPr>
              <a:t>c,</a:t>
            </a:r>
            <a:r>
              <a:rPr lang="vi-VN" altLang="en-US" b="1" dirty="0">
                <a:latin typeface="Times New Roman" pitchFamily="18" charset="0"/>
                <a:cs typeface="Times New Roman" pitchFamily="18" charset="0"/>
              </a:rPr>
              <a:t>Đ</a:t>
            </a:r>
            <a:r>
              <a:rPr lang="vi-VN" altLang="vi-VN" b="1" dirty="0">
                <a:latin typeface="Times New Roman" pitchFamily="18" charset="0"/>
                <a:cs typeface="Times New Roman" pitchFamily="18" charset="0"/>
              </a:rPr>
              <a:t>ến</a:t>
            </a:r>
            <a:r>
              <a:rPr lang="en-US" altLang="vi-VN" b="1" dirty="0">
                <a:latin typeface="Times New Roman" pitchFamily="18" charset="0"/>
                <a:cs typeface="Times New Roman" pitchFamily="18" charset="0"/>
              </a:rPr>
              <a:t> </a:t>
            </a:r>
            <a:r>
              <a:rPr lang="vi-VN" altLang="vi-VN" b="1" dirty="0">
                <a:latin typeface="Times New Roman" pitchFamily="18" charset="0"/>
                <a:cs typeface="Times New Roman" pitchFamily="18" charset="0"/>
              </a:rPr>
              <a:t>chữ số thập phân thứ nhất</a:t>
            </a:r>
            <a:endParaRPr lang="en-US" altLang="en-US" b="1" dirty="0">
              <a:latin typeface="Times New Roman" pitchFamily="18" charset="0"/>
              <a:cs typeface="Times New Roman" pitchFamily="18" charset="0"/>
            </a:endParaRPr>
          </a:p>
        </p:txBody>
      </p:sp>
      <p:sp>
        <p:nvSpPr>
          <p:cNvPr id="8" name="Text Box 8"/>
          <p:cNvSpPr txBox="1">
            <a:spLocks noChangeArrowheads="1"/>
          </p:cNvSpPr>
          <p:nvPr/>
        </p:nvSpPr>
        <p:spPr bwMode="auto">
          <a:xfrm>
            <a:off x="680357" y="1143000"/>
            <a:ext cx="3429000" cy="701675"/>
          </a:xfrm>
          <a:prstGeom prst="rect">
            <a:avLst/>
          </a:prstGeom>
          <a:noFill/>
          <a:ln w="25400" cap="flat" cmpd="sng" algn="ctr">
            <a:noFill/>
            <a:prstDash val="solid"/>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600" b="0"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 </a:t>
            </a:r>
            <a:r>
              <a:rPr kumimoji="0" lang="en-US" alt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79,3826</a:t>
            </a:r>
            <a:endParaRPr kumimoji="0" lang="en-US" altLang="en-US" sz="3600" b="0"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12229817"/>
              </p:ext>
            </p:extLst>
          </p:nvPr>
        </p:nvGraphicFramePr>
        <p:xfrm>
          <a:off x="3124200" y="1311275"/>
          <a:ext cx="457200" cy="533400"/>
        </p:xfrm>
        <a:graphic>
          <a:graphicData uri="http://schemas.openxmlformats.org/presentationml/2006/ole">
            <mc:AlternateContent xmlns:mc="http://schemas.openxmlformats.org/markup-compatibility/2006">
              <mc:Choice xmlns:v="urn:schemas-microsoft-com:vml" Requires="v">
                <p:oleObj name="Equation" r:id="rId3" imgW="126725" imgH="126725" progId="Equation.3">
                  <p:embed/>
                </p:oleObj>
              </mc:Choice>
              <mc:Fallback>
                <p:oleObj name="Equation" r:id="rId3" imgW="126725" imgH="126725"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311275"/>
                        <a:ext cx="457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0"/>
          <p:cNvSpPr txBox="1">
            <a:spLocks noChangeArrowheads="1"/>
          </p:cNvSpPr>
          <p:nvPr/>
        </p:nvSpPr>
        <p:spPr bwMode="auto">
          <a:xfrm>
            <a:off x="3771900" y="1153886"/>
            <a:ext cx="2514600" cy="701675"/>
          </a:xfrm>
          <a:prstGeom prst="rect">
            <a:avLst/>
          </a:prstGeom>
          <a:noFill/>
          <a:ln w="25400" cap="flat" cmpd="sng" algn="ctr">
            <a:noFill/>
            <a:prstDash val="solid"/>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600" b="0" i="0" u="none" strike="noStrike" kern="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79,383</a:t>
            </a:r>
            <a:endPar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ext Box 12"/>
          <p:cNvSpPr txBox="1">
            <a:spLocks noChangeArrowheads="1"/>
          </p:cNvSpPr>
          <p:nvPr/>
        </p:nvSpPr>
        <p:spPr bwMode="auto">
          <a:xfrm>
            <a:off x="658586" y="2514600"/>
            <a:ext cx="3962400" cy="701675"/>
          </a:xfrm>
          <a:prstGeom prst="rect">
            <a:avLst/>
          </a:prstGeom>
          <a:noFill/>
          <a:ln w="25400" cap="flat" cmpd="sng" algn="ctr">
            <a:noFill/>
            <a:prstDash val="solid"/>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 79,3826</a:t>
            </a:r>
          </a:p>
        </p:txBody>
      </p:sp>
      <p:graphicFrame>
        <p:nvGraphicFramePr>
          <p:cNvPr id="9" name="Object 8"/>
          <p:cNvGraphicFramePr>
            <a:graphicFrameLocks noChangeAspect="1"/>
          </p:cNvGraphicFramePr>
          <p:nvPr>
            <p:extLst>
              <p:ext uri="{D42A27DB-BD31-4B8C-83A1-F6EECF244321}">
                <p14:modId xmlns:p14="http://schemas.microsoft.com/office/powerpoint/2010/main" val="344718108"/>
              </p:ext>
            </p:extLst>
          </p:nvPr>
        </p:nvGraphicFramePr>
        <p:xfrm>
          <a:off x="3292929" y="2598737"/>
          <a:ext cx="457200" cy="533400"/>
        </p:xfrm>
        <a:graphic>
          <a:graphicData uri="http://schemas.openxmlformats.org/presentationml/2006/ole">
            <mc:AlternateContent xmlns:mc="http://schemas.openxmlformats.org/markup-compatibility/2006">
              <mc:Choice xmlns:v="urn:schemas-microsoft-com:vml" Requires="v">
                <p:oleObj name="Equation" r:id="rId5" imgW="126725" imgH="126725" progId="Equation.DSMT4">
                  <p:embed/>
                </p:oleObj>
              </mc:Choice>
              <mc:Fallback>
                <p:oleObj name="Equation" r:id="rId5" imgW="126725" imgH="126725"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929" y="2598737"/>
                        <a:ext cx="457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6"/>
          <p:cNvSpPr txBox="1">
            <a:spLocks noChangeArrowheads="1"/>
          </p:cNvSpPr>
          <p:nvPr/>
        </p:nvSpPr>
        <p:spPr bwMode="auto">
          <a:xfrm>
            <a:off x="3886200" y="2503714"/>
            <a:ext cx="1828800" cy="701675"/>
          </a:xfrm>
          <a:prstGeom prst="rect">
            <a:avLst/>
          </a:prstGeom>
          <a:noFill/>
          <a:ln w="25400" cap="flat" cmpd="sng" algn="ctr">
            <a:noFill/>
            <a:prstDash val="solid"/>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79,38</a:t>
            </a:r>
          </a:p>
        </p:txBody>
      </p:sp>
      <p:sp>
        <p:nvSpPr>
          <p:cNvPr id="14" name="Text Box 13"/>
          <p:cNvSpPr txBox="1">
            <a:spLocks noChangeArrowheads="1"/>
          </p:cNvSpPr>
          <p:nvPr/>
        </p:nvSpPr>
        <p:spPr bwMode="auto">
          <a:xfrm>
            <a:off x="533400" y="4002888"/>
            <a:ext cx="3886200" cy="701675"/>
          </a:xfrm>
          <a:prstGeom prst="rect">
            <a:avLst/>
          </a:prstGeom>
          <a:noFill/>
          <a:ln w="25400" cap="flat" cmpd="sng" algn="ctr">
            <a:noFill/>
            <a:prstDash val="solid"/>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40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 79,3826</a:t>
            </a:r>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171163"/>
            <a:ext cx="5048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7"/>
          <p:cNvSpPr txBox="1">
            <a:spLocks noChangeArrowheads="1"/>
          </p:cNvSpPr>
          <p:nvPr/>
        </p:nvSpPr>
        <p:spPr bwMode="auto">
          <a:xfrm>
            <a:off x="3771900" y="4002887"/>
            <a:ext cx="1524000" cy="701675"/>
          </a:xfrm>
          <a:prstGeom prst="rect">
            <a:avLst/>
          </a:prstGeom>
          <a:noFill/>
          <a:ln w="25400" cap="flat" cmpd="sng" algn="ctr">
            <a:noFill/>
            <a:prstDash val="solid"/>
          </a:ln>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4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79,4</a:t>
            </a:r>
          </a:p>
        </p:txBody>
      </p:sp>
    </p:spTree>
    <p:extLst>
      <p:ext uri="{BB962C8B-B14F-4D97-AF65-F5344CB8AC3E}">
        <p14:creationId xmlns:p14="http://schemas.microsoft.com/office/powerpoint/2010/main" val="9995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ox(in)">
                                      <p:cBhvr>
                                        <p:cTn id="45" dur="3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Effect transition="in" filter="wipe(down)">
                                      <p:cBhvr>
                                        <p:cTn id="7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P spid="11"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1363</Words>
  <Application>Microsoft Office PowerPoint</Application>
  <PresentationFormat>On-screen Show (4:3)</PresentationFormat>
  <Paragraphs>169</Paragraphs>
  <Slides>25</Slides>
  <Notes>3</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7" baseType="lpstr">
      <vt:lpstr>.VnTime</vt:lpstr>
      <vt:lpstr>Arial</vt:lpstr>
      <vt:lpstr>Calibri</vt:lpstr>
      <vt:lpstr>Garamond</vt:lpstr>
      <vt:lpstr>Times New Roman</vt:lpstr>
      <vt:lpstr>Verdana</vt:lpstr>
      <vt:lpstr>Wingdings 3</vt:lpstr>
      <vt:lpstr>Office Theme</vt:lpstr>
      <vt:lpstr>1_Office Theme</vt:lpstr>
      <vt:lpstr>2_Office Theme</vt:lpstr>
      <vt:lpstr>4_Office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2024-02-27T16:10:37Z</dcterms:created>
  <dcterms:modified xsi:type="dcterms:W3CDTF">2025-03-04T02:25:05Z</dcterms:modified>
</cp:coreProperties>
</file>