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38" r:id="rId6"/>
    <p:sldMasterId id="2147483750" r:id="rId7"/>
    <p:sldMasterId id="2147483765" r:id="rId8"/>
    <p:sldMasterId id="2147484362" r:id="rId9"/>
  </p:sldMasterIdLst>
  <p:notesMasterIdLst>
    <p:notesMasterId r:id="rId61"/>
  </p:notesMasterIdLst>
  <p:sldIdLst>
    <p:sldId id="268" r:id="rId10"/>
    <p:sldId id="1067" r:id="rId11"/>
    <p:sldId id="1070" r:id="rId12"/>
    <p:sldId id="606" r:id="rId13"/>
    <p:sldId id="615" r:id="rId14"/>
    <p:sldId id="1074" r:id="rId15"/>
    <p:sldId id="1075" r:id="rId16"/>
    <p:sldId id="1072" r:id="rId17"/>
    <p:sldId id="1076" r:id="rId18"/>
    <p:sldId id="1073" r:id="rId19"/>
    <p:sldId id="288" r:id="rId20"/>
    <p:sldId id="604" r:id="rId21"/>
    <p:sldId id="607" r:id="rId22"/>
    <p:sldId id="1081" r:id="rId23"/>
    <p:sldId id="1079" r:id="rId24"/>
    <p:sldId id="1080" r:id="rId25"/>
    <p:sldId id="612" r:id="rId26"/>
    <p:sldId id="1091" r:id="rId27"/>
    <p:sldId id="616" r:id="rId28"/>
    <p:sldId id="1060" r:id="rId29"/>
    <p:sldId id="1062" r:id="rId30"/>
    <p:sldId id="1063" r:id="rId31"/>
    <p:sldId id="1061" r:id="rId32"/>
    <p:sldId id="1064" r:id="rId33"/>
    <p:sldId id="1089" r:id="rId34"/>
    <p:sldId id="1102" r:id="rId35"/>
    <p:sldId id="1090" r:id="rId36"/>
    <p:sldId id="1066" r:id="rId37"/>
    <p:sldId id="1055" r:id="rId38"/>
    <p:sldId id="1082" r:id="rId39"/>
    <p:sldId id="1088" r:id="rId40"/>
    <p:sldId id="1087" r:id="rId41"/>
    <p:sldId id="1086" r:id="rId42"/>
    <p:sldId id="1085" r:id="rId43"/>
    <p:sldId id="1054" r:id="rId44"/>
    <p:sldId id="1069" r:id="rId45"/>
    <p:sldId id="1094" r:id="rId46"/>
    <p:sldId id="1093" r:id="rId47"/>
    <p:sldId id="1092" r:id="rId48"/>
    <p:sldId id="570" r:id="rId49"/>
    <p:sldId id="1059" r:id="rId50"/>
    <p:sldId id="574" r:id="rId51"/>
    <p:sldId id="1098" r:id="rId52"/>
    <p:sldId id="1099" r:id="rId53"/>
    <p:sldId id="1100" r:id="rId54"/>
    <p:sldId id="595" r:id="rId55"/>
    <p:sldId id="596" r:id="rId56"/>
    <p:sldId id="597" r:id="rId57"/>
    <p:sldId id="598" r:id="rId58"/>
    <p:sldId id="1056" r:id="rId59"/>
    <p:sldId id="59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B"/>
    <a:srgbClr val="FF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330" y="66"/>
      </p:cViewPr>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2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42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12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2025/4/8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2025/4/8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2025/4/8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2025/4/8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2025/4/8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2025/4/8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2025/4/8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2025/4/8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2025/4/8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2025/4/8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2025/4/8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2025/4/8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2025/4/8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2025/4/8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2025/4/8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2025/4/8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2025/4/8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2025/4/8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2025/4/8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2025/4/8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2025/4/8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2025/4/8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2025/4/8</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2025/4/8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2797"/>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2025/4/8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2025/4/8</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0B8D-5ED0-4792-8753-2D1CF0385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1A001-3F6B-4A20-9F04-2E8F887D2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FB9E5F-5A04-42D7-B0BA-54D47FD598CF}"/>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5" name="Footer Placeholder 4">
            <a:extLst>
              <a:ext uri="{FF2B5EF4-FFF2-40B4-BE49-F238E27FC236}">
                <a16:creationId xmlns:a16="http://schemas.microsoft.com/office/drawing/2014/main" id="{644D25CF-FF53-41FF-889B-2E63FF66E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DC78A-9DA8-45F8-996B-E190A31FB001}"/>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2353053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9520-A173-41AE-86E9-1D663B18F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1A38F-D695-4462-B0D6-02F999849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B3CF2-F542-414F-AC6E-59AA8EA63CA2}"/>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5" name="Footer Placeholder 4">
            <a:extLst>
              <a:ext uri="{FF2B5EF4-FFF2-40B4-BE49-F238E27FC236}">
                <a16:creationId xmlns:a16="http://schemas.microsoft.com/office/drawing/2014/main" id="{810A7C43-D31E-42B5-93DB-F8FED9B22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D110B-AED2-432B-8607-4965607E235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745476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9726-7152-41E0-B74B-2E4806410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8340FB-6925-495C-9E51-AF41480A7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81BF18-5AD0-4939-AA61-F0696D97C843}"/>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5" name="Footer Placeholder 4">
            <a:extLst>
              <a:ext uri="{FF2B5EF4-FFF2-40B4-BE49-F238E27FC236}">
                <a16:creationId xmlns:a16="http://schemas.microsoft.com/office/drawing/2014/main" id="{DFFD4F34-D823-411E-96E9-1CD9B4316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665AD-5B66-426D-9E13-5C9DAAEA3045}"/>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153518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46C5-3BED-4856-B502-B20EBB92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2C29E-D64E-4FA4-9441-0837DC941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95C1E-2F87-4CE5-B5E6-06A4E6690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7EA49-961D-4F16-9A53-6B448ABC37C8}"/>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6" name="Footer Placeholder 5">
            <a:extLst>
              <a:ext uri="{FF2B5EF4-FFF2-40B4-BE49-F238E27FC236}">
                <a16:creationId xmlns:a16="http://schemas.microsoft.com/office/drawing/2014/main" id="{BB1980ED-5E6C-45C8-8B97-A662BE03B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5B683-C172-46DC-B0D5-76191F892EC4}"/>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33334136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6C3B-CB0A-4B9B-9970-CB1EB4CAA6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4863F-C85B-412C-9262-DA0E5047F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28E03-8367-4C97-8720-D2D3290C46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499A6E-FE47-4C3D-A3CE-529BA70DE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63C99A-E00E-4E61-8F23-B2B960BB8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0189D-33FB-48CE-B43D-C3653E095BB6}"/>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8" name="Footer Placeholder 7">
            <a:extLst>
              <a:ext uri="{FF2B5EF4-FFF2-40B4-BE49-F238E27FC236}">
                <a16:creationId xmlns:a16="http://schemas.microsoft.com/office/drawing/2014/main" id="{935B0DC7-54E1-4C64-A3A6-1B8D2EE4CB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C96FC-3E3C-4646-BFB5-2BF03A4BB64A}"/>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1716245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FD66-FF57-46EA-A057-B8DDD3844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35DB92-71B8-48F7-A123-8B68F1DA6288}"/>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4" name="Footer Placeholder 3">
            <a:extLst>
              <a:ext uri="{FF2B5EF4-FFF2-40B4-BE49-F238E27FC236}">
                <a16:creationId xmlns:a16="http://schemas.microsoft.com/office/drawing/2014/main" id="{9C26A47B-25CF-409C-9D2F-CB97D8075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AAD967-371D-4576-8DF5-E0EEDB44FD0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27763149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B924C-580D-4A04-8536-0385D9B538C1}"/>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3" name="Footer Placeholder 2">
            <a:extLst>
              <a:ext uri="{FF2B5EF4-FFF2-40B4-BE49-F238E27FC236}">
                <a16:creationId xmlns:a16="http://schemas.microsoft.com/office/drawing/2014/main" id="{F9A11E0A-99B0-49BC-8908-81B877952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FD2A8-3B26-419B-AA36-2B2D11348766}"/>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37136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5AC5-BD44-438D-90CE-DD52C0872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00DA86-E9C3-4057-94F1-2A86BB3F2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488DE-2DC8-4499-A3A6-4415F69E3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21FBD-F1ED-40E4-B0CD-595C8D42676D}"/>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6" name="Footer Placeholder 5">
            <a:extLst>
              <a:ext uri="{FF2B5EF4-FFF2-40B4-BE49-F238E27FC236}">
                <a16:creationId xmlns:a16="http://schemas.microsoft.com/office/drawing/2014/main" id="{34E91466-5186-47C6-8C8B-1E937A41C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5B249-818A-481D-A57A-E632E1260F23}"/>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338914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6F45-D4E6-49DC-8D9C-524E0E111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6CA59-171D-4D10-B617-29D7D5992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C0B083-A625-49A4-AF40-F70386050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8733D-568A-409F-A190-8F7756383273}"/>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6" name="Footer Placeholder 5">
            <a:extLst>
              <a:ext uri="{FF2B5EF4-FFF2-40B4-BE49-F238E27FC236}">
                <a16:creationId xmlns:a16="http://schemas.microsoft.com/office/drawing/2014/main" id="{752CE2F7-B891-4A73-9644-1C1C696FD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BCDA5-18E4-42A1-BC4B-A3C40C3D4469}"/>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792912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AED7-4444-4D6A-9C2E-1869303A1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321B0B-606C-4E59-BD4B-B0CE1F361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618A8-F4B1-42F3-B5E7-65E139241057}"/>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5" name="Footer Placeholder 4">
            <a:extLst>
              <a:ext uri="{FF2B5EF4-FFF2-40B4-BE49-F238E27FC236}">
                <a16:creationId xmlns:a16="http://schemas.microsoft.com/office/drawing/2014/main" id="{AAF99492-4C10-4721-97FB-2268F5F81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1EA69-13DF-4990-9306-B3A1B6580A90}"/>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0761880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FE262-CFA4-47B5-ADC8-25E83E9A00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85EBB-457F-4916-955B-31D65B56B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6BD4A-61DF-44E8-A9B1-206FC7C742CF}"/>
              </a:ext>
            </a:extLst>
          </p:cNvPr>
          <p:cNvSpPr>
            <a:spLocks noGrp="1"/>
          </p:cNvSpPr>
          <p:nvPr>
            <p:ph type="dt" sz="half" idx="10"/>
          </p:nvPr>
        </p:nvSpPr>
        <p:spPr/>
        <p:txBody>
          <a:bodyPr/>
          <a:lstStyle/>
          <a:p>
            <a:fld id="{ECD109AD-FF42-4174-80F1-C9CC0DBA6D5C}" type="datetimeFigureOut">
              <a:rPr lang="en-US" smtClean="0"/>
              <a:t>4/8/2025</a:t>
            </a:fld>
            <a:endParaRPr lang="en-US"/>
          </a:p>
        </p:txBody>
      </p:sp>
      <p:sp>
        <p:nvSpPr>
          <p:cNvPr id="5" name="Footer Placeholder 4">
            <a:extLst>
              <a:ext uri="{FF2B5EF4-FFF2-40B4-BE49-F238E27FC236}">
                <a16:creationId xmlns:a16="http://schemas.microsoft.com/office/drawing/2014/main" id="{A36EA2E4-D935-43E3-8CB5-4721241C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BC6C4-BEDF-4EAB-9DFC-034B204242DE}"/>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459978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4046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9388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9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06336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32503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6871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444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4038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9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030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12611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41" Type="http://schemas.openxmlformats.org/officeDocument/2006/relationships/slideLayout" Target="../slideLayouts/slideLayout112.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55" Type="http://schemas.openxmlformats.org/officeDocument/2006/relationships/slideLayout" Target="../slideLayouts/slideLayout171.xml"/><Relationship Id="rId63" Type="http://schemas.openxmlformats.org/officeDocument/2006/relationships/slideLayout" Target="../slideLayouts/slideLayout179.xml"/><Relationship Id="rId68" Type="http://schemas.openxmlformats.org/officeDocument/2006/relationships/slideLayout" Target="../slideLayouts/slideLayout184.xml"/><Relationship Id="rId76" Type="http://schemas.openxmlformats.org/officeDocument/2006/relationships/slideLayout" Target="../slideLayouts/slideLayout192.xml"/><Relationship Id="rId7" Type="http://schemas.openxmlformats.org/officeDocument/2006/relationships/slideLayout" Target="../slideLayouts/slideLayout123.xml"/><Relationship Id="rId71" Type="http://schemas.openxmlformats.org/officeDocument/2006/relationships/slideLayout" Target="../slideLayouts/slideLayout187.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3" Type="http://schemas.openxmlformats.org/officeDocument/2006/relationships/slideLayout" Target="../slideLayouts/slideLayout169.xml"/><Relationship Id="rId58" Type="http://schemas.openxmlformats.org/officeDocument/2006/relationships/slideLayout" Target="../slideLayouts/slideLayout174.xml"/><Relationship Id="rId66" Type="http://schemas.openxmlformats.org/officeDocument/2006/relationships/slideLayout" Target="../slideLayouts/slideLayout182.xml"/><Relationship Id="rId74" Type="http://schemas.openxmlformats.org/officeDocument/2006/relationships/slideLayout" Target="../slideLayouts/slideLayout19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 Id="rId57" Type="http://schemas.openxmlformats.org/officeDocument/2006/relationships/slideLayout" Target="../slideLayouts/slideLayout173.xml"/><Relationship Id="rId61" Type="http://schemas.openxmlformats.org/officeDocument/2006/relationships/slideLayout" Target="../slideLayouts/slideLayout177.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slideLayout" Target="../slideLayouts/slideLayout168.xml"/><Relationship Id="rId60" Type="http://schemas.openxmlformats.org/officeDocument/2006/relationships/slideLayout" Target="../slideLayouts/slideLayout176.xml"/><Relationship Id="rId65" Type="http://schemas.openxmlformats.org/officeDocument/2006/relationships/slideLayout" Target="../slideLayouts/slideLayout181.xml"/><Relationship Id="rId73" Type="http://schemas.openxmlformats.org/officeDocument/2006/relationships/slideLayout" Target="../slideLayouts/slideLayout189.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56" Type="http://schemas.openxmlformats.org/officeDocument/2006/relationships/slideLayout" Target="../slideLayouts/slideLayout172.xml"/><Relationship Id="rId64" Type="http://schemas.openxmlformats.org/officeDocument/2006/relationships/slideLayout" Target="../slideLayouts/slideLayout180.xml"/><Relationship Id="rId69" Type="http://schemas.openxmlformats.org/officeDocument/2006/relationships/slideLayout" Target="../slideLayouts/slideLayout185.xml"/><Relationship Id="rId77" Type="http://schemas.openxmlformats.org/officeDocument/2006/relationships/theme" Target="../theme/theme8.xml"/><Relationship Id="rId8" Type="http://schemas.openxmlformats.org/officeDocument/2006/relationships/slideLayout" Target="../slideLayouts/slideLayout124.xml"/><Relationship Id="rId51" Type="http://schemas.openxmlformats.org/officeDocument/2006/relationships/slideLayout" Target="../slideLayouts/slideLayout167.xml"/><Relationship Id="rId72" Type="http://schemas.openxmlformats.org/officeDocument/2006/relationships/slideLayout" Target="../slideLayouts/slideLayout188.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59" Type="http://schemas.openxmlformats.org/officeDocument/2006/relationships/slideLayout" Target="../slideLayouts/slideLayout175.xml"/><Relationship Id="rId67" Type="http://schemas.openxmlformats.org/officeDocument/2006/relationships/slideLayout" Target="../slideLayouts/slideLayout183.xml"/><Relationship Id="rId20" Type="http://schemas.openxmlformats.org/officeDocument/2006/relationships/slideLayout" Target="../slideLayouts/slideLayout136.xml"/><Relationship Id="rId41" Type="http://schemas.openxmlformats.org/officeDocument/2006/relationships/slideLayout" Target="../slideLayouts/slideLayout157.xml"/><Relationship Id="rId54" Type="http://schemas.openxmlformats.org/officeDocument/2006/relationships/slideLayout" Target="../slideLayouts/slideLayout170.xml"/><Relationship Id="rId62" Type="http://schemas.openxmlformats.org/officeDocument/2006/relationships/slideLayout" Target="../slideLayouts/slideLayout178.xml"/><Relationship Id="rId70" Type="http://schemas.openxmlformats.org/officeDocument/2006/relationships/slideLayout" Target="../slideLayouts/slideLayout186.xml"/><Relationship Id="rId75" Type="http://schemas.openxmlformats.org/officeDocument/2006/relationships/slideLayout" Target="../slideLayouts/slideLayout191.xml"/><Relationship Id="rId1" Type="http://schemas.openxmlformats.org/officeDocument/2006/relationships/slideLayout" Target="../slideLayouts/slideLayout117.xml"/><Relationship Id="rId6"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170EA7C-835E-40B7-9F86-72784637E627}"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54378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4/8/2025</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9" r:id="rId43"/>
    <p:sldLayoutId id="2147484360" r:id="rId44"/>
    <p:sldLayoutId id="2147484361" r:id="rId4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6" r:id="rId19"/>
    <p:sldLayoutId id="2147483787" r:id="rId20"/>
    <p:sldLayoutId id="2147483788" r:id="rId21"/>
    <p:sldLayoutId id="2147483789"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32" r:id="rId31"/>
    <p:sldLayoutId id="2147483833" r:id="rId32"/>
    <p:sldLayoutId id="2147483834" r:id="rId33"/>
    <p:sldLayoutId id="2147483835" r:id="rId34"/>
    <p:sldLayoutId id="2147483836" r:id="rId35"/>
    <p:sldLayoutId id="2147483837" r:id="rId36"/>
    <p:sldLayoutId id="2147483839" r:id="rId37"/>
    <p:sldLayoutId id="2147483840" r:id="rId38"/>
    <p:sldLayoutId id="2147483847" r:id="rId39"/>
    <p:sldLayoutId id="2147483849" r:id="rId40"/>
    <p:sldLayoutId id="2147483850" r:id="rId41"/>
    <p:sldLayoutId id="2147483851" r:id="rId42"/>
    <p:sldLayoutId id="2147483915" r:id="rId43"/>
    <p:sldLayoutId id="2147483932" r:id="rId44"/>
    <p:sldLayoutId id="2147483959" r:id="rId45"/>
    <p:sldLayoutId id="2147483960" r:id="rId46"/>
    <p:sldLayoutId id="2147483964" r:id="rId47"/>
    <p:sldLayoutId id="2147483967" r:id="rId48"/>
    <p:sldLayoutId id="2147483969" r:id="rId49"/>
    <p:sldLayoutId id="2147483987" r:id="rId50"/>
    <p:sldLayoutId id="2147483988" r:id="rId51"/>
    <p:sldLayoutId id="2147483989" r:id="rId52"/>
    <p:sldLayoutId id="2147483990" r:id="rId53"/>
    <p:sldLayoutId id="2147483991" r:id="rId54"/>
    <p:sldLayoutId id="2147484089" r:id="rId55"/>
    <p:sldLayoutId id="2147484116" r:id="rId56"/>
    <p:sldLayoutId id="2147484124" r:id="rId57"/>
    <p:sldLayoutId id="2147484131" r:id="rId58"/>
    <p:sldLayoutId id="2147484199" r:id="rId59"/>
    <p:sldLayoutId id="2147484216" r:id="rId60"/>
    <p:sldLayoutId id="2147484243" r:id="rId61"/>
    <p:sldLayoutId id="2147484251" r:id="rId62"/>
    <p:sldLayoutId id="2147484253" r:id="rId63"/>
    <p:sldLayoutId id="2147484254" r:id="rId64"/>
    <p:sldLayoutId id="2147484255" r:id="rId65"/>
    <p:sldLayoutId id="2147484256" r:id="rId66"/>
    <p:sldLayoutId id="2147484257" r:id="rId67"/>
    <p:sldLayoutId id="2147484258" r:id="rId68"/>
    <p:sldLayoutId id="2147484259" r:id="rId69"/>
    <p:sldLayoutId id="2147484286" r:id="rId70"/>
    <p:sldLayoutId id="2147484287" r:id="rId71"/>
    <p:sldLayoutId id="2147484290" r:id="rId72"/>
    <p:sldLayoutId id="2147484293" r:id="rId73"/>
    <p:sldLayoutId id="2147484295" r:id="rId74"/>
    <p:sldLayoutId id="2147484299" r:id="rId75"/>
    <p:sldLayoutId id="2147484304" r:id="rId76"/>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F7623-B884-46EB-A00E-AB26F2AB0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9C738-6BE5-4869-9B9E-94899F459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AA156-EB70-4620-B78D-CBCEC94A9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109AD-FF42-4174-80F1-C9CC0DBA6D5C}" type="datetimeFigureOut">
              <a:rPr lang="en-US" smtClean="0"/>
              <a:t>4/8/2025</a:t>
            </a:fld>
            <a:endParaRPr lang="en-US"/>
          </a:p>
        </p:txBody>
      </p:sp>
      <p:sp>
        <p:nvSpPr>
          <p:cNvPr id="5" name="Footer Placeholder 4">
            <a:extLst>
              <a:ext uri="{FF2B5EF4-FFF2-40B4-BE49-F238E27FC236}">
                <a16:creationId xmlns:a16="http://schemas.microsoft.com/office/drawing/2014/main" id="{88088AA2-52EB-46F0-9112-5A5369230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BB1D09-0CA7-4914-9B8E-827724241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9C1E6-B561-4298-9543-3ADF836B6CBD}" type="slidenum">
              <a:rPr lang="en-US" smtClean="0"/>
              <a:t>‹#›</a:t>
            </a:fld>
            <a:endParaRPr lang="en-US"/>
          </a:p>
        </p:txBody>
      </p:sp>
    </p:spTree>
    <p:extLst>
      <p:ext uri="{BB962C8B-B14F-4D97-AF65-F5344CB8AC3E}">
        <p14:creationId xmlns:p14="http://schemas.microsoft.com/office/powerpoint/2010/main" val="1754496782"/>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30.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29.png"/><Relationship Id="rId2" Type="http://schemas.openxmlformats.org/officeDocument/2006/relationships/tags" Target="../tags/tag3.xml"/><Relationship Id="rId16" Type="http://schemas.openxmlformats.org/officeDocument/2006/relationships/slideLayout" Target="../slideLayouts/slideLayout13.xml"/><Relationship Id="rId20" Type="http://schemas.openxmlformats.org/officeDocument/2006/relationships/image" Target="../media/image38.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31.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4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3.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4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147484" y="282301"/>
            <a:ext cx="11970773" cy="5372071"/>
          </a:xfrm>
          <a:prstGeom prst="rect">
            <a:avLst/>
          </a:prstGeom>
        </p:spPr>
      </p:pic>
      <p:sp>
        <p:nvSpPr>
          <p:cNvPr id="7" name="Rectangle 6"/>
          <p:cNvSpPr>
            <a:spLocks noChangeArrowheads="1"/>
          </p:cNvSpPr>
          <p:nvPr/>
        </p:nvSpPr>
        <p:spPr bwMode="auto">
          <a:xfrm rot="21274563">
            <a:off x="1442816" y="1441222"/>
            <a:ext cx="957123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Helvetica Neue"/>
                <a:cs typeface="Times New Roman" panose="02020603050405020304" pitchFamily="18" charset="0"/>
              </a:rPr>
              <a:t>Tiết 27,28,29. Bài 9</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a:solidFill>
                  <a:srgbClr val="002060"/>
                </a:solidFill>
                <a:latin typeface="Times New Roman" panose="02020603050405020304" pitchFamily="18" charset="0"/>
                <a:ea typeface="Helvetica Neue"/>
                <a:cs typeface="Times New Roman" panose="02020603050405020304" pitchFamily="18" charset="0"/>
              </a:rPr>
              <a:t>PHÒNG, CHỐNG TỆ NẠN XÃ HỘI</a:t>
            </a:r>
            <a:endPar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Helvetica Neue"/>
              <a:cs typeface="Times New Roman" panose="02020603050405020304" pitchFamily="18" charset="0"/>
            </a:endParaRPr>
          </a:p>
        </p:txBody>
      </p:sp>
    </p:spTree>
    <p:extLst>
      <p:ext uri="{BB962C8B-B14F-4D97-AF65-F5344CB8AC3E}">
        <p14:creationId xmlns:p14="http://schemas.microsoft.com/office/powerpoint/2010/main" val="300861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593D-E659-C5B7-9336-C8D2698CA3E9}"/>
            </a:ext>
          </a:extLst>
        </p:cNvPr>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3E2BC170-A816-2D76-18EF-8965CF0A3743}"/>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SVN-Steady" pitchFamily="50" charset="0"/>
                <a:ea typeface="Times New Roman" panose="02020603050405020304" pitchFamily="18" charset="0"/>
                <a:cs typeface="+mn-cs"/>
              </a:rPr>
              <a:t>QUAN SÁT TRANH VÀ ĐỌC CÁC TÌNH HUỐNG ĐỂ</a:t>
            </a:r>
            <a:r>
              <a:rPr kumimoji="0" lang="vi-VN" sz="3200" b="1" i="0" u="none" strike="noStrike" kern="0" cap="none" spc="0" normalizeH="0" noProof="0" dirty="0">
                <a:ln>
                  <a:noFill/>
                </a:ln>
                <a:solidFill>
                  <a:srgbClr val="FF0000"/>
                </a:solidFill>
                <a:effectLst/>
                <a:uLnTx/>
                <a:uFillTx/>
                <a:latin typeface="SVN-Steady" pitchFamily="50" charset="0"/>
                <a:ea typeface="Times New Roman" panose="02020603050405020304" pitchFamily="18" charset="0"/>
                <a:cs typeface="+mn-cs"/>
              </a:rPr>
              <a:t> THỰC HIỆN YÊU CẦU</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F64B205E-78E6-7B75-5F69-A545FF1B978D}"/>
              </a:ext>
            </a:extLst>
          </p:cNvPr>
          <p:cNvPicPr>
            <a:picLocks noChangeAspect="1"/>
          </p:cNvPicPr>
          <p:nvPr/>
        </p:nvPicPr>
        <p:blipFill>
          <a:blip r:embed="rId2"/>
          <a:stretch>
            <a:fillRect/>
          </a:stretch>
        </p:blipFill>
        <p:spPr>
          <a:xfrm>
            <a:off x="0" y="884904"/>
            <a:ext cx="6268065" cy="5973096"/>
          </a:xfrm>
          <a:prstGeom prst="rect">
            <a:avLst/>
          </a:prstGeom>
        </p:spPr>
      </p:pic>
      <p:sp>
        <p:nvSpPr>
          <p:cNvPr id="8" name="Rectangle: Rounded Corners 25">
            <a:extLst>
              <a:ext uri="{FF2B5EF4-FFF2-40B4-BE49-F238E27FC236}">
                <a16:creationId xmlns:a16="http://schemas.microsoft.com/office/drawing/2014/main" id="{227681A5-8AEF-7955-BA5D-ACF7B35903DF}"/>
              </a:ext>
            </a:extLst>
          </p:cNvPr>
          <p:cNvSpPr/>
          <p:nvPr/>
        </p:nvSpPr>
        <p:spPr>
          <a:xfrm>
            <a:off x="6268066" y="1681316"/>
            <a:ext cx="5923934" cy="480797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a:solidFill>
                  <a:srgbClr val="00B050"/>
                </a:solidFill>
                <a:effectLst/>
                <a:latin typeface="Times New Roman" panose="02020603050405020304" pitchFamily="18" charset="0"/>
                <a:ea typeface="Times New Roman" panose="02020603050405020304" pitchFamily="18" charset="0"/>
              </a:rPr>
              <a:t>Tranh 3: Người </a:t>
            </a:r>
            <a:r>
              <a:rPr lang="en-US" sz="3200" b="1" dirty="0" err="1">
                <a:solidFill>
                  <a:srgbClr val="00B050"/>
                </a:solidFill>
                <a:effectLst/>
                <a:latin typeface="Times New Roman" panose="02020603050405020304" pitchFamily="18" charset="0"/>
                <a:ea typeface="Times New Roman" panose="02020603050405020304" pitchFamily="18" charset="0"/>
              </a:rPr>
              <a:t>đàn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ông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đang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uống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rượu</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có</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thể</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thấy</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người</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đàn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ông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đã</a:t>
            </a:r>
            <a:r>
              <a:rPr lang="en-US" sz="3200" b="1" dirty="0">
                <a:solidFill>
                  <a:srgbClr val="00B050"/>
                </a:solidFill>
                <a:effectLst/>
                <a:latin typeface="Times New Roman" panose="02020603050405020304" pitchFamily="18" charset="0"/>
                <a:ea typeface="Times New Roman" panose="02020603050405020304" pitchFamily="18" charset="0"/>
              </a:rPr>
              <a:t> say. </a:t>
            </a:r>
            <a:r>
              <a:rPr lang="en-US" sz="3200" b="1" dirty="0" err="1">
                <a:solidFill>
                  <a:srgbClr val="00B050"/>
                </a:solidFill>
                <a:effectLst/>
                <a:latin typeface="Times New Roman" panose="02020603050405020304" pitchFamily="18" charset="0"/>
                <a:ea typeface="Times New Roman" panose="02020603050405020304" pitchFamily="18" charset="0"/>
              </a:rPr>
              <a:t>Việc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nghiện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rượu</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là</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một</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tệ</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nạn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xã</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hội</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Người</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nghiện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rượu</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thường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có</a:t>
            </a:r>
            <a:r>
              <a:rPr lang="en-US" sz="3200" b="1" dirty="0">
                <a:solidFill>
                  <a:srgbClr val="00B050"/>
                </a:solidFill>
                <a:effectLst/>
                <a:latin typeface="Times New Roman" panose="02020603050405020304" pitchFamily="18" charset="0"/>
                <a:ea typeface="Times New Roman" panose="02020603050405020304" pitchFamily="18" charset="0"/>
              </a:rPr>
              <a:t> xu </a:t>
            </a:r>
            <a:r>
              <a:rPr lang="en-US" sz="3200" b="1" dirty="0" err="1">
                <a:solidFill>
                  <a:srgbClr val="00B050"/>
                </a:solidFill>
                <a:effectLst/>
                <a:latin typeface="Times New Roman" panose="02020603050405020304" pitchFamily="18" charset="0"/>
                <a:ea typeface="Times New Roman" panose="02020603050405020304" pitchFamily="18" charset="0"/>
              </a:rPr>
              <a:t>hướng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bạo</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lực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nhiều</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hơn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ảnh</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hưởng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đến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người</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khác</a:t>
            </a:r>
            <a:r>
              <a:rPr lang="en-US" sz="3200" b="1" dirty="0">
                <a:solidFill>
                  <a:srgbClr val="00B050"/>
                </a:solidFill>
                <a:effectLst/>
                <a:latin typeface="Times New Roman" panose="02020603050405020304" pitchFamily="18" charset="0"/>
                <a:ea typeface="Times New Roman" panose="02020603050405020304" pitchFamily="18" charset="0"/>
              </a:rPr>
              <a:t>. </a:t>
            </a:r>
            <a:endPar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9416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1" y="268118"/>
            <a:ext cx="11891789" cy="6321763"/>
          </a:xfrm>
          <a:prstGeom prst="rect">
            <a:avLst/>
          </a:prstGeom>
        </p:spPr>
      </p:pic>
      <p:sp>
        <p:nvSpPr>
          <p:cNvPr id="3" name="TextBox 2">
            <a:extLst>
              <a:ext uri="{FF2B5EF4-FFF2-40B4-BE49-F238E27FC236}">
                <a16:creationId xmlns:a16="http://schemas.microsoft.com/office/drawing/2014/main" id="{A02799E0-25C2-F22D-C9A2-39BAE944A496}"/>
              </a:ext>
            </a:extLst>
          </p:cNvPr>
          <p:cNvSpPr txBox="1"/>
          <p:nvPr/>
        </p:nvSpPr>
        <p:spPr>
          <a:xfrm rot="21274279">
            <a:off x="1121898" y="824403"/>
            <a:ext cx="4392637" cy="4419800"/>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4DEBF8-AC00-09FB-C05E-75AFC68513B7}"/>
              </a:ext>
            </a:extLst>
          </p:cNvPr>
          <p:cNvSpPr txBox="1"/>
          <p:nvPr/>
        </p:nvSpPr>
        <p:spPr>
          <a:xfrm rot="21405874">
            <a:off x="6230542" y="836425"/>
            <a:ext cx="4842688" cy="2443939"/>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clip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AB174A8-F600-AE46-BB69-AB175702ECD9}"/>
              </a:ext>
            </a:extLst>
          </p:cNvPr>
          <p:cNvSpPr txBox="1"/>
          <p:nvPr/>
        </p:nvSpPr>
        <p:spPr>
          <a:xfrm>
            <a:off x="5454331" y="4401622"/>
            <a:ext cx="4642339" cy="2456378"/>
          </a:xfrm>
          <a:prstGeom prst="rect">
            <a:avLst/>
          </a:prstGeom>
          <a:noFill/>
        </p:spPr>
        <p:txBody>
          <a:bodyPr wrap="square">
            <a:spAutoFit/>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Ma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cờ</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dâm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Sai </a:t>
            </a:r>
            <a:r>
              <a:rPr lang="en-US" sz="2000" b="1" err="1">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chuẩn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hội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533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185009" y="2463890"/>
            <a:ext cx="2423159"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281355" y="227954"/>
            <a:ext cx="10114670" cy="6594953"/>
          </a:xfrm>
          <a:prstGeom prst="rect">
            <a:avLst/>
          </a:prstGeom>
        </p:spPr>
      </p:pic>
      <p:sp>
        <p:nvSpPr>
          <p:cNvPr id="14" name="Text Box 5"/>
          <p:cNvSpPr txBox="1">
            <a:spLocks noChangeArrowheads="1"/>
          </p:cNvSpPr>
          <p:nvPr/>
        </p:nvSpPr>
        <p:spPr bwMode="auto">
          <a:xfrm>
            <a:off x="1667487" y="937524"/>
            <a:ext cx="7562077" cy="39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0480" marR="30480" algn="just">
              <a:lnSpc>
                <a:spcPct val="107000"/>
              </a:lnSpc>
              <a:spcAft>
                <a:spcPts val="800"/>
              </a:spcAft>
              <a:buNone/>
            </a:pPr>
            <a:r>
              <a:rPr lang="vi-VN"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Tệ</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nạn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là</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những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hành</a:t>
            </a:r>
            <a:r>
              <a:rPr lang="en-US" sz="3200" b="1" dirty="0">
                <a:solidFill>
                  <a:srgbClr val="000000"/>
                </a:solidFill>
                <a:latin typeface="+mj-lt"/>
                <a:ea typeface="Times New Roman" panose="02020603050405020304" pitchFamily="18" charset="0"/>
                <a:cs typeface="Times New Roman" panose="02020603050405020304" pitchFamily="18" charset="0"/>
              </a:rPr>
              <a:t> vi </a:t>
            </a:r>
            <a:r>
              <a:rPr lang="en-US" sz="3200" b="1" dirty="0" err="1">
                <a:solidFill>
                  <a:srgbClr val="000000"/>
                </a:solidFill>
                <a:latin typeface="+mj-lt"/>
                <a:ea typeface="Times New Roman" panose="02020603050405020304" pitchFamily="18" charset="0"/>
                <a:cs typeface="Times New Roman" panose="02020603050405020304" pitchFamily="18" charset="0"/>
              </a:rPr>
              <a:t>sai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trái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lệch</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chuẩn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mực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vi </a:t>
            </a:r>
            <a:r>
              <a:rPr lang="en-US" sz="3200" b="1" dirty="0" err="1">
                <a:solidFill>
                  <a:srgbClr val="000000"/>
                </a:solidFill>
                <a:latin typeface="+mj-lt"/>
                <a:ea typeface="Times New Roman" panose="02020603050405020304" pitchFamily="18" charset="0"/>
                <a:cs typeface="Times New Roman" panose="02020603050405020304" pitchFamily="18" charset="0"/>
              </a:rPr>
              <a:t>phạm</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đạo</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đức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và</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pháp</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luật</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mang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tính</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phổ</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biến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gây</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hậu</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quả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xấu</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về</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mọi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mặt</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đối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với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đời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sống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a:t>
            </a:r>
            <a:endParaRPr lang="en-US" sz="2400" b="1" dirty="0">
              <a:latin typeface="+mj-lt"/>
              <a:ea typeface="Calibri" panose="020F0502020204030204" pitchFamily="34" charset="0"/>
              <a:cs typeface="Times New Roman" panose="02020603050405020304" pitchFamily="18" charset="0"/>
            </a:endParaRPr>
          </a:p>
          <a:p>
            <a:pPr marL="30480" marR="30480" algn="just">
              <a:lnSpc>
                <a:spcPct val="107000"/>
              </a:lnSpc>
              <a:spcAft>
                <a:spcPts val="800"/>
              </a:spcAft>
              <a:buNone/>
            </a:pPr>
            <a:r>
              <a:rPr lang="vi-VN" sz="3200" b="1" dirty="0">
                <a:solidFill>
                  <a:srgbClr val="000000"/>
                </a:solidFill>
                <a:latin typeface="+mj-lt"/>
                <a:ea typeface="Times New Roman" panose="02020603050405020304" pitchFamily="18" charset="0"/>
                <a:cs typeface="Times New Roman" panose="02020603050405020304" pitchFamily="18" charset="0"/>
              </a:rPr>
              <a:t>+</a:t>
            </a:r>
            <a:r>
              <a:rPr lang="en-US" sz="3200" b="1" dirty="0" err="1">
                <a:solidFill>
                  <a:srgbClr val="000000"/>
                </a:solidFill>
                <a:latin typeface="+mj-lt"/>
                <a:ea typeface="Times New Roman" panose="02020603050405020304" pitchFamily="18" charset="0"/>
                <a:cs typeface="Times New Roman" panose="02020603050405020304" pitchFamily="18" charset="0"/>
              </a:rPr>
              <a:t>Những</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tệ</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nạn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xã</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hội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phổ</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biến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hiện</a:t>
            </a:r>
            <a:r>
              <a:rPr lang="en-US" sz="3200" b="1" dirty="0">
                <a:solidFill>
                  <a:srgbClr val="000000"/>
                </a:solidFill>
                <a:latin typeface="+mj-lt"/>
                <a:ea typeface="Times New Roman" panose="02020603050405020304" pitchFamily="18" charset="0"/>
                <a:cs typeface="Times New Roman" panose="02020603050405020304" pitchFamily="18" charset="0"/>
              </a:rPr>
              <a:t> nay </a:t>
            </a:r>
            <a:r>
              <a:rPr lang="en-US" sz="3200" b="1" dirty="0" err="1">
                <a:solidFill>
                  <a:srgbClr val="000000"/>
                </a:solidFill>
                <a:latin typeface="+mj-lt"/>
                <a:ea typeface="Times New Roman" panose="02020603050405020304" pitchFamily="18" charset="0"/>
                <a:cs typeface="Times New Roman" panose="02020603050405020304" pitchFamily="18" charset="0"/>
              </a:rPr>
              <a:t>là</a:t>
            </a:r>
            <a:r>
              <a:rPr lang="en-US" sz="3200" b="1" dirty="0">
                <a:solidFill>
                  <a:srgbClr val="000000"/>
                </a:solidFill>
                <a:latin typeface="+mj-lt"/>
                <a:ea typeface="Times New Roman" panose="02020603050405020304" pitchFamily="18" charset="0"/>
                <a:cs typeface="Times New Roman" panose="02020603050405020304" pitchFamily="18" charset="0"/>
              </a:rPr>
              <a:t>: ma </a:t>
            </a:r>
            <a:r>
              <a:rPr lang="en-US" sz="3200" b="1" dirty="0" err="1">
                <a:solidFill>
                  <a:srgbClr val="000000"/>
                </a:solidFill>
                <a:latin typeface="+mj-lt"/>
                <a:ea typeface="Times New Roman" panose="02020603050405020304" pitchFamily="18" charset="0"/>
                <a:cs typeface="Times New Roman" panose="02020603050405020304" pitchFamily="18" charset="0"/>
              </a:rPr>
              <a:t>túy</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mại</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dâm</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cờ</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bạc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nghiện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rượu</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bia</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nghiện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hút</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thuốc</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lá</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mê</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tín</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dạ</a:t>
            </a:r>
            <a:r>
              <a:rPr lang="en-US" sz="3200" b="1" dirty="0">
                <a:solidFill>
                  <a:srgbClr val="000000"/>
                </a:solidFill>
                <a:latin typeface="+mj-lt"/>
                <a:ea typeface="Times New Roman" panose="02020603050405020304" pitchFamily="18" charset="0"/>
                <a:cs typeface="Times New Roman" panose="02020603050405020304" pitchFamily="18" charset="0"/>
              </a:rPr>
              <a:t> </a:t>
            </a:r>
            <a:r>
              <a:rPr lang="en-US" sz="3200" b="1" dirty="0" err="1">
                <a:solidFill>
                  <a:srgbClr val="000000"/>
                </a:solidFill>
                <a:latin typeface="+mj-lt"/>
                <a:ea typeface="Times New Roman" panose="02020603050405020304" pitchFamily="18" charset="0"/>
                <a:cs typeface="Times New Roman" panose="02020603050405020304" pitchFamily="18" charset="0"/>
              </a:rPr>
              <a:t>đoan</a:t>
            </a:r>
            <a:r>
              <a:rPr lang="en-US" sz="3200" b="1" dirty="0">
                <a:solidFill>
                  <a:srgbClr val="000000"/>
                </a:solidFill>
                <a:latin typeface="+mj-lt"/>
                <a:ea typeface="Times New Roman" panose="02020603050405020304" pitchFamily="18" charset="0"/>
                <a:cs typeface="Times New Roman" panose="02020603050405020304" pitchFamily="18" charset="0"/>
              </a:rPr>
              <a:t>,…..</a:t>
            </a:r>
            <a:endParaRPr lang="en-US" sz="2400" b="1" dirty="0">
              <a:latin typeface="+mj-lt"/>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844370" y="3166898"/>
            <a:ext cx="9303149" cy="1206405"/>
          </a:xfrm>
        </p:spPr>
        <p:txBody>
          <a:bodyPr/>
          <a:lstStyle/>
          <a:p>
            <a:pPr algn="l"/>
            <a:r>
              <a:rPr lang="vi-VN" sz="4800" b="1" dirty="0">
                <a:solidFill>
                  <a:schemeClr val="bg1"/>
                </a:solidFill>
                <a:latin typeface="+mj-lt"/>
                <a:cs typeface="Arial" panose="020B0604020202020204" pitchFamily="34" charset="0"/>
              </a:rPr>
              <a:t>NGUYÊN NHÂN VÀ HẬU QUẢ</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 CỦA 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802D-122D-699B-D3DB-7896AE2D397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1693EFC-F9D2-60B7-4965-7262BE30AD72}"/>
              </a:ext>
            </a:extLst>
          </p:cNvPr>
          <p:cNvSpPr txBox="1">
            <a:spLocks noChangeArrowheads="1"/>
          </p:cNvSpPr>
          <p:nvPr/>
        </p:nvSpPr>
        <p:spPr bwMode="auto">
          <a:xfrm>
            <a:off x="2146609" y="29820"/>
            <a:ext cx="9973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QUAN SÁT </a:t>
            </a: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TÌNH HUỐNG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 VÀ TRẢ LỜI CÂU HỎI</a:t>
            </a:r>
          </a:p>
        </p:txBody>
      </p:sp>
      <p:pic>
        <p:nvPicPr>
          <p:cNvPr id="14" name="Picture 13">
            <a:extLst>
              <a:ext uri="{FF2B5EF4-FFF2-40B4-BE49-F238E27FC236}">
                <a16:creationId xmlns:a16="http://schemas.microsoft.com/office/drawing/2014/main" id="{6AB3D178-D29C-45EC-B652-BE190782ED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949" y="1387345"/>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id="{9DDE760D-DCF9-3610-8A58-817D18FC7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id="{D6F71517-62CF-1B82-BCFD-F4E73E80D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id="{BBF0598D-9DE2-F837-8535-633B63E7B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pic>
        <p:nvPicPr>
          <p:cNvPr id="3" name="Picture 2">
            <a:extLst>
              <a:ext uri="{FF2B5EF4-FFF2-40B4-BE49-F238E27FC236}">
                <a16:creationId xmlns:a16="http://schemas.microsoft.com/office/drawing/2014/main" id="{8E5133C9-0E16-6675-A63B-B9A2D966909A}"/>
              </a:ext>
            </a:extLst>
          </p:cNvPr>
          <p:cNvPicPr>
            <a:picLocks noChangeAspect="1"/>
          </p:cNvPicPr>
          <p:nvPr/>
        </p:nvPicPr>
        <p:blipFill>
          <a:blip r:embed="rId6"/>
          <a:stretch>
            <a:fillRect/>
          </a:stretch>
        </p:blipFill>
        <p:spPr>
          <a:xfrm>
            <a:off x="833341" y="1159105"/>
            <a:ext cx="11126277" cy="2805043"/>
          </a:xfrm>
          <a:prstGeom prst="rect">
            <a:avLst/>
          </a:prstGeom>
        </p:spPr>
      </p:pic>
      <p:sp>
        <p:nvSpPr>
          <p:cNvPr id="2" name="Text Box 20">
            <a:extLst>
              <a:ext uri="{FF2B5EF4-FFF2-40B4-BE49-F238E27FC236}">
                <a16:creationId xmlns:a16="http://schemas.microsoft.com/office/drawing/2014/main" id="{91D866A5-F42C-2B3C-7E09-5D9D11E47752}"/>
              </a:ext>
            </a:extLst>
          </p:cNvPr>
          <p:cNvSpPr txBox="1">
            <a:spLocks noChangeArrowheads="1"/>
          </p:cNvSpPr>
          <p:nvPr/>
        </p:nvSpPr>
        <p:spPr bwMode="auto">
          <a:xfrm>
            <a:off x="343028" y="3752980"/>
            <a:ext cx="1161659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sz="2800">
                <a:solidFill>
                  <a:srgbClr val="0070C0"/>
                </a:solidFill>
                <a:latin typeface="Times New Roman" panose="02020603050405020304" pitchFamily="18" charset="0"/>
                <a:cs typeface="Times New Roman" panose="02020603050405020304" pitchFamily="18" charset="0"/>
              </a:rPr>
              <a:t>Trường </a:t>
            </a:r>
            <a:r>
              <a:rPr lang="en-US" sz="2800" dirty="0" err="1">
                <a:solidFill>
                  <a:srgbClr val="0070C0"/>
                </a:solidFill>
                <a:latin typeface="Times New Roman" panose="02020603050405020304" pitchFamily="18" charset="0"/>
                <a:cs typeface="Times New Roman" panose="02020603050405020304" pitchFamily="18" charset="0"/>
              </a:rPr>
              <a:t>hợp</a:t>
            </a:r>
            <a:r>
              <a:rPr lang="en-US" sz="2800" dirty="0">
                <a:solidFill>
                  <a:srgbClr val="0070C0"/>
                </a:solidFill>
                <a:latin typeface="Times New Roman" panose="02020603050405020304" pitchFamily="18" charset="0"/>
                <a:cs typeface="Times New Roman" panose="02020603050405020304" pitchFamily="18" charset="0"/>
              </a:rPr>
              <a:t> </a:t>
            </a:r>
            <a:r>
              <a:rPr lang="de-DE" sz="2800" dirty="0">
                <a:solidFill>
                  <a:srgbClr val="0070C0"/>
                </a:solidFill>
                <a:latin typeface="Times New Roman" panose="02020603050405020304" pitchFamily="18" charset="0"/>
                <a:cs typeface="Times New Roman" panose="02020603050405020304" pitchFamily="18" charset="0"/>
              </a:rPr>
              <a:t>1</a:t>
            </a:r>
            <a:r>
              <a:rPr lang="vi-VN" sz="2800" dirty="0">
                <a:solidFill>
                  <a:srgbClr val="0070C0"/>
                </a:solidFill>
                <a:latin typeface="Times New Roman" panose="02020603050405020304" pitchFamily="18" charset="0"/>
                <a:cs typeface="Times New Roman" panose="02020603050405020304" pitchFamily="18" charset="0"/>
              </a:rPr>
              <a:t>: </a:t>
            </a:r>
            <a:r>
              <a:rPr lang="de-DE" sz="2800" dirty="0">
                <a:solidFill>
                  <a:srgbClr val="0070C0"/>
                </a:solidFill>
                <a:latin typeface="Times New Roman" panose="02020603050405020304" pitchFamily="18" charset="0"/>
                <a:cs typeface="Times New Roman" panose="02020603050405020304" pitchFamily="18" charset="0"/>
              </a:rPr>
              <a:t>S tham gia tệ nạn ma túy</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a:solidFill>
                  <a:srgbClr val="FF0000"/>
                </a:solidFill>
                <a:latin typeface="Times New Roman" panose="02020603050405020304" pitchFamily="18" charset="0"/>
                <a:cs typeface="Times New Roman" panose="02020603050405020304" pitchFamily="18" charset="0"/>
              </a:rPr>
              <a:t>+</a:t>
            </a:r>
            <a:r>
              <a:rPr lang="de-DE" sz="2800" dirty="0">
                <a:solidFill>
                  <a:srgbClr val="FF0000"/>
                </a:solidFill>
                <a:latin typeface="Times New Roman" panose="02020603050405020304" pitchFamily="18" charset="0"/>
                <a:cs typeface="Times New Roman" panose="02020603050405020304" pitchFamily="18" charset="0"/>
              </a:rPr>
              <a:t>Nguyên nhân: tò mò khi nghe 1 số thanh niên kể về ma túy đá nên quyết định dùng thử.</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rgbClr val="FF0000"/>
                </a:solidFill>
                <a:latin typeface="Times New Roman" panose="02020603050405020304" pitchFamily="18" charset="0"/>
                <a:cs typeface="Times New Roman" panose="02020603050405020304" pitchFamily="18" charset="0"/>
              </a:rPr>
              <a:t>+</a:t>
            </a:r>
            <a:r>
              <a:rPr lang="de-DE" sz="2800" dirty="0">
                <a:solidFill>
                  <a:srgbClr val="FF0000"/>
                </a:solidFill>
                <a:latin typeface="Times New Roman" panose="02020603050405020304" pitchFamily="18" charset="0"/>
                <a:cs typeface="Times New Roman" panose="02020603050405020304" pitchFamily="18" charset="0"/>
              </a:rPr>
              <a:t>Hậu quả: Sức khỏe S giảm sút ( gầy gò, dáng đi siêu vẹo, khả năng tập trung trí óc suy giảm, thường xuyên xuất hiện ảo giác), không kiểm soát được hành vi ( có hành vi kich động, liên tục la hét và cầm hung khí tấn công mọi người), bị công an bắt </a:t>
            </a:r>
            <a:r>
              <a:rPr lang="vi-VN" sz="2800" dirty="0">
                <a:solidFill>
                  <a:srgbClr val="FF0000"/>
                </a:solidFill>
                <a:latin typeface="Times New Roman" panose="02020603050405020304" pitchFamily="18" charset="0"/>
                <a:cs typeface="Times New Roman" panose="02020603050405020304" pitchFamily="18" charset="0"/>
              </a:rPr>
              <a:t>giữ.</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1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7AC0-72F1-5D6C-E718-D6DAC68B5F7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2D7A263-FA51-16DB-0E1B-34C91F224939}"/>
              </a:ext>
            </a:extLst>
          </p:cNvPr>
          <p:cNvSpPr txBox="1">
            <a:spLocks noChangeArrowheads="1"/>
          </p:cNvSpPr>
          <p:nvPr/>
        </p:nvSpPr>
        <p:spPr bwMode="auto">
          <a:xfrm>
            <a:off x="2146609" y="29820"/>
            <a:ext cx="9973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QUAN SÁT </a:t>
            </a: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TÌNH HUỐNG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 VÀ TRẢ LỜI CÂU HỎI</a:t>
            </a:r>
          </a:p>
        </p:txBody>
      </p:sp>
      <p:sp>
        <p:nvSpPr>
          <p:cNvPr id="19" name="Rounded Rectangle 18">
            <a:extLst>
              <a:ext uri="{FF2B5EF4-FFF2-40B4-BE49-F238E27FC236}">
                <a16:creationId xmlns:a16="http://schemas.microsoft.com/office/drawing/2014/main" id="{C9178925-E11E-EA94-8E53-D9CB7298E505}"/>
              </a:ext>
            </a:extLst>
          </p:cNvPr>
          <p:cNvSpPr/>
          <p:nvPr/>
        </p:nvSpPr>
        <p:spPr>
          <a:xfrm>
            <a:off x="1986377" y="632625"/>
            <a:ext cx="9973241" cy="936959"/>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de-DE" sz="2800" dirty="0">
                <a:latin typeface="Times New Roman" panose="02020603050405020304" pitchFamily="18" charset="0"/>
                <a:cs typeface="Times New Roman" panose="02020603050405020304" pitchFamily="18" charset="0"/>
              </a:rPr>
              <a:t>? Em hãy nêu nguyên nhân, hậu quả của những TNXH trong các trường </a:t>
            </a:r>
            <a:r>
              <a:rPr lang="de-DE" sz="2800">
                <a:latin typeface="Times New Roman" panose="02020603050405020304" pitchFamily="18" charset="0"/>
                <a:cs typeface="Times New Roman" panose="02020603050405020304" pitchFamily="18" charset="0"/>
              </a:rPr>
              <a:t>hợp sau?</a:t>
            </a:r>
            <a:endParaRPr lang="en-US" sz="2800" dirty="0">
              <a:latin typeface="Times New Roman" panose="02020603050405020304" pitchFamily="18" charset="0"/>
              <a:cs typeface="Times New Roman" panose="02020603050405020304" pitchFamily="18" charset="0"/>
            </a:endParaRPr>
          </a:p>
        </p:txBody>
      </p:sp>
      <p:pic>
        <p:nvPicPr>
          <p:cNvPr id="25" name="图片 8">
            <a:extLst>
              <a:ext uri="{FF2B5EF4-FFF2-40B4-BE49-F238E27FC236}">
                <a16:creationId xmlns:a16="http://schemas.microsoft.com/office/drawing/2014/main" id="{C55E08B9-F1BF-6FC9-B699-4A9EA25B8D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id="{463B50EB-0A03-6E4C-1738-757EA6B0A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id="{1E6AAB84-D311-B7AB-2B8B-579CC6A81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pic>
        <p:nvPicPr>
          <p:cNvPr id="4" name="Picture 3">
            <a:extLst>
              <a:ext uri="{FF2B5EF4-FFF2-40B4-BE49-F238E27FC236}">
                <a16:creationId xmlns:a16="http://schemas.microsoft.com/office/drawing/2014/main" id="{B1EF6648-8002-BD45-3CC8-9F23EAFA09B2}"/>
              </a:ext>
            </a:extLst>
          </p:cNvPr>
          <p:cNvPicPr>
            <a:picLocks noChangeAspect="1"/>
          </p:cNvPicPr>
          <p:nvPr/>
        </p:nvPicPr>
        <p:blipFill>
          <a:blip r:embed="rId5"/>
          <a:stretch>
            <a:fillRect/>
          </a:stretch>
        </p:blipFill>
        <p:spPr>
          <a:xfrm>
            <a:off x="339215" y="1664149"/>
            <a:ext cx="11852785" cy="2461878"/>
          </a:xfrm>
          <a:prstGeom prst="rect">
            <a:avLst/>
          </a:prstGeom>
        </p:spPr>
      </p:pic>
      <p:pic>
        <p:nvPicPr>
          <p:cNvPr id="5" name="Picture 4">
            <a:extLst>
              <a:ext uri="{FF2B5EF4-FFF2-40B4-BE49-F238E27FC236}">
                <a16:creationId xmlns:a16="http://schemas.microsoft.com/office/drawing/2014/main" id="{E706DB99-2BF7-B4D7-8870-29784CBCB5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152" y="1364116"/>
            <a:ext cx="1516063"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a:extLst>
              <a:ext uri="{FF2B5EF4-FFF2-40B4-BE49-F238E27FC236}">
                <a16:creationId xmlns:a16="http://schemas.microsoft.com/office/drawing/2014/main" id="{1CFF9803-BB08-612C-E714-17B4891700A8}"/>
              </a:ext>
            </a:extLst>
          </p:cNvPr>
          <p:cNvSpPr txBox="1">
            <a:spLocks noChangeArrowheads="1"/>
          </p:cNvSpPr>
          <p:nvPr/>
        </p:nvSpPr>
        <p:spPr bwMode="auto">
          <a:xfrm>
            <a:off x="257302" y="4220592"/>
            <a:ext cx="1201661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en-US"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 </a:t>
            </a:r>
            <a:r>
              <a:rPr lang="en-US"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 Y tham gia tệ nạn mê tín dị đoan</a:t>
            </a:r>
            <a:endPar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de-DE"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 nhân: Bà Y không có việc làm ổn định, lười biếng, không muốn lao động vất vả nhưng tham lam muốn kiếm được nhiều tiền.</a:t>
            </a:r>
            <a:endPar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de-DE"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Hậu quả: Gây lãng phí tiền bạc, mất an ninh trật tự.</a:t>
            </a:r>
            <a:endPar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826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0D2C5-FE37-1571-E377-0760F56D698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293BA3E-4AC2-A4F7-C5A7-542313927A0C}"/>
              </a:ext>
            </a:extLst>
          </p:cNvPr>
          <p:cNvSpPr txBox="1">
            <a:spLocks noChangeArrowheads="1"/>
          </p:cNvSpPr>
          <p:nvPr/>
        </p:nvSpPr>
        <p:spPr bwMode="auto">
          <a:xfrm>
            <a:off x="2146609" y="29820"/>
            <a:ext cx="9973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QUAN SÁT </a:t>
            </a: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TÌNH HUỐNG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 VÀ TRẢ LỜI CÂU HỎI</a:t>
            </a:r>
          </a:p>
        </p:txBody>
      </p:sp>
      <p:sp>
        <p:nvSpPr>
          <p:cNvPr id="19" name="Rounded Rectangle 18">
            <a:extLst>
              <a:ext uri="{FF2B5EF4-FFF2-40B4-BE49-F238E27FC236}">
                <a16:creationId xmlns:a16="http://schemas.microsoft.com/office/drawing/2014/main" id="{541DE4B6-D26E-8B42-0288-282B5DD4F928}"/>
              </a:ext>
            </a:extLst>
          </p:cNvPr>
          <p:cNvSpPr/>
          <p:nvPr/>
        </p:nvSpPr>
        <p:spPr>
          <a:xfrm>
            <a:off x="1986377" y="632625"/>
            <a:ext cx="9973241" cy="936959"/>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de-DE" sz="2800" dirty="0">
                <a:latin typeface="Times New Roman" panose="02020603050405020304" pitchFamily="18" charset="0"/>
                <a:cs typeface="Times New Roman" panose="02020603050405020304" pitchFamily="18" charset="0"/>
              </a:rPr>
              <a:t>? Em hãy nêu nguyên nhân, hậu quả của những TNXH trong các trường </a:t>
            </a:r>
            <a:r>
              <a:rPr lang="de-DE" sz="2800">
                <a:latin typeface="Times New Roman" panose="02020603050405020304" pitchFamily="18" charset="0"/>
                <a:cs typeface="Times New Roman" panose="02020603050405020304" pitchFamily="18" charset="0"/>
              </a:rPr>
              <a:t>hợp sau?</a:t>
            </a:r>
            <a:endParaRPr lang="en-US" sz="2800" dirty="0">
              <a:latin typeface="Times New Roman" panose="02020603050405020304" pitchFamily="18" charset="0"/>
              <a:cs typeface="Times New Roman" panose="02020603050405020304" pitchFamily="18" charset="0"/>
            </a:endParaRPr>
          </a:p>
        </p:txBody>
      </p:sp>
      <p:pic>
        <p:nvPicPr>
          <p:cNvPr id="25" name="图片 8">
            <a:extLst>
              <a:ext uri="{FF2B5EF4-FFF2-40B4-BE49-F238E27FC236}">
                <a16:creationId xmlns:a16="http://schemas.microsoft.com/office/drawing/2014/main" id="{08F2BCCF-9485-384B-4F5E-333FD30137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id="{558E1EBB-9F98-4112-4E9C-5FB7949E14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id="{8898D3A7-547E-21BD-2430-9D5A42B2A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pic>
        <p:nvPicPr>
          <p:cNvPr id="2" name="Picture 1">
            <a:extLst>
              <a:ext uri="{FF2B5EF4-FFF2-40B4-BE49-F238E27FC236}">
                <a16:creationId xmlns:a16="http://schemas.microsoft.com/office/drawing/2014/main" id="{D6F194CD-947B-927C-F7E3-7B78E469C8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57" y="1387345"/>
            <a:ext cx="1525168"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751EEA4-B27E-4B21-FFD5-A7D931B1D49A}"/>
              </a:ext>
            </a:extLst>
          </p:cNvPr>
          <p:cNvPicPr>
            <a:picLocks noChangeAspect="1"/>
          </p:cNvPicPr>
          <p:nvPr/>
        </p:nvPicPr>
        <p:blipFill>
          <a:blip r:embed="rId6"/>
          <a:stretch>
            <a:fillRect/>
          </a:stretch>
        </p:blipFill>
        <p:spPr>
          <a:xfrm>
            <a:off x="1197645" y="1587614"/>
            <a:ext cx="10868237" cy="2523234"/>
          </a:xfrm>
          <a:prstGeom prst="rect">
            <a:avLst/>
          </a:prstGeom>
        </p:spPr>
      </p:pic>
      <p:sp>
        <p:nvSpPr>
          <p:cNvPr id="8" name="Rectangle 22">
            <a:extLst>
              <a:ext uri="{FF2B5EF4-FFF2-40B4-BE49-F238E27FC236}">
                <a16:creationId xmlns:a16="http://schemas.microsoft.com/office/drawing/2014/main" id="{87B50D99-606D-995C-3C45-8261D4D0996E}"/>
              </a:ext>
            </a:extLst>
          </p:cNvPr>
          <p:cNvSpPr>
            <a:spLocks noChangeArrowheads="1"/>
          </p:cNvSpPr>
          <p:nvPr/>
        </p:nvSpPr>
        <p:spPr bwMode="auto">
          <a:xfrm>
            <a:off x="307535" y="4175926"/>
            <a:ext cx="1157692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en-US" sz="28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Trường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N </a:t>
            </a:r>
            <a:r>
              <a:rPr lang="de-DE"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bị lừa tham gia hình thức bốc thăm trúng thưởng.</a:t>
            </a:r>
            <a:endPar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Nguyên nhân: </a:t>
            </a:r>
            <a:r>
              <a:rPr lang="de-DE"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 thiếu kiến thức, ham hưởng lợi số tiền không phải do mình làm ra.</a:t>
            </a:r>
            <a:endPar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Hậu quả: </a:t>
            </a:r>
            <a:r>
              <a:rPr lang="de-DE"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 bị mất toàn bộ số tiền trong tài khoản</a:t>
            </a:r>
            <a:endPar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297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57445999"/>
              </p:ext>
            </p:extLst>
          </p:nvPr>
        </p:nvGraphicFramePr>
        <p:xfrm>
          <a:off x="0" y="1361307"/>
          <a:ext cx="11830928" cy="4684141"/>
        </p:xfrm>
        <a:graphic>
          <a:graphicData uri="http://schemas.openxmlformats.org/drawingml/2006/table">
            <a:tbl>
              <a:tblPr firstRow="1" firstCol="1" bandRow="1"/>
              <a:tblGrid>
                <a:gridCol w="1879087">
                  <a:extLst>
                    <a:ext uri="{9D8B030D-6E8A-4147-A177-3AD203B41FA5}">
                      <a16:colId xmlns:a16="http://schemas.microsoft.com/office/drawing/2014/main" val="20000"/>
                    </a:ext>
                  </a:extLst>
                </a:gridCol>
                <a:gridCol w="3137629">
                  <a:extLst>
                    <a:ext uri="{9D8B030D-6E8A-4147-A177-3AD203B41FA5}">
                      <a16:colId xmlns:a16="http://schemas.microsoft.com/office/drawing/2014/main" val="20001"/>
                    </a:ext>
                  </a:extLst>
                </a:gridCol>
                <a:gridCol w="3561613">
                  <a:extLst>
                    <a:ext uri="{9D8B030D-6E8A-4147-A177-3AD203B41FA5}">
                      <a16:colId xmlns:a16="http://schemas.microsoft.com/office/drawing/2014/main" val="20002"/>
                    </a:ext>
                  </a:extLst>
                </a:gridCol>
                <a:gridCol w="3252599">
                  <a:extLst>
                    <a:ext uri="{9D8B030D-6E8A-4147-A177-3AD203B41FA5}">
                      <a16:colId xmlns:a16="http://schemas.microsoft.com/office/drawing/2014/main" val="20003"/>
                    </a:ext>
                  </a:extLst>
                </a:gridCol>
              </a:tblGrid>
              <a:tr h="844429">
                <a:tc>
                  <a:txBody>
                    <a:bodyPr/>
                    <a:lstStyle/>
                    <a:p>
                      <a:pPr marL="0" marR="0" algn="just">
                        <a:lnSpc>
                          <a:spcPct val="115000"/>
                        </a:lnSpc>
                        <a:spcBef>
                          <a:spcPts val="0"/>
                        </a:spcBef>
                        <a:spcAft>
                          <a:spcPts val="600"/>
                        </a:spcAft>
                      </a:pPr>
                      <a:r>
                        <a:rPr lang="vi-VN" sz="1200">
                          <a:effectLst/>
                          <a:latin typeface="+mj-lt"/>
                          <a:ea typeface="Courier New" panose="02070309020205020404" pitchFamily="49" charset="0"/>
                        </a:rPr>
                        <a:t> </a:t>
                      </a:r>
                      <a:r>
                        <a:rPr lang="en-US" sz="1200">
                          <a:effectLst/>
                          <a:latin typeface="+mj-lt"/>
                          <a:ea typeface="Courier New" panose="02070309020205020404" pitchFamily="49" charset="0"/>
                        </a:rPr>
                        <a:t>    </a:t>
                      </a:r>
                      <a:r>
                        <a:rPr lang="vi-VN" sz="2800" baseline="0">
                          <a:solidFill>
                            <a:srgbClr val="FF0000"/>
                          </a:solidFill>
                          <a:effectLst/>
                          <a:latin typeface="+mj-lt"/>
                          <a:ea typeface="Courier New" panose="02070309020205020404" pitchFamily="49" charset="0"/>
                        </a:rPr>
                        <a:t>Hậu quả</a:t>
                      </a:r>
                      <a:endParaRPr lang="en-US" sz="2800" baseline="0">
                        <a:solidFill>
                          <a:srgbClr val="FF0000"/>
                        </a:solidFill>
                        <a:effectLst/>
                        <a:latin typeface="+mj-lt"/>
                        <a:ea typeface="Courier New" panose="02070309020205020404" pitchFamily="49" charset="0"/>
                      </a:endParaRPr>
                    </a:p>
                    <a:p>
                      <a:pPr marL="0" marR="0" algn="just">
                        <a:lnSpc>
                          <a:spcPct val="115000"/>
                        </a:lnSpc>
                        <a:spcBef>
                          <a:spcPts val="0"/>
                        </a:spcBef>
                        <a:spcAft>
                          <a:spcPts val="600"/>
                        </a:spcAft>
                      </a:pPr>
                      <a:r>
                        <a:rPr lang="vi-VN" sz="2800">
                          <a:solidFill>
                            <a:srgbClr val="0000FF"/>
                          </a:solidFill>
                          <a:effectLst/>
                          <a:latin typeface="+mj-lt"/>
                          <a:ea typeface="Arial" panose="020B0604020202020204" pitchFamily="34" charset="0"/>
                        </a:rPr>
                        <a:t>Tệ nạn XH</a:t>
                      </a: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Đối với bản thân</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Đối với gia đình</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Đối với xã</a:t>
                      </a:r>
                      <a:r>
                        <a:rPr lang="en-US" sz="2800" baseline="0" dirty="0">
                          <a:solidFill>
                            <a:srgbClr val="FF0000"/>
                          </a:solidFill>
                          <a:effectLst/>
                          <a:latin typeface="+mj-lt"/>
                          <a:ea typeface="Courier New" panose="02070309020205020404" pitchFamily="49" charset="0"/>
                        </a:rPr>
                        <a:t> </a:t>
                      </a:r>
                      <a:r>
                        <a:rPr lang="en-US" sz="2800" baseline="0" dirty="0" err="1">
                          <a:solidFill>
                            <a:srgbClr val="FF0000"/>
                          </a:solidFill>
                          <a:effectLst/>
                          <a:latin typeface="+mj-lt"/>
                          <a:ea typeface="Courier New" panose="02070309020205020404" pitchFamily="49" charset="0"/>
                        </a:rPr>
                        <a:t>hội</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52785">
                <a:tc>
                  <a:txBody>
                    <a:bodyPr/>
                    <a:lstStyle/>
                    <a:p>
                      <a:pPr marL="0" marR="0" algn="just">
                        <a:lnSpc>
                          <a:spcPct val="115000"/>
                        </a:lnSpc>
                        <a:spcBef>
                          <a:spcPts val="0"/>
                        </a:spcBef>
                        <a:spcAft>
                          <a:spcPts val="600"/>
                        </a:spcAft>
                      </a:pPr>
                      <a:r>
                        <a:rPr lang="vi-VN" sz="2800" dirty="0">
                          <a:solidFill>
                            <a:srgbClr val="0000FF"/>
                          </a:solidFill>
                          <a:effectLst/>
                          <a:latin typeface="+mj-lt"/>
                          <a:ea typeface="Courier New" panose="02070309020205020404" pitchFamily="49" charset="0"/>
                        </a:rPr>
                        <a:t> Cờ bạc</a:t>
                      </a: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dirty="0">
                        <a:solidFill>
                          <a:srgbClr val="000000"/>
                        </a:solidFill>
                        <a:effectLst/>
                        <a:latin typeface="+mj-lt"/>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endParaRPr lang="en-US" sz="2400" dirty="0">
                        <a:solidFill>
                          <a:srgbClr val="000000"/>
                        </a:solidFill>
                        <a:effectLst/>
                        <a:latin typeface="+mj-lt"/>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endParaRPr lang="en-US" sz="2400" dirty="0">
                        <a:solidFill>
                          <a:srgbClr val="000000"/>
                        </a:solidFill>
                        <a:effectLst/>
                        <a:latin typeface="+mj-lt"/>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64946"/>
            <a:ext cx="1805528" cy="1047076"/>
          </a:xfrm>
          <a:prstGeom prst="rect">
            <a:avLst/>
          </a:prstGeom>
          <a:solidFill>
            <a:srgbClr val="FFCCFF"/>
          </a:solidFill>
        </p:spPr>
      </p:pic>
      <p:sp>
        <p:nvSpPr>
          <p:cNvPr id="10" name="Rectangle 9"/>
          <p:cNvSpPr/>
          <p:nvPr/>
        </p:nvSpPr>
        <p:spPr>
          <a:xfrm>
            <a:off x="1932138" y="64946"/>
            <a:ext cx="9467888" cy="646331"/>
          </a:xfrm>
          <a:prstGeom prst="rect">
            <a:avLst/>
          </a:prstGeom>
        </p:spPr>
        <p:txBody>
          <a:bodyPr wrap="square">
            <a:spAutoFit/>
          </a:bodyPr>
          <a:lstStyle/>
          <a:p>
            <a:pPr marL="0" marR="0" lvl="0" indent="2794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Kể những hậu quả của tệ nạn xã hội mà em biết</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bằng</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cách</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hoàn</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thiện</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phiếu</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bài</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tập</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endParaRPr kumimoji="0" lang="en-US" sz="3600" b="0"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endParaRPr>
          </a:p>
        </p:txBody>
      </p:sp>
      <p:cxnSp>
        <p:nvCxnSpPr>
          <p:cNvPr id="13" name="Straight Connector 12"/>
          <p:cNvCxnSpPr>
            <a:cxnSpLocks/>
          </p:cNvCxnSpPr>
          <p:nvPr/>
        </p:nvCxnSpPr>
        <p:spPr>
          <a:xfrm>
            <a:off x="0" y="1884218"/>
            <a:ext cx="18055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BF1A0D5-A66B-39C0-4165-478729ED82F3}"/>
              </a:ext>
            </a:extLst>
          </p:cNvPr>
          <p:cNvSpPr/>
          <p:nvPr/>
        </p:nvSpPr>
        <p:spPr>
          <a:xfrm>
            <a:off x="2092036" y="2582894"/>
            <a:ext cx="2492628" cy="1938992"/>
          </a:xfrm>
          <a:prstGeom prst="rect">
            <a:avLst/>
          </a:prstGeom>
        </p:spPr>
        <p:txBody>
          <a:bodyPr wrap="square">
            <a:spAutoFit/>
          </a:bodyPr>
          <a:lstStyle/>
          <a:p>
            <a:pPr indent="279400" algn="just">
              <a:defRPr/>
            </a:pPr>
            <a:r>
              <a:rPr lang="vi-VN" sz="2400">
                <a:latin typeface="Times New Roman" panose="02020603050405020304" pitchFamily="18" charset="0"/>
                <a:cs typeface="Times New Roman" panose="02020603050405020304" pitchFamily="18" charset="0"/>
              </a:rPr>
              <a:t>Trộm cắp, lừa đảo, giết người, cướp tài sản, </a:t>
            </a:r>
            <a:r>
              <a:rPr lang="en-US" sz="2400">
                <a:latin typeface="Times New Roman" panose="02020603050405020304" pitchFamily="18" charset="0"/>
                <a:cs typeface="Times New Roman" panose="02020603050405020304" pitchFamily="18" charset="0"/>
              </a:rPr>
              <a:t>n</a:t>
            </a:r>
            <a:r>
              <a:rPr lang="en-US" sz="2400">
                <a:solidFill>
                  <a:srgbClr val="000000"/>
                </a:solidFill>
                <a:effectLst/>
                <a:latin typeface="Times New Roman" panose="02020603050405020304" pitchFamily="18" charset="0"/>
                <a:cs typeface="Times New Roman" panose="02020603050405020304" pitchFamily="18" charset="0"/>
              </a:rPr>
              <a:t>ợ nần. </a:t>
            </a:r>
          </a:p>
          <a:p>
            <a:pPr indent="279400" algn="just">
              <a:defRPr/>
            </a:pPr>
            <a:endParaRPr kumimoji="0" lang="en-US" sz="24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F51CAB8-A741-E6D9-4471-0E657E2647E5}"/>
              </a:ext>
            </a:extLst>
          </p:cNvPr>
          <p:cNvSpPr/>
          <p:nvPr/>
        </p:nvSpPr>
        <p:spPr>
          <a:xfrm>
            <a:off x="5016580" y="2459842"/>
            <a:ext cx="2811049" cy="3046988"/>
          </a:xfrm>
          <a:prstGeom prst="rect">
            <a:avLst/>
          </a:prstGeom>
        </p:spPr>
        <p:txBody>
          <a:bodyPr wrap="square">
            <a:spAutoFit/>
          </a:bodyPr>
          <a:lstStyle/>
          <a:p>
            <a:pPr indent="279400" algn="just">
              <a:defRPr/>
            </a:pPr>
            <a:r>
              <a:rPr lang="en-SG" sz="2400">
                <a:latin typeface="Times New Roman" panose="02020603050405020304" pitchFamily="18" charset="0"/>
                <a:cs typeface="Times New Roman" panose="02020603050405020304" pitchFamily="18" charset="0"/>
              </a:rPr>
              <a:t>Gây ra mâu thuẫn, tan vỡ hạnh phúc gia đình, khiến tình trạng kinh tế gia đình càng ngày càng nghèo nàn. </a:t>
            </a:r>
            <a:r>
              <a:rPr lang="en-US" sz="2400">
                <a:solidFill>
                  <a:srgbClr val="000000"/>
                </a:solidFill>
                <a:effectLst/>
                <a:latin typeface="Times New Roman" panose="02020603050405020304" pitchFamily="18" charset="0"/>
                <a:cs typeface="Times New Roman" panose="02020603050405020304" pitchFamily="18" charset="0"/>
              </a:rPr>
              <a:t>Gia đình mất đi nguồn thu nhập, nợ nần</a:t>
            </a:r>
            <a:endParaRPr kumimoji="0" lang="en-US" sz="24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22CD6AD-6FF9-A0AC-60D6-E1C2FD2A60DF}"/>
              </a:ext>
            </a:extLst>
          </p:cNvPr>
          <p:cNvSpPr/>
          <p:nvPr/>
        </p:nvSpPr>
        <p:spPr>
          <a:xfrm>
            <a:off x="8691460" y="2459842"/>
            <a:ext cx="2811049" cy="1200329"/>
          </a:xfrm>
          <a:prstGeom prst="rect">
            <a:avLst/>
          </a:prstGeom>
        </p:spPr>
        <p:txBody>
          <a:bodyPr wrap="square">
            <a:spAutoFit/>
          </a:bodyPr>
          <a:lstStyle/>
          <a:p>
            <a:pPr indent="279400" algn="just">
              <a:defRPr/>
            </a:pPr>
            <a:r>
              <a:rPr lang="en-US" sz="2400">
                <a:solidFill>
                  <a:srgbClr val="000000"/>
                </a:solidFill>
                <a:effectLst/>
                <a:latin typeface="Times New Roman" panose="02020603050405020304" pitchFamily="18" charset="0"/>
                <a:cs typeface="Times New Roman" panose="02020603050405020304" pitchFamily="18" charset="0"/>
              </a:rPr>
              <a:t>Mất an ninh trật tự, bạo lực gia đình gia tăng,…</a:t>
            </a:r>
            <a:endParaRPr kumimoji="0" lang="en-US" sz="24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0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4"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742F-14B4-1A37-7E5F-C1C76CC592DD}"/>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03BF6CC-3761-22DF-2782-86904A3A4C6F}"/>
              </a:ext>
            </a:extLst>
          </p:cNvPr>
          <p:cNvGraphicFramePr>
            <a:graphicFrameLocks noGrp="1"/>
          </p:cNvGraphicFramePr>
          <p:nvPr>
            <p:extLst>
              <p:ext uri="{D42A27DB-BD31-4B8C-83A1-F6EECF244321}">
                <p14:modId xmlns:p14="http://schemas.microsoft.com/office/powerpoint/2010/main" val="3465112876"/>
              </p:ext>
            </p:extLst>
          </p:nvPr>
        </p:nvGraphicFramePr>
        <p:xfrm>
          <a:off x="0" y="1361307"/>
          <a:ext cx="11830928" cy="6023864"/>
        </p:xfrm>
        <a:graphic>
          <a:graphicData uri="http://schemas.openxmlformats.org/drawingml/2006/table">
            <a:tbl>
              <a:tblPr firstRow="1" firstCol="1" bandRow="1"/>
              <a:tblGrid>
                <a:gridCol w="1879087">
                  <a:extLst>
                    <a:ext uri="{9D8B030D-6E8A-4147-A177-3AD203B41FA5}">
                      <a16:colId xmlns:a16="http://schemas.microsoft.com/office/drawing/2014/main" val="20000"/>
                    </a:ext>
                  </a:extLst>
                </a:gridCol>
                <a:gridCol w="3137629">
                  <a:extLst>
                    <a:ext uri="{9D8B030D-6E8A-4147-A177-3AD203B41FA5}">
                      <a16:colId xmlns:a16="http://schemas.microsoft.com/office/drawing/2014/main" val="20001"/>
                    </a:ext>
                  </a:extLst>
                </a:gridCol>
                <a:gridCol w="3561613">
                  <a:extLst>
                    <a:ext uri="{9D8B030D-6E8A-4147-A177-3AD203B41FA5}">
                      <a16:colId xmlns:a16="http://schemas.microsoft.com/office/drawing/2014/main" val="20002"/>
                    </a:ext>
                  </a:extLst>
                </a:gridCol>
                <a:gridCol w="3252599">
                  <a:extLst>
                    <a:ext uri="{9D8B030D-6E8A-4147-A177-3AD203B41FA5}">
                      <a16:colId xmlns:a16="http://schemas.microsoft.com/office/drawing/2014/main" val="20003"/>
                    </a:ext>
                  </a:extLst>
                </a:gridCol>
              </a:tblGrid>
              <a:tr h="844429">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r>
                        <a:rPr lang="en-US" sz="1200" dirty="0">
                          <a:effectLst/>
                          <a:latin typeface="+mj-lt"/>
                          <a:ea typeface="Courier New" panose="02070309020205020404" pitchFamily="49" charset="0"/>
                        </a:rPr>
                        <a:t>    </a:t>
                      </a:r>
                      <a:r>
                        <a:rPr lang="vi-VN" sz="2800" baseline="0" dirty="0">
                          <a:solidFill>
                            <a:srgbClr val="FF0000"/>
                          </a:solidFill>
                          <a:effectLst/>
                          <a:latin typeface="+mj-lt"/>
                          <a:ea typeface="Courier New" panose="02070309020205020404" pitchFamily="49" charset="0"/>
                        </a:rPr>
                        <a:t>Hậu quả</a:t>
                      </a:r>
                      <a:endParaRPr lang="en-US" sz="2800" baseline="0" dirty="0">
                        <a:solidFill>
                          <a:srgbClr val="FF0000"/>
                        </a:solidFill>
                        <a:effectLst/>
                        <a:latin typeface="+mj-lt"/>
                        <a:ea typeface="Courier New" panose="02070309020205020404" pitchFamily="49" charset="0"/>
                      </a:endParaRPr>
                    </a:p>
                    <a:p>
                      <a:pPr marL="0" marR="0" algn="just">
                        <a:lnSpc>
                          <a:spcPct val="115000"/>
                        </a:lnSpc>
                        <a:spcBef>
                          <a:spcPts val="0"/>
                        </a:spcBef>
                        <a:spcAft>
                          <a:spcPts val="600"/>
                        </a:spcAft>
                      </a:pPr>
                      <a:r>
                        <a:rPr lang="vi-VN" sz="2800" dirty="0">
                          <a:solidFill>
                            <a:srgbClr val="0000FF"/>
                          </a:solidFill>
                          <a:effectLst/>
                          <a:latin typeface="+mj-lt"/>
                          <a:ea typeface="Arial" panose="020B0604020202020204" pitchFamily="34" charset="0"/>
                        </a:rPr>
                        <a:t>Tệ nạn XH</a:t>
                      </a: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Đối với bản thân</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Đối với gia đình</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Đối với xã</a:t>
                      </a:r>
                      <a:r>
                        <a:rPr lang="en-US" sz="2800" baseline="0" dirty="0">
                          <a:solidFill>
                            <a:srgbClr val="FF0000"/>
                          </a:solidFill>
                          <a:effectLst/>
                          <a:latin typeface="+mj-lt"/>
                          <a:ea typeface="Courier New" panose="02070309020205020404" pitchFamily="49" charset="0"/>
                        </a:rPr>
                        <a:t> </a:t>
                      </a:r>
                      <a:r>
                        <a:rPr lang="en-US" sz="2800" baseline="0" dirty="0" err="1">
                          <a:solidFill>
                            <a:srgbClr val="FF0000"/>
                          </a:solidFill>
                          <a:effectLst/>
                          <a:latin typeface="+mj-lt"/>
                          <a:ea typeface="Courier New" panose="02070309020205020404" pitchFamily="49" charset="0"/>
                        </a:rPr>
                        <a:t>hội</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mj-lt"/>
                          <a:ea typeface="Courier New" panose="02070309020205020404" pitchFamily="49" charset="0"/>
                        </a:rPr>
                        <a:t> </a:t>
                      </a:r>
                      <a:r>
                        <a:rPr lang="vi-VN" sz="2800">
                          <a:solidFill>
                            <a:srgbClr val="0000FF"/>
                          </a:solidFill>
                          <a:effectLst/>
                          <a:latin typeface="+mj-lt"/>
                          <a:ea typeface="Courier New" panose="02070309020205020404" pitchFamily="49" charset="0"/>
                        </a:rPr>
                        <a:t>Ma túy</a:t>
                      </a:r>
                      <a:endParaRPr lang="en-US" sz="2800">
                        <a:solidFill>
                          <a:srgbClr val="0000FF"/>
                        </a:solidFill>
                        <a:effectLst/>
                        <a:latin typeface="+mj-lt"/>
                        <a:ea typeface="Courier New" panose="02070309020205020404" pitchFamily="49" charset="0"/>
                      </a:endParaRPr>
                    </a:p>
                    <a:p>
                      <a:pPr marL="0" marR="0" algn="just">
                        <a:lnSpc>
                          <a:spcPct val="115000"/>
                        </a:lnSpc>
                        <a:spcBef>
                          <a:spcPts val="0"/>
                        </a:spcBef>
                        <a:spcAft>
                          <a:spcPts val="600"/>
                        </a:spcAft>
                      </a:pPr>
                      <a:endParaRPr lang="en-US" sz="2800">
                        <a:solidFill>
                          <a:srgbClr val="0000FF"/>
                        </a:solidFill>
                        <a:effectLst/>
                        <a:latin typeface="+mj-lt"/>
                        <a:ea typeface="Arial" panose="020B0604020202020204" pitchFamily="34" charset="0"/>
                      </a:endParaRPr>
                    </a:p>
                    <a:p>
                      <a:pPr marL="0" marR="0" algn="just">
                        <a:lnSpc>
                          <a:spcPct val="115000"/>
                        </a:lnSpc>
                        <a:spcBef>
                          <a:spcPts val="0"/>
                        </a:spcBef>
                        <a:spcAft>
                          <a:spcPts val="600"/>
                        </a:spcAft>
                      </a:pPr>
                      <a:endParaRPr lang="en-US" sz="2800">
                        <a:solidFill>
                          <a:srgbClr val="0000FF"/>
                        </a:solidFill>
                        <a:effectLst/>
                        <a:latin typeface="+mj-lt"/>
                        <a:ea typeface="Arial" panose="020B0604020202020204" pitchFamily="34" charset="0"/>
                      </a:endParaRPr>
                    </a:p>
                    <a:p>
                      <a:pPr marL="0" marR="0" algn="just">
                        <a:lnSpc>
                          <a:spcPct val="115000"/>
                        </a:lnSpc>
                        <a:spcBef>
                          <a:spcPts val="0"/>
                        </a:spcBef>
                        <a:spcAft>
                          <a:spcPts val="600"/>
                        </a:spcAft>
                      </a:pPr>
                      <a:endParaRPr lang="en-US" sz="2800">
                        <a:solidFill>
                          <a:srgbClr val="0000FF"/>
                        </a:solidFill>
                        <a:effectLst/>
                        <a:latin typeface="+mj-lt"/>
                        <a:ea typeface="Arial" panose="020B0604020202020204" pitchFamily="34" charset="0"/>
                      </a:endParaRPr>
                    </a:p>
                    <a:p>
                      <a:pPr marL="0" marR="0" algn="just">
                        <a:lnSpc>
                          <a:spcPct val="115000"/>
                        </a:lnSpc>
                        <a:spcBef>
                          <a:spcPts val="0"/>
                        </a:spcBef>
                        <a:spcAft>
                          <a:spcPts val="600"/>
                        </a:spcAft>
                      </a:pPr>
                      <a:endParaRPr lang="en-US" sz="2800">
                        <a:solidFill>
                          <a:srgbClr val="0000FF"/>
                        </a:solidFill>
                        <a:effectLst/>
                        <a:latin typeface="+mj-lt"/>
                        <a:ea typeface="Arial" panose="020B0604020202020204" pitchFamily="34" charset="0"/>
                      </a:endParaRPr>
                    </a:p>
                    <a:p>
                      <a:pPr marL="0" marR="0" algn="just">
                        <a:lnSpc>
                          <a:spcPct val="115000"/>
                        </a:lnSpc>
                        <a:spcBef>
                          <a:spcPts val="0"/>
                        </a:spcBef>
                        <a:spcAft>
                          <a:spcPts val="600"/>
                        </a:spcAft>
                      </a:pPr>
                      <a:endParaRPr lang="en-US" sz="2800">
                        <a:solidFill>
                          <a:srgbClr val="0000FF"/>
                        </a:solidFill>
                        <a:effectLst/>
                        <a:latin typeface="+mj-lt"/>
                        <a:ea typeface="Arial" panose="020B0604020202020204" pitchFamily="34" charset="0"/>
                      </a:endParaRPr>
                    </a:p>
                    <a:p>
                      <a:pPr marL="0" marR="0" algn="just">
                        <a:lnSpc>
                          <a:spcPct val="115000"/>
                        </a:lnSpc>
                        <a:spcBef>
                          <a:spcPts val="0"/>
                        </a:spcBef>
                        <a:spcAft>
                          <a:spcPts val="600"/>
                        </a:spcAft>
                      </a:pPr>
                      <a:endParaRPr lang="en-US" sz="2800">
                        <a:solidFill>
                          <a:srgbClr val="0000FF"/>
                        </a:solidFill>
                        <a:effectLst/>
                        <a:latin typeface="+mj-lt"/>
                        <a:ea typeface="Arial" panose="020B0604020202020204" pitchFamily="34" charset="0"/>
                      </a:endParaRPr>
                    </a:p>
                    <a:p>
                      <a:pPr marL="0" marR="0" algn="just">
                        <a:lnSpc>
                          <a:spcPct val="115000"/>
                        </a:lnSpc>
                        <a:spcBef>
                          <a:spcPts val="0"/>
                        </a:spcBef>
                        <a:spcAft>
                          <a:spcPts val="600"/>
                        </a:spcAft>
                      </a:pPr>
                      <a:endParaRPr lang="en-US" sz="2800">
                        <a:solidFill>
                          <a:srgbClr val="0000FF"/>
                        </a:solidFill>
                        <a:effectLst/>
                        <a:latin typeface="+mj-lt"/>
                        <a:ea typeface="Arial" panose="020B0604020202020204" pitchFamily="34" charset="0"/>
                      </a:endParaRPr>
                    </a:p>
                    <a:p>
                      <a:pPr marL="0" marR="0" algn="just">
                        <a:lnSpc>
                          <a:spcPct val="115000"/>
                        </a:lnSpc>
                        <a:spcBef>
                          <a:spcPts val="0"/>
                        </a:spcBef>
                        <a:spcAft>
                          <a:spcPts val="600"/>
                        </a:spcAft>
                      </a:pP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dirty="0">
                        <a:solidFill>
                          <a:srgbClr val="000000"/>
                        </a:solidFill>
                        <a:effectLst/>
                        <a:latin typeface="+mj-lt"/>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a:solidFill>
                          <a:srgbClr val="000000"/>
                        </a:solidFill>
                        <a:effectLst/>
                        <a:latin typeface="+mj-lt"/>
                        <a:cs typeface="Times New Roman" panose="02020603050405020304" pitchFamily="18" charset="0"/>
                      </a:endParaRPr>
                    </a:p>
                    <a:p>
                      <a:pPr algn="just" fontAlgn="t"/>
                      <a:endParaRPr lang="en-US" sz="2400" dirty="0">
                        <a:solidFill>
                          <a:srgbClr val="000000"/>
                        </a:solidFill>
                        <a:effectLst/>
                        <a:latin typeface="+mj-lt"/>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endParaRPr lang="en-US" sz="2400" dirty="0">
                        <a:solidFill>
                          <a:srgbClr val="000000"/>
                        </a:solidFill>
                        <a:effectLst/>
                        <a:latin typeface="+mj-lt"/>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6" name="Picture 4" descr="Bạn là nhân vật nào trong teamwork?">
            <a:extLst>
              <a:ext uri="{FF2B5EF4-FFF2-40B4-BE49-F238E27FC236}">
                <a16:creationId xmlns:a16="http://schemas.microsoft.com/office/drawing/2014/main" id="{BC8178FE-C93D-5B80-4ECF-7611324932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64946"/>
            <a:ext cx="1805528" cy="1047076"/>
          </a:xfrm>
          <a:prstGeom prst="rect">
            <a:avLst/>
          </a:prstGeom>
          <a:solidFill>
            <a:srgbClr val="FFCCFF"/>
          </a:solidFill>
        </p:spPr>
      </p:pic>
      <p:sp>
        <p:nvSpPr>
          <p:cNvPr id="10" name="Rectangle 9">
            <a:extLst>
              <a:ext uri="{FF2B5EF4-FFF2-40B4-BE49-F238E27FC236}">
                <a16:creationId xmlns:a16="http://schemas.microsoft.com/office/drawing/2014/main" id="{4057276C-41CA-4DBC-7023-A976BED5EED4}"/>
              </a:ext>
            </a:extLst>
          </p:cNvPr>
          <p:cNvSpPr/>
          <p:nvPr/>
        </p:nvSpPr>
        <p:spPr>
          <a:xfrm>
            <a:off x="1932138" y="64946"/>
            <a:ext cx="9467888" cy="646331"/>
          </a:xfrm>
          <a:prstGeom prst="rect">
            <a:avLst/>
          </a:prstGeom>
        </p:spPr>
        <p:txBody>
          <a:bodyPr wrap="square">
            <a:spAutoFit/>
          </a:bodyPr>
          <a:lstStyle/>
          <a:p>
            <a:pPr marL="0" marR="0" lvl="0" indent="2794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Kể những hậu quả của tệ nạn xã hội mà em biết</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bằng</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cách</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hoàn</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thiện</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phiếu</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bài</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353635"/>
                </a:solidFill>
                <a:effectLst/>
                <a:uLnTx/>
                <a:uFillTx/>
                <a:latin typeface="#9Slide05 Israquella" pitchFamily="2" charset="0"/>
                <a:ea typeface="Times New Roman" panose="02020603050405020304" pitchFamily="18" charset="0"/>
                <a:cs typeface="+mn-cs"/>
              </a:rPr>
              <a:t>tập</a:t>
            </a:r>
            <a:r>
              <a:rPr kumimoji="0" lang="en-US" sz="36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endParaRPr kumimoji="0" lang="en-US" sz="3600" b="0"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endParaRPr>
          </a:p>
        </p:txBody>
      </p:sp>
      <p:cxnSp>
        <p:nvCxnSpPr>
          <p:cNvPr id="13" name="Straight Connector 12">
            <a:extLst>
              <a:ext uri="{FF2B5EF4-FFF2-40B4-BE49-F238E27FC236}">
                <a16:creationId xmlns:a16="http://schemas.microsoft.com/office/drawing/2014/main" id="{4936BC9E-535D-552A-5A9C-77CAB155E335}"/>
              </a:ext>
            </a:extLst>
          </p:cNvPr>
          <p:cNvCxnSpPr>
            <a:cxnSpLocks/>
          </p:cNvCxnSpPr>
          <p:nvPr/>
        </p:nvCxnSpPr>
        <p:spPr>
          <a:xfrm>
            <a:off x="0" y="1884218"/>
            <a:ext cx="18055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280F06-6EDA-FFFE-A856-570BA873DD2C}"/>
              </a:ext>
            </a:extLst>
          </p:cNvPr>
          <p:cNvSpPr/>
          <p:nvPr/>
        </p:nvSpPr>
        <p:spPr>
          <a:xfrm>
            <a:off x="1932138" y="2490281"/>
            <a:ext cx="2811049" cy="4524315"/>
          </a:xfrm>
          <a:prstGeom prst="rect">
            <a:avLst/>
          </a:prstGeom>
        </p:spPr>
        <p:txBody>
          <a:bodyPr wrap="square">
            <a:spAutoFit/>
          </a:bodyPr>
          <a:lstStyle/>
          <a:p>
            <a:pPr indent="279400" algn="just">
              <a:defRPr/>
            </a:pPr>
            <a:r>
              <a:rPr lang="en-US" sz="2400">
                <a:latin typeface="Times New Roman" panose="02020603050405020304" pitchFamily="18" charset="0"/>
                <a:cs typeface="Times New Roman" panose="02020603050405020304" pitchFamily="18" charset="0"/>
              </a:rPr>
              <a:t>S</a:t>
            </a:r>
            <a:r>
              <a:rPr lang="vi-VN" sz="2400">
                <a:latin typeface="Times New Roman" panose="02020603050405020304" pitchFamily="18" charset="0"/>
                <a:cs typeface="Times New Roman" panose="02020603050405020304" pitchFamily="18" charset="0"/>
              </a:rPr>
              <a:t>uy nhược toàn thân, suy giảm sức lao động người gầy gò, xanh xao, mắt trắng, môi thâm, nước da tái xám, cơ thể gầy đét do suy kiệt</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bị ảo giác, hoang tưởng</a:t>
            </a:r>
            <a:r>
              <a:rPr lang="en-US" sz="2400">
                <a:latin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cs typeface="Times New Roman" panose="02020603050405020304" pitchFamily="18" charset="0"/>
              </a:rPr>
              <a:t>Phụ thuộc vào ma túy, dễ</a:t>
            </a:r>
            <a:r>
              <a:rPr lang="en-US" sz="2400">
                <a:solidFill>
                  <a:srgbClr val="000000"/>
                </a:solidFill>
                <a:effectLst/>
                <a:latin typeface="Times New Roman" panose="02020603050405020304" pitchFamily="18" charset="0"/>
                <a:cs typeface="Times New Roman" panose="02020603050405020304" pitchFamily="18" charset="0"/>
              </a:rPr>
              <a:t> mắc phải những bệnh truyền nhiễm </a:t>
            </a:r>
            <a:endParaRPr kumimoji="0" lang="en-US" sz="24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E8F3B6D-62A8-EB8C-47DB-0F997D07FE9C}"/>
              </a:ext>
            </a:extLst>
          </p:cNvPr>
          <p:cNvSpPr/>
          <p:nvPr/>
        </p:nvSpPr>
        <p:spPr>
          <a:xfrm>
            <a:off x="5099409" y="2616549"/>
            <a:ext cx="3384110" cy="1569660"/>
          </a:xfrm>
          <a:prstGeom prst="rect">
            <a:avLst/>
          </a:prstGeom>
        </p:spPr>
        <p:txBody>
          <a:bodyPr wrap="square">
            <a:spAutoFit/>
          </a:bodyPr>
          <a:lstStyle/>
          <a:p>
            <a:pPr indent="279400" algn="just">
              <a:defRPr/>
            </a:pPr>
            <a:r>
              <a:rPr lang="en-US" sz="2400">
                <a:latin typeface="Times New Roman" panose="02020603050405020304" pitchFamily="18" charset="0"/>
                <a:cs typeface="Times New Roman" panose="02020603050405020304" pitchFamily="18" charset="0"/>
              </a:rPr>
              <a:t>Bạo lực gia đình, đập phá tài sản, thiệt hại kinh tế , nợ nần,  </a:t>
            </a:r>
            <a:r>
              <a:rPr lang="en-SG" sz="2400">
                <a:latin typeface="Times New Roman" panose="02020603050405020304" pitchFamily="18" charset="0"/>
                <a:cs typeface="Times New Roman" panose="02020603050405020304" pitchFamily="18" charset="0"/>
              </a:rPr>
              <a:t>hàng xóm dèm pha, xa lánh.</a:t>
            </a:r>
            <a:r>
              <a:rPr lang="en-US" sz="2400">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F987349-C546-43F1-D476-590E36A22809}"/>
              </a:ext>
            </a:extLst>
          </p:cNvPr>
          <p:cNvSpPr/>
          <p:nvPr/>
        </p:nvSpPr>
        <p:spPr>
          <a:xfrm>
            <a:off x="8751699" y="2616549"/>
            <a:ext cx="2811049" cy="2677656"/>
          </a:xfrm>
          <a:prstGeom prst="rect">
            <a:avLst/>
          </a:prstGeom>
        </p:spPr>
        <p:txBody>
          <a:bodyPr wrap="square">
            <a:spAutoFit/>
          </a:bodyPr>
          <a:lstStyle/>
          <a:p>
            <a:pPr indent="279400" algn="just">
              <a:defRPr/>
            </a:pPr>
            <a:r>
              <a:rPr lang="vi-VN" sz="2400">
                <a:latin typeface="Times New Roman" panose="02020603050405020304" pitchFamily="18" charset="0"/>
                <a:cs typeface="Times New Roman" panose="02020603050405020304" pitchFamily="18" charset="0"/>
              </a:rPr>
              <a:t>Ma túy là vấn nạn của xã hội như trộm, cướp, trấn lột, thậm chí là giết người</a:t>
            </a:r>
            <a:r>
              <a:rPr lang="en-US" sz="2400">
                <a:latin typeface="Times New Roman" panose="02020603050405020304" pitchFamily="18" charset="0"/>
                <a:cs typeface="Times New Roman" panose="02020603050405020304" pitchFamily="18" charset="0"/>
              </a:rPr>
              <a:t>; </a:t>
            </a:r>
            <a:r>
              <a:rPr lang="en-US" sz="2400">
                <a:solidFill>
                  <a:srgbClr val="000000"/>
                </a:solidFill>
                <a:effectLst/>
                <a:latin typeface="Times New Roman" panose="02020603050405020304" pitchFamily="18" charset="0"/>
                <a:cs typeface="Times New Roman" panose="02020603050405020304" pitchFamily="18" charset="0"/>
              </a:rPr>
              <a:t>Mất an ninh trật tự, bạo lực gia đình gia tăng,…</a:t>
            </a:r>
            <a:endParaRPr kumimoji="0" lang="en-US" sz="24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238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8"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3AE504E-37B8-B37F-0F58-82C2279BFD47}"/>
              </a:ext>
            </a:extLst>
          </p:cNvPr>
          <p:cNvSpPr txBox="1">
            <a:spLocks/>
          </p:cNvSpPr>
          <p:nvPr/>
        </p:nvSpPr>
        <p:spPr>
          <a:xfrm>
            <a:off x="8052982" y="2440875"/>
            <a:ext cx="3616524" cy="33818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6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xã</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hội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thoái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nòi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rối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xấu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đến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triển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sức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621891D-AD21-DA30-FE36-378537DB52F3}"/>
              </a:ext>
            </a:extLst>
          </p:cNvPr>
          <p:cNvSpPr txBox="1"/>
          <p:nvPr/>
        </p:nvSpPr>
        <p:spPr>
          <a:xfrm>
            <a:off x="3243159" y="394235"/>
            <a:ext cx="5920283" cy="646331"/>
          </a:xfrm>
          <a:prstGeom prst="rect">
            <a:avLst/>
          </a:prstGeom>
          <a:noFill/>
        </p:spPr>
        <p:txBody>
          <a:bodyPr wrap="square">
            <a:spAutoFit/>
          </a:bodyPr>
          <a:lstStyle/>
          <a:p>
            <a:pPr>
              <a:buFont typeface="Arial" panose="020B0604020202020204" pitchFamily="34" charset="0"/>
              <a:buNone/>
              <a:defRPr/>
            </a:pPr>
            <a:r>
              <a:rPr lang="en-US" sz="3600" b="1" dirty="0" err="1">
                <a:solidFill>
                  <a:srgbClr val="00B050"/>
                </a:solidFill>
                <a:latin typeface="Arial" panose="020B0604020202020204" pitchFamily="34" charset="0"/>
                <a:cs typeface="Arial" panose="020B0604020202020204" pitchFamily="34" charset="0"/>
              </a:rPr>
              <a:t>Hậu</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quả</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của</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tệ</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nạn</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xã</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hội</a:t>
            </a:r>
            <a:endParaRPr lang="en-US" sz="3600" b="1" dirty="0">
              <a:solidFill>
                <a:srgbClr val="00B05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060965F-053D-2565-651D-96872845A080}"/>
              </a:ext>
            </a:extLst>
          </p:cNvPr>
          <p:cNvSpPr txBox="1"/>
          <p:nvPr/>
        </p:nvSpPr>
        <p:spPr>
          <a:xfrm>
            <a:off x="522494" y="2138360"/>
            <a:ext cx="3357465" cy="39018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bản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đến sức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khoẻ</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hoá</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cách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rối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loạn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vi,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rơi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lối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buông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thả</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dễ</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vi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phạm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pháp</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luật</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89F727D-73DE-FCA7-9C94-FE6165A671F3}"/>
              </a:ext>
            </a:extLst>
          </p:cNvPr>
          <p:cNvSpPr txBox="1"/>
          <p:nvPr/>
        </p:nvSpPr>
        <p:spPr>
          <a:xfrm>
            <a:off x="4642607" y="2687856"/>
            <a:ext cx="2831559" cy="33478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gia</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đình</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cạn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kiệt</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tài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tan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vỡ</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hạnh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phúc</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gia</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đình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lang="vi-VN" sz="2400" kern="0" dirty="0">
              <a:solidFill>
                <a:prstClr val="black"/>
              </a:solidFill>
              <a:latin typeface="Arial" panose="020B0604020202020204" pitchFamily="34" charset="0"/>
              <a:cs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9" name="PA_组合 19">
            <a:extLst>
              <a:ext uri="{FF2B5EF4-FFF2-40B4-BE49-F238E27FC236}">
                <a16:creationId xmlns:a16="http://schemas.microsoft.com/office/drawing/2014/main" id="{10C357B7-594F-86CF-F872-CABE148A8749}"/>
              </a:ext>
            </a:extLst>
          </p:cNvPr>
          <p:cNvGrpSpPr/>
          <p:nvPr>
            <p:custDataLst>
              <p:tags r:id="rId1"/>
            </p:custDataLst>
          </p:nvPr>
        </p:nvGrpSpPr>
        <p:grpSpPr>
          <a:xfrm rot="19815611">
            <a:off x="2365437" y="1422736"/>
            <a:ext cx="1106644" cy="233668"/>
            <a:chOff x="4745516" y="3205684"/>
            <a:chExt cx="1534882" cy="324091"/>
          </a:xfrm>
        </p:grpSpPr>
        <p:sp>
          <p:nvSpPr>
            <p:cNvPr id="10" name="PA_椭圆 13">
              <a:extLst>
                <a:ext uri="{FF2B5EF4-FFF2-40B4-BE49-F238E27FC236}">
                  <a16:creationId xmlns:a16="http://schemas.microsoft.com/office/drawing/2014/main" id="{E21ADE14-DEAE-5B09-B786-587A57E0C746}"/>
                </a:ext>
              </a:extLst>
            </p:cNvPr>
            <p:cNvSpPr/>
            <p:nvPr>
              <p:custDataLst>
                <p:tags r:id="rId12"/>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1" name="PA_椭圆 13">
              <a:extLst>
                <a:ext uri="{FF2B5EF4-FFF2-40B4-BE49-F238E27FC236}">
                  <a16:creationId xmlns:a16="http://schemas.microsoft.com/office/drawing/2014/main" id="{70FCA7FD-B8F1-EEC9-8C44-5A7BA59EBB2C}"/>
                </a:ext>
              </a:extLst>
            </p:cNvPr>
            <p:cNvSpPr/>
            <p:nvPr>
              <p:custDataLst>
                <p:tags r:id="rId13"/>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2" name="PA_椭圆 13">
              <a:extLst>
                <a:ext uri="{FF2B5EF4-FFF2-40B4-BE49-F238E27FC236}">
                  <a16:creationId xmlns:a16="http://schemas.microsoft.com/office/drawing/2014/main" id="{EA6D34C0-1393-F000-B727-8C16C7BC0774}"/>
                </a:ext>
              </a:extLst>
            </p:cNvPr>
            <p:cNvSpPr/>
            <p:nvPr>
              <p:custDataLst>
                <p:tags r:id="rId14"/>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3" name="PA_椭圆 13">
              <a:extLst>
                <a:ext uri="{FF2B5EF4-FFF2-40B4-BE49-F238E27FC236}">
                  <a16:creationId xmlns:a16="http://schemas.microsoft.com/office/drawing/2014/main" id="{F7B47E13-9BF0-FD7E-7F84-2A6E20679097}"/>
                </a:ext>
              </a:extLst>
            </p:cNvPr>
            <p:cNvSpPr/>
            <p:nvPr>
              <p:custDataLst>
                <p:tags r:id="rId15"/>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4" name="PA_组合 19">
            <a:extLst>
              <a:ext uri="{FF2B5EF4-FFF2-40B4-BE49-F238E27FC236}">
                <a16:creationId xmlns:a16="http://schemas.microsoft.com/office/drawing/2014/main" id="{2F1E9DDC-AA3E-F2F6-6D00-B0C744817F5F}"/>
              </a:ext>
            </a:extLst>
          </p:cNvPr>
          <p:cNvGrpSpPr/>
          <p:nvPr>
            <p:custDataLst>
              <p:tags r:id="rId2"/>
            </p:custDataLst>
          </p:nvPr>
        </p:nvGrpSpPr>
        <p:grpSpPr>
          <a:xfrm rot="16686039">
            <a:off x="5348935" y="1881890"/>
            <a:ext cx="836917" cy="253659"/>
            <a:chOff x="4745516" y="3205684"/>
            <a:chExt cx="1534882" cy="324091"/>
          </a:xfrm>
        </p:grpSpPr>
        <p:sp>
          <p:nvSpPr>
            <p:cNvPr id="15" name="PA_椭圆 13">
              <a:extLst>
                <a:ext uri="{FF2B5EF4-FFF2-40B4-BE49-F238E27FC236}">
                  <a16:creationId xmlns:a16="http://schemas.microsoft.com/office/drawing/2014/main" id="{DF835612-18FC-065A-38EB-2E62A6374258}"/>
                </a:ext>
              </a:extLst>
            </p:cNvPr>
            <p:cNvSpPr/>
            <p:nvPr>
              <p:custDataLst>
                <p:tags r:id="rId8"/>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6" name="PA_椭圆 13">
              <a:extLst>
                <a:ext uri="{FF2B5EF4-FFF2-40B4-BE49-F238E27FC236}">
                  <a16:creationId xmlns:a16="http://schemas.microsoft.com/office/drawing/2014/main" id="{7494254D-74B9-DA51-F369-A67BF38931AD}"/>
                </a:ext>
              </a:extLst>
            </p:cNvPr>
            <p:cNvSpPr/>
            <p:nvPr>
              <p:custDataLst>
                <p:tags r:id="rId9"/>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7" name="PA_椭圆 13">
              <a:extLst>
                <a:ext uri="{FF2B5EF4-FFF2-40B4-BE49-F238E27FC236}">
                  <a16:creationId xmlns:a16="http://schemas.microsoft.com/office/drawing/2014/main" id="{0E77EE89-2717-2533-E75B-10C25E7F2D6E}"/>
                </a:ext>
              </a:extLst>
            </p:cNvPr>
            <p:cNvSpPr/>
            <p:nvPr>
              <p:custDataLst>
                <p:tags r:id="rId10"/>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8" name="PA_椭圆 13">
              <a:extLst>
                <a:ext uri="{FF2B5EF4-FFF2-40B4-BE49-F238E27FC236}">
                  <a16:creationId xmlns:a16="http://schemas.microsoft.com/office/drawing/2014/main" id="{1EBE3CCA-1432-2DD1-702B-520A9AE2888B}"/>
                </a:ext>
              </a:extLst>
            </p:cNvPr>
            <p:cNvSpPr/>
            <p:nvPr>
              <p:custDataLst>
                <p:tags r:id="rId11"/>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9" name="PA_组合 19">
            <a:extLst>
              <a:ext uri="{FF2B5EF4-FFF2-40B4-BE49-F238E27FC236}">
                <a16:creationId xmlns:a16="http://schemas.microsoft.com/office/drawing/2014/main" id="{00276B66-FEE6-8779-E7F5-4226154D370A}"/>
              </a:ext>
            </a:extLst>
          </p:cNvPr>
          <p:cNvGrpSpPr/>
          <p:nvPr>
            <p:custDataLst>
              <p:tags r:id="rId3"/>
            </p:custDataLst>
          </p:nvPr>
        </p:nvGrpSpPr>
        <p:grpSpPr>
          <a:xfrm rot="13569178">
            <a:off x="8250944" y="1312313"/>
            <a:ext cx="988409" cy="271506"/>
            <a:chOff x="4745516" y="3205684"/>
            <a:chExt cx="1534882" cy="324091"/>
          </a:xfrm>
        </p:grpSpPr>
        <p:sp>
          <p:nvSpPr>
            <p:cNvPr id="20" name="PA_椭圆 13">
              <a:extLst>
                <a:ext uri="{FF2B5EF4-FFF2-40B4-BE49-F238E27FC236}">
                  <a16:creationId xmlns:a16="http://schemas.microsoft.com/office/drawing/2014/main" id="{A9615A13-05C8-A834-5C8B-5363FEE8E446}"/>
                </a:ext>
              </a:extLst>
            </p:cNvPr>
            <p:cNvSpPr/>
            <p:nvPr>
              <p:custDataLst>
                <p:tags r:id="rId4"/>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1" name="PA_椭圆 13">
              <a:extLst>
                <a:ext uri="{FF2B5EF4-FFF2-40B4-BE49-F238E27FC236}">
                  <a16:creationId xmlns:a16="http://schemas.microsoft.com/office/drawing/2014/main" id="{9B79C851-BAEF-8A9A-95F7-8A133763E99C}"/>
                </a:ext>
              </a:extLst>
            </p:cNvPr>
            <p:cNvSpPr/>
            <p:nvPr>
              <p:custDataLst>
                <p:tags r:id="rId5"/>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2" name="PA_椭圆 13">
              <a:extLst>
                <a:ext uri="{FF2B5EF4-FFF2-40B4-BE49-F238E27FC236}">
                  <a16:creationId xmlns:a16="http://schemas.microsoft.com/office/drawing/2014/main" id="{DA6F737A-31F8-99EC-FBAA-57AE6BB73056}"/>
                </a:ext>
              </a:extLst>
            </p:cNvPr>
            <p:cNvSpPr/>
            <p:nvPr>
              <p:custDataLst>
                <p:tags r:id="rId6"/>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3" name="PA_椭圆 13">
              <a:extLst>
                <a:ext uri="{FF2B5EF4-FFF2-40B4-BE49-F238E27FC236}">
                  <a16:creationId xmlns:a16="http://schemas.microsoft.com/office/drawing/2014/main" id="{D071C7F1-C675-7329-8ACF-951820C4980E}"/>
                </a:ext>
              </a:extLst>
            </p:cNvPr>
            <p:cNvSpPr/>
            <p:nvPr>
              <p:custDataLst>
                <p:tags r:id="rId7"/>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24" name="Group 23">
            <a:extLst>
              <a:ext uri="{FF2B5EF4-FFF2-40B4-BE49-F238E27FC236}">
                <a16:creationId xmlns:a16="http://schemas.microsoft.com/office/drawing/2014/main" id="{4075F5E7-598C-5AAE-1F1C-05043E788687}"/>
              </a:ext>
            </a:extLst>
          </p:cNvPr>
          <p:cNvGrpSpPr>
            <a:grpSpLocks noChangeAspect="1"/>
          </p:cNvGrpSpPr>
          <p:nvPr/>
        </p:nvGrpSpPr>
        <p:grpSpPr bwMode="auto">
          <a:xfrm>
            <a:off x="1758462" y="180351"/>
            <a:ext cx="9017389" cy="957915"/>
            <a:chOff x="2403" y="187"/>
            <a:chExt cx="3090" cy="808"/>
          </a:xfrm>
          <a:solidFill>
            <a:schemeClr val="accent2">
              <a:lumMod val="20000"/>
              <a:lumOff val="80000"/>
            </a:schemeClr>
          </a:solidFill>
        </p:grpSpPr>
        <p:sp>
          <p:nvSpPr>
            <p:cNvPr id="25" name="Freeform 5">
              <a:extLst>
                <a:ext uri="{FF2B5EF4-FFF2-40B4-BE49-F238E27FC236}">
                  <a16:creationId xmlns:a16="http://schemas.microsoft.com/office/drawing/2014/main" id="{2F19A447-E5D4-59B0-5609-55E2AF442149}"/>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6" name="Freeform 6">
              <a:extLst>
                <a:ext uri="{FF2B5EF4-FFF2-40B4-BE49-F238E27FC236}">
                  <a16:creationId xmlns:a16="http://schemas.microsoft.com/office/drawing/2014/main" id="{DCE0D01F-FDEF-2BD3-8C5E-43C349ED2C06}"/>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7" name="Freeform 7">
              <a:extLst>
                <a:ext uri="{FF2B5EF4-FFF2-40B4-BE49-F238E27FC236}">
                  <a16:creationId xmlns:a16="http://schemas.microsoft.com/office/drawing/2014/main" id="{A9A9F20C-08F9-DD01-653A-F27F1E3169F0}"/>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8" name="Freeform 8">
              <a:extLst>
                <a:ext uri="{FF2B5EF4-FFF2-40B4-BE49-F238E27FC236}">
                  <a16:creationId xmlns:a16="http://schemas.microsoft.com/office/drawing/2014/main" id="{7B714362-6332-53A7-312B-BA6854FF5124}"/>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9" name="Freeform 9">
              <a:extLst>
                <a:ext uri="{FF2B5EF4-FFF2-40B4-BE49-F238E27FC236}">
                  <a16:creationId xmlns:a16="http://schemas.microsoft.com/office/drawing/2014/main" id="{BC350A58-11B2-9BBA-3DBB-16F8E1236834}"/>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0" name="Freeform 10">
              <a:extLst>
                <a:ext uri="{FF2B5EF4-FFF2-40B4-BE49-F238E27FC236}">
                  <a16:creationId xmlns:a16="http://schemas.microsoft.com/office/drawing/2014/main" id="{A15798E2-7546-4FFE-276E-B1E79AF4EED8}"/>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1" name="Freeform 11">
              <a:extLst>
                <a:ext uri="{FF2B5EF4-FFF2-40B4-BE49-F238E27FC236}">
                  <a16:creationId xmlns:a16="http://schemas.microsoft.com/office/drawing/2014/main" id="{4C1E21E0-B1AF-6755-CB61-F644E42FFC40}"/>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2" name="Freeform 12">
              <a:extLst>
                <a:ext uri="{FF2B5EF4-FFF2-40B4-BE49-F238E27FC236}">
                  <a16:creationId xmlns:a16="http://schemas.microsoft.com/office/drawing/2014/main" id="{B4738C72-BEDF-E359-7940-EE04439F3437}"/>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3" name="Freeform 13">
              <a:extLst>
                <a:ext uri="{FF2B5EF4-FFF2-40B4-BE49-F238E27FC236}">
                  <a16:creationId xmlns:a16="http://schemas.microsoft.com/office/drawing/2014/main" id="{3E94F5D4-8C40-779C-2F94-3FEDEC9E870F}"/>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4" name="Freeform 14">
              <a:extLst>
                <a:ext uri="{FF2B5EF4-FFF2-40B4-BE49-F238E27FC236}">
                  <a16:creationId xmlns:a16="http://schemas.microsoft.com/office/drawing/2014/main" id="{DD239B36-2032-5053-6AF4-9B61868BC6E9}"/>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5" name="Freeform 15">
              <a:extLst>
                <a:ext uri="{FF2B5EF4-FFF2-40B4-BE49-F238E27FC236}">
                  <a16:creationId xmlns:a16="http://schemas.microsoft.com/office/drawing/2014/main" id="{88A1526F-CB7C-9A6A-39E8-5E1E7A33C0DA}"/>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6" name="Freeform 16">
              <a:extLst>
                <a:ext uri="{FF2B5EF4-FFF2-40B4-BE49-F238E27FC236}">
                  <a16:creationId xmlns:a16="http://schemas.microsoft.com/office/drawing/2014/main" id="{8675CDB6-4292-E5CD-6767-577F8D32ACA5}"/>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7" name="Freeform 17">
              <a:extLst>
                <a:ext uri="{FF2B5EF4-FFF2-40B4-BE49-F238E27FC236}">
                  <a16:creationId xmlns:a16="http://schemas.microsoft.com/office/drawing/2014/main" id="{4C4017C3-E944-A802-E29F-426253AEAFD7}"/>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8" name="Freeform 18">
              <a:extLst>
                <a:ext uri="{FF2B5EF4-FFF2-40B4-BE49-F238E27FC236}">
                  <a16:creationId xmlns:a16="http://schemas.microsoft.com/office/drawing/2014/main" id="{7A1397F6-ADC9-FBE4-FC0B-D69F823D7CC9}"/>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9" name="Freeform 19">
              <a:extLst>
                <a:ext uri="{FF2B5EF4-FFF2-40B4-BE49-F238E27FC236}">
                  <a16:creationId xmlns:a16="http://schemas.microsoft.com/office/drawing/2014/main" id="{52E03D60-5CDD-C949-97A1-3992D2B345D9}"/>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0" name="Freeform 20">
              <a:extLst>
                <a:ext uri="{FF2B5EF4-FFF2-40B4-BE49-F238E27FC236}">
                  <a16:creationId xmlns:a16="http://schemas.microsoft.com/office/drawing/2014/main" id="{4CBE877D-ACC1-2E17-B3FE-9EBCFC3577F0}"/>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1" name="Freeform 21">
              <a:extLst>
                <a:ext uri="{FF2B5EF4-FFF2-40B4-BE49-F238E27FC236}">
                  <a16:creationId xmlns:a16="http://schemas.microsoft.com/office/drawing/2014/main" id="{A42B9B64-7D6D-BFF2-707D-0695807418F1}"/>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2" name="Freeform 22">
              <a:extLst>
                <a:ext uri="{FF2B5EF4-FFF2-40B4-BE49-F238E27FC236}">
                  <a16:creationId xmlns:a16="http://schemas.microsoft.com/office/drawing/2014/main" id="{71777B63-CCC4-FB32-217F-564B0AA49908}"/>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3" name="Freeform 23">
              <a:extLst>
                <a:ext uri="{FF2B5EF4-FFF2-40B4-BE49-F238E27FC236}">
                  <a16:creationId xmlns:a16="http://schemas.microsoft.com/office/drawing/2014/main" id="{A10DE04C-7B95-D138-D1A6-A0DB99071F69}"/>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4" name="Freeform 24">
              <a:extLst>
                <a:ext uri="{FF2B5EF4-FFF2-40B4-BE49-F238E27FC236}">
                  <a16:creationId xmlns:a16="http://schemas.microsoft.com/office/drawing/2014/main" id="{BA603A6E-3427-9DCF-02FB-D16F4351C679}"/>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5" name="Freeform 25">
              <a:extLst>
                <a:ext uri="{FF2B5EF4-FFF2-40B4-BE49-F238E27FC236}">
                  <a16:creationId xmlns:a16="http://schemas.microsoft.com/office/drawing/2014/main" id="{67C3DAAE-46A6-145E-1968-ED1D42F86E4A}"/>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6" name="Freeform 26">
              <a:extLst>
                <a:ext uri="{FF2B5EF4-FFF2-40B4-BE49-F238E27FC236}">
                  <a16:creationId xmlns:a16="http://schemas.microsoft.com/office/drawing/2014/main" id="{88996EA7-1B42-0E2D-AB61-09E8BE562668}"/>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7" name="Freeform 27">
              <a:extLst>
                <a:ext uri="{FF2B5EF4-FFF2-40B4-BE49-F238E27FC236}">
                  <a16:creationId xmlns:a16="http://schemas.microsoft.com/office/drawing/2014/main" id="{821858A7-6C91-D32D-2600-A74CE5EC18A0}"/>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8" name="Freeform 28">
              <a:extLst>
                <a:ext uri="{FF2B5EF4-FFF2-40B4-BE49-F238E27FC236}">
                  <a16:creationId xmlns:a16="http://schemas.microsoft.com/office/drawing/2014/main" id="{958A782B-25BC-E82A-CFED-81535B1012DC}"/>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9" name="Freeform 29">
              <a:extLst>
                <a:ext uri="{FF2B5EF4-FFF2-40B4-BE49-F238E27FC236}">
                  <a16:creationId xmlns:a16="http://schemas.microsoft.com/office/drawing/2014/main" id="{94930585-4F0E-C959-BEAA-0A8E2FECB4A8}"/>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0" name="Freeform 30">
              <a:extLst>
                <a:ext uri="{FF2B5EF4-FFF2-40B4-BE49-F238E27FC236}">
                  <a16:creationId xmlns:a16="http://schemas.microsoft.com/office/drawing/2014/main" id="{6D3C6845-F98D-5449-F674-2B78D8551F3F}"/>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1" name="Freeform 31">
              <a:extLst>
                <a:ext uri="{FF2B5EF4-FFF2-40B4-BE49-F238E27FC236}">
                  <a16:creationId xmlns:a16="http://schemas.microsoft.com/office/drawing/2014/main" id="{D4916BE2-5F82-2A78-EAFD-0A978A825C2C}"/>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2" name="Freeform 32">
              <a:extLst>
                <a:ext uri="{FF2B5EF4-FFF2-40B4-BE49-F238E27FC236}">
                  <a16:creationId xmlns:a16="http://schemas.microsoft.com/office/drawing/2014/main" id="{7B24A6C3-5582-4172-E358-F29BB14D1C05}"/>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3" name="Freeform 33">
              <a:extLst>
                <a:ext uri="{FF2B5EF4-FFF2-40B4-BE49-F238E27FC236}">
                  <a16:creationId xmlns:a16="http://schemas.microsoft.com/office/drawing/2014/main" id="{0D565917-2ED8-2A0F-877E-F22FCEEA484F}"/>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4" name="Freeform 34">
              <a:extLst>
                <a:ext uri="{FF2B5EF4-FFF2-40B4-BE49-F238E27FC236}">
                  <a16:creationId xmlns:a16="http://schemas.microsoft.com/office/drawing/2014/main" id="{D65C8A87-6F8F-D187-24FC-E705E1B34034}"/>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5" name="Freeform 35">
              <a:extLst>
                <a:ext uri="{FF2B5EF4-FFF2-40B4-BE49-F238E27FC236}">
                  <a16:creationId xmlns:a16="http://schemas.microsoft.com/office/drawing/2014/main" id="{4EC61CA4-32CE-AC54-ADB3-E2804199C1C0}"/>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6" name="Freeform 36">
              <a:extLst>
                <a:ext uri="{FF2B5EF4-FFF2-40B4-BE49-F238E27FC236}">
                  <a16:creationId xmlns:a16="http://schemas.microsoft.com/office/drawing/2014/main" id="{CE019816-5CF4-CD10-D4C2-42383C0BC37D}"/>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7" name="Freeform 37">
              <a:extLst>
                <a:ext uri="{FF2B5EF4-FFF2-40B4-BE49-F238E27FC236}">
                  <a16:creationId xmlns:a16="http://schemas.microsoft.com/office/drawing/2014/main" id="{B094BFEC-EC49-A626-1C63-62B75B935192}"/>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8" name="Freeform 38">
              <a:extLst>
                <a:ext uri="{FF2B5EF4-FFF2-40B4-BE49-F238E27FC236}">
                  <a16:creationId xmlns:a16="http://schemas.microsoft.com/office/drawing/2014/main" id="{AFA674C1-585F-2DFF-FD5D-2EE165375DA2}"/>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9" name="Freeform 39">
              <a:extLst>
                <a:ext uri="{FF2B5EF4-FFF2-40B4-BE49-F238E27FC236}">
                  <a16:creationId xmlns:a16="http://schemas.microsoft.com/office/drawing/2014/main" id="{89A7EFAC-1510-1DD7-E38C-DC94D05D47D8}"/>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0" name="Freeform 40">
              <a:extLst>
                <a:ext uri="{FF2B5EF4-FFF2-40B4-BE49-F238E27FC236}">
                  <a16:creationId xmlns:a16="http://schemas.microsoft.com/office/drawing/2014/main" id="{AC8AF9CE-8A6E-30AC-2E37-0CB5F8FBDE93}"/>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1" name="Freeform 41">
              <a:extLst>
                <a:ext uri="{FF2B5EF4-FFF2-40B4-BE49-F238E27FC236}">
                  <a16:creationId xmlns:a16="http://schemas.microsoft.com/office/drawing/2014/main" id="{2B2B26FC-15EF-0273-8262-70C0E7D46295}"/>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2" name="Freeform 42">
              <a:extLst>
                <a:ext uri="{FF2B5EF4-FFF2-40B4-BE49-F238E27FC236}">
                  <a16:creationId xmlns:a16="http://schemas.microsoft.com/office/drawing/2014/main" id="{8A55BE88-14D6-4A20-0D76-D5E7D0D44A33}"/>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3" name="Freeform 43">
              <a:extLst>
                <a:ext uri="{FF2B5EF4-FFF2-40B4-BE49-F238E27FC236}">
                  <a16:creationId xmlns:a16="http://schemas.microsoft.com/office/drawing/2014/main" id="{00ABA68B-09CA-7B40-B0CC-20C586D47939}"/>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4" name="Freeform 44">
              <a:extLst>
                <a:ext uri="{FF2B5EF4-FFF2-40B4-BE49-F238E27FC236}">
                  <a16:creationId xmlns:a16="http://schemas.microsoft.com/office/drawing/2014/main" id="{7FA6F22A-9937-C49F-80C7-41ACB84F529D}"/>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5" name="Freeform 45">
              <a:extLst>
                <a:ext uri="{FF2B5EF4-FFF2-40B4-BE49-F238E27FC236}">
                  <a16:creationId xmlns:a16="http://schemas.microsoft.com/office/drawing/2014/main" id="{B60F5975-30E9-B584-D99C-8A7356FB27E1}"/>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6" name="Freeform 46">
              <a:extLst>
                <a:ext uri="{FF2B5EF4-FFF2-40B4-BE49-F238E27FC236}">
                  <a16:creationId xmlns:a16="http://schemas.microsoft.com/office/drawing/2014/main" id="{F651857B-B960-3F5A-CEBC-6424CB67BEA6}"/>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7" name="Freeform 47">
              <a:extLst>
                <a:ext uri="{FF2B5EF4-FFF2-40B4-BE49-F238E27FC236}">
                  <a16:creationId xmlns:a16="http://schemas.microsoft.com/office/drawing/2014/main" id="{BF1285E9-2674-A007-D6CA-376E78CEDFCD}"/>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8" name="Freeform 48">
              <a:extLst>
                <a:ext uri="{FF2B5EF4-FFF2-40B4-BE49-F238E27FC236}">
                  <a16:creationId xmlns:a16="http://schemas.microsoft.com/office/drawing/2014/main" id="{7E496E48-F634-608D-EDD6-50803134B92C}"/>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9" name="Freeform 49">
              <a:extLst>
                <a:ext uri="{FF2B5EF4-FFF2-40B4-BE49-F238E27FC236}">
                  <a16:creationId xmlns:a16="http://schemas.microsoft.com/office/drawing/2014/main" id="{34358C66-B8F7-6799-A114-36DA12C23C20}"/>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0" name="Freeform 50">
              <a:extLst>
                <a:ext uri="{FF2B5EF4-FFF2-40B4-BE49-F238E27FC236}">
                  <a16:creationId xmlns:a16="http://schemas.microsoft.com/office/drawing/2014/main" id="{E5143FFA-5A0A-9B70-8B17-F3D011FD91AA}"/>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1" name="Freeform 51">
              <a:extLst>
                <a:ext uri="{FF2B5EF4-FFF2-40B4-BE49-F238E27FC236}">
                  <a16:creationId xmlns:a16="http://schemas.microsoft.com/office/drawing/2014/main" id="{822C281C-B869-83C3-3D03-912B8D014C15}"/>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grpSp>
      <p:pic>
        <p:nvPicPr>
          <p:cNvPr id="72" name="图片 8">
            <a:extLst>
              <a:ext uri="{FF2B5EF4-FFF2-40B4-BE49-F238E27FC236}">
                <a16:creationId xmlns:a16="http://schemas.microsoft.com/office/drawing/2014/main" id="{B83F309C-EEDF-FF61-3E73-FA1E6C8DEA5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07540" y="1942495"/>
            <a:ext cx="728607" cy="797460"/>
          </a:xfrm>
          <a:prstGeom prst="rect">
            <a:avLst/>
          </a:prstGeom>
        </p:spPr>
      </p:pic>
      <p:pic>
        <p:nvPicPr>
          <p:cNvPr id="73" name="图片 2">
            <a:extLst>
              <a:ext uri="{FF2B5EF4-FFF2-40B4-BE49-F238E27FC236}">
                <a16:creationId xmlns:a16="http://schemas.microsoft.com/office/drawing/2014/main" id="{8BC644BA-64CA-6C7C-F7E1-DA09A4B30B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29124" y="1735018"/>
            <a:ext cx="897692" cy="797460"/>
          </a:xfrm>
          <a:prstGeom prst="rect">
            <a:avLst/>
          </a:prstGeom>
        </p:spPr>
      </p:pic>
      <p:pic>
        <p:nvPicPr>
          <p:cNvPr id="74" name="图片 10">
            <a:extLst>
              <a:ext uri="{FF2B5EF4-FFF2-40B4-BE49-F238E27FC236}">
                <a16:creationId xmlns:a16="http://schemas.microsoft.com/office/drawing/2014/main" id="{0330CEBA-1058-F74C-A706-1005FB91517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58462" y="1190062"/>
            <a:ext cx="1036645" cy="956389"/>
          </a:xfrm>
          <a:prstGeom prst="rect">
            <a:avLst/>
          </a:prstGeom>
        </p:spPr>
      </p:pic>
      <p:pic>
        <p:nvPicPr>
          <p:cNvPr id="75" name="Picture 74">
            <a:extLst>
              <a:ext uri="{FF2B5EF4-FFF2-40B4-BE49-F238E27FC236}">
                <a16:creationId xmlns:a16="http://schemas.microsoft.com/office/drawing/2014/main" id="{9247058D-A6C3-B450-DFA2-EF80F3E23393}"/>
              </a:ext>
            </a:extLst>
          </p:cNvPr>
          <p:cNvPicPr>
            <a:picLocks noChangeAspect="1"/>
          </p:cNvPicPr>
          <p:nvPr/>
        </p:nvPicPr>
        <p:blipFill>
          <a:blip r:embed="rId20"/>
          <a:stretch>
            <a:fillRect/>
          </a:stretch>
        </p:blipFill>
        <p:spPr>
          <a:xfrm>
            <a:off x="10828379" y="47850"/>
            <a:ext cx="1157813" cy="1317099"/>
          </a:xfrm>
          <a:prstGeom prst="rect">
            <a:avLst/>
          </a:prstGeom>
        </p:spPr>
      </p:pic>
    </p:spTree>
    <p:extLst>
      <p:ext uri="{BB962C8B-B14F-4D97-AF65-F5344CB8AC3E}">
        <p14:creationId xmlns:p14="http://schemas.microsoft.com/office/powerpoint/2010/main" val="28793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1000"/>
                                        <p:tgtEl>
                                          <p:spTgt spid="74"/>
                                        </p:tgtEl>
                                      </p:cBhvr>
                                    </p:animEffect>
                                    <p:anim calcmode="lin" valueType="num">
                                      <p:cBhvr>
                                        <p:cTn id="19" dur="1000" fill="hold"/>
                                        <p:tgtEl>
                                          <p:spTgt spid="74"/>
                                        </p:tgtEl>
                                        <p:attrNameLst>
                                          <p:attrName>ppt_x</p:attrName>
                                        </p:attrNameLst>
                                      </p:cBhvr>
                                      <p:tavLst>
                                        <p:tav tm="0">
                                          <p:val>
                                            <p:strVal val="#ppt_x"/>
                                          </p:val>
                                        </p:tav>
                                        <p:tav tm="100000">
                                          <p:val>
                                            <p:strVal val="#ppt_x"/>
                                          </p:val>
                                        </p:tav>
                                      </p:tavLst>
                                    </p:anim>
                                    <p:anim calcmode="lin" valueType="num">
                                      <p:cBhvr>
                                        <p:cTn id="2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down)">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barn(inVertical)">
                                      <p:cBhvr>
                                        <p:cTn id="52" dur="5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6DACCA5-FDDF-A7B1-3F11-3DAD1BDEB0C3}"/>
              </a:ext>
            </a:extLst>
          </p:cNvPr>
          <p:cNvPicPr>
            <a:picLocks noChangeAspect="1"/>
          </p:cNvPicPr>
          <p:nvPr/>
        </p:nvPicPr>
        <p:blipFill rotWithShape="1">
          <a:blip r:embed="rId3"/>
          <a:srcRect t="2779" r="-2" b="11767"/>
          <a:stretch/>
        </p:blipFill>
        <p:spPr>
          <a:xfrm>
            <a:off x="321734" y="1169171"/>
            <a:ext cx="5674894" cy="2548850"/>
          </a:xfrm>
          <a:prstGeom prst="rect">
            <a:avLst/>
          </a:prstGeom>
        </p:spPr>
      </p:pic>
      <p:pic>
        <p:nvPicPr>
          <p:cNvPr id="8" name="Picture 7">
            <a:extLst>
              <a:ext uri="{FF2B5EF4-FFF2-40B4-BE49-F238E27FC236}">
                <a16:creationId xmlns:a16="http://schemas.microsoft.com/office/drawing/2014/main" id="{D85032FB-1894-62B8-12CC-7401466A290E}"/>
              </a:ext>
            </a:extLst>
          </p:cNvPr>
          <p:cNvPicPr>
            <a:picLocks noChangeAspect="1"/>
          </p:cNvPicPr>
          <p:nvPr/>
        </p:nvPicPr>
        <p:blipFill rotWithShape="1">
          <a:blip r:embed="rId4"/>
          <a:srcRect l="16781" r="18872" b="1"/>
          <a:stretch/>
        </p:blipFill>
        <p:spPr>
          <a:xfrm>
            <a:off x="321735" y="3854547"/>
            <a:ext cx="2676579" cy="2866927"/>
          </a:xfrm>
          <a:prstGeom prst="rect">
            <a:avLst/>
          </a:prstGeom>
        </p:spPr>
      </p:pic>
      <p:pic>
        <p:nvPicPr>
          <p:cNvPr id="5" name="Picture 4">
            <a:extLst>
              <a:ext uri="{FF2B5EF4-FFF2-40B4-BE49-F238E27FC236}">
                <a16:creationId xmlns:a16="http://schemas.microsoft.com/office/drawing/2014/main" id="{2A8E3D6F-73FF-C38E-6D4A-678EEE71AA3E}"/>
              </a:ext>
            </a:extLst>
          </p:cNvPr>
          <p:cNvPicPr>
            <a:picLocks noChangeAspect="1"/>
          </p:cNvPicPr>
          <p:nvPr/>
        </p:nvPicPr>
        <p:blipFill rotWithShape="1">
          <a:blip r:embed="rId5"/>
          <a:srcRect l="8603" r="24187" b="1"/>
          <a:stretch/>
        </p:blipFill>
        <p:spPr>
          <a:xfrm>
            <a:off x="3159181" y="3935523"/>
            <a:ext cx="2837076" cy="2785951"/>
          </a:xfrm>
          <a:prstGeom prst="rect">
            <a:avLst/>
          </a:prstGeom>
        </p:spPr>
      </p:pic>
      <p:pic>
        <p:nvPicPr>
          <p:cNvPr id="7" name="Picture 6">
            <a:extLst>
              <a:ext uri="{FF2B5EF4-FFF2-40B4-BE49-F238E27FC236}">
                <a16:creationId xmlns:a16="http://schemas.microsoft.com/office/drawing/2014/main" id="{1703DAFC-76FB-C078-4B67-5954BB15F72B}"/>
              </a:ext>
            </a:extLst>
          </p:cNvPr>
          <p:cNvPicPr>
            <a:picLocks noChangeAspect="1"/>
          </p:cNvPicPr>
          <p:nvPr/>
        </p:nvPicPr>
        <p:blipFill rotWithShape="1">
          <a:blip r:embed="rId6"/>
          <a:srcRect t="1335" r="-3" b="7526"/>
          <a:stretch/>
        </p:blipFill>
        <p:spPr>
          <a:xfrm>
            <a:off x="6195373" y="1336431"/>
            <a:ext cx="5674892" cy="4964376"/>
          </a:xfrm>
          <a:prstGeom prst="rect">
            <a:avLst/>
          </a:prstGeom>
        </p:spPr>
      </p:pic>
      <p:sp>
        <p:nvSpPr>
          <p:cNvPr id="4" name="Footer Placeholder 3">
            <a:extLst>
              <a:ext uri="{FF2B5EF4-FFF2-40B4-BE49-F238E27FC236}">
                <a16:creationId xmlns:a16="http://schemas.microsoft.com/office/drawing/2014/main" id="{AA92BA5A-3191-C051-175D-00EA28F9AC9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dirty="0">
              <a:solidFill>
                <a:schemeClr val="tx1">
                  <a:tint val="75000"/>
                </a:schemeClr>
              </a:solidFill>
              <a:latin typeface="+mn-lt"/>
              <a:ea typeface="+mn-ea"/>
              <a:cs typeface="+mn-cs"/>
            </a:endParaRPr>
          </a:p>
        </p:txBody>
      </p:sp>
      <p:sp>
        <p:nvSpPr>
          <p:cNvPr id="9" name="Title 1">
            <a:extLst>
              <a:ext uri="{FF2B5EF4-FFF2-40B4-BE49-F238E27FC236}">
                <a16:creationId xmlns:a16="http://schemas.microsoft.com/office/drawing/2014/main" id="{11F6B31D-A414-8927-D2D8-9110E5F7C448}"/>
              </a:ext>
            </a:extLst>
          </p:cNvPr>
          <p:cNvSpPr txBox="1">
            <a:spLocks/>
          </p:cNvSpPr>
          <p:nvPr>
            <p:custDataLst>
              <p:tags r:id="rId1"/>
            </p:custDataLst>
          </p:nvPr>
        </p:nvSpPr>
        <p:spPr>
          <a:xfrm>
            <a:off x="0" y="0"/>
            <a:ext cx="5021943" cy="557193"/>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CHƠI: AI HIỂU BIẾT</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id="{99EF85CA-2875-121C-B87E-5383C3E91DE9}"/>
              </a:ext>
            </a:extLst>
          </p:cNvPr>
          <p:cNvSpPr/>
          <p:nvPr/>
        </p:nvSpPr>
        <p:spPr>
          <a:xfrm>
            <a:off x="6827" y="615130"/>
            <a:ext cx="11978859" cy="584775"/>
          </a:xfrm>
          <a:prstGeom prst="rect">
            <a:avLst/>
          </a:prstGeom>
        </p:spPr>
        <p:txBody>
          <a:bodyPr wrap="square">
            <a:spAutoFit/>
          </a:bodyPr>
          <a:lstStyle/>
          <a:p>
            <a:pPr marL="0" marR="0" lvl="0" indent="279400" algn="just" defTabSz="914400" rtl="0" eaLnBrk="1" fontAlgn="auto" latinLnBrk="0" hangingPunct="1">
              <a:spcBef>
                <a:spcPts val="0"/>
              </a:spcBef>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Israquella" pitchFamily="2" charset="0"/>
                <a:ea typeface="Times New Roman" panose="02020603050405020304" pitchFamily="18" charset="0"/>
                <a:cs typeface="+mn-cs"/>
              </a:rPr>
              <a:t>Kể những tệ nạn xã hội mà em biết</a:t>
            </a:r>
            <a:r>
              <a:rPr kumimoji="0" lang="en-US" sz="3200" b="1" i="0" u="none" strike="noStrike" kern="1200" cap="none" spc="0" normalizeH="0" baseline="0" noProof="0" dirty="0">
                <a:ln>
                  <a:noFill/>
                </a:ln>
                <a:solidFill>
                  <a:srgbClr val="FF0000"/>
                </a:solidFill>
                <a:effectLst/>
                <a:uLnTx/>
                <a:uFillTx/>
                <a:latin typeface="#9Slide05 Israquella" pitchFamily="2" charset="0"/>
                <a:ea typeface="Times New Roman" panose="02020603050405020304" pitchFamily="18" charset="0"/>
                <a:cs typeface="+mn-cs"/>
              </a:rPr>
              <a:t> qua </a:t>
            </a:r>
            <a:r>
              <a:rPr kumimoji="0" lang="en-US" sz="3200" b="1" i="0" u="none" strike="noStrike" kern="1200" cap="none" spc="0" normalizeH="0" baseline="0" noProof="0" err="1">
                <a:ln>
                  <a:noFill/>
                </a:ln>
                <a:solidFill>
                  <a:srgbClr val="FF0000"/>
                </a:solidFill>
                <a:effectLst/>
                <a:uLnTx/>
                <a:uFillTx/>
                <a:latin typeface="#9Slide05 Israquella" pitchFamily="2" charset="0"/>
                <a:ea typeface="Times New Roman" panose="02020603050405020304" pitchFamily="18" charset="0"/>
                <a:cs typeface="+mn-cs"/>
              </a:rPr>
              <a:t>những</a:t>
            </a:r>
            <a:r>
              <a:rPr kumimoji="0" lang="en-US" sz="3200" b="1" i="0" u="none" strike="noStrike" kern="1200" cap="none" spc="0" normalizeH="0" baseline="0" noProof="0">
                <a:ln>
                  <a:noFill/>
                </a:ln>
                <a:solidFill>
                  <a:srgbClr val="FF0000"/>
                </a:solidFill>
                <a:effectLst/>
                <a:uLnTx/>
                <a:uFillTx/>
                <a:latin typeface="#9Slide05 Israquella" pitchFamily="2" charset="0"/>
                <a:ea typeface="Times New Roman" panose="02020603050405020304" pitchFamily="18" charset="0"/>
                <a:cs typeface="+mn-cs"/>
              </a:rPr>
              <a:t> bức </a:t>
            </a:r>
            <a:r>
              <a:rPr kumimoji="0" lang="en-US" sz="3200" b="1" i="0" u="none" strike="noStrike" kern="1200" cap="none" spc="0" normalizeH="0" baseline="0" noProof="0" dirty="0" err="1">
                <a:ln>
                  <a:noFill/>
                </a:ln>
                <a:solidFill>
                  <a:srgbClr val="FF0000"/>
                </a:solidFill>
                <a:effectLst/>
                <a:uLnTx/>
                <a:uFillTx/>
                <a:latin typeface="#9Slide05 Israquella" pitchFamily="2" charset="0"/>
                <a:ea typeface="Times New Roman" panose="02020603050405020304" pitchFamily="18" charset="0"/>
                <a:cs typeface="+mn-cs"/>
              </a:rPr>
              <a:t>tranh</a:t>
            </a:r>
            <a:r>
              <a:rPr kumimoji="0" lang="en-US" sz="3200" b="1" i="0" u="none" strike="noStrike" kern="1200" cap="none" spc="0" normalizeH="0" baseline="0" noProof="0" dirty="0">
                <a:ln>
                  <a:noFill/>
                </a:ln>
                <a:solidFill>
                  <a:srgbClr val="FF0000"/>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5 Israquella" pitchFamily="2" charset="0"/>
                <a:ea typeface="Times New Roman" panose="02020603050405020304" pitchFamily="18" charset="0"/>
                <a:cs typeface="+mn-cs"/>
              </a:rPr>
              <a:t>ảnh</a:t>
            </a:r>
            <a:r>
              <a:rPr kumimoji="0" lang="en-US" sz="3200" b="1" i="0" u="none" strike="noStrike" kern="1200" cap="none" spc="0" normalizeH="0" baseline="0" noProof="0" dirty="0">
                <a:ln>
                  <a:noFill/>
                </a:ln>
                <a:solidFill>
                  <a:srgbClr val="FF0000"/>
                </a:solidFill>
                <a:effectLst/>
                <a:uLnTx/>
                <a:uFillTx/>
                <a:latin typeface="#9Slide05 Israquella"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5 Israquella" pitchFamily="2" charset="0"/>
                <a:ea typeface="Times New Roman" panose="02020603050405020304" pitchFamily="18" charset="0"/>
                <a:cs typeface="+mn-cs"/>
              </a:rPr>
              <a:t>sau</a:t>
            </a:r>
            <a:r>
              <a:rPr kumimoji="0" lang="en-US" sz="3200" b="1" i="0" u="none" strike="noStrike" kern="1200" cap="none" spc="0" normalizeH="0" baseline="0" noProof="0" dirty="0">
                <a:ln>
                  <a:noFill/>
                </a:ln>
                <a:solidFill>
                  <a:srgbClr val="FF0000"/>
                </a:solidFill>
                <a:effectLst/>
                <a:uLnTx/>
                <a:uFillTx/>
                <a:latin typeface="#9Slide05 Israquella" pitchFamily="2"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9Slide05 Israquella" pitchFamily="2" charset="0"/>
              <a:ea typeface="Times New Roman" panose="02020603050405020304" pitchFamily="18" charset="0"/>
              <a:cs typeface="+mn-cs"/>
            </a:endParaRPr>
          </a:p>
        </p:txBody>
      </p:sp>
    </p:spTree>
    <p:extLst>
      <p:ext uri="{BB962C8B-B14F-4D97-AF65-F5344CB8AC3E}">
        <p14:creationId xmlns:p14="http://schemas.microsoft.com/office/powerpoint/2010/main" val="372787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776052" y="3477404"/>
            <a:ext cx="9303149" cy="1206405"/>
          </a:xfrm>
        </p:spPr>
        <p:txBody>
          <a:bodyPr/>
          <a:lstStyle/>
          <a:p>
            <a:r>
              <a:rPr lang="vi-VN" sz="4800" b="1" dirty="0">
                <a:solidFill>
                  <a:schemeClr val="bg1"/>
                </a:solidFill>
                <a:latin typeface="+mj-lt"/>
                <a:cs typeface="Arial" panose="020B0604020202020204" pitchFamily="34" charset="0"/>
              </a:rPr>
              <a:t>MỘT SỐ QUY ĐỊNH CỦA PHÁP LUẬT VỀ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6385302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222E5104-695A-E46F-03E5-5808F7901675}"/>
              </a:ext>
            </a:extLst>
          </p:cNvPr>
          <p:cNvPicPr>
            <a:picLocks noChangeAspect="1"/>
          </p:cNvPicPr>
          <p:nvPr/>
        </p:nvPicPr>
        <p:blipFill>
          <a:blip r:embed="rId2"/>
          <a:stretch>
            <a:fillRect/>
          </a:stretch>
        </p:blipFill>
        <p:spPr>
          <a:xfrm>
            <a:off x="203200" y="581405"/>
            <a:ext cx="11988800" cy="6167738"/>
          </a:xfrm>
          <a:prstGeom prst="rect">
            <a:avLst/>
          </a:prstGeom>
        </p:spPr>
      </p:pic>
    </p:spTree>
    <p:extLst>
      <p:ext uri="{BB962C8B-B14F-4D97-AF65-F5344CB8AC3E}">
        <p14:creationId xmlns:p14="http://schemas.microsoft.com/office/powerpoint/2010/main" val="292391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735D8-6192-51FB-02D6-C91A5613E64A}"/>
              </a:ext>
            </a:extLst>
          </p:cNvPr>
          <p:cNvPicPr>
            <a:picLocks noChangeAspect="1"/>
          </p:cNvPicPr>
          <p:nvPr/>
        </p:nvPicPr>
        <p:blipFill>
          <a:blip r:embed="rId2"/>
          <a:stretch>
            <a:fillRect/>
          </a:stretch>
        </p:blipFill>
        <p:spPr>
          <a:xfrm>
            <a:off x="769256" y="84887"/>
            <a:ext cx="10929257" cy="6770771"/>
          </a:xfrm>
          <a:prstGeom prst="rect">
            <a:avLst/>
          </a:prstGeom>
        </p:spPr>
      </p:pic>
    </p:spTree>
    <p:extLst>
      <p:ext uri="{BB962C8B-B14F-4D97-AF65-F5344CB8AC3E}">
        <p14:creationId xmlns:p14="http://schemas.microsoft.com/office/powerpoint/2010/main" val="317919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3DC03A-E85D-4716-B93B-2E46A0B5E0AD}"/>
              </a:ext>
            </a:extLst>
          </p:cNvPr>
          <p:cNvSpPr/>
          <p:nvPr/>
        </p:nvSpPr>
        <p:spPr>
          <a:xfrm>
            <a:off x="154745" y="2215214"/>
            <a:ext cx="5106572" cy="4748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spcAft>
                <a:spcPts val="600"/>
              </a:spcAft>
            </a:pP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rPr>
              <a:t>tẩm</a:t>
            </a:r>
            <a:r>
              <a:rPr lang="en-US" sz="2400" dirty="0">
                <a:solidFill>
                  <a:srgbClr val="000000"/>
                </a:solidFill>
                <a:latin typeface="Times New Roman" panose="02020603050405020304" pitchFamily="18" charset="0"/>
                <a:ea typeface="Times New Roman" panose="02020603050405020304" pitchFamily="18" charset="0"/>
              </a:rPr>
              <a:t> ma </a:t>
            </a:r>
            <a:r>
              <a:rPr lang="en-US" sz="2400" dirty="0" err="1">
                <a:solidFill>
                  <a:srgbClr val="000000"/>
                </a:solidFill>
                <a:latin typeface="Times New Roman" panose="02020603050405020304" pitchFamily="18" charset="0"/>
                <a:ea typeface="Times New Roman" panose="02020603050405020304" pitchFamily="18" charset="0"/>
              </a:rPr>
              <a:t>tuý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thuốc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hút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tin 1 (</a:t>
            </a:r>
            <a:r>
              <a:rPr lang="en-US" sz="2400" dirty="0" err="1">
                <a:solidFill>
                  <a:srgbClr val="000000"/>
                </a:solidFill>
                <a:latin typeface="Times New Roman" panose="02020603050405020304" pitchFamily="18" charset="0"/>
                <a:ea typeface="Times New Roman" panose="02020603050405020304" pitchFamily="18" charset="0"/>
              </a:rPr>
              <a:t>mục</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rPr>
              <a:t>phạm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p:txBody>
      </p:sp>
      <p:sp>
        <p:nvSpPr>
          <p:cNvPr id="7" name="Rectangle: Rounded Corners 6">
            <a:extLst>
              <a:ext uri="{FF2B5EF4-FFF2-40B4-BE49-F238E27FC236}">
                <a16:creationId xmlns:a16="http://schemas.microsoft.com/office/drawing/2014/main" id="{9276AF95-1F31-41BB-838D-E0B872400884}"/>
              </a:ext>
            </a:extLst>
          </p:cNvPr>
          <p:cNvSpPr/>
          <p:nvPr/>
        </p:nvSpPr>
        <p:spPr>
          <a:xfrm>
            <a:off x="6458628" y="2204430"/>
            <a:ext cx="5106572" cy="45654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spcAft>
                <a:spcPts val="600"/>
              </a:spcAft>
            </a:pP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023B659-1C13-4E14-A9BE-0D978BAF9066}"/>
              </a:ext>
            </a:extLst>
          </p:cNvPr>
          <p:cNvSpPr/>
          <p:nvPr/>
        </p:nvSpPr>
        <p:spPr>
          <a:xfrm>
            <a:off x="2051794" y="177035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1</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F9509BB-AAFF-406D-92CF-CC617B8D16C9}"/>
              </a:ext>
            </a:extLst>
          </p:cNvPr>
          <p:cNvSpPr/>
          <p:nvPr/>
        </p:nvSpPr>
        <p:spPr>
          <a:xfrm>
            <a:off x="7747486" y="1823362"/>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2</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2" name="AutoShape 3">
            <a:extLst>
              <a:ext uri="{FF2B5EF4-FFF2-40B4-BE49-F238E27FC236}">
                <a16:creationId xmlns:a16="http://schemas.microsoft.com/office/drawing/2014/main" id="{49981046-D224-4A20-BB23-F19A6F8042EA}"/>
              </a:ext>
            </a:extLst>
          </p:cNvPr>
          <p:cNvSpPr>
            <a:spLocks noChangeArrowheads="1"/>
          </p:cNvSpPr>
          <p:nvPr/>
        </p:nvSpPr>
        <p:spPr bwMode="gray">
          <a:xfrm>
            <a:off x="3093814" y="8810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62476AE-BCAE-B6AD-1CE7-479A58F27C48}"/>
              </a:ext>
            </a:extLst>
          </p:cNvPr>
          <p:cNvSpPr txBox="1"/>
          <p:nvPr/>
        </p:nvSpPr>
        <p:spPr>
          <a:xfrm>
            <a:off x="369660" y="730585"/>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8849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3DC03A-E85D-4716-B93B-2E46A0B5E0AD}"/>
              </a:ext>
            </a:extLst>
          </p:cNvPr>
          <p:cNvSpPr/>
          <p:nvPr/>
        </p:nvSpPr>
        <p:spPr>
          <a:xfrm>
            <a:off x="154745" y="2215214"/>
            <a:ext cx="5578628" cy="4748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rgbClr val="0070C0"/>
                </a:solidFill>
                <a:latin typeface="Times New Roman" panose="02020603050405020304" pitchFamily="18" charset="0"/>
                <a:cs typeface="Times New Roman" panose="02020603050405020304" pitchFamily="18" charset="0"/>
              </a:rPr>
              <a:t>1. </a:t>
            </a:r>
            <a:r>
              <a:rPr lang="de-DE" sz="2800" dirty="0">
                <a:solidFill>
                  <a:srgbClr val="0070C0"/>
                </a:solidFill>
                <a:latin typeface="Times New Roman" panose="02020603050405020304" pitchFamily="18" charset="0"/>
                <a:cs typeface="Times New Roman" panose="02020603050405020304" pitchFamily="18" charset="0"/>
              </a:rPr>
              <a:t>Hành vi đó của HS là vi phạm PL vì VN nghiêm cấm tất cả các hành vi sử dụng trái phép chất ma túy.</a:t>
            </a:r>
            <a:endParaRPr lang="en-US" sz="2800" dirty="0">
              <a:solidFill>
                <a:srgbClr val="0070C0"/>
              </a:solidFill>
              <a:latin typeface="Times New Roman" panose="02020603050405020304" pitchFamily="18" charset="0"/>
              <a:cs typeface="Times New Roman" panose="02020603050405020304" pitchFamily="18" charset="0"/>
            </a:endParaRPr>
          </a:p>
          <a:p>
            <a:r>
              <a:rPr lang="de-DE" sz="2800" dirty="0">
                <a:solidFill>
                  <a:srgbClr val="0070C0"/>
                </a:solidFill>
                <a:latin typeface="Times New Roman" panose="02020603050405020304" pitchFamily="18" charset="0"/>
                <a:cs typeface="Times New Roman" panose="02020603050405020304" pitchFamily="18" charset="0"/>
              </a:rPr>
              <a:t>(</a:t>
            </a:r>
            <a:r>
              <a:rPr lang="en-US" sz="2800" dirty="0" err="1">
                <a:solidFill>
                  <a:srgbClr val="0070C0"/>
                </a:solidFill>
                <a:latin typeface="Times New Roman" panose="02020603050405020304" pitchFamily="18" charset="0"/>
                <a:cs typeface="Times New Roman" panose="02020603050405020304" pitchFamily="18" charset="0"/>
              </a:rPr>
              <a:t>Vì</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bạn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đã</a:t>
            </a:r>
            <a:r>
              <a:rPr lang="en-US" sz="2800" dirty="0">
                <a:solidFill>
                  <a:srgbClr val="0070C0"/>
                </a:solidFill>
                <a:latin typeface="Times New Roman" panose="02020603050405020304" pitchFamily="18" charset="0"/>
                <a:cs typeface="Times New Roman" panose="02020603050405020304" pitchFamily="18" charset="0"/>
              </a:rPr>
              <a:t> vi </a:t>
            </a:r>
            <a:r>
              <a:rPr lang="en-US" sz="2800" dirty="0" err="1">
                <a:solidFill>
                  <a:srgbClr val="0070C0"/>
                </a:solidFill>
                <a:latin typeface="Times New Roman" panose="02020603050405020304" pitchFamily="18" charset="0"/>
                <a:cs typeface="Times New Roman" panose="02020603050405020304" pitchFamily="18" charset="0"/>
              </a:rPr>
              <a:t>phạm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Điều</a:t>
            </a:r>
            <a:r>
              <a:rPr lang="en-US" sz="2800" dirty="0">
                <a:solidFill>
                  <a:srgbClr val="0070C0"/>
                </a:solidFill>
                <a:latin typeface="Times New Roman" panose="02020603050405020304" pitchFamily="18" charset="0"/>
                <a:cs typeface="Times New Roman" panose="02020603050405020304" pitchFamily="18" charset="0"/>
              </a:rPr>
              <a:t> 5, </a:t>
            </a:r>
            <a:r>
              <a:rPr lang="en-US" sz="2800" dirty="0" err="1">
                <a:solidFill>
                  <a:srgbClr val="0070C0"/>
                </a:solidFill>
                <a:latin typeface="Times New Roman" panose="02020603050405020304" pitchFamily="18" charset="0"/>
                <a:cs typeface="Times New Roman" panose="02020603050405020304" pitchFamily="18" charset="0"/>
              </a:rPr>
              <a:t>Luật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phòng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chống</a:t>
            </a:r>
            <a:r>
              <a:rPr lang="en-US" sz="2800" dirty="0">
                <a:solidFill>
                  <a:srgbClr val="0070C0"/>
                </a:solidFill>
                <a:latin typeface="Times New Roman" panose="02020603050405020304" pitchFamily="18" charset="0"/>
                <a:cs typeface="Times New Roman" panose="02020603050405020304" pitchFamily="18" charset="0"/>
              </a:rPr>
              <a:t> ma </a:t>
            </a:r>
            <a:r>
              <a:rPr lang="en-US" sz="2800" dirty="0" err="1">
                <a:solidFill>
                  <a:srgbClr val="0070C0"/>
                </a:solidFill>
                <a:latin typeface="Times New Roman" panose="02020603050405020304" pitchFamily="18" charset="0"/>
                <a:cs typeface="Times New Roman" panose="02020603050405020304" pitchFamily="18" charset="0"/>
              </a:rPr>
              <a:t>túy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2021 </a:t>
            </a:r>
            <a:r>
              <a:rPr lang="en-US" sz="2800" dirty="0" err="1">
                <a:solidFill>
                  <a:srgbClr val="0070C0"/>
                </a:solidFill>
                <a:latin typeface="Times New Roman" panose="02020603050405020304" pitchFamily="18" charset="0"/>
                <a:cs typeface="Times New Roman" panose="02020603050405020304" pitchFamily="18" charset="0"/>
              </a:rPr>
              <a:t>khi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tổ</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chất</a:t>
            </a:r>
            <a:r>
              <a:rPr lang="en-US" sz="2800" dirty="0">
                <a:solidFill>
                  <a:srgbClr val="0070C0"/>
                </a:solidFill>
                <a:latin typeface="Times New Roman" panose="02020603050405020304" pitchFamily="18" charset="0"/>
                <a:cs typeface="Times New Roman" panose="02020603050405020304" pitchFamily="18" charset="0"/>
              </a:rPr>
              <a:t> ma </a:t>
            </a:r>
            <a:r>
              <a:rPr lang="en-US" sz="2800" dirty="0" err="1">
                <a:solidFill>
                  <a:srgbClr val="0070C0"/>
                </a:solidFill>
                <a:latin typeface="Times New Roman" panose="02020603050405020304" pitchFamily="18" charset="0"/>
                <a:cs typeface="Times New Roman" panose="02020603050405020304" pitchFamily="18" charset="0"/>
              </a:rPr>
              <a:t>túy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Điều</a:t>
            </a:r>
            <a:r>
              <a:rPr lang="en-US" sz="2800" dirty="0">
                <a:solidFill>
                  <a:srgbClr val="0070C0"/>
                </a:solidFill>
                <a:latin typeface="Times New Roman" panose="02020603050405020304" pitchFamily="18" charset="0"/>
                <a:cs typeface="Times New Roman" panose="02020603050405020304" pitchFamily="18" charset="0"/>
              </a:rPr>
              <a:t> 255 </a:t>
            </a:r>
            <a:r>
              <a:rPr lang="en-US" sz="2800" dirty="0" err="1">
                <a:solidFill>
                  <a:srgbClr val="0070C0"/>
                </a:solidFill>
                <a:latin typeface="Times New Roman" panose="02020603050405020304" pitchFamily="18" charset="0"/>
                <a:cs typeface="Times New Roman" panose="02020603050405020304" pitchFamily="18" charset="0"/>
              </a:rPr>
              <a:t>Bộ</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luật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2015 (</a:t>
            </a:r>
            <a:r>
              <a:rPr lang="en-US" sz="2800" dirty="0" err="1">
                <a:solidFill>
                  <a:srgbClr val="0070C0"/>
                </a:solidFill>
                <a:latin typeface="Times New Roman" panose="02020603050405020304" pitchFamily="18" charset="0"/>
                <a:cs typeface="Times New Roman" panose="02020603050405020304" pitchFamily="18" charset="0"/>
              </a:rPr>
              <a:t>sửa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đổi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bổ</a:t>
            </a:r>
            <a:r>
              <a:rPr lang="en-US" sz="2800" dirty="0">
                <a:solidFill>
                  <a:srgbClr val="0070C0"/>
                </a:solidFill>
                <a:latin typeface="Times New Roman" panose="02020603050405020304" pitchFamily="18" charset="0"/>
                <a:cs typeface="Times New Roman" panose="02020603050405020304" pitchFamily="18" charset="0"/>
              </a:rPr>
              <a:t> sung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2017)  </a:t>
            </a:r>
          </a:p>
        </p:txBody>
      </p:sp>
      <p:sp>
        <p:nvSpPr>
          <p:cNvPr id="7" name="Rectangle: Rounded Corners 6">
            <a:extLst>
              <a:ext uri="{FF2B5EF4-FFF2-40B4-BE49-F238E27FC236}">
                <a16:creationId xmlns:a16="http://schemas.microsoft.com/office/drawing/2014/main" id="{9276AF95-1F31-41BB-838D-E0B872400884}"/>
              </a:ext>
            </a:extLst>
          </p:cNvPr>
          <p:cNvSpPr/>
          <p:nvPr/>
        </p:nvSpPr>
        <p:spPr>
          <a:xfrm>
            <a:off x="6458628" y="2204430"/>
            <a:ext cx="5106572" cy="45654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de-DE" sz="2800" dirty="0">
                <a:solidFill>
                  <a:srgbClr val="0070C0"/>
                </a:solidFill>
                <a:latin typeface="Times New Roman" panose="02020603050405020304" pitchFamily="18" charset="0"/>
                <a:cs typeface="Times New Roman" panose="02020603050405020304" pitchFamily="18" charset="0"/>
              </a:rPr>
              <a:t>2. Quy định của PL:</a:t>
            </a:r>
            <a:r>
              <a:rPr lang="de-DE" sz="2800" i="1"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Lu</a:t>
            </a:r>
            <a:r>
              <a:rPr lang="vi-VN" sz="2800" dirty="0">
                <a:solidFill>
                  <a:srgbClr val="0070C0"/>
                </a:solidFill>
                <a:latin typeface="Times New Roman" panose="02020603050405020304" pitchFamily="18" charset="0"/>
                <a:cs typeface="Times New Roman" panose="02020603050405020304" pitchFamily="18" charset="0"/>
              </a:rPr>
              <a:t>ậ</a:t>
            </a:r>
            <a:r>
              <a:rPr lang="vi-VN" sz="2800" i="1" dirty="0">
                <a:solidFill>
                  <a:srgbClr val="0070C0"/>
                </a:solidFill>
                <a:latin typeface="Times New Roman" panose="02020603050405020304" pitchFamily="18" charset="0"/>
                <a:cs typeface="Times New Roman" panose="02020603050405020304" pitchFamily="18" charset="0"/>
              </a:rPr>
              <a:t>t Phòng, chống ma túy năm 2021(Trích), Bộ Luật Hình sự năm 2015( Sửa đổi, bổ sung năm 2017)(Trích) </a:t>
            </a:r>
            <a:r>
              <a:rPr lang="vi-VN" sz="2800" dirty="0">
                <a:solidFill>
                  <a:srgbClr val="0070C0"/>
                </a:solidFill>
                <a:latin typeface="Times New Roman" panose="02020603050405020304" pitchFamily="18" charset="0"/>
                <a:cs typeface="Times New Roman" panose="02020603050405020304" pitchFamily="18" charset="0"/>
              </a:rPr>
              <a:t> trong sách giáo khoa</a:t>
            </a:r>
            <a:r>
              <a:rPr lang="en-US" sz="2800" dirty="0">
                <a:solidFill>
                  <a:srgbClr val="0070C0"/>
                </a:solidFill>
                <a:latin typeface="Times New Roman" panose="02020603050405020304" pitchFamily="18" charset="0"/>
                <a:cs typeface="Times New Roman" panose="02020603050405020304" pitchFamily="18" charset="0"/>
              </a:rPr>
              <a:t>.</a:t>
            </a: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023B659-1C13-4E14-A9BE-0D978BAF9066}"/>
              </a:ext>
            </a:extLst>
          </p:cNvPr>
          <p:cNvSpPr/>
          <p:nvPr/>
        </p:nvSpPr>
        <p:spPr>
          <a:xfrm>
            <a:off x="2051794" y="177035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1</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F9509BB-AAFF-406D-92CF-CC617B8D16C9}"/>
              </a:ext>
            </a:extLst>
          </p:cNvPr>
          <p:cNvSpPr/>
          <p:nvPr/>
        </p:nvSpPr>
        <p:spPr>
          <a:xfrm>
            <a:off x="7747486" y="1823362"/>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2</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2" name="AutoShape 3">
            <a:extLst>
              <a:ext uri="{FF2B5EF4-FFF2-40B4-BE49-F238E27FC236}">
                <a16:creationId xmlns:a16="http://schemas.microsoft.com/office/drawing/2014/main" id="{49981046-D224-4A20-BB23-F19A6F8042EA}"/>
              </a:ext>
            </a:extLst>
          </p:cNvPr>
          <p:cNvSpPr>
            <a:spLocks noChangeArrowheads="1"/>
          </p:cNvSpPr>
          <p:nvPr/>
        </p:nvSpPr>
        <p:spPr bwMode="gray">
          <a:xfrm>
            <a:off x="3093814" y="8810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62476AE-BCAE-B6AD-1CE7-479A58F27C48}"/>
              </a:ext>
            </a:extLst>
          </p:cNvPr>
          <p:cNvSpPr txBox="1"/>
          <p:nvPr/>
        </p:nvSpPr>
        <p:spPr>
          <a:xfrm>
            <a:off x="369660" y="730585"/>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4663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89B90-FC0D-B269-BD18-05E7997C00A6}"/>
              </a:ext>
            </a:extLst>
          </p:cNvPr>
          <p:cNvPicPr>
            <a:picLocks noChangeAspect="1"/>
          </p:cNvPicPr>
          <p:nvPr/>
        </p:nvPicPr>
        <p:blipFill>
          <a:blip r:embed="rId2"/>
          <a:stretch>
            <a:fillRect/>
          </a:stretch>
        </p:blipFill>
        <p:spPr>
          <a:xfrm>
            <a:off x="387927" y="277091"/>
            <a:ext cx="5334000" cy="6438502"/>
          </a:xfrm>
          <a:prstGeom prst="rect">
            <a:avLst/>
          </a:prstGeom>
        </p:spPr>
      </p:pic>
      <p:pic>
        <p:nvPicPr>
          <p:cNvPr id="8" name="Picture 7">
            <a:extLst>
              <a:ext uri="{FF2B5EF4-FFF2-40B4-BE49-F238E27FC236}">
                <a16:creationId xmlns:a16="http://schemas.microsoft.com/office/drawing/2014/main" id="{CA783C1E-AA3C-D6B6-2C6D-979AD03C7143}"/>
              </a:ext>
            </a:extLst>
          </p:cNvPr>
          <p:cNvPicPr>
            <a:picLocks noChangeAspect="1"/>
          </p:cNvPicPr>
          <p:nvPr/>
        </p:nvPicPr>
        <p:blipFill>
          <a:blip r:embed="rId3"/>
          <a:stretch>
            <a:fillRect/>
          </a:stretch>
        </p:blipFill>
        <p:spPr>
          <a:xfrm>
            <a:off x="5915892" y="277092"/>
            <a:ext cx="5624944" cy="6109854"/>
          </a:xfrm>
          <a:prstGeom prst="rect">
            <a:avLst/>
          </a:prstGeom>
        </p:spPr>
      </p:pic>
    </p:spTree>
    <p:extLst>
      <p:ext uri="{BB962C8B-B14F-4D97-AF65-F5344CB8AC3E}">
        <p14:creationId xmlns:p14="http://schemas.microsoft.com/office/powerpoint/2010/main" val="3121833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93073-48D6-D752-333F-FCF384F478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849CF35-B123-960B-C7C8-E692C2F52336}"/>
              </a:ext>
            </a:extLst>
          </p:cNvPr>
          <p:cNvPicPr>
            <a:picLocks noChangeAspect="1"/>
          </p:cNvPicPr>
          <p:nvPr/>
        </p:nvPicPr>
        <p:blipFill>
          <a:blip r:embed="rId2"/>
          <a:stretch>
            <a:fillRect/>
          </a:stretch>
        </p:blipFill>
        <p:spPr>
          <a:xfrm>
            <a:off x="0" y="142407"/>
            <a:ext cx="4227226" cy="6715593"/>
          </a:xfrm>
          <a:prstGeom prst="rect">
            <a:avLst/>
          </a:prstGeom>
        </p:spPr>
      </p:pic>
      <p:pic>
        <p:nvPicPr>
          <p:cNvPr id="5" name="Picture 4">
            <a:extLst>
              <a:ext uri="{FF2B5EF4-FFF2-40B4-BE49-F238E27FC236}">
                <a16:creationId xmlns:a16="http://schemas.microsoft.com/office/drawing/2014/main" id="{9B8CAD64-C88A-1727-942B-E43B5E965A31}"/>
              </a:ext>
            </a:extLst>
          </p:cNvPr>
          <p:cNvPicPr>
            <a:picLocks noChangeAspect="1"/>
          </p:cNvPicPr>
          <p:nvPr/>
        </p:nvPicPr>
        <p:blipFill>
          <a:blip r:embed="rId3"/>
          <a:stretch>
            <a:fillRect/>
          </a:stretch>
        </p:blipFill>
        <p:spPr>
          <a:xfrm>
            <a:off x="4227226" y="249382"/>
            <a:ext cx="4391638" cy="6466211"/>
          </a:xfrm>
          <a:prstGeom prst="rect">
            <a:avLst/>
          </a:prstGeom>
        </p:spPr>
      </p:pic>
      <p:pic>
        <p:nvPicPr>
          <p:cNvPr id="6" name="Picture 5">
            <a:extLst>
              <a:ext uri="{FF2B5EF4-FFF2-40B4-BE49-F238E27FC236}">
                <a16:creationId xmlns:a16="http://schemas.microsoft.com/office/drawing/2014/main" id="{26BE95F9-C709-4D15-AFEA-D73978C109DF}"/>
              </a:ext>
            </a:extLst>
          </p:cNvPr>
          <p:cNvPicPr>
            <a:picLocks noChangeAspect="1"/>
          </p:cNvPicPr>
          <p:nvPr/>
        </p:nvPicPr>
        <p:blipFill>
          <a:blip r:embed="rId4"/>
          <a:stretch>
            <a:fillRect/>
          </a:stretch>
        </p:blipFill>
        <p:spPr>
          <a:xfrm>
            <a:off x="8887970" y="142407"/>
            <a:ext cx="3134141" cy="6573186"/>
          </a:xfrm>
          <a:prstGeom prst="rect">
            <a:avLst/>
          </a:prstGeom>
        </p:spPr>
      </p:pic>
    </p:spTree>
    <p:extLst>
      <p:ext uri="{BB962C8B-B14F-4D97-AF65-F5344CB8AC3E}">
        <p14:creationId xmlns:p14="http://schemas.microsoft.com/office/powerpoint/2010/main" val="2036386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FFC266-BC32-88DD-B5CC-5126D7159FBC}"/>
              </a:ext>
            </a:extLst>
          </p:cNvPr>
          <p:cNvPicPr>
            <a:picLocks noChangeAspect="1"/>
          </p:cNvPicPr>
          <p:nvPr/>
        </p:nvPicPr>
        <p:blipFill>
          <a:blip r:embed="rId2"/>
          <a:stretch>
            <a:fillRect/>
          </a:stretch>
        </p:blipFill>
        <p:spPr>
          <a:xfrm>
            <a:off x="0" y="-166255"/>
            <a:ext cx="3608042" cy="6829382"/>
          </a:xfrm>
          <a:prstGeom prst="rect">
            <a:avLst/>
          </a:prstGeom>
        </p:spPr>
      </p:pic>
      <p:pic>
        <p:nvPicPr>
          <p:cNvPr id="5" name="Picture 4">
            <a:extLst>
              <a:ext uri="{FF2B5EF4-FFF2-40B4-BE49-F238E27FC236}">
                <a16:creationId xmlns:a16="http://schemas.microsoft.com/office/drawing/2014/main" id="{B3D491D2-5082-C2A8-88F5-58EEE82947DE}"/>
              </a:ext>
            </a:extLst>
          </p:cNvPr>
          <p:cNvPicPr>
            <a:picLocks noChangeAspect="1"/>
          </p:cNvPicPr>
          <p:nvPr/>
        </p:nvPicPr>
        <p:blipFill>
          <a:blip r:embed="rId3"/>
          <a:stretch>
            <a:fillRect/>
          </a:stretch>
        </p:blipFill>
        <p:spPr>
          <a:xfrm>
            <a:off x="3902030" y="1"/>
            <a:ext cx="3608042" cy="6663126"/>
          </a:xfrm>
          <a:prstGeom prst="rect">
            <a:avLst/>
          </a:prstGeom>
        </p:spPr>
      </p:pic>
      <p:pic>
        <p:nvPicPr>
          <p:cNvPr id="6" name="Picture 5">
            <a:extLst>
              <a:ext uri="{FF2B5EF4-FFF2-40B4-BE49-F238E27FC236}">
                <a16:creationId xmlns:a16="http://schemas.microsoft.com/office/drawing/2014/main" id="{4C6CFEAE-9967-5436-EDDE-CD1CDB5B05EB}"/>
              </a:ext>
            </a:extLst>
          </p:cNvPr>
          <p:cNvPicPr>
            <a:picLocks noChangeAspect="1"/>
          </p:cNvPicPr>
          <p:nvPr/>
        </p:nvPicPr>
        <p:blipFill>
          <a:blip r:embed="rId4"/>
          <a:stretch>
            <a:fillRect/>
          </a:stretch>
        </p:blipFill>
        <p:spPr>
          <a:xfrm>
            <a:off x="7704944" y="1"/>
            <a:ext cx="4347147" cy="6663126"/>
          </a:xfrm>
          <a:prstGeom prst="rect">
            <a:avLst/>
          </a:prstGeom>
        </p:spPr>
      </p:pic>
    </p:spTree>
    <p:extLst>
      <p:ext uri="{BB962C8B-B14F-4D97-AF65-F5344CB8AC3E}">
        <p14:creationId xmlns:p14="http://schemas.microsoft.com/office/powerpoint/2010/main" val="151142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491176" y="3477404"/>
            <a:ext cx="9588026" cy="1206405"/>
          </a:xfrm>
        </p:spPr>
        <p:txBody>
          <a:bodyPr/>
          <a:lstStyle/>
          <a:p>
            <a:r>
              <a:rPr lang="vi-VN" sz="4800" b="1" dirty="0">
                <a:solidFill>
                  <a:schemeClr val="bg1"/>
                </a:solidFill>
                <a:latin typeface="+mj-lt"/>
                <a:cs typeface="Arial" panose="020B0604020202020204" pitchFamily="34" charset="0"/>
              </a:rPr>
              <a:t>TRÁCH NHIỆM CỦA HỌC SINH TRONG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0905538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descr="Em hãy quan sát các tranh dưới đây và trả lời câu hỏi">
            <a:extLst>
              <a:ext uri="{FF2B5EF4-FFF2-40B4-BE49-F238E27FC236}">
                <a16:creationId xmlns:a16="http://schemas.microsoft.com/office/drawing/2014/main" id="{9CDB0263-6DE7-EAEE-0945-5026F2A294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357" y="1459324"/>
            <a:ext cx="11771086" cy="539867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8">
            <a:extLst>
              <a:ext uri="{FF2B5EF4-FFF2-40B4-BE49-F238E27FC236}">
                <a16:creationId xmlns:a16="http://schemas.microsoft.com/office/drawing/2014/main" id="{28EB0601-3B29-3BF8-F737-BFC45BF5D67F}"/>
              </a:ext>
            </a:extLst>
          </p:cNvPr>
          <p:cNvSpPr/>
          <p:nvPr/>
        </p:nvSpPr>
        <p:spPr>
          <a:xfrm>
            <a:off x="0" y="0"/>
            <a:ext cx="11955443" cy="1146629"/>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gì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Em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hãy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kể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thêm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việc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6684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DA0431-1E26-9C31-74F4-BC12E519282C}"/>
              </a:ext>
            </a:extLst>
          </p:cNvPr>
          <p:cNvPicPr>
            <a:picLocks noChangeAspect="1"/>
          </p:cNvPicPr>
          <p:nvPr/>
        </p:nvPicPr>
        <p:blipFill>
          <a:blip r:embed="rId2"/>
          <a:stretch>
            <a:fillRect/>
          </a:stretch>
        </p:blipFill>
        <p:spPr>
          <a:xfrm>
            <a:off x="1144778" y="650497"/>
            <a:ext cx="4122588" cy="5571066"/>
          </a:xfrm>
          <a:prstGeom prst="rect">
            <a:avLst/>
          </a:prstGeom>
        </p:spPr>
      </p:pic>
      <p:sp>
        <p:nvSpPr>
          <p:cNvPr id="15" name="Rectangle 14">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D5B25D-5A87-3588-0214-F433DFD45E03}"/>
              </a:ext>
            </a:extLst>
          </p:cNvPr>
          <p:cNvPicPr>
            <a:picLocks noChangeAspect="1"/>
          </p:cNvPicPr>
          <p:nvPr/>
        </p:nvPicPr>
        <p:blipFill>
          <a:blip r:embed="rId3"/>
          <a:stretch>
            <a:fillRect/>
          </a:stretch>
        </p:blipFill>
        <p:spPr>
          <a:xfrm>
            <a:off x="6421034" y="822960"/>
            <a:ext cx="5129784" cy="5189855"/>
          </a:xfrm>
          <a:prstGeom prst="rect">
            <a:avLst/>
          </a:prstGeom>
        </p:spPr>
      </p:pic>
      <p:sp>
        <p:nvSpPr>
          <p:cNvPr id="4" name="Footer Placeholder 3">
            <a:extLst>
              <a:ext uri="{FF2B5EF4-FFF2-40B4-BE49-F238E27FC236}">
                <a16:creationId xmlns:a16="http://schemas.microsoft.com/office/drawing/2014/main" id="{28207ACE-73D1-5CCE-FEE8-56E367BCA7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41450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E9412-68A1-3996-199A-33BCCA23D4A2}"/>
            </a:ext>
          </a:extLst>
        </p:cNvPr>
        <p:cNvGrpSpPr/>
        <p:nvPr/>
      </p:nvGrpSpPr>
      <p:grpSpPr>
        <a:xfrm>
          <a:off x="0" y="0"/>
          <a:ext cx="0" cy="0"/>
          <a:chOff x="0" y="0"/>
          <a:chExt cx="0" cy="0"/>
        </a:xfrm>
      </p:grpSpPr>
      <p:sp>
        <p:nvSpPr>
          <p:cNvPr id="10" name="TextBox 15">
            <a:extLst>
              <a:ext uri="{FF2B5EF4-FFF2-40B4-BE49-F238E27FC236}">
                <a16:creationId xmlns:a16="http://schemas.microsoft.com/office/drawing/2014/main" id="{3B83F830-948B-9EB7-7509-1DC400741074}"/>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BD7406D1-2D40-29FE-D282-359C7B9318CA}"/>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pic>
        <p:nvPicPr>
          <p:cNvPr id="3" name="Picture 2">
            <a:extLst>
              <a:ext uri="{FF2B5EF4-FFF2-40B4-BE49-F238E27FC236}">
                <a16:creationId xmlns:a16="http://schemas.microsoft.com/office/drawing/2014/main" id="{EC1A8919-1C58-1A19-EC6F-119DBF5F2908}"/>
              </a:ext>
            </a:extLst>
          </p:cNvPr>
          <p:cNvPicPr>
            <a:picLocks noChangeAspect="1"/>
          </p:cNvPicPr>
          <p:nvPr/>
        </p:nvPicPr>
        <p:blipFill>
          <a:blip r:embed="rId2"/>
          <a:stretch>
            <a:fillRect/>
          </a:stretch>
        </p:blipFill>
        <p:spPr>
          <a:xfrm>
            <a:off x="236556" y="1577843"/>
            <a:ext cx="5859444" cy="5143632"/>
          </a:xfrm>
          <a:prstGeom prst="rect">
            <a:avLst/>
          </a:prstGeom>
        </p:spPr>
      </p:pic>
      <p:sp>
        <p:nvSpPr>
          <p:cNvPr id="18" name="TextBox 17">
            <a:extLst>
              <a:ext uri="{FF2B5EF4-FFF2-40B4-BE49-F238E27FC236}">
                <a16:creationId xmlns:a16="http://schemas.microsoft.com/office/drawing/2014/main" id="{8B02DB04-EAA6-90F0-1E77-18F4BBFAFF85}"/>
              </a:ext>
            </a:extLst>
          </p:cNvPr>
          <p:cNvSpPr txBox="1"/>
          <p:nvPr/>
        </p:nvSpPr>
        <p:spPr>
          <a:xfrm>
            <a:off x="6477699" y="2951496"/>
            <a:ext cx="5434818" cy="1569660"/>
          </a:xfrm>
          <a:prstGeom prst="rect">
            <a:avLst/>
          </a:prstGeom>
          <a:noFill/>
        </p:spPr>
        <p:txBody>
          <a:bodyPr wrap="square">
            <a:spAutoFit/>
          </a:bodyPr>
          <a:lstStyle/>
          <a:p>
            <a:pPr lvl="0" algn="just">
              <a:buSzPts val="1000"/>
              <a:tabLst>
                <a:tab pos="457200" algn="l"/>
              </a:tabLs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 túy</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16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20893-F7DF-B128-5E70-C216A1FE906A}"/>
            </a:ext>
          </a:extLst>
        </p:cNvPr>
        <p:cNvGrpSpPr/>
        <p:nvPr/>
      </p:nvGrpSpPr>
      <p:grpSpPr>
        <a:xfrm>
          <a:off x="0" y="0"/>
          <a:ext cx="0" cy="0"/>
          <a:chOff x="0" y="0"/>
          <a:chExt cx="0" cy="0"/>
        </a:xfrm>
      </p:grpSpPr>
      <p:sp>
        <p:nvSpPr>
          <p:cNvPr id="10" name="TextBox 15">
            <a:extLst>
              <a:ext uri="{FF2B5EF4-FFF2-40B4-BE49-F238E27FC236}">
                <a16:creationId xmlns:a16="http://schemas.microsoft.com/office/drawing/2014/main" id="{4AEBA957-5B53-95C8-FA38-C16ECF984093}"/>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0BCCC6C2-731A-98D1-AC92-9A3118166297}"/>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pic>
        <p:nvPicPr>
          <p:cNvPr id="6" name="Picture 5">
            <a:extLst>
              <a:ext uri="{FF2B5EF4-FFF2-40B4-BE49-F238E27FC236}">
                <a16:creationId xmlns:a16="http://schemas.microsoft.com/office/drawing/2014/main" id="{4BE0BCA1-9859-B05F-73AD-84416501BA38}"/>
              </a:ext>
            </a:extLst>
          </p:cNvPr>
          <p:cNvPicPr>
            <a:picLocks noChangeAspect="1"/>
          </p:cNvPicPr>
          <p:nvPr/>
        </p:nvPicPr>
        <p:blipFill>
          <a:blip r:embed="rId2"/>
          <a:stretch>
            <a:fillRect/>
          </a:stretch>
        </p:blipFill>
        <p:spPr>
          <a:xfrm>
            <a:off x="236557" y="1649168"/>
            <a:ext cx="5720898" cy="4765487"/>
          </a:xfrm>
          <a:prstGeom prst="rect">
            <a:avLst/>
          </a:prstGeom>
        </p:spPr>
      </p:pic>
      <p:sp>
        <p:nvSpPr>
          <p:cNvPr id="2" name="TextBox 1">
            <a:extLst>
              <a:ext uri="{FF2B5EF4-FFF2-40B4-BE49-F238E27FC236}">
                <a16:creationId xmlns:a16="http://schemas.microsoft.com/office/drawing/2014/main" id="{C7F79A82-401B-68AC-0700-788497928B58}"/>
              </a:ext>
            </a:extLst>
          </p:cNvPr>
          <p:cNvSpPr txBox="1"/>
          <p:nvPr/>
        </p:nvSpPr>
        <p:spPr>
          <a:xfrm>
            <a:off x="6223208" y="2736502"/>
            <a:ext cx="5434818" cy="1384995"/>
          </a:xfrm>
          <a:prstGeom prst="rect">
            <a:avLst/>
          </a:prstGeom>
          <a:noFill/>
        </p:spPr>
        <p:txBody>
          <a:bodyPr wrap="square">
            <a:spAutoFit/>
          </a:bodyPr>
          <a:lstStyle/>
          <a:p>
            <a:pPr lvl="0" algn="just">
              <a:buSzPts val="1000"/>
              <a:tabLst>
                <a:tab pos="4572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hội</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24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BFAB-B694-FB50-FDC4-CA72DC8A073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E77A06-3A0C-4F9C-FEE9-5D6BD089B1F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15">
            <a:extLst>
              <a:ext uri="{FF2B5EF4-FFF2-40B4-BE49-F238E27FC236}">
                <a16:creationId xmlns:a16="http://schemas.microsoft.com/office/drawing/2014/main" id="{9E8D0CEC-B8FF-0F04-522A-E9B203053C52}"/>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2FA3A0C7-45D8-991D-5F34-180FDF094551}"/>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pic>
        <p:nvPicPr>
          <p:cNvPr id="8" name="Picture 7">
            <a:extLst>
              <a:ext uri="{FF2B5EF4-FFF2-40B4-BE49-F238E27FC236}">
                <a16:creationId xmlns:a16="http://schemas.microsoft.com/office/drawing/2014/main" id="{3BDC78FE-CBE4-ECF2-6ED6-F76ADDC9FB85}"/>
              </a:ext>
            </a:extLst>
          </p:cNvPr>
          <p:cNvPicPr>
            <a:picLocks noChangeAspect="1"/>
          </p:cNvPicPr>
          <p:nvPr/>
        </p:nvPicPr>
        <p:blipFill>
          <a:blip r:embed="rId2"/>
          <a:stretch>
            <a:fillRect/>
          </a:stretch>
        </p:blipFill>
        <p:spPr>
          <a:xfrm>
            <a:off x="236555" y="1385259"/>
            <a:ext cx="5028171" cy="4971091"/>
          </a:xfrm>
          <a:prstGeom prst="rect">
            <a:avLst/>
          </a:prstGeom>
        </p:spPr>
      </p:pic>
      <p:sp>
        <p:nvSpPr>
          <p:cNvPr id="2" name="TextBox 1">
            <a:extLst>
              <a:ext uri="{FF2B5EF4-FFF2-40B4-BE49-F238E27FC236}">
                <a16:creationId xmlns:a16="http://schemas.microsoft.com/office/drawing/2014/main" id="{A5FF3487-F4A5-4166-1526-1F9DB53540EB}"/>
              </a:ext>
            </a:extLst>
          </p:cNvPr>
          <p:cNvSpPr txBox="1"/>
          <p:nvPr/>
        </p:nvSpPr>
        <p:spPr>
          <a:xfrm>
            <a:off x="5471356" y="2584717"/>
            <a:ext cx="5434818" cy="1569660"/>
          </a:xfrm>
          <a:prstGeom prst="rect">
            <a:avLst/>
          </a:prstGeom>
          <a:noFill/>
        </p:spPr>
        <p:txBody>
          <a:bodyPr wrap="square">
            <a:spAutoFit/>
          </a:bodyPr>
          <a:lstStyle/>
          <a:p>
            <a:pPr lvl="0" algn="just">
              <a:buSzPts val="1000"/>
              <a:tabLst>
                <a:tab pos="457200"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phạm</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0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B5842-B6B7-525B-C99A-5F63F08E81D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CDE6B7-8382-1136-42C8-321BB3E7BD5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15">
            <a:extLst>
              <a:ext uri="{FF2B5EF4-FFF2-40B4-BE49-F238E27FC236}">
                <a16:creationId xmlns:a16="http://schemas.microsoft.com/office/drawing/2014/main" id="{4C1E331B-5A08-8E6F-03C3-F53CFA813260}"/>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3CFA7241-35EB-AE63-E292-D03D8D434CF2}"/>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pic>
        <p:nvPicPr>
          <p:cNvPr id="13" name="Picture 12">
            <a:extLst>
              <a:ext uri="{FF2B5EF4-FFF2-40B4-BE49-F238E27FC236}">
                <a16:creationId xmlns:a16="http://schemas.microsoft.com/office/drawing/2014/main" id="{E233B57F-DA6C-B312-B663-F4689E67A0DB}"/>
              </a:ext>
            </a:extLst>
          </p:cNvPr>
          <p:cNvPicPr>
            <a:picLocks noChangeAspect="1"/>
          </p:cNvPicPr>
          <p:nvPr/>
        </p:nvPicPr>
        <p:blipFill>
          <a:blip r:embed="rId2"/>
          <a:stretch>
            <a:fillRect/>
          </a:stretch>
        </p:blipFill>
        <p:spPr>
          <a:xfrm>
            <a:off x="359645" y="1884218"/>
            <a:ext cx="5251445" cy="4114799"/>
          </a:xfrm>
          <a:prstGeom prst="rect">
            <a:avLst/>
          </a:prstGeom>
        </p:spPr>
      </p:pic>
      <p:sp>
        <p:nvSpPr>
          <p:cNvPr id="2" name="TextBox 1">
            <a:extLst>
              <a:ext uri="{FF2B5EF4-FFF2-40B4-BE49-F238E27FC236}">
                <a16:creationId xmlns:a16="http://schemas.microsoft.com/office/drawing/2014/main" id="{C3561B8A-33A7-F7F6-DE65-A0A61A4A58A2}"/>
              </a:ext>
            </a:extLst>
          </p:cNvPr>
          <p:cNvSpPr txBox="1"/>
          <p:nvPr/>
        </p:nvSpPr>
        <p:spPr>
          <a:xfrm>
            <a:off x="5605646" y="2951946"/>
            <a:ext cx="5434818" cy="1077218"/>
          </a:xfrm>
          <a:prstGeom prst="rect">
            <a:avLst/>
          </a:prstGeom>
          <a:noFill/>
        </p:spPr>
        <p:txBody>
          <a:bodyPr wrap="square">
            <a:spAutoFit/>
          </a:bodyPr>
          <a:lstStyle/>
          <a:p>
            <a:pPr lvl="0" algn="just">
              <a:buSzPts val="1000"/>
              <a:tabLst>
                <a:tab pos="457200"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2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BABC5-8F26-97B8-2B52-E3070BB16CE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AD9488-8F42-6696-19B7-FA554F9CE3C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15">
            <a:extLst>
              <a:ext uri="{FF2B5EF4-FFF2-40B4-BE49-F238E27FC236}">
                <a16:creationId xmlns:a16="http://schemas.microsoft.com/office/drawing/2014/main" id="{273D01DD-FFCD-5487-6157-0DAFCB7A9964}"/>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B961ED01-A521-1AED-6445-C363AA64B904}"/>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pic>
        <p:nvPicPr>
          <p:cNvPr id="16" name="Picture 15">
            <a:extLst>
              <a:ext uri="{FF2B5EF4-FFF2-40B4-BE49-F238E27FC236}">
                <a16:creationId xmlns:a16="http://schemas.microsoft.com/office/drawing/2014/main" id="{40A91146-403B-A330-6A1A-22EAA251A26A}"/>
              </a:ext>
            </a:extLst>
          </p:cNvPr>
          <p:cNvPicPr>
            <a:picLocks noChangeAspect="1"/>
          </p:cNvPicPr>
          <p:nvPr/>
        </p:nvPicPr>
        <p:blipFill>
          <a:blip r:embed="rId2"/>
          <a:stretch>
            <a:fillRect/>
          </a:stretch>
        </p:blipFill>
        <p:spPr>
          <a:xfrm>
            <a:off x="134974" y="1649169"/>
            <a:ext cx="6754168" cy="5069466"/>
          </a:xfrm>
          <a:prstGeom prst="rect">
            <a:avLst/>
          </a:prstGeom>
        </p:spPr>
      </p:pic>
      <p:sp>
        <p:nvSpPr>
          <p:cNvPr id="2" name="TextBox 1">
            <a:extLst>
              <a:ext uri="{FF2B5EF4-FFF2-40B4-BE49-F238E27FC236}">
                <a16:creationId xmlns:a16="http://schemas.microsoft.com/office/drawing/2014/main" id="{0E3B8DE1-075B-8C99-86EC-FBE2B739B9FE}"/>
              </a:ext>
            </a:extLst>
          </p:cNvPr>
          <p:cNvSpPr txBox="1"/>
          <p:nvPr/>
        </p:nvSpPr>
        <p:spPr>
          <a:xfrm>
            <a:off x="6757182" y="2368020"/>
            <a:ext cx="4797509" cy="2062103"/>
          </a:xfrm>
          <a:prstGeom prst="rect">
            <a:avLst/>
          </a:prstGeom>
          <a:noFill/>
        </p:spPr>
        <p:txBody>
          <a:bodyPr wrap="square">
            <a:spAutoFit/>
          </a:bodyPr>
          <a:lstStyle/>
          <a:p>
            <a:pPr lvl="0" algn="just">
              <a:buSzPts val="1000"/>
              <a:tabLst>
                <a:tab pos="457200"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734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5951B3-32E0-298D-EAD4-803970E78DA7}"/>
              </a:ext>
            </a:extLst>
          </p:cNvPr>
          <p:cNvSpPr>
            <a:spLocks noGrp="1"/>
          </p:cNvSpPr>
          <p:nvPr>
            <p:ph type="ftr" sz="quarter" idx="11"/>
          </p:nvPr>
        </p:nvSpPr>
        <p:spPr/>
        <p:txBody>
          <a:bodyPr/>
          <a:lstStyle/>
          <a:p>
            <a:endParaRPr lang="en-US">
              <a:solidFill>
                <a:prstClr val="black">
                  <a:tint val="75000"/>
                </a:prstClr>
              </a:solidFill>
            </a:endParaRPr>
          </a:p>
        </p:txBody>
      </p:sp>
      <p:sp>
        <p:nvSpPr>
          <p:cNvPr id="6" name="Rectangle: Rounded Corners 5">
            <a:extLst>
              <a:ext uri="{FF2B5EF4-FFF2-40B4-BE49-F238E27FC236}">
                <a16:creationId xmlns:a16="http://schemas.microsoft.com/office/drawing/2014/main" id="{01B7265D-EC8A-9567-7D4A-482CFD22D2AD}"/>
              </a:ext>
            </a:extLst>
          </p:cNvPr>
          <p:cNvSpPr/>
          <p:nvPr/>
        </p:nvSpPr>
        <p:spPr>
          <a:xfrm>
            <a:off x="152400" y="1658207"/>
            <a:ext cx="11277599" cy="4514277"/>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54F887A-178A-9B44-0C3F-43D15DD7FF43}"/>
              </a:ext>
            </a:extLst>
          </p:cNvPr>
          <p:cNvSpPr/>
          <p:nvPr/>
        </p:nvSpPr>
        <p:spPr>
          <a:xfrm>
            <a:off x="3340941" y="813755"/>
            <a:ext cx="3707783"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Học sinh cần làm</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9" name="AutoShape 3">
            <a:extLst>
              <a:ext uri="{FF2B5EF4-FFF2-40B4-BE49-F238E27FC236}">
                <a16:creationId xmlns:a16="http://schemas.microsoft.com/office/drawing/2014/main" id="{26D70E88-186F-D793-CE2E-716960F20491}"/>
              </a:ext>
            </a:extLst>
          </p:cNvPr>
          <p:cNvSpPr>
            <a:spLocks noChangeArrowheads="1"/>
          </p:cNvSpPr>
          <p:nvPr/>
        </p:nvSpPr>
        <p:spPr bwMode="gray">
          <a:xfrm>
            <a:off x="337624" y="124053"/>
            <a:ext cx="10592973" cy="574675"/>
          </a:xfrm>
          <a:prstGeom prst="roundRect">
            <a:avLst>
              <a:gd name="adj" fmla="val 50000"/>
            </a:avLst>
          </a:prstGeom>
          <a:solidFill>
            <a:srgbClr val="FFFF00"/>
          </a:solidFill>
          <a:ln>
            <a:noFill/>
          </a:ln>
          <a:effectLst>
            <a:outerShdw dist="63500" dir="3187806" algn="ctr" rotWithShape="0">
              <a:srgbClr val="001D3A"/>
            </a:outerShdw>
          </a:effec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nSpc>
                <a:spcPct val="107000"/>
              </a:lnSpc>
              <a:spcAft>
                <a:spcPts val="800"/>
              </a:spcAft>
              <a:tabLst>
                <a:tab pos="171450" algn="l"/>
              </a:tabLst>
            </a:pP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Tr</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ách nhiệm của học sinh trong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phòng</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chống</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tệ</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nạn</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xã</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hội</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750D0C0-59FD-DD52-411C-8C92189EE946}"/>
              </a:ext>
            </a:extLst>
          </p:cNvPr>
          <p:cNvSpPr txBox="1"/>
          <p:nvPr/>
        </p:nvSpPr>
        <p:spPr>
          <a:xfrm>
            <a:off x="337624" y="2032918"/>
            <a:ext cx="10574798" cy="3539430"/>
          </a:xfrm>
          <a:prstGeom prst="rect">
            <a:avLst/>
          </a:prstGeom>
          <a:noFill/>
        </p:spPr>
        <p:txBody>
          <a:bodyPr wrap="square">
            <a:spAutoFit/>
          </a:bodyPr>
          <a:lstStyle/>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Chăm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chỉ</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học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tập</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rèn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luyện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nâng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cao</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nhận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thức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bổ</a:t>
            </a:r>
            <a:r>
              <a:rPr lang="en-US" sz="2800" dirty="0">
                <a:solidFill>
                  <a:srgbClr val="000000"/>
                </a:solidFill>
                <a:effectLst/>
                <a:latin typeface="#9Slide05 Atlantika" pitchFamily="2" charset="0"/>
                <a:ea typeface="Times New Roman" panose="02020603050405020304" pitchFamily="18" charset="0"/>
              </a:rPr>
              <a:t> sung </a:t>
            </a:r>
            <a:r>
              <a:rPr lang="en-US" sz="2800" dirty="0" err="1">
                <a:solidFill>
                  <a:srgbClr val="000000"/>
                </a:solidFill>
                <a:effectLst/>
                <a:latin typeface="#9Slide05 Atlantika" pitchFamily="2" charset="0"/>
                <a:ea typeface="Times New Roman" panose="02020603050405020304" pitchFamily="18" charset="0"/>
              </a:rPr>
              <a:t>kĩ</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năng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xây</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dựng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lối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sống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giản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dị</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lành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mạnh</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Tuân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thủ</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tuyên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truyền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phổ</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biến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quy</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định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của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pháp</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luật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về</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Phê</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tố</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cáo</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hành</a:t>
            </a:r>
            <a:r>
              <a:rPr lang="en-US" sz="2800" dirty="0">
                <a:solidFill>
                  <a:srgbClr val="000000"/>
                </a:solidFill>
                <a:effectLst/>
                <a:latin typeface="#9Slide05 Atlantika" pitchFamily="2" charset="0"/>
                <a:ea typeface="Times New Roman" panose="02020603050405020304" pitchFamily="18" charset="0"/>
              </a:rPr>
              <a:t> vi </a:t>
            </a:r>
            <a:r>
              <a:rPr lang="en-US" sz="2800" dirty="0" err="1">
                <a:solidFill>
                  <a:srgbClr val="000000"/>
                </a:solidFill>
                <a:effectLst/>
                <a:latin typeface="#9Slide05 Atlantika" pitchFamily="2" charset="0"/>
                <a:ea typeface="Times New Roman" panose="02020603050405020304" pitchFamily="18" charset="0"/>
              </a:rPr>
              <a:t>vi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phạm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quy</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định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của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pháp</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luật</a:t>
            </a:r>
            <a:r>
              <a:rPr lang="en-US" sz="2800" dirty="0">
                <a:solidFill>
                  <a:srgbClr val="000000"/>
                </a:solidFill>
                <a:effectLst/>
                <a:latin typeface="#9Slide05 Atlantika" pitchFamily="2" charset="0"/>
                <a:ea typeface="Times New Roman" panose="02020603050405020304" pitchFamily="18" charset="0"/>
              </a:rPr>
              <a:t> </a:t>
            </a: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về</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Tích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cực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tham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gia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các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hoạt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động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ở </a:t>
            </a:r>
            <a:r>
              <a:rPr lang="en-US" sz="2800" dirty="0" err="1">
                <a:solidFill>
                  <a:srgbClr val="000000"/>
                </a:solidFill>
                <a:effectLst/>
                <a:latin typeface="#9Slide05 Atlantika" pitchFamily="2" charset="0"/>
                <a:ea typeface="Times New Roman" panose="02020603050405020304" pitchFamily="18" charset="0"/>
              </a:rPr>
              <a:t>nhà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trường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địa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phương</a:t>
            </a:r>
            <a:r>
              <a:rPr lang="en-US" sz="2800" dirty="0">
                <a:solidFill>
                  <a:srgbClr val="000000"/>
                </a:solidFill>
                <a:effectLst/>
                <a:latin typeface="#9Slide05 Atlantika" pitchFamily="2" charset="0"/>
                <a:ea typeface="Times New Roman" panose="02020603050405020304" pitchFamily="18" charset="0"/>
              </a:rPr>
              <a:t>.</a:t>
            </a:r>
            <a:endParaRPr lang="en-US" sz="2800" dirty="0">
              <a:solidFill>
                <a:srgbClr val="000000"/>
              </a:solidFill>
              <a:effectLst/>
              <a:latin typeface="#9Slide05 Atlantika" pitchFamily="2" charset="0"/>
              <a:ea typeface="Calibri" panose="020F0502020204030204" pitchFamily="34" charset="0"/>
            </a:endParaRPr>
          </a:p>
        </p:txBody>
      </p:sp>
    </p:spTree>
    <p:extLst>
      <p:ext uri="{BB962C8B-B14F-4D97-AF65-F5344CB8AC3E}">
        <p14:creationId xmlns:p14="http://schemas.microsoft.com/office/powerpoint/2010/main" val="18765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10" name="Picture 9"/>
          <p:cNvPicPr>
            <a:picLocks noChangeAspect="1"/>
          </p:cNvPicPr>
          <p:nvPr/>
        </p:nvPicPr>
        <p:blipFill>
          <a:blip r:embed="rId3"/>
          <a:stretch>
            <a:fillRect/>
          </a:stretch>
        </p:blipFill>
        <p:spPr>
          <a:xfrm>
            <a:off x="0" y="0"/>
            <a:ext cx="1082264" cy="1164653"/>
          </a:xfrm>
          <a:prstGeom prst="rect">
            <a:avLst/>
          </a:prstGeom>
        </p:spPr>
      </p:pic>
      <p:pic>
        <p:nvPicPr>
          <p:cNvPr id="8" name="Picture 7"/>
          <p:cNvPicPr>
            <a:picLocks noChangeAspect="1"/>
          </p:cNvPicPr>
          <p:nvPr/>
        </p:nvPicPr>
        <p:blipFill>
          <a:blip r:embed="rId4"/>
          <a:stretch>
            <a:fillRect/>
          </a:stretch>
        </p:blipFill>
        <p:spPr>
          <a:xfrm>
            <a:off x="2297227" y="32269"/>
            <a:ext cx="6164063" cy="5182805"/>
          </a:xfrm>
          <a:prstGeom prst="rect">
            <a:avLst/>
          </a:prstGeom>
        </p:spPr>
      </p:pic>
      <p:sp>
        <p:nvSpPr>
          <p:cNvPr id="9" name="文本框 6"/>
          <p:cNvSpPr txBox="1"/>
          <p:nvPr/>
        </p:nvSpPr>
        <p:spPr>
          <a:xfrm>
            <a:off x="3404926" y="2844225"/>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927891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990F-AE17-C3AE-33F2-621C983DE83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E902022-F06E-6B50-ACE0-2E1C949DF4C4}"/>
              </a:ext>
            </a:extLst>
          </p:cNvPr>
          <p:cNvSpPr txBox="1">
            <a:spLocks noChangeArrowheads="1"/>
          </p:cNvSpPr>
          <p:nvPr/>
        </p:nvSpPr>
        <p:spPr bwMode="auto">
          <a:xfrm>
            <a:off x="0" y="610626"/>
            <a:ext cx="118291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rPr>
              <a:t>Em đồng tình hay không đồng tình với ý kiến nào dưới đây? Vì sao?</a:t>
            </a:r>
            <a:endParaRPr kumimoji="0" lang="en-US" altLang="en-US" sz="32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endParaRPr>
          </a:p>
        </p:txBody>
      </p:sp>
      <p:sp>
        <p:nvSpPr>
          <p:cNvPr id="12299" name="TextBox 15">
            <a:extLst>
              <a:ext uri="{FF2B5EF4-FFF2-40B4-BE49-F238E27FC236}">
                <a16:creationId xmlns:a16="http://schemas.microsoft.com/office/drawing/2014/main" id="{6407AC3D-2229-04F0-C2C5-1A6D73D94672}"/>
              </a:ext>
            </a:extLst>
          </p:cNvPr>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a:extLst>
              <a:ext uri="{FF2B5EF4-FFF2-40B4-BE49-F238E27FC236}">
                <a16:creationId xmlns:a16="http://schemas.microsoft.com/office/drawing/2014/main" id="{65052B80-472E-E34C-D82C-EA5C0FBF2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460" y="110622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a:extLst>
              <a:ext uri="{FF2B5EF4-FFF2-40B4-BE49-F238E27FC236}">
                <a16:creationId xmlns:a16="http://schemas.microsoft.com/office/drawing/2014/main" id="{548CCBCA-D88B-65EC-D47A-D314809A399F}"/>
              </a:ext>
            </a:extLst>
          </p:cNvPr>
          <p:cNvSpPr/>
          <p:nvPr/>
        </p:nvSpPr>
        <p:spPr>
          <a:xfrm>
            <a:off x="1021324" y="1348877"/>
            <a:ext cx="10972873" cy="681549"/>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9Slide05 Atlantika" pitchFamily="2" charset="0"/>
                <a:ea typeface="+mn-ea"/>
                <a:sym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9Slide05 Atlantika" pitchFamily="2" charset="0"/>
                <a:ea typeface="+mn-ea"/>
                <a:sym typeface="Arial" panose="020B0604020202020204" pitchFamily="34" charset="0"/>
              </a:rPr>
              <a:t>Những người mắc tệ nạn xã hội đều là người xấu.</a:t>
            </a:r>
            <a:endParaRPr kumimoji="0" lang="en-US" altLang="en-US" sz="3200" b="0" i="0" u="none" strike="noStrike" kern="1200" cap="none" spc="0" normalizeH="0" baseline="0" noProof="0" dirty="0">
              <a:ln>
                <a:noFill/>
              </a:ln>
              <a:solidFill>
                <a:srgbClr val="000000"/>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D7D44314-6BF8-AA37-DF7F-064DEC3FC121}"/>
              </a:ext>
            </a:extLst>
          </p:cNvPr>
          <p:cNvSpPr txBox="1"/>
          <p:nvPr/>
        </p:nvSpPr>
        <p:spPr>
          <a:xfrm>
            <a:off x="58309" y="2420974"/>
            <a:ext cx="11706294" cy="1384995"/>
          </a:xfrm>
          <a:prstGeom prst="rect">
            <a:avLst/>
          </a:prstGeom>
          <a:noFill/>
        </p:spPr>
        <p:txBody>
          <a:bodyPr wrap="square">
            <a:spAutoFit/>
          </a:bodyPr>
          <a:lstStyle/>
          <a:p>
            <a:r>
              <a:rPr lang="en-US" sz="2800" b="0" i="0">
                <a:solidFill>
                  <a:srgbClr val="000000"/>
                </a:solidFill>
                <a:effectLst/>
                <a:latin typeface="Times New Roman" panose="02020603050405020304" pitchFamily="18" charset="0"/>
                <a:cs typeface="Times New Roman" panose="02020603050405020304" pitchFamily="18" charset="0"/>
              </a:rPr>
              <a:t>Không đồng tình :</a:t>
            </a:r>
            <a:r>
              <a:rPr lang="vi-VN" sz="2800" b="0" i="0">
                <a:solidFill>
                  <a:srgbClr val="000000"/>
                </a:solidFill>
                <a:effectLst/>
                <a:latin typeface="Times New Roman" panose="02020603050405020304" pitchFamily="18" charset="0"/>
                <a:cs typeface="Times New Roman" panose="02020603050405020304" pitchFamily="18" charset="0"/>
              </a:rPr>
              <a:t>Vì người mắc tệ nạn xã hội có thể do nhiều nguyên nhân khách quan và chủ quan. Một số người </a:t>
            </a:r>
            <a:r>
              <a:rPr lang="en-US" sz="2800" b="0" i="0">
                <a:solidFill>
                  <a:srgbClr val="000000"/>
                </a:solidFill>
                <a:effectLst/>
                <a:latin typeface="Times New Roman" panose="02020603050405020304" pitchFamily="18" charset="0"/>
                <a:cs typeface="Times New Roman" panose="02020603050405020304" pitchFamily="18" charset="0"/>
              </a:rPr>
              <a:t>d</a:t>
            </a:r>
            <a:r>
              <a:rPr lang="vi-VN" sz="2800" b="0" i="0">
                <a:solidFill>
                  <a:srgbClr val="000000"/>
                </a:solidFill>
                <a:effectLst/>
                <a:latin typeface="Times New Roman" panose="02020603050405020304" pitchFamily="18" charset="0"/>
                <a:cs typeface="Times New Roman" panose="02020603050405020304" pitchFamily="18" charset="0"/>
              </a:rPr>
              <a:t>o ảnh hưởng của môi trường gia đình, xã hội hoặc do thiếu kiến thức, kĩ năng nên mới mắc phải. </a:t>
            </a:r>
            <a:endParaRPr lang="en-SG"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71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C373C-3253-FC35-110B-775E12BC08E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953A6DF-730C-5019-ED4E-C5BE282580BD}"/>
              </a:ext>
            </a:extLst>
          </p:cNvPr>
          <p:cNvSpPr txBox="1">
            <a:spLocks noChangeArrowheads="1"/>
          </p:cNvSpPr>
          <p:nvPr/>
        </p:nvSpPr>
        <p:spPr bwMode="auto">
          <a:xfrm>
            <a:off x="0" y="415993"/>
            <a:ext cx="118291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rPr>
              <a:t>Em đồng tình hay không đồng tình với ý kiến nào dưới đây? Vì sao?</a:t>
            </a:r>
            <a:endParaRPr kumimoji="0" lang="en-US" altLang="en-US" sz="32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endParaRPr>
          </a:p>
        </p:txBody>
      </p:sp>
      <p:sp>
        <p:nvSpPr>
          <p:cNvPr id="12299" name="TextBox 15">
            <a:extLst>
              <a:ext uri="{FF2B5EF4-FFF2-40B4-BE49-F238E27FC236}">
                <a16:creationId xmlns:a16="http://schemas.microsoft.com/office/drawing/2014/main" id="{BF815F5E-F683-54B8-C2EF-0B05EA44DC1C}"/>
              </a:ext>
            </a:extLst>
          </p:cNvPr>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Picture 15">
            <a:extLst>
              <a:ext uri="{FF2B5EF4-FFF2-40B4-BE49-F238E27FC236}">
                <a16:creationId xmlns:a16="http://schemas.microsoft.com/office/drawing/2014/main" id="{BC84C75D-798E-AEC9-F339-8601BA10AB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296" y="1207464"/>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a:extLst>
              <a:ext uri="{FF2B5EF4-FFF2-40B4-BE49-F238E27FC236}">
                <a16:creationId xmlns:a16="http://schemas.microsoft.com/office/drawing/2014/main" id="{B18D8CCA-6E6C-4AA7-B89D-7471EE6A5C44}"/>
              </a:ext>
            </a:extLst>
          </p:cNvPr>
          <p:cNvSpPr/>
          <p:nvPr/>
        </p:nvSpPr>
        <p:spPr>
          <a:xfrm>
            <a:off x="1003740" y="1350137"/>
            <a:ext cx="10972873" cy="95879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Atlantika" pitchFamily="2" charset="0"/>
                <a:ea typeface="+mn-ea"/>
                <a:sym typeface="Arial" panose="020B0604020202020204" pitchFamily="34" charset="0"/>
              </a:rPr>
              <a:t>Trẻ em mắc vào tệ nạn xã hội ảnh hưởng không tốt đến tương lai của bản thân.</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171A7E5B-8765-56F7-ED27-8B5BF69DEAF7}"/>
              </a:ext>
            </a:extLst>
          </p:cNvPr>
          <p:cNvSpPr txBox="1"/>
          <p:nvPr/>
        </p:nvSpPr>
        <p:spPr>
          <a:xfrm>
            <a:off x="219831" y="2738953"/>
            <a:ext cx="11972169" cy="1815882"/>
          </a:xfrm>
          <a:prstGeom prst="rect">
            <a:avLst/>
          </a:prstGeom>
          <a:noFill/>
        </p:spPr>
        <p:txBody>
          <a:bodyPr wrap="square">
            <a:spAutoFit/>
          </a:bodyPr>
          <a:lstStyle/>
          <a:p>
            <a:r>
              <a:rPr lang="en-US" sz="2800">
                <a:solidFill>
                  <a:srgbClr val="000000"/>
                </a:solidFill>
                <a:latin typeface="Times New Roman" panose="02020603050405020304" pitchFamily="18" charset="0"/>
                <a:cs typeface="Times New Roman" panose="02020603050405020304" pitchFamily="18" charset="0"/>
              </a:rPr>
              <a:t>Đồng tình vì: </a:t>
            </a:r>
            <a:r>
              <a:rPr lang="vi-VN" sz="2800" b="0" i="0">
                <a:solidFill>
                  <a:srgbClr val="000000"/>
                </a:solidFill>
                <a:effectLst/>
                <a:latin typeface="Times New Roman" panose="02020603050405020304" pitchFamily="18" charset="0"/>
                <a:cs typeface="Times New Roman" panose="02020603050405020304" pitchFamily="18" charset="0"/>
              </a:rPr>
              <a:t>Người mắc phải tệ nạn xã hội sẽ mang đến nhiều hậu quả cho bản thân, gia đình và xã hội. Nếu trẻ em mắc phải tệ nạn xã hội sớm, dễ</a:t>
            </a:r>
            <a:r>
              <a:rPr lang="en-US" sz="2800" b="0" i="0">
                <a:solidFill>
                  <a:srgbClr val="000000"/>
                </a:solidFill>
                <a:effectLst/>
                <a:latin typeface="Times New Roman" panose="02020603050405020304" pitchFamily="18" charset="0"/>
                <a:cs typeface="Times New Roman" panose="02020603050405020304" pitchFamily="18" charset="0"/>
              </a:rPr>
              <a:t> thấy nhất là ảnh hưởng đến sức khỏe , khả năng học tập và lâu dần sẽ ảnh hưởng đến tương lai của trẻ</a:t>
            </a:r>
            <a:endParaRPr lang="en-SG"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9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6BCE-FFF4-2309-D1A4-76529A58092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4AA2FE0-F7D0-1B9A-242E-16E81DC51322}"/>
              </a:ext>
            </a:extLst>
          </p:cNvPr>
          <p:cNvSpPr txBox="1">
            <a:spLocks noChangeArrowheads="1"/>
          </p:cNvSpPr>
          <p:nvPr/>
        </p:nvSpPr>
        <p:spPr bwMode="auto">
          <a:xfrm>
            <a:off x="0" y="415993"/>
            <a:ext cx="118291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rPr>
              <a:t>Em đồng tình hay không đồng tình với ý kiến nào dưới đây? Vì sao?</a:t>
            </a:r>
            <a:endParaRPr kumimoji="0" lang="en-US" altLang="en-US" sz="32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endParaRPr>
          </a:p>
        </p:txBody>
      </p:sp>
      <p:sp>
        <p:nvSpPr>
          <p:cNvPr id="12299" name="TextBox 15">
            <a:extLst>
              <a:ext uri="{FF2B5EF4-FFF2-40B4-BE49-F238E27FC236}">
                <a16:creationId xmlns:a16="http://schemas.microsoft.com/office/drawing/2014/main" id="{DCD71467-6321-5AAE-8958-6105AC593CC8}"/>
              </a:ext>
            </a:extLst>
          </p:cNvPr>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Picture 16">
            <a:extLst>
              <a:ext uri="{FF2B5EF4-FFF2-40B4-BE49-F238E27FC236}">
                <a16:creationId xmlns:a16="http://schemas.microsoft.com/office/drawing/2014/main" id="{89C4BB1F-C48C-C4CB-7A2F-1231833B82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609" y="875191"/>
            <a:ext cx="1532572"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a:extLst>
              <a:ext uri="{FF2B5EF4-FFF2-40B4-BE49-F238E27FC236}">
                <a16:creationId xmlns:a16="http://schemas.microsoft.com/office/drawing/2014/main" id="{0E1197EF-D5F2-8713-8E0F-5E7F334FE507}"/>
              </a:ext>
            </a:extLst>
          </p:cNvPr>
          <p:cNvSpPr/>
          <p:nvPr/>
        </p:nvSpPr>
        <p:spPr>
          <a:xfrm>
            <a:off x="957944" y="1224234"/>
            <a:ext cx="11153850" cy="9141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Atlantika" pitchFamily="2" charset="0"/>
                <a:ea typeface="+mn-ea"/>
                <a:sym typeface="Arial" panose="020B0604020202020204" pitchFamily="34" charset="0"/>
              </a:rPr>
              <a:t>Phòng, chống tệ nạn xã hội là trách nhiện của riêng cơ quan công an.</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8" name="TextBox 7">
            <a:extLst>
              <a:ext uri="{FF2B5EF4-FFF2-40B4-BE49-F238E27FC236}">
                <a16:creationId xmlns:a16="http://schemas.microsoft.com/office/drawing/2014/main" id="{AE6486F5-798C-35BE-77CB-1C99A53B4CAB}"/>
              </a:ext>
            </a:extLst>
          </p:cNvPr>
          <p:cNvSpPr txBox="1"/>
          <p:nvPr/>
        </p:nvSpPr>
        <p:spPr>
          <a:xfrm>
            <a:off x="122848" y="2692210"/>
            <a:ext cx="11672666" cy="954107"/>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2800" dirty="0" err="1">
                <a:solidFill>
                  <a:srgbClr val="000000"/>
                </a:solidFill>
                <a:effectLst/>
                <a:latin typeface="#9Slide05 Atlantika" pitchFamily="2" charset="0"/>
                <a:ea typeface="Times New Roman" panose="02020603050405020304" pitchFamily="18" charset="0"/>
              </a:rPr>
              <a:t>Không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đồng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tình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vì</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tất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mọi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người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đều</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phải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có</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trách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nhiệm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bao </a:t>
            </a:r>
            <a:r>
              <a:rPr lang="en-US" sz="2800" dirty="0" err="1">
                <a:solidFill>
                  <a:srgbClr val="000000"/>
                </a:solidFill>
                <a:effectLst/>
                <a:latin typeface="#9Slide05 Atlantika" pitchFamily="2" charset="0"/>
                <a:ea typeface="Times New Roman" panose="02020603050405020304" pitchFamily="18" charset="0"/>
              </a:rPr>
              <a:t>gồm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học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sinh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gia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đình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trường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a:t>
            </a:r>
            <a:endParaRPr lang="en-US" sz="2800" dirty="0">
              <a:effectLst/>
              <a:latin typeface="#9Slide05 Atlantika" pitchFamily="2" charset="0"/>
              <a:ea typeface="Calibri" panose="020F0502020204030204" pitchFamily="34" charset="0"/>
            </a:endParaRPr>
          </a:p>
        </p:txBody>
      </p:sp>
    </p:spTree>
    <p:extLst>
      <p:ext uri="{BB962C8B-B14F-4D97-AF65-F5344CB8AC3E}">
        <p14:creationId xmlns:p14="http://schemas.microsoft.com/office/powerpoint/2010/main" val="285730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430310" y="2569349"/>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780311" y="3309816"/>
            <a:ext cx="10812237" cy="1206405"/>
          </a:xfrm>
        </p:spPr>
        <p:txBody>
          <a:bodyPr/>
          <a:lstStyle/>
          <a:p>
            <a:r>
              <a:rPr lang="vi-VN" sz="4800" b="1" dirty="0">
                <a:solidFill>
                  <a:schemeClr val="bg1"/>
                </a:solidFill>
                <a:latin typeface="+mj-lt"/>
                <a:cs typeface="Arial" panose="020B0604020202020204" pitchFamily="34" charset="0"/>
              </a:rPr>
              <a:t>KHÁI NIỆM VÀ CÁC LOẠI TỆ NẠN        XÃ HỘI PHỔ BIẾN</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55697CD6-7DF4-44E7-A44F-772C763BBCBC}"/>
              </a:ext>
            </a:extLst>
          </p:cNvPr>
          <p:cNvSpPr txBox="1"/>
          <p:nvPr/>
        </p:nvSpPr>
        <p:spPr>
          <a:xfrm>
            <a:off x="1245275" y="1772570"/>
            <a:ext cx="10737200" cy="2677656"/>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L </a:t>
            </a:r>
            <a:r>
              <a:rPr lang="en-US" sz="2800" dirty="0" err="1">
                <a:solidFill>
                  <a:srgbClr val="000000"/>
                </a:solidFill>
                <a:effectLst/>
                <a:latin typeface="Times New Roman" panose="02020603050405020304" pitchFamily="18" charset="0"/>
                <a:ea typeface="Times New Roman" panose="02020603050405020304" pitchFamily="18" charset="0"/>
              </a:rPr>
              <a:t>rủ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a:t>
            </a:r>
            <a:r>
              <a:rPr lang="en-US" sz="2800" dirty="0">
                <a:solidFill>
                  <a:srgbClr val="000000"/>
                </a:solidFill>
                <a:effectLst/>
                <a:latin typeface="Times New Roman" panose="02020603050405020304" pitchFamily="18" charset="0"/>
                <a:ea typeface="Times New Roman" panose="02020603050405020304" pitchFamily="18" charset="0"/>
              </a:rPr>
              <a:t>, ai </a:t>
            </a:r>
            <a:r>
              <a:rPr lang="en-US" sz="2800" dirty="0" err="1">
                <a:solidFill>
                  <a:srgbClr val="000000"/>
                </a:solidFill>
                <a:effectLst/>
                <a:latin typeface="Times New Roman" panose="02020603050405020304" pitchFamily="18" charset="0"/>
                <a:ea typeface="Times New Roman" panose="02020603050405020304" pitchFamily="18" charset="0"/>
              </a:rPr>
              <a:t>thua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Bà</a:t>
            </a:r>
            <a:r>
              <a:rPr lang="en-US" sz="2800" dirty="0">
                <a:solidFill>
                  <a:srgbClr val="000000"/>
                </a:solidFill>
                <a:effectLst/>
                <a:latin typeface="Times New Roman" panose="02020603050405020304" pitchFamily="18" charset="0"/>
                <a:ea typeface="Times New Roman" panose="02020603050405020304" pitchFamily="18" charset="0"/>
              </a:rPr>
              <a:t> N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bánh </a:t>
            </a:r>
            <a:r>
              <a:rPr lang="en-US" sz="2800" dirty="0" err="1">
                <a:solidFill>
                  <a:srgbClr val="000000"/>
                </a:solidFill>
                <a:effectLst/>
                <a:latin typeface="Times New Roman" panose="02020603050405020304" pitchFamily="18" charset="0"/>
                <a:ea typeface="Times New Roman" panose="02020603050405020304" pitchFamily="18" charset="0"/>
              </a:rPr>
              <a:t>kẹo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ma </a:t>
            </a:r>
            <a:r>
              <a:rPr lang="en-US" sz="2800" dirty="0" err="1">
                <a:solidFill>
                  <a:srgbClr val="000000"/>
                </a:solidFill>
                <a:effectLst/>
                <a:latin typeface="Times New Roman" panose="02020603050405020304" pitchFamily="18" charset="0"/>
                <a:ea typeface="Times New Roman" panose="02020603050405020304" pitchFamily="18" charset="0"/>
              </a:rPr>
              <a:t>túy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H </a:t>
            </a:r>
            <a:r>
              <a:rPr lang="en-US" sz="2800" dirty="0" err="1">
                <a:solidFill>
                  <a:srgbClr val="000000"/>
                </a:solidFill>
                <a:effectLst/>
                <a:latin typeface="Times New Roman" panose="02020603050405020304" pitchFamily="18" charset="0"/>
                <a:ea typeface="Times New Roman" panose="02020603050405020304" pitchFamily="18" charset="0"/>
              </a:rPr>
              <a:t>kiên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7"/>
          <a:stretch>
            <a:fillRect/>
          </a:stretch>
        </p:blipFill>
        <p:spPr>
          <a:xfrm>
            <a:off x="10466363" y="41652"/>
            <a:ext cx="1549407" cy="1466058"/>
          </a:xfrm>
          <a:prstGeom prst="rect">
            <a:avLst/>
          </a:prstGeom>
        </p:spPr>
      </p:pic>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132132" y="93586"/>
            <a:ext cx="12192000" cy="68579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55697CD6-7DF4-44E7-A44F-772C763BBCBC}"/>
              </a:ext>
            </a:extLst>
          </p:cNvPr>
          <p:cNvSpPr txBox="1"/>
          <p:nvPr/>
        </p:nvSpPr>
        <p:spPr>
          <a:xfrm>
            <a:off x="0" y="1084316"/>
            <a:ext cx="1157950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sgk</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L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a:t>
            </a:r>
            <a:r>
              <a:rPr lang="en-US" sz="2400">
                <a:solidFill>
                  <a:srgbClr val="000000"/>
                </a:solidFill>
                <a:latin typeface="Times New Roman" panose="02020603050405020304" pitchFamily="18" charset="0"/>
                <a:ea typeface="Times New Roman" panose="02020603050405020304" pitchFamily="18" charset="0"/>
              </a:rPr>
              <a:t>á</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bánh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kẹo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dỗ</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túy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6"/>
          <a:stretch>
            <a:fillRect/>
          </a:stretch>
        </p:blipFill>
        <p:spPr>
          <a:xfrm>
            <a:off x="10946725" y="31054"/>
            <a:ext cx="1113143" cy="1053262"/>
          </a:xfrm>
          <a:prstGeom prst="rect">
            <a:avLst/>
          </a:prstGeom>
        </p:spPr>
      </p:pic>
      <p:sp>
        <p:nvSpPr>
          <p:cNvPr id="9" name="TextBox 8">
            <a:extLst>
              <a:ext uri="{FF2B5EF4-FFF2-40B4-BE49-F238E27FC236}">
                <a16:creationId xmlns:a16="http://schemas.microsoft.com/office/drawing/2014/main" id="{3C6E6CCD-D0D2-E889-2D85-D1CCC5076A65}"/>
              </a:ext>
            </a:extLst>
          </p:cNvPr>
          <p:cNvSpPr txBox="1"/>
          <p:nvPr/>
        </p:nvSpPr>
        <p:spPr>
          <a:xfrm>
            <a:off x="-66066" y="2994137"/>
            <a:ext cx="12059868" cy="1200329"/>
          </a:xfrm>
          <a:prstGeom prst="rect">
            <a:avLst/>
          </a:prstGeom>
          <a:solidFill>
            <a:schemeClr val="accent4">
              <a:lumMod val="20000"/>
              <a:lumOff val="80000"/>
            </a:schemeClr>
          </a:solidFill>
          <a:ln>
            <a:solidFill>
              <a:schemeClr val="accent1"/>
            </a:solidFill>
          </a:ln>
        </p:spPr>
        <p:txBody>
          <a:bodyPr wrap="square">
            <a:spAutoFit/>
          </a:bodyPr>
          <a:lstStyle/>
          <a:p>
            <a:pPr algn="just"/>
            <a:endParaRPr lang="en-US" sz="2400" dirty="0">
              <a:effectLst/>
              <a:latin typeface="Times New Roman" panose="02020603050405020304" pitchFamily="18" charset="0"/>
              <a:ea typeface="Calibri" panose="020F0502020204030204" pitchFamily="34"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rPr>
              <a:t> vi </a:t>
            </a:r>
            <a:r>
              <a:rPr lang="en-US" sz="2400" err="1">
                <a:solidFill>
                  <a:srgbClr val="000000"/>
                </a:solidFill>
                <a:effectLst/>
                <a:latin typeface="Times New Roman" panose="02020603050405020304" pitchFamily="18" charset="0"/>
                <a:ea typeface="Times New Roman" panose="02020603050405020304" pitchFamily="18" charset="0"/>
              </a:rPr>
              <a:t>của</a:t>
            </a:r>
            <a:r>
              <a:rPr lang="en-US" sz="2400">
                <a:solidFill>
                  <a:srgbClr val="000000"/>
                </a:solidFill>
                <a:effectLst/>
                <a:latin typeface="Times New Roman" panose="02020603050405020304" pitchFamily="18" charset="0"/>
                <a:ea typeface="Times New Roman" panose="02020603050405020304" pitchFamily="18" charset="0"/>
              </a:rPr>
              <a:t> L </a:t>
            </a:r>
            <a:r>
              <a:rPr lang="vi-VN" sz="2400" b="0" i="0">
                <a:solidFill>
                  <a:srgbClr val="000000"/>
                </a:solidFill>
                <a:effectLst/>
                <a:latin typeface="Times New Roman" panose="02020603050405020304" pitchFamily="18" charset="0"/>
                <a:cs typeface="Times New Roman" panose="02020603050405020304" pitchFamily="18" charset="0"/>
              </a:rPr>
              <a:t>như vậy là biểu hiện của tệ nạn cờ bạc</a:t>
            </a:r>
            <a:r>
              <a:rPr lang="en-US" sz="240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đem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err="1">
                <a:solidFill>
                  <a:srgbClr val="000000"/>
                </a:solidFill>
                <a:effectLst/>
                <a:latin typeface="Times New Roman" panose="02020603050405020304" pitchFamily="18" charset="0"/>
                <a:ea typeface="Times New Roman" panose="02020603050405020304" pitchFamily="18" charset="0"/>
              </a:rPr>
              <a:t>đường</a:t>
            </a:r>
            <a:r>
              <a:rPr lang="en-US" sz="240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CAF53243-0764-D87C-9DCF-5C07E6BCFDDB}"/>
              </a:ext>
            </a:extLst>
          </p:cNvPr>
          <p:cNvSpPr txBox="1"/>
          <p:nvPr/>
        </p:nvSpPr>
        <p:spPr>
          <a:xfrm>
            <a:off x="-66066" y="4332490"/>
            <a:ext cx="12059868" cy="1200329"/>
          </a:xfrm>
          <a:prstGeom prst="rect">
            <a:avLst/>
          </a:prstGeom>
          <a:solidFill>
            <a:schemeClr val="accent4">
              <a:lumMod val="20000"/>
              <a:lumOff val="80000"/>
            </a:schemeClr>
          </a:solidFill>
          <a:ln>
            <a:solidFill>
              <a:schemeClr val="accent1"/>
            </a:solidFill>
          </a:ln>
        </p:spPr>
        <p:txBody>
          <a:bodyPr wrap="square">
            <a:spAutoFit/>
          </a:bodyPr>
          <a:lstStyle/>
          <a:p>
            <a:pPr algn="just"/>
            <a:endParaRPr lang="en-US" sz="2400" dirty="0">
              <a:effectLst/>
              <a:latin typeface="Times New Roman" panose="02020603050405020304" pitchFamily="18" charset="0"/>
              <a:ea typeface="Calibri" panose="020F0502020204030204" pitchFamily="34" charset="0"/>
            </a:endParaRPr>
          </a:p>
          <a:p>
            <a:pPr algn="just"/>
            <a:r>
              <a:rPr lang="en-US" sz="2400">
                <a:solidFill>
                  <a:srgbClr val="000000"/>
                </a:solidFill>
                <a:effectLst/>
                <a:latin typeface="Times New Roman" panose="02020603050405020304" pitchFamily="18" charset="0"/>
                <a:ea typeface="Times New Roman" panose="02020603050405020304" pitchFamily="18" charset="0"/>
              </a:rPr>
              <a:t>b</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a:t>
            </a:r>
            <a:r>
              <a:rPr lang="en-US" sz="2400" dirty="0">
                <a:solidFill>
                  <a:srgbClr val="000000"/>
                </a:solidFill>
                <a:effectLst/>
                <a:latin typeface="Times New Roman" panose="02020603050405020304" pitchFamily="18" charset="0"/>
                <a:ea typeface="Times New Roman" panose="02020603050405020304" pitchFamily="18" charset="0"/>
              </a:rPr>
              <a:t> N </a:t>
            </a:r>
            <a:r>
              <a:rPr lang="en-US" sz="2400" dirty="0" err="1">
                <a:solidFill>
                  <a:srgbClr val="000000"/>
                </a:solidFill>
                <a:effectLst/>
                <a:latin typeface="Times New Roman" panose="02020603050405020304" pitchFamily="18" charset="0"/>
                <a:ea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rPr>
              <a:t>phạm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buôn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chuyển</a:t>
            </a:r>
            <a:r>
              <a:rPr lang="en-US" sz="2400" dirty="0">
                <a:solidFill>
                  <a:srgbClr val="000000"/>
                </a:solidFill>
                <a:effectLst/>
                <a:latin typeface="Times New Roman" panose="02020603050405020304" pitchFamily="18" charset="0"/>
                <a:ea typeface="Times New Roman" panose="02020603050405020304" pitchFamily="18" charset="0"/>
              </a:rPr>
              <a:t> ma </a:t>
            </a:r>
            <a:r>
              <a:rPr lang="en-US" sz="2400" err="1">
                <a:solidFill>
                  <a:srgbClr val="000000"/>
                </a:solidFill>
                <a:effectLst/>
                <a:latin typeface="Times New Roman" panose="02020603050405020304" pitchFamily="18" charset="0"/>
                <a:ea typeface="Times New Roman" panose="02020603050405020304" pitchFamily="18" charset="0"/>
              </a:rPr>
              <a:t>túy</a:t>
            </a:r>
            <a:r>
              <a:rPr lang="en-US" sz="240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5EB157B1-8F81-ADD1-B24D-71D233045394}"/>
              </a:ext>
            </a:extLst>
          </p:cNvPr>
          <p:cNvSpPr txBox="1"/>
          <p:nvPr/>
        </p:nvSpPr>
        <p:spPr>
          <a:xfrm>
            <a:off x="-66066" y="5642037"/>
            <a:ext cx="12059868" cy="1200329"/>
          </a:xfrm>
          <a:prstGeom prst="rect">
            <a:avLst/>
          </a:prstGeom>
          <a:solidFill>
            <a:schemeClr val="accent4">
              <a:lumMod val="20000"/>
              <a:lumOff val="80000"/>
            </a:schemeClr>
          </a:solidFill>
          <a:ln>
            <a:solidFill>
              <a:schemeClr val="accent1"/>
            </a:solidFill>
          </a:ln>
        </p:spPr>
        <p:txBody>
          <a:bodyPr wrap="square">
            <a:spAutoFit/>
          </a:bodyPr>
          <a:lstStyle/>
          <a:p>
            <a:pPr algn="just"/>
            <a:endParaRPr lang="en-US" sz="2400" dirty="0">
              <a:effectLst/>
              <a:latin typeface="Times New Roman" panose="02020603050405020304" pitchFamily="18" charset="0"/>
              <a:ea typeface="Calibri" panose="020F0502020204030204" pitchFamily="34" charset="0"/>
            </a:endParaRPr>
          </a:p>
          <a:p>
            <a:pPr algn="just"/>
            <a:r>
              <a:rPr lang="en-US" sz="2400">
                <a:solidFill>
                  <a:srgbClr val="000000"/>
                </a:solidFill>
                <a:effectLst/>
                <a:latin typeface="Times New Roman" panose="02020603050405020304" pitchFamily="18" charset="0"/>
                <a:ea typeface="Times New Roman" panose="02020603050405020304" pitchFamily="18" charset="0"/>
              </a:rPr>
              <a:t>c) </a:t>
            </a:r>
            <a:r>
              <a:rPr lang="en-SG" sz="2400" b="0" i="0">
                <a:solidFill>
                  <a:srgbClr val="000000"/>
                </a:solidFill>
                <a:effectLst/>
                <a:latin typeface="Times New Roman" panose="02020603050405020304" pitchFamily="18" charset="0"/>
                <a:cs typeface="Times New Roman" panose="02020603050405020304" pitchFamily="18" charset="0"/>
              </a:rPr>
              <a:t>Em đồng tình với hành vi của H. Vì: H đã có hành động đúng đắn, góp phần phòng, chống tệ nạn xã hội mê tín dị đoan.</a:t>
            </a:r>
            <a:endParaRPr lang="en-SG"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22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2"/>
          <a:stretch>
            <a:fillRect/>
          </a:stretch>
        </p:blipFill>
        <p:spPr>
          <a:xfrm>
            <a:off x="29254" y="113796"/>
            <a:ext cx="12192000" cy="6857999"/>
          </a:xfrm>
          <a:prstGeom prst="rect">
            <a:avLst/>
          </a:prstGeom>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29255" y="1110994"/>
            <a:ext cx="1199649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huống</a:t>
            </a:r>
            <a:r>
              <a:rPr lang="en-US" dirty="0">
                <a:latin typeface="Times New Roman" panose="02020603050405020304" pitchFamily="18" charset="0"/>
                <a:cs typeface="Times New Roman" panose="02020603050405020304" pitchFamily="18" charset="0"/>
              </a:rPr>
              <a:t>:</a:t>
            </a:r>
          </a:p>
          <a:p>
            <a:r>
              <a:rPr lang="en-US" dirty="0">
                <a:solidFill>
                  <a:srgbClr val="7030A0"/>
                </a:solidFill>
                <a:latin typeface="Times New Roman" panose="02020603050405020304" pitchFamily="18" charset="0"/>
                <a:cs typeface="Times New Roman" panose="02020603050405020304" pitchFamily="18" charset="0"/>
              </a:rPr>
              <a:t>a) </a:t>
            </a:r>
            <a:r>
              <a:rPr lang="en-US" dirty="0" err="1">
                <a:solidFill>
                  <a:srgbClr val="7030A0"/>
                </a:solidFill>
                <a:latin typeface="Times New Roman" panose="02020603050405020304" pitchFamily="18" charset="0"/>
                <a:cs typeface="Times New Roman" panose="02020603050405020304" pitchFamily="18" charset="0"/>
              </a:rPr>
              <a:t>Thời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gian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gần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đây</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trong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bản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của</a:t>
            </a:r>
            <a:r>
              <a:rPr lang="en-US" dirty="0">
                <a:solidFill>
                  <a:srgbClr val="7030A0"/>
                </a:solidFill>
                <a:latin typeface="Times New Roman" panose="02020603050405020304" pitchFamily="18" charset="0"/>
                <a:cs typeface="Times New Roman" panose="02020603050405020304" pitchFamily="18" charset="0"/>
              </a:rPr>
              <a:t> A </a:t>
            </a:r>
            <a:r>
              <a:rPr lang="en-US" dirty="0" err="1">
                <a:solidFill>
                  <a:srgbClr val="7030A0"/>
                </a:solidFill>
                <a:latin typeface="Times New Roman" panose="02020603050405020304" pitchFamily="18" charset="0"/>
                <a:cs typeface="Times New Roman" panose="02020603050405020304" pitchFamily="18" charset="0"/>
              </a:rPr>
              <a:t>có</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một</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số</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trẻ</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nhỏ</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bị</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sốt</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nổi</a:t>
            </a:r>
            <a:r>
              <a:rPr lang="en-US" dirty="0">
                <a:solidFill>
                  <a:srgbClr val="7030A0"/>
                </a:solidFill>
                <a:latin typeface="Times New Roman" panose="02020603050405020304" pitchFamily="18" charset="0"/>
                <a:cs typeface="Times New Roman" panose="02020603050405020304" pitchFamily="18" charset="0"/>
              </a:rPr>
              <a:t> ban </a:t>
            </a:r>
            <a:r>
              <a:rPr lang="vi-VN" dirty="0">
                <a:solidFill>
                  <a:srgbClr val="7030A0"/>
                </a:solidFill>
                <a:latin typeface="Times New Roman" panose="02020603050405020304" pitchFamily="18" charset="0"/>
                <a:cs typeface="Times New Roman" panose="02020603050405020304" pitchFamily="18" charset="0"/>
              </a:rPr>
              <a:t>đỏ </a:t>
            </a:r>
            <a:r>
              <a:rPr lang="en-US" dirty="0" err="1">
                <a:solidFill>
                  <a:srgbClr val="7030A0"/>
                </a:solidFill>
                <a:latin typeface="Times New Roman" panose="02020603050405020304" pitchFamily="18" charset="0"/>
                <a:cs typeface="Times New Roman" panose="02020603050405020304" pitchFamily="18" charset="0"/>
              </a:rPr>
              <a:t>trên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cơ</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thể</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nên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người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dân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vô</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cùng</a:t>
            </a:r>
            <a:r>
              <a:rPr lang="en-US" dirty="0">
                <a:solidFill>
                  <a:srgbClr val="7030A0"/>
                </a:solidFill>
                <a:latin typeface="Times New Roman" panose="02020603050405020304" pitchFamily="18" charset="0"/>
                <a:cs typeface="Times New Roman" panose="02020603050405020304" pitchFamily="18" charset="0"/>
              </a:rPr>
              <a:t> lo </a:t>
            </a:r>
            <a:r>
              <a:rPr lang="en-US" dirty="0" err="1">
                <a:solidFill>
                  <a:srgbClr val="7030A0"/>
                </a:solidFill>
                <a:latin typeface="Times New Roman" panose="02020603050405020304" pitchFamily="18" charset="0"/>
                <a:cs typeface="Times New Roman" panose="02020603050405020304" pitchFamily="18" charset="0"/>
              </a:rPr>
              <a:t>lắng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Thầy</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mo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bảo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rằng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trong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bản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đang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bị</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nhiều</a:t>
            </a:r>
            <a:r>
              <a:rPr lang="en-US" dirty="0">
                <a:solidFill>
                  <a:srgbClr val="7030A0"/>
                </a:solidFill>
                <a:latin typeface="Times New Roman" panose="02020603050405020304" pitchFamily="18" charset="0"/>
                <a:cs typeface="Times New Roman" panose="02020603050405020304" pitchFamily="18" charset="0"/>
              </a:rPr>
              <a:t> ma </a:t>
            </a:r>
            <a:r>
              <a:rPr lang="en-US" dirty="0" err="1">
                <a:solidFill>
                  <a:srgbClr val="7030A0"/>
                </a:solidFill>
                <a:latin typeface="Times New Roman" panose="02020603050405020304" pitchFamily="18" charset="0"/>
                <a:cs typeface="Times New Roman" panose="02020603050405020304" pitchFamily="18" charset="0"/>
              </a:rPr>
              <a:t>quỷ</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quấy</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rối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yêu</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cầu</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mọi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người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đóng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tiền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để</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làm</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lễ</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cúng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trừ</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tà</a:t>
            </a:r>
            <a:r>
              <a:rPr lang="en-US" dirty="0">
                <a:solidFill>
                  <a:srgbClr val="7030A0"/>
                </a:solidFill>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thận</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tò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in-</a:t>
            </a:r>
            <a:r>
              <a:rPr lang="en-US" dirty="0" err="1">
                <a:latin typeface="Times New Roman" panose="02020603050405020304" pitchFamily="18" charset="0"/>
                <a:cs typeface="Times New Roman" panose="02020603050405020304" pitchFamily="18" charset="0"/>
              </a:rPr>
              <a:t>ter</a:t>
            </a:r>
            <a:r>
              <a:rPr lang="en-US" dirty="0">
                <a:latin typeface="Times New Roman" panose="02020603050405020304" pitchFamily="18" charset="0"/>
                <a:cs typeface="Times New Roman" panose="02020603050405020304" pitchFamily="18" charset="0"/>
              </a:rPr>
              <a:t>-net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ma </a:t>
            </a:r>
            <a:r>
              <a:rPr lang="en-US" dirty="0" err="1">
                <a:latin typeface="Times New Roman" panose="02020603050405020304" pitchFamily="18" charset="0"/>
                <a:cs typeface="Times New Roman" panose="02020603050405020304" pitchFamily="18" charset="0"/>
              </a:rPr>
              <a:t>tuý</a:t>
            </a:r>
            <a:r>
              <a:rPr lang="en-US" dirty="0">
                <a:latin typeface="Times New Roman" panose="02020603050405020304" pitchFamily="18" charset="0"/>
                <a:cs typeface="Times New Roman" panose="02020603050405020304" pitchFamily="18" charset="0"/>
              </a:rPr>
              <a:t>.</a:t>
            </a:r>
          </a:p>
          <a:p>
            <a:r>
              <a:rPr lang="en-US" dirty="0">
                <a:solidFill>
                  <a:srgbClr val="FFC000"/>
                </a:solidFill>
                <a:latin typeface="Times New Roman" panose="02020603050405020304" pitchFamily="18" charset="0"/>
                <a:cs typeface="Times New Roman" panose="02020603050405020304" pitchFamily="18" charset="0"/>
              </a:rPr>
              <a:t>c) </a:t>
            </a:r>
            <a:r>
              <a:rPr lang="en-US" dirty="0" err="1">
                <a:solidFill>
                  <a:srgbClr val="FFC000"/>
                </a:solidFill>
                <a:latin typeface="Times New Roman" panose="02020603050405020304" pitchFamily="18" charset="0"/>
                <a:cs typeface="Times New Roman" panose="02020603050405020304" pitchFamily="18" charset="0"/>
              </a:rPr>
              <a:t>Mồng</a:t>
            </a:r>
            <a:r>
              <a:rPr lang="en-US" dirty="0">
                <a:solidFill>
                  <a:srgbClr val="FFC000"/>
                </a:solidFill>
                <a:latin typeface="Times New Roman" panose="02020603050405020304" pitchFamily="18" charset="0"/>
                <a:cs typeface="Times New Roman" panose="02020603050405020304" pitchFamily="18" charset="0"/>
              </a:rPr>
              <a:t> Hai </a:t>
            </a:r>
            <a:r>
              <a:rPr lang="en-US" dirty="0" err="1">
                <a:solidFill>
                  <a:srgbClr val="FFC000"/>
                </a:solidFill>
                <a:latin typeface="Times New Roman" panose="02020603050405020304" pitchFamily="18" charset="0"/>
                <a:cs typeface="Times New Roman" panose="02020603050405020304" pitchFamily="18" charset="0"/>
              </a:rPr>
              <a:t>Tết</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được</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anh</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trai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dẫn</a:t>
            </a:r>
            <a:r>
              <a:rPr lang="en-US" dirty="0">
                <a:solidFill>
                  <a:srgbClr val="FFC000"/>
                </a:solidFill>
                <a:latin typeface="Times New Roman" panose="02020603050405020304" pitchFamily="18" charset="0"/>
                <a:cs typeface="Times New Roman" panose="02020603050405020304" pitchFamily="18" charset="0"/>
              </a:rPr>
              <a:t> qua </a:t>
            </a:r>
            <a:r>
              <a:rPr lang="en-US" dirty="0" err="1">
                <a:solidFill>
                  <a:srgbClr val="FFC000"/>
                </a:solidFill>
                <a:latin typeface="Times New Roman" panose="02020603050405020304" pitchFamily="18" charset="0"/>
                <a:cs typeface="Times New Roman" panose="02020603050405020304" pitchFamily="18" charset="0"/>
              </a:rPr>
              <a:t>nhà</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một</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người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bạn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chơi</a:t>
            </a:r>
            <a:r>
              <a:rPr lang="en-US" dirty="0">
                <a:solidFill>
                  <a:srgbClr val="FFC000"/>
                </a:solidFill>
                <a:latin typeface="Times New Roman" panose="02020603050405020304" pitchFamily="18" charset="0"/>
                <a:cs typeface="Times New Roman" panose="02020603050405020304" pitchFamily="18" charset="0"/>
              </a:rPr>
              <a:t>. Khi </a:t>
            </a:r>
            <a:r>
              <a:rPr lang="en-US" dirty="0" err="1">
                <a:solidFill>
                  <a:srgbClr val="FFC000"/>
                </a:solidFill>
                <a:latin typeface="Times New Roman" panose="02020603050405020304" pitchFamily="18" charset="0"/>
                <a:cs typeface="Times New Roman" panose="02020603050405020304" pitchFamily="18" charset="0"/>
              </a:rPr>
              <a:t>đến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nơi</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thấy</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một</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số</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người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đang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tụ</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tập</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đánh</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bài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ăn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Anh </a:t>
            </a:r>
            <a:r>
              <a:rPr lang="en-US" dirty="0" err="1">
                <a:solidFill>
                  <a:srgbClr val="FFC000"/>
                </a:solidFill>
                <a:latin typeface="Times New Roman" panose="02020603050405020304" pitchFamily="18" charset="0"/>
                <a:cs typeface="Times New Roman" panose="02020603050405020304" pitchFamily="18" charset="0"/>
              </a:rPr>
              <a:t>trai</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không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mang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nên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ngỏ</a:t>
            </a:r>
            <a:r>
              <a:rPr lang="en-US" dirty="0">
                <a:solidFill>
                  <a:srgbClr val="FFC000"/>
                </a:solidFill>
                <a:latin typeface="Times New Roman" panose="02020603050405020304" pitchFamily="18" charset="0"/>
                <a:cs typeface="Times New Roman" panose="02020603050405020304" pitchFamily="18" charset="0"/>
              </a:rPr>
              <a:t> ý </a:t>
            </a:r>
            <a:r>
              <a:rPr lang="en-US" dirty="0" err="1">
                <a:solidFill>
                  <a:srgbClr val="FFC000"/>
                </a:solidFill>
                <a:latin typeface="Times New Roman" panose="02020603050405020304" pitchFamily="18" charset="0"/>
                <a:cs typeface="Times New Roman" panose="02020603050405020304" pitchFamily="18" charset="0"/>
              </a:rPr>
              <a:t>muốn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mượn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mừng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tuổi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của</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để</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chơi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cùng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mọi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người</a:t>
            </a:r>
            <a:r>
              <a:rPr lang="en-US" dirty="0">
                <a:solidFill>
                  <a:srgbClr val="FFC000"/>
                </a:solidFill>
                <a:latin typeface="Times New Roman" panose="02020603050405020304" pitchFamily="18" charset="0"/>
                <a:cs typeface="Times New Roman" panose="02020603050405020304" pitchFamily="18" charset="0"/>
              </a:rPr>
              <a:t>. Anh </a:t>
            </a:r>
            <a:r>
              <a:rPr lang="en-US" dirty="0" err="1">
                <a:solidFill>
                  <a:srgbClr val="FFC000"/>
                </a:solidFill>
                <a:latin typeface="Times New Roman" panose="02020603050405020304" pitchFamily="18" charset="0"/>
                <a:cs typeface="Times New Roman" panose="02020603050405020304" pitchFamily="18" charset="0"/>
              </a:rPr>
              <a:t>còn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hứa</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sẽ</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cho</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tất</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cả</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số</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thắng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được</a:t>
            </a:r>
            <a:r>
              <a:rPr lang="en-US" dirty="0">
                <a:solidFill>
                  <a:srgbClr val="FFC000"/>
                </a:solidFill>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Nếu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a:t>
            </a:r>
            <a:r>
              <a:rPr lang="en-US" dirty="0">
                <a:solidFill>
                  <a:srgbClr val="FF0000"/>
                </a:solidFill>
                <a:latin typeface="Times New Roman" panose="02020603050405020304" pitchFamily="18" charset="0"/>
                <a:cs typeface="Times New Roman" panose="02020603050405020304" pitchFamily="18" charset="0"/>
              </a:rPr>
              <a:t> A, M, S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huống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sẽ</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a:t>
            </a:r>
          </a:p>
        </p:txBody>
      </p:sp>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E597-64C4-364C-7A55-84A7122120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20297C-C75B-C1F1-2F21-148DEA14D661}"/>
              </a:ext>
            </a:extLst>
          </p:cNvPr>
          <p:cNvPicPr>
            <a:picLocks noChangeAspect="1"/>
          </p:cNvPicPr>
          <p:nvPr/>
        </p:nvPicPr>
        <p:blipFill>
          <a:blip r:embed="rId2"/>
          <a:stretch>
            <a:fillRect/>
          </a:stretch>
        </p:blipFill>
        <p:spPr>
          <a:xfrm>
            <a:off x="29254" y="113796"/>
            <a:ext cx="12192000" cy="6857999"/>
          </a:xfrm>
          <a:prstGeom prst="rect">
            <a:avLst/>
          </a:prstGeom>
        </p:spPr>
      </p:pic>
      <p:sp>
        <p:nvSpPr>
          <p:cNvPr id="7" name="Text Box 11">
            <a:extLst>
              <a:ext uri="{FF2B5EF4-FFF2-40B4-BE49-F238E27FC236}">
                <a16:creationId xmlns:a16="http://schemas.microsoft.com/office/drawing/2014/main" id="{724AA287-8D00-F43F-6D4B-7AF27DD5B0EE}"/>
              </a:ext>
            </a:extLst>
          </p:cNvPr>
          <p:cNvSpPr txBox="1">
            <a:spLocks noChangeArrowheads="1"/>
          </p:cNvSpPr>
          <p:nvPr/>
        </p:nvSpPr>
        <p:spPr bwMode="auto">
          <a:xfrm>
            <a:off x="29255" y="1110994"/>
            <a:ext cx="119964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a:t>
            </a:r>
          </a:p>
          <a:p>
            <a:r>
              <a:rPr lang="en-US" sz="2800" dirty="0">
                <a:solidFill>
                  <a:srgbClr val="7030A0"/>
                </a:solidFill>
                <a:latin typeface="Times New Roman" panose="02020603050405020304" pitchFamily="18" charset="0"/>
                <a:cs typeface="Times New Roman" panose="02020603050405020304" pitchFamily="18" charset="0"/>
              </a:rPr>
              <a:t>a) </a:t>
            </a:r>
            <a:r>
              <a:rPr lang="en-US" sz="2800" dirty="0" err="1">
                <a:solidFill>
                  <a:srgbClr val="7030A0"/>
                </a:solidFill>
                <a:latin typeface="Times New Roman" panose="02020603050405020304" pitchFamily="18" charset="0"/>
                <a:cs typeface="Times New Roman" panose="02020603050405020304" pitchFamily="18" charset="0"/>
              </a:rPr>
              <a:t>Thời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nhỏ</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bị</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nổi</a:t>
            </a:r>
            <a:r>
              <a:rPr lang="en-US" sz="2800" dirty="0">
                <a:solidFill>
                  <a:srgbClr val="7030A0"/>
                </a:solidFill>
                <a:latin typeface="Times New Roman" panose="02020603050405020304" pitchFamily="18" charset="0"/>
                <a:cs typeface="Times New Roman" panose="02020603050405020304" pitchFamily="18" charset="0"/>
              </a:rPr>
              <a:t> ban </a:t>
            </a:r>
            <a:r>
              <a:rPr lang="vi-VN" sz="2800" dirty="0">
                <a:solidFill>
                  <a:srgbClr val="7030A0"/>
                </a:solidFill>
                <a:latin typeface="Times New Roman" panose="02020603050405020304" pitchFamily="18" charset="0"/>
                <a:cs typeface="Times New Roman" panose="02020603050405020304" pitchFamily="18" charset="0"/>
              </a:rPr>
              <a:t>đỏ </a:t>
            </a:r>
            <a:r>
              <a:rPr lang="en-US" sz="2800" dirty="0" err="1">
                <a:solidFill>
                  <a:srgbClr val="7030A0"/>
                </a:solidFill>
                <a:latin typeface="Times New Roman" panose="02020603050405020304" pitchFamily="18" charset="0"/>
                <a:cs typeface="Times New Roman" panose="02020603050405020304" pitchFamily="18" charset="0"/>
              </a:rPr>
              <a:t>trên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vô</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cùng</a:t>
            </a:r>
            <a:r>
              <a:rPr lang="en-US" sz="2800" dirty="0">
                <a:solidFill>
                  <a:srgbClr val="7030A0"/>
                </a:solidFill>
                <a:latin typeface="Times New Roman" panose="02020603050405020304" pitchFamily="18" charset="0"/>
                <a:cs typeface="Times New Roman" panose="02020603050405020304" pitchFamily="18" charset="0"/>
              </a:rPr>
              <a:t> lo </a:t>
            </a:r>
            <a:r>
              <a:rPr lang="en-US" sz="2800" dirty="0" err="1">
                <a:solidFill>
                  <a:srgbClr val="7030A0"/>
                </a:solidFill>
                <a:latin typeface="Times New Roman" panose="02020603050405020304" pitchFamily="18" charset="0"/>
                <a:cs typeface="Times New Roman" panose="02020603050405020304" pitchFamily="18" charset="0"/>
              </a:rPr>
              <a:t>lắng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Thầy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rằng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bị</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nhiều</a:t>
            </a:r>
            <a:r>
              <a:rPr lang="en-US" sz="2800" dirty="0">
                <a:solidFill>
                  <a:srgbClr val="7030A0"/>
                </a:solidFill>
                <a:latin typeface="Times New Roman" panose="02020603050405020304" pitchFamily="18" charset="0"/>
                <a:cs typeface="Times New Roman" panose="02020603050405020304" pitchFamily="18" charset="0"/>
              </a:rPr>
              <a:t> ma </a:t>
            </a:r>
            <a:r>
              <a:rPr lang="en-US" sz="2800" dirty="0" err="1">
                <a:solidFill>
                  <a:srgbClr val="7030A0"/>
                </a:solidFill>
                <a:latin typeface="Times New Roman" panose="02020603050405020304" pitchFamily="18" charset="0"/>
                <a:cs typeface="Times New Roman" panose="02020603050405020304" pitchFamily="18" charset="0"/>
              </a:rPr>
              <a:t>quỷ</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quấy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rối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đóng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tiền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lễ</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cúng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trừ</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a:t>
            </a:r>
            <a:r>
              <a:rPr lang="en-US" sz="2800" dirty="0">
                <a:solidFill>
                  <a:srgbClr val="7030A0"/>
                </a:solidFill>
                <a:latin typeface="Times New Roman" panose="02020603050405020304" pitchFamily="18" charset="0"/>
                <a:cs typeface="Times New Roman" panose="02020603050405020304" pitchFamily="18" charset="0"/>
              </a:rPr>
              <a:t>.</a:t>
            </a:r>
          </a:p>
          <a:p>
            <a:r>
              <a:rPr lang="en-US" sz="2800">
                <a:solidFill>
                  <a:srgbClr val="FF0000"/>
                </a:solidFill>
                <a:latin typeface="Times New Roman" panose="02020603050405020304" pitchFamily="18" charset="0"/>
                <a:cs typeface="Times New Roman" panose="02020603050405020304" pitchFamily="18" charset="0"/>
              </a:rPr>
              <a:t>Nếu </a:t>
            </a:r>
            <a:r>
              <a:rPr lang="en-US" sz="2800" err="1">
                <a:solidFill>
                  <a:srgbClr val="FF0000"/>
                </a:solidFill>
                <a:latin typeface="Times New Roman" panose="02020603050405020304" pitchFamily="18" charset="0"/>
                <a:cs typeface="Times New Roman" panose="02020603050405020304" pitchFamily="18" charset="0"/>
              </a:rPr>
              <a:t>là</a:t>
            </a:r>
            <a:r>
              <a:rPr lang="en-US" sz="2800">
                <a:solidFill>
                  <a:srgbClr val="FF0000"/>
                </a:solidFill>
                <a:latin typeface="Times New Roman" panose="02020603050405020304" pitchFamily="18" charset="0"/>
                <a:cs typeface="Times New Roman" panose="02020603050405020304" pitchFamily="18" charset="0"/>
              </a:rPr>
              <a:t> A trong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06" name="Rectangle: Rounded Corners 1">
            <a:extLst>
              <a:ext uri="{FF2B5EF4-FFF2-40B4-BE49-F238E27FC236}">
                <a16:creationId xmlns:a16="http://schemas.microsoft.com/office/drawing/2014/main" id="{569DF5E2-8E75-D8D8-139D-3EA5BEFF89B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
        <p:nvSpPr>
          <p:cNvPr id="3" name="TextBox 2">
            <a:extLst>
              <a:ext uri="{FF2B5EF4-FFF2-40B4-BE49-F238E27FC236}">
                <a16:creationId xmlns:a16="http://schemas.microsoft.com/office/drawing/2014/main" id="{C22D8B4A-469B-F5E2-3837-07E7C73366E9}"/>
              </a:ext>
            </a:extLst>
          </p:cNvPr>
          <p:cNvSpPr txBox="1"/>
          <p:nvPr/>
        </p:nvSpPr>
        <p:spPr>
          <a:xfrm>
            <a:off x="134081" y="3788650"/>
            <a:ext cx="11831783" cy="1528624"/>
          </a:xfrm>
          <a:prstGeom prst="rect">
            <a:avLst/>
          </a:prstGeom>
          <a:noFill/>
        </p:spPr>
        <p:txBody>
          <a:bodyPr wrap="square">
            <a:spAutoFit/>
          </a:bodyPr>
          <a:lstStyle/>
          <a:p>
            <a:pPr algn="just">
              <a:lnSpc>
                <a:spcPts val="2800"/>
              </a:lnSpc>
              <a:spcBef>
                <a:spcPts val="300"/>
              </a:spcBef>
              <a:spcAft>
                <a:spcPts val="300"/>
              </a:spcAft>
              <a:buNone/>
            </a:pPr>
            <a:r>
              <a:rPr lang="vi-VN" sz="2800" b="1" i="0">
                <a:solidFill>
                  <a:srgbClr val="000000"/>
                </a:solidFill>
                <a:effectLst/>
                <a:latin typeface="+mj-lt"/>
              </a:rPr>
              <a:t>- Tình huống a)</a:t>
            </a:r>
            <a:r>
              <a:rPr lang="vi-VN" sz="2800" b="0" i="0">
                <a:solidFill>
                  <a:srgbClr val="000000"/>
                </a:solidFill>
                <a:effectLst/>
                <a:latin typeface="+mj-lt"/>
              </a:rPr>
              <a:t> Nếu là A, em sẽ can ngăn mọi người đóng tiền làm lễ cúng, nói cho mọi người hiểu rằng, nổi ban đỏ là do em bé bị bệnh, mọi người nên đưa con đi khám thay vì làm lễ. Đồng thời tuyên truyền cho mọi người về những cách phòng, chống tệ nạn xã hội. </a:t>
            </a:r>
          </a:p>
        </p:txBody>
      </p:sp>
    </p:spTree>
    <p:extLst>
      <p:ext uri="{BB962C8B-B14F-4D97-AF65-F5344CB8AC3E}">
        <p14:creationId xmlns:p14="http://schemas.microsoft.com/office/powerpoint/2010/main" val="2312111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BF662-305C-4A86-13D3-1A47D86873E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03C875-3C5A-8011-1512-EDFD5D29EC92}"/>
              </a:ext>
            </a:extLst>
          </p:cNvPr>
          <p:cNvPicPr>
            <a:picLocks noChangeAspect="1"/>
          </p:cNvPicPr>
          <p:nvPr/>
        </p:nvPicPr>
        <p:blipFill>
          <a:blip r:embed="rId2"/>
          <a:stretch>
            <a:fillRect/>
          </a:stretch>
        </p:blipFill>
        <p:spPr>
          <a:xfrm>
            <a:off x="29254" y="113796"/>
            <a:ext cx="12192000" cy="6857999"/>
          </a:xfrm>
          <a:prstGeom prst="rect">
            <a:avLst/>
          </a:prstGeom>
        </p:spPr>
      </p:pic>
      <p:sp>
        <p:nvSpPr>
          <p:cNvPr id="7" name="Text Box 11">
            <a:extLst>
              <a:ext uri="{FF2B5EF4-FFF2-40B4-BE49-F238E27FC236}">
                <a16:creationId xmlns:a16="http://schemas.microsoft.com/office/drawing/2014/main" id="{7EAF91F1-41D8-CFB2-189E-3A98E67B8B00}"/>
              </a:ext>
            </a:extLst>
          </p:cNvPr>
          <p:cNvSpPr txBox="1">
            <a:spLocks noChangeArrowheads="1"/>
          </p:cNvSpPr>
          <p:nvPr/>
        </p:nvSpPr>
        <p:spPr bwMode="auto">
          <a:xfrm>
            <a:off x="29255" y="1110994"/>
            <a:ext cx="119964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huống</a:t>
            </a:r>
            <a:r>
              <a:rPr lang="en-US" dirty="0">
                <a:latin typeface="Times New Roman" panose="02020603050405020304" pitchFamily="18" charset="0"/>
                <a:cs typeface="Times New Roman" panose="02020603050405020304" pitchFamily="18" charset="0"/>
              </a:rPr>
              <a:t>:</a:t>
            </a:r>
          </a:p>
          <a:p>
            <a:r>
              <a:rPr lang="en-US">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thận</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tò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in-</a:t>
            </a:r>
            <a:r>
              <a:rPr lang="en-US" dirty="0" err="1">
                <a:latin typeface="Times New Roman" panose="02020603050405020304" pitchFamily="18" charset="0"/>
                <a:cs typeface="Times New Roman" panose="02020603050405020304" pitchFamily="18" charset="0"/>
              </a:rPr>
              <a:t>ter</a:t>
            </a:r>
            <a:r>
              <a:rPr lang="en-US" dirty="0">
                <a:latin typeface="Times New Roman" panose="02020603050405020304" pitchFamily="18" charset="0"/>
                <a:cs typeface="Times New Roman" panose="02020603050405020304" pitchFamily="18" charset="0"/>
              </a:rPr>
              <a:t>-net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ma </a:t>
            </a:r>
            <a:r>
              <a:rPr lang="en-US" dirty="0" err="1">
                <a:latin typeface="Times New Roman" panose="02020603050405020304" pitchFamily="18" charset="0"/>
                <a:cs typeface="Times New Roman" panose="02020603050405020304" pitchFamily="18" charset="0"/>
              </a:rPr>
              <a:t>tuý</a:t>
            </a:r>
            <a:r>
              <a:rPr lang="en-US" dirty="0">
                <a:latin typeface="Times New Roman" panose="02020603050405020304" pitchFamily="18" charset="0"/>
                <a:cs typeface="Times New Roman" panose="02020603050405020304" pitchFamily="18" charset="0"/>
              </a:rPr>
              <a:t>.</a:t>
            </a:r>
          </a:p>
          <a:p>
            <a:r>
              <a:rPr lang="en-US">
                <a:solidFill>
                  <a:srgbClr val="FF0000"/>
                </a:solidFill>
                <a:latin typeface="Times New Roman" panose="02020603050405020304" pitchFamily="18" charset="0"/>
                <a:cs typeface="Times New Roman" panose="02020603050405020304" pitchFamily="18" charset="0"/>
              </a:rPr>
              <a:t>Nếu </a:t>
            </a:r>
            <a:r>
              <a:rPr lang="en-US" err="1">
                <a:solidFill>
                  <a:srgbClr val="FF0000"/>
                </a:solidFill>
                <a:latin typeface="Times New Roman" panose="02020603050405020304" pitchFamily="18" charset="0"/>
                <a:cs typeface="Times New Roman" panose="02020603050405020304" pitchFamily="18" charset="0"/>
              </a:rPr>
              <a:t>là</a:t>
            </a:r>
            <a:r>
              <a:rPr lang="en-US">
                <a:solidFill>
                  <a:srgbClr val="FF0000"/>
                </a:solidFill>
                <a:latin typeface="Times New Roman" panose="02020603050405020304" pitchFamily="18" charset="0"/>
                <a:cs typeface="Times New Roman" panose="02020603050405020304" pitchFamily="18" charset="0"/>
              </a:rPr>
              <a:t>  M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huống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sẽ</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a:t>
            </a:r>
          </a:p>
        </p:txBody>
      </p:sp>
      <p:sp>
        <p:nvSpPr>
          <p:cNvPr id="106" name="Rectangle: Rounded Corners 1">
            <a:extLst>
              <a:ext uri="{FF2B5EF4-FFF2-40B4-BE49-F238E27FC236}">
                <a16:creationId xmlns:a16="http://schemas.microsoft.com/office/drawing/2014/main" id="{2F90AB2A-DE3C-9372-AD9D-A4BA8934AB99}"/>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
        <p:nvSpPr>
          <p:cNvPr id="3" name="TextBox 2">
            <a:extLst>
              <a:ext uri="{FF2B5EF4-FFF2-40B4-BE49-F238E27FC236}">
                <a16:creationId xmlns:a16="http://schemas.microsoft.com/office/drawing/2014/main" id="{45ECAFF6-F414-109C-5C0D-F699C65009C0}"/>
              </a:ext>
            </a:extLst>
          </p:cNvPr>
          <p:cNvSpPr txBox="1"/>
          <p:nvPr/>
        </p:nvSpPr>
        <p:spPr>
          <a:xfrm>
            <a:off x="134081" y="4043962"/>
            <a:ext cx="11628428" cy="1528624"/>
          </a:xfrm>
          <a:prstGeom prst="rect">
            <a:avLst/>
          </a:prstGeom>
          <a:noFill/>
        </p:spPr>
        <p:txBody>
          <a:bodyPr wrap="square">
            <a:spAutoFit/>
          </a:bodyPr>
          <a:lstStyle/>
          <a:p>
            <a:pPr algn="just">
              <a:lnSpc>
                <a:spcPts val="2800"/>
              </a:lnSpc>
              <a:spcBef>
                <a:spcPts val="300"/>
              </a:spcBef>
              <a:spcAft>
                <a:spcPts val="300"/>
              </a:spcAft>
              <a:buNone/>
            </a:pPr>
            <a:r>
              <a:rPr lang="vi-VN" sz="2800" b="1" i="0">
                <a:solidFill>
                  <a:srgbClr val="000000"/>
                </a:solidFill>
                <a:effectLst/>
                <a:latin typeface="+mj-lt"/>
              </a:rPr>
              <a:t>- Tình huống b)</a:t>
            </a:r>
            <a:r>
              <a:rPr lang="vi-VN" sz="2800" b="0" i="0">
                <a:solidFill>
                  <a:srgbClr val="000000"/>
                </a:solidFill>
                <a:effectLst/>
                <a:latin typeface="+mj-lt"/>
              </a:rPr>
              <a:t> Nếu M, em sẽ khuyên anh trai không trồng cây cần sa nữa, vì đây là loại cây bị cấm trồng. Em sẽ nói để anh hiểu hơn về những hình phạt có thể gặp phải, đồng thời tuyên truyền cho anh về những cách phòng, chống tệ nạn xã hội.</a:t>
            </a:r>
          </a:p>
        </p:txBody>
      </p:sp>
    </p:spTree>
    <p:extLst>
      <p:ext uri="{BB962C8B-B14F-4D97-AF65-F5344CB8AC3E}">
        <p14:creationId xmlns:p14="http://schemas.microsoft.com/office/powerpoint/2010/main" val="179231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1B976-4185-249D-417D-51FA908A13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726600D-1507-1A3F-22DF-E042779FAA74}"/>
              </a:ext>
            </a:extLst>
          </p:cNvPr>
          <p:cNvPicPr>
            <a:picLocks noChangeAspect="1"/>
          </p:cNvPicPr>
          <p:nvPr/>
        </p:nvPicPr>
        <p:blipFill>
          <a:blip r:embed="rId2"/>
          <a:stretch>
            <a:fillRect/>
          </a:stretch>
        </p:blipFill>
        <p:spPr>
          <a:xfrm>
            <a:off x="29254" y="113796"/>
            <a:ext cx="12192000" cy="6857999"/>
          </a:xfrm>
          <a:prstGeom prst="rect">
            <a:avLst/>
          </a:prstGeom>
        </p:spPr>
      </p:pic>
      <p:sp>
        <p:nvSpPr>
          <p:cNvPr id="7" name="Text Box 11">
            <a:extLst>
              <a:ext uri="{FF2B5EF4-FFF2-40B4-BE49-F238E27FC236}">
                <a16:creationId xmlns:a16="http://schemas.microsoft.com/office/drawing/2014/main" id="{F0C457BF-4193-D190-45E7-1A6E4AB1059F}"/>
              </a:ext>
            </a:extLst>
          </p:cNvPr>
          <p:cNvSpPr txBox="1">
            <a:spLocks noChangeArrowheads="1"/>
          </p:cNvSpPr>
          <p:nvPr/>
        </p:nvSpPr>
        <p:spPr bwMode="auto">
          <a:xfrm>
            <a:off x="29255" y="1110994"/>
            <a:ext cx="1199649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solidFill>
                  <a:srgbClr val="FFC000"/>
                </a:solidFill>
                <a:latin typeface="Times New Roman" panose="02020603050405020304" pitchFamily="18" charset="0"/>
                <a:cs typeface="Times New Roman" panose="02020603050405020304" pitchFamily="18" charset="0"/>
              </a:rPr>
              <a:t>c</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Mồng</a:t>
            </a:r>
            <a:r>
              <a:rPr lang="en-US" dirty="0">
                <a:solidFill>
                  <a:srgbClr val="FFC000"/>
                </a:solidFill>
                <a:latin typeface="Times New Roman" panose="02020603050405020304" pitchFamily="18" charset="0"/>
                <a:cs typeface="Times New Roman" panose="02020603050405020304" pitchFamily="18" charset="0"/>
              </a:rPr>
              <a:t> Hai </a:t>
            </a:r>
            <a:r>
              <a:rPr lang="en-US" dirty="0" err="1">
                <a:solidFill>
                  <a:srgbClr val="FFC000"/>
                </a:solidFill>
                <a:latin typeface="Times New Roman" panose="02020603050405020304" pitchFamily="18" charset="0"/>
                <a:cs typeface="Times New Roman" panose="02020603050405020304" pitchFamily="18" charset="0"/>
              </a:rPr>
              <a:t>Tết</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được</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anh</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trai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dẫn</a:t>
            </a:r>
            <a:r>
              <a:rPr lang="en-US" dirty="0">
                <a:solidFill>
                  <a:srgbClr val="FFC000"/>
                </a:solidFill>
                <a:latin typeface="Times New Roman" panose="02020603050405020304" pitchFamily="18" charset="0"/>
                <a:cs typeface="Times New Roman" panose="02020603050405020304" pitchFamily="18" charset="0"/>
              </a:rPr>
              <a:t> qua </a:t>
            </a:r>
            <a:r>
              <a:rPr lang="en-US" dirty="0" err="1">
                <a:solidFill>
                  <a:srgbClr val="FFC000"/>
                </a:solidFill>
                <a:latin typeface="Times New Roman" panose="02020603050405020304" pitchFamily="18" charset="0"/>
                <a:cs typeface="Times New Roman" panose="02020603050405020304" pitchFamily="18" charset="0"/>
              </a:rPr>
              <a:t>nhà</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một</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người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bạn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chơi</a:t>
            </a:r>
            <a:r>
              <a:rPr lang="en-US" dirty="0">
                <a:solidFill>
                  <a:srgbClr val="FFC000"/>
                </a:solidFill>
                <a:latin typeface="Times New Roman" panose="02020603050405020304" pitchFamily="18" charset="0"/>
                <a:cs typeface="Times New Roman" panose="02020603050405020304" pitchFamily="18" charset="0"/>
              </a:rPr>
              <a:t>. Khi </a:t>
            </a:r>
            <a:r>
              <a:rPr lang="en-US" dirty="0" err="1">
                <a:solidFill>
                  <a:srgbClr val="FFC000"/>
                </a:solidFill>
                <a:latin typeface="Times New Roman" panose="02020603050405020304" pitchFamily="18" charset="0"/>
                <a:cs typeface="Times New Roman" panose="02020603050405020304" pitchFamily="18" charset="0"/>
              </a:rPr>
              <a:t>đến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nơi</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thấy</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một</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số</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người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đang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tụ</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tập</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đánh</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bài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ăn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Anh </a:t>
            </a:r>
            <a:r>
              <a:rPr lang="en-US" dirty="0" err="1">
                <a:solidFill>
                  <a:srgbClr val="FFC000"/>
                </a:solidFill>
                <a:latin typeface="Times New Roman" panose="02020603050405020304" pitchFamily="18" charset="0"/>
                <a:cs typeface="Times New Roman" panose="02020603050405020304" pitchFamily="18" charset="0"/>
              </a:rPr>
              <a:t>trai</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không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mang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nên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ngỏ</a:t>
            </a:r>
            <a:r>
              <a:rPr lang="en-US" dirty="0">
                <a:solidFill>
                  <a:srgbClr val="FFC000"/>
                </a:solidFill>
                <a:latin typeface="Times New Roman" panose="02020603050405020304" pitchFamily="18" charset="0"/>
                <a:cs typeface="Times New Roman" panose="02020603050405020304" pitchFamily="18" charset="0"/>
              </a:rPr>
              <a:t> ý </a:t>
            </a:r>
            <a:r>
              <a:rPr lang="en-US" dirty="0" err="1">
                <a:solidFill>
                  <a:srgbClr val="FFC000"/>
                </a:solidFill>
                <a:latin typeface="Times New Roman" panose="02020603050405020304" pitchFamily="18" charset="0"/>
                <a:cs typeface="Times New Roman" panose="02020603050405020304" pitchFamily="18" charset="0"/>
              </a:rPr>
              <a:t>muốn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mượn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mừng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tuổi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của</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để</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chơi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cùng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mọi</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người</a:t>
            </a:r>
            <a:r>
              <a:rPr lang="en-US" dirty="0">
                <a:solidFill>
                  <a:srgbClr val="FFC000"/>
                </a:solidFill>
                <a:latin typeface="Times New Roman" panose="02020603050405020304" pitchFamily="18" charset="0"/>
                <a:cs typeface="Times New Roman" panose="02020603050405020304" pitchFamily="18" charset="0"/>
              </a:rPr>
              <a:t>. Anh </a:t>
            </a:r>
            <a:r>
              <a:rPr lang="en-US" dirty="0" err="1">
                <a:solidFill>
                  <a:srgbClr val="FFC000"/>
                </a:solidFill>
                <a:latin typeface="Times New Roman" panose="02020603050405020304" pitchFamily="18" charset="0"/>
                <a:cs typeface="Times New Roman" panose="02020603050405020304" pitchFamily="18" charset="0"/>
              </a:rPr>
              <a:t>còn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hứa</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sẽ</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cho</a:t>
            </a:r>
            <a:r>
              <a:rPr lang="en-US" dirty="0">
                <a:solidFill>
                  <a:srgbClr val="FFC000"/>
                </a:solidFill>
                <a:latin typeface="Times New Roman" panose="02020603050405020304" pitchFamily="18" charset="0"/>
                <a:cs typeface="Times New Roman" panose="02020603050405020304" pitchFamily="18" charset="0"/>
              </a:rPr>
              <a:t> S </a:t>
            </a:r>
            <a:r>
              <a:rPr lang="en-US" dirty="0" err="1">
                <a:solidFill>
                  <a:srgbClr val="FFC000"/>
                </a:solidFill>
                <a:latin typeface="Times New Roman" panose="02020603050405020304" pitchFamily="18" charset="0"/>
                <a:cs typeface="Times New Roman" panose="02020603050405020304" pitchFamily="18" charset="0"/>
              </a:rPr>
              <a:t>tất</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cả</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số</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tiền</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thắng</a:t>
            </a:r>
            <a:r>
              <a:rPr lang="en-US" dirty="0">
                <a:solidFill>
                  <a:srgbClr val="FFC000"/>
                </a:solidFill>
                <a:latin typeface="Times New Roman" panose="02020603050405020304" pitchFamily="18" charset="0"/>
                <a:cs typeface="Times New Roman" panose="02020603050405020304" pitchFamily="18" charset="0"/>
              </a:rPr>
              <a:t> </a:t>
            </a:r>
            <a:r>
              <a:rPr lang="en-US" dirty="0" err="1">
                <a:solidFill>
                  <a:srgbClr val="FFC000"/>
                </a:solidFill>
                <a:latin typeface="Times New Roman" panose="02020603050405020304" pitchFamily="18" charset="0"/>
                <a:cs typeface="Times New Roman" panose="02020603050405020304" pitchFamily="18" charset="0"/>
              </a:rPr>
              <a:t>được</a:t>
            </a:r>
            <a:r>
              <a:rPr lang="en-US" dirty="0">
                <a:solidFill>
                  <a:srgbClr val="FFC000"/>
                </a:solidFill>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Nếu</a:t>
            </a:r>
            <a:r>
              <a:rPr lang="en-US" dirty="0">
                <a:solidFill>
                  <a:srgbClr val="FF0000"/>
                </a:solidFill>
                <a:latin typeface="Times New Roman" panose="02020603050405020304" pitchFamily="18" charset="0"/>
                <a:cs typeface="Times New Roman" panose="02020603050405020304" pitchFamily="18" charset="0"/>
              </a:rPr>
              <a:t> </a:t>
            </a:r>
            <a:r>
              <a:rPr lang="en-US" err="1">
                <a:solidFill>
                  <a:srgbClr val="FF0000"/>
                </a:solidFill>
                <a:latin typeface="Times New Roman" panose="02020603050405020304" pitchFamily="18" charset="0"/>
                <a:cs typeface="Times New Roman" panose="02020603050405020304" pitchFamily="18" charset="0"/>
              </a:rPr>
              <a:t>là</a:t>
            </a:r>
            <a:r>
              <a:rPr lang="en-US">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S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huống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sẽ</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a:t>
            </a:r>
          </a:p>
        </p:txBody>
      </p:sp>
      <p:sp>
        <p:nvSpPr>
          <p:cNvPr id="106" name="Rectangle: Rounded Corners 1">
            <a:extLst>
              <a:ext uri="{FF2B5EF4-FFF2-40B4-BE49-F238E27FC236}">
                <a16:creationId xmlns:a16="http://schemas.microsoft.com/office/drawing/2014/main" id="{AED3A7B0-8809-8E2B-4FA0-711AB06A1C70}"/>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
        <p:nvSpPr>
          <p:cNvPr id="3" name="TextBox 2">
            <a:extLst>
              <a:ext uri="{FF2B5EF4-FFF2-40B4-BE49-F238E27FC236}">
                <a16:creationId xmlns:a16="http://schemas.microsoft.com/office/drawing/2014/main" id="{D6B321C9-607B-8EC3-2DF1-E760D35ED5FE}"/>
              </a:ext>
            </a:extLst>
          </p:cNvPr>
          <p:cNvSpPr txBox="1"/>
          <p:nvPr/>
        </p:nvSpPr>
        <p:spPr>
          <a:xfrm>
            <a:off x="134081" y="3077860"/>
            <a:ext cx="11859492" cy="1169551"/>
          </a:xfrm>
          <a:prstGeom prst="rect">
            <a:avLst/>
          </a:prstGeom>
          <a:noFill/>
        </p:spPr>
        <p:txBody>
          <a:bodyPr wrap="square">
            <a:spAutoFit/>
          </a:bodyPr>
          <a:lstStyle/>
          <a:p>
            <a:pPr algn="just">
              <a:lnSpc>
                <a:spcPts val="2800"/>
              </a:lnSpc>
              <a:spcBef>
                <a:spcPts val="300"/>
              </a:spcBef>
              <a:spcAft>
                <a:spcPts val="300"/>
              </a:spcAft>
            </a:pPr>
            <a:r>
              <a:rPr lang="vi-VN" sz="2800" b="1" i="0">
                <a:solidFill>
                  <a:srgbClr val="000000"/>
                </a:solidFill>
                <a:effectLst/>
                <a:latin typeface="+mj-lt"/>
              </a:rPr>
              <a:t>- Tình huống c)</a:t>
            </a:r>
            <a:r>
              <a:rPr lang="vi-VN" sz="2800" b="0" i="0">
                <a:solidFill>
                  <a:srgbClr val="000000"/>
                </a:solidFill>
                <a:effectLst/>
                <a:latin typeface="+mj-lt"/>
              </a:rPr>
              <a:t> Nếu là S, em sẽ nói với các anh rằng, hành vi đánh bài ăn tiền này bị xếp vào tệ nạn cờ bạc và đã bị pháp luật cấm và khuyên các anh không chơi và tham gia nữa. </a:t>
            </a:r>
          </a:p>
        </p:txBody>
      </p:sp>
    </p:spTree>
    <p:extLst>
      <p:ext uri="{BB962C8B-B14F-4D97-AF65-F5344CB8AC3E}">
        <p14:creationId xmlns:p14="http://schemas.microsoft.com/office/powerpoint/2010/main" val="3672914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2"/>
          <a:stretch>
            <a:fillRect/>
          </a:stretch>
        </p:blipFill>
        <p:spPr>
          <a:xfrm>
            <a:off x="112706" y="295232"/>
            <a:ext cx="12192000" cy="6744204"/>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2" y="1642654"/>
            <a:ext cx="3188719" cy="53793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76" y="138442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2819546" y="2107364"/>
            <a:ext cx="677832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1: Tình 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3: Tình huống c</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=&gt;</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Từ</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các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rút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bản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thân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9" name="Picture 8" descr="IMG_1582517675295_1582518075254">
            <a:extLst>
              <a:ext uri="{FF2B5EF4-FFF2-40B4-BE49-F238E27FC236}">
                <a16:creationId xmlns:a16="http://schemas.microsoft.com/office/drawing/2014/main" id="{BCA39A04-626B-47ED-A2BA-1DB8ED96068D}"/>
              </a:ext>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142377" y="270001"/>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77" y="498129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2269961" y="925963"/>
            <a:ext cx="8322055" cy="4615784"/>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42"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4250"/>
                            </p:stCondLst>
                            <p:childTnLst>
                              <p:par>
                                <p:cTn id="28" presetID="42" presetClass="entr" presetSubtype="0" fill="hold"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1000"/>
                                        <p:tgtEl>
                                          <p:spTgt spid="7">
                                            <p:txEl>
                                              <p:pRg st="2" end="2"/>
                                            </p:txEl>
                                          </p:spTgt>
                                        </p:tgtEl>
                                      </p:cBhvr>
                                    </p:animEffect>
                                    <p:anim calcmode="lin" valueType="num">
                                      <p:cBhvr>
                                        <p:cTn id="3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5250"/>
                            </p:stCondLst>
                            <p:childTnLst>
                              <p:par>
                                <p:cTn id="34" presetID="42" presetClass="entr" presetSubtype="0"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1000"/>
                                        <p:tgtEl>
                                          <p:spTgt spid="7">
                                            <p:txEl>
                                              <p:pRg st="3" end="3"/>
                                            </p:txEl>
                                          </p:spTgt>
                                        </p:tgtEl>
                                      </p:cBhvr>
                                    </p:animEffect>
                                    <p:anim calcmode="lin" valueType="num">
                                      <p:cBhvr>
                                        <p:cTn id="3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6250"/>
                            </p:stCondLst>
                            <p:childTnLst>
                              <p:par>
                                <p:cTn id="40" presetID="37"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0" y="422176"/>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407962" y="2200207"/>
            <a:ext cx="7227803" cy="1431802"/>
          </a:xfrm>
          <a:prstGeom prst="rect">
            <a:avLst/>
          </a:prstGeom>
        </p:spPr>
        <p:txBody>
          <a:bodyPr wrap="square">
            <a:spAutoFit/>
          </a:bodyPr>
          <a:lstStyle/>
          <a:p>
            <a:pPr marL="0" marR="0" lvl="0" indent="0" algn="l" defTabSz="914400" rtl="0" eaLnBrk="1" fontAlgn="auto" latinLnBrk="0" hangingPunct="1">
              <a:lnSpc>
                <a:spcPct val="127000"/>
              </a:lnSpc>
              <a:spcBef>
                <a:spcPts val="0"/>
              </a:spcBef>
              <a:spcAft>
                <a:spcPts val="0"/>
              </a:spcAft>
              <a:buClrTx/>
              <a:buSzTx/>
              <a:buFontTx/>
              <a:buNone/>
              <a:tabLst>
                <a:tab pos="241300" algn="l"/>
              </a:tabLst>
              <a:defRPr/>
            </a:pPr>
            <a:r>
              <a:rPr lang="en-US" sz="3600" b="1" i="0" dirty="0" err="1">
                <a:solidFill>
                  <a:srgbClr val="000000"/>
                </a:solidFill>
                <a:effectLst/>
                <a:latin typeface="Times New Roman" panose="02020603050405020304" pitchFamily="18" charset="0"/>
                <a:cs typeface="Times New Roman" panose="02020603050405020304" pitchFamily="18" charset="0"/>
              </a:rPr>
              <a:t>Em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hãy</a:t>
            </a:r>
            <a:r>
              <a:rPr lang="en-US" sz="3600" b="1" i="0" dirty="0">
                <a:solidFill>
                  <a:srgbClr val="000000"/>
                </a:solidFill>
                <a:effectLst/>
                <a:latin typeface="Times New Roman" panose="02020603050405020304" pitchFamily="18" charset="0"/>
                <a:cs typeface="Times New Roman" panose="02020603050405020304" pitchFamily="18" charset="0"/>
              </a:rPr>
              <a:t> chia </a:t>
            </a:r>
            <a:r>
              <a:rPr lang="en-US" sz="3600" b="1" i="0" dirty="0" err="1">
                <a:solidFill>
                  <a:srgbClr val="000000"/>
                </a:solidFill>
                <a:effectLst/>
                <a:latin typeface="Times New Roman" panose="02020603050405020304" pitchFamily="18" charset="0"/>
                <a:cs typeface="Times New Roman" panose="02020603050405020304" pitchFamily="18" charset="0"/>
              </a:rPr>
              <a:t>sẻ</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những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việc</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bản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thân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làm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để</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phòng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chống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tệ</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nạn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xã</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hội</a:t>
            </a:r>
            <a:r>
              <a:rPr lang="en-US" sz="3600" b="1" i="0" dirty="0">
                <a:solidFill>
                  <a:srgbClr val="000000"/>
                </a:solidFill>
                <a:effectLst/>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07728" y="286147"/>
            <a:ext cx="9797595" cy="65772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phòng chống tệ nạn xã hội</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2"/>
          <a:stretch>
            <a:fillRect/>
          </a:stretch>
        </p:blipFill>
        <p:spPr>
          <a:xfrm>
            <a:off x="0" y="32269"/>
            <a:ext cx="12192000" cy="6793462"/>
          </a:xfrm>
          <a:prstGeom prst="rect">
            <a:avLst/>
          </a:prstGeom>
        </p:spPr>
      </p:pic>
      <p:pic>
        <p:nvPicPr>
          <p:cNvPr id="10" name="Picture 9"/>
          <p:cNvPicPr>
            <a:picLocks noChangeAspect="1"/>
          </p:cNvPicPr>
          <p:nvPr/>
        </p:nvPicPr>
        <p:blipFill>
          <a:blip r:embed="rId3"/>
          <a:stretch>
            <a:fillRect/>
          </a:stretch>
        </p:blipFill>
        <p:spPr>
          <a:xfrm>
            <a:off x="0" y="0"/>
            <a:ext cx="1082264" cy="1164653"/>
          </a:xfrm>
          <a:prstGeom prst="rect">
            <a:avLst/>
          </a:prstGeom>
        </p:spPr>
      </p:pic>
      <p:pic>
        <p:nvPicPr>
          <p:cNvPr id="8" name="Picture 7"/>
          <p:cNvPicPr>
            <a:picLocks noChangeAspect="1"/>
          </p:cNvPicPr>
          <p:nvPr/>
        </p:nvPicPr>
        <p:blipFill>
          <a:blip r:embed="rId4"/>
          <a:stretch>
            <a:fillRect/>
          </a:stretch>
        </p:blipFill>
        <p:spPr>
          <a:xfrm>
            <a:off x="2123892" y="379679"/>
            <a:ext cx="7304070" cy="5922647"/>
          </a:xfrm>
          <a:prstGeom prst="rect">
            <a:avLst/>
          </a:prstGeom>
        </p:spPr>
      </p:pic>
      <p:sp>
        <p:nvSpPr>
          <p:cNvPr id="9" name="文本框 6"/>
          <p:cNvSpPr txBox="1"/>
          <p:nvPr/>
        </p:nvSpPr>
        <p:spPr>
          <a:xfrm>
            <a:off x="4102255" y="3169358"/>
            <a:ext cx="32188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VẬN DỤNG</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4206122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385962" y="984972"/>
            <a:ext cx="7283764" cy="3639785"/>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113978" y="1937814"/>
              <a:ext cx="2894943" cy="1522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algn="l" defTabSz="914400" rtl="0" eaLnBrk="1" fontAlgn="auto" latinLnBrk="0" hangingPunct="1">
                <a:lnSpc>
                  <a:spcPct val="127000"/>
                </a:lnSpc>
                <a:spcBef>
                  <a:spcPts val="1000"/>
                </a:spcBef>
                <a:spcAft>
                  <a:spcPts val="0"/>
                </a:spcAft>
                <a:buClrTx/>
                <a:buSzTx/>
                <a:buFont typeface="+mj-lt"/>
                <a:buAutoNum type="arabicPeriod"/>
                <a:tabLst>
                  <a:tab pos="241300" algn="l"/>
                </a:tabLst>
                <a:defRPr/>
              </a:pPr>
              <a:r>
                <a:rPr lang="vi-VN" sz="2400" b="1" i="0" dirty="0">
                  <a:solidFill>
                    <a:srgbClr val="000000"/>
                  </a:solidFill>
                  <a:effectLst/>
                  <a:latin typeface="+mj-lt"/>
                </a:rPr>
                <a:t>Em hãy cùng các bạn trong nhóm xây dựng và biểu diễn một tiết mục văn nghệ hoặc tiểu phẩm để tham gia hoạt động tuyên truyền, phòng chống tệ nạn xã hội do nhà trường, địa phương tổ chức.</a:t>
              </a:r>
              <a:r>
                <a:rPr kumimoji="0" lang="en-US" sz="2400" b="1" i="0" u="none" strike="noStrike" kern="1200" cap="none" spc="0" normalizeH="0" baseline="0" noProof="0" dirty="0">
                  <a:ln>
                    <a:noFill/>
                  </a:ln>
                  <a:solidFill>
                    <a:srgbClr val="000000"/>
                  </a:solidFill>
                  <a:effectLst/>
                  <a:uLnTx/>
                  <a:uFillTx/>
                  <a:latin typeface="+mj-lt"/>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33770" y="2481890"/>
            <a:ext cx="6570616" cy="4223808"/>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07013" y="2270531"/>
              <a:ext cx="2221357" cy="747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7000"/>
                </a:lnSpc>
                <a:spcAft>
                  <a:spcPts val="800"/>
                </a:spcAft>
              </a:pP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tệ</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a:p>
              <a:pPr marL="241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0" name="组合 452">
            <a:extLst>
              <a:ext uri="{FF2B5EF4-FFF2-40B4-BE49-F238E27FC236}">
                <a16:creationId xmlns:a16="http://schemas.microsoft.com/office/drawing/2014/main" id="{AD5D3D59-1A45-4C00-8B3D-8EE88C7AE176}"/>
              </a:ext>
            </a:extLst>
          </p:cNvPr>
          <p:cNvGrpSpPr/>
          <p:nvPr/>
        </p:nvGrpSpPr>
        <p:grpSpPr>
          <a:xfrm>
            <a:off x="4384856" y="3963266"/>
            <a:ext cx="2598044" cy="2510360"/>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51E0EB-9D0E-E543-5428-AA908BF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5042"/>
            <a:ext cx="12086946" cy="452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1">
            <a:extLst>
              <a:ext uri="{FF2B5EF4-FFF2-40B4-BE49-F238E27FC236}">
                <a16:creationId xmlns:a16="http://schemas.microsoft.com/office/drawing/2014/main" id="{02E22F7E-30FC-D99A-5CD2-857F5935CEED}"/>
              </a:ext>
            </a:extLst>
          </p:cNvPr>
          <p:cNvSpPr/>
          <p:nvPr/>
        </p:nvSpPr>
        <p:spPr>
          <a:xfrm>
            <a:off x="-37513" y="159028"/>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SÁT TRANH VÀ ĐỌC CÁC TÌNH HUỐNG ĐỂ</a:t>
            </a:r>
            <a:r>
              <a:rPr kumimoji="0" lang="vi-VN" sz="28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THỰC HIỆN YÊU CẦU</a:t>
            </a:r>
            <a:endPar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9DA75F0-7F15-3ABB-486F-6703ADE6923D}"/>
              </a:ext>
            </a:extLst>
          </p:cNvPr>
          <p:cNvSpPr txBox="1"/>
          <p:nvPr/>
        </p:nvSpPr>
        <p:spPr>
          <a:xfrm>
            <a:off x="-37512" y="903596"/>
            <a:ext cx="12267027" cy="1077218"/>
          </a:xfrm>
          <a:prstGeom prst="rect">
            <a:avLst/>
          </a:prstGeom>
          <a:noFill/>
        </p:spPr>
        <p:txBody>
          <a:bodyPr wrap="square">
            <a:spAutoFit/>
          </a:bodyPr>
          <a:lstStyle/>
          <a:p>
            <a:pPr lvl="0" defTabSz="457200">
              <a:defRPr/>
            </a:pPr>
            <a:r>
              <a:rPr lang="vi-VN" sz="3200">
                <a:solidFill>
                  <a:prstClr val="black"/>
                </a:solidFill>
                <a:latin typeface="Times New Roman" panose="02020603050405020304" pitchFamily="18" charset="0"/>
                <a:cs typeface="Times New Roman" panose="02020603050405020304" pitchFamily="18" charset="0"/>
              </a:rPr>
              <a:t>Nhận xét về hành vi sai trái trong những bức tranh . Nêu hậu quả của những hành vi đó. </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945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52902-1B20-6BDD-58F6-AFEC052424DC}"/>
              </a:ext>
            </a:extLst>
          </p:cNvPr>
          <p:cNvPicPr>
            <a:picLocks noChangeAspect="1"/>
          </p:cNvPicPr>
          <p:nvPr/>
        </p:nvPicPr>
        <p:blipFill>
          <a:blip r:embed="rId2"/>
          <a:stretch>
            <a:fillRect/>
          </a:stretch>
        </p:blipFill>
        <p:spPr>
          <a:xfrm>
            <a:off x="6409864" y="-1"/>
            <a:ext cx="5878058" cy="6857999"/>
          </a:xfrm>
          <a:prstGeom prst="rect">
            <a:avLst/>
          </a:prstGeom>
        </p:spPr>
      </p:pic>
      <p:sp>
        <p:nvSpPr>
          <p:cNvPr id="2" name="Title 1">
            <a:extLst>
              <a:ext uri="{FF2B5EF4-FFF2-40B4-BE49-F238E27FC236}">
                <a16:creationId xmlns:a16="http://schemas.microsoft.com/office/drawing/2014/main" id="{7EACAC79-5607-DF04-7CF2-5477919FF293}"/>
              </a:ext>
            </a:extLst>
          </p:cNvPr>
          <p:cNvSpPr>
            <a:spLocks noGrp="1"/>
          </p:cNvSpPr>
          <p:nvPr>
            <p:ph type="title"/>
          </p:nvPr>
        </p:nvSpPr>
        <p:spPr/>
        <p:txBody>
          <a:bodyPr/>
          <a:lstStyle/>
          <a:p>
            <a:endParaRPr lang="en-US" dirty="0"/>
          </a:p>
        </p:txBody>
      </p:sp>
      <p:sp>
        <p:nvSpPr>
          <p:cNvPr id="3" name="Title 2">
            <a:extLst>
              <a:ext uri="{FF2B5EF4-FFF2-40B4-BE49-F238E27FC236}">
                <a16:creationId xmlns:a16="http://schemas.microsoft.com/office/drawing/2014/main" id="{FE0B8CC6-E71B-FBB8-ECED-A39DDCB6BADA}"/>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18AF2B7D-41A9-F55E-1A86-747B5A226E4A}"/>
              </a:ext>
            </a:extLst>
          </p:cNvPr>
          <p:cNvSpPr>
            <a:spLocks noGrp="1"/>
          </p:cNvSpPr>
          <p:nvPr>
            <p:ph type="subTitle" idx="1"/>
          </p:nvPr>
        </p:nvSpPr>
        <p:spPr/>
        <p:txBody>
          <a:bodyPr/>
          <a:lstStyle/>
          <a:p>
            <a:endParaRPr lang="en-US"/>
          </a:p>
        </p:txBody>
      </p:sp>
      <p:pic>
        <p:nvPicPr>
          <p:cNvPr id="4098" name="Picture 2" descr="Em hãy vẽ bức tranh phê phán các tệ nạn xã hội và thuyết minh giới thiệu sản phẩm với cả lớp">
            <a:extLst>
              <a:ext uri="{FF2B5EF4-FFF2-40B4-BE49-F238E27FC236}">
                <a16:creationId xmlns:a16="http://schemas.microsoft.com/office/drawing/2014/main" id="{CEBB47D9-9A56-C815-7F6B-E2CB365A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 y="-1"/>
            <a:ext cx="63717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26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215" y="-16703"/>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10AE-4ABF-7CF4-5E94-BAB2E4FE172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A317EB1-A1B5-6679-7927-91D48A5AA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4" y="744568"/>
            <a:ext cx="6467811" cy="579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1">
            <a:extLst>
              <a:ext uri="{FF2B5EF4-FFF2-40B4-BE49-F238E27FC236}">
                <a16:creationId xmlns:a16="http://schemas.microsoft.com/office/drawing/2014/main" id="{14E95D95-D729-FD84-6151-725384C11BE6}"/>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SVN-Steady" pitchFamily="50" charset="0"/>
                <a:ea typeface="Times New Roman" panose="02020603050405020304" pitchFamily="18" charset="0"/>
                <a:cs typeface="+mn-cs"/>
              </a:rPr>
              <a:t>QUAN SÁT TRANH VÀ ĐỌC CÁC TÌNH HUỐNG ĐỂ</a:t>
            </a:r>
            <a:r>
              <a:rPr kumimoji="0" lang="vi-VN" sz="3200" b="1" i="0" u="none" strike="noStrike" kern="0" cap="none" spc="0" normalizeH="0" noProof="0" dirty="0">
                <a:ln>
                  <a:noFill/>
                </a:ln>
                <a:solidFill>
                  <a:srgbClr val="FF0000"/>
                </a:solidFill>
                <a:effectLst/>
                <a:uLnTx/>
                <a:uFillTx/>
                <a:latin typeface="SVN-Steady" pitchFamily="50" charset="0"/>
                <a:ea typeface="Times New Roman" panose="02020603050405020304" pitchFamily="18" charset="0"/>
                <a:cs typeface="+mn-cs"/>
              </a:rPr>
              <a:t> THỰC HIỆN YÊU CẦU</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 name="Rectangle: Rounded Corners 23">
            <a:extLst>
              <a:ext uri="{FF2B5EF4-FFF2-40B4-BE49-F238E27FC236}">
                <a16:creationId xmlns:a16="http://schemas.microsoft.com/office/drawing/2014/main" id="{F7D44D5E-C4F8-F088-288D-448ACEEB60EF}"/>
              </a:ext>
            </a:extLst>
          </p:cNvPr>
          <p:cNvSpPr/>
          <p:nvPr/>
        </p:nvSpPr>
        <p:spPr>
          <a:xfrm>
            <a:off x="6692750" y="744568"/>
            <a:ext cx="5499250" cy="539076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Tranh 1: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989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99975-F3A3-5AB2-F42F-81DA73D3A587}"/>
            </a:ext>
          </a:extLst>
        </p:cNvPr>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EE7E51D0-9633-E264-E2D9-D68C80F6838D}"/>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SVN-Steady" pitchFamily="50" charset="0"/>
                <a:ea typeface="Times New Roman" panose="02020603050405020304" pitchFamily="18" charset="0"/>
                <a:cs typeface="+mn-cs"/>
              </a:rPr>
              <a:t>QUAN SÁT TRANH VÀ ĐỌC CÁC TÌNH HUỐNG ĐỂ</a:t>
            </a:r>
            <a:r>
              <a:rPr kumimoji="0" lang="vi-VN" sz="3200" b="1" i="0" u="none" strike="noStrike" kern="0" cap="none" spc="0" normalizeH="0" noProof="0" dirty="0">
                <a:ln>
                  <a:noFill/>
                </a:ln>
                <a:solidFill>
                  <a:srgbClr val="FF0000"/>
                </a:solidFill>
                <a:effectLst/>
                <a:uLnTx/>
                <a:uFillTx/>
                <a:latin typeface="SVN-Steady" pitchFamily="50" charset="0"/>
                <a:ea typeface="Times New Roman" panose="02020603050405020304" pitchFamily="18" charset="0"/>
                <a:cs typeface="+mn-cs"/>
              </a:rPr>
              <a:t> THỰC HIỆN YÊU CẦU</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B9E4E1B-AB1D-39F9-A72F-B4AE54DDDE6E}"/>
              </a:ext>
            </a:extLst>
          </p:cNvPr>
          <p:cNvPicPr>
            <a:picLocks noChangeAspect="1"/>
          </p:cNvPicPr>
          <p:nvPr/>
        </p:nvPicPr>
        <p:blipFill>
          <a:blip r:embed="rId2"/>
          <a:stretch>
            <a:fillRect/>
          </a:stretch>
        </p:blipFill>
        <p:spPr>
          <a:xfrm>
            <a:off x="221226" y="744568"/>
            <a:ext cx="11970774" cy="5980697"/>
          </a:xfrm>
          <a:prstGeom prst="rect">
            <a:avLst/>
          </a:prstGeom>
        </p:spPr>
      </p:pic>
    </p:spTree>
    <p:extLst>
      <p:ext uri="{BB962C8B-B14F-4D97-AF65-F5344CB8AC3E}">
        <p14:creationId xmlns:p14="http://schemas.microsoft.com/office/powerpoint/2010/main" val="34914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9B535-271E-5F75-4B6E-8A37773E8112}"/>
            </a:ext>
          </a:extLst>
        </p:cNvPr>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83CC042-6ABE-8DF9-A7A6-23737C9D031F}"/>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SVN-Steady" pitchFamily="50" charset="0"/>
                <a:ea typeface="Times New Roman" panose="02020603050405020304" pitchFamily="18" charset="0"/>
                <a:cs typeface="+mn-cs"/>
              </a:rPr>
              <a:t>QUAN SÁT TRANH VÀ ĐỌC CÁC TÌNH HUỐNG ĐỂ</a:t>
            </a:r>
            <a:r>
              <a:rPr kumimoji="0" lang="vi-VN" sz="3200" b="1" i="0" u="none" strike="noStrike" kern="0" cap="none" spc="0" normalizeH="0" noProof="0" dirty="0">
                <a:ln>
                  <a:noFill/>
                </a:ln>
                <a:solidFill>
                  <a:srgbClr val="FF0000"/>
                </a:solidFill>
                <a:effectLst/>
                <a:uLnTx/>
                <a:uFillTx/>
                <a:latin typeface="SVN-Steady" pitchFamily="50" charset="0"/>
                <a:ea typeface="Times New Roman" panose="02020603050405020304" pitchFamily="18" charset="0"/>
                <a:cs typeface="+mn-cs"/>
              </a:rPr>
              <a:t> THỰC HIỆN YÊU CẦU</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7D5C707-8D90-E103-E902-452B428E8133}"/>
              </a:ext>
            </a:extLst>
          </p:cNvPr>
          <p:cNvPicPr>
            <a:picLocks noChangeAspect="1"/>
          </p:cNvPicPr>
          <p:nvPr/>
        </p:nvPicPr>
        <p:blipFill>
          <a:blip r:embed="rId2"/>
          <a:stretch>
            <a:fillRect/>
          </a:stretch>
        </p:blipFill>
        <p:spPr>
          <a:xfrm>
            <a:off x="221226" y="744568"/>
            <a:ext cx="5678129" cy="5980697"/>
          </a:xfrm>
          <a:prstGeom prst="rect">
            <a:avLst/>
          </a:prstGeom>
        </p:spPr>
      </p:pic>
      <p:sp>
        <p:nvSpPr>
          <p:cNvPr id="4" name="Rectangle: Rounded Corners 24">
            <a:extLst>
              <a:ext uri="{FF2B5EF4-FFF2-40B4-BE49-F238E27FC236}">
                <a16:creationId xmlns:a16="http://schemas.microsoft.com/office/drawing/2014/main" id="{C2844E06-C15E-8139-A116-68243B725F96}"/>
              </a:ext>
            </a:extLst>
          </p:cNvPr>
          <p:cNvSpPr/>
          <p:nvPr/>
        </p:nvSpPr>
        <p:spPr>
          <a:xfrm>
            <a:off x="5899355" y="744568"/>
            <a:ext cx="5899353" cy="550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Tranh 2: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nần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5992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B30B2-58A2-0307-21E8-6CA1A9D60E4A}"/>
            </a:ext>
          </a:extLst>
        </p:cNvPr>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7EA55A5D-E44E-0D54-243D-181E989E32E1}"/>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SVN-Steady" pitchFamily="50" charset="0"/>
                <a:ea typeface="Times New Roman" panose="02020603050405020304" pitchFamily="18" charset="0"/>
                <a:cs typeface="+mn-cs"/>
              </a:rPr>
              <a:t>QUAN SÁT TRANH VÀ ĐỌC CÁC TÌNH HUỐNG ĐỂ</a:t>
            </a:r>
            <a:r>
              <a:rPr kumimoji="0" lang="vi-VN" sz="3200" b="1" i="0" u="none" strike="noStrike" kern="0" cap="none" spc="0" normalizeH="0" noProof="0" dirty="0">
                <a:ln>
                  <a:noFill/>
                </a:ln>
                <a:solidFill>
                  <a:srgbClr val="FF0000"/>
                </a:solidFill>
                <a:effectLst/>
                <a:uLnTx/>
                <a:uFillTx/>
                <a:latin typeface="SVN-Steady" pitchFamily="50" charset="0"/>
                <a:ea typeface="Times New Roman" panose="02020603050405020304" pitchFamily="18" charset="0"/>
                <a:cs typeface="+mn-cs"/>
              </a:rPr>
              <a:t> THỰC HIỆN YÊU CẦU</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25F9482C-708E-F97A-5570-75F3298D5EB5}"/>
              </a:ext>
            </a:extLst>
          </p:cNvPr>
          <p:cNvPicPr>
            <a:picLocks noChangeAspect="1"/>
          </p:cNvPicPr>
          <p:nvPr/>
        </p:nvPicPr>
        <p:blipFill>
          <a:blip r:embed="rId2"/>
          <a:stretch>
            <a:fillRect/>
          </a:stretch>
        </p:blipFill>
        <p:spPr>
          <a:xfrm>
            <a:off x="0" y="884904"/>
            <a:ext cx="12267027" cy="5973096"/>
          </a:xfrm>
          <a:prstGeom prst="rect">
            <a:avLst/>
          </a:prstGeom>
        </p:spPr>
      </p:pic>
    </p:spTree>
    <p:extLst>
      <p:ext uri="{BB962C8B-B14F-4D97-AF65-F5344CB8AC3E}">
        <p14:creationId xmlns:p14="http://schemas.microsoft.com/office/powerpoint/2010/main" val="3739114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A" val="v3.1.0"/>
</p:tagLst>
</file>

<file path=ppt/tags/tag11.xml><?xml version="1.0" encoding="utf-8"?>
<p:tagLst xmlns:a="http://schemas.openxmlformats.org/drawingml/2006/main" xmlns:r="http://schemas.openxmlformats.org/officeDocument/2006/relationships" xmlns:p="http://schemas.openxmlformats.org/presentationml/2006/main">
  <p:tag name="PA" val="v3.1.0"/>
</p:tagLst>
</file>

<file path=ppt/tags/tag12.xml><?xml version="1.0" encoding="utf-8"?>
<p:tagLst xmlns:a="http://schemas.openxmlformats.org/drawingml/2006/main" xmlns:r="http://schemas.openxmlformats.org/officeDocument/2006/relationships" xmlns:p="http://schemas.openxmlformats.org/presentationml/2006/main">
  <p:tag name="PA" val="v3.1.0"/>
</p:tagLst>
</file>

<file path=ppt/tags/tag13.xml><?xml version="1.0" encoding="utf-8"?>
<p:tagLst xmlns:a="http://schemas.openxmlformats.org/drawingml/2006/main" xmlns:r="http://schemas.openxmlformats.org/officeDocument/2006/relationships" xmlns:p="http://schemas.openxmlformats.org/presentationml/2006/main">
  <p:tag name="PA" val="v3.1.0"/>
</p:tagLst>
</file>

<file path=ppt/tags/tag14.xml><?xml version="1.0" encoding="utf-8"?>
<p:tagLst xmlns:a="http://schemas.openxmlformats.org/drawingml/2006/main" xmlns:r="http://schemas.openxmlformats.org/officeDocument/2006/relationships" xmlns:p="http://schemas.openxmlformats.org/presentationml/2006/main">
  <p:tag name="PA" val="v3.1.0"/>
</p:tagLst>
</file>

<file path=ppt/tags/tag15.xml><?xml version="1.0" encoding="utf-8"?>
<p:tagLst xmlns:a="http://schemas.openxmlformats.org/drawingml/2006/main" xmlns:r="http://schemas.openxmlformats.org/officeDocument/2006/relationships" xmlns:p="http://schemas.openxmlformats.org/presentationml/2006/main">
  <p:tag name="PA" val="v3.1.0"/>
</p:tagLst>
</file>

<file path=ppt/tags/tag16.xml><?xml version="1.0" encoding="utf-8"?>
<p:tagLst xmlns:a="http://schemas.openxmlformats.org/drawingml/2006/main" xmlns:r="http://schemas.openxmlformats.org/officeDocument/2006/relationships" xmlns:p="http://schemas.openxmlformats.org/presentationml/2006/main">
  <p:tag name="PA" val="v3.1.0"/>
</p:tagLst>
</file>

<file path=ppt/tags/tag2.xml><?xml version="1.0" encoding="utf-8"?>
<p:tagLst xmlns:a="http://schemas.openxmlformats.org/drawingml/2006/main" xmlns:r="http://schemas.openxmlformats.org/officeDocument/2006/relationships" xmlns:p="http://schemas.openxmlformats.org/presentationml/2006/main">
  <p:tag name="PA" val="v3.1.0"/>
</p:tagLst>
</file>

<file path=ppt/tags/tag3.xml><?xml version="1.0" encoding="utf-8"?>
<p:tagLst xmlns:a="http://schemas.openxmlformats.org/drawingml/2006/main" xmlns:r="http://schemas.openxmlformats.org/officeDocument/2006/relationships" xmlns:p="http://schemas.openxmlformats.org/presentationml/2006/main">
  <p:tag name="PA" val="v3.1.0"/>
</p:tagLst>
</file>

<file path=ppt/tags/tag4.xml><?xml version="1.0" encoding="utf-8"?>
<p:tagLst xmlns:a="http://schemas.openxmlformats.org/drawingml/2006/main" xmlns:r="http://schemas.openxmlformats.org/officeDocument/2006/relationships" xmlns:p="http://schemas.openxmlformats.org/presentationml/2006/main">
  <p:tag name="PA" val="v3.1.0"/>
</p:tagLst>
</file>

<file path=ppt/tags/tag5.xml><?xml version="1.0" encoding="utf-8"?>
<p:tagLst xmlns:a="http://schemas.openxmlformats.org/drawingml/2006/main" xmlns:r="http://schemas.openxmlformats.org/officeDocument/2006/relationships" xmlns:p="http://schemas.openxmlformats.org/presentationml/2006/main">
  <p:tag name="PA" val="v3.1.0"/>
</p:tagLst>
</file>

<file path=ppt/tags/tag6.xml><?xml version="1.0" encoding="utf-8"?>
<p:tagLst xmlns:a="http://schemas.openxmlformats.org/drawingml/2006/main" xmlns:r="http://schemas.openxmlformats.org/officeDocument/2006/relationships" xmlns:p="http://schemas.openxmlformats.org/presentationml/2006/main">
  <p:tag name="PA" val="v3.1.0"/>
</p:tagLst>
</file>

<file path=ppt/tags/tag7.xml><?xml version="1.0" encoding="utf-8"?>
<p:tagLst xmlns:a="http://schemas.openxmlformats.org/drawingml/2006/main" xmlns:r="http://schemas.openxmlformats.org/officeDocument/2006/relationships" xmlns:p="http://schemas.openxmlformats.org/presentationml/2006/main">
  <p:tag name="PA" val="v3.1.0"/>
</p:tagLst>
</file>

<file path=ppt/tags/tag8.xml><?xml version="1.0" encoding="utf-8"?>
<p:tagLst xmlns:a="http://schemas.openxmlformats.org/drawingml/2006/main" xmlns:r="http://schemas.openxmlformats.org/officeDocument/2006/relationships" xmlns:p="http://schemas.openxmlformats.org/presentationml/2006/main">
  <p:tag name="PA" val="v3.1.0"/>
</p:tagLst>
</file>

<file path=ppt/tags/tag9.xml><?xml version="1.0" encoding="utf-8"?>
<p:tagLst xmlns:a="http://schemas.openxmlformats.org/drawingml/2006/main" xmlns:r="http://schemas.openxmlformats.org/officeDocument/2006/relationships" xmlns:p="http://schemas.openxmlformats.org/presentationml/2006/main">
  <p:tag name="PA" val="v3.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6830</TotalTime>
  <Words>3211</Words>
  <Application>Microsoft Office PowerPoint</Application>
  <PresentationFormat>Widescreen</PresentationFormat>
  <Paragraphs>201</Paragraphs>
  <Slides>51</Slides>
  <Notes>6</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51</vt:i4>
      </vt:variant>
    </vt:vector>
  </HeadingPairs>
  <TitlesOfParts>
    <vt:vector size="76" baseType="lpstr">
      <vt:lpstr>#9Slide05 Atlantika</vt:lpstr>
      <vt:lpstr>#9Slide05 Brannboll Ny</vt:lpstr>
      <vt:lpstr>#9Slide05 Israquella</vt:lpstr>
      <vt:lpstr>#9Slide05 SVNVery Berry</vt:lpstr>
      <vt:lpstr>Arial</vt:lpstr>
      <vt:lpstr>Baloo 2</vt:lpstr>
      <vt:lpstr>Calibri</vt:lpstr>
      <vt:lpstr>Calibri Light</vt:lpstr>
      <vt:lpstr>ITC Avant Garde Std Bk</vt:lpstr>
      <vt:lpstr>Montserrat</vt:lpstr>
      <vt:lpstr>Sniglet</vt:lpstr>
      <vt:lpstr>SVN-Steady</vt:lpstr>
      <vt:lpstr>SVN-Vanilla Daisy Pro</vt:lpstr>
      <vt:lpstr>Times New Roman</vt:lpstr>
      <vt:lpstr>Wingdings</vt:lpstr>
      <vt:lpstr>方正静蕾简体</vt:lpstr>
      <vt:lpstr>Office Theme</vt:lpstr>
      <vt:lpstr>1_Office Theme</vt:lpstr>
      <vt:lpstr>1_Thiết kế: Thạch Trương Thảo (0987 039 863)</vt:lpstr>
      <vt:lpstr>2_Office Theme</vt:lpstr>
      <vt:lpstr>Mental Health Awareness Training Workshop by Slidesgo</vt:lpstr>
      <vt:lpstr>30_Office Theme</vt:lpstr>
      <vt:lpstr>27_Office Theme</vt:lpstr>
      <vt:lpstr>3_Thiết kế: Thạch Trương Thảo (0987 039 863)</vt:lpstr>
      <vt:lpstr>4_Office Theme</vt:lpstr>
      <vt:lpstr>PowerPoint Presentation</vt:lpstr>
      <vt:lpstr>PowerPoint Presentation</vt:lpstr>
      <vt:lpstr>PowerPoint Presentation</vt:lpstr>
      <vt:lpstr>KHÁI NIỆM VÀ CÁC LOẠI TỆ NẠN        XÃ HỘI PHỔ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 VÀ HẬU QUẢ  CỦA TỆ NẠN XÃ HỘI</vt:lpstr>
      <vt:lpstr>PowerPoint Presentation</vt:lpstr>
      <vt:lpstr>PowerPoint Presentation</vt:lpstr>
      <vt:lpstr>PowerPoint Presentation</vt:lpstr>
      <vt:lpstr>PowerPoint Presentation</vt:lpstr>
      <vt:lpstr>PowerPoint Presentation</vt:lpstr>
      <vt:lpstr>PowerPoint Presentation</vt:lpstr>
      <vt:lpstr>MỘT SỐ QUY ĐỊNH CỦA PHÁP LUẬT VỀ PHÒNG, CHỐNG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TRÁCH NHIỆM CỦA HỌC SINH TRONG PHÒNG, CHỐNG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221</cp:revision>
  <dcterms:created xsi:type="dcterms:W3CDTF">2021-07-15T15:36:06Z</dcterms:created>
  <dcterms:modified xsi:type="dcterms:W3CDTF">2025-04-08T07:11:34Z</dcterms:modified>
</cp:coreProperties>
</file>