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4"/>
  </p:notesMasterIdLst>
  <p:sldIdLst>
    <p:sldId id="257" r:id="rId2"/>
    <p:sldId id="258" r:id="rId3"/>
    <p:sldId id="339" r:id="rId4"/>
    <p:sldId id="259" r:id="rId5"/>
    <p:sldId id="263" r:id="rId6"/>
    <p:sldId id="264" r:id="rId7"/>
    <p:sldId id="265" r:id="rId8"/>
    <p:sldId id="266" r:id="rId9"/>
    <p:sldId id="267" r:id="rId10"/>
    <p:sldId id="268" r:id="rId11"/>
    <p:sldId id="270" r:id="rId12"/>
    <p:sldId id="271" r:id="rId13"/>
    <p:sldId id="272" r:id="rId14"/>
    <p:sldId id="269" r:id="rId15"/>
    <p:sldId id="273" r:id="rId16"/>
    <p:sldId id="274" r:id="rId17"/>
    <p:sldId id="275" r:id="rId18"/>
    <p:sldId id="276" r:id="rId19"/>
    <p:sldId id="256" r:id="rId20"/>
    <p:sldId id="277" r:id="rId21"/>
    <p:sldId id="278" r:id="rId22"/>
    <p:sldId id="280" r:id="rId23"/>
    <p:sldId id="281" r:id="rId24"/>
    <p:sldId id="279" r:id="rId25"/>
    <p:sldId id="298" r:id="rId26"/>
    <p:sldId id="282" r:id="rId27"/>
    <p:sldId id="283" r:id="rId28"/>
    <p:sldId id="286" r:id="rId29"/>
    <p:sldId id="285" r:id="rId30"/>
    <p:sldId id="284" r:id="rId31"/>
    <p:sldId id="287" r:id="rId32"/>
    <p:sldId id="288" r:id="rId33"/>
    <p:sldId id="289" r:id="rId34"/>
    <p:sldId id="290" r:id="rId35"/>
    <p:sldId id="291" r:id="rId36"/>
    <p:sldId id="293" r:id="rId37"/>
    <p:sldId id="292" r:id="rId38"/>
    <p:sldId id="294" r:id="rId39"/>
    <p:sldId id="299" r:id="rId40"/>
    <p:sldId id="295" r:id="rId41"/>
    <p:sldId id="296" r:id="rId42"/>
    <p:sldId id="297" r:id="rId43"/>
    <p:sldId id="300" r:id="rId44"/>
    <p:sldId id="301" r:id="rId45"/>
    <p:sldId id="335" r:id="rId46"/>
    <p:sldId id="336" r:id="rId47"/>
    <p:sldId id="303" r:id="rId48"/>
    <p:sldId id="342" r:id="rId49"/>
    <p:sldId id="343" r:id="rId50"/>
    <p:sldId id="344" r:id="rId51"/>
    <p:sldId id="345" r:id="rId52"/>
    <p:sldId id="33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182" autoAdjust="0"/>
  </p:normalViewPr>
  <p:slideViewPr>
    <p:cSldViewPr snapToGrid="0">
      <p:cViewPr varScale="1">
        <p:scale>
          <a:sx n="62" d="100"/>
          <a:sy n="62" d="100"/>
        </p:scale>
        <p:origin x="10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B5544-C4A2-449B-943E-764B4F406DE9}"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70CFF-45C6-41BA-BED4-931862541B17}" type="slidenum">
              <a:rPr lang="en-US" smtClean="0"/>
              <a:t>‹#›</a:t>
            </a:fld>
            <a:endParaRPr lang="en-US"/>
          </a:p>
        </p:txBody>
      </p:sp>
    </p:spTree>
    <p:extLst>
      <p:ext uri="{BB962C8B-B14F-4D97-AF65-F5344CB8AC3E}">
        <p14:creationId xmlns:p14="http://schemas.microsoft.com/office/powerpoint/2010/main" val="252683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33DE1-6F2E-B445-8653-2E5FC0D998EF}" type="slidenum">
              <a:rPr lang="en-US" smtClean="0"/>
              <a:t>3</a:t>
            </a:fld>
            <a:endParaRPr lang="en-US" dirty="0"/>
          </a:p>
        </p:txBody>
      </p:sp>
    </p:spTree>
    <p:extLst>
      <p:ext uri="{BB962C8B-B14F-4D97-AF65-F5344CB8AC3E}">
        <p14:creationId xmlns:p14="http://schemas.microsoft.com/office/powerpoint/2010/main" val="378534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33DE1-6F2E-B445-8653-2E5FC0D998EF}" type="slidenum">
              <a:rPr lang="en-US" smtClean="0"/>
              <a:t>29</a:t>
            </a:fld>
            <a:endParaRPr lang="en-US" dirty="0"/>
          </a:p>
        </p:txBody>
      </p:sp>
    </p:spTree>
    <p:extLst>
      <p:ext uri="{BB962C8B-B14F-4D97-AF65-F5344CB8AC3E}">
        <p14:creationId xmlns:p14="http://schemas.microsoft.com/office/powerpoint/2010/main" val="283994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dirty="0">
                <a:solidFill>
                  <a:schemeClr val="tx1"/>
                </a:solidFill>
              </a:rPr>
              <a:t>Những cá thể nào có các biến dị di truyền có lợi với sinh vật, giúp chúng </a:t>
            </a:r>
            <a:r>
              <a:rPr lang="vi-VN" sz="1200" dirty="0">
                <a:solidFill>
                  <a:srgbClr val="0070C0"/>
                </a:solidFill>
              </a:rPr>
              <a:t>sống sót và sinh sản </a:t>
            </a:r>
            <a:r>
              <a:rPr lang="vi-VN" sz="1200" b="0" dirty="0">
                <a:solidFill>
                  <a:schemeClr val="tx1"/>
                </a:solidFill>
              </a:rPr>
              <a:t>hơn cá thể khác (đặc điểm thích nghi) thì sẽ để lại nhiều con cho sinh vật. </a:t>
            </a:r>
            <a:endParaRPr lang="en-US" sz="12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0" dirty="0">
                <a:solidFill>
                  <a:schemeClr val="tx1"/>
                </a:solidFill>
              </a:rPr>
              <a:t>Qua nhiều thế hệ, các cá thể mang đặc điểm thích nghi sẽ ngày một tăng.</a:t>
            </a:r>
            <a:endParaRPr lang="en-US" sz="1200" b="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4FE33DE1-6F2E-B445-8653-2E5FC0D998EF}" type="slidenum">
              <a:rPr lang="en-US" smtClean="0"/>
              <a:t>30</a:t>
            </a:fld>
            <a:endParaRPr lang="en-US" dirty="0"/>
          </a:p>
        </p:txBody>
      </p:sp>
    </p:spTree>
    <p:extLst>
      <p:ext uri="{BB962C8B-B14F-4D97-AF65-F5344CB8AC3E}">
        <p14:creationId xmlns:p14="http://schemas.microsoft.com/office/powerpoint/2010/main" val="277644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i="1" dirty="0">
                <a:latin typeface="Calibri" panose="020F0502020204030204" pitchFamily="34" charset="0"/>
                <a:ea typeface="Calibri" panose="020F0502020204030204" pitchFamily="34" charset="0"/>
                <a:cs typeface="Times New Roman" panose="02020603050405020304" pitchFamily="18" charset="0"/>
              </a:rPr>
              <a:t>Loài rắn vua có thể tránh được sự tấn công của các loài động vật ăn thịt vì chúng có màu sắc và hình dạng gần giống với rắn san hô – một loài có độc mạnh khiến các loài động vật ăn thịt tưởng nhầm nó có độc nên không dám ăn thịt.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7070CFF-45C6-41BA-BED4-931862541B17}" type="slidenum">
              <a:rPr lang="en-US" smtClean="0"/>
              <a:t>37</a:t>
            </a:fld>
            <a:endParaRPr lang="en-US"/>
          </a:p>
        </p:txBody>
      </p:sp>
    </p:spTree>
    <p:extLst>
      <p:ext uri="{BB962C8B-B14F-4D97-AF65-F5344CB8AC3E}">
        <p14:creationId xmlns:p14="http://schemas.microsoft.com/office/powerpoint/2010/main" val="272742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643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28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353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4766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3AD1F4-867F-4472-8EE4-15EE58FD31F2}"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396101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3AD1F4-867F-4472-8EE4-15EE58FD31F2}"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86559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3AD1F4-867F-4472-8EE4-15EE58FD31F2}"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120918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448066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79720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2459525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2036346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2419682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3253294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295137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7A7C-B7A1-E1DD-485D-9DC22F942628}"/>
              </a:ext>
            </a:extLst>
          </p:cNvPr>
          <p:cNvSpPr>
            <a:spLocks noGrp="1"/>
          </p:cNvSpPr>
          <p:nvPr>
            <p:ph type="title"/>
          </p:nvPr>
        </p:nvSpPr>
        <p:spPr>
          <a:xfrm>
            <a:off x="832104" y="868680"/>
            <a:ext cx="5266944" cy="1618488"/>
          </a:xfrm>
        </p:spPr>
        <p:txBody>
          <a:bodyPr>
            <a:noAutofit/>
          </a:bodyPr>
          <a:lstStyle>
            <a:lvl1pPr>
              <a:defRPr sz="6000"/>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B04B529F-5769-6BEF-E691-6521F4ACDB73}"/>
              </a:ext>
            </a:extLst>
          </p:cNvPr>
          <p:cNvSpPr/>
          <p:nvPr userDrawn="1"/>
        </p:nvSpPr>
        <p:spPr>
          <a:xfrm>
            <a:off x="10658006" y="0"/>
            <a:ext cx="1533994" cy="6236967"/>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CA7DC2D-7268-8F58-E0C2-6F42E98A5210}"/>
              </a:ext>
            </a:extLst>
          </p:cNvPr>
          <p:cNvSpPr>
            <a:spLocks noGrp="1"/>
          </p:cNvSpPr>
          <p:nvPr>
            <p:ph type="body" sz="quarter" idx="12"/>
          </p:nvPr>
        </p:nvSpPr>
        <p:spPr>
          <a:xfrm>
            <a:off x="1362456"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9" name="Text Placeholder 7">
            <a:extLst>
              <a:ext uri="{FF2B5EF4-FFF2-40B4-BE49-F238E27FC236}">
                <a16:creationId xmlns:a16="http://schemas.microsoft.com/office/drawing/2014/main" id="{F5746E5E-B809-F2FB-1D5F-3DEEAAE3AC82}"/>
              </a:ext>
            </a:extLst>
          </p:cNvPr>
          <p:cNvSpPr>
            <a:spLocks noGrp="1"/>
          </p:cNvSpPr>
          <p:nvPr>
            <p:ph type="body" sz="quarter" idx="13"/>
          </p:nvPr>
        </p:nvSpPr>
        <p:spPr>
          <a:xfrm>
            <a:off x="1362455"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CFC4C214-B21B-2FE4-2CFB-E32D144AAC8C}"/>
              </a:ext>
            </a:extLst>
          </p:cNvPr>
          <p:cNvSpPr>
            <a:spLocks noGrp="1"/>
          </p:cNvSpPr>
          <p:nvPr>
            <p:ph type="body" sz="quarter" idx="14"/>
          </p:nvPr>
        </p:nvSpPr>
        <p:spPr>
          <a:xfrm>
            <a:off x="448056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id="{4BCB0423-26CC-1866-36D6-417CE8478E0B}"/>
              </a:ext>
            </a:extLst>
          </p:cNvPr>
          <p:cNvSpPr>
            <a:spLocks noGrp="1"/>
          </p:cNvSpPr>
          <p:nvPr>
            <p:ph type="body" sz="quarter" idx="15"/>
          </p:nvPr>
        </p:nvSpPr>
        <p:spPr>
          <a:xfrm>
            <a:off x="448056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C91F37E2-352A-E656-2B44-10A08B806693}"/>
              </a:ext>
            </a:extLst>
          </p:cNvPr>
          <p:cNvSpPr>
            <a:spLocks noGrp="1"/>
          </p:cNvSpPr>
          <p:nvPr>
            <p:ph type="body" sz="quarter" idx="16"/>
          </p:nvPr>
        </p:nvSpPr>
        <p:spPr>
          <a:xfrm>
            <a:off x="7589520" y="2969369"/>
            <a:ext cx="2377440" cy="365760"/>
          </a:xfrm>
        </p:spPr>
        <p:txBody>
          <a:bodyPr>
            <a:noAutofit/>
          </a:bodyPr>
          <a:lstStyle>
            <a:lvl1pPr marL="0" indent="0">
              <a:lnSpc>
                <a:spcPct val="100000"/>
              </a:lnSpc>
              <a:spcBef>
                <a:spcPts val="0"/>
              </a:spcBef>
              <a:buNone/>
              <a:defRPr sz="2400" b="1"/>
            </a:lvl1pPr>
          </a:lstStyle>
          <a:p>
            <a:pPr lvl="0"/>
            <a:r>
              <a:rPr lang="en-US"/>
              <a:t>Click to edit Master text styles</a:t>
            </a:r>
          </a:p>
        </p:txBody>
      </p:sp>
      <p:sp>
        <p:nvSpPr>
          <p:cNvPr id="13" name="Text Placeholder 7">
            <a:extLst>
              <a:ext uri="{FF2B5EF4-FFF2-40B4-BE49-F238E27FC236}">
                <a16:creationId xmlns:a16="http://schemas.microsoft.com/office/drawing/2014/main" id="{5A963E94-81AE-19CC-DF83-6111A2B4F3DB}"/>
              </a:ext>
            </a:extLst>
          </p:cNvPr>
          <p:cNvSpPr>
            <a:spLocks noGrp="1"/>
          </p:cNvSpPr>
          <p:nvPr>
            <p:ph type="body" sz="quarter" idx="17"/>
          </p:nvPr>
        </p:nvSpPr>
        <p:spPr>
          <a:xfrm>
            <a:off x="7589520" y="3588730"/>
            <a:ext cx="2377440" cy="2140559"/>
          </a:xfrm>
        </p:spPr>
        <p:txBody>
          <a:bodyPr>
            <a:noAutofit/>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9">
            <a:extLst>
              <a:ext uri="{FF2B5EF4-FFF2-40B4-BE49-F238E27FC236}">
                <a16:creationId xmlns:a16="http://schemas.microsoft.com/office/drawing/2014/main" id="{172931EA-341C-999B-DB4A-D602BB175D6B}"/>
              </a:ext>
            </a:extLst>
          </p:cNvPr>
          <p:cNvSpPr/>
          <p:nvPr userDrawn="1"/>
        </p:nvSpPr>
        <p:spPr>
          <a:xfrm rot="10800000" flipV="1">
            <a:off x="5903249" y="0"/>
            <a:ext cx="6288750" cy="2328873"/>
          </a:xfrm>
          <a:custGeom>
            <a:avLst/>
            <a:gdLst>
              <a:gd name="connsiteX0" fmla="*/ 0 w 6288750"/>
              <a:gd name="connsiteY0" fmla="*/ 0 h 2328873"/>
              <a:gd name="connsiteX1" fmla="*/ 6288750 w 6288750"/>
              <a:gd name="connsiteY1" fmla="*/ 0 h 2328873"/>
              <a:gd name="connsiteX2" fmla="*/ 6162469 w 6288750"/>
              <a:gd name="connsiteY2" fmla="*/ 296585 h 2328873"/>
              <a:gd name="connsiteX3" fmla="*/ 3144375 w 6288750"/>
              <a:gd name="connsiteY3" fmla="*/ 2328873 h 2328873"/>
              <a:gd name="connsiteX4" fmla="*/ 126282 w 6288750"/>
              <a:gd name="connsiteY4" fmla="*/ 296585 h 232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50" h="2328873">
                <a:moveTo>
                  <a:pt x="0" y="0"/>
                </a:moveTo>
                <a:lnTo>
                  <a:pt x="6288750" y="0"/>
                </a:lnTo>
                <a:lnTo>
                  <a:pt x="6162469" y="296585"/>
                </a:lnTo>
                <a:cubicBezTo>
                  <a:pt x="5581235" y="1507107"/>
                  <a:pt x="4447628" y="2328873"/>
                  <a:pt x="3144375" y="2328873"/>
                </a:cubicBezTo>
                <a:cubicBezTo>
                  <a:pt x="1841122" y="2328873"/>
                  <a:pt x="707515" y="1507107"/>
                  <a:pt x="126282" y="296585"/>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6EA7790D-787D-B16D-4F53-AF0F195555CA}"/>
              </a:ext>
            </a:extLst>
          </p:cNvPr>
          <p:cNvSpPr>
            <a:spLocks noGrp="1"/>
          </p:cNvSpPr>
          <p:nvPr>
            <p:ph type="ftr" sz="quarter" idx="1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F9961C4E-0427-2EE8-F054-700072354C6B}"/>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41650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3AD1F4-867F-4472-8EE4-15EE58FD31F2}"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1467429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194269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3007703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38520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3608229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Picture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89D61-DB67-1495-CBF7-35A7248D711D}"/>
              </a:ext>
            </a:extLst>
          </p:cNvPr>
          <p:cNvSpPr>
            <a:spLocks noGrp="1"/>
          </p:cNvSpPr>
          <p:nvPr>
            <p:ph type="title"/>
          </p:nvPr>
        </p:nvSpPr>
        <p:spPr>
          <a:xfrm>
            <a:off x="832104" y="868680"/>
            <a:ext cx="5266944" cy="1618488"/>
          </a:xfrm>
        </p:spPr>
        <p:txBody>
          <a:bodyPr>
            <a:noAutofit/>
          </a:bodyPr>
          <a:lstStyle>
            <a:lvl1pPr>
              <a:defRPr sz="6000" b="1"/>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D0F2D0A-BAAF-2549-FFA2-FEB8BAE1FBC7}"/>
              </a:ext>
            </a:extLst>
          </p:cNvPr>
          <p:cNvSpPr>
            <a:spLocks noGrp="1"/>
          </p:cNvSpPr>
          <p:nvPr>
            <p:ph type="body" sz="quarter" idx="13"/>
          </p:nvPr>
        </p:nvSpPr>
        <p:spPr>
          <a:xfrm>
            <a:off x="1362456" y="2980944"/>
            <a:ext cx="3383280" cy="2752344"/>
          </a:xfrm>
        </p:spPr>
        <p:txBody>
          <a:bodyPr>
            <a:normAutofit/>
          </a:bodyPr>
          <a:lstStyle>
            <a:lvl1pPr marL="0" indent="0">
              <a:lnSpc>
                <a:spcPct val="100000"/>
              </a:lnSpc>
              <a:spcBef>
                <a:spcPts val="0"/>
              </a:spcBef>
              <a:spcAft>
                <a:spcPts val="1800"/>
              </a:spcAft>
              <a:buNone/>
              <a:defRPr sz="1600"/>
            </a:lvl1pPr>
          </a:lstStyle>
          <a:p>
            <a:pPr lvl="0"/>
            <a:r>
              <a:rPr lang="en-US"/>
              <a:t>Click to edit Master text styles</a:t>
            </a:r>
          </a:p>
        </p:txBody>
      </p:sp>
      <p:sp>
        <p:nvSpPr>
          <p:cNvPr id="15" name="Picture Placeholder 14">
            <a:extLst>
              <a:ext uri="{FF2B5EF4-FFF2-40B4-BE49-F238E27FC236}">
                <a16:creationId xmlns:a16="http://schemas.microsoft.com/office/drawing/2014/main" id="{F8CD9A70-8549-CC59-2676-F55CA05BD8B4}"/>
              </a:ext>
            </a:extLst>
          </p:cNvPr>
          <p:cNvSpPr>
            <a:spLocks noGrp="1"/>
          </p:cNvSpPr>
          <p:nvPr>
            <p:ph type="pic" sz="quarter" idx="12" hasCustomPrompt="1"/>
          </p:nvPr>
        </p:nvSpPr>
        <p:spPr>
          <a:xfrm>
            <a:off x="5182717" y="0"/>
            <a:ext cx="5475288" cy="6858000"/>
          </a:xfrm>
          <a:custGeom>
            <a:avLst/>
            <a:gdLst>
              <a:gd name="connsiteX0" fmla="*/ 1725546 w 5475288"/>
              <a:gd name="connsiteY0" fmla="*/ 0 h 6858000"/>
              <a:gd name="connsiteX1" fmla="*/ 5475288 w 5475288"/>
              <a:gd name="connsiteY1" fmla="*/ 0 h 6858000"/>
              <a:gd name="connsiteX2" fmla="*/ 5475288 w 5475288"/>
              <a:gd name="connsiteY2" fmla="*/ 6858000 h 6858000"/>
              <a:gd name="connsiteX3" fmla="*/ 1725545 w 5475288"/>
              <a:gd name="connsiteY3" fmla="*/ 6858000 h 6858000"/>
              <a:gd name="connsiteX4" fmla="*/ 1441507 w 5475288"/>
              <a:gd name="connsiteY4" fmla="*/ 6616491 h 6858000"/>
              <a:gd name="connsiteX5" fmla="*/ 4994 w 5475288"/>
              <a:gd name="connsiteY5" fmla="*/ 3666742 h 6858000"/>
              <a:gd name="connsiteX6" fmla="*/ 0 w 5475288"/>
              <a:gd name="connsiteY6" fmla="*/ 3492199 h 6858000"/>
              <a:gd name="connsiteX7" fmla="*/ 0 w 5475288"/>
              <a:gd name="connsiteY7" fmla="*/ 3365801 h 6858000"/>
              <a:gd name="connsiteX8" fmla="*/ 4994 w 5475288"/>
              <a:gd name="connsiteY8" fmla="*/ 3191258 h 6858000"/>
              <a:gd name="connsiteX9" fmla="*/ 1441507 w 5475288"/>
              <a:gd name="connsiteY9" fmla="*/ 241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5288" h="6858000">
                <a:moveTo>
                  <a:pt x="1725546" y="0"/>
                </a:moveTo>
                <a:lnTo>
                  <a:pt x="5475288" y="0"/>
                </a:lnTo>
                <a:lnTo>
                  <a:pt x="5475288" y="6858000"/>
                </a:lnTo>
                <a:lnTo>
                  <a:pt x="1725545" y="6858000"/>
                </a:lnTo>
                <a:lnTo>
                  <a:pt x="1441507" y="6616491"/>
                </a:lnTo>
                <a:cubicBezTo>
                  <a:pt x="604936" y="5840934"/>
                  <a:pt x="70475" y="4808520"/>
                  <a:pt x="4994" y="3666742"/>
                </a:cubicBezTo>
                <a:lnTo>
                  <a:pt x="0" y="3492199"/>
                </a:lnTo>
                <a:lnTo>
                  <a:pt x="0" y="3365801"/>
                </a:lnTo>
                <a:lnTo>
                  <a:pt x="4994" y="3191258"/>
                </a:lnTo>
                <a:cubicBezTo>
                  <a:pt x="70475" y="2049480"/>
                  <a:pt x="604936" y="1017067"/>
                  <a:pt x="1441507" y="241510"/>
                </a:cubicBezTo>
                <a:close/>
              </a:path>
            </a:pathLst>
          </a:custGeom>
        </p:spPr>
        <p:txBody>
          <a:bodyPr wrap="square" anchor="ct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10" name="Text Placeholder 9">
            <a:extLst>
              <a:ext uri="{FF2B5EF4-FFF2-40B4-BE49-F238E27FC236}">
                <a16:creationId xmlns:a16="http://schemas.microsoft.com/office/drawing/2014/main" id="{4617BB1C-6202-0017-D4A1-6CF13039DDC2}"/>
              </a:ext>
            </a:extLst>
          </p:cNvPr>
          <p:cNvSpPr>
            <a:spLocks noGrp="1"/>
          </p:cNvSpPr>
          <p:nvPr>
            <p:ph type="body" sz="quarter" idx="14"/>
          </p:nvPr>
        </p:nvSpPr>
        <p:spPr>
          <a:xfrm>
            <a:off x="9863126" y="281264"/>
            <a:ext cx="2328872" cy="6288750"/>
          </a:xfrm>
          <a:custGeom>
            <a:avLst/>
            <a:gdLst>
              <a:gd name="connsiteX0" fmla="*/ 2328872 w 2328872"/>
              <a:gd name="connsiteY0" fmla="*/ 0 h 6288750"/>
              <a:gd name="connsiteX1" fmla="*/ 2328872 w 2328872"/>
              <a:gd name="connsiteY1" fmla="*/ 6288750 h 6288750"/>
              <a:gd name="connsiteX2" fmla="*/ 2032288 w 2328872"/>
              <a:gd name="connsiteY2" fmla="*/ 6162469 h 6288750"/>
              <a:gd name="connsiteX3" fmla="*/ 0 w 2328872"/>
              <a:gd name="connsiteY3" fmla="*/ 3144375 h 6288750"/>
              <a:gd name="connsiteX4" fmla="*/ 2032288 w 2328872"/>
              <a:gd name="connsiteY4" fmla="*/ 126282 h 628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72" h="6288750">
                <a:moveTo>
                  <a:pt x="2328872" y="0"/>
                </a:moveTo>
                <a:lnTo>
                  <a:pt x="2328872" y="6288750"/>
                </a:lnTo>
                <a:lnTo>
                  <a:pt x="2032288" y="6162469"/>
                </a:lnTo>
                <a:cubicBezTo>
                  <a:pt x="821766" y="5581235"/>
                  <a:pt x="0" y="4447628"/>
                  <a:pt x="0" y="3144375"/>
                </a:cubicBezTo>
                <a:cubicBezTo>
                  <a:pt x="0" y="1841122"/>
                  <a:pt x="821766" y="707515"/>
                  <a:pt x="2032288" y="126282"/>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dirty="0">
                <a:noFill/>
              </a:defRPr>
            </a:lvl1pPr>
          </a:lstStyle>
          <a:p>
            <a:pPr marL="0" lvl="0" algn="ctr"/>
            <a:r>
              <a:rPr lang="en-US"/>
              <a:t>Click to edit Master text styles</a:t>
            </a:r>
          </a:p>
        </p:txBody>
      </p:sp>
      <p:sp>
        <p:nvSpPr>
          <p:cNvPr id="2" name="Footer Placeholder 1">
            <a:extLst>
              <a:ext uri="{FF2B5EF4-FFF2-40B4-BE49-F238E27FC236}">
                <a16:creationId xmlns:a16="http://schemas.microsoft.com/office/drawing/2014/main" id="{2C895E44-8BB4-22DB-782B-DEDBE96CC513}"/>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EA7DA117-367E-3E27-5E36-1D9C826A6BFA}"/>
              </a:ext>
            </a:extLst>
          </p:cNvPr>
          <p:cNvSpPr>
            <a:spLocks noGrp="1"/>
          </p:cNvSpPr>
          <p:nvPr>
            <p:ph type="sldNum" sz="quarter" idx="11"/>
          </p:nvPr>
        </p:nvSpPr>
        <p:spPr/>
        <p:txBody>
          <a:bodyPr/>
          <a:lstStyle/>
          <a:p>
            <a:fld id="{0A95BBB0-0295-4C7E-A3D0-2F07981FE8CB}" type="slidenum">
              <a:rPr lang="en-US" smtClean="0"/>
              <a:pPr/>
              <a:t>‹#›</a:t>
            </a:fld>
            <a:endParaRPr lang="en-US" dirty="0"/>
          </a:p>
        </p:txBody>
      </p:sp>
    </p:spTree>
    <p:extLst>
      <p:ext uri="{BB962C8B-B14F-4D97-AF65-F5344CB8AC3E}">
        <p14:creationId xmlns:p14="http://schemas.microsoft.com/office/powerpoint/2010/main" val="393264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a:blip r:embed="rId2">
            <a:alphaModFix/>
          </a:blip>
          <a:stretch>
            <a:fillRect/>
          </a:stretch>
        </p:blipFill>
        <p:spPr>
          <a:xfrm>
            <a:off x="2653935" y="-20766"/>
            <a:ext cx="1383599" cy="1383599"/>
          </a:xfrm>
          <a:prstGeom prst="rect">
            <a:avLst/>
          </a:prstGeom>
          <a:noFill/>
          <a:ln>
            <a:noFill/>
          </a:ln>
        </p:spPr>
      </p:pic>
      <p:pic>
        <p:nvPicPr>
          <p:cNvPr id="10" name="Shape 10"/>
          <p:cNvPicPr preferRelativeResize="0"/>
          <p:nvPr/>
        </p:nvPicPr>
        <p:blipFill>
          <a:blip r:embed="rId3">
            <a:alphaModFix/>
          </a:blip>
          <a:stretch>
            <a:fillRect/>
          </a:stretch>
        </p:blipFill>
        <p:spPr>
          <a:xfrm>
            <a:off x="10721765" y="2655767"/>
            <a:ext cx="1546436" cy="1546399"/>
          </a:xfrm>
          <a:prstGeom prst="rect">
            <a:avLst/>
          </a:prstGeom>
          <a:noFill/>
          <a:ln>
            <a:noFill/>
          </a:ln>
        </p:spPr>
      </p:pic>
      <p:pic>
        <p:nvPicPr>
          <p:cNvPr id="11" name="Shape 11"/>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12" name="Shape 12"/>
          <p:cNvPicPr preferRelativeResize="0"/>
          <p:nvPr/>
        </p:nvPicPr>
        <p:blipFill>
          <a:blip r:embed="rId5">
            <a:alphaModFix/>
          </a:blip>
          <a:stretch>
            <a:fillRect/>
          </a:stretch>
        </p:blipFill>
        <p:spPr>
          <a:xfrm>
            <a:off x="9525001" y="2966"/>
            <a:ext cx="2743199" cy="2743199"/>
          </a:xfrm>
          <a:prstGeom prst="rect">
            <a:avLst/>
          </a:prstGeom>
          <a:noFill/>
          <a:ln>
            <a:noFill/>
          </a:ln>
        </p:spPr>
      </p:pic>
      <p:pic>
        <p:nvPicPr>
          <p:cNvPr id="13" name="Shape 13"/>
          <p:cNvPicPr preferRelativeResize="0"/>
          <p:nvPr/>
        </p:nvPicPr>
        <p:blipFill>
          <a:blip r:embed="rId6">
            <a:alphaModFix/>
          </a:blip>
          <a:stretch>
            <a:fillRect/>
          </a:stretch>
        </p:blipFill>
        <p:spPr>
          <a:xfrm>
            <a:off x="-95323" y="1356242"/>
            <a:ext cx="2760900" cy="2760900"/>
          </a:xfrm>
          <a:prstGeom prst="rect">
            <a:avLst/>
          </a:prstGeom>
          <a:noFill/>
          <a:ln>
            <a:noFill/>
          </a:ln>
        </p:spPr>
      </p:pic>
      <p:sp>
        <p:nvSpPr>
          <p:cNvPr id="14" name="Shape 14"/>
          <p:cNvSpPr/>
          <p:nvPr/>
        </p:nvSpPr>
        <p:spPr>
          <a:xfrm>
            <a:off x="-96834" y="273090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15" name="Shape 15"/>
          <p:cNvSpPr/>
          <p:nvPr/>
        </p:nvSpPr>
        <p:spPr>
          <a:xfrm>
            <a:off x="1286765" y="5486502"/>
            <a:ext cx="1383599" cy="1383599"/>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pic>
        <p:nvPicPr>
          <p:cNvPr id="16" name="Shape 16"/>
          <p:cNvPicPr preferRelativeResize="0"/>
          <p:nvPr/>
        </p:nvPicPr>
        <p:blipFill>
          <a:blip r:embed="rId7">
            <a:alphaModFix/>
          </a:blip>
          <a:stretch>
            <a:fillRect/>
          </a:stretch>
        </p:blipFill>
        <p:spPr>
          <a:xfrm>
            <a:off x="5408858" y="5481876"/>
            <a:ext cx="1383599" cy="1383565"/>
          </a:xfrm>
          <a:prstGeom prst="rect">
            <a:avLst/>
          </a:prstGeom>
          <a:noFill/>
          <a:ln>
            <a:noFill/>
          </a:ln>
        </p:spPr>
      </p:pic>
      <p:pic>
        <p:nvPicPr>
          <p:cNvPr id="17" name="Shape 17"/>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18" name="Shape 18"/>
          <p:cNvPicPr preferRelativeResize="0"/>
          <p:nvPr/>
        </p:nvPicPr>
        <p:blipFill>
          <a:blip r:embed="rId9">
            <a:alphaModFix/>
          </a:blip>
          <a:stretch>
            <a:fillRect/>
          </a:stretch>
        </p:blipFill>
        <p:spPr>
          <a:xfrm>
            <a:off x="-88800" y="-24142"/>
            <a:ext cx="1383599" cy="1383643"/>
          </a:xfrm>
          <a:prstGeom prst="rect">
            <a:avLst/>
          </a:prstGeom>
          <a:noFill/>
          <a:ln>
            <a:noFill/>
          </a:ln>
        </p:spPr>
      </p:pic>
      <p:pic>
        <p:nvPicPr>
          <p:cNvPr id="19" name="Shape 19"/>
          <p:cNvPicPr preferRelativeResize="0"/>
          <p:nvPr/>
        </p:nvPicPr>
        <p:blipFill>
          <a:blip r:embed="rId10">
            <a:alphaModFix/>
          </a:blip>
          <a:stretch>
            <a:fillRect/>
          </a:stretch>
        </p:blipFill>
        <p:spPr>
          <a:xfrm>
            <a:off x="6776391" y="-24098"/>
            <a:ext cx="1383599" cy="1383599"/>
          </a:xfrm>
          <a:prstGeom prst="rect">
            <a:avLst/>
          </a:prstGeom>
          <a:noFill/>
          <a:ln>
            <a:noFill/>
          </a:ln>
        </p:spPr>
      </p:pic>
      <p:pic>
        <p:nvPicPr>
          <p:cNvPr id="20" name="Shape 20"/>
          <p:cNvPicPr preferRelativeResize="0"/>
          <p:nvPr/>
        </p:nvPicPr>
        <p:blipFill>
          <a:blip r:embed="rId11">
            <a:alphaModFix/>
          </a:blip>
          <a:stretch>
            <a:fillRect/>
          </a:stretch>
        </p:blipFill>
        <p:spPr>
          <a:xfrm>
            <a:off x="4025267" y="5474401"/>
            <a:ext cx="1383599" cy="1383599"/>
          </a:xfrm>
          <a:prstGeom prst="rect">
            <a:avLst/>
          </a:prstGeom>
          <a:noFill/>
          <a:ln>
            <a:noFill/>
          </a:ln>
        </p:spPr>
      </p:pic>
      <p:sp>
        <p:nvSpPr>
          <p:cNvPr id="21" name="Shape 21"/>
          <p:cNvSpPr/>
          <p:nvPr/>
        </p:nvSpPr>
        <p:spPr>
          <a:xfrm flipH="1">
            <a:off x="1295399" y="-8159"/>
            <a:ext cx="1371600" cy="1371600"/>
          </a:xfrm>
          <a:prstGeom prst="rect">
            <a:avLst/>
          </a:prstGeom>
          <a:solidFill>
            <a:srgbClr val="B0D85B"/>
          </a:solidFill>
          <a:ln>
            <a:noFill/>
          </a:ln>
        </p:spPr>
        <p:txBody>
          <a:bodyPr lIns="121900" tIns="121900" rIns="121900" bIns="121900" anchor="ctr" anchorCtr="0">
            <a:noAutofit/>
          </a:bodyPr>
          <a:lstStyle/>
          <a:p>
            <a:pPr lvl="0">
              <a:spcBef>
                <a:spcPts val="0"/>
              </a:spcBef>
              <a:buNone/>
            </a:pPr>
            <a:endParaRPr sz="2400"/>
          </a:p>
        </p:txBody>
      </p:sp>
      <p:sp>
        <p:nvSpPr>
          <p:cNvPr id="22" name="Shape 22"/>
          <p:cNvSpPr/>
          <p:nvPr/>
        </p:nvSpPr>
        <p:spPr>
          <a:xfrm flipH="1">
            <a:off x="2666999" y="5486519"/>
            <a:ext cx="1371600" cy="1371600"/>
          </a:xfrm>
          <a:prstGeom prst="rect">
            <a:avLst/>
          </a:prstGeom>
          <a:solidFill>
            <a:srgbClr val="EDC67B"/>
          </a:solidFill>
          <a:ln>
            <a:noFill/>
          </a:ln>
        </p:spPr>
        <p:txBody>
          <a:bodyPr lIns="121900" tIns="121900" rIns="121900" bIns="121900" anchor="ctr" anchorCtr="0">
            <a:noAutofit/>
          </a:bodyPr>
          <a:lstStyle/>
          <a:p>
            <a:pPr lvl="0">
              <a:spcBef>
                <a:spcPts val="0"/>
              </a:spcBef>
              <a:buNone/>
            </a:pPr>
            <a:endParaRPr sz="2400"/>
          </a:p>
        </p:txBody>
      </p:sp>
      <p:sp>
        <p:nvSpPr>
          <p:cNvPr id="23" name="Shape 23"/>
          <p:cNvSpPr/>
          <p:nvPr/>
        </p:nvSpPr>
        <p:spPr>
          <a:xfrm flipH="1">
            <a:off x="4038599" y="0"/>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24" name="Shape 24"/>
          <p:cNvSpPr/>
          <p:nvPr/>
        </p:nvSpPr>
        <p:spPr>
          <a:xfrm flipH="1">
            <a:off x="6781799" y="5486519"/>
            <a:ext cx="1371600" cy="137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25" name="Shape 25"/>
          <p:cNvSpPr/>
          <p:nvPr/>
        </p:nvSpPr>
        <p:spPr>
          <a:xfrm flipH="1">
            <a:off x="8153399" y="5486519"/>
            <a:ext cx="1371600" cy="137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26" name="Shape 26"/>
          <p:cNvSpPr/>
          <p:nvPr/>
        </p:nvSpPr>
        <p:spPr>
          <a:xfrm flipH="1">
            <a:off x="8157299" y="-12740"/>
            <a:ext cx="1371600" cy="1371600"/>
          </a:xfrm>
          <a:prstGeom prst="rect">
            <a:avLst/>
          </a:prstGeom>
          <a:solidFill>
            <a:srgbClr val="37A9DD"/>
          </a:solidFill>
          <a:ln>
            <a:noFill/>
          </a:ln>
        </p:spPr>
        <p:txBody>
          <a:bodyPr lIns="121900" tIns="121900" rIns="121900" bIns="121900" anchor="ctr" anchorCtr="0">
            <a:noAutofit/>
          </a:bodyPr>
          <a:lstStyle/>
          <a:p>
            <a:pPr lvl="0">
              <a:spcBef>
                <a:spcPts val="0"/>
              </a:spcBef>
              <a:buNone/>
            </a:pPr>
            <a:endParaRPr sz="2400"/>
          </a:p>
        </p:txBody>
      </p:sp>
      <p:sp>
        <p:nvSpPr>
          <p:cNvPr id="27" name="Shape 27"/>
          <p:cNvSpPr/>
          <p:nvPr/>
        </p:nvSpPr>
        <p:spPr>
          <a:xfrm flipH="1">
            <a:off x="5410199" y="0"/>
            <a:ext cx="1371600" cy="1371600"/>
          </a:xfrm>
          <a:prstGeom prst="rect">
            <a:avLst/>
          </a:prstGeom>
          <a:solidFill>
            <a:srgbClr val="FAA99C"/>
          </a:solidFill>
          <a:ln>
            <a:noFill/>
          </a:ln>
        </p:spPr>
        <p:txBody>
          <a:bodyPr lIns="121900" tIns="121900" rIns="121900" bIns="121900" anchor="ctr" anchorCtr="0">
            <a:noAutofit/>
          </a:bodyPr>
          <a:lstStyle/>
          <a:p>
            <a:pPr lvl="0">
              <a:spcBef>
                <a:spcPts val="0"/>
              </a:spcBef>
              <a:buNone/>
            </a:pPr>
            <a:endParaRPr sz="2400"/>
          </a:p>
        </p:txBody>
      </p:sp>
      <p:sp>
        <p:nvSpPr>
          <p:cNvPr id="28" name="Shape 28"/>
          <p:cNvSpPr/>
          <p:nvPr/>
        </p:nvSpPr>
        <p:spPr>
          <a:xfrm>
            <a:off x="2667001" y="1358900"/>
            <a:ext cx="6857999" cy="41276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29" name="Shape 29"/>
          <p:cNvSpPr txBox="1">
            <a:spLocks noGrp="1"/>
          </p:cNvSpPr>
          <p:nvPr>
            <p:ph type="ctrTitle"/>
          </p:nvPr>
        </p:nvSpPr>
        <p:spPr>
          <a:xfrm>
            <a:off x="3948733" y="2655767"/>
            <a:ext cx="4294400" cy="1546399"/>
          </a:xfrm>
          <a:prstGeom prst="rect">
            <a:avLst/>
          </a:prstGeom>
        </p:spPr>
        <p:txBody>
          <a:bodyPr lIns="91425" tIns="91425" rIns="91425" bIns="91425" anchor="ctr"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30" name="Shape 30"/>
          <p:cNvSpPr/>
          <p:nvPr/>
        </p:nvSpPr>
        <p:spPr>
          <a:xfrm flipH="1">
            <a:off x="9526445" y="3417487"/>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1" name="Shape 31"/>
          <p:cNvSpPr/>
          <p:nvPr/>
        </p:nvSpPr>
        <p:spPr>
          <a:xfrm flipH="1">
            <a:off x="3343112" y="667253"/>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2" name="Shape 32"/>
          <p:cNvSpPr/>
          <p:nvPr/>
        </p:nvSpPr>
        <p:spPr>
          <a:xfrm flipH="1">
            <a:off x="10896388" y="11"/>
            <a:ext cx="1295600" cy="12951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3" name="Shape 33"/>
          <p:cNvSpPr/>
          <p:nvPr/>
        </p:nvSpPr>
        <p:spPr>
          <a:xfrm>
            <a:off x="6088156" y="-65"/>
            <a:ext cx="691600" cy="691600"/>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sp>
        <p:nvSpPr>
          <p:cNvPr id="34" name="Shape 34"/>
          <p:cNvSpPr/>
          <p:nvPr/>
        </p:nvSpPr>
        <p:spPr>
          <a:xfrm flipH="1">
            <a:off x="604012" y="-79"/>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5" name="Shape 35"/>
          <p:cNvSpPr/>
          <p:nvPr/>
        </p:nvSpPr>
        <p:spPr>
          <a:xfrm>
            <a:off x="9518247" y="4113835"/>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36" name="Shape 36"/>
          <p:cNvSpPr/>
          <p:nvPr/>
        </p:nvSpPr>
        <p:spPr>
          <a:xfrm flipH="1">
            <a:off x="9525001" y="2743267"/>
            <a:ext cx="1383599" cy="1383599"/>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3675093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ubtitle">
    <p:spTree>
      <p:nvGrpSpPr>
        <p:cNvPr id="1" name="Shape 37"/>
        <p:cNvGrpSpPr/>
        <p:nvPr/>
      </p:nvGrpSpPr>
      <p:grpSpPr>
        <a:xfrm>
          <a:off x="0" y="0"/>
          <a:ext cx="0" cy="0"/>
          <a:chOff x="0" y="0"/>
          <a:chExt cx="0" cy="0"/>
        </a:xfrm>
      </p:grpSpPr>
      <p:pic>
        <p:nvPicPr>
          <p:cNvPr id="38" name="Shape 38"/>
          <p:cNvPicPr preferRelativeResize="0"/>
          <p:nvPr/>
        </p:nvPicPr>
        <p:blipFill>
          <a:blip r:embed="rId2">
            <a:alphaModFix/>
          </a:blip>
          <a:stretch>
            <a:fillRect/>
          </a:stretch>
        </p:blipFill>
        <p:spPr>
          <a:xfrm>
            <a:off x="2653935" y="-20766"/>
            <a:ext cx="1383599" cy="1383599"/>
          </a:xfrm>
          <a:prstGeom prst="rect">
            <a:avLst/>
          </a:prstGeom>
          <a:noFill/>
          <a:ln>
            <a:noFill/>
          </a:ln>
        </p:spPr>
      </p:pic>
      <p:pic>
        <p:nvPicPr>
          <p:cNvPr id="39" name="Shape 39"/>
          <p:cNvPicPr preferRelativeResize="0"/>
          <p:nvPr/>
        </p:nvPicPr>
        <p:blipFill>
          <a:blip r:embed="rId3">
            <a:alphaModFix/>
          </a:blip>
          <a:stretch>
            <a:fillRect/>
          </a:stretch>
        </p:blipFill>
        <p:spPr>
          <a:xfrm>
            <a:off x="10721765" y="2655767"/>
            <a:ext cx="1546436" cy="1546399"/>
          </a:xfrm>
          <a:prstGeom prst="rect">
            <a:avLst/>
          </a:prstGeom>
          <a:noFill/>
          <a:ln>
            <a:noFill/>
          </a:ln>
        </p:spPr>
      </p:pic>
      <p:pic>
        <p:nvPicPr>
          <p:cNvPr id="40" name="Shape 40"/>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41" name="Shape 41"/>
          <p:cNvPicPr preferRelativeResize="0"/>
          <p:nvPr/>
        </p:nvPicPr>
        <p:blipFill>
          <a:blip r:embed="rId5">
            <a:alphaModFix/>
          </a:blip>
          <a:stretch>
            <a:fillRect/>
          </a:stretch>
        </p:blipFill>
        <p:spPr>
          <a:xfrm>
            <a:off x="9525001" y="2966"/>
            <a:ext cx="2743199" cy="2743199"/>
          </a:xfrm>
          <a:prstGeom prst="rect">
            <a:avLst/>
          </a:prstGeom>
          <a:noFill/>
          <a:ln>
            <a:noFill/>
          </a:ln>
        </p:spPr>
      </p:pic>
      <p:pic>
        <p:nvPicPr>
          <p:cNvPr id="42" name="Shape 42"/>
          <p:cNvPicPr preferRelativeResize="0"/>
          <p:nvPr/>
        </p:nvPicPr>
        <p:blipFill>
          <a:blip r:embed="rId6">
            <a:alphaModFix/>
          </a:blip>
          <a:stretch>
            <a:fillRect/>
          </a:stretch>
        </p:blipFill>
        <p:spPr>
          <a:xfrm>
            <a:off x="-95323" y="1356242"/>
            <a:ext cx="2760900" cy="2760900"/>
          </a:xfrm>
          <a:prstGeom prst="rect">
            <a:avLst/>
          </a:prstGeom>
          <a:noFill/>
          <a:ln>
            <a:noFill/>
          </a:ln>
        </p:spPr>
      </p:pic>
      <p:sp>
        <p:nvSpPr>
          <p:cNvPr id="43" name="Shape 43"/>
          <p:cNvSpPr/>
          <p:nvPr/>
        </p:nvSpPr>
        <p:spPr>
          <a:xfrm>
            <a:off x="-96834" y="2730902"/>
            <a:ext cx="1383599" cy="1383599"/>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pic>
        <p:nvPicPr>
          <p:cNvPr id="44" name="Shape 44"/>
          <p:cNvPicPr preferRelativeResize="0"/>
          <p:nvPr/>
        </p:nvPicPr>
        <p:blipFill>
          <a:blip r:embed="rId7">
            <a:alphaModFix/>
          </a:blip>
          <a:stretch>
            <a:fillRect/>
          </a:stretch>
        </p:blipFill>
        <p:spPr>
          <a:xfrm>
            <a:off x="5408858" y="5481876"/>
            <a:ext cx="1383599" cy="1383565"/>
          </a:xfrm>
          <a:prstGeom prst="rect">
            <a:avLst/>
          </a:prstGeom>
          <a:noFill/>
          <a:ln>
            <a:noFill/>
          </a:ln>
        </p:spPr>
      </p:pic>
      <p:pic>
        <p:nvPicPr>
          <p:cNvPr id="45" name="Shape 45"/>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46" name="Shape 46"/>
          <p:cNvPicPr preferRelativeResize="0"/>
          <p:nvPr/>
        </p:nvPicPr>
        <p:blipFill>
          <a:blip r:embed="rId9">
            <a:alphaModFix/>
          </a:blip>
          <a:stretch>
            <a:fillRect/>
          </a:stretch>
        </p:blipFill>
        <p:spPr>
          <a:xfrm>
            <a:off x="-88800" y="-24142"/>
            <a:ext cx="1383599" cy="1383643"/>
          </a:xfrm>
          <a:prstGeom prst="rect">
            <a:avLst/>
          </a:prstGeom>
          <a:noFill/>
          <a:ln>
            <a:noFill/>
          </a:ln>
        </p:spPr>
      </p:pic>
      <p:pic>
        <p:nvPicPr>
          <p:cNvPr id="47" name="Shape 47"/>
          <p:cNvPicPr preferRelativeResize="0"/>
          <p:nvPr/>
        </p:nvPicPr>
        <p:blipFill>
          <a:blip r:embed="rId10">
            <a:alphaModFix/>
          </a:blip>
          <a:stretch>
            <a:fillRect/>
          </a:stretch>
        </p:blipFill>
        <p:spPr>
          <a:xfrm>
            <a:off x="6776391" y="-24098"/>
            <a:ext cx="1383599" cy="1383599"/>
          </a:xfrm>
          <a:prstGeom prst="rect">
            <a:avLst/>
          </a:prstGeom>
          <a:noFill/>
          <a:ln>
            <a:noFill/>
          </a:ln>
        </p:spPr>
      </p:pic>
      <p:pic>
        <p:nvPicPr>
          <p:cNvPr id="48" name="Shape 48"/>
          <p:cNvPicPr preferRelativeResize="0"/>
          <p:nvPr/>
        </p:nvPicPr>
        <p:blipFill>
          <a:blip r:embed="rId11">
            <a:alphaModFix/>
          </a:blip>
          <a:stretch>
            <a:fillRect/>
          </a:stretch>
        </p:blipFill>
        <p:spPr>
          <a:xfrm>
            <a:off x="4025267" y="5474401"/>
            <a:ext cx="1383599" cy="1383599"/>
          </a:xfrm>
          <a:prstGeom prst="rect">
            <a:avLst/>
          </a:prstGeom>
          <a:noFill/>
          <a:ln>
            <a:noFill/>
          </a:ln>
        </p:spPr>
      </p:pic>
      <p:sp>
        <p:nvSpPr>
          <p:cNvPr id="49" name="Shape 49"/>
          <p:cNvSpPr/>
          <p:nvPr/>
        </p:nvSpPr>
        <p:spPr>
          <a:xfrm flipH="1">
            <a:off x="1295399" y="-8159"/>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0" name="Shape 50"/>
          <p:cNvSpPr/>
          <p:nvPr/>
        </p:nvSpPr>
        <p:spPr>
          <a:xfrm flipH="1">
            <a:off x="2666999" y="5486519"/>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1" name="Shape 51"/>
          <p:cNvSpPr/>
          <p:nvPr/>
        </p:nvSpPr>
        <p:spPr>
          <a:xfrm flipH="1">
            <a:off x="4038599" y="0"/>
            <a:ext cx="1371600" cy="137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52" name="Shape 52"/>
          <p:cNvSpPr/>
          <p:nvPr/>
        </p:nvSpPr>
        <p:spPr>
          <a:xfrm flipH="1">
            <a:off x="6781799" y="5486519"/>
            <a:ext cx="1371600" cy="1371600"/>
          </a:xfrm>
          <a:prstGeom prst="rect">
            <a:avLst/>
          </a:prstGeom>
          <a:solidFill>
            <a:srgbClr val="7198A9"/>
          </a:solidFill>
          <a:ln>
            <a:noFill/>
          </a:ln>
        </p:spPr>
        <p:txBody>
          <a:bodyPr lIns="121900" tIns="121900" rIns="121900" bIns="121900" anchor="ctr" anchorCtr="0">
            <a:noAutofit/>
          </a:bodyPr>
          <a:lstStyle/>
          <a:p>
            <a:pPr lvl="0">
              <a:spcBef>
                <a:spcPts val="0"/>
              </a:spcBef>
              <a:buNone/>
            </a:pPr>
            <a:endParaRPr sz="2400"/>
          </a:p>
        </p:txBody>
      </p:sp>
      <p:sp>
        <p:nvSpPr>
          <p:cNvPr id="53" name="Shape 53"/>
          <p:cNvSpPr/>
          <p:nvPr/>
        </p:nvSpPr>
        <p:spPr>
          <a:xfrm flipH="1">
            <a:off x="8153399" y="5486519"/>
            <a:ext cx="1371600" cy="137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4" name="Shape 54"/>
          <p:cNvSpPr/>
          <p:nvPr/>
        </p:nvSpPr>
        <p:spPr>
          <a:xfrm flipH="1">
            <a:off x="8157299" y="-12740"/>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5" name="Shape 55"/>
          <p:cNvSpPr/>
          <p:nvPr/>
        </p:nvSpPr>
        <p:spPr>
          <a:xfrm flipH="1">
            <a:off x="5410199" y="0"/>
            <a:ext cx="1371600" cy="1371600"/>
          </a:xfrm>
          <a:prstGeom prst="rect">
            <a:avLst/>
          </a:prstGeom>
          <a:solidFill>
            <a:srgbClr val="CEDBE0"/>
          </a:solidFill>
          <a:ln>
            <a:noFill/>
          </a:ln>
        </p:spPr>
        <p:txBody>
          <a:bodyPr lIns="121900" tIns="121900" rIns="121900" bIns="121900" anchor="ctr" anchorCtr="0">
            <a:noAutofit/>
          </a:bodyPr>
          <a:lstStyle/>
          <a:p>
            <a:pPr lvl="0">
              <a:spcBef>
                <a:spcPts val="0"/>
              </a:spcBef>
              <a:buNone/>
            </a:pPr>
            <a:endParaRPr sz="2400"/>
          </a:p>
        </p:txBody>
      </p:sp>
      <p:sp>
        <p:nvSpPr>
          <p:cNvPr id="56" name="Shape 56"/>
          <p:cNvSpPr/>
          <p:nvPr/>
        </p:nvSpPr>
        <p:spPr>
          <a:xfrm flipH="1">
            <a:off x="3343112" y="667253"/>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7" name="Shape 57"/>
          <p:cNvSpPr/>
          <p:nvPr/>
        </p:nvSpPr>
        <p:spPr>
          <a:xfrm>
            <a:off x="6088156" y="-65"/>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8" name="Shape 58"/>
          <p:cNvSpPr/>
          <p:nvPr/>
        </p:nvSpPr>
        <p:spPr>
          <a:xfrm flipH="1">
            <a:off x="604012" y="-79"/>
            <a:ext cx="691600" cy="691600"/>
          </a:xfrm>
          <a:prstGeom prst="rect">
            <a:avLst/>
          </a:prstGeom>
          <a:solidFill>
            <a:srgbClr val="7198A9">
              <a:alpha val="41150"/>
            </a:srgbClr>
          </a:solidFill>
          <a:ln>
            <a:noFill/>
          </a:ln>
        </p:spPr>
        <p:txBody>
          <a:bodyPr lIns="121900" tIns="121900" rIns="121900" bIns="121900" anchor="ctr" anchorCtr="0">
            <a:noAutofit/>
          </a:bodyPr>
          <a:lstStyle/>
          <a:p>
            <a:pPr lvl="0">
              <a:spcBef>
                <a:spcPts val="0"/>
              </a:spcBef>
              <a:buNone/>
            </a:pPr>
            <a:endParaRPr sz="2400"/>
          </a:p>
        </p:txBody>
      </p:sp>
      <p:sp>
        <p:nvSpPr>
          <p:cNvPr id="59" name="Shape 59"/>
          <p:cNvSpPr/>
          <p:nvPr/>
        </p:nvSpPr>
        <p:spPr>
          <a:xfrm>
            <a:off x="1286767" y="1358900"/>
            <a:ext cx="9609600" cy="41276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0" name="Shape 60"/>
          <p:cNvSpPr txBox="1">
            <a:spLocks noGrp="1"/>
          </p:cNvSpPr>
          <p:nvPr>
            <p:ph type="ctrTitle"/>
          </p:nvPr>
        </p:nvSpPr>
        <p:spPr>
          <a:xfrm>
            <a:off x="2686100" y="2111134"/>
            <a:ext cx="6819600" cy="1546399"/>
          </a:xfrm>
          <a:prstGeom prst="rect">
            <a:avLst/>
          </a:prstGeom>
        </p:spPr>
        <p:txBody>
          <a:bodyPr lIns="91425" tIns="91425" rIns="91425" bIns="91425" anchor="b" anchorCtr="0"/>
          <a:lstStyle>
            <a:lvl1pPr lvl="0" algn="ctr" rtl="0">
              <a:spcBef>
                <a:spcPts val="0"/>
              </a:spcBef>
              <a:buClr>
                <a:srgbClr val="4D778A"/>
              </a:buClr>
              <a:buSzPct val="100000"/>
              <a:defRPr sz="2400">
                <a:solidFill>
                  <a:srgbClr val="4D778A"/>
                </a:solidFill>
              </a:defRPr>
            </a:lvl1pPr>
            <a:lvl2pPr lvl="1" algn="ctr" rtl="0">
              <a:spcBef>
                <a:spcPts val="0"/>
              </a:spcBef>
              <a:buClr>
                <a:srgbClr val="4D778A"/>
              </a:buClr>
              <a:buSzPct val="100000"/>
              <a:defRPr sz="2400">
                <a:solidFill>
                  <a:srgbClr val="4D778A"/>
                </a:solidFill>
              </a:defRPr>
            </a:lvl2pPr>
            <a:lvl3pPr lvl="2" algn="ctr" rtl="0">
              <a:spcBef>
                <a:spcPts val="0"/>
              </a:spcBef>
              <a:buClr>
                <a:srgbClr val="4D778A"/>
              </a:buClr>
              <a:buSzPct val="100000"/>
              <a:defRPr sz="2400">
                <a:solidFill>
                  <a:srgbClr val="4D778A"/>
                </a:solidFill>
              </a:defRPr>
            </a:lvl3pPr>
            <a:lvl4pPr lvl="3" algn="ctr" rtl="0">
              <a:spcBef>
                <a:spcPts val="0"/>
              </a:spcBef>
              <a:buClr>
                <a:srgbClr val="4D778A"/>
              </a:buClr>
              <a:buSzPct val="100000"/>
              <a:defRPr sz="2400">
                <a:solidFill>
                  <a:srgbClr val="4D778A"/>
                </a:solidFill>
              </a:defRPr>
            </a:lvl4pPr>
            <a:lvl5pPr lvl="4" algn="ctr" rtl="0">
              <a:spcBef>
                <a:spcPts val="0"/>
              </a:spcBef>
              <a:buClr>
                <a:srgbClr val="4D778A"/>
              </a:buClr>
              <a:buSzPct val="100000"/>
              <a:defRPr sz="2400">
                <a:solidFill>
                  <a:srgbClr val="4D778A"/>
                </a:solidFill>
              </a:defRPr>
            </a:lvl5pPr>
            <a:lvl6pPr lvl="5" algn="ctr" rtl="0">
              <a:spcBef>
                <a:spcPts val="0"/>
              </a:spcBef>
              <a:buClr>
                <a:srgbClr val="4D778A"/>
              </a:buClr>
              <a:buSzPct val="100000"/>
              <a:defRPr sz="2400">
                <a:solidFill>
                  <a:srgbClr val="4D778A"/>
                </a:solidFill>
              </a:defRPr>
            </a:lvl6pPr>
            <a:lvl7pPr lvl="6" algn="ctr" rtl="0">
              <a:spcBef>
                <a:spcPts val="0"/>
              </a:spcBef>
              <a:buClr>
                <a:srgbClr val="4D778A"/>
              </a:buClr>
              <a:buSzPct val="100000"/>
              <a:defRPr sz="2400">
                <a:solidFill>
                  <a:srgbClr val="4D778A"/>
                </a:solidFill>
              </a:defRPr>
            </a:lvl7pPr>
            <a:lvl8pPr lvl="7" algn="ctr" rtl="0">
              <a:spcBef>
                <a:spcPts val="0"/>
              </a:spcBef>
              <a:buClr>
                <a:srgbClr val="4D778A"/>
              </a:buClr>
              <a:buSzPct val="100000"/>
              <a:defRPr sz="2400">
                <a:solidFill>
                  <a:srgbClr val="4D778A"/>
                </a:solidFill>
              </a:defRPr>
            </a:lvl8pPr>
            <a:lvl9pPr lvl="8" algn="ctr" rtl="0">
              <a:spcBef>
                <a:spcPts val="0"/>
              </a:spcBef>
              <a:buClr>
                <a:srgbClr val="4D778A"/>
              </a:buClr>
              <a:buSzPct val="100000"/>
              <a:defRPr sz="2400">
                <a:solidFill>
                  <a:srgbClr val="4D778A"/>
                </a:solidFill>
              </a:defRPr>
            </a:lvl9pPr>
          </a:lstStyle>
          <a:p>
            <a:endParaRPr/>
          </a:p>
        </p:txBody>
      </p:sp>
      <p:sp>
        <p:nvSpPr>
          <p:cNvPr id="61" name="Shape 61"/>
          <p:cNvSpPr txBox="1">
            <a:spLocks noGrp="1"/>
          </p:cNvSpPr>
          <p:nvPr>
            <p:ph type="subTitle" idx="1"/>
          </p:nvPr>
        </p:nvSpPr>
        <p:spPr>
          <a:xfrm>
            <a:off x="2686100" y="3481939"/>
            <a:ext cx="6819600" cy="1046399"/>
          </a:xfrm>
          <a:prstGeom prst="rect">
            <a:avLst/>
          </a:prstGeom>
        </p:spPr>
        <p:txBody>
          <a:bodyPr lIns="91425" tIns="91425" rIns="91425" bIns="91425" anchor="t" anchorCtr="0"/>
          <a:lstStyle>
            <a:lvl1pPr lvl="0" algn="ctr" rtl="0">
              <a:spcBef>
                <a:spcPts val="0"/>
              </a:spcBef>
              <a:buClr>
                <a:srgbClr val="7198A9"/>
              </a:buClr>
              <a:buSzPct val="100000"/>
              <a:buNone/>
              <a:defRPr sz="1867">
                <a:solidFill>
                  <a:srgbClr val="7198A9"/>
                </a:solidFill>
              </a:defRPr>
            </a:lvl1pPr>
            <a:lvl2pPr lvl="1" algn="ctr" rtl="0">
              <a:spcBef>
                <a:spcPts val="0"/>
              </a:spcBef>
              <a:buClr>
                <a:srgbClr val="7198A9"/>
              </a:buClr>
              <a:buSzPct val="100000"/>
              <a:buNone/>
              <a:defRPr sz="1867">
                <a:solidFill>
                  <a:srgbClr val="7198A9"/>
                </a:solidFill>
              </a:defRPr>
            </a:lvl2pPr>
            <a:lvl3pPr lvl="2" algn="ctr" rtl="0">
              <a:spcBef>
                <a:spcPts val="0"/>
              </a:spcBef>
              <a:buClr>
                <a:srgbClr val="7198A9"/>
              </a:buClr>
              <a:buSzPct val="100000"/>
              <a:buNone/>
              <a:defRPr sz="1867">
                <a:solidFill>
                  <a:srgbClr val="7198A9"/>
                </a:solidFill>
              </a:defRPr>
            </a:lvl3pPr>
            <a:lvl4pPr lvl="3" algn="ctr" rtl="0">
              <a:spcBef>
                <a:spcPts val="0"/>
              </a:spcBef>
              <a:buClr>
                <a:srgbClr val="7198A9"/>
              </a:buClr>
              <a:buSzPct val="100000"/>
              <a:buNone/>
              <a:defRPr sz="1867">
                <a:solidFill>
                  <a:srgbClr val="7198A9"/>
                </a:solidFill>
              </a:defRPr>
            </a:lvl4pPr>
            <a:lvl5pPr lvl="4" algn="ctr" rtl="0">
              <a:spcBef>
                <a:spcPts val="0"/>
              </a:spcBef>
              <a:buClr>
                <a:srgbClr val="7198A9"/>
              </a:buClr>
              <a:buSzPct val="100000"/>
              <a:buNone/>
              <a:defRPr sz="1867">
                <a:solidFill>
                  <a:srgbClr val="7198A9"/>
                </a:solidFill>
              </a:defRPr>
            </a:lvl5pPr>
            <a:lvl6pPr lvl="5" algn="ctr" rtl="0">
              <a:spcBef>
                <a:spcPts val="0"/>
              </a:spcBef>
              <a:buClr>
                <a:srgbClr val="7198A9"/>
              </a:buClr>
              <a:buSzPct val="100000"/>
              <a:buNone/>
              <a:defRPr sz="1867">
                <a:solidFill>
                  <a:srgbClr val="7198A9"/>
                </a:solidFill>
              </a:defRPr>
            </a:lvl6pPr>
            <a:lvl7pPr lvl="6" algn="ctr" rtl="0">
              <a:spcBef>
                <a:spcPts val="0"/>
              </a:spcBef>
              <a:buClr>
                <a:srgbClr val="7198A9"/>
              </a:buClr>
              <a:buSzPct val="100000"/>
              <a:buNone/>
              <a:defRPr sz="1867">
                <a:solidFill>
                  <a:srgbClr val="7198A9"/>
                </a:solidFill>
              </a:defRPr>
            </a:lvl7pPr>
            <a:lvl8pPr lvl="7" algn="ctr" rtl="0">
              <a:spcBef>
                <a:spcPts val="0"/>
              </a:spcBef>
              <a:buClr>
                <a:srgbClr val="7198A9"/>
              </a:buClr>
              <a:buSzPct val="100000"/>
              <a:buNone/>
              <a:defRPr sz="1867">
                <a:solidFill>
                  <a:srgbClr val="7198A9"/>
                </a:solidFill>
              </a:defRPr>
            </a:lvl8pPr>
            <a:lvl9pPr lvl="8" algn="ctr" rtl="0">
              <a:spcBef>
                <a:spcPts val="0"/>
              </a:spcBef>
              <a:buClr>
                <a:srgbClr val="7198A9"/>
              </a:buClr>
              <a:buSzPct val="100000"/>
              <a:buNone/>
              <a:defRPr sz="1867">
                <a:solidFill>
                  <a:srgbClr val="7198A9"/>
                </a:solidFill>
              </a:defRPr>
            </a:lvl9pPr>
          </a:lstStyle>
          <a:p>
            <a:endParaRPr/>
          </a:p>
        </p:txBody>
      </p:sp>
      <p:sp>
        <p:nvSpPr>
          <p:cNvPr id="62" name="Shape 62"/>
          <p:cNvSpPr/>
          <p:nvPr/>
        </p:nvSpPr>
        <p:spPr>
          <a:xfrm>
            <a:off x="6763756" y="6153867"/>
            <a:ext cx="691600" cy="691600"/>
          </a:xfrm>
          <a:prstGeom prst="rect">
            <a:avLst/>
          </a:prstGeom>
          <a:solidFill>
            <a:srgbClr val="CEDBE0">
              <a:alpha val="32690"/>
            </a:srgbClr>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3834033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BA4F1A-2B20-5C9F-65AA-33D7C1FC6863}"/>
              </a:ext>
            </a:extLst>
          </p:cNvPr>
          <p:cNvSpPr/>
          <p:nvPr userDrawn="1"/>
        </p:nvSpPr>
        <p:spPr>
          <a:xfrm>
            <a:off x="6096001"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026CDC0-74A8-24CD-126B-619B55F74DCB}"/>
              </a:ext>
            </a:extLst>
          </p:cNvPr>
          <p:cNvSpPr/>
          <p:nvPr userDrawn="1"/>
        </p:nvSpPr>
        <p:spPr>
          <a:xfrm>
            <a:off x="6096001"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8">
            <a:extLst>
              <a:ext uri="{FF2B5EF4-FFF2-40B4-BE49-F238E27FC236}">
                <a16:creationId xmlns:a16="http://schemas.microsoft.com/office/drawing/2014/main" id="{5BC9B14B-4B74-B448-4A06-570EEE2ECFF5}"/>
              </a:ext>
            </a:extLst>
          </p:cNvPr>
          <p:cNvSpPr>
            <a:spLocks noGrp="1"/>
          </p:cNvSpPr>
          <p:nvPr>
            <p:ph type="pic" sz="quarter" idx="10"/>
          </p:nvPr>
        </p:nvSpPr>
        <p:spPr>
          <a:xfrm>
            <a:off x="621792" y="606425"/>
            <a:ext cx="8161338" cy="564515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F50A3124-A555-144B-C9C1-76ED1C559B5F}"/>
              </a:ext>
            </a:extLst>
          </p:cNvPr>
          <p:cNvSpPr>
            <a:spLocks noGrp="1"/>
          </p:cNvSpPr>
          <p:nvPr>
            <p:ph type="title"/>
          </p:nvPr>
        </p:nvSpPr>
        <p:spPr>
          <a:xfrm>
            <a:off x="6147816" y="4187952"/>
            <a:ext cx="6044184" cy="2066544"/>
          </a:xfrm>
        </p:spPr>
        <p:txBody>
          <a:bodyPr anchor="ctr">
            <a:noAutofit/>
          </a:bodyPr>
          <a:lstStyle>
            <a:lvl1pPr algn="ctr">
              <a:defRPr sz="6000"/>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BF1AD0C1-723A-B5D7-972E-ED8FE78335FB}"/>
              </a:ext>
            </a:extLst>
          </p:cNvPr>
          <p:cNvSpPr>
            <a:spLocks noGrp="1"/>
          </p:cNvSpPr>
          <p:nvPr>
            <p:ph type="body" sz="quarter" idx="12"/>
          </p:nvPr>
        </p:nvSpPr>
        <p:spPr>
          <a:xfrm>
            <a:off x="624144" y="4529128"/>
            <a:ext cx="6288750" cy="2328873"/>
          </a:xfrm>
          <a:custGeom>
            <a:avLst/>
            <a:gdLst>
              <a:gd name="connsiteX0" fmla="*/ 3144375 w 6288750"/>
              <a:gd name="connsiteY0" fmla="*/ 0 h 2328873"/>
              <a:gd name="connsiteX1" fmla="*/ 6162468 w 6288750"/>
              <a:gd name="connsiteY1" fmla="*/ 2032288 h 2328873"/>
              <a:gd name="connsiteX2" fmla="*/ 6288750 w 6288750"/>
              <a:gd name="connsiteY2" fmla="*/ 2328873 h 2328873"/>
              <a:gd name="connsiteX3" fmla="*/ 0 w 6288750"/>
              <a:gd name="connsiteY3" fmla="*/ 2328873 h 2328873"/>
              <a:gd name="connsiteX4" fmla="*/ 126281 w 6288750"/>
              <a:gd name="connsiteY4" fmla="*/ 2032288 h 2328873"/>
              <a:gd name="connsiteX5" fmla="*/ 3144375 w 6288750"/>
              <a:gd name="connsiteY5" fmla="*/ 0 h 23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8750" h="2328873">
                <a:moveTo>
                  <a:pt x="3144375" y="0"/>
                </a:moveTo>
                <a:cubicBezTo>
                  <a:pt x="4447628" y="0"/>
                  <a:pt x="5581235" y="821766"/>
                  <a:pt x="6162468" y="2032288"/>
                </a:cubicBezTo>
                <a:lnTo>
                  <a:pt x="6288750" y="2328873"/>
                </a:lnTo>
                <a:lnTo>
                  <a:pt x="0" y="2328873"/>
                </a:lnTo>
                <a:lnTo>
                  <a:pt x="126281" y="2032288"/>
                </a:lnTo>
                <a:cubicBezTo>
                  <a:pt x="707515" y="821766"/>
                  <a:pt x="1841122" y="0"/>
                  <a:pt x="3144375" y="0"/>
                </a:cubicBezTo>
                <a:close/>
              </a:path>
            </a:pathLst>
          </a:cu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800" smtClean="0">
                <a:noFill/>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US">
                <a:solidFill>
                  <a:schemeClr val="lt1"/>
                </a:solidFill>
              </a:defRPr>
            </a:lvl5pPr>
          </a:lstStyle>
          <a:p>
            <a:pPr marL="0" lvl="0" algn="ctr"/>
            <a:r>
              <a:rPr lang="en-US"/>
              <a:t>Click to edit Master text styles</a:t>
            </a:r>
          </a:p>
        </p:txBody>
      </p:sp>
    </p:spTree>
    <p:extLst>
      <p:ext uri="{BB962C8B-B14F-4D97-AF65-F5344CB8AC3E}">
        <p14:creationId xmlns:p14="http://schemas.microsoft.com/office/powerpoint/2010/main" val="280676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3AD1F4-867F-4472-8EE4-15EE58FD31F2}"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64623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3AD1F4-867F-4472-8EE4-15EE58FD31F2}"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388737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3AD1F4-867F-4472-8EE4-15EE58FD31F2}"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351200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3AD1F4-867F-4472-8EE4-15EE58FD31F2}"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352479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AD1F4-867F-4472-8EE4-15EE58FD31F2}"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182381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3AD1F4-867F-4472-8EE4-15EE58FD31F2}"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375113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3AD1F4-867F-4472-8EE4-15EE58FD31F2}"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35294-E8BE-46C5-871A-FA1645D1760A}" type="slidenum">
              <a:rPr lang="en-US" smtClean="0"/>
              <a:t>‹#›</a:t>
            </a:fld>
            <a:endParaRPr lang="en-US"/>
          </a:p>
        </p:txBody>
      </p:sp>
    </p:spTree>
    <p:extLst>
      <p:ext uri="{BB962C8B-B14F-4D97-AF65-F5344CB8AC3E}">
        <p14:creationId xmlns:p14="http://schemas.microsoft.com/office/powerpoint/2010/main" val="120766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AD1F4-867F-4472-8EE4-15EE58FD31F2}" type="datetimeFigureOut">
              <a:rPr lang="en-US" smtClean="0"/>
              <a:t>4/14/2025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35294-E8BE-46C5-871A-FA1645D1760A}" type="slidenum">
              <a:rPr lang="en-US" smtClean="0"/>
              <a:t>‹#›</a:t>
            </a:fld>
            <a:endParaRPr lang="en-US"/>
          </a:p>
        </p:txBody>
      </p:sp>
    </p:spTree>
    <p:extLst>
      <p:ext uri="{BB962C8B-B14F-4D97-AF65-F5344CB8AC3E}">
        <p14:creationId xmlns:p14="http://schemas.microsoft.com/office/powerpoint/2010/main" val="42172682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82D2C93-15A9-93CE-7EAF-F37D7339B4DF}"/>
              </a:ext>
            </a:extLst>
          </p:cNvPr>
          <p:cNvSpPr/>
          <p:nvPr/>
        </p:nvSpPr>
        <p:spPr>
          <a:xfrm>
            <a:off x="159529" y="1110689"/>
            <a:ext cx="6504742" cy="554539"/>
          </a:xfrm>
          <a:prstGeom prst="roundRect">
            <a:avLst>
              <a:gd name="adj" fmla="val 50000"/>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r="100000" b="100000"/>
            </a:path>
            <a:tileRect l="-100000" t="-100000"/>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rPr>
              <a:t>TIẾT 29. 30. Bài </a:t>
            </a:r>
            <a:r>
              <a:rPr lang="en-US" sz="4800" b="1" dirty="0">
                <a:solidFill>
                  <a:srgbClr val="FF0000"/>
                </a:solidFill>
              </a:rPr>
              <a:t>46</a:t>
            </a:r>
          </a:p>
        </p:txBody>
      </p:sp>
      <p:sp>
        <p:nvSpPr>
          <p:cNvPr id="4" name="TextBox 3">
            <a:extLst>
              <a:ext uri="{FF2B5EF4-FFF2-40B4-BE49-F238E27FC236}">
                <a16:creationId xmlns:a16="http://schemas.microsoft.com/office/drawing/2014/main" id="{582D6C7E-095D-6160-AB39-59BDFBDC5254}"/>
              </a:ext>
            </a:extLst>
          </p:cNvPr>
          <p:cNvSpPr txBox="1"/>
          <p:nvPr/>
        </p:nvSpPr>
        <p:spPr>
          <a:xfrm>
            <a:off x="14280" y="1799967"/>
            <a:ext cx="11871702" cy="1865126"/>
          </a:xfrm>
          <a:prstGeom prst="rect">
            <a:avLst/>
          </a:prstGeom>
          <a:solidFill>
            <a:schemeClr val="accent6"/>
          </a:solidFill>
        </p:spPr>
        <p:txBody>
          <a:bodyPr wrap="square" rtlCol="0">
            <a:spAutoFit/>
          </a:bodyPr>
          <a:lstStyle/>
          <a:p>
            <a:pPr algn="ctr">
              <a:lnSpc>
                <a:spcPct val="120000"/>
              </a:lnSpc>
            </a:pPr>
            <a:r>
              <a:rPr lang="en-US" sz="4800" b="1" dirty="0">
                <a:solidFill>
                  <a:schemeClr val="bg1"/>
                </a:solidFill>
              </a:rPr>
              <a:t>KHÁI NIỆM VỀ TIẾN </a:t>
            </a:r>
            <a:r>
              <a:rPr lang="en-US" sz="4800" b="1">
                <a:solidFill>
                  <a:schemeClr val="bg1"/>
                </a:solidFill>
              </a:rPr>
              <a:t>HÓA VÀ CÁC </a:t>
            </a:r>
            <a:r>
              <a:rPr lang="en-US" sz="4800" b="1" dirty="0">
                <a:solidFill>
                  <a:schemeClr val="bg1"/>
                </a:solidFill>
              </a:rPr>
              <a:t>HÌNH THỨC CHỌN LỌC</a:t>
            </a:r>
          </a:p>
        </p:txBody>
      </p:sp>
      <p:sp>
        <p:nvSpPr>
          <p:cNvPr id="6" name="TextBox 5"/>
          <p:cNvSpPr txBox="1"/>
          <p:nvPr/>
        </p:nvSpPr>
        <p:spPr>
          <a:xfrm>
            <a:off x="2063931" y="-39713"/>
            <a:ext cx="7772400" cy="1015663"/>
          </a:xfrm>
          <a:prstGeom prst="rect">
            <a:avLst/>
          </a:prstGeom>
          <a:solidFill>
            <a:schemeClr val="bg1"/>
          </a:solidFill>
        </p:spPr>
        <p:txBody>
          <a:bodyPr wrap="square" rtlCol="0">
            <a:spAutoFit/>
          </a:bodyPr>
          <a:lstStyle/>
          <a:p>
            <a:r>
              <a:rPr lang="en-US" sz="6000" dirty="0"/>
              <a:t>CHỦ ĐỀ 12. TIẾN HOÁ</a:t>
            </a:r>
          </a:p>
        </p:txBody>
      </p:sp>
      <p:pic>
        <p:nvPicPr>
          <p:cNvPr id="2" name="Picture Placeholder 20" descr="A person walking in different poses&#10;&#10;Description automatically generated">
            <a:extLst>
              <a:ext uri="{FF2B5EF4-FFF2-40B4-BE49-F238E27FC236}">
                <a16:creationId xmlns:a16="http://schemas.microsoft.com/office/drawing/2014/main" id="{E25920B2-3B33-BFF6-469F-7A68038B1079}"/>
              </a:ext>
            </a:extLst>
          </p:cNvPr>
          <p:cNvPicPr>
            <a:picLocks noChangeAspect="1"/>
          </p:cNvPicPr>
          <p:nvPr/>
        </p:nvPicPr>
        <p:blipFill>
          <a:blip r:embed="rId2"/>
          <a:srcRect t="5528" b="5528"/>
          <a:stretch>
            <a:fillRect/>
          </a:stretch>
        </p:blipFill>
        <p:spPr>
          <a:xfrm>
            <a:off x="478473" y="3799832"/>
            <a:ext cx="11235053" cy="3058168"/>
          </a:xfrm>
          <a:prstGeom prst="rect">
            <a:avLst/>
          </a:prstGeom>
        </p:spPr>
      </p:pic>
    </p:spTree>
    <p:extLst>
      <p:ext uri="{BB962C8B-B14F-4D97-AF65-F5344CB8AC3E}">
        <p14:creationId xmlns:p14="http://schemas.microsoft.com/office/powerpoint/2010/main" val="3717194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68D5DDB-0354-A7FB-92CC-CAA91FFEF6DD}"/>
              </a:ext>
            </a:extLst>
          </p:cNvPr>
          <p:cNvGrpSpPr/>
          <p:nvPr/>
        </p:nvGrpSpPr>
        <p:grpSpPr>
          <a:xfrm>
            <a:off x="2615865" y="213642"/>
            <a:ext cx="7332765" cy="4277401"/>
            <a:chOff x="2679596" y="1049717"/>
            <a:chExt cx="7332765" cy="4277401"/>
          </a:xfrm>
        </p:grpSpPr>
        <p:pic>
          <p:nvPicPr>
            <p:cNvPr id="3074" name="Picture 2" descr="Przewalski's horse | Endangered, Conservation, Reintroduction | Britannica">
              <a:extLst>
                <a:ext uri="{FF2B5EF4-FFF2-40B4-BE49-F238E27FC236}">
                  <a16:creationId xmlns:a16="http://schemas.microsoft.com/office/drawing/2014/main" id="{0F7DBF13-A2FA-0579-C563-98939001FF4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83" b="3656"/>
            <a:stretch/>
          </p:blipFill>
          <p:spPr bwMode="auto">
            <a:xfrm>
              <a:off x="2760818" y="1049717"/>
              <a:ext cx="6296062" cy="42302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orse - Evolution, Domestication, Anatomy | Britannica">
              <a:extLst>
                <a:ext uri="{FF2B5EF4-FFF2-40B4-BE49-F238E27FC236}">
                  <a16:creationId xmlns:a16="http://schemas.microsoft.com/office/drawing/2014/main" id="{567FFA87-2E25-7501-0BF5-179B177FA5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28" t="15312" r="46831" b="63527"/>
            <a:stretch/>
          </p:blipFill>
          <p:spPr bwMode="auto">
            <a:xfrm>
              <a:off x="9138102" y="2766799"/>
              <a:ext cx="874259" cy="25603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E037A02-D0DF-0227-B8C7-AB6155EEF78C}"/>
                </a:ext>
              </a:extLst>
            </p:cNvPr>
            <p:cNvSpPr/>
            <p:nvPr/>
          </p:nvSpPr>
          <p:spPr>
            <a:xfrm>
              <a:off x="2679596" y="1049717"/>
              <a:ext cx="3113570" cy="678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a:solidFill>
                    <a:schemeClr val="tx1"/>
                  </a:solidFill>
                </a:rPr>
                <a:t>Equus</a:t>
              </a:r>
            </a:p>
          </p:txBody>
        </p:sp>
      </p:grpSp>
      <p:sp>
        <p:nvSpPr>
          <p:cNvPr id="10" name="TextBox 9">
            <a:extLst>
              <a:ext uri="{FF2B5EF4-FFF2-40B4-BE49-F238E27FC236}">
                <a16:creationId xmlns:a16="http://schemas.microsoft.com/office/drawing/2014/main" id="{1B6F7F42-5048-567C-BDCC-F6842B362AA4}"/>
              </a:ext>
            </a:extLst>
          </p:cNvPr>
          <p:cNvSpPr txBox="1"/>
          <p:nvPr/>
        </p:nvSpPr>
        <p:spPr>
          <a:xfrm>
            <a:off x="309927" y="4491043"/>
            <a:ext cx="11676298" cy="2086725"/>
          </a:xfrm>
          <a:prstGeom prst="rect">
            <a:avLst/>
          </a:prstGeom>
          <a:noFill/>
          <a:ln>
            <a:noFill/>
          </a:ln>
        </p:spPr>
        <p:txBody>
          <a:bodyPr wrap="square">
            <a:spAutoFit/>
          </a:bodyPr>
          <a:lstStyle>
            <a:defPPr>
              <a:defRPr lang="en-US"/>
            </a:defPPr>
            <a:lvl1pPr>
              <a:lnSpc>
                <a:spcPct val="120000"/>
              </a:lnSpc>
              <a:defRPr sz="2400" b="1"/>
            </a:lvl1pPr>
          </a:lstStyle>
          <a:p>
            <a:r>
              <a:rPr lang="vi-VN" sz="3600" dirty="0"/>
              <a:t>Ở ngựa Equus: </a:t>
            </a:r>
            <a:r>
              <a:rPr lang="vi-VN" sz="3600" b="0" dirty="0"/>
              <a:t>cơ thể lớn hơn; xương chi còn 1 ngón, xương to hơn về chiều ngang và dài hơn so với các nhóm trước đó.</a:t>
            </a:r>
            <a:endParaRPr lang="en-US" sz="3600" b="0" dirty="0"/>
          </a:p>
        </p:txBody>
      </p:sp>
    </p:spTree>
    <p:extLst>
      <p:ext uri="{BB962C8B-B14F-4D97-AF65-F5344CB8AC3E}">
        <p14:creationId xmlns:p14="http://schemas.microsoft.com/office/powerpoint/2010/main" val="38575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74BEC1-F5A1-E013-6379-61BB92B22645}"/>
              </a:ext>
            </a:extLst>
          </p:cNvPr>
          <p:cNvSpPr txBox="1"/>
          <p:nvPr/>
        </p:nvSpPr>
        <p:spPr>
          <a:xfrm>
            <a:off x="206478" y="1600912"/>
            <a:ext cx="11628470" cy="5121915"/>
          </a:xfrm>
          <a:prstGeom prst="rect">
            <a:avLst/>
          </a:prstGeom>
          <a:noFill/>
          <a:ln w="19050">
            <a:noFill/>
            <a:prstDash val="sysDash"/>
          </a:ln>
        </p:spPr>
        <p:txBody>
          <a:bodyPr wrap="square">
            <a:spAutoFit/>
          </a:bodyPr>
          <a:lstStyle>
            <a:defPPr>
              <a:defRPr lang="en-US"/>
            </a:defPPr>
            <a:lvl1pPr>
              <a:lnSpc>
                <a:spcPct val="125000"/>
              </a:lnSpc>
              <a:defRPr sz="2400" b="1"/>
            </a:lvl1pPr>
          </a:lstStyle>
          <a:p>
            <a:pPr marL="342900" indent="-342900" algn="just">
              <a:spcBef>
                <a:spcPts val="600"/>
              </a:spcBef>
              <a:buFont typeface="Wingdings" panose="05000000000000000000" pitchFamily="2" charset="2"/>
              <a:buChar char="v"/>
            </a:pPr>
            <a:r>
              <a:rPr lang="vi-VN" sz="3200" b="0" dirty="0"/>
              <a:t>Kích thước cơ thể và xương chi của ngựa thay đổi theo thời gian </a:t>
            </a:r>
            <a:r>
              <a:rPr lang="vi-VN" sz="3200" dirty="0"/>
              <a:t>phù hợp với môi trường sống</a:t>
            </a:r>
            <a:r>
              <a:rPr lang="vi-VN" sz="3200" b="0" dirty="0"/>
              <a:t>. </a:t>
            </a:r>
            <a:endParaRPr lang="en-US" sz="3200" b="0" dirty="0"/>
          </a:p>
          <a:p>
            <a:pPr marL="342900" indent="-342900" algn="just">
              <a:spcBef>
                <a:spcPts val="600"/>
              </a:spcBef>
              <a:buFont typeface="Wingdings" panose="05000000000000000000" pitchFamily="2" charset="2"/>
              <a:buChar char="v"/>
            </a:pPr>
            <a:r>
              <a:rPr lang="vi-VN" sz="3200" b="0" dirty="0"/>
              <a:t>Với môi trường sống là thảo nguyên rộng lớn, các cá thể ngựa có kích thước lớn hơn và chạy nhanh hơn sẽ thích nghi hơn. </a:t>
            </a:r>
            <a:endParaRPr lang="en-US" sz="3200" b="0" dirty="0"/>
          </a:p>
          <a:p>
            <a:pPr marL="342900" indent="-342900" algn="just">
              <a:spcBef>
                <a:spcPts val="600"/>
              </a:spcBef>
              <a:buFont typeface="Wingdings" panose="05000000000000000000" pitchFamily="2" charset="2"/>
              <a:buChar char="v"/>
            </a:pPr>
            <a:r>
              <a:rPr lang="vi-VN" sz="3200" b="0" dirty="0"/>
              <a:t>Sự thay đổi của ngựa hướng đến việc phi bước dài, sau nhiều thế hệ và thời gian, xương chi của ngựa chỉ có một ngón thay vì nhiều ngón để tiếp xúc.</a:t>
            </a:r>
            <a:endParaRPr lang="en-US" sz="3200" b="0" dirty="0"/>
          </a:p>
        </p:txBody>
      </p:sp>
      <p:sp>
        <p:nvSpPr>
          <p:cNvPr id="6" name="TextBox 5">
            <a:extLst>
              <a:ext uri="{FF2B5EF4-FFF2-40B4-BE49-F238E27FC236}">
                <a16:creationId xmlns:a16="http://schemas.microsoft.com/office/drawing/2014/main" id="{9606AB7D-E70A-2C98-8E8D-F2524318AC29}"/>
              </a:ext>
            </a:extLst>
          </p:cNvPr>
          <p:cNvSpPr txBox="1"/>
          <p:nvPr/>
        </p:nvSpPr>
        <p:spPr>
          <a:xfrm>
            <a:off x="404949" y="123584"/>
            <a:ext cx="11573691" cy="1477328"/>
          </a:xfrm>
          <a:prstGeom prst="rect">
            <a:avLst/>
          </a:prstGeom>
          <a:noFill/>
          <a:ln w="19050">
            <a:noFill/>
            <a:prstDash val="sysDash"/>
          </a:ln>
        </p:spPr>
        <p:txBody>
          <a:bodyPr wrap="square">
            <a:spAutoFit/>
          </a:bodyPr>
          <a:lstStyle/>
          <a:p>
            <a:pPr>
              <a:lnSpc>
                <a:spcPct val="125000"/>
              </a:lnSpc>
            </a:pPr>
            <a:r>
              <a:rPr lang="vi-VN" sz="3600" dirty="0">
                <a:solidFill>
                  <a:srgbClr val="FF0000"/>
                </a:solidFill>
              </a:rPr>
              <a:t>Những thay đổi đó phù hợp với nơi sống và cách di chuyển của ngựa như thế nào?</a:t>
            </a:r>
            <a:endParaRPr lang="en-US" sz="3600" dirty="0">
              <a:solidFill>
                <a:srgbClr val="FF0000"/>
              </a:solidFill>
            </a:endParaRPr>
          </a:p>
        </p:txBody>
      </p:sp>
    </p:spTree>
    <p:extLst>
      <p:ext uri="{BB962C8B-B14F-4D97-AF65-F5344CB8AC3E}">
        <p14:creationId xmlns:p14="http://schemas.microsoft.com/office/powerpoint/2010/main" val="36247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A5B22BB-1513-65A8-942D-31528C67802C}"/>
              </a:ext>
            </a:extLst>
          </p:cNvPr>
          <p:cNvSpPr txBox="1"/>
          <p:nvPr/>
        </p:nvSpPr>
        <p:spPr>
          <a:xfrm>
            <a:off x="572237" y="336262"/>
            <a:ext cx="4890565" cy="584775"/>
          </a:xfrm>
          <a:prstGeom prst="rect">
            <a:avLst/>
          </a:prstGeom>
          <a:noFill/>
        </p:spPr>
        <p:txBody>
          <a:bodyPr wrap="square" rtlCol="0">
            <a:spAutoFit/>
          </a:bodyPr>
          <a:lstStyle/>
          <a:p>
            <a:r>
              <a:rPr lang="en-US" sz="3200" b="1" dirty="0">
                <a:solidFill>
                  <a:srgbClr val="0000CC"/>
                </a:solidFill>
              </a:rPr>
              <a:t>1</a:t>
            </a:r>
            <a:r>
              <a:rPr lang="en-US" sz="3200" b="1">
                <a:solidFill>
                  <a:srgbClr val="0000CC"/>
                </a:solidFill>
              </a:rPr>
              <a:t>. TIẾN HÓA LÀ GÌ</a:t>
            </a:r>
            <a:endParaRPr lang="en-US" sz="3200" b="1" dirty="0">
              <a:solidFill>
                <a:srgbClr val="0000CC"/>
              </a:solidFill>
            </a:endParaRPr>
          </a:p>
        </p:txBody>
      </p:sp>
      <p:sp>
        <p:nvSpPr>
          <p:cNvPr id="31" name="Arrow: Pentagon 30">
            <a:extLst>
              <a:ext uri="{FF2B5EF4-FFF2-40B4-BE49-F238E27FC236}">
                <a16:creationId xmlns:a16="http://schemas.microsoft.com/office/drawing/2014/main" id="{3439B0B0-024B-4991-6489-646B30798D4E}"/>
              </a:ext>
            </a:extLst>
          </p:cNvPr>
          <p:cNvSpPr/>
          <p:nvPr/>
        </p:nvSpPr>
        <p:spPr>
          <a:xfrm>
            <a:off x="0" y="416272"/>
            <a:ext cx="454250" cy="424754"/>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TextBox 5">
            <a:extLst>
              <a:ext uri="{FF2B5EF4-FFF2-40B4-BE49-F238E27FC236}">
                <a16:creationId xmlns:a16="http://schemas.microsoft.com/office/drawing/2014/main" id="{97DB2FF8-20E4-7E7B-184C-0C16BF6B4D84}"/>
              </a:ext>
            </a:extLst>
          </p:cNvPr>
          <p:cNvSpPr txBox="1"/>
          <p:nvPr/>
        </p:nvSpPr>
        <p:spPr>
          <a:xfrm>
            <a:off x="0" y="870515"/>
            <a:ext cx="12191999" cy="1577808"/>
          </a:xfrm>
          <a:custGeom>
            <a:avLst/>
            <a:gdLst>
              <a:gd name="connsiteX0" fmla="*/ 0 w 12191999"/>
              <a:gd name="connsiteY0" fmla="*/ 262973 h 1577808"/>
              <a:gd name="connsiteX1" fmla="*/ 262973 w 12191999"/>
              <a:gd name="connsiteY1" fmla="*/ 0 h 1577808"/>
              <a:gd name="connsiteX2" fmla="*/ 832551 w 12191999"/>
              <a:gd name="connsiteY2" fmla="*/ 0 h 1577808"/>
              <a:gd name="connsiteX3" fmla="*/ 1168808 w 12191999"/>
              <a:gd name="connsiteY3" fmla="*/ 0 h 1577808"/>
              <a:gd name="connsiteX4" fmla="*/ 1505065 w 12191999"/>
              <a:gd name="connsiteY4" fmla="*/ 0 h 1577808"/>
              <a:gd name="connsiteX5" fmla="*/ 2191303 w 12191999"/>
              <a:gd name="connsiteY5" fmla="*/ 0 h 1577808"/>
              <a:gd name="connsiteX6" fmla="*/ 2527560 w 12191999"/>
              <a:gd name="connsiteY6" fmla="*/ 0 h 1577808"/>
              <a:gd name="connsiteX7" fmla="*/ 3330459 w 12191999"/>
              <a:gd name="connsiteY7" fmla="*/ 0 h 1577808"/>
              <a:gd name="connsiteX8" fmla="*/ 4016697 w 12191999"/>
              <a:gd name="connsiteY8" fmla="*/ 0 h 1577808"/>
              <a:gd name="connsiteX9" fmla="*/ 4702936 w 12191999"/>
              <a:gd name="connsiteY9" fmla="*/ 0 h 1577808"/>
              <a:gd name="connsiteX10" fmla="*/ 5155853 w 12191999"/>
              <a:gd name="connsiteY10" fmla="*/ 0 h 1577808"/>
              <a:gd name="connsiteX11" fmla="*/ 5608770 w 12191999"/>
              <a:gd name="connsiteY11" fmla="*/ 0 h 1577808"/>
              <a:gd name="connsiteX12" fmla="*/ 6295009 w 12191999"/>
              <a:gd name="connsiteY12" fmla="*/ 0 h 1577808"/>
              <a:gd name="connsiteX13" fmla="*/ 7097908 w 12191999"/>
              <a:gd name="connsiteY13" fmla="*/ 0 h 1577808"/>
              <a:gd name="connsiteX14" fmla="*/ 8017467 w 12191999"/>
              <a:gd name="connsiteY14" fmla="*/ 0 h 1577808"/>
              <a:gd name="connsiteX15" fmla="*/ 8703705 w 12191999"/>
              <a:gd name="connsiteY15" fmla="*/ 0 h 1577808"/>
              <a:gd name="connsiteX16" fmla="*/ 9506604 w 12191999"/>
              <a:gd name="connsiteY16" fmla="*/ 0 h 1577808"/>
              <a:gd name="connsiteX17" fmla="*/ 10076182 w 12191999"/>
              <a:gd name="connsiteY17" fmla="*/ 0 h 1577808"/>
              <a:gd name="connsiteX18" fmla="*/ 10412439 w 12191999"/>
              <a:gd name="connsiteY18" fmla="*/ 0 h 1577808"/>
              <a:gd name="connsiteX19" fmla="*/ 10982017 w 12191999"/>
              <a:gd name="connsiteY19" fmla="*/ 0 h 1577808"/>
              <a:gd name="connsiteX20" fmla="*/ 11929026 w 12191999"/>
              <a:gd name="connsiteY20" fmla="*/ 0 h 1577808"/>
              <a:gd name="connsiteX21" fmla="*/ 12191999 w 12191999"/>
              <a:gd name="connsiteY21" fmla="*/ 262973 h 1577808"/>
              <a:gd name="connsiteX22" fmla="*/ 12191999 w 12191999"/>
              <a:gd name="connsiteY22" fmla="*/ 778385 h 1577808"/>
              <a:gd name="connsiteX23" fmla="*/ 12191999 w 12191999"/>
              <a:gd name="connsiteY23" fmla="*/ 1314835 h 1577808"/>
              <a:gd name="connsiteX24" fmla="*/ 11929026 w 12191999"/>
              <a:gd name="connsiteY24" fmla="*/ 1577808 h 1577808"/>
              <a:gd name="connsiteX25" fmla="*/ 11242788 w 12191999"/>
              <a:gd name="connsiteY25" fmla="*/ 1577808 h 1577808"/>
              <a:gd name="connsiteX26" fmla="*/ 10673210 w 12191999"/>
              <a:gd name="connsiteY26" fmla="*/ 1577808 h 1577808"/>
              <a:gd name="connsiteX27" fmla="*/ 9753650 w 12191999"/>
              <a:gd name="connsiteY27" fmla="*/ 1577808 h 1577808"/>
              <a:gd name="connsiteX28" fmla="*/ 9417393 w 12191999"/>
              <a:gd name="connsiteY28" fmla="*/ 1577808 h 1577808"/>
              <a:gd name="connsiteX29" fmla="*/ 8847816 w 12191999"/>
              <a:gd name="connsiteY29" fmla="*/ 1577808 h 1577808"/>
              <a:gd name="connsiteX30" fmla="*/ 8511559 w 12191999"/>
              <a:gd name="connsiteY30" fmla="*/ 1577808 h 1577808"/>
              <a:gd name="connsiteX31" fmla="*/ 7708660 w 12191999"/>
              <a:gd name="connsiteY31" fmla="*/ 1577808 h 1577808"/>
              <a:gd name="connsiteX32" fmla="*/ 6789100 w 12191999"/>
              <a:gd name="connsiteY32" fmla="*/ 1577808 h 1577808"/>
              <a:gd name="connsiteX33" fmla="*/ 6336183 w 12191999"/>
              <a:gd name="connsiteY33" fmla="*/ 1577808 h 1577808"/>
              <a:gd name="connsiteX34" fmla="*/ 5766605 w 12191999"/>
              <a:gd name="connsiteY34" fmla="*/ 1577808 h 1577808"/>
              <a:gd name="connsiteX35" fmla="*/ 5313688 w 12191999"/>
              <a:gd name="connsiteY35" fmla="*/ 1577808 h 1577808"/>
              <a:gd name="connsiteX36" fmla="*/ 4860770 w 12191999"/>
              <a:gd name="connsiteY36" fmla="*/ 1577808 h 1577808"/>
              <a:gd name="connsiteX37" fmla="*/ 4407853 w 12191999"/>
              <a:gd name="connsiteY37" fmla="*/ 1577808 h 1577808"/>
              <a:gd name="connsiteX38" fmla="*/ 3954936 w 12191999"/>
              <a:gd name="connsiteY38" fmla="*/ 1577808 h 1577808"/>
              <a:gd name="connsiteX39" fmla="*/ 3618679 w 12191999"/>
              <a:gd name="connsiteY39" fmla="*/ 1577808 h 1577808"/>
              <a:gd name="connsiteX40" fmla="*/ 2815780 w 12191999"/>
              <a:gd name="connsiteY40" fmla="*/ 1577808 h 1577808"/>
              <a:gd name="connsiteX41" fmla="*/ 1896220 w 12191999"/>
              <a:gd name="connsiteY41" fmla="*/ 1577808 h 1577808"/>
              <a:gd name="connsiteX42" fmla="*/ 1559964 w 12191999"/>
              <a:gd name="connsiteY42" fmla="*/ 1577808 h 1577808"/>
              <a:gd name="connsiteX43" fmla="*/ 873725 w 12191999"/>
              <a:gd name="connsiteY43" fmla="*/ 1577808 h 1577808"/>
              <a:gd name="connsiteX44" fmla="*/ 262973 w 12191999"/>
              <a:gd name="connsiteY44" fmla="*/ 1577808 h 1577808"/>
              <a:gd name="connsiteX45" fmla="*/ 0 w 12191999"/>
              <a:gd name="connsiteY45" fmla="*/ 1314835 h 1577808"/>
              <a:gd name="connsiteX46" fmla="*/ 0 w 12191999"/>
              <a:gd name="connsiteY46" fmla="*/ 820460 h 1577808"/>
              <a:gd name="connsiteX47" fmla="*/ 0 w 12191999"/>
              <a:gd name="connsiteY47" fmla="*/ 262973 h 157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1577808" fill="none" extrusionOk="0">
                <a:moveTo>
                  <a:pt x="0" y="262973"/>
                </a:moveTo>
                <a:cubicBezTo>
                  <a:pt x="239" y="101754"/>
                  <a:pt x="120166" y="-20922"/>
                  <a:pt x="262973" y="0"/>
                </a:cubicBezTo>
                <a:cubicBezTo>
                  <a:pt x="406066" y="18371"/>
                  <a:pt x="570967" y="-14609"/>
                  <a:pt x="832551" y="0"/>
                </a:cubicBezTo>
                <a:cubicBezTo>
                  <a:pt x="1094135" y="14609"/>
                  <a:pt x="1060389" y="-11241"/>
                  <a:pt x="1168808" y="0"/>
                </a:cubicBezTo>
                <a:cubicBezTo>
                  <a:pt x="1277227" y="11241"/>
                  <a:pt x="1381375" y="8365"/>
                  <a:pt x="1505065" y="0"/>
                </a:cubicBezTo>
                <a:cubicBezTo>
                  <a:pt x="1628755" y="-8365"/>
                  <a:pt x="1986652" y="-31011"/>
                  <a:pt x="2191303" y="0"/>
                </a:cubicBezTo>
                <a:cubicBezTo>
                  <a:pt x="2395954" y="31011"/>
                  <a:pt x="2378826" y="4189"/>
                  <a:pt x="2527560" y="0"/>
                </a:cubicBezTo>
                <a:cubicBezTo>
                  <a:pt x="2676294" y="-4189"/>
                  <a:pt x="3078983" y="-38661"/>
                  <a:pt x="3330459" y="0"/>
                </a:cubicBezTo>
                <a:cubicBezTo>
                  <a:pt x="3581935" y="38661"/>
                  <a:pt x="3878621" y="-29759"/>
                  <a:pt x="4016697" y="0"/>
                </a:cubicBezTo>
                <a:cubicBezTo>
                  <a:pt x="4154773" y="29759"/>
                  <a:pt x="4551854" y="3051"/>
                  <a:pt x="4702936" y="0"/>
                </a:cubicBezTo>
                <a:cubicBezTo>
                  <a:pt x="4854018" y="-3051"/>
                  <a:pt x="4952614" y="-7019"/>
                  <a:pt x="5155853" y="0"/>
                </a:cubicBezTo>
                <a:cubicBezTo>
                  <a:pt x="5359092" y="7019"/>
                  <a:pt x="5414910" y="7830"/>
                  <a:pt x="5608770" y="0"/>
                </a:cubicBezTo>
                <a:cubicBezTo>
                  <a:pt x="5802630" y="-7830"/>
                  <a:pt x="6120746" y="-28188"/>
                  <a:pt x="6295009" y="0"/>
                </a:cubicBezTo>
                <a:cubicBezTo>
                  <a:pt x="6469272" y="28188"/>
                  <a:pt x="6701044" y="-13101"/>
                  <a:pt x="7097908" y="0"/>
                </a:cubicBezTo>
                <a:cubicBezTo>
                  <a:pt x="7494772" y="13101"/>
                  <a:pt x="7629517" y="43204"/>
                  <a:pt x="8017467" y="0"/>
                </a:cubicBezTo>
                <a:cubicBezTo>
                  <a:pt x="8405417" y="-43204"/>
                  <a:pt x="8487225" y="-12156"/>
                  <a:pt x="8703705" y="0"/>
                </a:cubicBezTo>
                <a:cubicBezTo>
                  <a:pt x="8920185" y="12156"/>
                  <a:pt x="9122157" y="-15527"/>
                  <a:pt x="9506604" y="0"/>
                </a:cubicBezTo>
                <a:cubicBezTo>
                  <a:pt x="9891051" y="15527"/>
                  <a:pt x="9908210" y="15124"/>
                  <a:pt x="10076182" y="0"/>
                </a:cubicBezTo>
                <a:cubicBezTo>
                  <a:pt x="10244154" y="-15124"/>
                  <a:pt x="10282978" y="13966"/>
                  <a:pt x="10412439" y="0"/>
                </a:cubicBezTo>
                <a:cubicBezTo>
                  <a:pt x="10541900" y="-13966"/>
                  <a:pt x="10742232" y="-21316"/>
                  <a:pt x="10982017" y="0"/>
                </a:cubicBezTo>
                <a:cubicBezTo>
                  <a:pt x="11221802" y="21316"/>
                  <a:pt x="11483307" y="3149"/>
                  <a:pt x="11929026" y="0"/>
                </a:cubicBezTo>
                <a:cubicBezTo>
                  <a:pt x="12079100" y="13300"/>
                  <a:pt x="12226179" y="120697"/>
                  <a:pt x="12191999" y="262973"/>
                </a:cubicBezTo>
                <a:cubicBezTo>
                  <a:pt x="12208804" y="419950"/>
                  <a:pt x="12217373" y="563233"/>
                  <a:pt x="12191999" y="778385"/>
                </a:cubicBezTo>
                <a:cubicBezTo>
                  <a:pt x="12166625" y="993537"/>
                  <a:pt x="12170333" y="1124124"/>
                  <a:pt x="12191999" y="1314835"/>
                </a:cubicBezTo>
                <a:cubicBezTo>
                  <a:pt x="12193253" y="1485512"/>
                  <a:pt x="12093906" y="1555863"/>
                  <a:pt x="11929026" y="1577808"/>
                </a:cubicBezTo>
                <a:cubicBezTo>
                  <a:pt x="11724247" y="1597205"/>
                  <a:pt x="11519359" y="1568133"/>
                  <a:pt x="11242788" y="1577808"/>
                </a:cubicBezTo>
                <a:cubicBezTo>
                  <a:pt x="10966217" y="1587483"/>
                  <a:pt x="10943134" y="1603210"/>
                  <a:pt x="10673210" y="1577808"/>
                </a:cubicBezTo>
                <a:cubicBezTo>
                  <a:pt x="10403286" y="1552406"/>
                  <a:pt x="10208534" y="1620103"/>
                  <a:pt x="9753650" y="1577808"/>
                </a:cubicBezTo>
                <a:cubicBezTo>
                  <a:pt x="9298766" y="1535513"/>
                  <a:pt x="9544445" y="1582281"/>
                  <a:pt x="9417393" y="1577808"/>
                </a:cubicBezTo>
                <a:cubicBezTo>
                  <a:pt x="9290341" y="1573335"/>
                  <a:pt x="9104200" y="1561053"/>
                  <a:pt x="8847816" y="1577808"/>
                </a:cubicBezTo>
                <a:cubicBezTo>
                  <a:pt x="8591432" y="1594563"/>
                  <a:pt x="8615019" y="1592615"/>
                  <a:pt x="8511559" y="1577808"/>
                </a:cubicBezTo>
                <a:cubicBezTo>
                  <a:pt x="8408099" y="1563001"/>
                  <a:pt x="7872192" y="1575930"/>
                  <a:pt x="7708660" y="1577808"/>
                </a:cubicBezTo>
                <a:cubicBezTo>
                  <a:pt x="7545128" y="1579686"/>
                  <a:pt x="7223153" y="1532975"/>
                  <a:pt x="6789100" y="1577808"/>
                </a:cubicBezTo>
                <a:cubicBezTo>
                  <a:pt x="6355047" y="1622641"/>
                  <a:pt x="6512335" y="1571972"/>
                  <a:pt x="6336183" y="1577808"/>
                </a:cubicBezTo>
                <a:cubicBezTo>
                  <a:pt x="6160031" y="1583644"/>
                  <a:pt x="5983694" y="1551251"/>
                  <a:pt x="5766605" y="1577808"/>
                </a:cubicBezTo>
                <a:cubicBezTo>
                  <a:pt x="5549516" y="1604365"/>
                  <a:pt x="5493943" y="1562751"/>
                  <a:pt x="5313688" y="1577808"/>
                </a:cubicBezTo>
                <a:cubicBezTo>
                  <a:pt x="5133433" y="1592865"/>
                  <a:pt x="5021994" y="1561765"/>
                  <a:pt x="4860770" y="1577808"/>
                </a:cubicBezTo>
                <a:cubicBezTo>
                  <a:pt x="4699546" y="1593851"/>
                  <a:pt x="4562437" y="1562494"/>
                  <a:pt x="4407853" y="1577808"/>
                </a:cubicBezTo>
                <a:cubicBezTo>
                  <a:pt x="4253269" y="1593122"/>
                  <a:pt x="4063246" y="1581173"/>
                  <a:pt x="3954936" y="1577808"/>
                </a:cubicBezTo>
                <a:cubicBezTo>
                  <a:pt x="3846626" y="1574443"/>
                  <a:pt x="3696902" y="1569699"/>
                  <a:pt x="3618679" y="1577808"/>
                </a:cubicBezTo>
                <a:cubicBezTo>
                  <a:pt x="3540456" y="1585917"/>
                  <a:pt x="3026783" y="1561115"/>
                  <a:pt x="2815780" y="1577808"/>
                </a:cubicBezTo>
                <a:cubicBezTo>
                  <a:pt x="2604777" y="1594501"/>
                  <a:pt x="2297119" y="1559759"/>
                  <a:pt x="1896220" y="1577808"/>
                </a:cubicBezTo>
                <a:cubicBezTo>
                  <a:pt x="1495321" y="1595857"/>
                  <a:pt x="1706462" y="1572192"/>
                  <a:pt x="1559964" y="1577808"/>
                </a:cubicBezTo>
                <a:cubicBezTo>
                  <a:pt x="1413466" y="1583424"/>
                  <a:pt x="1168138" y="1549907"/>
                  <a:pt x="873725" y="1577808"/>
                </a:cubicBezTo>
                <a:cubicBezTo>
                  <a:pt x="579312" y="1605709"/>
                  <a:pt x="421696" y="1595267"/>
                  <a:pt x="262973" y="1577808"/>
                </a:cubicBezTo>
                <a:cubicBezTo>
                  <a:pt x="138340" y="1600473"/>
                  <a:pt x="12938" y="1483646"/>
                  <a:pt x="0" y="1314835"/>
                </a:cubicBezTo>
                <a:cubicBezTo>
                  <a:pt x="-8859" y="1118340"/>
                  <a:pt x="-9005" y="987537"/>
                  <a:pt x="0" y="820460"/>
                </a:cubicBezTo>
                <a:cubicBezTo>
                  <a:pt x="9005" y="653383"/>
                  <a:pt x="-19448" y="441749"/>
                  <a:pt x="0" y="262973"/>
                </a:cubicBezTo>
                <a:close/>
              </a:path>
              <a:path w="12191999" h="1577808" stroke="0" extrusionOk="0">
                <a:moveTo>
                  <a:pt x="0" y="262973"/>
                </a:moveTo>
                <a:cubicBezTo>
                  <a:pt x="7982" y="136631"/>
                  <a:pt x="108290" y="-6624"/>
                  <a:pt x="262973" y="0"/>
                </a:cubicBezTo>
                <a:cubicBezTo>
                  <a:pt x="500467" y="13468"/>
                  <a:pt x="648774" y="-13307"/>
                  <a:pt x="832551" y="0"/>
                </a:cubicBezTo>
                <a:cubicBezTo>
                  <a:pt x="1016328" y="13307"/>
                  <a:pt x="1051443" y="-9048"/>
                  <a:pt x="1168808" y="0"/>
                </a:cubicBezTo>
                <a:cubicBezTo>
                  <a:pt x="1286173" y="9048"/>
                  <a:pt x="1671674" y="-8304"/>
                  <a:pt x="1971707" y="0"/>
                </a:cubicBezTo>
                <a:cubicBezTo>
                  <a:pt x="2271740" y="8304"/>
                  <a:pt x="2336833" y="-5226"/>
                  <a:pt x="2657945" y="0"/>
                </a:cubicBezTo>
                <a:cubicBezTo>
                  <a:pt x="2979057" y="5226"/>
                  <a:pt x="3135874" y="31385"/>
                  <a:pt x="3460844" y="0"/>
                </a:cubicBezTo>
                <a:cubicBezTo>
                  <a:pt x="3785814" y="-31385"/>
                  <a:pt x="3727248" y="-9124"/>
                  <a:pt x="3913761" y="0"/>
                </a:cubicBezTo>
                <a:cubicBezTo>
                  <a:pt x="4100274" y="9124"/>
                  <a:pt x="4196297" y="-105"/>
                  <a:pt x="4366679" y="0"/>
                </a:cubicBezTo>
                <a:cubicBezTo>
                  <a:pt x="4537061" y="105"/>
                  <a:pt x="4750004" y="24397"/>
                  <a:pt x="5052917" y="0"/>
                </a:cubicBezTo>
                <a:cubicBezTo>
                  <a:pt x="5355830" y="-24397"/>
                  <a:pt x="5353768" y="22469"/>
                  <a:pt x="5505834" y="0"/>
                </a:cubicBezTo>
                <a:cubicBezTo>
                  <a:pt x="5657900" y="-22469"/>
                  <a:pt x="5692441" y="9722"/>
                  <a:pt x="5842091" y="0"/>
                </a:cubicBezTo>
                <a:cubicBezTo>
                  <a:pt x="5991741" y="-9722"/>
                  <a:pt x="6346902" y="-19283"/>
                  <a:pt x="6528330" y="0"/>
                </a:cubicBezTo>
                <a:cubicBezTo>
                  <a:pt x="6709758" y="19283"/>
                  <a:pt x="6902131" y="-18385"/>
                  <a:pt x="7097908" y="0"/>
                </a:cubicBezTo>
                <a:cubicBezTo>
                  <a:pt x="7293685" y="18385"/>
                  <a:pt x="7540049" y="-3704"/>
                  <a:pt x="7667485" y="0"/>
                </a:cubicBezTo>
                <a:cubicBezTo>
                  <a:pt x="7794921" y="3704"/>
                  <a:pt x="8283472" y="43264"/>
                  <a:pt x="8587045" y="0"/>
                </a:cubicBezTo>
                <a:cubicBezTo>
                  <a:pt x="8890618" y="-43264"/>
                  <a:pt x="9132323" y="3074"/>
                  <a:pt x="9389944" y="0"/>
                </a:cubicBezTo>
                <a:cubicBezTo>
                  <a:pt x="9647565" y="-3074"/>
                  <a:pt x="9878788" y="36414"/>
                  <a:pt x="10309503" y="0"/>
                </a:cubicBezTo>
                <a:cubicBezTo>
                  <a:pt x="10740218" y="-36414"/>
                  <a:pt x="10621401" y="14524"/>
                  <a:pt x="10762421" y="0"/>
                </a:cubicBezTo>
                <a:cubicBezTo>
                  <a:pt x="10903441" y="-14524"/>
                  <a:pt x="10932144" y="-3693"/>
                  <a:pt x="11098678" y="0"/>
                </a:cubicBezTo>
                <a:cubicBezTo>
                  <a:pt x="11265212" y="3693"/>
                  <a:pt x="11637850" y="15353"/>
                  <a:pt x="11929026" y="0"/>
                </a:cubicBezTo>
                <a:cubicBezTo>
                  <a:pt x="12067139" y="23304"/>
                  <a:pt x="12199749" y="122712"/>
                  <a:pt x="12191999" y="262973"/>
                </a:cubicBezTo>
                <a:cubicBezTo>
                  <a:pt x="12187558" y="437087"/>
                  <a:pt x="12178245" y="537510"/>
                  <a:pt x="12191999" y="799423"/>
                </a:cubicBezTo>
                <a:cubicBezTo>
                  <a:pt x="12205754" y="1061336"/>
                  <a:pt x="12184657" y="1128177"/>
                  <a:pt x="12191999" y="1314835"/>
                </a:cubicBezTo>
                <a:cubicBezTo>
                  <a:pt x="12192626" y="1453602"/>
                  <a:pt x="12071384" y="1594615"/>
                  <a:pt x="11929026" y="1577808"/>
                </a:cubicBezTo>
                <a:cubicBezTo>
                  <a:pt x="11784536" y="1590100"/>
                  <a:pt x="11668344" y="1586864"/>
                  <a:pt x="11476109" y="1577808"/>
                </a:cubicBezTo>
                <a:cubicBezTo>
                  <a:pt x="11283874" y="1568752"/>
                  <a:pt x="11247821" y="1581307"/>
                  <a:pt x="11139852" y="1577808"/>
                </a:cubicBezTo>
                <a:cubicBezTo>
                  <a:pt x="11031883" y="1574309"/>
                  <a:pt x="10795760" y="1573102"/>
                  <a:pt x="10686934" y="1577808"/>
                </a:cubicBezTo>
                <a:cubicBezTo>
                  <a:pt x="10578108" y="1582514"/>
                  <a:pt x="10387635" y="1569685"/>
                  <a:pt x="10234017" y="1577808"/>
                </a:cubicBezTo>
                <a:cubicBezTo>
                  <a:pt x="10080399" y="1585931"/>
                  <a:pt x="9605644" y="1595592"/>
                  <a:pt x="9431118" y="1577808"/>
                </a:cubicBezTo>
                <a:cubicBezTo>
                  <a:pt x="9256592" y="1560024"/>
                  <a:pt x="8976181" y="1596707"/>
                  <a:pt x="8861540" y="1577808"/>
                </a:cubicBezTo>
                <a:cubicBezTo>
                  <a:pt x="8746899" y="1558909"/>
                  <a:pt x="8195744" y="1584838"/>
                  <a:pt x="7941981" y="1577808"/>
                </a:cubicBezTo>
                <a:cubicBezTo>
                  <a:pt x="7688218" y="1570778"/>
                  <a:pt x="7534092" y="1553959"/>
                  <a:pt x="7255742" y="1577808"/>
                </a:cubicBezTo>
                <a:cubicBezTo>
                  <a:pt x="6977392" y="1601657"/>
                  <a:pt x="6798603" y="1613459"/>
                  <a:pt x="6452843" y="1577808"/>
                </a:cubicBezTo>
                <a:cubicBezTo>
                  <a:pt x="6107083" y="1542157"/>
                  <a:pt x="6184693" y="1563697"/>
                  <a:pt x="5999926" y="1577808"/>
                </a:cubicBezTo>
                <a:cubicBezTo>
                  <a:pt x="5815159" y="1591919"/>
                  <a:pt x="5779484" y="1586373"/>
                  <a:pt x="5663669" y="1577808"/>
                </a:cubicBezTo>
                <a:cubicBezTo>
                  <a:pt x="5547854" y="1569243"/>
                  <a:pt x="5422572" y="1582103"/>
                  <a:pt x="5327412" y="1577808"/>
                </a:cubicBezTo>
                <a:cubicBezTo>
                  <a:pt x="5232252" y="1573513"/>
                  <a:pt x="4841880" y="1585517"/>
                  <a:pt x="4641174" y="1577808"/>
                </a:cubicBezTo>
                <a:cubicBezTo>
                  <a:pt x="4440468" y="1570099"/>
                  <a:pt x="4207855" y="1576630"/>
                  <a:pt x="3838275" y="1577808"/>
                </a:cubicBezTo>
                <a:cubicBezTo>
                  <a:pt x="3468695" y="1578986"/>
                  <a:pt x="3486337" y="1572269"/>
                  <a:pt x="3385358" y="1577808"/>
                </a:cubicBezTo>
                <a:cubicBezTo>
                  <a:pt x="3284379" y="1583347"/>
                  <a:pt x="3154123" y="1559948"/>
                  <a:pt x="2932440" y="1577808"/>
                </a:cubicBezTo>
                <a:cubicBezTo>
                  <a:pt x="2710757" y="1595668"/>
                  <a:pt x="2719296" y="1566480"/>
                  <a:pt x="2596184" y="1577808"/>
                </a:cubicBezTo>
                <a:cubicBezTo>
                  <a:pt x="2473072" y="1589136"/>
                  <a:pt x="2277907" y="1563546"/>
                  <a:pt x="2026606" y="1577808"/>
                </a:cubicBezTo>
                <a:cubicBezTo>
                  <a:pt x="1775305" y="1592070"/>
                  <a:pt x="1305921" y="1600288"/>
                  <a:pt x="1107046" y="1577808"/>
                </a:cubicBezTo>
                <a:cubicBezTo>
                  <a:pt x="908171" y="1555328"/>
                  <a:pt x="654195" y="1586858"/>
                  <a:pt x="262973" y="1577808"/>
                </a:cubicBezTo>
                <a:cubicBezTo>
                  <a:pt x="121651" y="1576105"/>
                  <a:pt x="-17261" y="1458578"/>
                  <a:pt x="0" y="1314835"/>
                </a:cubicBezTo>
                <a:cubicBezTo>
                  <a:pt x="16510" y="1105447"/>
                  <a:pt x="21906" y="1024271"/>
                  <a:pt x="0" y="820460"/>
                </a:cubicBezTo>
                <a:cubicBezTo>
                  <a:pt x="-21906" y="616650"/>
                  <a:pt x="2737" y="505242"/>
                  <a:pt x="0" y="262973"/>
                </a:cubicBezTo>
                <a:close/>
              </a:path>
            </a:pathLst>
          </a:custGeom>
          <a:solidFill>
            <a:schemeClr val="accent5">
              <a:lumMod val="20000"/>
              <a:lumOff val="80000"/>
            </a:schemeClr>
          </a:solidFill>
          <a:ln>
            <a:solidFill>
              <a:schemeClr val="accent4">
                <a:lumMod val="50000"/>
              </a:schemeClr>
            </a:solidFill>
            <a:extLst>
              <a:ext uri="{C807C97D-BFC1-408E-A445-0C87EB9F89A2}">
                <ask:lineSketchStyleProps xmlns:ask="http://schemas.microsoft.com/office/drawing/2018/sketchyshapes" sd="3104314095">
                  <a:prstGeom prst="roundRect">
                    <a:avLst/>
                  </a:prstGeom>
                  <ask:type>
                    <ask:lineSketchFreehand/>
                  </ask:type>
                </ask:lineSketchStyleProps>
              </a:ext>
            </a:extLst>
          </a:ln>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25000"/>
              </a:lnSpc>
              <a:defRPr sz="2400" b="1"/>
            </a:lvl1pPr>
          </a:lstStyle>
          <a:p>
            <a:r>
              <a:rPr lang="en-US" sz="3600" dirty="0" err="1">
                <a:solidFill>
                  <a:schemeClr val="tx1"/>
                </a:solidFill>
              </a:rPr>
              <a:t>Tiến</a:t>
            </a:r>
            <a:r>
              <a:rPr lang="en-US" sz="3600" dirty="0">
                <a:solidFill>
                  <a:schemeClr val="tx1"/>
                </a:solidFill>
              </a:rPr>
              <a:t> </a:t>
            </a:r>
            <a:r>
              <a:rPr lang="en-US" sz="3600" dirty="0" err="1">
                <a:solidFill>
                  <a:schemeClr val="tx1"/>
                </a:solidFill>
              </a:rPr>
              <a:t>hoá</a:t>
            </a:r>
            <a:r>
              <a:rPr lang="en-US" sz="3600" dirty="0">
                <a:solidFill>
                  <a:schemeClr val="tx1"/>
                </a:solidFill>
              </a:rPr>
              <a:t> </a:t>
            </a:r>
            <a:r>
              <a:rPr lang="en-US" sz="3600" dirty="0" err="1">
                <a:solidFill>
                  <a:schemeClr val="tx1"/>
                </a:solidFill>
              </a:rPr>
              <a:t>sinh</a:t>
            </a:r>
            <a:r>
              <a:rPr lang="en-US" sz="3600" dirty="0">
                <a:solidFill>
                  <a:schemeClr val="tx1"/>
                </a:solidFill>
              </a:rPr>
              <a:t> </a:t>
            </a:r>
            <a:r>
              <a:rPr lang="en-US" sz="3600" dirty="0" err="1">
                <a:solidFill>
                  <a:schemeClr val="tx1"/>
                </a:solidFill>
              </a:rPr>
              <a:t>học</a:t>
            </a:r>
            <a:r>
              <a:rPr lang="en-US" sz="3600" dirty="0">
                <a:solidFill>
                  <a:schemeClr val="tx1"/>
                </a:solidFill>
              </a:rPr>
              <a:t> </a:t>
            </a:r>
            <a:r>
              <a:rPr lang="en-US" sz="3600" dirty="0" err="1">
                <a:solidFill>
                  <a:schemeClr val="tx1"/>
                </a:solidFill>
              </a:rPr>
              <a:t>là</a:t>
            </a:r>
            <a:r>
              <a:rPr lang="en-US" sz="3600" dirty="0">
                <a:solidFill>
                  <a:schemeClr val="tx1"/>
                </a:solidFill>
              </a:rPr>
              <a:t> </a:t>
            </a:r>
            <a:r>
              <a:rPr lang="en-US" sz="3600" b="0" dirty="0" err="1">
                <a:solidFill>
                  <a:schemeClr val="tx1"/>
                </a:solidFill>
              </a:rPr>
              <a:t>quá</a:t>
            </a:r>
            <a:r>
              <a:rPr lang="en-US" sz="3600" b="0" dirty="0">
                <a:solidFill>
                  <a:schemeClr val="tx1"/>
                </a:solidFill>
              </a:rPr>
              <a:t> </a:t>
            </a:r>
            <a:r>
              <a:rPr lang="en-US" sz="3600" b="0" dirty="0" err="1">
                <a:solidFill>
                  <a:schemeClr val="tx1"/>
                </a:solidFill>
              </a:rPr>
              <a:t>trình</a:t>
            </a:r>
            <a:r>
              <a:rPr lang="en-US" sz="3600" b="0" dirty="0">
                <a:solidFill>
                  <a:schemeClr val="tx1"/>
                </a:solidFill>
              </a:rPr>
              <a:t> </a:t>
            </a:r>
            <a:r>
              <a:rPr lang="en-US" sz="3600" b="0" dirty="0" err="1">
                <a:solidFill>
                  <a:schemeClr val="tx1"/>
                </a:solidFill>
              </a:rPr>
              <a:t>thay</a:t>
            </a:r>
            <a:r>
              <a:rPr lang="en-US" sz="3600" b="0" dirty="0">
                <a:solidFill>
                  <a:schemeClr val="tx1"/>
                </a:solidFill>
              </a:rPr>
              <a:t> </a:t>
            </a:r>
            <a:r>
              <a:rPr lang="en-US" sz="3600" b="0" dirty="0" err="1">
                <a:solidFill>
                  <a:schemeClr val="tx1"/>
                </a:solidFill>
              </a:rPr>
              <a:t>đổi</a:t>
            </a:r>
            <a:r>
              <a:rPr lang="en-US" sz="3600" b="0" dirty="0">
                <a:solidFill>
                  <a:schemeClr val="tx1"/>
                </a:solidFill>
              </a:rPr>
              <a:t> </a:t>
            </a:r>
            <a:r>
              <a:rPr lang="en-US" sz="3600" b="0" dirty="0" err="1">
                <a:solidFill>
                  <a:schemeClr val="tx1"/>
                </a:solidFill>
              </a:rPr>
              <a:t>đặc</a:t>
            </a:r>
            <a:r>
              <a:rPr lang="en-US" sz="3600" b="0" dirty="0">
                <a:solidFill>
                  <a:schemeClr val="tx1"/>
                </a:solidFill>
              </a:rPr>
              <a:t> </a:t>
            </a:r>
            <a:r>
              <a:rPr lang="en-US" sz="3600" b="0" dirty="0" err="1">
                <a:solidFill>
                  <a:schemeClr val="tx1"/>
                </a:solidFill>
              </a:rPr>
              <a:t>tính</a:t>
            </a:r>
            <a:r>
              <a:rPr lang="en-US" sz="3600" b="0" dirty="0">
                <a:solidFill>
                  <a:schemeClr val="tx1"/>
                </a:solidFill>
              </a:rPr>
              <a:t> di </a:t>
            </a:r>
            <a:r>
              <a:rPr lang="en-US" sz="3600" b="0" dirty="0" err="1">
                <a:solidFill>
                  <a:schemeClr val="tx1"/>
                </a:solidFill>
              </a:rPr>
              <a:t>truyền</a:t>
            </a:r>
            <a:r>
              <a:rPr lang="en-US" sz="3600" b="0" dirty="0">
                <a:solidFill>
                  <a:schemeClr val="tx1"/>
                </a:solidFill>
              </a:rPr>
              <a:t> </a:t>
            </a:r>
            <a:r>
              <a:rPr lang="en-US" sz="3600" b="0" dirty="0" err="1">
                <a:solidFill>
                  <a:schemeClr val="tx1"/>
                </a:solidFill>
              </a:rPr>
              <a:t>của</a:t>
            </a:r>
            <a:r>
              <a:rPr lang="en-US" sz="3600" b="0" dirty="0">
                <a:solidFill>
                  <a:schemeClr val="tx1"/>
                </a:solidFill>
              </a:rPr>
              <a:t> </a:t>
            </a:r>
            <a:r>
              <a:rPr lang="en-US" sz="3600" b="0" dirty="0" err="1">
                <a:solidFill>
                  <a:schemeClr val="tx1"/>
                </a:solidFill>
              </a:rPr>
              <a:t>quần</a:t>
            </a:r>
            <a:r>
              <a:rPr lang="en-US" sz="3600" b="0" dirty="0">
                <a:solidFill>
                  <a:schemeClr val="tx1"/>
                </a:solidFill>
              </a:rPr>
              <a:t> </a:t>
            </a:r>
            <a:r>
              <a:rPr lang="en-US" sz="3600" b="0" dirty="0" err="1">
                <a:solidFill>
                  <a:schemeClr val="tx1"/>
                </a:solidFill>
              </a:rPr>
              <a:t>thể</a:t>
            </a:r>
            <a:r>
              <a:rPr lang="en-US" sz="3600" b="0" dirty="0">
                <a:solidFill>
                  <a:schemeClr val="tx1"/>
                </a:solidFill>
              </a:rPr>
              <a:t> </a:t>
            </a:r>
            <a:r>
              <a:rPr lang="en-US" sz="3600" b="0" dirty="0" err="1">
                <a:solidFill>
                  <a:schemeClr val="tx1"/>
                </a:solidFill>
              </a:rPr>
              <a:t>sinh</a:t>
            </a:r>
            <a:r>
              <a:rPr lang="en-US" sz="3600" b="0" dirty="0">
                <a:solidFill>
                  <a:schemeClr val="tx1"/>
                </a:solidFill>
              </a:rPr>
              <a:t> </a:t>
            </a:r>
            <a:r>
              <a:rPr lang="en-US" sz="3600" b="0" dirty="0" err="1">
                <a:solidFill>
                  <a:schemeClr val="tx1"/>
                </a:solidFill>
              </a:rPr>
              <a:t>vật</a:t>
            </a:r>
            <a:r>
              <a:rPr lang="en-US" sz="3600" b="0" dirty="0">
                <a:solidFill>
                  <a:schemeClr val="tx1"/>
                </a:solidFill>
              </a:rPr>
              <a:t> qua </a:t>
            </a:r>
            <a:r>
              <a:rPr lang="en-US" sz="3600" b="0" dirty="0" err="1">
                <a:solidFill>
                  <a:schemeClr val="tx1"/>
                </a:solidFill>
              </a:rPr>
              <a:t>các</a:t>
            </a:r>
            <a:r>
              <a:rPr lang="en-US" sz="3600" b="0" dirty="0">
                <a:solidFill>
                  <a:schemeClr val="tx1"/>
                </a:solidFill>
              </a:rPr>
              <a:t> </a:t>
            </a:r>
            <a:r>
              <a:rPr lang="en-US" sz="3600" b="0" dirty="0" err="1">
                <a:solidFill>
                  <a:schemeClr val="tx1"/>
                </a:solidFill>
              </a:rPr>
              <a:t>thế</a:t>
            </a:r>
            <a:r>
              <a:rPr lang="en-US" sz="3600" b="0" dirty="0">
                <a:solidFill>
                  <a:schemeClr val="tx1"/>
                </a:solidFill>
              </a:rPr>
              <a:t> </a:t>
            </a:r>
            <a:r>
              <a:rPr lang="en-US" sz="3600" b="0" dirty="0" err="1">
                <a:solidFill>
                  <a:schemeClr val="tx1"/>
                </a:solidFill>
              </a:rPr>
              <a:t>hệ</a:t>
            </a:r>
            <a:r>
              <a:rPr lang="en-US" sz="3600" b="0" dirty="0">
                <a:solidFill>
                  <a:schemeClr val="tx1"/>
                </a:solidFill>
              </a:rPr>
              <a:t> </a:t>
            </a:r>
            <a:r>
              <a:rPr lang="en-US" sz="3600" b="0" dirty="0" err="1">
                <a:solidFill>
                  <a:schemeClr val="tx1"/>
                </a:solidFill>
              </a:rPr>
              <a:t>nối</a:t>
            </a:r>
            <a:r>
              <a:rPr lang="en-US" sz="3600" b="0" dirty="0">
                <a:solidFill>
                  <a:schemeClr val="tx1"/>
                </a:solidFill>
              </a:rPr>
              <a:t> </a:t>
            </a:r>
            <a:r>
              <a:rPr lang="en-US" sz="3600" b="0" dirty="0" err="1">
                <a:solidFill>
                  <a:schemeClr val="tx1"/>
                </a:solidFill>
              </a:rPr>
              <a:t>tiếp</a:t>
            </a:r>
            <a:r>
              <a:rPr lang="en-US" sz="3600" b="0" dirty="0">
                <a:solidFill>
                  <a:schemeClr val="tx1"/>
                </a:solidFill>
              </a:rPr>
              <a:t> </a:t>
            </a:r>
            <a:r>
              <a:rPr lang="en-US" sz="3600" b="0" dirty="0" err="1">
                <a:solidFill>
                  <a:schemeClr val="tx1"/>
                </a:solidFill>
              </a:rPr>
              <a:t>nhau</a:t>
            </a:r>
            <a:r>
              <a:rPr lang="en-US" sz="3600" b="0" dirty="0">
                <a:solidFill>
                  <a:schemeClr val="tx1"/>
                </a:solidFill>
              </a:rPr>
              <a:t> </a:t>
            </a:r>
            <a:r>
              <a:rPr lang="en-US" sz="3600" b="0" err="1">
                <a:solidFill>
                  <a:schemeClr val="tx1"/>
                </a:solidFill>
              </a:rPr>
              <a:t>theo</a:t>
            </a:r>
            <a:r>
              <a:rPr lang="en-US" sz="3600" b="0">
                <a:solidFill>
                  <a:schemeClr val="tx1"/>
                </a:solidFill>
              </a:rPr>
              <a:t> thời </a:t>
            </a:r>
            <a:r>
              <a:rPr lang="en-US" sz="3600" b="0" dirty="0" err="1">
                <a:solidFill>
                  <a:schemeClr val="tx1"/>
                </a:solidFill>
              </a:rPr>
              <a:t>gian</a:t>
            </a:r>
            <a:r>
              <a:rPr lang="en-US" sz="3600" b="0" dirty="0">
                <a:solidFill>
                  <a:schemeClr val="tx1"/>
                </a:solidFill>
              </a:rPr>
              <a:t>.</a:t>
            </a:r>
          </a:p>
        </p:txBody>
      </p:sp>
      <p:pic>
        <p:nvPicPr>
          <p:cNvPr id="4098" name="Picture 2" descr="The Evolution Of Horse By Years | Evolution Of Horse | sincovaga.com.br">
            <a:extLst>
              <a:ext uri="{FF2B5EF4-FFF2-40B4-BE49-F238E27FC236}">
                <a16:creationId xmlns:a16="http://schemas.microsoft.com/office/drawing/2014/main" id="{3EAF71F2-C6C5-AF80-9BC3-C35A0F9929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95" b="23312"/>
          <a:stretch/>
        </p:blipFill>
        <p:spPr bwMode="auto">
          <a:xfrm>
            <a:off x="0" y="2573384"/>
            <a:ext cx="11830647" cy="430648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6" descr="Niño Pequeño Hacer Tarea Encontrar Respuesta Vector de stock #563940334 de  ©colorfuelstudio">
            <a:extLst>
              <a:ext uri="{FF2B5EF4-FFF2-40B4-BE49-F238E27FC236}">
                <a16:creationId xmlns:a16="http://schemas.microsoft.com/office/drawing/2014/main" id="{DE6E9B32-7C07-D765-535D-300FCE2D12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06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5ACF0B-7593-D718-E17A-B1191CC6B7E4}"/>
              </a:ext>
            </a:extLst>
          </p:cNvPr>
          <p:cNvSpPr txBox="1"/>
          <p:nvPr/>
        </p:nvSpPr>
        <p:spPr>
          <a:xfrm>
            <a:off x="572237" y="336262"/>
            <a:ext cx="5987846" cy="584775"/>
          </a:xfrm>
          <a:prstGeom prst="rect">
            <a:avLst/>
          </a:prstGeom>
          <a:noFill/>
        </p:spPr>
        <p:txBody>
          <a:bodyPr wrap="square" rtlCol="0">
            <a:spAutoFit/>
          </a:bodyPr>
          <a:lstStyle/>
          <a:p>
            <a:r>
              <a:rPr lang="en-US" sz="3200" b="1" dirty="0">
                <a:solidFill>
                  <a:srgbClr val="C00000"/>
                </a:solidFill>
              </a:rPr>
              <a:t>2. CHỌN LỌC NHÂN TẠO</a:t>
            </a:r>
          </a:p>
        </p:txBody>
      </p:sp>
      <p:sp>
        <p:nvSpPr>
          <p:cNvPr id="3" name="Arrow: Pentagon 2">
            <a:extLst>
              <a:ext uri="{FF2B5EF4-FFF2-40B4-BE49-F238E27FC236}">
                <a16:creationId xmlns:a16="http://schemas.microsoft.com/office/drawing/2014/main" id="{AC8168DA-8BF8-DB25-9B93-2434840F0E6E}"/>
              </a:ext>
            </a:extLst>
          </p:cNvPr>
          <p:cNvSpPr/>
          <p:nvPr/>
        </p:nvSpPr>
        <p:spPr>
          <a:xfrm>
            <a:off x="0" y="416272"/>
            <a:ext cx="454250" cy="424754"/>
          </a:xfrm>
          <a:prstGeom prst="homePlat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nvGrpSpPr>
          <p:cNvPr id="9" name="Group 8">
            <a:extLst>
              <a:ext uri="{FF2B5EF4-FFF2-40B4-BE49-F238E27FC236}">
                <a16:creationId xmlns:a16="http://schemas.microsoft.com/office/drawing/2014/main" id="{61ED8003-F2F1-9623-EF66-ACC40FD083FD}"/>
              </a:ext>
            </a:extLst>
          </p:cNvPr>
          <p:cNvGrpSpPr/>
          <p:nvPr/>
        </p:nvGrpSpPr>
        <p:grpSpPr>
          <a:xfrm>
            <a:off x="156397" y="1485648"/>
            <a:ext cx="6131211" cy="5391639"/>
            <a:chOff x="6394899" y="2088564"/>
            <a:chExt cx="5390587" cy="4715173"/>
          </a:xfrm>
        </p:grpSpPr>
        <p:pic>
          <p:nvPicPr>
            <p:cNvPr id="1026" name="Picture 2" descr="The Evolution of the weight of Chickens throughout the years. :  r/interestingasfuck">
              <a:extLst>
                <a:ext uri="{FF2B5EF4-FFF2-40B4-BE49-F238E27FC236}">
                  <a16:creationId xmlns:a16="http://schemas.microsoft.com/office/drawing/2014/main" id="{D3FE4BF8-13EB-20A0-D90B-0E8A75BE7A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70" t="52304" b="5548"/>
            <a:stretch/>
          </p:blipFill>
          <p:spPr bwMode="auto">
            <a:xfrm>
              <a:off x="6453893" y="2457896"/>
              <a:ext cx="5331593" cy="3411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162CBB-8FA0-84CB-65F8-13941EF83459}"/>
                </a:ext>
              </a:extLst>
            </p:cNvPr>
            <p:cNvSpPr txBox="1"/>
            <p:nvPr/>
          </p:nvSpPr>
          <p:spPr>
            <a:xfrm>
              <a:off x="6394899" y="2088564"/>
              <a:ext cx="1327355" cy="834399"/>
            </a:xfrm>
            <a:prstGeom prst="rect">
              <a:avLst/>
            </a:prstGeom>
            <a:noFill/>
          </p:spPr>
          <p:txBody>
            <a:bodyPr wrap="square" rtlCol="0">
              <a:spAutoFit/>
            </a:bodyPr>
            <a:lstStyle/>
            <a:p>
              <a:r>
                <a:rPr lang="en-US" sz="2800" b="1" dirty="0" err="1"/>
                <a:t>Năm</a:t>
              </a:r>
              <a:r>
                <a:rPr lang="en-US" sz="2800" b="1" dirty="0"/>
                <a:t> 1957</a:t>
              </a:r>
            </a:p>
          </p:txBody>
        </p:sp>
        <p:sp>
          <p:nvSpPr>
            <p:cNvPr id="7" name="TextBox 6">
              <a:extLst>
                <a:ext uri="{FF2B5EF4-FFF2-40B4-BE49-F238E27FC236}">
                  <a16:creationId xmlns:a16="http://schemas.microsoft.com/office/drawing/2014/main" id="{A7E1B0AD-455A-320C-38CD-2F7ECCD8F256}"/>
                </a:ext>
              </a:extLst>
            </p:cNvPr>
            <p:cNvSpPr txBox="1"/>
            <p:nvPr/>
          </p:nvSpPr>
          <p:spPr>
            <a:xfrm>
              <a:off x="7964128" y="2088564"/>
              <a:ext cx="1774961" cy="457574"/>
            </a:xfrm>
            <a:prstGeom prst="rect">
              <a:avLst/>
            </a:prstGeom>
            <a:noFill/>
          </p:spPr>
          <p:txBody>
            <a:bodyPr wrap="square" rtlCol="0">
              <a:spAutoFit/>
            </a:bodyPr>
            <a:lstStyle/>
            <a:p>
              <a:r>
                <a:rPr lang="en-US" sz="2800" b="1" dirty="0" err="1"/>
                <a:t>Năm</a:t>
              </a:r>
              <a:r>
                <a:rPr lang="en-US" sz="2800" b="1" dirty="0"/>
                <a:t> 1978</a:t>
              </a:r>
            </a:p>
          </p:txBody>
        </p:sp>
        <p:sp>
          <p:nvSpPr>
            <p:cNvPr id="8" name="TextBox 7">
              <a:extLst>
                <a:ext uri="{FF2B5EF4-FFF2-40B4-BE49-F238E27FC236}">
                  <a16:creationId xmlns:a16="http://schemas.microsoft.com/office/drawing/2014/main" id="{0C33378F-7395-328A-5EA8-515F74CE0147}"/>
                </a:ext>
              </a:extLst>
            </p:cNvPr>
            <p:cNvSpPr txBox="1"/>
            <p:nvPr/>
          </p:nvSpPr>
          <p:spPr>
            <a:xfrm>
              <a:off x="9874807" y="2088564"/>
              <a:ext cx="1688620" cy="457574"/>
            </a:xfrm>
            <a:prstGeom prst="rect">
              <a:avLst/>
            </a:prstGeom>
            <a:noFill/>
          </p:spPr>
          <p:txBody>
            <a:bodyPr wrap="square" rtlCol="0">
              <a:spAutoFit/>
            </a:bodyPr>
            <a:lstStyle/>
            <a:p>
              <a:r>
                <a:rPr lang="en-US" sz="2800" b="1" dirty="0" err="1"/>
                <a:t>Năm</a:t>
              </a:r>
              <a:r>
                <a:rPr lang="en-US" sz="2800" b="1" dirty="0"/>
                <a:t> 2005</a:t>
              </a:r>
            </a:p>
          </p:txBody>
        </p:sp>
        <p:sp>
          <p:nvSpPr>
            <p:cNvPr id="10" name="TextBox 9">
              <a:extLst>
                <a:ext uri="{FF2B5EF4-FFF2-40B4-BE49-F238E27FC236}">
                  <a16:creationId xmlns:a16="http://schemas.microsoft.com/office/drawing/2014/main" id="{C80F2C94-D2E3-2F80-C9D9-D8E8A28D9268}"/>
                </a:ext>
              </a:extLst>
            </p:cNvPr>
            <p:cNvSpPr txBox="1"/>
            <p:nvPr/>
          </p:nvSpPr>
          <p:spPr>
            <a:xfrm>
              <a:off x="6552017" y="5723840"/>
              <a:ext cx="4920062" cy="1079897"/>
            </a:xfrm>
            <a:prstGeom prst="rect">
              <a:avLst/>
            </a:prstGeom>
            <a:noFill/>
          </p:spPr>
          <p:txBody>
            <a:bodyPr wrap="square" rtlCol="0">
              <a:spAutoFit/>
            </a:bodyPr>
            <a:lstStyle/>
            <a:p>
              <a:pPr algn="ctr">
                <a:lnSpc>
                  <a:spcPct val="120000"/>
                </a:lnSpc>
              </a:pPr>
              <a:r>
                <a:rPr lang="en-US" sz="3200" b="1" dirty="0" err="1"/>
                <a:t>Quá</a:t>
              </a:r>
              <a:r>
                <a:rPr lang="en-US" sz="3200" b="1" dirty="0"/>
                <a:t> </a:t>
              </a:r>
              <a:r>
                <a:rPr lang="en-US" sz="3200" b="1" dirty="0" err="1"/>
                <a:t>trình</a:t>
              </a:r>
              <a:r>
                <a:rPr lang="en-US" sz="3200" b="1" dirty="0"/>
                <a:t> </a:t>
              </a:r>
              <a:r>
                <a:rPr lang="en-US" sz="3200" b="1" dirty="0" err="1"/>
                <a:t>chọn</a:t>
              </a:r>
              <a:r>
                <a:rPr lang="en-US" sz="3200" b="1" dirty="0"/>
                <a:t> </a:t>
              </a:r>
              <a:r>
                <a:rPr lang="en-US" sz="3200" b="1" dirty="0" err="1"/>
                <a:t>lọc</a:t>
              </a:r>
              <a:r>
                <a:rPr lang="en-US" sz="3200" b="1" dirty="0"/>
                <a:t> </a:t>
              </a:r>
              <a:r>
                <a:rPr lang="en-US" sz="3200" b="1" dirty="0" err="1"/>
                <a:t>các</a:t>
              </a:r>
              <a:r>
                <a:rPr lang="en-US" sz="3200" b="1" dirty="0"/>
                <a:t> </a:t>
              </a:r>
              <a:r>
                <a:rPr lang="en-US" sz="3200" b="1" dirty="0" err="1"/>
                <a:t>giống</a:t>
              </a:r>
              <a:r>
                <a:rPr lang="en-US" sz="3200" b="1" dirty="0"/>
                <a:t> </a:t>
              </a:r>
              <a:r>
                <a:rPr lang="en-US" sz="3200" b="1" dirty="0" err="1"/>
                <a:t>gà</a:t>
              </a:r>
              <a:r>
                <a:rPr lang="en-US" sz="3200" b="1" dirty="0"/>
                <a:t> “</a:t>
              </a:r>
              <a:r>
                <a:rPr lang="en-US" sz="3200" b="1" dirty="0" err="1"/>
                <a:t>siêu</a:t>
              </a:r>
              <a:r>
                <a:rPr lang="en-US" sz="3200" b="1" dirty="0"/>
                <a:t> </a:t>
              </a:r>
              <a:r>
                <a:rPr lang="en-US" sz="3200" b="1" dirty="0" err="1"/>
                <a:t>thịt</a:t>
              </a:r>
              <a:r>
                <a:rPr lang="en-US" sz="3200" b="1" dirty="0"/>
                <a:t>” qua </a:t>
              </a:r>
              <a:r>
                <a:rPr lang="en-US" sz="3200" b="1" dirty="0" err="1"/>
                <a:t>thời</a:t>
              </a:r>
              <a:r>
                <a:rPr lang="en-US" sz="3200" b="1" dirty="0"/>
                <a:t> </a:t>
              </a:r>
              <a:r>
                <a:rPr lang="en-US" sz="3200" b="1" dirty="0" err="1"/>
                <a:t>gian</a:t>
              </a:r>
              <a:endParaRPr lang="en-US" sz="3200" b="1" dirty="0"/>
            </a:p>
          </p:txBody>
        </p:sp>
      </p:grpSp>
      <p:grpSp>
        <p:nvGrpSpPr>
          <p:cNvPr id="21" name="Group 20">
            <a:extLst>
              <a:ext uri="{FF2B5EF4-FFF2-40B4-BE49-F238E27FC236}">
                <a16:creationId xmlns:a16="http://schemas.microsoft.com/office/drawing/2014/main" id="{1E6BA63F-0790-C0C0-0AF8-CAAFB7CE6825}"/>
              </a:ext>
            </a:extLst>
          </p:cNvPr>
          <p:cNvGrpSpPr/>
          <p:nvPr/>
        </p:nvGrpSpPr>
        <p:grpSpPr>
          <a:xfrm>
            <a:off x="6441972" y="0"/>
            <a:ext cx="5750028" cy="6933269"/>
            <a:chOff x="6442968" y="0"/>
            <a:chExt cx="5750028" cy="6933269"/>
          </a:xfrm>
        </p:grpSpPr>
        <p:pic>
          <p:nvPicPr>
            <p:cNvPr id="11" name="Picture 2">
              <a:extLst>
                <a:ext uri="{FF2B5EF4-FFF2-40B4-BE49-F238E27FC236}">
                  <a16:creationId xmlns:a16="http://schemas.microsoft.com/office/drawing/2014/main" id="{F733D5F5-B825-D9BE-40A2-914A18F2AB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74"/>
            <a:stretch/>
          </p:blipFill>
          <p:spPr bwMode="auto">
            <a:xfrm>
              <a:off x="6751696" y="0"/>
              <a:ext cx="4909365" cy="60822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5439249-BD32-12BC-F418-9350FDF1D8B7}"/>
                </a:ext>
              </a:extLst>
            </p:cNvPr>
            <p:cNvSpPr txBox="1"/>
            <p:nvPr/>
          </p:nvSpPr>
          <p:spPr>
            <a:xfrm>
              <a:off x="6619220" y="5806807"/>
              <a:ext cx="5573776" cy="1126462"/>
            </a:xfrm>
            <a:prstGeom prst="rect">
              <a:avLst/>
            </a:prstGeom>
            <a:noFill/>
          </p:spPr>
          <p:txBody>
            <a:bodyPr wrap="square" rtlCol="0">
              <a:spAutoFit/>
            </a:bodyPr>
            <a:lstStyle/>
            <a:p>
              <a:pPr algn="ctr">
                <a:lnSpc>
                  <a:spcPct val="120000"/>
                </a:lnSpc>
              </a:pPr>
              <a:r>
                <a:rPr lang="en-US" sz="2800" b="1" dirty="0" err="1"/>
                <a:t>Kết</a:t>
              </a:r>
              <a:r>
                <a:rPr lang="en-US" sz="2800" b="1" dirty="0"/>
                <a:t> </a:t>
              </a:r>
              <a:r>
                <a:rPr lang="en-US" sz="2800" b="1" dirty="0" err="1"/>
                <a:t>quả</a:t>
              </a:r>
              <a:r>
                <a:rPr lang="en-US" sz="2800" b="1" dirty="0"/>
                <a:t> </a:t>
              </a:r>
              <a:r>
                <a:rPr lang="en-US" sz="2800" b="1" dirty="0" err="1"/>
                <a:t>chọn</a:t>
              </a:r>
              <a:r>
                <a:rPr lang="en-US" sz="2800" b="1" dirty="0"/>
                <a:t> </a:t>
              </a:r>
              <a:r>
                <a:rPr lang="en-US" sz="2800" b="1" dirty="0" err="1"/>
                <a:t>lọc</a:t>
              </a:r>
              <a:r>
                <a:rPr lang="en-US" sz="2800" b="1" dirty="0"/>
                <a:t> </a:t>
              </a:r>
              <a:r>
                <a:rPr lang="en-US" sz="2800" b="1" dirty="0" err="1"/>
                <a:t>nhân</a:t>
              </a:r>
              <a:r>
                <a:rPr lang="en-US" sz="2800" b="1" dirty="0"/>
                <a:t> </a:t>
              </a:r>
              <a:r>
                <a:rPr lang="en-US" sz="2800" b="1" dirty="0" err="1"/>
                <a:t>tạo</a:t>
              </a:r>
              <a:r>
                <a:rPr lang="en-US" sz="2800" b="1" dirty="0"/>
                <a:t> </a:t>
              </a:r>
              <a:r>
                <a:rPr lang="en-US" sz="2800" b="1" dirty="0" err="1"/>
                <a:t>các</a:t>
              </a:r>
              <a:r>
                <a:rPr lang="en-US" sz="2800" b="1" dirty="0"/>
                <a:t> </a:t>
              </a:r>
              <a:r>
                <a:rPr lang="en-US" sz="2800" b="1" dirty="0" err="1"/>
                <a:t>loài</a:t>
              </a:r>
              <a:r>
                <a:rPr lang="en-US" sz="2800" b="1" dirty="0"/>
                <a:t> </a:t>
              </a:r>
              <a:r>
                <a:rPr lang="en-US" sz="2800" b="1" dirty="0" err="1"/>
                <a:t>cây</a:t>
              </a:r>
              <a:r>
                <a:rPr lang="en-US" sz="2800" b="1" dirty="0"/>
                <a:t> </a:t>
              </a:r>
              <a:r>
                <a:rPr lang="en-US" sz="2800" b="1" dirty="0" err="1"/>
                <a:t>họ</a:t>
              </a:r>
              <a:r>
                <a:rPr lang="en-US" sz="2800" b="1" dirty="0"/>
                <a:t> </a:t>
              </a:r>
              <a:r>
                <a:rPr lang="en-US" sz="2800" b="1" dirty="0" err="1"/>
                <a:t>Cải</a:t>
              </a:r>
              <a:r>
                <a:rPr lang="en-US" sz="2800" b="1" dirty="0"/>
                <a:t> </a:t>
              </a:r>
              <a:r>
                <a:rPr lang="en-US" b="1" dirty="0"/>
                <a:t>(</a:t>
              </a:r>
              <a:r>
                <a:rPr lang="en-US" b="1" dirty="0" err="1"/>
                <a:t>Brassicaceae</a:t>
              </a:r>
              <a:r>
                <a:rPr lang="en-US" b="1" dirty="0"/>
                <a:t>)</a:t>
              </a:r>
            </a:p>
          </p:txBody>
        </p:sp>
        <p:sp>
          <p:nvSpPr>
            <p:cNvPr id="15" name="TextBox 14">
              <a:extLst>
                <a:ext uri="{FF2B5EF4-FFF2-40B4-BE49-F238E27FC236}">
                  <a16:creationId xmlns:a16="http://schemas.microsoft.com/office/drawing/2014/main" id="{B0D311A4-BBA2-03F7-8C56-A5E287C7A23A}"/>
                </a:ext>
              </a:extLst>
            </p:cNvPr>
            <p:cNvSpPr txBox="1"/>
            <p:nvPr/>
          </p:nvSpPr>
          <p:spPr>
            <a:xfrm>
              <a:off x="10424158" y="406433"/>
              <a:ext cx="1545631" cy="369332"/>
            </a:xfrm>
            <a:prstGeom prst="rect">
              <a:avLst/>
            </a:prstGeom>
            <a:noFill/>
          </p:spPr>
          <p:txBody>
            <a:bodyPr wrap="square" rtlCol="0">
              <a:spAutoFit/>
            </a:bodyPr>
            <a:lstStyle/>
            <a:p>
              <a:r>
                <a:rPr lang="en-US"/>
                <a:t>Cải </a:t>
              </a:r>
              <a:r>
                <a:rPr lang="en-US" i="1"/>
                <a:t>Brussels</a:t>
              </a:r>
            </a:p>
          </p:txBody>
        </p:sp>
        <p:sp>
          <p:nvSpPr>
            <p:cNvPr id="16" name="TextBox 15">
              <a:extLst>
                <a:ext uri="{FF2B5EF4-FFF2-40B4-BE49-F238E27FC236}">
                  <a16:creationId xmlns:a16="http://schemas.microsoft.com/office/drawing/2014/main" id="{63511363-F310-8460-DEDE-F5E8D9E28033}"/>
                </a:ext>
              </a:extLst>
            </p:cNvPr>
            <p:cNvSpPr txBox="1"/>
            <p:nvPr/>
          </p:nvSpPr>
          <p:spPr>
            <a:xfrm>
              <a:off x="6442968" y="656360"/>
              <a:ext cx="1545631" cy="369332"/>
            </a:xfrm>
            <a:prstGeom prst="rect">
              <a:avLst/>
            </a:prstGeom>
            <a:noFill/>
          </p:spPr>
          <p:txBody>
            <a:bodyPr wrap="square" rtlCol="0">
              <a:spAutoFit/>
            </a:bodyPr>
            <a:lstStyle/>
            <a:p>
              <a:r>
                <a:rPr lang="en-US"/>
                <a:t>Súp lơ xanh</a:t>
              </a:r>
              <a:endParaRPr lang="en-US" i="1"/>
            </a:p>
          </p:txBody>
        </p:sp>
        <p:sp>
          <p:nvSpPr>
            <p:cNvPr id="17" name="TextBox 16">
              <a:extLst>
                <a:ext uri="{FF2B5EF4-FFF2-40B4-BE49-F238E27FC236}">
                  <a16:creationId xmlns:a16="http://schemas.microsoft.com/office/drawing/2014/main" id="{21795208-88AF-EEDA-3B40-25EE6C3454C0}"/>
                </a:ext>
              </a:extLst>
            </p:cNvPr>
            <p:cNvSpPr txBox="1"/>
            <p:nvPr/>
          </p:nvSpPr>
          <p:spPr>
            <a:xfrm>
              <a:off x="9651342" y="5556880"/>
              <a:ext cx="1545631" cy="369332"/>
            </a:xfrm>
            <a:prstGeom prst="rect">
              <a:avLst/>
            </a:prstGeom>
            <a:noFill/>
          </p:spPr>
          <p:txBody>
            <a:bodyPr wrap="square" rtlCol="0">
              <a:spAutoFit/>
            </a:bodyPr>
            <a:lstStyle/>
            <a:p>
              <a:r>
                <a:rPr lang="en-US"/>
                <a:t>Cải xoăn</a:t>
              </a:r>
              <a:endParaRPr lang="en-US" i="1"/>
            </a:p>
          </p:txBody>
        </p:sp>
        <p:sp>
          <p:nvSpPr>
            <p:cNvPr id="18" name="TextBox 17">
              <a:extLst>
                <a:ext uri="{FF2B5EF4-FFF2-40B4-BE49-F238E27FC236}">
                  <a16:creationId xmlns:a16="http://schemas.microsoft.com/office/drawing/2014/main" id="{8B6F6261-9E89-AFBA-B40B-3BEC228DDCAB}"/>
                </a:ext>
              </a:extLst>
            </p:cNvPr>
            <p:cNvSpPr txBox="1"/>
            <p:nvPr/>
          </p:nvSpPr>
          <p:spPr>
            <a:xfrm>
              <a:off x="10826115" y="3041117"/>
              <a:ext cx="989310" cy="369332"/>
            </a:xfrm>
            <a:prstGeom prst="rect">
              <a:avLst/>
            </a:prstGeom>
            <a:noFill/>
          </p:spPr>
          <p:txBody>
            <a:bodyPr wrap="square" rtlCol="0">
              <a:spAutoFit/>
            </a:bodyPr>
            <a:lstStyle/>
            <a:p>
              <a:r>
                <a:rPr lang="en-US"/>
                <a:t>Su hào</a:t>
              </a:r>
              <a:endParaRPr lang="en-US" i="1"/>
            </a:p>
          </p:txBody>
        </p:sp>
        <p:sp>
          <p:nvSpPr>
            <p:cNvPr id="19" name="TextBox 18">
              <a:extLst>
                <a:ext uri="{FF2B5EF4-FFF2-40B4-BE49-F238E27FC236}">
                  <a16:creationId xmlns:a16="http://schemas.microsoft.com/office/drawing/2014/main" id="{2528CACB-6F0D-EE4E-B4A1-83A07582E068}"/>
                </a:ext>
              </a:extLst>
            </p:cNvPr>
            <p:cNvSpPr txBox="1"/>
            <p:nvPr/>
          </p:nvSpPr>
          <p:spPr>
            <a:xfrm>
              <a:off x="7020923" y="5225204"/>
              <a:ext cx="989310" cy="369332"/>
            </a:xfrm>
            <a:prstGeom prst="rect">
              <a:avLst/>
            </a:prstGeom>
            <a:noFill/>
          </p:spPr>
          <p:txBody>
            <a:bodyPr wrap="square" rtlCol="0">
              <a:spAutoFit/>
            </a:bodyPr>
            <a:lstStyle/>
            <a:p>
              <a:r>
                <a:rPr lang="en-US"/>
                <a:t>Bắp cải</a:t>
              </a:r>
              <a:endParaRPr lang="en-US" i="1"/>
            </a:p>
          </p:txBody>
        </p:sp>
        <p:sp>
          <p:nvSpPr>
            <p:cNvPr id="20" name="TextBox 19">
              <a:extLst>
                <a:ext uri="{FF2B5EF4-FFF2-40B4-BE49-F238E27FC236}">
                  <a16:creationId xmlns:a16="http://schemas.microsoft.com/office/drawing/2014/main" id="{3E86B277-A66F-95F7-87B0-FA3CDDB8A38E}"/>
                </a:ext>
              </a:extLst>
            </p:cNvPr>
            <p:cNvSpPr txBox="1"/>
            <p:nvPr/>
          </p:nvSpPr>
          <p:spPr>
            <a:xfrm>
              <a:off x="7050418" y="116312"/>
              <a:ext cx="1457124" cy="369332"/>
            </a:xfrm>
            <a:prstGeom prst="rect">
              <a:avLst/>
            </a:prstGeom>
            <a:noFill/>
          </p:spPr>
          <p:txBody>
            <a:bodyPr wrap="square" rtlCol="0">
              <a:spAutoFit/>
            </a:bodyPr>
            <a:lstStyle/>
            <a:p>
              <a:r>
                <a:rPr lang="en-US"/>
                <a:t>Súp lơ hoa</a:t>
              </a:r>
              <a:endParaRPr lang="en-US" i="1"/>
            </a:p>
          </p:txBody>
        </p:sp>
      </p:grpSp>
    </p:spTree>
    <p:extLst>
      <p:ext uri="{BB962C8B-B14F-4D97-AF65-F5344CB8AC3E}">
        <p14:creationId xmlns:p14="http://schemas.microsoft.com/office/powerpoint/2010/main" val="3859386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87383" y="300446"/>
            <a:ext cx="11573691" cy="1754326"/>
          </a:xfrm>
          <a:prstGeom prst="rect">
            <a:avLst/>
          </a:prstGeom>
          <a:noFill/>
        </p:spPr>
        <p:txBody>
          <a:bodyPr wrap="square" rtlCol="0">
            <a:spAutoFit/>
          </a:bodyPr>
          <a:lstStyle/>
          <a:p>
            <a:r>
              <a:rPr lang="en-US" sz="3600" dirty="0" err="1">
                <a:solidFill>
                  <a:srgbClr val="C00000"/>
                </a:solidFill>
                <a:latin typeface="Arial" panose="020B0604020202020204" pitchFamily="34" charset="0"/>
                <a:cs typeface="Arial" panose="020B0604020202020204" pitchFamily="34" charset="0"/>
              </a:rPr>
              <a:t>Đọc</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thông</a:t>
            </a:r>
            <a:r>
              <a:rPr lang="en-US" sz="3600" dirty="0">
                <a:solidFill>
                  <a:srgbClr val="C00000"/>
                </a:solidFill>
                <a:latin typeface="Arial" panose="020B0604020202020204" pitchFamily="34" charset="0"/>
                <a:cs typeface="Arial" panose="020B0604020202020204" pitchFamily="34" charset="0"/>
              </a:rPr>
              <a:t> tin </a:t>
            </a:r>
            <a:r>
              <a:rPr lang="en-US" sz="3600" dirty="0" err="1">
                <a:solidFill>
                  <a:srgbClr val="C00000"/>
                </a:solidFill>
                <a:latin typeface="Arial" panose="020B0604020202020204" pitchFamily="34" charset="0"/>
                <a:cs typeface="Arial" panose="020B0604020202020204" pitchFamily="34" charset="0"/>
              </a:rPr>
              <a:t>và</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trả</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lời</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câu</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hỏi</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sau</a:t>
            </a:r>
            <a:r>
              <a:rPr lang="en-US" sz="3600" dirty="0">
                <a:solidFill>
                  <a:srgbClr val="C00000"/>
                </a:solidFill>
                <a:latin typeface="Arial" panose="020B0604020202020204" pitchFamily="34" charset="0"/>
                <a:cs typeface="Arial" panose="020B0604020202020204" pitchFamily="34" charset="0"/>
              </a:rPr>
              <a:t>:</a:t>
            </a:r>
          </a:p>
          <a:p>
            <a:pPr marL="742950" indent="-742950">
              <a:buAutoNum type="alphaLcParenR"/>
            </a:pPr>
            <a:r>
              <a:rPr lang="en-US" sz="3600" dirty="0" err="1">
                <a:solidFill>
                  <a:srgbClr val="C00000"/>
                </a:solidFill>
                <a:latin typeface="Arial" panose="020B0604020202020204" pitchFamily="34" charset="0"/>
                <a:cs typeface="Arial" panose="020B0604020202020204" pitchFamily="34" charset="0"/>
              </a:rPr>
              <a:t>Chọn</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lọc</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nhân</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tạo</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là</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gì</a:t>
            </a:r>
            <a:r>
              <a:rPr lang="en-US" sz="3600" dirty="0">
                <a:solidFill>
                  <a:srgbClr val="C00000"/>
                </a:solidFill>
                <a:latin typeface="Arial" panose="020B0604020202020204" pitchFamily="34" charset="0"/>
                <a:cs typeface="Arial" panose="020B0604020202020204" pitchFamily="34" charset="0"/>
              </a:rPr>
              <a:t>?</a:t>
            </a:r>
          </a:p>
          <a:p>
            <a:pPr marL="742950" indent="-742950">
              <a:buAutoNum type="alphaLcParenR"/>
            </a:pPr>
            <a:r>
              <a:rPr lang="en-US" sz="3600" dirty="0" err="1">
                <a:solidFill>
                  <a:srgbClr val="C00000"/>
                </a:solidFill>
                <a:latin typeface="Arial" panose="020B0604020202020204" pitchFamily="34" charset="0"/>
                <a:cs typeface="Arial" panose="020B0604020202020204" pitchFamily="34" charset="0"/>
              </a:rPr>
              <a:t>Động</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lực</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của</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quá</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trình</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chọn</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lọc</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nhân</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tạo</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là</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gì</a:t>
            </a:r>
            <a:r>
              <a:rPr lang="en-US" sz="3600" dirty="0">
                <a:solidFill>
                  <a:srgbClr val="C00000"/>
                </a:solidFill>
                <a:latin typeface="Arial" panose="020B0604020202020204" pitchFamily="34" charset="0"/>
                <a:cs typeface="Arial" panose="020B0604020202020204" pitchFamily="34" charset="0"/>
              </a:rPr>
              <a:t>?</a:t>
            </a:r>
          </a:p>
        </p:txBody>
      </p:sp>
      <p:sp>
        <p:nvSpPr>
          <p:cNvPr id="3" name="Rectangle 2"/>
          <p:cNvSpPr/>
          <p:nvPr/>
        </p:nvSpPr>
        <p:spPr>
          <a:xfrm>
            <a:off x="0" y="2280655"/>
            <a:ext cx="11639006" cy="2463495"/>
          </a:xfrm>
          <a:prstGeom prst="rect">
            <a:avLst/>
          </a:prstGeom>
        </p:spPr>
        <p:txBody>
          <a:bodyPr wrap="square">
            <a:spAutoFit/>
          </a:bodyPr>
          <a:lstStyle/>
          <a:p>
            <a:pPr marL="457200" algn="just">
              <a:lnSpc>
                <a:spcPct val="107000"/>
              </a:lnSpc>
              <a:spcBef>
                <a:spcPts val="600"/>
              </a:spcBef>
              <a:spcAft>
                <a:spcPts val="600"/>
              </a:spcAft>
              <a:tabLst>
                <a:tab pos="152400" algn="l"/>
              </a:tabLst>
            </a:pPr>
            <a:r>
              <a:rPr lang="en-US" sz="3600" b="1" dirty="0">
                <a:solidFill>
                  <a:srgbClr val="0000CC"/>
                </a:solidFill>
                <a:latin typeface="Arial" panose="020B0604020202020204" pitchFamily="34" charset="0"/>
                <a:ea typeface="Calibri" panose="020F0502020204030204" pitchFamily="34" charset="0"/>
                <a:cs typeface="Arial" panose="020B0604020202020204" pitchFamily="34" charset="0"/>
              </a:rPr>
              <a:t>a) </a:t>
            </a:r>
            <a:r>
              <a:rPr lang="vi-VN" sz="3600" dirty="0">
                <a:solidFill>
                  <a:srgbClr val="0000CC"/>
                </a:solidFill>
                <a:latin typeface="Arial" panose="020B0604020202020204" pitchFamily="34" charset="0"/>
                <a:ea typeface="Calibri" panose="020F0502020204030204" pitchFamily="34" charset="0"/>
                <a:cs typeface="Arial" panose="020B0604020202020204" pitchFamily="34" charset="0"/>
              </a:rPr>
              <a:t>Chọn lọc nhân tạo là quá trình con người chủ động </a:t>
            </a:r>
            <a:r>
              <a:rPr lang="en-US" sz="3600" dirty="0" err="1">
                <a:solidFill>
                  <a:srgbClr val="0000CC"/>
                </a:solidFill>
                <a:latin typeface="Arial" panose="020B0604020202020204" pitchFamily="34" charset="0"/>
                <a:ea typeface="Calibri" panose="020F0502020204030204" pitchFamily="34" charset="0"/>
                <a:cs typeface="Arial" panose="020B0604020202020204" pitchFamily="34" charset="0"/>
              </a:rPr>
              <a:t>làm</a:t>
            </a:r>
            <a:r>
              <a:rPr lang="en-US" sz="36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vi-VN" sz="3600" dirty="0">
                <a:solidFill>
                  <a:srgbClr val="0000CC"/>
                </a:solidFill>
                <a:latin typeface="Arial" panose="020B0604020202020204" pitchFamily="34" charset="0"/>
                <a:ea typeface="Calibri" panose="020F0502020204030204" pitchFamily="34" charset="0"/>
                <a:cs typeface="Arial" panose="020B0604020202020204" pitchFamily="34" charset="0"/>
              </a:rPr>
              <a:t>biến đổi các giống vật nuôi, cây trồng qua rất nhiều thế hệ bằng cách chọn lọc và nhân giống các cá thể mang những đặc tính mong muốn.</a:t>
            </a:r>
            <a:endParaRPr lang="en-US" sz="3600"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539932" y="5052200"/>
            <a:ext cx="11321142" cy="1200329"/>
          </a:xfrm>
          <a:prstGeom prst="rect">
            <a:avLst/>
          </a:prstGeom>
        </p:spPr>
        <p:txBody>
          <a:bodyPr wrap="square">
            <a:spAutoFit/>
          </a:bodyPr>
          <a:lstStyle/>
          <a:p>
            <a:r>
              <a:rPr lang="en-US" sz="3600" kern="0" dirty="0">
                <a:latin typeface="Arial" panose="020B0604020202020204" pitchFamily="34" charset="0"/>
                <a:ea typeface="Calibri" panose="020F0502020204030204" pitchFamily="34" charset="0"/>
                <a:cs typeface="Arial" panose="020B0604020202020204" pitchFamily="34" charset="0"/>
              </a:rPr>
              <a:t>b) </a:t>
            </a:r>
            <a:r>
              <a:rPr lang="vi-VN" sz="3600" kern="0" dirty="0">
                <a:latin typeface="Arial" panose="020B0604020202020204" pitchFamily="34" charset="0"/>
                <a:ea typeface="Calibri" panose="020F0502020204030204" pitchFamily="34" charset="0"/>
                <a:cs typeface="Arial" panose="020B0604020202020204" pitchFamily="34" charset="0"/>
              </a:rPr>
              <a:t>Động lực của quá trình chọn lọc nhân tạo là do nhu cầu </a:t>
            </a:r>
            <a:r>
              <a:rPr lang="en-US" sz="3600" kern="0" dirty="0" err="1">
                <a:latin typeface="Arial" panose="020B0604020202020204" pitchFamily="34" charset="0"/>
                <a:ea typeface="Calibri" panose="020F0502020204030204" pitchFamily="34" charset="0"/>
                <a:cs typeface="Arial" panose="020B0604020202020204" pitchFamily="34" charset="0"/>
              </a:rPr>
              <a:t>kinh</a:t>
            </a:r>
            <a:r>
              <a:rPr lang="en-US" sz="3600" kern="0" dirty="0">
                <a:latin typeface="Arial" panose="020B0604020202020204" pitchFamily="34" charset="0"/>
                <a:ea typeface="Calibri" panose="020F0502020204030204" pitchFamily="34" charset="0"/>
                <a:cs typeface="Arial" panose="020B0604020202020204" pitchFamily="34" charset="0"/>
              </a:rPr>
              <a:t> </a:t>
            </a:r>
            <a:r>
              <a:rPr lang="en-US" sz="3600" kern="0" dirty="0" err="1">
                <a:latin typeface="Arial" panose="020B0604020202020204" pitchFamily="34" charset="0"/>
                <a:ea typeface="Calibri" panose="020F0502020204030204" pitchFamily="34" charset="0"/>
                <a:cs typeface="Arial" panose="020B0604020202020204" pitchFamily="34" charset="0"/>
              </a:rPr>
              <a:t>tế</a:t>
            </a:r>
            <a:r>
              <a:rPr lang="en-US" sz="3600" kern="0" dirty="0">
                <a:latin typeface="Arial" panose="020B0604020202020204" pitchFamily="34" charset="0"/>
                <a:ea typeface="Calibri" panose="020F0502020204030204" pitchFamily="34" charset="0"/>
                <a:cs typeface="Arial" panose="020B0604020202020204" pitchFamily="34" charset="0"/>
              </a:rPr>
              <a:t> </a:t>
            </a:r>
            <a:r>
              <a:rPr lang="en-US" sz="3600" kern="0" dirty="0" err="1">
                <a:latin typeface="Arial" panose="020B0604020202020204" pitchFamily="34" charset="0"/>
                <a:ea typeface="Calibri" panose="020F0502020204030204" pitchFamily="34" charset="0"/>
                <a:cs typeface="Arial" panose="020B0604020202020204" pitchFamily="34" charset="0"/>
              </a:rPr>
              <a:t>và</a:t>
            </a:r>
            <a:r>
              <a:rPr lang="en-US" sz="3600" kern="0" dirty="0">
                <a:latin typeface="Arial" panose="020B0604020202020204" pitchFamily="34" charset="0"/>
                <a:ea typeface="Calibri" panose="020F0502020204030204" pitchFamily="34" charset="0"/>
                <a:cs typeface="Arial" panose="020B0604020202020204" pitchFamily="34" charset="0"/>
              </a:rPr>
              <a:t> </a:t>
            </a:r>
            <a:r>
              <a:rPr lang="en-US" sz="3600" kern="0" dirty="0" err="1">
                <a:latin typeface="Arial" panose="020B0604020202020204" pitchFamily="34" charset="0"/>
                <a:ea typeface="Calibri" panose="020F0502020204030204" pitchFamily="34" charset="0"/>
                <a:cs typeface="Arial" panose="020B0604020202020204" pitchFamily="34" charset="0"/>
              </a:rPr>
              <a:t>thị</a:t>
            </a:r>
            <a:r>
              <a:rPr lang="en-US" sz="3600" kern="0" dirty="0">
                <a:latin typeface="Arial" panose="020B0604020202020204" pitchFamily="34" charset="0"/>
                <a:ea typeface="Calibri" panose="020F0502020204030204" pitchFamily="34" charset="0"/>
                <a:cs typeface="Arial" panose="020B0604020202020204" pitchFamily="34" charset="0"/>
              </a:rPr>
              <a:t> </a:t>
            </a:r>
            <a:r>
              <a:rPr lang="en-US" sz="3600" kern="0" dirty="0" err="1">
                <a:latin typeface="Arial" panose="020B0604020202020204" pitchFamily="34" charset="0"/>
                <a:ea typeface="Calibri" panose="020F0502020204030204" pitchFamily="34" charset="0"/>
                <a:cs typeface="Arial" panose="020B0604020202020204" pitchFamily="34" charset="0"/>
              </a:rPr>
              <a:t>hiếu</a:t>
            </a:r>
            <a:r>
              <a:rPr lang="en-US" sz="3600" kern="0" dirty="0">
                <a:latin typeface="Arial" panose="020B0604020202020204" pitchFamily="34" charset="0"/>
                <a:ea typeface="Calibri" panose="020F0502020204030204" pitchFamily="34" charset="0"/>
                <a:cs typeface="Arial" panose="020B0604020202020204" pitchFamily="34" charset="0"/>
              </a:rPr>
              <a:t> </a:t>
            </a:r>
            <a:r>
              <a:rPr lang="en-US" sz="3600" kern="0" dirty="0" err="1">
                <a:latin typeface="Arial" panose="020B0604020202020204" pitchFamily="34" charset="0"/>
                <a:ea typeface="Calibri" panose="020F0502020204030204" pitchFamily="34" charset="0"/>
                <a:cs typeface="Arial" panose="020B0604020202020204" pitchFamily="34" charset="0"/>
              </a:rPr>
              <a:t>thẫm</a:t>
            </a:r>
            <a:r>
              <a:rPr lang="en-US" sz="3600" kern="0" dirty="0">
                <a:latin typeface="Arial" panose="020B0604020202020204" pitchFamily="34" charset="0"/>
                <a:ea typeface="Calibri" panose="020F0502020204030204" pitchFamily="34" charset="0"/>
                <a:cs typeface="Arial" panose="020B0604020202020204" pitchFamily="34" charset="0"/>
              </a:rPr>
              <a:t> </a:t>
            </a:r>
            <a:r>
              <a:rPr lang="en-US" sz="3600" kern="0" dirty="0" err="1">
                <a:latin typeface="Arial" panose="020B0604020202020204" pitchFamily="34" charset="0"/>
                <a:ea typeface="Calibri" panose="020F0502020204030204" pitchFamily="34" charset="0"/>
                <a:cs typeface="Arial" panose="020B0604020202020204" pitchFamily="34" charset="0"/>
              </a:rPr>
              <a:t>mĩ</a:t>
            </a:r>
            <a:r>
              <a:rPr lang="en-US" sz="3600" kern="0" dirty="0">
                <a:latin typeface="Arial" panose="020B0604020202020204" pitchFamily="34" charset="0"/>
                <a:ea typeface="Calibri" panose="020F0502020204030204" pitchFamily="34" charset="0"/>
                <a:cs typeface="Arial" panose="020B0604020202020204" pitchFamily="34" charset="0"/>
              </a:rPr>
              <a:t> </a:t>
            </a:r>
            <a:r>
              <a:rPr lang="vi-VN" sz="3600" kern="0" dirty="0">
                <a:latin typeface="Arial" panose="020B0604020202020204" pitchFamily="34" charset="0"/>
                <a:ea typeface="Calibri" panose="020F0502020204030204" pitchFamily="34" charset="0"/>
                <a:cs typeface="Arial" panose="020B0604020202020204" pitchFamily="34" charset="0"/>
              </a:rPr>
              <a:t>của con người.</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3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Quan sát Hình 46.2, hãy cho biết mục đích của con người trong việc tạo ra  các giống ch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576457" cy="67404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942217" y="0"/>
            <a:ext cx="4075612" cy="4401205"/>
          </a:xfrm>
          <a:prstGeom prst="rect">
            <a:avLst/>
          </a:prstGeom>
        </p:spPr>
        <p:txBody>
          <a:bodyPr wrap="square">
            <a:spAutoFit/>
          </a:bodyPr>
          <a:lstStyle/>
          <a:p>
            <a:pPr algn="just"/>
            <a:r>
              <a:rPr lang="vi-VN" sz="4000" kern="0" spc="-50" dirty="0">
                <a:ea typeface="Calibri" panose="020F0502020204030204" pitchFamily="34" charset="0"/>
                <a:cs typeface="Times New Roman" panose="02020603050405020304" pitchFamily="18" charset="0"/>
              </a:rPr>
              <a:t>Em hãy cho biết mục đích của con người trong việc tạo ra các giống chó khác nhau</a:t>
            </a:r>
            <a:r>
              <a:rPr lang="en-US" sz="4000" kern="0" spc="-50" dirty="0">
                <a:ea typeface="Calibri" panose="020F0502020204030204" pitchFamily="34" charset="0"/>
                <a:cs typeface="Times New Roman" panose="02020603050405020304" pitchFamily="18" charset="0"/>
              </a:rPr>
              <a:t> </a:t>
            </a:r>
            <a:r>
              <a:rPr lang="en-US" sz="4000" kern="0" spc="-50" dirty="0" err="1">
                <a:latin typeface="Arial" panose="020B0604020202020204" pitchFamily="34" charset="0"/>
                <a:ea typeface="Calibri" panose="020F0502020204030204" pitchFamily="34" charset="0"/>
                <a:cs typeface="Arial" panose="020B0604020202020204" pitchFamily="34" charset="0"/>
              </a:rPr>
              <a:t>bằng</a:t>
            </a:r>
            <a:r>
              <a:rPr lang="en-US" sz="4000" kern="0" spc="-50" dirty="0">
                <a:latin typeface="Arial" panose="020B0604020202020204" pitchFamily="34" charset="0"/>
                <a:ea typeface="Calibri" panose="020F0502020204030204" pitchFamily="34" charset="0"/>
                <a:cs typeface="Arial" panose="020B0604020202020204" pitchFamily="34" charset="0"/>
              </a:rPr>
              <a:t> </a:t>
            </a:r>
            <a:r>
              <a:rPr lang="en-US" sz="4000" kern="0" spc="-50" dirty="0" err="1">
                <a:latin typeface="Arial" panose="020B0604020202020204" pitchFamily="34" charset="0"/>
                <a:ea typeface="Calibri" panose="020F0502020204030204" pitchFamily="34" charset="0"/>
                <a:cs typeface="Arial" panose="020B0604020202020204" pitchFamily="34" charset="0"/>
              </a:rPr>
              <a:t>cách</a:t>
            </a:r>
            <a:r>
              <a:rPr lang="en-US" sz="4000" kern="0" spc="-50" dirty="0">
                <a:latin typeface="Arial" panose="020B0604020202020204" pitchFamily="34" charset="0"/>
                <a:ea typeface="Calibri" panose="020F0502020204030204" pitchFamily="34" charset="0"/>
                <a:cs typeface="Arial" panose="020B0604020202020204" pitchFamily="34" charset="0"/>
              </a:rPr>
              <a:t> </a:t>
            </a:r>
            <a:r>
              <a:rPr lang="en-US" sz="4000" kern="0" spc="-50" dirty="0" err="1">
                <a:latin typeface="Arial" panose="020B0604020202020204" pitchFamily="34" charset="0"/>
                <a:ea typeface="Calibri" panose="020F0502020204030204" pitchFamily="34" charset="0"/>
                <a:cs typeface="Arial" panose="020B0604020202020204" pitchFamily="34" charset="0"/>
              </a:rPr>
              <a:t>hoàn</a:t>
            </a:r>
            <a:r>
              <a:rPr lang="en-US" sz="4000" kern="0" spc="-50" dirty="0">
                <a:latin typeface="Arial" panose="020B0604020202020204" pitchFamily="34" charset="0"/>
                <a:ea typeface="Calibri" panose="020F0502020204030204" pitchFamily="34" charset="0"/>
                <a:cs typeface="Arial" panose="020B0604020202020204" pitchFamily="34" charset="0"/>
              </a:rPr>
              <a:t> </a:t>
            </a:r>
            <a:r>
              <a:rPr lang="en-US" sz="4000" kern="0" spc="-50" dirty="0" err="1">
                <a:latin typeface="Arial" panose="020B0604020202020204" pitchFamily="34" charset="0"/>
                <a:ea typeface="Calibri" panose="020F0502020204030204" pitchFamily="34" charset="0"/>
                <a:cs typeface="Arial" panose="020B0604020202020204" pitchFamily="34" charset="0"/>
              </a:rPr>
              <a:t>thành</a:t>
            </a:r>
            <a:r>
              <a:rPr lang="en-US" sz="4000" kern="0" spc="-50" dirty="0">
                <a:latin typeface="Arial" panose="020B0604020202020204" pitchFamily="34" charset="0"/>
                <a:ea typeface="Calibri" panose="020F0502020204030204" pitchFamily="34" charset="0"/>
                <a:cs typeface="Arial" panose="020B0604020202020204" pitchFamily="34" charset="0"/>
              </a:rPr>
              <a:t> </a:t>
            </a:r>
            <a:r>
              <a:rPr lang="en-US" sz="4000" kern="0" spc="-50" dirty="0" err="1">
                <a:latin typeface="Arial" panose="020B0604020202020204" pitchFamily="34" charset="0"/>
                <a:ea typeface="Calibri" panose="020F0502020204030204" pitchFamily="34" charset="0"/>
                <a:cs typeface="Arial" panose="020B0604020202020204" pitchFamily="34" charset="0"/>
              </a:rPr>
              <a:t>bảng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3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7721908"/>
              </p:ext>
            </p:extLst>
          </p:nvPr>
        </p:nvGraphicFramePr>
        <p:xfrm>
          <a:off x="104504" y="0"/>
          <a:ext cx="11965576" cy="6985904"/>
        </p:xfrm>
        <a:graphic>
          <a:graphicData uri="http://schemas.openxmlformats.org/drawingml/2006/table">
            <a:tbl>
              <a:tblPr firstRow="1" bandRow="1">
                <a:tableStyleId>{5C22544A-7EE6-4342-B048-85BDC9FD1C3A}</a:tableStyleId>
              </a:tblPr>
              <a:tblGrid>
                <a:gridCol w="4351118">
                  <a:extLst>
                    <a:ext uri="{9D8B030D-6E8A-4147-A177-3AD203B41FA5}">
                      <a16:colId xmlns:a16="http://schemas.microsoft.com/office/drawing/2014/main" val="670623673"/>
                    </a:ext>
                  </a:extLst>
                </a:gridCol>
                <a:gridCol w="7614458">
                  <a:extLst>
                    <a:ext uri="{9D8B030D-6E8A-4147-A177-3AD203B41FA5}">
                      <a16:colId xmlns:a16="http://schemas.microsoft.com/office/drawing/2014/main" val="2470655507"/>
                    </a:ext>
                  </a:extLst>
                </a:gridCol>
              </a:tblGrid>
              <a:tr h="727840">
                <a:tc>
                  <a:txBody>
                    <a:bodyPr/>
                    <a:lstStyle/>
                    <a:p>
                      <a:pPr algn="ctr">
                        <a:lnSpc>
                          <a:spcPct val="107000"/>
                        </a:lnSpc>
                        <a:spcBef>
                          <a:spcPts val="600"/>
                        </a:spcBef>
                        <a:spcAft>
                          <a:spcPts val="600"/>
                        </a:spcAft>
                      </a:pPr>
                      <a:r>
                        <a:rPr lang="en-US" sz="4000" b="1" dirty="0" err="1">
                          <a:effectLst/>
                          <a:latin typeface="Times New Roman" panose="02020603050405020304" pitchFamily="18" charset="0"/>
                          <a:ea typeface="SimSun" panose="02010600030101010101" pitchFamily="2" charset="-122"/>
                          <a:cs typeface="Times New Roman" panose="02020603050405020304" pitchFamily="18" charset="0"/>
                        </a:rPr>
                        <a:t>Giống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600"/>
                        </a:spcAft>
                      </a:pPr>
                      <a:r>
                        <a:rPr lang="en-US" sz="4000" b="1" dirty="0" err="1">
                          <a:effectLst/>
                          <a:latin typeface="Times New Roman" panose="02020603050405020304" pitchFamily="18" charset="0"/>
                          <a:ea typeface="SimSun" panose="02010600030101010101" pitchFamily="2" charset="-122"/>
                          <a:cs typeface="Times New Roman" panose="02020603050405020304" pitchFamily="18" charset="0"/>
                        </a:rPr>
                        <a:t>Mục</a:t>
                      </a:r>
                      <a:r>
                        <a:rPr lang="en-US" sz="40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dirty="0" err="1">
                          <a:effectLst/>
                          <a:latin typeface="Times New Roman" panose="02020603050405020304" pitchFamily="18" charset="0"/>
                          <a:ea typeface="SimSun" panose="02010600030101010101" pitchFamily="2" charset="-122"/>
                          <a:cs typeface="Times New Roman" panose="02020603050405020304" pitchFamily="18" charset="0"/>
                        </a:rPr>
                        <a:t>đích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974593"/>
                  </a:ext>
                </a:extLst>
              </a:tr>
              <a:tr h="782258">
                <a:tc>
                  <a:txBody>
                    <a:bodyPr/>
                    <a:lstStyle/>
                    <a:p>
                      <a:pPr algn="ctr">
                        <a:lnSpc>
                          <a:spcPct val="107000"/>
                        </a:lnSpc>
                        <a:spcBef>
                          <a:spcPts val="600"/>
                        </a:spcBef>
                        <a:spcAft>
                          <a:spcPts val="60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a:t>
                      </a: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hó săn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526819"/>
                  </a:ext>
                </a:extLst>
              </a:tr>
              <a:tr h="782258">
                <a:tc>
                  <a:txBody>
                    <a:bodyPr/>
                    <a:lstStyle/>
                    <a:p>
                      <a:pPr algn="ctr">
                        <a:lnSpc>
                          <a:spcPct val="107000"/>
                        </a:lnSpc>
                        <a:spcBef>
                          <a:spcPts val="600"/>
                        </a:spcBef>
                        <a:spcAft>
                          <a:spcPts val="600"/>
                        </a:spcAft>
                      </a:pPr>
                      <a:r>
                        <a:rPr lang="vi-VN"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chăn cừu l</a:t>
                      </a:r>
                      <a:r>
                        <a:rPr lang="en-US" sz="32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ông</a:t>
                      </a:r>
                      <a:r>
                        <a:rPr lang="en-US" sz="32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ngắn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773877"/>
                  </a:ext>
                </a:extLst>
              </a:tr>
              <a:tr h="782258">
                <a:tc>
                  <a:txBody>
                    <a:bodyPr/>
                    <a:lstStyle/>
                    <a:p>
                      <a:pPr algn="ctr">
                        <a:lnSpc>
                          <a:spcPct val="107000"/>
                        </a:lnSpc>
                        <a:spcBef>
                          <a:spcPts val="600"/>
                        </a:spcBef>
                        <a:spcAft>
                          <a:spcPts val="600"/>
                        </a:spcAft>
                      </a:pP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võ sĩ</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04108"/>
                  </a:ext>
                </a:extLst>
              </a:tr>
              <a:tr h="782258">
                <a:tc>
                  <a:txBody>
                    <a:bodyPr/>
                    <a:lstStyle/>
                    <a:p>
                      <a:pPr algn="ctr">
                        <a:lnSpc>
                          <a:spcPct val="107000"/>
                        </a:lnSpc>
                        <a:spcBef>
                          <a:spcPts val="600"/>
                        </a:spcBef>
                        <a:spcAft>
                          <a:spcPts val="600"/>
                        </a:spcAft>
                      </a:pP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săn thỏ</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062108"/>
                  </a:ext>
                </a:extLst>
              </a:tr>
              <a:tr h="782258">
                <a:tc>
                  <a:txBody>
                    <a:bodyPr/>
                    <a:lstStyle/>
                    <a:p>
                      <a:pPr algn="ctr">
                        <a:lnSpc>
                          <a:spcPct val="107000"/>
                        </a:lnSpc>
                        <a:spcBef>
                          <a:spcPts val="600"/>
                        </a:spcBef>
                        <a:spcAft>
                          <a:spcPts val="600"/>
                        </a:spcAft>
                      </a:pP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chăn cừu lông dài</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135388"/>
                  </a:ext>
                </a:extLst>
              </a:tr>
              <a:tr h="782258">
                <a:tc>
                  <a:txBody>
                    <a:bodyPr/>
                    <a:lstStyle/>
                    <a:p>
                      <a:pPr algn="ctr">
                        <a:lnSpc>
                          <a:spcPct val="107000"/>
                        </a:lnSpc>
                        <a:spcBef>
                          <a:spcPts val="600"/>
                        </a:spcBef>
                        <a:spcAft>
                          <a:spcPts val="600"/>
                        </a:spcAft>
                      </a:pP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mặt xệ</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470684"/>
                  </a:ext>
                </a:extLst>
              </a:tr>
              <a:tr h="782258">
                <a:tc>
                  <a:txBody>
                    <a:bodyPr/>
                    <a:lstStyle/>
                    <a:p>
                      <a:pPr algn="ctr">
                        <a:lnSpc>
                          <a:spcPct val="107000"/>
                        </a:lnSpc>
                        <a:spcBef>
                          <a:spcPts val="600"/>
                        </a:spcBef>
                        <a:spcAft>
                          <a:spcPts val="600"/>
                        </a:spcAft>
                      </a:pP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chăn cừu Đức</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51079"/>
                  </a:ext>
                </a:extLst>
              </a:tr>
              <a:tr h="782258">
                <a:tc>
                  <a:txBody>
                    <a:bodyPr/>
                    <a:lstStyle/>
                    <a:p>
                      <a:pPr algn="ctr">
                        <a:lnSpc>
                          <a:spcPct val="107000"/>
                        </a:lnSpc>
                        <a:spcBef>
                          <a:spcPts val="600"/>
                        </a:spcBef>
                        <a:spcAft>
                          <a:spcPts val="600"/>
                        </a:spcAft>
                      </a:pPr>
                      <a:r>
                        <a:rPr lang="vi-VN" sz="3600" kern="1200" dirty="0">
                          <a:solidFill>
                            <a:schemeClr val="dk1"/>
                          </a:solidFill>
                          <a:effectLst/>
                          <a:latin typeface="Times New Roman" panose="02020603050405020304" pitchFamily="18" charset="0"/>
                          <a:ea typeface="+mn-ea"/>
                          <a:cs typeface="Times New Roman" panose="02020603050405020304" pitchFamily="18" charset="0"/>
                        </a:rPr>
                        <a:t>Chó lạp xưởng</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479748"/>
                  </a:ext>
                </a:extLst>
              </a:tr>
            </a:tbl>
          </a:graphicData>
        </a:graphic>
      </p:graphicFrame>
    </p:spTree>
    <p:extLst>
      <p:ext uri="{BB962C8B-B14F-4D97-AF65-F5344CB8AC3E}">
        <p14:creationId xmlns:p14="http://schemas.microsoft.com/office/powerpoint/2010/main" val="160687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1945411"/>
              </p:ext>
            </p:extLst>
          </p:nvPr>
        </p:nvGraphicFramePr>
        <p:xfrm>
          <a:off x="104504" y="0"/>
          <a:ext cx="11965576" cy="9294701"/>
        </p:xfrm>
        <a:graphic>
          <a:graphicData uri="http://schemas.openxmlformats.org/drawingml/2006/table">
            <a:tbl>
              <a:tblPr firstRow="1" bandRow="1">
                <a:tableStyleId>{5C22544A-7EE6-4342-B048-85BDC9FD1C3A}</a:tableStyleId>
              </a:tblPr>
              <a:tblGrid>
                <a:gridCol w="4351118">
                  <a:extLst>
                    <a:ext uri="{9D8B030D-6E8A-4147-A177-3AD203B41FA5}">
                      <a16:colId xmlns:a16="http://schemas.microsoft.com/office/drawing/2014/main" val="670623673"/>
                    </a:ext>
                  </a:extLst>
                </a:gridCol>
                <a:gridCol w="7614458">
                  <a:extLst>
                    <a:ext uri="{9D8B030D-6E8A-4147-A177-3AD203B41FA5}">
                      <a16:colId xmlns:a16="http://schemas.microsoft.com/office/drawing/2014/main" val="2470655507"/>
                    </a:ext>
                  </a:extLst>
                </a:gridCol>
              </a:tblGrid>
              <a:tr h="727840">
                <a:tc>
                  <a:txBody>
                    <a:bodyPr/>
                    <a:lstStyle/>
                    <a:p>
                      <a:pPr algn="ctr">
                        <a:lnSpc>
                          <a:spcPct val="107000"/>
                        </a:lnSpc>
                        <a:spcBef>
                          <a:spcPts val="600"/>
                        </a:spcBef>
                        <a:spcAft>
                          <a:spcPts val="600"/>
                        </a:spcAft>
                      </a:pPr>
                      <a:r>
                        <a:rPr lang="en-US" sz="4000" b="1" dirty="0" err="1">
                          <a:effectLst/>
                          <a:latin typeface="Times New Roman" panose="02020603050405020304" pitchFamily="18" charset="0"/>
                          <a:ea typeface="SimSun" panose="02010600030101010101" pitchFamily="2" charset="-122"/>
                          <a:cs typeface="Times New Roman" panose="02020603050405020304" pitchFamily="18" charset="0"/>
                        </a:rPr>
                        <a:t>Giống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600"/>
                        </a:spcAft>
                      </a:pPr>
                      <a:r>
                        <a:rPr lang="en-US" sz="4000" b="1" dirty="0" err="1">
                          <a:effectLst/>
                          <a:latin typeface="Times New Roman" panose="02020603050405020304" pitchFamily="18" charset="0"/>
                          <a:ea typeface="SimSun" panose="02010600030101010101" pitchFamily="2" charset="-122"/>
                          <a:cs typeface="Times New Roman" panose="02020603050405020304" pitchFamily="18" charset="0"/>
                        </a:rPr>
                        <a:t>Mục</a:t>
                      </a:r>
                      <a:r>
                        <a:rPr lang="en-US" sz="40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dirty="0" err="1">
                          <a:effectLst/>
                          <a:latin typeface="Times New Roman" panose="02020603050405020304" pitchFamily="18" charset="0"/>
                          <a:ea typeface="SimSun" panose="02010600030101010101" pitchFamily="2" charset="-122"/>
                          <a:cs typeface="Times New Roman" panose="02020603050405020304" pitchFamily="18" charset="0"/>
                        </a:rPr>
                        <a:t>đích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974593"/>
                  </a:ext>
                </a:extLst>
              </a:tr>
              <a:tr h="1231589">
                <a:tc>
                  <a:txBody>
                    <a:bodyPr/>
                    <a:lstStyle/>
                    <a:p>
                      <a:pPr algn="ctr">
                        <a:lnSpc>
                          <a:spcPct val="107000"/>
                        </a:lnSpc>
                        <a:spcBef>
                          <a:spcPts val="600"/>
                        </a:spcBef>
                        <a:spcAft>
                          <a:spcPts val="600"/>
                        </a:spcAft>
                      </a:pPr>
                      <a:r>
                        <a:rPr lang="en-US" sz="3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a:t>
                      </a:r>
                      <a:r>
                        <a:rPr lang="vi-VN" sz="3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hó săn</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526819"/>
                  </a:ext>
                </a:extLst>
              </a:tr>
              <a:tr h="1802674">
                <a:tc>
                  <a:txBody>
                    <a:bodyPr/>
                    <a:lstStyle/>
                    <a:p>
                      <a:pPr algn="ctr">
                        <a:lnSpc>
                          <a:spcPct val="107000"/>
                        </a:lnSpc>
                        <a:spcBef>
                          <a:spcPts val="600"/>
                        </a:spcBef>
                        <a:spcAft>
                          <a:spcPts val="600"/>
                        </a:spcAft>
                      </a:pPr>
                      <a:r>
                        <a:rPr lang="vi-VN" sz="4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Chó chăn cừu l</a:t>
                      </a:r>
                      <a:r>
                        <a:rPr lang="en-US" sz="40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ông</a:t>
                      </a:r>
                      <a:r>
                        <a:rPr lang="en-US" sz="4000" baseline="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4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ngắn</a:t>
                      </a:r>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773877"/>
                  </a:ext>
                </a:extLst>
              </a:tr>
              <a:tr h="1188720">
                <a:tc>
                  <a:txBody>
                    <a:bodyPr/>
                    <a:lstStyle/>
                    <a:p>
                      <a:pPr algn="ctr">
                        <a:lnSpc>
                          <a:spcPct val="107000"/>
                        </a:lnSpc>
                        <a:spcBef>
                          <a:spcPts val="600"/>
                        </a:spcBef>
                        <a:spcAft>
                          <a:spcPts val="600"/>
                        </a:spcAft>
                      </a:pP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võ sĩ</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04108"/>
                  </a:ext>
                </a:extLst>
              </a:tr>
              <a:tr h="1214846">
                <a:tc>
                  <a:txBody>
                    <a:bodyPr/>
                    <a:lstStyle/>
                    <a:p>
                      <a:pPr algn="ctr">
                        <a:lnSpc>
                          <a:spcPct val="107000"/>
                        </a:lnSpc>
                        <a:spcBef>
                          <a:spcPts val="600"/>
                        </a:spcBef>
                        <a:spcAft>
                          <a:spcPts val="600"/>
                        </a:spcAft>
                      </a:pP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săn thỏ</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062108"/>
                  </a:ext>
                </a:extLst>
              </a:tr>
              <a:tr h="782258">
                <a:tc>
                  <a:txBody>
                    <a:bodyPr/>
                    <a:lstStyle/>
                    <a:p>
                      <a:pPr algn="ctr">
                        <a:lnSpc>
                          <a:spcPct val="107000"/>
                        </a:lnSpc>
                        <a:spcBef>
                          <a:spcPts val="600"/>
                        </a:spcBef>
                        <a:spcAft>
                          <a:spcPts val="6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135388"/>
                  </a:ext>
                </a:extLst>
              </a:tr>
              <a:tr h="782258">
                <a:tc>
                  <a:txBody>
                    <a:bodyPr/>
                    <a:lstStyle/>
                    <a:p>
                      <a:pPr algn="ctr">
                        <a:lnSpc>
                          <a:spcPct val="107000"/>
                        </a:lnSpc>
                        <a:spcBef>
                          <a:spcPts val="600"/>
                        </a:spcBef>
                        <a:spcAft>
                          <a:spcPts val="6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470684"/>
                  </a:ext>
                </a:extLst>
              </a:tr>
              <a:tr h="782258">
                <a:tc>
                  <a:txBody>
                    <a:bodyPr/>
                    <a:lstStyle/>
                    <a:p>
                      <a:pPr algn="ctr">
                        <a:lnSpc>
                          <a:spcPct val="107000"/>
                        </a:lnSpc>
                        <a:spcBef>
                          <a:spcPts val="600"/>
                        </a:spcBef>
                        <a:spcAft>
                          <a:spcPts val="6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51079"/>
                  </a:ext>
                </a:extLst>
              </a:tr>
              <a:tr h="782258">
                <a:tc>
                  <a:txBody>
                    <a:bodyPr/>
                    <a:lstStyle/>
                    <a:p>
                      <a:pPr algn="ctr">
                        <a:lnSpc>
                          <a:spcPct val="107000"/>
                        </a:lnSpc>
                        <a:spcBef>
                          <a:spcPts val="600"/>
                        </a:spcBef>
                        <a:spcAft>
                          <a:spcPts val="6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479748"/>
                  </a:ext>
                </a:extLst>
              </a:tr>
            </a:tbl>
          </a:graphicData>
        </a:graphic>
      </p:graphicFrame>
      <p:sp>
        <p:nvSpPr>
          <p:cNvPr id="3" name="Rectangle 2"/>
          <p:cNvSpPr/>
          <p:nvPr/>
        </p:nvSpPr>
        <p:spPr>
          <a:xfrm>
            <a:off x="4438014" y="762391"/>
            <a:ext cx="7632066" cy="1200329"/>
          </a:xfrm>
          <a:prstGeom prst="rect">
            <a:avLst/>
          </a:prstGeom>
          <a:solidFill>
            <a:schemeClr val="bg1"/>
          </a:solidFill>
        </p:spPr>
        <p:txBody>
          <a:bodyPr wrap="square">
            <a:spAutoFit/>
          </a:bodyPr>
          <a:lstStyle/>
          <a:p>
            <a:pPr algn="just"/>
            <a:r>
              <a:rPr lang="en-US" sz="36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nuôi</a:t>
            </a:r>
            <a:r>
              <a:rPr lang="en-US" sz="36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huấn</a:t>
            </a:r>
            <a:r>
              <a:rPr lang="en-US" sz="36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vi-VN" sz="36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kern="0" dirty="0">
                <a:solidFill>
                  <a:srgbClr val="000000"/>
                </a:solidFill>
                <a:latin typeface="+mj-lt"/>
                <a:ea typeface="Calibri" panose="020F0502020204030204" pitchFamily="34" charset="0"/>
                <a:cs typeface="Times New Roman" panose="02020603050405020304" pitchFamily="18" charset="0"/>
              </a:rPr>
              <a:t>để có khả năng tìm và bắt đuổi động vật</a:t>
            </a:r>
            <a:endParaRPr lang="en-US" sz="3600" b="1" dirty="0">
              <a:latin typeface="+mj-lt"/>
            </a:endParaRPr>
          </a:p>
        </p:txBody>
      </p:sp>
      <p:sp>
        <p:nvSpPr>
          <p:cNvPr id="4" name="Rectangle 3"/>
          <p:cNvSpPr/>
          <p:nvPr/>
        </p:nvSpPr>
        <p:spPr>
          <a:xfrm>
            <a:off x="4438014" y="2003694"/>
            <a:ext cx="7632066" cy="1754326"/>
          </a:xfrm>
          <a:prstGeom prst="rect">
            <a:avLst/>
          </a:prstGeom>
          <a:solidFill>
            <a:schemeClr val="bg1"/>
          </a:solidFill>
        </p:spPr>
        <p:txBody>
          <a:bodyPr wrap="square">
            <a:spAutoFit/>
          </a:bodyPr>
          <a:lstStyle/>
          <a:p>
            <a:pPr algn="just"/>
            <a:r>
              <a:rPr lang="en-US" sz="3600" kern="0" spc="-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kern="0" spc="-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kern="0" spc="-5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3600" kern="0" spc="-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kern="0" spc="-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 giúp trong việc chăn nuôi và bảo vệ đàn cừu, đặc biệt là trong điều kiện địa hình khó khăn</a:t>
            </a:r>
            <a:endParaRPr lang="en-US" sz="36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77190839"/>
              </p:ext>
            </p:extLst>
          </p:nvPr>
        </p:nvGraphicFramePr>
        <p:xfrm>
          <a:off x="4438014" y="3798994"/>
          <a:ext cx="7753985" cy="1134491"/>
        </p:xfrm>
        <a:graphic>
          <a:graphicData uri="http://schemas.openxmlformats.org/drawingml/2006/table">
            <a:tbl>
              <a:tblPr firstRow="1" firstCol="1" bandRow="1">
                <a:tableStyleId>{5C22544A-7EE6-4342-B048-85BDC9FD1C3A}</a:tableStyleId>
              </a:tblPr>
              <a:tblGrid>
                <a:gridCol w="7753985">
                  <a:extLst>
                    <a:ext uri="{9D8B030D-6E8A-4147-A177-3AD203B41FA5}">
                      <a16:colId xmlns:a16="http://schemas.microsoft.com/office/drawing/2014/main" val="1550880463"/>
                    </a:ext>
                  </a:extLst>
                </a:gridCol>
              </a:tblGrid>
              <a:tr h="316441">
                <a:tc>
                  <a:txBody>
                    <a:bodyPr/>
                    <a:lstStyle/>
                    <a:p>
                      <a:pPr algn="just">
                        <a:lnSpc>
                          <a:spcPct val="107000"/>
                        </a:lnSpc>
                        <a:spcBef>
                          <a:spcPts val="600"/>
                        </a:spcBef>
                        <a:spcAft>
                          <a:spcPts val="600"/>
                        </a:spcAft>
                      </a:pPr>
                      <a:r>
                        <a:rPr lang="en-US" sz="3600" spc="-3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3600" spc="-3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dirty="0" err="1">
                          <a:solidFill>
                            <a:schemeClr val="tx1"/>
                          </a:solidFill>
                          <a:effectLst/>
                          <a:latin typeface="Times New Roman" panose="02020603050405020304" pitchFamily="18" charset="0"/>
                          <a:ea typeface="+mn-ea"/>
                          <a:cs typeface="Times New Roman" panose="02020603050405020304" pitchFamily="18" charset="0"/>
                        </a:rPr>
                        <a:t>huấn</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luyện</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để</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kéo</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xe</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hoặc</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săn</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thú</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rừng</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hoặc</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huấn</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luyện</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để</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làm</a:t>
                      </a:r>
                      <a:r>
                        <a:rPr lang="en-US" sz="3600" spc="-30" baseline="0" dirty="0">
                          <a:solidFill>
                            <a:schemeClr val="tx1"/>
                          </a:solidFill>
                          <a:effectLst/>
                          <a:latin typeface="Times New Roman" panose="02020603050405020304" pitchFamily="18" charset="0"/>
                          <a:ea typeface="+mn-ea"/>
                          <a:cs typeface="Times New Roman" panose="02020603050405020304" pitchFamily="18" charset="0"/>
                        </a:rPr>
                        <a:t> </a:t>
                      </a:r>
                      <a:r>
                        <a:rPr lang="en-US" sz="3600" spc="-30" baseline="0" dirty="0" err="1">
                          <a:solidFill>
                            <a:schemeClr val="tx1"/>
                          </a:solidFill>
                          <a:effectLst/>
                          <a:latin typeface="Times New Roman" panose="02020603050405020304" pitchFamily="18" charset="0"/>
                          <a:ea typeface="+mn-ea"/>
                          <a:cs typeface="Times New Roman" panose="02020603050405020304" pitchFamily="18" charset="0"/>
                        </a:rPr>
                        <a:t>xiếc</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45359720"/>
                  </a:ext>
                </a:extLst>
              </a:tr>
            </a:tbl>
          </a:graphicData>
        </a:graphic>
      </p:graphicFrame>
      <p:sp>
        <p:nvSpPr>
          <p:cNvPr id="6" name="TextBox 5"/>
          <p:cNvSpPr txBox="1"/>
          <p:nvPr/>
        </p:nvSpPr>
        <p:spPr>
          <a:xfrm>
            <a:off x="4438014" y="4933485"/>
            <a:ext cx="7632066" cy="1200329"/>
          </a:xfrm>
          <a:prstGeom prst="rect">
            <a:avLst/>
          </a:prstGeom>
          <a:solidFill>
            <a:schemeClr val="bg1"/>
          </a:solidFill>
          <a:ln>
            <a:solidFill>
              <a:schemeClr val="tx2"/>
            </a:solidFill>
          </a:ln>
        </p:spPr>
        <p:txBody>
          <a:bodyPr wrap="square" rtlCol="0">
            <a:spAutoFit/>
          </a:bodyPr>
          <a:lstStyle/>
          <a:p>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thỏ</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5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3697526"/>
              </p:ext>
            </p:extLst>
          </p:nvPr>
        </p:nvGraphicFramePr>
        <p:xfrm>
          <a:off x="104503" y="0"/>
          <a:ext cx="11965576" cy="8521612"/>
        </p:xfrm>
        <a:graphic>
          <a:graphicData uri="http://schemas.openxmlformats.org/drawingml/2006/table">
            <a:tbl>
              <a:tblPr firstRow="1" bandRow="1">
                <a:tableStyleId>{5C22544A-7EE6-4342-B048-85BDC9FD1C3A}</a:tableStyleId>
              </a:tblPr>
              <a:tblGrid>
                <a:gridCol w="4351118">
                  <a:extLst>
                    <a:ext uri="{9D8B030D-6E8A-4147-A177-3AD203B41FA5}">
                      <a16:colId xmlns:a16="http://schemas.microsoft.com/office/drawing/2014/main" val="670623673"/>
                    </a:ext>
                  </a:extLst>
                </a:gridCol>
                <a:gridCol w="7614458">
                  <a:extLst>
                    <a:ext uri="{9D8B030D-6E8A-4147-A177-3AD203B41FA5}">
                      <a16:colId xmlns:a16="http://schemas.microsoft.com/office/drawing/2014/main" val="2470655507"/>
                    </a:ext>
                  </a:extLst>
                </a:gridCol>
              </a:tblGrid>
              <a:tr h="669296">
                <a:tc>
                  <a:txBody>
                    <a:bodyPr/>
                    <a:lstStyle/>
                    <a:p>
                      <a:pPr algn="ctr">
                        <a:lnSpc>
                          <a:spcPct val="107000"/>
                        </a:lnSpc>
                        <a:spcBef>
                          <a:spcPts val="600"/>
                        </a:spcBef>
                        <a:spcAft>
                          <a:spcPts val="600"/>
                        </a:spcAft>
                      </a:pPr>
                      <a:r>
                        <a:rPr lang="en-US" sz="4000" b="1" dirty="0" err="1">
                          <a:effectLst/>
                          <a:latin typeface="Times New Roman" panose="02020603050405020304" pitchFamily="18" charset="0"/>
                          <a:ea typeface="SimSun" panose="02010600030101010101" pitchFamily="2" charset="-122"/>
                          <a:cs typeface="Times New Roman" panose="02020603050405020304" pitchFamily="18" charset="0"/>
                        </a:rPr>
                        <a:t>Giống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600"/>
                        </a:spcAft>
                      </a:pPr>
                      <a:r>
                        <a:rPr lang="en-US" sz="4000" b="1" dirty="0" err="1">
                          <a:effectLst/>
                          <a:latin typeface="Times New Roman" panose="02020603050405020304" pitchFamily="18" charset="0"/>
                          <a:ea typeface="SimSun" panose="02010600030101010101" pitchFamily="2" charset="-122"/>
                          <a:cs typeface="Times New Roman" panose="02020603050405020304" pitchFamily="18" charset="0"/>
                        </a:rPr>
                        <a:t>Mục</a:t>
                      </a:r>
                      <a:r>
                        <a:rPr lang="en-US" sz="40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dirty="0" err="1">
                          <a:effectLst/>
                          <a:latin typeface="Times New Roman" panose="02020603050405020304" pitchFamily="18" charset="0"/>
                          <a:ea typeface="SimSun" panose="02010600030101010101" pitchFamily="2" charset="-122"/>
                          <a:cs typeface="Times New Roman" panose="02020603050405020304" pitchFamily="18" charset="0"/>
                        </a:rPr>
                        <a:t>đích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974593"/>
                  </a:ext>
                </a:extLst>
              </a:tr>
              <a:tr h="1342384">
                <a:tc>
                  <a:txBody>
                    <a:bodyPr/>
                    <a:lstStyle/>
                    <a:p>
                      <a:pPr marL="0" marR="0" indent="0" algn="ctr" defTabSz="914400" rtl="0" eaLnBrk="1" fontAlgn="auto" latinLnBrk="0" hangingPunct="1">
                        <a:lnSpc>
                          <a:spcPct val="107000"/>
                        </a:lnSpc>
                        <a:spcBef>
                          <a:spcPts val="600"/>
                        </a:spcBef>
                        <a:spcAft>
                          <a:spcPts val="600"/>
                        </a:spcAft>
                        <a:buClrTx/>
                        <a:buSzTx/>
                        <a:buFontTx/>
                        <a:buNone/>
                        <a:tabLst/>
                        <a:defRPr/>
                      </a:pP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chăn cừu lông dài</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526819"/>
                  </a:ext>
                </a:extLst>
              </a:tr>
              <a:tr h="1188720">
                <a:tc>
                  <a:txBody>
                    <a:bodyPr/>
                    <a:lstStyle/>
                    <a:p>
                      <a:pPr marL="0" marR="0" indent="0" algn="ctr" defTabSz="914400" rtl="0" eaLnBrk="1" fontAlgn="auto" latinLnBrk="0" hangingPunct="1">
                        <a:lnSpc>
                          <a:spcPct val="107000"/>
                        </a:lnSpc>
                        <a:spcBef>
                          <a:spcPts val="600"/>
                        </a:spcBef>
                        <a:spcAft>
                          <a:spcPts val="600"/>
                        </a:spcAft>
                        <a:buClrTx/>
                        <a:buSzTx/>
                        <a:buFontTx/>
                        <a:buNone/>
                        <a:tabLst/>
                        <a:defRPr/>
                      </a:pPr>
                      <a:r>
                        <a:rPr lang="en-US" sz="4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4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Chó mặt xệ</a:t>
                      </a:r>
                      <a:r>
                        <a:rPr lang="en-US" sz="40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(pug)</a:t>
                      </a:r>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773877"/>
                  </a:ext>
                </a:extLst>
              </a:tr>
              <a:tr h="1214845">
                <a:tc>
                  <a:txBody>
                    <a:bodyPr/>
                    <a:lstStyle/>
                    <a:p>
                      <a:pPr marL="0" marR="0" indent="0" algn="ctr" defTabSz="914400" rtl="0" eaLnBrk="1" fontAlgn="auto" latinLnBrk="0" hangingPunct="1">
                        <a:lnSpc>
                          <a:spcPct val="107000"/>
                        </a:lnSpc>
                        <a:spcBef>
                          <a:spcPts val="600"/>
                        </a:spcBef>
                        <a:spcAft>
                          <a:spcPts val="600"/>
                        </a:spcAft>
                        <a:buClrTx/>
                        <a:buSzTx/>
                        <a:buFontTx/>
                        <a:buNone/>
                        <a:tabLst/>
                        <a:defRPr/>
                      </a:pPr>
                      <a:r>
                        <a:rPr lang="vi-VN"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Chó chăn cừu Đức</a:t>
                      </a: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(Berger)</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04108"/>
                  </a:ext>
                </a:extLst>
              </a:tr>
              <a:tr h="2312126">
                <a:tc>
                  <a:txBody>
                    <a:bodyPr/>
                    <a:lstStyle/>
                    <a:p>
                      <a:pPr marL="0" marR="0" indent="0" algn="ctr" defTabSz="914400" rtl="0" eaLnBrk="1" fontAlgn="auto" latinLnBrk="0" hangingPunct="1">
                        <a:lnSpc>
                          <a:spcPct val="107000"/>
                        </a:lnSpc>
                        <a:spcBef>
                          <a:spcPts val="600"/>
                        </a:spcBef>
                        <a:spcAft>
                          <a:spcPts val="600"/>
                        </a:spcAft>
                        <a:buClrTx/>
                        <a:buSzTx/>
                        <a:buFontTx/>
                        <a:buNone/>
                        <a:tabLst/>
                        <a:defRPr/>
                      </a:pPr>
                      <a:r>
                        <a:rPr lang="vi-VN" sz="3600" kern="1200" dirty="0">
                          <a:solidFill>
                            <a:schemeClr val="dk1"/>
                          </a:solidFill>
                          <a:effectLst/>
                          <a:latin typeface="Times New Roman" panose="02020603050405020304" pitchFamily="18" charset="0"/>
                          <a:ea typeface="+mn-ea"/>
                          <a:cs typeface="Times New Roman" panose="02020603050405020304" pitchFamily="18" charset="0"/>
                        </a:rPr>
                        <a:t>Chó lạp xưởng</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Dashshund</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6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062108"/>
                  </a:ext>
                </a:extLst>
              </a:tr>
              <a:tr h="450272">
                <a:tc>
                  <a:txBody>
                    <a:bodyPr/>
                    <a:lstStyle/>
                    <a:p>
                      <a:pPr algn="ctr">
                        <a:lnSpc>
                          <a:spcPct val="107000"/>
                        </a:lnSpc>
                        <a:spcBef>
                          <a:spcPts val="600"/>
                        </a:spcBef>
                        <a:spcAft>
                          <a:spcPts val="600"/>
                        </a:spcAft>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135388"/>
                  </a:ext>
                </a:extLst>
              </a:tr>
              <a:tr h="312316">
                <a:tc>
                  <a:txBody>
                    <a:bodyPr/>
                    <a:lstStyle/>
                    <a:p>
                      <a:pPr algn="ctr">
                        <a:lnSpc>
                          <a:spcPct val="107000"/>
                        </a:lnSpc>
                        <a:spcBef>
                          <a:spcPts val="600"/>
                        </a:spcBef>
                        <a:spcAft>
                          <a:spcPts val="600"/>
                        </a:spcAft>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470684"/>
                  </a:ext>
                </a:extLst>
              </a:tr>
              <a:tr h="312316">
                <a:tc>
                  <a:txBody>
                    <a:bodyPr/>
                    <a:lstStyle/>
                    <a:p>
                      <a:pPr algn="ctr">
                        <a:lnSpc>
                          <a:spcPct val="107000"/>
                        </a:lnSpc>
                        <a:spcBef>
                          <a:spcPts val="600"/>
                        </a:spcBef>
                        <a:spcAft>
                          <a:spcPts val="600"/>
                        </a:spcAft>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51079"/>
                  </a:ext>
                </a:extLst>
              </a:tr>
              <a:tr h="719337">
                <a:tc>
                  <a:txBody>
                    <a:bodyPr/>
                    <a:lstStyle/>
                    <a:p>
                      <a:pPr algn="ctr">
                        <a:lnSpc>
                          <a:spcPct val="107000"/>
                        </a:lnSpc>
                        <a:spcBef>
                          <a:spcPts val="600"/>
                        </a:spcBef>
                        <a:spcAft>
                          <a:spcPts val="60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479748"/>
                  </a:ext>
                </a:extLst>
              </a:tr>
            </a:tbl>
          </a:graphicData>
        </a:graphic>
      </p:graphicFrame>
      <p:sp>
        <p:nvSpPr>
          <p:cNvPr id="3" name="Rectangle 2"/>
          <p:cNvSpPr/>
          <p:nvPr/>
        </p:nvSpPr>
        <p:spPr>
          <a:xfrm>
            <a:off x="4471850" y="775175"/>
            <a:ext cx="7598229" cy="1200329"/>
          </a:xfrm>
          <a:prstGeom prst="rect">
            <a:avLst/>
          </a:prstGeom>
          <a:solidFill>
            <a:schemeClr val="bg1"/>
          </a:solidFill>
          <a:ln>
            <a:solidFill>
              <a:schemeClr val="tx2"/>
            </a:solidFill>
          </a:ln>
        </p:spPr>
        <p:txBody>
          <a:bodyPr wrap="square">
            <a:spAutoFit/>
          </a:bodyPr>
          <a:lstStyle/>
          <a:p>
            <a:r>
              <a:rPr lang="en-US" sz="3600" b="1" kern="0" spc="-3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b="1" kern="0" spc="-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0" spc="-3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nuôi</a:t>
            </a:r>
            <a:r>
              <a:rPr lang="en-US" sz="3600" b="1" kern="0" spc="-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0" spc="-3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0" spc="-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kern="0" spc="-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chăn cừu, đặc biệt là trong điều kiện thời tiết lạnh giá</a:t>
            </a:r>
            <a:endParaRPr lang="en-US" sz="36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71850" y="2150514"/>
            <a:ext cx="7598229" cy="1200329"/>
          </a:xfrm>
          <a:prstGeom prst="rect">
            <a:avLst/>
          </a:prstGeom>
          <a:solidFill>
            <a:schemeClr val="bg1"/>
          </a:solidFill>
          <a:ln>
            <a:solidFill>
              <a:schemeClr val="tx2"/>
            </a:solidFill>
          </a:ln>
        </p:spPr>
        <p:txBody>
          <a:bodyPr wrap="square" rtlCol="0">
            <a:spAutoFit/>
          </a:bodyPr>
          <a:lstStyle/>
          <a:p>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cưng</a:t>
            </a: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71850" y="3218926"/>
            <a:ext cx="7598229" cy="1200329"/>
          </a:xfrm>
          <a:prstGeom prst="rect">
            <a:avLst/>
          </a:prstGeom>
          <a:solidFill>
            <a:schemeClr val="bg1"/>
          </a:solidFill>
          <a:ln>
            <a:solidFill>
              <a:schemeClr val="tx2"/>
            </a:solidFill>
          </a:ln>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nuôi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vệ</a:t>
            </a:r>
            <a:r>
              <a:rPr lang="en-US" sz="3600" b="1" dirty="0">
                <a:latin typeface="Times New Roman" panose="02020603050405020304" pitchFamily="18" charset="0"/>
                <a:cs typeface="Times New Roman" panose="02020603050405020304" pitchFamily="18" charset="0"/>
              </a:rPr>
              <a:t> con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4471850" y="4413845"/>
            <a:ext cx="7598229" cy="2308324"/>
          </a:xfrm>
          <a:prstGeom prst="rect">
            <a:avLst/>
          </a:prstGeom>
          <a:solidFill>
            <a:schemeClr val="bg1"/>
          </a:solidFill>
          <a:ln>
            <a:solidFill>
              <a:schemeClr val="tx2"/>
            </a:solidFill>
          </a:ln>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cs typeface="Times New Roman" panose="02020603050405020304" pitchFamily="18" charset="0"/>
              </a:rPr>
              <a:t> XVII,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cáo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cs typeface="Times New Roman" panose="02020603050405020304" pitchFamily="18" charset="0"/>
              </a:rPr>
              <a:t> XIX </a:t>
            </a:r>
            <a:r>
              <a:rPr lang="en-US" sz="3600" dirty="0" err="1">
                <a:latin typeface="Times New Roman" panose="02020603050405020304" pitchFamily="18" charset="0"/>
                <a:cs typeface="Times New Roman" panose="02020603050405020304" pitchFamily="18" charset="0"/>
              </a:rPr>
              <a:t>giống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90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iải Khoa học tự nhiên 9 Chân trời bài 46: Khái niệm tiến hóa và các hình  thức chọn lọc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23682" cy="67534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56514" y="117566"/>
            <a:ext cx="6096000" cy="3170099"/>
          </a:xfrm>
          <a:prstGeom prst="rect">
            <a:avLst/>
          </a:prstGeom>
        </p:spPr>
        <p:txBody>
          <a:bodyPr>
            <a:spAutoFit/>
          </a:bodyPr>
          <a:lstStyle/>
          <a:p>
            <a:pPr algn="just"/>
            <a:r>
              <a:rPr lang="vi-VN" sz="4000" kern="0" dirty="0">
                <a:ea typeface="Calibri" panose="020F0502020204030204" pitchFamily="34" charset="0"/>
                <a:cs typeface="Times New Roman" panose="02020603050405020304" pitchFamily="18" charset="0"/>
              </a:rPr>
              <a:t>Em hãy cho biết con người đã tạo ra các giống cải bằng cách chọn lọc các biến dị ở bộ phận nào của cây cải ban đầu?</a:t>
            </a:r>
            <a:endParaRPr lang="en-US" sz="4000" dirty="0"/>
          </a:p>
        </p:txBody>
      </p:sp>
    </p:spTree>
    <p:extLst>
      <p:ext uri="{BB962C8B-B14F-4D97-AF65-F5344CB8AC3E}">
        <p14:creationId xmlns:p14="http://schemas.microsoft.com/office/powerpoint/2010/main" val="140140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hat is Biodiversity and Why Does it Matter? | Defenders of Wildlife">
            <a:extLst>
              <a:ext uri="{FF2B5EF4-FFF2-40B4-BE49-F238E27FC236}">
                <a16:creationId xmlns:a16="http://schemas.microsoft.com/office/drawing/2014/main" id="{B6583304-EAF9-EECE-2D42-3BC7A8711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86" y="997413"/>
            <a:ext cx="6925934" cy="47371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0B49DD-12E7-9AD5-2C1F-DAF1D510A5B3}"/>
              </a:ext>
            </a:extLst>
          </p:cNvPr>
          <p:cNvSpPr txBox="1"/>
          <p:nvPr/>
        </p:nvSpPr>
        <p:spPr>
          <a:xfrm>
            <a:off x="7280366" y="0"/>
            <a:ext cx="4911634" cy="6863417"/>
          </a:xfrm>
          <a:prstGeom prst="rect">
            <a:avLst/>
          </a:prstGeom>
          <a:solidFill>
            <a:schemeClr val="tx1"/>
          </a:solidFill>
        </p:spPr>
        <p:txBody>
          <a:bodyPr wrap="square">
            <a:spAutoFit/>
          </a:bodyPr>
          <a:lstStyle/>
          <a:p>
            <a:pPr algn="just">
              <a:lnSpc>
                <a:spcPct val="125000"/>
              </a:lnSpc>
            </a:pPr>
            <a:r>
              <a:rPr lang="vi-VN" sz="3200" dirty="0">
                <a:solidFill>
                  <a:schemeClr val="bg1"/>
                </a:solidFill>
              </a:rPr>
              <a:t>Thế giới sinh vật vô cùng đa dạng và phong phú, tuy nhiên các loài sinh vật cũng có nhiều đặc điểm chung. Bằng cách nào đã tạo ra sinh giới đa dạng như vậy? </a:t>
            </a:r>
            <a:endParaRPr lang="en-US" sz="3200" dirty="0">
              <a:solidFill>
                <a:schemeClr val="bg1"/>
              </a:solidFill>
            </a:endParaRPr>
          </a:p>
          <a:p>
            <a:pPr algn="just">
              <a:lnSpc>
                <a:spcPct val="125000"/>
              </a:lnSpc>
            </a:pPr>
            <a:r>
              <a:rPr lang="vi-VN" sz="3200" dirty="0">
                <a:solidFill>
                  <a:schemeClr val="bg1"/>
                </a:solidFill>
              </a:rPr>
              <a:t>Những sinh vật hiện nay có phải là những loài khỏe nhất hay thông minh nhất không?</a:t>
            </a:r>
            <a:endParaRPr lang="en-US" sz="3200" dirty="0">
              <a:solidFill>
                <a:schemeClr val="bg1"/>
              </a:solidFill>
            </a:endParaRPr>
          </a:p>
        </p:txBody>
      </p:sp>
      <p:sp>
        <p:nvSpPr>
          <p:cNvPr id="4" name="Rectangle: Rounded Corners 3">
            <a:extLst>
              <a:ext uri="{FF2B5EF4-FFF2-40B4-BE49-F238E27FC236}">
                <a16:creationId xmlns:a16="http://schemas.microsoft.com/office/drawing/2014/main" id="{95FBC03F-54BE-A647-E403-CFF43D0B54AE}"/>
              </a:ext>
            </a:extLst>
          </p:cNvPr>
          <p:cNvSpPr/>
          <p:nvPr/>
        </p:nvSpPr>
        <p:spPr>
          <a:xfrm>
            <a:off x="2076433" y="96917"/>
            <a:ext cx="4642792" cy="613533"/>
          </a:xfrm>
          <a:prstGeom prst="roundRect">
            <a:avLst>
              <a:gd name="adj" fmla="val 50000"/>
            </a:avLst>
          </a:prstGeom>
          <a:solidFill>
            <a:schemeClr val="accent1">
              <a:lumMod val="90000"/>
              <a:lumOff val="1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KHỞI ĐỘNG</a:t>
            </a:r>
          </a:p>
        </p:txBody>
      </p:sp>
    </p:spTree>
    <p:extLst>
      <p:ext uri="{BB962C8B-B14F-4D97-AF65-F5344CB8AC3E}">
        <p14:creationId xmlns:p14="http://schemas.microsoft.com/office/powerpoint/2010/main" val="554966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7388585"/>
              </p:ext>
            </p:extLst>
          </p:nvPr>
        </p:nvGraphicFramePr>
        <p:xfrm>
          <a:off x="5253846" y="0"/>
          <a:ext cx="6938154" cy="4493771"/>
        </p:xfrm>
        <a:graphic>
          <a:graphicData uri="http://schemas.openxmlformats.org/drawingml/2006/table">
            <a:tbl>
              <a:tblPr firstRow="1" bandRow="1">
                <a:tableStyleId>{5C22544A-7EE6-4342-B048-85BDC9FD1C3A}</a:tableStyleId>
              </a:tblPr>
              <a:tblGrid>
                <a:gridCol w="3469077">
                  <a:extLst>
                    <a:ext uri="{9D8B030D-6E8A-4147-A177-3AD203B41FA5}">
                      <a16:colId xmlns:a16="http://schemas.microsoft.com/office/drawing/2014/main" val="1398283305"/>
                    </a:ext>
                  </a:extLst>
                </a:gridCol>
                <a:gridCol w="3469077">
                  <a:extLst>
                    <a:ext uri="{9D8B030D-6E8A-4147-A177-3AD203B41FA5}">
                      <a16:colId xmlns:a16="http://schemas.microsoft.com/office/drawing/2014/main" val="3702120567"/>
                    </a:ext>
                  </a:extLst>
                </a:gridCol>
              </a:tblGrid>
              <a:tr h="370840">
                <a:tc>
                  <a:txBody>
                    <a:bodyPr/>
                    <a:lstStyle/>
                    <a:p>
                      <a:pPr algn="ctr">
                        <a:lnSpc>
                          <a:spcPct val="107000"/>
                        </a:lnSpc>
                        <a:spcBef>
                          <a:spcPts val="600"/>
                        </a:spcBef>
                        <a:spcAft>
                          <a:spcPts val="600"/>
                        </a:spcAft>
                      </a:pP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3600" b="1" i="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phận</a:t>
                      </a:r>
                      <a:r>
                        <a:rPr lang="en-US" sz="3600" b="1" i="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b="1" i="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chọn</a:t>
                      </a:r>
                      <a:r>
                        <a:rPr lang="en-US" sz="3600" b="1" i="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lọc</a:t>
                      </a:r>
                      <a:endParaRPr lang="en-US" sz="3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lnSpc>
                          <a:spcPct val="107000"/>
                        </a:lnSpc>
                        <a:spcBef>
                          <a:spcPts val="600"/>
                        </a:spcBef>
                        <a:spcAft>
                          <a:spcPts val="600"/>
                        </a:spcAft>
                      </a:pP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Giống</a:t>
                      </a:r>
                      <a:r>
                        <a:rPr lang="en-US" sz="3600" b="1" i="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cây</a:t>
                      </a:r>
                      <a:r>
                        <a:rPr lang="en-US" sz="3600" b="1" i="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b="1" i="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3600" b="1" i="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0" dirty="0" err="1">
                          <a:effectLst/>
                          <a:latin typeface="Times New Roman" panose="02020603050405020304" pitchFamily="18" charset="0"/>
                          <a:ea typeface="SimSun" panose="02010600030101010101" pitchFamily="2" charset="-122"/>
                          <a:cs typeface="Times New Roman" panose="02020603050405020304" pitchFamily="18" charset="0"/>
                        </a:rPr>
                        <a:t>thành</a:t>
                      </a:r>
                      <a:endParaRPr lang="en-US" sz="3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extLst>
                  <a:ext uri="{0D108BD9-81ED-4DB2-BD59-A6C34878D82A}">
                    <a16:rowId xmlns:a16="http://schemas.microsoft.com/office/drawing/2014/main" val="2298607119"/>
                  </a:ext>
                </a:extLst>
              </a:tr>
              <a:tr h="370840">
                <a:tc>
                  <a:txBody>
                    <a:bodyPr/>
                    <a:lstStyle/>
                    <a:p>
                      <a:pPr>
                        <a:lnSpc>
                          <a:spcPct val="107000"/>
                        </a:lnSpc>
                        <a:spcBef>
                          <a:spcPts val="600"/>
                        </a:spcBef>
                        <a:spcAft>
                          <a:spcPts val="600"/>
                        </a:spcAft>
                      </a:pPr>
                      <a:r>
                        <a:rPr lang="vi-VN" sz="3600" dirty="0">
                          <a:solidFill>
                            <a:srgbClr val="000000"/>
                          </a:solidFill>
                          <a:effectLst/>
                          <a:latin typeface="+mj-lt"/>
                          <a:ea typeface="SimSun" panose="02010600030101010101" pitchFamily="2" charset="-122"/>
                          <a:cs typeface="Times New Roman" panose="02020603050405020304" pitchFamily="18" charset="0"/>
                        </a:rPr>
                        <a:t>Hoa</a:t>
                      </a:r>
                      <a:endParaRPr lang="en-US" sz="3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600"/>
                        </a:spcAft>
                      </a:pPr>
                      <a:r>
                        <a:rPr lang="vi-VN" sz="3600" dirty="0">
                          <a:solidFill>
                            <a:srgbClr val="000000"/>
                          </a:solidFill>
                          <a:effectLst/>
                          <a:latin typeface="+mj-lt"/>
                          <a:ea typeface="SimSun" panose="02010600030101010101" pitchFamily="2" charset="-122"/>
                          <a:cs typeface="Times New Roman" panose="02020603050405020304" pitchFamily="18" charset="0"/>
                        </a:rPr>
                        <a:t>Súp lơ trắng</a:t>
                      </a:r>
                      <a:endParaRPr lang="en-US" sz="3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524355"/>
                  </a:ext>
                </a:extLst>
              </a:tr>
              <a:tr h="370840">
                <a:tc>
                  <a:txBody>
                    <a:bodyPr/>
                    <a:lstStyle/>
                    <a:p>
                      <a:pPr>
                        <a:lnSpc>
                          <a:spcPct val="107000"/>
                        </a:lnSpc>
                        <a:spcBef>
                          <a:spcPts val="600"/>
                        </a:spcBef>
                        <a:spcAft>
                          <a:spcPts val="600"/>
                        </a:spcAft>
                      </a:pPr>
                      <a:r>
                        <a:rPr lang="vi-VN" sz="3600">
                          <a:solidFill>
                            <a:srgbClr val="000000"/>
                          </a:solidFill>
                          <a:effectLst/>
                          <a:latin typeface="+mj-lt"/>
                          <a:ea typeface="SimSun" panose="02010600030101010101" pitchFamily="2" charset="-122"/>
                          <a:cs typeface="Times New Roman" panose="02020603050405020304" pitchFamily="18" charset="0"/>
                        </a:rPr>
                        <a:t>Chồi nách</a:t>
                      </a:r>
                      <a:endParaRPr lang="en-US" sz="3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600"/>
                        </a:spcAft>
                      </a:pPr>
                      <a:r>
                        <a:rPr lang="vi-VN" sz="3600">
                          <a:solidFill>
                            <a:srgbClr val="000000"/>
                          </a:solidFill>
                          <a:effectLst/>
                          <a:latin typeface="+mj-lt"/>
                          <a:ea typeface="SimSun" panose="02010600030101010101" pitchFamily="2" charset="-122"/>
                          <a:cs typeface="Times New Roman" panose="02020603050405020304" pitchFamily="18" charset="0"/>
                        </a:rPr>
                        <a:t>Cải Brussels</a:t>
                      </a:r>
                      <a:endParaRPr lang="en-US" sz="3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744382"/>
                  </a:ext>
                </a:extLst>
              </a:tr>
              <a:tr h="370840">
                <a:tc>
                  <a:txBody>
                    <a:bodyPr/>
                    <a:lstStyle/>
                    <a:p>
                      <a:pPr>
                        <a:lnSpc>
                          <a:spcPct val="107000"/>
                        </a:lnSpc>
                        <a:spcBef>
                          <a:spcPts val="600"/>
                        </a:spcBef>
                        <a:spcAft>
                          <a:spcPts val="600"/>
                        </a:spcAft>
                      </a:pPr>
                      <a:r>
                        <a:rPr lang="vi-VN" sz="3600">
                          <a:solidFill>
                            <a:srgbClr val="000000"/>
                          </a:solidFill>
                          <a:effectLst/>
                          <a:latin typeface="+mj-lt"/>
                          <a:ea typeface="SimSun" panose="02010600030101010101" pitchFamily="2" charset="-122"/>
                          <a:cs typeface="Times New Roman" panose="02020603050405020304" pitchFamily="18" charset="0"/>
                        </a:rPr>
                        <a:t>Thân</a:t>
                      </a:r>
                      <a:endParaRPr lang="en-US" sz="3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600"/>
                        </a:spcAft>
                      </a:pPr>
                      <a:r>
                        <a:rPr lang="vi-VN" sz="3600">
                          <a:solidFill>
                            <a:srgbClr val="000000"/>
                          </a:solidFill>
                          <a:effectLst/>
                          <a:latin typeface="+mj-lt"/>
                          <a:ea typeface="SimSun" panose="02010600030101010101" pitchFamily="2" charset="-122"/>
                          <a:cs typeface="Times New Roman" panose="02020603050405020304" pitchFamily="18" charset="0"/>
                        </a:rPr>
                        <a:t>Su hào</a:t>
                      </a:r>
                      <a:endParaRPr lang="en-US" sz="3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426511"/>
                  </a:ext>
                </a:extLst>
              </a:tr>
              <a:tr h="370840">
                <a:tc>
                  <a:txBody>
                    <a:bodyPr/>
                    <a:lstStyle/>
                    <a:p>
                      <a:pPr>
                        <a:lnSpc>
                          <a:spcPct val="107000"/>
                        </a:lnSpc>
                        <a:spcBef>
                          <a:spcPts val="600"/>
                        </a:spcBef>
                        <a:spcAft>
                          <a:spcPts val="600"/>
                        </a:spcAft>
                      </a:pPr>
                      <a:r>
                        <a:rPr lang="vi-VN" sz="3600" dirty="0">
                          <a:solidFill>
                            <a:srgbClr val="000000"/>
                          </a:solidFill>
                          <a:effectLst/>
                          <a:latin typeface="+mj-lt"/>
                          <a:ea typeface="SimSun" panose="02010600030101010101" pitchFamily="2" charset="-122"/>
                          <a:cs typeface="Times New Roman" panose="02020603050405020304" pitchFamily="18" charset="0"/>
                        </a:rPr>
                        <a:t>Lá</a:t>
                      </a:r>
                      <a:endParaRPr lang="en-US" sz="3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600"/>
                        </a:spcAft>
                      </a:pPr>
                      <a:r>
                        <a:rPr lang="vi-VN" sz="3600">
                          <a:solidFill>
                            <a:srgbClr val="000000"/>
                          </a:solidFill>
                          <a:effectLst/>
                          <a:latin typeface="+mj-lt"/>
                          <a:ea typeface="SimSun" panose="02010600030101010101" pitchFamily="2" charset="-122"/>
                          <a:cs typeface="Times New Roman" panose="02020603050405020304" pitchFamily="18" charset="0"/>
                        </a:rPr>
                        <a:t>Cải xoăn</a:t>
                      </a:r>
                      <a:endParaRPr lang="en-US" sz="3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983486"/>
                  </a:ext>
                </a:extLst>
              </a:tr>
              <a:tr h="370840">
                <a:tc>
                  <a:txBody>
                    <a:bodyPr/>
                    <a:lstStyle/>
                    <a:p>
                      <a:pPr>
                        <a:lnSpc>
                          <a:spcPct val="107000"/>
                        </a:lnSpc>
                        <a:spcBef>
                          <a:spcPts val="600"/>
                        </a:spcBef>
                        <a:spcAft>
                          <a:spcPts val="600"/>
                        </a:spcAft>
                      </a:pPr>
                      <a:r>
                        <a:rPr lang="vi-VN" sz="3600">
                          <a:solidFill>
                            <a:srgbClr val="000000"/>
                          </a:solidFill>
                          <a:effectLst/>
                          <a:latin typeface="+mj-lt"/>
                          <a:ea typeface="SimSun" panose="02010600030101010101" pitchFamily="2" charset="-122"/>
                          <a:cs typeface="Times New Roman" panose="02020603050405020304" pitchFamily="18" charset="0"/>
                        </a:rPr>
                        <a:t>Chồi ngọn</a:t>
                      </a:r>
                      <a:endParaRPr lang="en-US" sz="3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600"/>
                        </a:spcAft>
                      </a:pPr>
                      <a:r>
                        <a:rPr lang="vi-VN" sz="3600">
                          <a:solidFill>
                            <a:srgbClr val="000000"/>
                          </a:solidFill>
                          <a:effectLst/>
                          <a:latin typeface="+mj-lt"/>
                          <a:ea typeface="SimSun" panose="02010600030101010101" pitchFamily="2" charset="-122"/>
                          <a:cs typeface="Times New Roman" panose="02020603050405020304" pitchFamily="18" charset="0"/>
                        </a:rPr>
                        <a:t>Bắp cải</a:t>
                      </a:r>
                      <a:endParaRPr lang="en-US" sz="3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97723"/>
                  </a:ext>
                </a:extLst>
              </a:tr>
              <a:tr h="370840">
                <a:tc>
                  <a:txBody>
                    <a:bodyPr/>
                    <a:lstStyle/>
                    <a:p>
                      <a:pPr>
                        <a:lnSpc>
                          <a:spcPct val="107000"/>
                        </a:lnSpc>
                        <a:spcBef>
                          <a:spcPts val="600"/>
                        </a:spcBef>
                        <a:spcAft>
                          <a:spcPts val="600"/>
                        </a:spcAft>
                      </a:pPr>
                      <a:r>
                        <a:rPr lang="vi-VN" sz="3600">
                          <a:solidFill>
                            <a:srgbClr val="000000"/>
                          </a:solidFill>
                          <a:effectLst/>
                          <a:latin typeface="+mj-lt"/>
                          <a:ea typeface="SimSun" panose="02010600030101010101" pitchFamily="2" charset="-122"/>
                          <a:cs typeface="Times New Roman" panose="02020603050405020304" pitchFamily="18" charset="0"/>
                        </a:rPr>
                        <a:t>Hoa và thân</a:t>
                      </a:r>
                      <a:endParaRPr lang="en-US" sz="3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600"/>
                        </a:spcBef>
                        <a:spcAft>
                          <a:spcPts val="600"/>
                        </a:spcAft>
                      </a:pPr>
                      <a:r>
                        <a:rPr lang="vi-VN" sz="3600" b="0" dirty="0">
                          <a:solidFill>
                            <a:srgbClr val="000000"/>
                          </a:solidFill>
                          <a:effectLst/>
                          <a:latin typeface="+mj-lt"/>
                          <a:ea typeface="SimSun" panose="02010600030101010101" pitchFamily="2" charset="-122"/>
                          <a:cs typeface="Times New Roman" panose="02020603050405020304" pitchFamily="18" charset="0"/>
                        </a:rPr>
                        <a:t>Bông cải </a:t>
                      </a:r>
                      <a:r>
                        <a:rPr lang="en-US" sz="3600" b="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xanh</a:t>
                      </a:r>
                      <a:endParaRPr lang="en-US" sz="3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980022"/>
                  </a:ext>
                </a:extLst>
              </a:tr>
            </a:tbl>
          </a:graphicData>
        </a:graphic>
      </p:graphicFrame>
      <p:pic>
        <p:nvPicPr>
          <p:cNvPr id="3" name="Picture 6" descr="Giải Khoa học tự nhiên 9 Chân trời bài 46: Khái niệm tiến hóa và các hình  thức chọn lọc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3847" cy="65706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53845" y="1124779"/>
            <a:ext cx="3472143" cy="535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3848" y="1711308"/>
            <a:ext cx="3530925" cy="535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24456" y="2801275"/>
            <a:ext cx="3560318" cy="535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83238" y="2255429"/>
            <a:ext cx="3472144" cy="535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53844" y="3371664"/>
            <a:ext cx="3472143" cy="535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83240" y="3915785"/>
            <a:ext cx="3472142" cy="612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1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0" nodeType="clickEffect">
                                  <p:stCondLst>
                                    <p:cond delay="0"/>
                                  </p:stCondLst>
                                  <p:childTnLst>
                                    <p:animEffect transition="out" filter="fade">
                                      <p:cBhvr>
                                        <p:cTn id="17" dur="1000"/>
                                        <p:tgtEl>
                                          <p:spTgt spid="7"/>
                                        </p:tgtEl>
                                      </p:cBhvr>
                                    </p:animEffect>
                                    <p:anim calcmode="lin" valueType="num">
                                      <p:cBhvr>
                                        <p:cTn id="18" dur="1000"/>
                                        <p:tgtEl>
                                          <p:spTgt spid="7"/>
                                        </p:tgtEl>
                                        <p:attrNameLst>
                                          <p:attrName>ppt_x</p:attrName>
                                        </p:attrNameLst>
                                      </p:cBhvr>
                                      <p:tavLst>
                                        <p:tav tm="0">
                                          <p:val>
                                            <p:strVal val="ppt_x"/>
                                          </p:val>
                                        </p:tav>
                                        <p:tav tm="100000">
                                          <p:val>
                                            <p:strVal val="ppt_x"/>
                                          </p:val>
                                        </p:tav>
                                      </p:tavLst>
                                    </p:anim>
                                    <p:anim calcmode="lin" valueType="num">
                                      <p:cBhvr>
                                        <p:cTn id="19" dur="1000"/>
                                        <p:tgtEl>
                                          <p:spTgt spid="7"/>
                                        </p:tgtEl>
                                        <p:attrNameLst>
                                          <p:attrName>ppt_y</p:attrName>
                                        </p:attrNameLst>
                                      </p:cBhvr>
                                      <p:tavLst>
                                        <p:tav tm="0">
                                          <p:val>
                                            <p:strVal val="ppt_y"/>
                                          </p:val>
                                        </p:tav>
                                        <p:tav tm="100000">
                                          <p:val>
                                            <p:strVal val="ppt_y+.1"/>
                                          </p:val>
                                        </p:tav>
                                      </p:tavLst>
                                    </p:anim>
                                    <p:set>
                                      <p:cBhvr>
                                        <p:cTn id="20" dur="1" fill="hold">
                                          <p:stCondLst>
                                            <p:cond delay="9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0" nodeType="clickEffect">
                                  <p:stCondLst>
                                    <p:cond delay="0"/>
                                  </p:stCondLst>
                                  <p:childTnLst>
                                    <p:animEffect transition="out" filter="wipe(down)">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0" nodeType="clickEffect">
                                  <p:stCondLst>
                                    <p:cond delay="0"/>
                                  </p:stCondLst>
                                  <p:childTnLst>
                                    <p:animEffect transition="out" filter="circle(out)">
                                      <p:cBhvr>
                                        <p:cTn id="34" dur="2000"/>
                                        <p:tgtEl>
                                          <p:spTgt spid="9"/>
                                        </p:tgtEl>
                                      </p:cBhvr>
                                    </p:animEffect>
                                    <p:set>
                                      <p:cBhvr>
                                        <p:cTn id="35"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73" y="160391"/>
            <a:ext cx="11595463" cy="1361719"/>
          </a:xfrm>
          <a:prstGeom prst="rect">
            <a:avLst/>
          </a:prstGeom>
        </p:spPr>
        <p:txBody>
          <a:bodyPr wrap="square">
            <a:spAutoFit/>
          </a:bodyPr>
          <a:lstStyle/>
          <a:p>
            <a:pPr algn="just">
              <a:lnSpc>
                <a:spcPct val="107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nuôi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phù</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con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418011" y="1881051"/>
            <a:ext cx="11247120" cy="3785652"/>
          </a:xfrm>
          <a:prstGeom prst="rect">
            <a:avLst/>
          </a:prstGeom>
          <a:noFill/>
        </p:spPr>
        <p:txBody>
          <a:bodyPr wrap="square" rtlCol="0">
            <a:spAutoFit/>
          </a:bodyPr>
          <a:lstStyle/>
          <a:p>
            <a:pPr algn="just"/>
            <a:r>
              <a:rPr lang="en-US" sz="4000" dirty="0" err="1">
                <a:solidFill>
                  <a:srgbClr val="0000CC"/>
                </a:solidFill>
                <a:latin typeface="Arial" panose="020B0604020202020204" pitchFamily="34" charset="0"/>
                <a:cs typeface="Arial" panose="020B0604020202020204" pitchFamily="34" charset="0"/>
              </a:rPr>
              <a:t>Tuỳ</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theo</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mục</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đích</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chọn</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lọc</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trong</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từng</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trường</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hợp</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cụ</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thể</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sẽ</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quy</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định</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chiều</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hướng</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tích</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luỹ</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các</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biến</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dị</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nhỏ</a:t>
            </a:r>
            <a:r>
              <a:rPr lang="en-US" sz="4000" dirty="0">
                <a:solidFill>
                  <a:srgbClr val="0000CC"/>
                </a:solidFill>
                <a:latin typeface="Arial" panose="020B0604020202020204" pitchFamily="34" charset="0"/>
                <a:cs typeface="Arial" panose="020B0604020202020204" pitchFamily="34" charset="0"/>
              </a:rPr>
              <a:t> qua </a:t>
            </a:r>
            <a:r>
              <a:rPr lang="en-US" sz="4000" dirty="0" err="1">
                <a:solidFill>
                  <a:srgbClr val="0000CC"/>
                </a:solidFill>
                <a:latin typeface="Arial" panose="020B0604020202020204" pitchFamily="34" charset="0"/>
                <a:cs typeface="Arial" panose="020B0604020202020204" pitchFamily="34" charset="0"/>
              </a:rPr>
              <a:t>nhiều</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thế</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hệ</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để</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hình</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thành</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những</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biến</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đổi</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lớn</a:t>
            </a:r>
            <a:r>
              <a:rPr lang="en-US" sz="4000" dirty="0">
                <a:solidFill>
                  <a:srgbClr val="0000CC"/>
                </a:solidFill>
                <a:latin typeface="Arial" panose="020B0604020202020204" pitchFamily="34" charset="0"/>
                <a:cs typeface="Arial" panose="020B0604020202020204" pitchFamily="34" charset="0"/>
              </a:rPr>
              <a:t>, qua </a:t>
            </a:r>
            <a:r>
              <a:rPr lang="en-US" sz="4000" dirty="0" err="1">
                <a:solidFill>
                  <a:srgbClr val="0000CC"/>
                </a:solidFill>
                <a:latin typeface="Arial" panose="020B0604020202020204" pitchFamily="34" charset="0"/>
                <a:cs typeface="Arial" panose="020B0604020202020204" pitchFamily="34" charset="0"/>
              </a:rPr>
              <a:t>đó</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đã</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tạo</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ra</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các</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giống</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khác</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nhau</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từ</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một</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dạng</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tổ</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tiên</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hoang</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dại</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phù</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hợp</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với</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từng</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nhu</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cầu</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xác</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định</a:t>
            </a:r>
            <a:r>
              <a:rPr lang="en-US" sz="4000" dirty="0">
                <a:solidFill>
                  <a:srgbClr val="0000CC"/>
                </a:solidFill>
                <a:latin typeface="Arial" panose="020B0604020202020204" pitchFamily="34" charset="0"/>
                <a:cs typeface="Arial" panose="020B0604020202020204" pitchFamily="34" charset="0"/>
              </a:rPr>
              <a:t> </a:t>
            </a:r>
            <a:r>
              <a:rPr lang="en-US" sz="4000" dirty="0" err="1">
                <a:solidFill>
                  <a:srgbClr val="0000CC"/>
                </a:solidFill>
                <a:latin typeface="Arial" panose="020B0604020202020204" pitchFamily="34" charset="0"/>
                <a:cs typeface="Arial" panose="020B0604020202020204" pitchFamily="34" charset="0"/>
              </a:rPr>
              <a:t>của</a:t>
            </a:r>
            <a:r>
              <a:rPr lang="en-US" sz="4000" dirty="0">
                <a:solidFill>
                  <a:srgbClr val="0000CC"/>
                </a:solidFill>
                <a:latin typeface="Arial" panose="020B0604020202020204" pitchFamily="34" charset="0"/>
                <a:cs typeface="Arial" panose="020B0604020202020204" pitchFamily="34" charset="0"/>
              </a:rPr>
              <a:t> con </a:t>
            </a:r>
            <a:r>
              <a:rPr lang="en-US" sz="4000" dirty="0" err="1">
                <a:solidFill>
                  <a:srgbClr val="0000CC"/>
                </a:solidFill>
                <a:latin typeface="Arial" panose="020B0604020202020204" pitchFamily="34" charset="0"/>
                <a:cs typeface="Arial" panose="020B0604020202020204" pitchFamily="34" charset="0"/>
              </a:rPr>
              <a:t>người</a:t>
            </a:r>
            <a:r>
              <a:rPr lang="en-US" sz="4000"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453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is is teosinte, or zea, the original ancestor of modern corn : r/pics">
            <a:extLst>
              <a:ext uri="{FF2B5EF4-FFF2-40B4-BE49-F238E27FC236}">
                <a16:creationId xmlns:a16="http://schemas.microsoft.com/office/drawing/2014/main" id="{4742D45E-78F3-E0B9-7C29-214DD0CF2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759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B87A5DD-DC88-6408-57AF-8AE5FDD514BA}"/>
              </a:ext>
            </a:extLst>
          </p:cNvPr>
          <p:cNvGrpSpPr/>
          <p:nvPr/>
        </p:nvGrpSpPr>
        <p:grpSpPr>
          <a:xfrm>
            <a:off x="227125" y="0"/>
            <a:ext cx="11706930" cy="6694000"/>
            <a:chOff x="227125" y="336262"/>
            <a:chExt cx="11706930" cy="6357738"/>
          </a:xfrm>
        </p:grpSpPr>
        <p:pic>
          <p:nvPicPr>
            <p:cNvPr id="5122" name="Picture 2" descr="CHƠI GÀ CHỌI ĐƯỢC GÌ, MẤT GÌ? - Hungkevienxu Farm">
              <a:extLst>
                <a:ext uri="{FF2B5EF4-FFF2-40B4-BE49-F238E27FC236}">
                  <a16:creationId xmlns:a16="http://schemas.microsoft.com/office/drawing/2014/main" id="{73D73292-0668-6282-6A47-2A2CE6901E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25" y="1152139"/>
              <a:ext cx="2427575" cy="49654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ình ảnh Minh Họa Gà Rừng Vectơ PNG , Hình Minh Họa, Gà Trống Màu, Hoạt  Hình PNG và Vector với nền trong suốt để tải xuống miễn phí">
              <a:extLst>
                <a:ext uri="{FF2B5EF4-FFF2-40B4-BE49-F238E27FC236}">
                  <a16:creationId xmlns:a16="http://schemas.microsoft.com/office/drawing/2014/main" id="{D4ECBC7E-3125-6D3D-C7E1-AAE8DB1EB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524" y="921037"/>
              <a:ext cx="2996873" cy="29968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huyện &quot;Gà Đông Tảo, Tuấn Đồng Nai&quot; - Báo Đồng Nai điện tử">
              <a:extLst>
                <a:ext uri="{FF2B5EF4-FFF2-40B4-BE49-F238E27FC236}">
                  <a16:creationId xmlns:a16="http://schemas.microsoft.com/office/drawing/2014/main" id="{3050866A-9590-ABBE-8514-34A1973820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937"/>
            <a:stretch/>
          </p:blipFill>
          <p:spPr bwMode="auto">
            <a:xfrm>
              <a:off x="6420465" y="3714386"/>
              <a:ext cx="2605548" cy="297961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ân Châu: Đệ nhất xứ chơi gà kiểng | doisongtieudung.vn">
              <a:extLst>
                <a:ext uri="{FF2B5EF4-FFF2-40B4-BE49-F238E27FC236}">
                  <a16:creationId xmlns:a16="http://schemas.microsoft.com/office/drawing/2014/main" id="{80FAEC07-B207-931C-8A58-79FFFC7A9E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23" t="20009" b="15205"/>
            <a:stretch/>
          </p:blipFill>
          <p:spPr bwMode="auto">
            <a:xfrm>
              <a:off x="7923907" y="336262"/>
              <a:ext cx="4010148" cy="272132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CF1B92D-E82E-9299-531E-2650B6559474}"/>
                </a:ext>
              </a:extLst>
            </p:cNvPr>
            <p:cNvCxnSpPr/>
            <p:nvPr/>
          </p:nvCxnSpPr>
          <p:spPr>
            <a:xfrm flipH="1">
              <a:off x="2578018" y="3429000"/>
              <a:ext cx="2041177" cy="146746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2068EF-7970-8096-A80C-E6D1F99112B0}"/>
                </a:ext>
              </a:extLst>
            </p:cNvPr>
            <p:cNvCxnSpPr>
              <a:cxnSpLocks/>
            </p:cNvCxnSpPr>
            <p:nvPr/>
          </p:nvCxnSpPr>
          <p:spPr>
            <a:xfrm>
              <a:off x="6096000" y="3244645"/>
              <a:ext cx="1419779" cy="1114978"/>
            </a:xfrm>
            <a:prstGeom prst="straightConnector1">
              <a:avLst/>
            </a:prstGeom>
            <a:ln w="28575">
              <a:solidFill>
                <a:schemeClr val="accent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07C47F4-5FEA-B53E-616C-59C8195E3C9F}"/>
                </a:ext>
              </a:extLst>
            </p:cNvPr>
            <p:cNvCxnSpPr>
              <a:cxnSpLocks/>
            </p:cNvCxnSpPr>
            <p:nvPr/>
          </p:nvCxnSpPr>
          <p:spPr>
            <a:xfrm>
              <a:off x="6506988" y="2412348"/>
              <a:ext cx="1746204" cy="0"/>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9E5AC58-6461-3555-6987-A12D93B68D5C}"/>
                </a:ext>
              </a:extLst>
            </p:cNvPr>
            <p:cNvSpPr txBox="1"/>
            <p:nvPr/>
          </p:nvSpPr>
          <p:spPr>
            <a:xfrm>
              <a:off x="2184721" y="5127567"/>
              <a:ext cx="1545641" cy="461665"/>
            </a:xfrm>
            <a:prstGeom prst="rect">
              <a:avLst/>
            </a:prstGeom>
            <a:noFill/>
          </p:spPr>
          <p:txBody>
            <a:bodyPr wrap="square" rtlCol="0">
              <a:spAutoFit/>
            </a:bodyPr>
            <a:lstStyle/>
            <a:p>
              <a:r>
                <a:rPr lang="en-US" sz="2400" b="1"/>
                <a:t>Gà chọi</a:t>
              </a:r>
            </a:p>
          </p:txBody>
        </p:sp>
        <p:sp>
          <p:nvSpPr>
            <p:cNvPr id="16" name="TextBox 15">
              <a:extLst>
                <a:ext uri="{FF2B5EF4-FFF2-40B4-BE49-F238E27FC236}">
                  <a16:creationId xmlns:a16="http://schemas.microsoft.com/office/drawing/2014/main" id="{4A50B84B-F249-7CF6-3E7B-C55A18A54344}"/>
                </a:ext>
              </a:extLst>
            </p:cNvPr>
            <p:cNvSpPr txBox="1"/>
            <p:nvPr/>
          </p:nvSpPr>
          <p:spPr>
            <a:xfrm>
              <a:off x="4725384" y="4003384"/>
              <a:ext cx="1545641" cy="461665"/>
            </a:xfrm>
            <a:prstGeom prst="rect">
              <a:avLst/>
            </a:prstGeom>
            <a:noFill/>
          </p:spPr>
          <p:txBody>
            <a:bodyPr wrap="square" rtlCol="0">
              <a:spAutoFit/>
            </a:bodyPr>
            <a:lstStyle/>
            <a:p>
              <a:r>
                <a:rPr lang="en-US" sz="2400" b="1"/>
                <a:t>Gà rừng</a:t>
              </a:r>
            </a:p>
          </p:txBody>
        </p:sp>
        <p:sp>
          <p:nvSpPr>
            <p:cNvPr id="17" name="TextBox 16">
              <a:extLst>
                <a:ext uri="{FF2B5EF4-FFF2-40B4-BE49-F238E27FC236}">
                  <a16:creationId xmlns:a16="http://schemas.microsoft.com/office/drawing/2014/main" id="{8BA95C88-9EF8-81B4-0289-D5075E6FA588}"/>
                </a:ext>
              </a:extLst>
            </p:cNvPr>
            <p:cNvSpPr txBox="1"/>
            <p:nvPr/>
          </p:nvSpPr>
          <p:spPr>
            <a:xfrm>
              <a:off x="8253192" y="5843983"/>
              <a:ext cx="2094276" cy="461665"/>
            </a:xfrm>
            <a:prstGeom prst="rect">
              <a:avLst/>
            </a:prstGeom>
            <a:noFill/>
          </p:spPr>
          <p:txBody>
            <a:bodyPr wrap="square" rtlCol="0">
              <a:spAutoFit/>
            </a:bodyPr>
            <a:lstStyle/>
            <a:p>
              <a:r>
                <a:rPr lang="en-US" sz="2400" b="1"/>
                <a:t>Gà đông tảo</a:t>
              </a:r>
            </a:p>
          </p:txBody>
        </p:sp>
        <p:sp>
          <p:nvSpPr>
            <p:cNvPr id="18" name="TextBox 17">
              <a:extLst>
                <a:ext uri="{FF2B5EF4-FFF2-40B4-BE49-F238E27FC236}">
                  <a16:creationId xmlns:a16="http://schemas.microsoft.com/office/drawing/2014/main" id="{1D2DB314-5E9C-DDFD-5F78-40F31262117A}"/>
                </a:ext>
              </a:extLst>
            </p:cNvPr>
            <p:cNvSpPr txBox="1"/>
            <p:nvPr/>
          </p:nvSpPr>
          <p:spPr>
            <a:xfrm>
              <a:off x="8879603" y="3057585"/>
              <a:ext cx="2683132" cy="461665"/>
            </a:xfrm>
            <a:prstGeom prst="rect">
              <a:avLst/>
            </a:prstGeom>
            <a:noFill/>
          </p:spPr>
          <p:txBody>
            <a:bodyPr wrap="square" rtlCol="0">
              <a:spAutoFit/>
            </a:bodyPr>
            <a:lstStyle/>
            <a:p>
              <a:r>
                <a:rPr lang="en-US" sz="2400" b="1"/>
                <a:t>Gà tre tân châu</a:t>
              </a:r>
            </a:p>
          </p:txBody>
        </p:sp>
      </p:grpSp>
    </p:spTree>
    <p:extLst>
      <p:ext uri="{BB962C8B-B14F-4D97-AF65-F5344CB8AC3E}">
        <p14:creationId xmlns:p14="http://schemas.microsoft.com/office/powerpoint/2010/main" val="24215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384" y="1987989"/>
            <a:ext cx="12075616" cy="2862322"/>
          </a:xfrm>
          <a:prstGeom prst="rect">
            <a:avLst/>
          </a:prstGeom>
        </p:spPr>
        <p:txBody>
          <a:bodyPr wrap="square">
            <a:spAutoFit/>
          </a:bodyPr>
          <a:lstStyle/>
          <a:p>
            <a:pPr algn="just"/>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quá</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lọc</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con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lọc</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cá</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mang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mong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bỏ</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cá</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mang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mong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nhờ</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nuôi</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cây</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phù</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thay</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nhu</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con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qua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600" kern="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err="1">
                <a:latin typeface="Times New Roman" panose="02020603050405020304" pitchFamily="18" charset="0"/>
                <a:ea typeface="Calibri" panose="020F0502020204030204" pitchFamily="34" charset="0"/>
                <a:cs typeface="Times New Roman" panose="02020603050405020304" pitchFamily="18" charset="0"/>
              </a:rPr>
              <a:t>kì</a:t>
            </a:r>
            <a:r>
              <a:rPr lang="en-US" sz="3600" kern="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394F047-EB7C-4BD1-8884-550103095549}"/>
              </a:ext>
            </a:extLst>
          </p:cNvPr>
          <p:cNvSpPr/>
          <p:nvPr/>
        </p:nvSpPr>
        <p:spPr>
          <a:xfrm>
            <a:off x="311331" y="245155"/>
            <a:ext cx="11569337" cy="1200329"/>
          </a:xfrm>
          <a:prstGeom prst="rect">
            <a:avLst/>
          </a:prstGeom>
        </p:spPr>
        <p:txBody>
          <a:bodyPr wrap="square">
            <a:spAutoFit/>
          </a:bodyPr>
          <a:lstStyle/>
          <a:p>
            <a:pPr algn="just"/>
            <a:r>
              <a:rPr lang="en-US" sz="3600">
                <a:solidFill>
                  <a:srgbClr val="0070C0"/>
                </a:solidFill>
                <a:latin typeface="Times New Roman" panose="02020603050405020304" pitchFamily="18" charset="0"/>
                <a:cs typeface="Times New Roman" panose="02020603050405020304" pitchFamily="18" charset="0"/>
              </a:rPr>
              <a:t>Tại sao mỗi giống vật nuôi, cây trồng có những đặc điểm phù hợp với nhu cầu của con người?</a:t>
            </a:r>
            <a:endParaRPr lang="en-US"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1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34298-97CE-7E20-9530-D77E0A906B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FB426F-BC2C-37EA-F9B0-FE4C87749F48}"/>
              </a:ext>
            </a:extLst>
          </p:cNvPr>
          <p:cNvSpPr txBox="1"/>
          <p:nvPr/>
        </p:nvSpPr>
        <p:spPr>
          <a:xfrm>
            <a:off x="287383" y="300446"/>
            <a:ext cx="11573691" cy="646331"/>
          </a:xfrm>
          <a:prstGeom prst="rect">
            <a:avLst/>
          </a:prstGeom>
          <a:noFill/>
        </p:spPr>
        <p:txBody>
          <a:bodyPr wrap="square" rtlCol="0">
            <a:spAutoFit/>
          </a:bodyPr>
          <a:lstStyle/>
          <a:p>
            <a:r>
              <a:rPr lang="en-US" sz="3600">
                <a:solidFill>
                  <a:srgbClr val="C00000"/>
                </a:solidFill>
                <a:latin typeface="Arial" panose="020B0604020202020204" pitchFamily="34" charset="0"/>
                <a:cs typeface="Arial" panose="020B0604020202020204" pitchFamily="34" charset="0"/>
              </a:rPr>
              <a:t>2. Chọn lọc nhân tạo</a:t>
            </a:r>
            <a:endParaRPr lang="en-US" sz="3600" dirty="0">
              <a:solidFill>
                <a:srgbClr val="C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BF79C18-C9B4-44E8-1771-E6E3959212C0}"/>
              </a:ext>
            </a:extLst>
          </p:cNvPr>
          <p:cNvSpPr/>
          <p:nvPr/>
        </p:nvSpPr>
        <p:spPr>
          <a:xfrm>
            <a:off x="0" y="1211273"/>
            <a:ext cx="11639006" cy="2463495"/>
          </a:xfrm>
          <a:prstGeom prst="rect">
            <a:avLst/>
          </a:prstGeom>
        </p:spPr>
        <p:txBody>
          <a:bodyPr wrap="square">
            <a:spAutoFit/>
          </a:bodyPr>
          <a:lstStyle/>
          <a:p>
            <a:pPr marL="457200" algn="just">
              <a:lnSpc>
                <a:spcPct val="107000"/>
              </a:lnSpc>
              <a:spcBef>
                <a:spcPts val="600"/>
              </a:spcBef>
              <a:spcAft>
                <a:spcPts val="600"/>
              </a:spcAft>
              <a:tabLst>
                <a:tab pos="152400" algn="l"/>
              </a:tabLst>
            </a:pPr>
            <a:r>
              <a:rPr lang="en-US" sz="3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Chọn lọc nhân tạo là quá trình con người chủ động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biến đổi các giống vật nuôi, cây trồng qua rất nhiều thế hệ bằng cách chọn lọc và nhân giống các cá thể mang những đặc tính mong muốn.</a:t>
            </a:r>
            <a:endParaRPr lang="en-US" sz="36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419F2E2-A064-411D-6798-884E202E4A92}"/>
              </a:ext>
            </a:extLst>
          </p:cNvPr>
          <p:cNvSpPr/>
          <p:nvPr/>
        </p:nvSpPr>
        <p:spPr>
          <a:xfrm>
            <a:off x="539932" y="3939264"/>
            <a:ext cx="11321142" cy="1200329"/>
          </a:xfrm>
          <a:prstGeom prst="rect">
            <a:avLst/>
          </a:prstGeom>
        </p:spPr>
        <p:txBody>
          <a:bodyPr wrap="square">
            <a:spAutoFit/>
          </a:bodyPr>
          <a:lstStyle/>
          <a:p>
            <a:r>
              <a:rPr lang="en-US" sz="3600">
                <a:latin typeface="Times New Roman" panose="02020603050405020304" pitchFamily="18" charset="0"/>
                <a:cs typeface="Times New Roman" panose="02020603050405020304" pitchFamily="18" charset="0"/>
              </a:rPr>
              <a:t>- Chọn lọc nhân tạo đã tạo ra sự đa dạng và thích nghi của các loài vật nuôi và cây trồng từ vài dạng hoang dại ban đầu</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861" y="1138164"/>
            <a:ext cx="10254730" cy="703078"/>
          </a:xfrm>
          <a:prstGeom prst="rect">
            <a:avLst/>
          </a:prstGeom>
        </p:spPr>
        <p:txBody>
          <a:bodyPr wrap="none">
            <a:spAutoFit/>
          </a:bodyPr>
          <a:lstStyle/>
          <a:p>
            <a:pPr lvl="0" algn="just">
              <a:lnSpc>
                <a:spcPct val="107000"/>
              </a:lnSpc>
              <a:spcBef>
                <a:spcPts val="600"/>
              </a:spcBef>
              <a:spcAft>
                <a:spcPts val="600"/>
              </a:spcAft>
              <a:tabLst>
                <a:tab pos="171450" algn="l"/>
              </a:tabLst>
            </a:pPr>
            <a:r>
              <a:rPr lang="vi-VN" sz="4000" dirty="0">
                <a:solidFill>
                  <a:srgbClr val="0070C0"/>
                </a:solidFill>
                <a:latin typeface="Arial" panose="020B0604020202020204" pitchFamily="34" charset="0"/>
                <a:ea typeface="Calibri" panose="020F0502020204030204" pitchFamily="34" charset="0"/>
                <a:cs typeface="Arial" panose="020B0604020202020204" pitchFamily="34" charset="0"/>
              </a:rPr>
              <a:t>Chọn lọc tự nhiên là gì? Lấy ví dụ minh họa.</a:t>
            </a:r>
            <a:endParaRPr lang="en-US" sz="4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58588" y="1841242"/>
            <a:ext cx="11474823" cy="1938992"/>
          </a:xfrm>
          <a:prstGeom prst="rect">
            <a:avLst/>
          </a:prstGeom>
        </p:spPr>
        <p:txBody>
          <a:bodyPr wrap="square">
            <a:spAutoFit/>
          </a:bodyPr>
          <a:lstStyle/>
          <a:p>
            <a:pPr algn="just"/>
            <a:r>
              <a:rPr lang="en-US" sz="4000" kern="0" dirty="0">
                <a:latin typeface="Arial" panose="020B0604020202020204" pitchFamily="34" charset="0"/>
                <a:ea typeface="Calibri" panose="020F0502020204030204" pitchFamily="34" charset="0"/>
                <a:cs typeface="Arial" panose="020B0604020202020204" pitchFamily="34" charset="0"/>
              </a:rPr>
              <a:t>a)</a:t>
            </a:r>
            <a:r>
              <a:rPr lang="vi-VN" sz="4000" kern="0" dirty="0">
                <a:latin typeface="Arial" panose="020B0604020202020204" pitchFamily="34" charset="0"/>
                <a:ea typeface="Calibri" panose="020F0502020204030204" pitchFamily="34" charset="0"/>
                <a:cs typeface="Arial" panose="020B0604020202020204" pitchFamily="34" charset="0"/>
              </a:rPr>
              <a:t> Chọn lọc tự nhiên là </a:t>
            </a:r>
            <a:r>
              <a:rPr lang="en-US" sz="4000" kern="0" dirty="0" err="1">
                <a:latin typeface="Arial" panose="020B0604020202020204" pitchFamily="34" charset="0"/>
                <a:ea typeface="Calibri" panose="020F0502020204030204" pitchFamily="34" charset="0"/>
                <a:cs typeface="Arial" panose="020B0604020202020204" pitchFamily="34" charset="0"/>
              </a:rPr>
              <a:t>sự</a:t>
            </a:r>
            <a:r>
              <a:rPr lang="en-US" sz="4000" kern="0" dirty="0">
                <a:latin typeface="Arial" panose="020B0604020202020204" pitchFamily="34" charset="0"/>
                <a:ea typeface="Calibri" panose="020F0502020204030204" pitchFamily="34" charset="0"/>
                <a:cs typeface="Arial" panose="020B0604020202020204" pitchFamily="34" charset="0"/>
              </a:rPr>
              <a:t> </a:t>
            </a:r>
            <a:r>
              <a:rPr lang="vi-VN" sz="4000" kern="0" dirty="0">
                <a:latin typeface="Arial" panose="020B0604020202020204" pitchFamily="34" charset="0"/>
                <a:ea typeface="Calibri" panose="020F0502020204030204" pitchFamily="34" charset="0"/>
                <a:cs typeface="Arial" panose="020B0604020202020204" pitchFamily="34" charset="0"/>
              </a:rPr>
              <a:t>phân hóa về khả năng sống sót và khả năng sinh sản của các cá </a:t>
            </a:r>
            <a:r>
              <a:rPr lang="vi-VN" sz="4000" kern="0">
                <a:latin typeface="Arial" panose="020B0604020202020204" pitchFamily="34" charset="0"/>
                <a:ea typeface="Calibri" panose="020F0502020204030204" pitchFamily="34" charset="0"/>
                <a:cs typeface="Arial" panose="020B0604020202020204" pitchFamily="34" charset="0"/>
              </a:rPr>
              <a:t>thể </a:t>
            </a:r>
            <a:r>
              <a:rPr lang="en-US" sz="4000" kern="0">
                <a:latin typeface="Arial" panose="020B0604020202020204" pitchFamily="34" charset="0"/>
                <a:ea typeface="Calibri" panose="020F0502020204030204" pitchFamily="34" charset="0"/>
                <a:cs typeface="Arial" panose="020B0604020202020204" pitchFamily="34" charset="0"/>
              </a:rPr>
              <a:t>mang các đặc điểm khác nhau trong quần thể.</a:t>
            </a:r>
            <a:endParaRPr lang="en-US" sz="4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8552AA1-BE5C-E11B-FDCB-5EA9BBFA9389}"/>
              </a:ext>
            </a:extLst>
          </p:cNvPr>
          <p:cNvSpPr/>
          <p:nvPr/>
        </p:nvSpPr>
        <p:spPr>
          <a:xfrm>
            <a:off x="664861" y="427874"/>
            <a:ext cx="4806124" cy="707886"/>
          </a:xfrm>
          <a:prstGeom prst="rect">
            <a:avLst/>
          </a:prstGeom>
        </p:spPr>
        <p:txBody>
          <a:bodyPr wrap="none">
            <a:spAutoFit/>
          </a:bodyPr>
          <a:lstStyle/>
          <a:p>
            <a:r>
              <a:rPr lang="en-US" sz="4000" kern="0" dirty="0">
                <a:solidFill>
                  <a:srgbClr val="C00000"/>
                </a:solidFill>
                <a:latin typeface="Arial" panose="020B0604020202020204" pitchFamily="34" charset="0"/>
                <a:ea typeface="Calibri" panose="020F0502020204030204" pitchFamily="34" charset="0"/>
                <a:cs typeface="Arial" panose="020B0604020202020204" pitchFamily="34" charset="0"/>
              </a:rPr>
              <a:t>3</a:t>
            </a:r>
            <a:r>
              <a:rPr lang="vi-VN" sz="4000" kern="0" dirty="0">
                <a:solidFill>
                  <a:srgbClr val="C00000"/>
                </a:solidFill>
                <a:latin typeface="Arial" panose="020B0604020202020204" pitchFamily="34" charset="0"/>
                <a:ea typeface="Calibri" panose="020F0502020204030204" pitchFamily="34" charset="0"/>
                <a:cs typeface="Arial" panose="020B0604020202020204" pitchFamily="34" charset="0"/>
              </a:rPr>
              <a:t>. Chọn lọc tự nhiên</a:t>
            </a:r>
            <a:endParaRPr lang="en-US" sz="4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0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118" y="228600"/>
            <a:ext cx="11595846" cy="5852564"/>
          </a:xfrm>
          <a:prstGeom prst="rect">
            <a:avLst/>
          </a:prstGeom>
        </p:spPr>
        <p:txBody>
          <a:bodyPr wrap="square">
            <a:spAutoFit/>
          </a:bodyPr>
          <a:lstStyle/>
          <a:p>
            <a:pPr marL="13970" algn="just">
              <a:lnSpc>
                <a:spcPct val="107000"/>
              </a:lnSpc>
              <a:spcBef>
                <a:spcPts val="600"/>
              </a:spcBef>
              <a:spcAft>
                <a:spcPts val="600"/>
              </a:spcAft>
              <a:tabLst>
                <a:tab pos="171450" algn="l"/>
              </a:tabLst>
            </a:pPr>
            <a:r>
              <a:rPr lang="vi-VN" sz="4400" dirty="0">
                <a:latin typeface="+mj-lt"/>
                <a:ea typeface="Calibri" panose="020F0502020204030204" pitchFamily="34" charset="0"/>
                <a:cs typeface="Times New Roman" panose="02020603050405020304" pitchFamily="18" charset="0"/>
              </a:rPr>
              <a:t>Ví dụ: Sự tiến hóa của chim kiwi tại New Zealand: Chim kiwi là một loài chim không có cánh, thích nghi hoàn hảo với môi trường rừng dày đặc của New Zealand. Nhờ vào việc không có cánh, chúng có thể di chuyển dễ dàng trong môi trường rừng nơi cỏ cây mọc phủ kín. Sự tiến hóa này giúp chim kiwi tồn tại và sinh sản thành công trong môi trường nơi chúng sống.</a:t>
            </a:r>
            <a:endParaRPr lang="en-US" sz="4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5445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45" y="360218"/>
            <a:ext cx="11471564" cy="1938992"/>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 Kangaroo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thú</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túi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ngắn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sống</a:t>
            </a:r>
            <a:r>
              <a:rPr lang="en-US" sz="4000" dirty="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nhảy</a:t>
            </a:r>
            <a:r>
              <a:rPr lang="en-US" sz="400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9FF4391-5FF5-3137-617A-9C81A94A95CC}"/>
              </a:ext>
            </a:extLst>
          </p:cNvPr>
          <p:cNvSpPr txBox="1"/>
          <p:nvPr/>
        </p:nvSpPr>
        <p:spPr>
          <a:xfrm>
            <a:off x="443345" y="2511899"/>
            <a:ext cx="11471564" cy="1938992"/>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 Châu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túi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sang </a:t>
            </a:r>
            <a:r>
              <a:rPr lang="en-US" sz="4000" dirty="0" err="1">
                <a:latin typeface="Arial" panose="020B0604020202020204" pitchFamily="34" charset="0"/>
                <a:cs typeface="Arial" panose="020B0604020202020204" pitchFamily="34" charset="0"/>
              </a:rPr>
              <a:t>đời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trèo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28541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7911D3-C1EA-45EB-BEFF-6D9401E1CE24}"/>
              </a:ext>
            </a:extLst>
          </p:cNvPr>
          <p:cNvSpPr txBox="1"/>
          <p:nvPr/>
        </p:nvSpPr>
        <p:spPr>
          <a:xfrm>
            <a:off x="330364" y="625331"/>
            <a:ext cx="1687216" cy="646331"/>
          </a:xfrm>
          <a:prstGeom prst="rect">
            <a:avLst/>
          </a:prstGeom>
          <a:noFill/>
        </p:spPr>
        <p:txBody>
          <a:bodyPr wrap="square" rtlCol="0">
            <a:spAutoFit/>
          </a:bodyPr>
          <a:lstStyle/>
          <a:p>
            <a:r>
              <a:rPr lang="en-US" sz="3600" b="1"/>
              <a:t>BÀI 49</a:t>
            </a:r>
          </a:p>
        </p:txBody>
      </p:sp>
      <p:pic>
        <p:nvPicPr>
          <p:cNvPr id="1034" name="Picture 10" descr="What Is Natural Selection? • Stated Clearly">
            <a:extLst>
              <a:ext uri="{FF2B5EF4-FFF2-40B4-BE49-F238E27FC236}">
                <a16:creationId xmlns:a16="http://schemas.microsoft.com/office/drawing/2014/main" id="{BA038C82-6536-D24E-9EFA-1CD3F9082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091BA7-3BBA-5956-5D4E-96C99500688D}"/>
              </a:ext>
            </a:extLst>
          </p:cNvPr>
          <p:cNvSpPr txBox="1"/>
          <p:nvPr/>
        </p:nvSpPr>
        <p:spPr>
          <a:xfrm>
            <a:off x="572237" y="336262"/>
            <a:ext cx="5987846" cy="584775"/>
          </a:xfrm>
          <a:prstGeom prst="rect">
            <a:avLst/>
          </a:prstGeom>
          <a:noFill/>
        </p:spPr>
        <p:txBody>
          <a:bodyPr wrap="square" rtlCol="0">
            <a:spAutoFit/>
          </a:bodyPr>
          <a:lstStyle/>
          <a:p>
            <a:r>
              <a:rPr lang="en-US" sz="3200" b="1" dirty="0">
                <a:solidFill>
                  <a:schemeClr val="bg1"/>
                </a:solidFill>
              </a:rPr>
              <a:t>3. CHỌN LỌC TỰ NHIÊN</a:t>
            </a:r>
          </a:p>
        </p:txBody>
      </p:sp>
      <p:sp>
        <p:nvSpPr>
          <p:cNvPr id="3" name="Arrow: Pentagon 2">
            <a:extLst>
              <a:ext uri="{FF2B5EF4-FFF2-40B4-BE49-F238E27FC236}">
                <a16:creationId xmlns:a16="http://schemas.microsoft.com/office/drawing/2014/main" id="{79153FA2-6FE6-4974-281C-42E97570A31F}"/>
              </a:ext>
            </a:extLst>
          </p:cNvPr>
          <p:cNvSpPr/>
          <p:nvPr/>
        </p:nvSpPr>
        <p:spPr>
          <a:xfrm>
            <a:off x="0" y="416272"/>
            <a:ext cx="454250" cy="424754"/>
          </a:xfrm>
          <a:prstGeom prst="homePlat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581708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hat is Biodiversity and Why Does it Matter? | Defenders of Wildlife">
            <a:extLst>
              <a:ext uri="{FF2B5EF4-FFF2-40B4-BE49-F238E27FC236}">
                <a16:creationId xmlns:a16="http://schemas.microsoft.com/office/drawing/2014/main" id="{B6583304-EAF9-EECE-2D42-3BC7A8711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09" y="1604624"/>
            <a:ext cx="6003051" cy="4105950"/>
          </a:xfrm>
          <a:prstGeom prst="rect">
            <a:avLst/>
          </a:prstGeom>
          <a:ln w="28575">
            <a:solidFill>
              <a:schemeClr val="bg1"/>
            </a:solidFill>
            <a:prstDash val="soli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DBC520A-81B4-8019-3583-990CCC7383FD}"/>
              </a:ext>
            </a:extLst>
          </p:cNvPr>
          <p:cNvSpPr/>
          <p:nvPr/>
        </p:nvSpPr>
        <p:spPr>
          <a:xfrm>
            <a:off x="6412599" y="1604624"/>
            <a:ext cx="5557192" cy="4105950"/>
          </a:xfrm>
          <a:prstGeom prst="rect">
            <a:avLst/>
          </a:prstGeom>
          <a:ln w="28575">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F0B49DD-12E7-9AD5-2C1F-DAF1D510A5B3}"/>
              </a:ext>
            </a:extLst>
          </p:cNvPr>
          <p:cNvSpPr txBox="1"/>
          <p:nvPr/>
        </p:nvSpPr>
        <p:spPr>
          <a:xfrm>
            <a:off x="6580730" y="1828800"/>
            <a:ext cx="5282873" cy="3740255"/>
          </a:xfrm>
          <a:prstGeom prst="rect">
            <a:avLst/>
          </a:prstGeom>
          <a:no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lang="vi-VN" sz="2400" b="1">
                <a:solidFill>
                  <a:srgbClr val="FFFF00"/>
                </a:solidFill>
              </a:rPr>
              <a:t>–</a:t>
            </a:r>
            <a:r>
              <a:rPr lang="en-US" sz="2400" b="1">
                <a:solidFill>
                  <a:srgbClr val="FFFF00"/>
                </a:solidFill>
              </a:rPr>
              <a:t> </a:t>
            </a:r>
            <a:r>
              <a:rPr kumimoji="0" lang="vi-VN" sz="24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Sinh giới đa dạng do quá trình tiến hóa liên tục diễn ra dưới sự định hướng của chọn lọc tự nhiên.</a:t>
            </a:r>
          </a:p>
          <a:p>
            <a:pPr marL="0" marR="0" lvl="0" indent="0" algn="just" defTabSz="914400" rtl="0" eaLnBrk="1" fontAlgn="auto" latinLnBrk="0" hangingPunct="1">
              <a:lnSpc>
                <a:spcPct val="125000"/>
              </a:lnSpc>
              <a:spcBef>
                <a:spcPts val="0"/>
              </a:spcBef>
              <a:spcAft>
                <a:spcPts val="0"/>
              </a:spcAft>
              <a:buClrTx/>
              <a:buSzTx/>
              <a:buFontTx/>
              <a:buNone/>
              <a:tabLst/>
              <a:defRPr/>
            </a:pPr>
            <a:r>
              <a:rPr lang="vi-VN" sz="2400" b="1">
                <a:solidFill>
                  <a:srgbClr val="FFFF00"/>
                </a:solidFill>
              </a:rPr>
              <a:t>–</a:t>
            </a:r>
            <a:r>
              <a:rPr lang="en-US" sz="2400" b="1">
                <a:solidFill>
                  <a:srgbClr val="FFFF00"/>
                </a:solidFill>
              </a:rPr>
              <a:t> </a:t>
            </a:r>
            <a:r>
              <a:rPr kumimoji="0" lang="vi-VN" sz="24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Những sinh vật hiện nay không phải là những loài khỏe nhất hay thông minh nhất mà là những loài thích nghi tốt với điều kiện hiện tại nơi nó sinh sống.</a:t>
            </a: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95FBC03F-54BE-A647-E403-CFF43D0B54AE}"/>
              </a:ext>
            </a:extLst>
          </p:cNvPr>
          <p:cNvSpPr/>
          <p:nvPr/>
        </p:nvSpPr>
        <p:spPr>
          <a:xfrm>
            <a:off x="3774604" y="345111"/>
            <a:ext cx="4642792" cy="613533"/>
          </a:xfrm>
          <a:prstGeom prst="roundRect">
            <a:avLst>
              <a:gd name="adj" fmla="val 50000"/>
            </a:avLst>
          </a:prstGeom>
          <a:solidFill>
            <a:schemeClr val="accent1">
              <a:lumMod val="90000"/>
              <a:lumOff val="1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a:ea typeface="+mn-ea"/>
                <a:cs typeface="+mn-cs"/>
              </a:rPr>
              <a:t>CÂU HỎI KHỞI ĐỘNG</a:t>
            </a:r>
          </a:p>
        </p:txBody>
      </p:sp>
      <p:sp>
        <p:nvSpPr>
          <p:cNvPr id="2" name="Rectangle: Rounded Corners 1">
            <a:extLst>
              <a:ext uri="{FF2B5EF4-FFF2-40B4-BE49-F238E27FC236}">
                <a16:creationId xmlns:a16="http://schemas.microsoft.com/office/drawing/2014/main" id="{B75C6A07-3EC7-B5E5-E738-2E9BF0B6A5DC}"/>
              </a:ext>
            </a:extLst>
          </p:cNvPr>
          <p:cNvSpPr/>
          <p:nvPr/>
        </p:nvSpPr>
        <p:spPr>
          <a:xfrm>
            <a:off x="8403630" y="1288945"/>
            <a:ext cx="1575128" cy="495546"/>
          </a:xfrm>
          <a:prstGeom prst="roundRect">
            <a:avLst/>
          </a:prstGeom>
          <a:ln w="28575">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Arial" panose="020B0604020202020204"/>
              </a:rPr>
              <a:t>Trả lời</a:t>
            </a:r>
          </a:p>
        </p:txBody>
      </p:sp>
    </p:spTree>
    <p:extLst>
      <p:ext uri="{BB962C8B-B14F-4D97-AF65-F5344CB8AC3E}">
        <p14:creationId xmlns:p14="http://schemas.microsoft.com/office/powerpoint/2010/main" val="3934312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091BA7-3BBA-5956-5D4E-96C99500688D}"/>
              </a:ext>
            </a:extLst>
          </p:cNvPr>
          <p:cNvSpPr txBox="1"/>
          <p:nvPr/>
        </p:nvSpPr>
        <p:spPr>
          <a:xfrm>
            <a:off x="572237" y="336262"/>
            <a:ext cx="5987846" cy="584775"/>
          </a:xfrm>
          <a:prstGeom prst="rect">
            <a:avLst/>
          </a:prstGeom>
          <a:noFill/>
        </p:spPr>
        <p:txBody>
          <a:bodyPr wrap="square" rtlCol="0">
            <a:spAutoFit/>
          </a:bodyPr>
          <a:lstStyle/>
          <a:p>
            <a:r>
              <a:rPr lang="en-US" sz="3200" b="1" dirty="0">
                <a:solidFill>
                  <a:srgbClr val="00B050"/>
                </a:solidFill>
              </a:rPr>
              <a:t>3. CHỌN LỌC TỰ NHIÊN</a:t>
            </a:r>
          </a:p>
        </p:txBody>
      </p:sp>
      <p:sp>
        <p:nvSpPr>
          <p:cNvPr id="3" name="Arrow: Pentagon 2">
            <a:extLst>
              <a:ext uri="{FF2B5EF4-FFF2-40B4-BE49-F238E27FC236}">
                <a16:creationId xmlns:a16="http://schemas.microsoft.com/office/drawing/2014/main" id="{79153FA2-6FE6-4974-281C-42E97570A31F}"/>
              </a:ext>
            </a:extLst>
          </p:cNvPr>
          <p:cNvSpPr/>
          <p:nvPr/>
        </p:nvSpPr>
        <p:spPr>
          <a:xfrm>
            <a:off x="0" y="416272"/>
            <a:ext cx="454250" cy="42475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4" name="Picture 2" descr="What Does Evolution Teach Us About Medicine? | Lions Talk Science">
            <a:extLst>
              <a:ext uri="{FF2B5EF4-FFF2-40B4-BE49-F238E27FC236}">
                <a16:creationId xmlns:a16="http://schemas.microsoft.com/office/drawing/2014/main" id="{FAD1FDB4-2BEF-C165-51A9-8829772E68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38" t="52686" r="10596" b="10894"/>
          <a:stretch/>
        </p:blipFill>
        <p:spPr bwMode="auto">
          <a:xfrm>
            <a:off x="3125443" y="3952352"/>
            <a:ext cx="2901645" cy="2497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at Does Evolution Teach Us About Medicine? | Lions Talk Science">
            <a:extLst>
              <a:ext uri="{FF2B5EF4-FFF2-40B4-BE49-F238E27FC236}">
                <a16:creationId xmlns:a16="http://schemas.microsoft.com/office/drawing/2014/main" id="{F2262B07-A1CA-66CB-8835-4B20155DD1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75" r="10596" b="59821"/>
          <a:stretch/>
        </p:blipFill>
        <p:spPr bwMode="auto">
          <a:xfrm>
            <a:off x="2742097" y="985288"/>
            <a:ext cx="3432455" cy="27554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Does Evolution Teach Us About Medicine? | Lions Talk Science">
            <a:extLst>
              <a:ext uri="{FF2B5EF4-FFF2-40B4-BE49-F238E27FC236}">
                <a16:creationId xmlns:a16="http://schemas.microsoft.com/office/drawing/2014/main" id="{4F4089D4-C746-961D-EAC6-4F9907DA5A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7" t="52686" r="68897" b="10894"/>
          <a:stretch/>
        </p:blipFill>
        <p:spPr bwMode="auto">
          <a:xfrm>
            <a:off x="179078" y="3952352"/>
            <a:ext cx="2651436" cy="24977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91F83C0-1938-A0D6-52B7-818783EA96A2}"/>
              </a:ext>
            </a:extLst>
          </p:cNvPr>
          <p:cNvSpPr/>
          <p:nvPr/>
        </p:nvSpPr>
        <p:spPr>
          <a:xfrm>
            <a:off x="6663518" y="1354188"/>
            <a:ext cx="5349404" cy="51796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807F94-39EA-AAEB-F6ED-70EE8A24651E}"/>
              </a:ext>
            </a:extLst>
          </p:cNvPr>
          <p:cNvSpPr txBox="1"/>
          <p:nvPr/>
        </p:nvSpPr>
        <p:spPr>
          <a:xfrm>
            <a:off x="6810982" y="213618"/>
            <a:ext cx="5201940" cy="5417509"/>
          </a:xfrm>
          <a:prstGeom prst="rect">
            <a:avLst/>
          </a:prstGeom>
          <a:noFill/>
        </p:spPr>
        <p:txBody>
          <a:bodyPr wrap="square">
            <a:spAutoFit/>
          </a:bodyPr>
          <a:lstStyle>
            <a:defPPr>
              <a:defRPr lang="en-US"/>
            </a:defPPr>
            <a:lvl1pPr algn="just">
              <a:lnSpc>
                <a:spcPct val="125000"/>
              </a:lnSpc>
              <a:spcAft>
                <a:spcPts val="600"/>
              </a:spcAft>
              <a:defRPr sz="2400" b="1">
                <a:solidFill>
                  <a:srgbClr val="FF0000"/>
                </a:solidFill>
              </a:defRPr>
            </a:lvl1pPr>
          </a:lstStyle>
          <a:p>
            <a:r>
              <a:rPr lang="vi-VN" sz="4000" b="0" dirty="0">
                <a:solidFill>
                  <a:schemeClr val="tx1"/>
                </a:solidFill>
              </a:rPr>
              <a:t>Các cá thể sinh vật luôn </a:t>
            </a:r>
            <a:r>
              <a:rPr lang="vi-VN" sz="4000" dirty="0"/>
              <a:t>phải đấu tranh với nhau để giành quyền sinh tồn</a:t>
            </a:r>
            <a:r>
              <a:rPr lang="vi-VN" sz="4000" b="0" dirty="0">
                <a:solidFill>
                  <a:schemeClr val="tx1"/>
                </a:solidFill>
              </a:rPr>
              <a:t>, do vậy chỉ một số ít cá thể sinh ra được sống sót qua mỗi thế hệ. </a:t>
            </a:r>
            <a:endParaRPr lang="en-US" sz="4000" b="0" dirty="0">
              <a:solidFill>
                <a:schemeClr val="tx1"/>
              </a:solidFill>
            </a:endParaRPr>
          </a:p>
        </p:txBody>
      </p:sp>
      <p:pic>
        <p:nvPicPr>
          <p:cNvPr id="13" name="Picture 2" descr="What Does Evolution Teach Us About Medicine? | Lions Talk Science">
            <a:extLst>
              <a:ext uri="{FF2B5EF4-FFF2-40B4-BE49-F238E27FC236}">
                <a16:creationId xmlns:a16="http://schemas.microsoft.com/office/drawing/2014/main" id="{BE0BB795-5BEE-0FFE-3E06-4E0BA97F4F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7" r="68020" b="59821"/>
          <a:stretch/>
        </p:blipFill>
        <p:spPr bwMode="auto">
          <a:xfrm>
            <a:off x="124468" y="1069674"/>
            <a:ext cx="2879016" cy="275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33165" cy="7010400"/>
          </a:xfrm>
          <a:prstGeom prst="rect">
            <a:avLst/>
          </a:prstGeom>
          <a:noFill/>
        </p:spPr>
      </p:pic>
      <p:sp>
        <p:nvSpPr>
          <p:cNvPr id="8" name="Rectangle 7"/>
          <p:cNvSpPr/>
          <p:nvPr/>
        </p:nvSpPr>
        <p:spPr>
          <a:xfrm>
            <a:off x="9033164" y="362634"/>
            <a:ext cx="3034145" cy="5078313"/>
          </a:xfrm>
          <a:prstGeom prst="rect">
            <a:avLst/>
          </a:prstGeom>
        </p:spPr>
        <p:txBody>
          <a:bodyPr wrap="square">
            <a:spAutoFit/>
          </a:bodyPr>
          <a:lstStyle/>
          <a:p>
            <a:pPr algn="just"/>
            <a:r>
              <a:rPr lang="vi-VN" sz="3600" kern="0" dirty="0">
                <a:latin typeface="Arial" panose="020B0604020202020204" pitchFamily="34" charset="0"/>
                <a:ea typeface="Calibri" panose="020F0502020204030204" pitchFamily="34" charset="0"/>
                <a:cs typeface="Arial" panose="020B0604020202020204" pitchFamily="34" charset="0"/>
              </a:rPr>
              <a:t>Quan sát hình ảnh và mô tả quá trình chọn lọc tự nhiên trong sự hình thành đặc điểm thích nghi ở bướm</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27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8" y="91083"/>
            <a:ext cx="11679383" cy="2679003"/>
          </a:xfrm>
          <a:prstGeom prst="rect">
            <a:avLst/>
          </a:prstGeom>
        </p:spPr>
        <p:txBody>
          <a:bodyPr wrap="square">
            <a:spAutoFit/>
          </a:bodyPr>
          <a:lstStyle/>
          <a:p>
            <a:pPr marL="342900" lvl="0" indent="-342900" algn="just">
              <a:lnSpc>
                <a:spcPct val="107000"/>
              </a:lnSpc>
              <a:spcBef>
                <a:spcPts val="600"/>
              </a:spcBef>
              <a:spcAft>
                <a:spcPts val="600"/>
              </a:spcAft>
              <a:buFont typeface="Times New Roman" panose="02020603050405020304" pitchFamily="18" charset="0"/>
              <a:buChar char="-"/>
              <a:tabLst>
                <a:tab pos="205740" algn="l"/>
              </a:tabLst>
            </a:pP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sự</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thiên</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bướm</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quần</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ban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đầu</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đến</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quần</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hiện</a:t>
            </a:r>
            <a:r>
              <a:rPr lang="en-US" sz="4000"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CC"/>
                </a:solidFill>
                <a:latin typeface="Arial" panose="020B0604020202020204" pitchFamily="34" charset="0"/>
                <a:ea typeface="Times New Roman" panose="02020603050405020304" pitchFamily="18" charset="0"/>
                <a:cs typeface="Arial" panose="020B0604020202020204" pitchFamily="34" charset="0"/>
              </a:rPr>
              <a:t>tại:</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bướm</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màu</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vàng</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i="1" dirty="0" err="1">
                <a:solidFill>
                  <a:srgbClr val="0000CC"/>
                </a:solidFill>
                <a:latin typeface="Arial" panose="020B0604020202020204" pitchFamily="34" charset="0"/>
                <a:ea typeface="Calibri" panose="020F0502020204030204" pitchFamily="34" charset="0"/>
                <a:cs typeface="Arial" panose="020B0604020202020204" pitchFamily="34" charset="0"/>
              </a:rPr>
              <a:t>giảm</a:t>
            </a:r>
            <a:r>
              <a:rPr lang="en-US" sz="40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i="1" dirty="0" err="1">
                <a:solidFill>
                  <a:srgbClr val="0000CC"/>
                </a:solidFill>
                <a:latin typeface="Arial" panose="020B0604020202020204" pitchFamily="34" charset="0"/>
                <a:ea typeface="Calibri" panose="020F0502020204030204" pitchFamily="34" charset="0"/>
                <a:cs typeface="Arial" panose="020B0604020202020204" pitchFamily="34" charset="0"/>
              </a:rPr>
              <a:t>s</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ố</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bướm</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màu</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nâu</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i="1" dirty="0" err="1">
                <a:solidFill>
                  <a:srgbClr val="0000CC"/>
                </a:solidFill>
                <a:latin typeface="Arial" panose="020B0604020202020204" pitchFamily="34" charset="0"/>
                <a:ea typeface="Calibri" panose="020F0502020204030204" pitchFamily="34" charset="0"/>
                <a:cs typeface="Arial" panose="020B0604020202020204" pitchFamily="34" charset="0"/>
              </a:rPr>
              <a:t>tăng</a:t>
            </a:r>
            <a:r>
              <a:rPr lang="en-US" sz="4000" i="1" dirty="0">
                <a:solidFill>
                  <a:srgbClr val="0000CC"/>
                </a:solidFill>
                <a:latin typeface="Arial" panose="020B0604020202020204" pitchFamily="34" charset="0"/>
                <a:ea typeface="Calibri" panose="020F0502020204030204" pitchFamily="34" charset="0"/>
                <a:cs typeface="Arial" panose="020B0604020202020204" pitchFamily="34" charset="0"/>
              </a:rPr>
              <a:t>.</a:t>
            </a:r>
          </a:p>
        </p:txBody>
      </p:sp>
      <p:sp>
        <p:nvSpPr>
          <p:cNvPr id="3" name="Rectangle 2"/>
          <p:cNvSpPr/>
          <p:nvPr/>
        </p:nvSpPr>
        <p:spPr>
          <a:xfrm>
            <a:off x="374073" y="2919947"/>
            <a:ext cx="11485418" cy="3530197"/>
          </a:xfrm>
          <a:prstGeom prst="rect">
            <a:avLst/>
          </a:prstGeom>
        </p:spPr>
        <p:txBody>
          <a:bodyPr wrap="square">
            <a:spAutoFit/>
          </a:bodyPr>
          <a:lstStyle/>
          <a:p>
            <a:pPr algn="just">
              <a:lnSpc>
                <a:spcPct val="107000"/>
              </a:lnSpc>
              <a:spcBef>
                <a:spcPts val="600"/>
              </a:spcBef>
              <a:spcAft>
                <a:spcPts val="600"/>
              </a:spcAft>
              <a:tabLst>
                <a:tab pos="205740" algn="l"/>
              </a:tabLst>
            </a:pP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sự</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thay</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này</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do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Chim</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ăn</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sâu</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phát</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hiện</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sâu</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bướm</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vàng</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a:t>
            </a:r>
          </a:p>
          <a:p>
            <a:pPr algn="just">
              <a:lnSpc>
                <a:spcPct val="107000"/>
              </a:lnSpc>
              <a:spcBef>
                <a:spcPts val="600"/>
              </a:spcBef>
              <a:spcAft>
                <a:spcPts val="600"/>
              </a:spcAft>
              <a:tabLst>
                <a:tab pos="205740" algn="l"/>
              </a:tabLst>
            </a:pP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nghĩa</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sự</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thay</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CC"/>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rgbClr val="0000CC"/>
                </a:solidFill>
                <a:latin typeface="Arial" panose="020B0604020202020204" pitchFamily="34" charset="0"/>
                <a:ea typeface="Calibri" panose="020F0502020204030204" pitchFamily="34" charset="0"/>
                <a:cs typeface="Arial" panose="020B0604020202020204" pitchFamily="34" charset="0"/>
              </a:rPr>
              <a:t>:</a:t>
            </a:r>
          </a:p>
          <a:p>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Tạo</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ra</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quần</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thể</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bướm</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gồm</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các</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cá</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thể</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mang</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đặc</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điểm</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thích</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nghi</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tốt</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4000" kern="0" dirty="0" err="1">
                <a:solidFill>
                  <a:srgbClr val="0000CC"/>
                </a:solidFill>
                <a:latin typeface="Arial" panose="020B0604020202020204" pitchFamily="34" charset="0"/>
                <a:ea typeface="Calibri" panose="020F0502020204030204" pitchFamily="34" charset="0"/>
                <a:cs typeface="Arial" panose="020B0604020202020204" pitchFamily="34" charset="0"/>
              </a:rPr>
              <a:t>hơn</a:t>
            </a:r>
            <a:r>
              <a:rPr lang="en-US" sz="4000" kern="0" dirty="0">
                <a:solidFill>
                  <a:srgbClr val="0000CC"/>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5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945" y="281236"/>
            <a:ext cx="11568545" cy="5313570"/>
          </a:xfrm>
          <a:prstGeom prst="rect">
            <a:avLst/>
          </a:prstGeom>
        </p:spPr>
        <p:txBody>
          <a:bodyPr wrap="square">
            <a:spAutoFit/>
          </a:bodyPr>
          <a:lstStyle/>
          <a:p>
            <a:pPr marL="38735" algn="just">
              <a:lnSpc>
                <a:spcPct val="107000"/>
              </a:lnSpc>
              <a:spcBef>
                <a:spcPts val="600"/>
              </a:spcBef>
              <a:spcAft>
                <a:spcPts val="600"/>
              </a:spcAft>
              <a:tabLst>
                <a:tab pos="205740" algn="l"/>
              </a:tabLs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bướm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dẫn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môi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tục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sót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sản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truyền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thải</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luỹ</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lợi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nhiều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loài</a:t>
            </a:r>
            <a:r>
              <a:rPr lang="en-US" sz="40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740632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46656" y="0"/>
            <a:ext cx="8789526" cy="6858000"/>
          </a:xfrm>
          <a:prstGeom prst="rect">
            <a:avLst/>
          </a:prstGeom>
          <a:noFill/>
        </p:spPr>
      </p:pic>
      <p:sp>
        <p:nvSpPr>
          <p:cNvPr id="3" name="Rectangle 2"/>
          <p:cNvSpPr/>
          <p:nvPr/>
        </p:nvSpPr>
        <p:spPr>
          <a:xfrm>
            <a:off x="8936182" y="301707"/>
            <a:ext cx="3103418" cy="5427448"/>
          </a:xfrm>
          <a:prstGeom prst="rect">
            <a:avLst/>
          </a:prstGeom>
        </p:spPr>
        <p:txBody>
          <a:bodyPr wrap="square">
            <a:spAutoFit/>
          </a:bodyPr>
          <a:lstStyle/>
          <a:p>
            <a:pPr marL="342900" lvl="0" indent="-342900" algn="just">
              <a:lnSpc>
                <a:spcPct val="107000"/>
              </a:lnSpc>
              <a:spcBef>
                <a:spcPts val="600"/>
              </a:spcBef>
              <a:spcAft>
                <a:spcPts val="600"/>
              </a:spcAft>
              <a:buFont typeface="+mj-lt"/>
              <a:buAutoNum type="alphaLcPeriod"/>
              <a:tabLst>
                <a:tab pos="238125" algn="l"/>
              </a:tabLst>
            </a:pPr>
            <a:r>
              <a:rPr lang="en-US" sz="3600" dirty="0" err="1">
                <a:latin typeface="Arial" panose="020B0604020202020204" pitchFamily="34" charset="0"/>
                <a:ea typeface="Calibri" panose="020F0502020204030204" pitchFamily="34" charset="0"/>
                <a:cs typeface="Arial" panose="020B0604020202020204" pitchFamily="34" charset="0"/>
              </a:rPr>
              <a:t>Tại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sao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hai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loài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bọ</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ngựa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quan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hệ</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họ</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hàng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với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nhau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nhưng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lại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màu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sắc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và</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hình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dạng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khác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nhau</a:t>
            </a:r>
            <a:r>
              <a:rPr lang="en-US" sz="3600" dirty="0">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610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5527"/>
            <a:ext cx="11443855" cy="1754326"/>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Do </a:t>
            </a:r>
            <a:r>
              <a:rPr lang="en-US" sz="3600" dirty="0" err="1">
                <a:latin typeface="Arial" panose="020B0604020202020204" pitchFamily="34" charset="0"/>
                <a:cs typeface="Arial" panose="020B0604020202020204" pitchFamily="34" charset="0"/>
              </a:rPr>
              <a:t>chúng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nhằm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lẩn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 …</a:t>
            </a:r>
          </a:p>
        </p:txBody>
      </p:sp>
      <p:sp>
        <p:nvSpPr>
          <p:cNvPr id="3" name="Rectangle 2"/>
          <p:cNvSpPr/>
          <p:nvPr/>
        </p:nvSpPr>
        <p:spPr>
          <a:xfrm>
            <a:off x="318655" y="1989853"/>
            <a:ext cx="11582400" cy="4808368"/>
          </a:xfrm>
          <a:prstGeom prst="rect">
            <a:avLst/>
          </a:prstGeom>
        </p:spPr>
        <p:txBody>
          <a:bodyPr wrap="square">
            <a:spAutoFit/>
          </a:bodyPr>
          <a:lstStyle/>
          <a:p>
            <a:pPr marL="13970" algn="just">
              <a:lnSpc>
                <a:spcPct val="107000"/>
              </a:lnSpc>
              <a:spcBef>
                <a:spcPts val="600"/>
              </a:spcBef>
              <a:spcAft>
                <a:spcPts val="600"/>
              </a:spcAft>
              <a:tabLst>
                <a:tab pos="238125" algn="l"/>
              </a:tabLst>
            </a:pPr>
            <a:r>
              <a:rPr lang="vi-VN" sz="3600" i="1" dirty="0">
                <a:solidFill>
                  <a:srgbClr val="0000CC"/>
                </a:solidFill>
                <a:latin typeface="Calibri" panose="020F0502020204030204" pitchFamily="34" charset="0"/>
                <a:ea typeface="Calibri" panose="020F0502020204030204" pitchFamily="34" charset="0"/>
                <a:cs typeface="Times New Roman" panose="02020603050405020304" pitchFamily="18" charset="0"/>
              </a:rPr>
              <a:t>Bọ ngựa hoa lan thường sống trên hoa lan nên những con bọ ngựa màu trắng sẽ có khả năng ngụy trang tốt hơn, dần dần hình thành nên loài bọ ngựa hoa lan có màu trắng (chọn lọc tự nhiên diễn ra theo hướng giữ lại kiểu hình màu trắng). Bọ ngựa lá thường sống trên thảm lá mục nên những con bọ ngựa màu nâu sẽ có khả năng ngụy trang tốt hơn, dần dần hình thành nên loài bọ ngựa lá có màu nâu (chọn lọc tự nhiên diễn ra theo hướng giữ lại kiểu hình màu nâu).</a:t>
            </a:r>
            <a:endParaRPr lang="en-US" sz="36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56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46656" y="0"/>
            <a:ext cx="8789526" cy="6858000"/>
          </a:xfrm>
          <a:prstGeom prst="rect">
            <a:avLst/>
          </a:prstGeom>
          <a:noFill/>
        </p:spPr>
      </p:pic>
      <p:sp>
        <p:nvSpPr>
          <p:cNvPr id="3" name="Rectangle 2"/>
          <p:cNvSpPr/>
          <p:nvPr/>
        </p:nvSpPr>
        <p:spPr>
          <a:xfrm>
            <a:off x="8936182" y="301707"/>
            <a:ext cx="3103418" cy="3649076"/>
          </a:xfrm>
          <a:prstGeom prst="rect">
            <a:avLst/>
          </a:prstGeom>
        </p:spPr>
        <p:txBody>
          <a:bodyPr wrap="square">
            <a:spAutoFit/>
          </a:bodyPr>
          <a:lstStyle/>
          <a:p>
            <a:pPr lvl="0" algn="just">
              <a:lnSpc>
                <a:spcPct val="107000"/>
              </a:lnSpc>
              <a:spcBef>
                <a:spcPts val="600"/>
              </a:spcBef>
              <a:spcAft>
                <a:spcPts val="600"/>
              </a:spcAft>
              <a:tabLst>
                <a:tab pos="238125" algn="l"/>
              </a:tabLst>
            </a:pPr>
            <a:r>
              <a:rPr lang="en-US" sz="3600" dirty="0">
                <a:effectLst/>
                <a:latin typeface="Arial" panose="020B0604020202020204" pitchFamily="34" charset="0"/>
                <a:ea typeface="Calibri" panose="020F0502020204030204" pitchFamily="34" charset="0"/>
                <a:cs typeface="Arial" panose="020B0604020202020204" pitchFamily="34" charset="0"/>
              </a:rPr>
              <a:t>b. </a:t>
            </a:r>
            <a:r>
              <a:rPr lang="en-US" sz="3600" dirty="0" err="1">
                <a:effectLst/>
                <a:latin typeface="Arial" panose="020B0604020202020204" pitchFamily="34" charset="0"/>
                <a:ea typeface="Calibri" panose="020F0502020204030204" pitchFamily="34" charset="0"/>
                <a:cs typeface="Arial" panose="020B0604020202020204" pitchFamily="34" charset="0"/>
              </a:rPr>
              <a:t>Tại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sao</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loài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rắn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vua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thể</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tránh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sự</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tấn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công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các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loài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động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vật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ăn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thịt</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43606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636" y="235527"/>
            <a:ext cx="11388437" cy="2554545"/>
          </a:xfrm>
          <a:prstGeom prst="rect">
            <a:avLst/>
          </a:prstGeom>
          <a:noFill/>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rắn</a:t>
            </a:r>
            <a:r>
              <a:rPr lang="en-US" sz="4000" dirty="0">
                <a:latin typeface="Times New Roman" panose="02020603050405020304" pitchFamily="18" charset="0"/>
                <a:cs typeface="Times New Roman" panose="02020603050405020304" pitchFamily="18" charset="0"/>
              </a:rPr>
              <a:t> san </a:t>
            </a:r>
            <a:r>
              <a:rPr lang="en-US" sz="4000" dirty="0" err="1">
                <a:latin typeface="Times New Roman" panose="02020603050405020304" pitchFamily="18" charset="0"/>
                <a:cs typeface="Times New Roman" panose="02020603050405020304" pitchFamily="18" charset="0"/>
              </a:rPr>
              <a:t>hô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tưởng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rắn</a:t>
            </a:r>
            <a:r>
              <a:rPr lang="en-US" sz="4000" dirty="0">
                <a:latin typeface="Times New Roman" panose="02020603050405020304" pitchFamily="18" charset="0"/>
                <a:cs typeface="Times New Roman" panose="02020603050405020304" pitchFamily="18" charset="0"/>
              </a:rPr>
              <a:t> san </a:t>
            </a:r>
            <a:r>
              <a:rPr lang="en-US" sz="4000" dirty="0" err="1">
                <a:latin typeface="Times New Roman" panose="02020603050405020304" pitchFamily="18" charset="0"/>
                <a:cs typeface="Times New Roman" panose="02020603050405020304" pitchFamily="18" charset="0"/>
              </a:rPr>
              <a:t>hô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xa</a:t>
            </a:r>
            <a:r>
              <a:rPr lang="en-US" sz="4000" dirty="0">
                <a:latin typeface="Times New Roman" panose="02020603050405020304" pitchFamily="18" charset="0"/>
                <a:cs typeface="Times New Roman" panose="02020603050405020304" pitchFamily="18" charset="0"/>
              </a:rPr>
              <a:t>.</a:t>
            </a:r>
          </a:p>
        </p:txBody>
      </p:sp>
      <p:sp>
        <p:nvSpPr>
          <p:cNvPr id="4" name="Rectangle 3"/>
          <p:cNvSpPr/>
          <p:nvPr/>
        </p:nvSpPr>
        <p:spPr>
          <a:xfrm>
            <a:off x="415636" y="3113371"/>
            <a:ext cx="10803907" cy="1446550"/>
          </a:xfrm>
          <a:prstGeom prst="rect">
            <a:avLst/>
          </a:prstGeom>
        </p:spPr>
        <p:txBody>
          <a:bodyPr wrap="square">
            <a:spAutoFit/>
          </a:bodyPr>
          <a:lstStyle/>
          <a:p>
            <a:pPr algn="ctr"/>
            <a:r>
              <a:rPr lang="vi-VN" sz="4400" dirty="0">
                <a:solidFill>
                  <a:srgbClr val="FF0000"/>
                </a:solidFill>
                <a:ea typeface="Calibri" panose="020F0502020204030204" pitchFamily="34" charset="0"/>
                <a:cs typeface="Times New Roman" panose="02020603050405020304" pitchFamily="18" charset="0"/>
              </a:rPr>
              <a:t>Chọn lọc tự nhiên có vai trò gì trong quá trình tiến hóa của sinh vật?</a:t>
            </a:r>
            <a:endParaRPr lang="en-US" sz="4400" dirty="0">
              <a:solidFill>
                <a:srgbClr val="FF0000"/>
              </a:solidFill>
            </a:endParaRPr>
          </a:p>
        </p:txBody>
      </p:sp>
      <p:sp>
        <p:nvSpPr>
          <p:cNvPr id="5" name="Rectangle 4"/>
          <p:cNvSpPr/>
          <p:nvPr/>
        </p:nvSpPr>
        <p:spPr>
          <a:xfrm>
            <a:off x="290286" y="4665507"/>
            <a:ext cx="11513787" cy="1938992"/>
          </a:xfrm>
          <a:prstGeom prst="rect">
            <a:avLst/>
          </a:prstGeom>
        </p:spPr>
        <p:txBody>
          <a:bodyPr wrap="square">
            <a:spAutoFit/>
          </a:bodyPr>
          <a:lstStyle/>
          <a:p>
            <a:r>
              <a:rPr lang="en-US"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a:t>
            </a:r>
            <a:r>
              <a:rPr lang="vi-VN" sz="4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họn lọc tự nhiên giúp tích lũy biến dị, xác định chiều hướng tiến hóa, hình thành đặc điểm thích nghi và đa dạng của sinh vật. </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9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406400"/>
            <a:ext cx="11422743" cy="1323439"/>
          </a:xfrm>
          <a:prstGeom prst="rect">
            <a:avLst/>
          </a:prstGeom>
          <a:noFill/>
        </p:spPr>
        <p:txBody>
          <a:bodyPr wrap="square" rtlCol="0">
            <a:spAutoFit/>
          </a:bodyPr>
          <a:lstStyle/>
          <a:p>
            <a:r>
              <a:rPr lang="en-US" sz="4000" dirty="0" err="1">
                <a:solidFill>
                  <a:srgbClr val="C00000"/>
                </a:solidFill>
                <a:latin typeface="Times New Roman" panose="02020603050405020304" pitchFamily="18" charset="0"/>
                <a:cs typeface="Times New Roman" panose="02020603050405020304" pitchFamily="18" charset="0"/>
              </a:rPr>
              <a:t>Tại</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sao</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chọn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lọc</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tự</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nhiên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có</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vai</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trò</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quan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trọng</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trong</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quá</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trình</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tiến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hoá</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của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sinh</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vật</a:t>
            </a:r>
            <a:r>
              <a:rPr lang="en-US" sz="4000" dirty="0">
                <a:solidFill>
                  <a:srgbClr val="C0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508000" y="1959428"/>
            <a:ext cx="11059886" cy="4401205"/>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Dưới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dần</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đảm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mới</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34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5700-9E2E-376D-2E38-65E5B0ACBDD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895E69A-0F8B-2A37-4902-5A2388DE8C90}"/>
              </a:ext>
            </a:extLst>
          </p:cNvPr>
          <p:cNvSpPr/>
          <p:nvPr/>
        </p:nvSpPr>
        <p:spPr>
          <a:xfrm>
            <a:off x="168913" y="597456"/>
            <a:ext cx="11474823" cy="1754326"/>
          </a:xfrm>
          <a:prstGeom prst="rect">
            <a:avLst/>
          </a:prstGeom>
        </p:spPr>
        <p:txBody>
          <a:bodyPr wrap="square">
            <a:spAutoFit/>
          </a:bodyPr>
          <a:lstStyle/>
          <a:p>
            <a:pPr algn="just"/>
            <a:r>
              <a:rPr lang="en-US" sz="3600" ker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3600" ker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Chọn lọc tự nhiên là </a:t>
            </a:r>
            <a:r>
              <a:rPr lang="en-US" sz="3600" kern="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kern="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 hóa về khả năng sống sót và khả năng sinh sản của các cá </a:t>
            </a:r>
            <a:r>
              <a:rPr lang="vi-VN" sz="3600" ker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 </a:t>
            </a:r>
            <a:r>
              <a:rPr lang="en-US" sz="3600" ker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mang các đặc điểm khác nhau trong quần thể.</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5E34E3D-42DF-5883-5A77-E3635CEDB20F}"/>
              </a:ext>
            </a:extLst>
          </p:cNvPr>
          <p:cNvSpPr/>
          <p:nvPr/>
        </p:nvSpPr>
        <p:spPr>
          <a:xfrm>
            <a:off x="168915" y="0"/>
            <a:ext cx="4806124" cy="707886"/>
          </a:xfrm>
          <a:prstGeom prst="rect">
            <a:avLst/>
          </a:prstGeom>
        </p:spPr>
        <p:txBody>
          <a:bodyPr wrap="none">
            <a:spAutoFit/>
          </a:bodyPr>
          <a:lstStyle/>
          <a:p>
            <a:r>
              <a:rPr lang="en-US" sz="4000" kern="0" dirty="0">
                <a:solidFill>
                  <a:srgbClr val="C00000"/>
                </a:solidFill>
                <a:latin typeface="Arial" panose="020B0604020202020204" pitchFamily="34" charset="0"/>
                <a:ea typeface="Calibri" panose="020F0502020204030204" pitchFamily="34" charset="0"/>
                <a:cs typeface="Arial" panose="020B0604020202020204" pitchFamily="34" charset="0"/>
              </a:rPr>
              <a:t>3</a:t>
            </a:r>
            <a:r>
              <a:rPr lang="vi-VN" sz="4000" kern="0" dirty="0">
                <a:solidFill>
                  <a:srgbClr val="C00000"/>
                </a:solidFill>
                <a:latin typeface="Arial" panose="020B0604020202020204" pitchFamily="34" charset="0"/>
                <a:ea typeface="Calibri" panose="020F0502020204030204" pitchFamily="34" charset="0"/>
                <a:cs typeface="Arial" panose="020B0604020202020204" pitchFamily="34" charset="0"/>
              </a:rPr>
              <a:t>. Chọn lọc tự nhiên</a:t>
            </a:r>
            <a:endParaRPr lang="en-US" sz="4000" dirty="0">
              <a:solidFill>
                <a:srgbClr val="C000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54F2411-3478-DA69-3605-9819A1B33486}"/>
              </a:ext>
            </a:extLst>
          </p:cNvPr>
          <p:cNvSpPr/>
          <p:nvPr/>
        </p:nvSpPr>
        <p:spPr>
          <a:xfrm>
            <a:off x="168913" y="2241352"/>
            <a:ext cx="11474823" cy="2862322"/>
          </a:xfrm>
          <a:prstGeom prst="rect">
            <a:avLst/>
          </a:prstGeom>
        </p:spPr>
        <p:txBody>
          <a:bodyPr wrap="square">
            <a:spAutoFit/>
          </a:bodyPr>
          <a:lstStyle/>
          <a:p>
            <a:pPr algn="just"/>
            <a:r>
              <a:rPr lang="en-US" sz="3600" ker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vi-VN" sz="3600" ker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ker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Chọn lọc tự nhiên dựa trên cơ sở đặc tính biến dị của sinh vật; gồm 2 quá trình song song là đào thải các biến dị bất lợi và tích lũy các biến dị có lợi cho sinh vật. Kết quả của chọn lọc tự nhiên là sự sống sót và sinh sản của những dạng thích nghi nhất</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FD43168-8788-ADF3-ACFE-6BDBDBD02B11}"/>
              </a:ext>
            </a:extLst>
          </p:cNvPr>
          <p:cNvSpPr/>
          <p:nvPr/>
        </p:nvSpPr>
        <p:spPr>
          <a:xfrm>
            <a:off x="168912" y="4993244"/>
            <a:ext cx="11474823" cy="1754326"/>
          </a:xfrm>
          <a:prstGeom prst="rect">
            <a:avLst/>
          </a:prstGeom>
        </p:spPr>
        <p:txBody>
          <a:bodyPr wrap="square">
            <a:spAutoFit/>
          </a:bodyPr>
          <a:lstStyle/>
          <a:p>
            <a:pPr algn="just"/>
            <a:r>
              <a:rPr lang="en-US" sz="3600" kern="0">
                <a:latin typeface="Times New Roman" panose="02020603050405020304" pitchFamily="18" charset="0"/>
                <a:ea typeface="Calibri" panose="020F0502020204030204" pitchFamily="34" charset="0"/>
                <a:cs typeface="Times New Roman" panose="02020603050405020304" pitchFamily="18" charset="0"/>
              </a:rPr>
              <a:t>-Chọn lọc tự nhiên có vai trò quan trọng trong sự tích lũy các biến dị, xác định chiều hướng tiến hóa, hình thành đặc điểm thích nghi và đa dạng của sinh vật.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2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5B22BB-1513-65A8-942D-31528C67802C}"/>
              </a:ext>
            </a:extLst>
          </p:cNvPr>
          <p:cNvSpPr txBox="1"/>
          <p:nvPr/>
        </p:nvSpPr>
        <p:spPr>
          <a:xfrm>
            <a:off x="454250" y="43874"/>
            <a:ext cx="4890565"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1</a:t>
            </a:r>
            <a:r>
              <a:rPr lang="en-US" sz="3200" b="1">
                <a:solidFill>
                  <a:srgbClr val="0070C0"/>
                </a:solidFill>
                <a:latin typeface="Times New Roman" panose="02020603050405020304" pitchFamily="18" charset="0"/>
                <a:cs typeface="Times New Roman" panose="02020603050405020304" pitchFamily="18" charset="0"/>
              </a:rPr>
              <a:t>. TIẾN HÓA LÀ GÌ</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5" name="Arrow: Pentagon 4">
            <a:extLst>
              <a:ext uri="{FF2B5EF4-FFF2-40B4-BE49-F238E27FC236}">
                <a16:creationId xmlns:a16="http://schemas.microsoft.com/office/drawing/2014/main" id="{3439B0B0-024B-4991-6489-646B30798D4E}"/>
              </a:ext>
            </a:extLst>
          </p:cNvPr>
          <p:cNvSpPr/>
          <p:nvPr/>
        </p:nvSpPr>
        <p:spPr>
          <a:xfrm>
            <a:off x="0" y="416272"/>
            <a:ext cx="454250" cy="424754"/>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Quan sát Hình 46.1, cho biết các đặc điểm giống và khác nhau giữa ngựa hiện  đại với những tổ tiên trước đ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50" y="628649"/>
            <a:ext cx="11029994" cy="46273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2084BD-C519-FFC5-C5AB-AFB0F0C2BFE1}"/>
              </a:ext>
            </a:extLst>
          </p:cNvPr>
          <p:cNvSpPr/>
          <p:nvPr/>
        </p:nvSpPr>
        <p:spPr>
          <a:xfrm>
            <a:off x="0" y="5592269"/>
            <a:ext cx="11713030" cy="1265731"/>
          </a:xfrm>
          <a:prstGeom prst="rect">
            <a:avLst/>
          </a:prstGeom>
        </p:spPr>
        <p:txBody>
          <a:bodyPr wrap="square">
            <a:spAutoFit/>
          </a:bodyPr>
          <a:lstStyle/>
          <a:p>
            <a:pPr lvl="0" algn="just">
              <a:lnSpc>
                <a:spcPct val="125000"/>
              </a:lnSpc>
              <a:spcAft>
                <a:spcPts val="0"/>
              </a:spcAft>
            </a:pPr>
            <a:r>
              <a:rPr lang="en-US" sz="3200">
                <a:latin typeface="Times New Roman" panose="02020603050405020304" pitchFamily="18"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nhau</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ngựa</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tổ</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3200" spc="-20" dirty="0">
                <a:latin typeface="Times New Roman" panose="02020603050405020304" pitchFamily="18" charset="0"/>
                <a:ea typeface="Calibri" panose="020F0502020204030204" pitchFamily="34" charset="0"/>
                <a:cs typeface="Times New Roman" panose="02020603050405020304" pitchFamily="18" charset="0"/>
              </a:rPr>
              <a:t> </a:t>
            </a:r>
            <a:r>
              <a:rPr lang="en-US" sz="3200" spc="-2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spc="-2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292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3" y="255078"/>
            <a:ext cx="11205029" cy="5632311"/>
          </a:xfrm>
          <a:prstGeom prst="rect">
            <a:avLst/>
          </a:prstGeom>
        </p:spPr>
        <p:txBody>
          <a:bodyPr wrap="square">
            <a:spAutoFit/>
          </a:bodyPr>
          <a:lstStyle/>
          <a:p>
            <a:pPr algn="just">
              <a:lnSpc>
                <a:spcPct val="125000"/>
              </a:lnSpc>
              <a:spcAft>
                <a:spcPts val="0"/>
              </a:spcAft>
            </a:pPr>
            <a:r>
              <a:rPr lang="vi-VN" sz="3600" u="sng" dirty="0">
                <a:solidFill>
                  <a:srgbClr val="C00000"/>
                </a:solidFill>
                <a:ea typeface="Calibri" panose="020F0502020204030204" pitchFamily="34" charset="0"/>
                <a:cs typeface="Times New Roman" panose="02020603050405020304" pitchFamily="18" charset="0"/>
              </a:rPr>
              <a:t>Bài tập: </a:t>
            </a:r>
            <a:r>
              <a:rPr lang="vi-VN" sz="3600" dirty="0">
                <a:solidFill>
                  <a:srgbClr val="0000CC"/>
                </a:solidFill>
                <a:ea typeface="Calibri" panose="020F0502020204030204" pitchFamily="34" charset="0"/>
                <a:cs typeface="Times New Roman" panose="02020603050405020304" pitchFamily="18" charset="0"/>
              </a:rPr>
              <a:t>Hiện nay, nhiều loài vi khuẩn gây bệnh có khả năng biến đổi hình thành các chủng khác nhau dẫn đến vi khuẩn có hiện tượng nhờn thuốc. Dựa vào sự tác động của quá trình chọn lọc tự nhiên, hãy giải thích vì sao các nhà khoa học thường xuyên phải cải tiến các loại thuốc kháng sinh.</a:t>
            </a:r>
            <a:endParaRPr lang="en-US" sz="3600" dirty="0">
              <a:solidFill>
                <a:srgbClr val="0000CC"/>
              </a:solidFill>
              <a:ea typeface="Calibri" panose="020F0502020204030204" pitchFamily="34" charset="0"/>
              <a:cs typeface="Times New Roman" panose="02020603050405020304" pitchFamily="18" charset="0"/>
            </a:endParaRPr>
          </a:p>
          <a:p>
            <a:pPr algn="just">
              <a:lnSpc>
                <a:spcPct val="125000"/>
              </a:lnSpc>
              <a:spcAft>
                <a:spcPts val="0"/>
              </a:spcAft>
            </a:pPr>
            <a:r>
              <a:rPr lang="vi-VN" sz="3600" dirty="0">
                <a:ea typeface="Calibri" panose="020F0502020204030204" pitchFamily="34" charset="0"/>
                <a:cs typeface="Times New Roman" panose="02020603050405020304" pitchFamily="18" charset="0"/>
              </a:rPr>
              <a:t>Nhiều gia đình thường tự ý mua thuốc kháng sinh về dùng. Em có suy nghĩ như thế nào về vấn đề này</a:t>
            </a:r>
            <a:r>
              <a:rPr lang="en-US" sz="3600" dirty="0">
                <a:ea typeface="Calibri" panose="020F0502020204030204" pitchFamily="34"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823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828" y="174171"/>
            <a:ext cx="11524343" cy="3416320"/>
          </a:xfrm>
          <a:prstGeom prst="rect">
            <a:avLst/>
          </a:prstGeom>
        </p:spPr>
        <p:txBody>
          <a:bodyPr wrap="square">
            <a:spAutoFit/>
          </a:bodyPr>
          <a:lstStyle/>
          <a:p>
            <a:pPr algn="just"/>
            <a:r>
              <a:rPr lang="vi-VN" sz="3600" dirty="0">
                <a:latin typeface="Times New Roman" panose="02020603050405020304" pitchFamily="18" charset="0"/>
                <a:ea typeface="Calibri" panose="020F0502020204030204" pitchFamily="34" charset="0"/>
              </a:rPr>
              <a:t>Tro</a:t>
            </a:r>
            <a:r>
              <a:rPr lang="vi-VN" sz="3600" spc="-20" dirty="0">
                <a:latin typeface="Times New Roman" panose="02020603050405020304" pitchFamily="18" charset="0"/>
                <a:ea typeface="Calibri" panose="020F0502020204030204" pitchFamily="34" charset="0"/>
              </a:rPr>
              <a:t>ng quần thể vi khuẩn gây bệnh, các biến dị mới liên tục được phát sinh, trong đó có biến dị quy định tính kháng thuốc kháng sinh. Khi bệnh nhân uống thuốc kháng sinh, chọn lọc tự nhiên tác động theo hướng giữ lại các vi khuẩn mang biến dị quy định tính kháng thuốc và đào thải các vi khuẩn không mang biến dị quy định tính kháng thuốc. </a:t>
            </a:r>
            <a:endParaRPr lang="en-US" sz="3600" dirty="0"/>
          </a:p>
        </p:txBody>
      </p:sp>
      <p:sp>
        <p:nvSpPr>
          <p:cNvPr id="3" name="Rectangle 2"/>
          <p:cNvSpPr/>
          <p:nvPr/>
        </p:nvSpPr>
        <p:spPr>
          <a:xfrm>
            <a:off x="333828" y="3705290"/>
            <a:ext cx="11364686" cy="2808141"/>
          </a:xfrm>
          <a:prstGeom prst="rect">
            <a:avLst/>
          </a:prstGeom>
        </p:spPr>
        <p:txBody>
          <a:bodyPr wrap="square">
            <a:spAutoFit/>
          </a:bodyPr>
          <a:lstStyle/>
          <a:p>
            <a:pPr algn="just">
              <a:lnSpc>
                <a:spcPct val="125000"/>
              </a:lnSpc>
              <a:spcAft>
                <a:spcPts val="0"/>
              </a:spcAft>
            </a:pPr>
            <a:r>
              <a:rPr lang="vi-VN" sz="3600" spc="-20" dirty="0">
                <a:latin typeface="Times New Roman" panose="02020603050405020304" pitchFamily="18" charset="0"/>
                <a:ea typeface="Calibri" panose="020F0502020204030204" pitchFamily="34" charset="0"/>
                <a:cs typeface="Times New Roman" panose="02020603050405020304" pitchFamily="18" charset="0"/>
              </a:rPr>
              <a:t>Qua thời gian, các vi khuẩn mang biến dị quy định tính kháng thuốc được sống sót, sinh sản và chiếm ưu thế. Lúc này, việc uống thuốc kháng sinh không còn tác dụng đối với bệnh nhân.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789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30" y="0"/>
            <a:ext cx="11800114" cy="6740307"/>
          </a:xfrm>
          <a:prstGeom prst="rect">
            <a:avLst/>
          </a:prstGeom>
        </p:spPr>
        <p:txBody>
          <a:bodyPr wrap="square">
            <a:spAutoFit/>
          </a:bodyPr>
          <a:lstStyle/>
          <a:p>
            <a:pPr algn="just"/>
            <a:r>
              <a:rPr lang="vi-VN" sz="3600" dirty="0">
                <a:latin typeface="Times New Roman" panose="02020603050405020304" pitchFamily="18" charset="0"/>
                <a:ea typeface="Calibri" panose="020F0502020204030204" pitchFamily="34" charset="0"/>
              </a:rPr>
              <a:t>- Tốc độ kháng thuốc phụ thuộc vào từ</a:t>
            </a:r>
            <a:r>
              <a:rPr lang="en-US" sz="3600" dirty="0">
                <a:latin typeface="Times New Roman" panose="02020603050405020304" pitchFamily="18" charset="0"/>
                <a:ea typeface="Calibri" panose="020F0502020204030204" pitchFamily="34" charset="0"/>
              </a:rPr>
              <a:t>ng</a:t>
            </a:r>
            <a:r>
              <a:rPr lang="vi-VN" sz="3600" dirty="0">
                <a:latin typeface="Times New Roman" panose="02020603050405020304" pitchFamily="18" charset="0"/>
                <a:ea typeface="Calibri" panose="020F0502020204030204" pitchFamily="34" charset="0"/>
              </a:rPr>
              <a:t> chủng vi khuẩn và phương pháp dùng thuốc kháng sinh. Có nhiều chủng kháng thuốc rất nhanh. </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chủng</a:t>
            </a:r>
            <a:r>
              <a:rPr lang="en-US" sz="3600" dirty="0">
                <a:latin typeface="Times New Roman" panose="02020603050405020304" pitchFamily="18" charset="0"/>
                <a:ea typeface="Calibri" panose="020F0502020204030204" pitchFamily="34" charset="0"/>
              </a:rPr>
              <a:t> vi </a:t>
            </a:r>
            <a:r>
              <a:rPr lang="en-US" sz="3600" dirty="0" err="1">
                <a:latin typeface="Times New Roman" panose="02020603050405020304" pitchFamily="18" charset="0"/>
                <a:ea typeface="Calibri" panose="020F0502020204030204" pitchFamily="34" charset="0"/>
              </a:rPr>
              <a:t>khuẩn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có</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hệ</a:t>
            </a:r>
            <a:r>
              <a:rPr lang="en-US" sz="3600" dirty="0">
                <a:latin typeface="Times New Roman" panose="02020603050405020304" pitchFamily="18" charset="0"/>
                <a:ea typeface="Calibri" panose="020F0502020204030204" pitchFamily="34" charset="0"/>
              </a:rPr>
              <a:t> gene </a:t>
            </a:r>
            <a:r>
              <a:rPr lang="en-US" sz="3600" dirty="0" err="1">
                <a:latin typeface="Times New Roman" panose="02020603050405020304" pitchFamily="18" charset="0"/>
                <a:ea typeface="Calibri" panose="020F0502020204030204" pitchFamily="34" charset="0"/>
              </a:rPr>
              <a:t>đơn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giản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dễ</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phát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sinh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biến</a:t>
            </a:r>
            <a:r>
              <a:rPr lang="en-US" sz="3600" dirty="0">
                <a:latin typeface="Times New Roman" panose="02020603050405020304" pitchFamily="18" charset="0"/>
                <a:ea typeface="Calibri" panose="020F0502020204030204" pitchFamily="34" charset="0"/>
              </a:rPr>
              <a:t> gene, gene </a:t>
            </a:r>
            <a:r>
              <a:rPr lang="en-US" sz="3600" dirty="0" err="1">
                <a:latin typeface="Times New Roman" panose="02020603050405020304" pitchFamily="18" charset="0"/>
                <a:ea typeface="Calibri" panose="020F0502020204030204" pitchFamily="34" charset="0"/>
              </a:rPr>
              <a:t>đột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biến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kháng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thuốc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nhanh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chóng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lan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rộng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quần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thể</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chỉ</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bằng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truyền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từ</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tế</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bào</a:t>
            </a:r>
            <a:r>
              <a:rPr lang="en-US" sz="3600" dirty="0">
                <a:latin typeface="Times New Roman" panose="02020603050405020304" pitchFamily="18" charset="0"/>
                <a:ea typeface="Calibri" panose="020F0502020204030204" pitchFamily="34" charset="0"/>
              </a:rPr>
              <a:t> vi </a:t>
            </a:r>
            <a:r>
              <a:rPr lang="en-US" sz="3600" dirty="0" err="1">
                <a:latin typeface="Times New Roman" panose="02020603050405020304" pitchFamily="18" charset="0"/>
                <a:ea typeface="Calibri" panose="020F0502020204030204" pitchFamily="34" charset="0"/>
              </a:rPr>
              <a:t>khuẩn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mẹ</a:t>
            </a:r>
            <a:r>
              <a:rPr lang="en-US" sz="3600" dirty="0">
                <a:latin typeface="Times New Roman" panose="02020603050405020304" pitchFamily="18" charset="0"/>
                <a:ea typeface="Calibri" panose="020F0502020204030204" pitchFamily="34" charset="0"/>
              </a:rPr>
              <a:t> sang </a:t>
            </a:r>
            <a:r>
              <a:rPr lang="en-US" sz="3600" dirty="0" err="1">
                <a:latin typeface="Times New Roman" panose="02020603050405020304" pitchFamily="18" charset="0"/>
                <a:ea typeface="Calibri" panose="020F0502020204030204" pitchFamily="34" charset="0"/>
              </a:rPr>
              <a:t>tế</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bào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bào</a:t>
            </a:r>
            <a:r>
              <a:rPr lang="en-US" sz="3600" dirty="0">
                <a:latin typeface="Times New Roman" panose="02020603050405020304" pitchFamily="18" charset="0"/>
                <a:ea typeface="Calibri" panose="020F0502020204030204" pitchFamily="34" charset="0"/>
              </a:rPr>
              <a:t> vi </a:t>
            </a:r>
            <a:r>
              <a:rPr lang="en-US" sz="3600" dirty="0" err="1">
                <a:latin typeface="Times New Roman" panose="02020603050405020304" pitchFamily="18" charset="0"/>
                <a:ea typeface="Calibri" panose="020F0502020204030204" pitchFamily="34" charset="0"/>
              </a:rPr>
              <a:t>khuẩn</a:t>
            </a:r>
            <a:r>
              <a:rPr lang="en-US" sz="3600" dirty="0">
                <a:latin typeface="Times New Roman" panose="02020603050405020304" pitchFamily="18" charset="0"/>
                <a:ea typeface="Calibri" panose="020F0502020204030204" pitchFamily="34" charset="0"/>
              </a:rPr>
              <a:t> con </a:t>
            </a:r>
            <a:r>
              <a:rPr lang="en-US" sz="3600" dirty="0" err="1">
                <a:latin typeface="Times New Roman" panose="02020603050405020304" pitchFamily="18" charset="0"/>
                <a:ea typeface="Calibri" panose="020F0502020204030204" pitchFamily="34" charset="0"/>
              </a:rPr>
              <a:t>mà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còn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truyền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từ</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tế</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bào</a:t>
            </a:r>
            <a:r>
              <a:rPr lang="en-US" sz="3600" dirty="0">
                <a:latin typeface="Times New Roman" panose="02020603050405020304" pitchFamily="18" charset="0"/>
                <a:ea typeface="Calibri" panose="020F0502020204030204" pitchFamily="34" charset="0"/>
              </a:rPr>
              <a:t> vi </a:t>
            </a:r>
            <a:r>
              <a:rPr lang="en-US" sz="3600" dirty="0" err="1">
                <a:latin typeface="Times New Roman" panose="02020603050405020304" pitchFamily="18" charset="0"/>
                <a:ea typeface="Calibri" panose="020F0502020204030204" pitchFamily="34" charset="0"/>
              </a:rPr>
              <a:t>khuẩn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này</a:t>
            </a:r>
            <a:r>
              <a:rPr lang="en-US" sz="3600" dirty="0">
                <a:latin typeface="Times New Roman" panose="02020603050405020304" pitchFamily="18" charset="0"/>
                <a:ea typeface="Calibri" panose="020F0502020204030204" pitchFamily="34" charset="0"/>
              </a:rPr>
              <a:t> sang </a:t>
            </a:r>
            <a:r>
              <a:rPr lang="en-US" sz="3600" dirty="0" err="1">
                <a:latin typeface="Times New Roman" panose="02020603050405020304" pitchFamily="18" charset="0"/>
                <a:ea typeface="Calibri" panose="020F0502020204030204" pitchFamily="34" charset="0"/>
              </a:rPr>
              <a:t>tế</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bào</a:t>
            </a:r>
            <a:r>
              <a:rPr lang="en-US" sz="3600" dirty="0">
                <a:latin typeface="Times New Roman" panose="02020603050405020304" pitchFamily="18" charset="0"/>
                <a:ea typeface="Calibri" panose="020F0502020204030204" pitchFamily="34" charset="0"/>
              </a:rPr>
              <a:t> vi </a:t>
            </a:r>
            <a:r>
              <a:rPr lang="en-US" sz="3600" dirty="0" err="1">
                <a:latin typeface="Times New Roman" panose="02020603050405020304" pitchFamily="18" charset="0"/>
                <a:ea typeface="Calibri" panose="020F0502020204030204" pitchFamily="34" charset="0"/>
              </a:rPr>
              <a:t>khuẩn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bằng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cơ</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chế</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biến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nạp</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hoặc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tải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nạp</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truyền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thông</a:t>
            </a:r>
            <a:r>
              <a:rPr lang="en-US" sz="3600" dirty="0">
                <a:latin typeface="Times New Roman" panose="02020603050405020304" pitchFamily="18" charset="0"/>
                <a:ea typeface="Calibri" panose="020F0502020204030204" pitchFamily="34" charset="0"/>
              </a:rPr>
              <a:t> qua virus).</a:t>
            </a:r>
            <a:r>
              <a:rPr lang="vi-VN" sz="3600" dirty="0">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Bởi vậy, các nhà khoa học thường xuyên phải cải tiến các loại thuốc kháng sinh, đồng nghĩa với việc tạo áp lực chọn lọc theo nhiều hướng mới liên tục nhanh hơn tốc độ kháng thuốc của vi khuẩn gây bệnh, nhằm đảm bảo tính hiệu quả của việc dùng thuốc.</a:t>
            </a:r>
            <a:r>
              <a:rPr lang="en-US" sz="3600" dirty="0">
                <a:solidFill>
                  <a:srgbClr val="0000CC"/>
                </a:solidFill>
                <a:latin typeface="Times New Roman" panose="02020603050405020304" pitchFamily="18" charset="0"/>
                <a:ea typeface="Calibri" panose="020F0502020204030204" pitchFamily="34" charset="0"/>
              </a:rPr>
              <a:t> </a:t>
            </a:r>
            <a:endParaRPr lang="en-US" sz="3600" dirty="0">
              <a:solidFill>
                <a:srgbClr val="0000CC"/>
              </a:solidFill>
            </a:endParaRPr>
          </a:p>
        </p:txBody>
      </p:sp>
    </p:spTree>
    <p:extLst>
      <p:ext uri="{BB962C8B-B14F-4D97-AF65-F5344CB8AC3E}">
        <p14:creationId xmlns:p14="http://schemas.microsoft.com/office/powerpoint/2010/main" val="413560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ctrTitle"/>
          </p:nvPr>
        </p:nvSpPr>
        <p:spPr>
          <a:xfrm>
            <a:off x="3937649" y="2711185"/>
            <a:ext cx="4294400" cy="1546399"/>
          </a:xfrm>
          <a:prstGeom prst="rect">
            <a:avLst/>
          </a:prstGeom>
        </p:spPr>
        <p:txBody>
          <a:bodyPr lIns="121900" tIns="121900" rIns="121900" bIns="121900" anchor="ctr" anchorCtr="0">
            <a:noAutofit/>
          </a:bodyPr>
          <a:lstStyle/>
          <a:p>
            <a:r>
              <a:rPr lang="en" sz="6000" b="1">
                <a:solidFill>
                  <a:srgbClr val="FF0000"/>
                </a:solidFill>
              </a:rPr>
              <a:t>CỦNG CỐ</a:t>
            </a:r>
            <a:endParaRPr lang="en" sz="6000" b="1" dirty="0">
              <a:solidFill>
                <a:srgbClr val="FF0000"/>
              </a:solidFill>
            </a:endParaRPr>
          </a:p>
        </p:txBody>
      </p:sp>
      <p:sp>
        <p:nvSpPr>
          <p:cNvPr id="3" name="TextBox 2">
            <a:extLst>
              <a:ext uri="{FF2B5EF4-FFF2-40B4-BE49-F238E27FC236}">
                <a16:creationId xmlns:a16="http://schemas.microsoft.com/office/drawing/2014/main" id="{8F42730E-9F74-4A8B-C108-9B15FD795FA7}"/>
              </a:ext>
            </a:extLst>
          </p:cNvPr>
          <p:cNvSpPr txBox="1"/>
          <p:nvPr/>
        </p:nvSpPr>
        <p:spPr>
          <a:xfrm>
            <a:off x="3545512" y="4082354"/>
            <a:ext cx="5279923" cy="523220"/>
          </a:xfrm>
          <a:prstGeom prst="rect">
            <a:avLst/>
          </a:prstGeom>
          <a:noFill/>
        </p:spPr>
        <p:txBody>
          <a:bodyPr wrap="square" rtlCol="0">
            <a:spAutoFit/>
          </a:bodyPr>
          <a:lstStyle/>
          <a:p>
            <a:pPr algn="ctr"/>
            <a:r>
              <a:rPr lang="en-US" sz="2800" b="1"/>
              <a:t>Trắc nghiệm và tự luận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TextBox 2">
            <a:extLst>
              <a:ext uri="{FF2B5EF4-FFF2-40B4-BE49-F238E27FC236}">
                <a16:creationId xmlns:a16="http://schemas.microsoft.com/office/drawing/2014/main" id="{3D00515A-0AA2-5ADF-5BA1-45AC9CF6923B}"/>
              </a:ext>
            </a:extLst>
          </p:cNvPr>
          <p:cNvSpPr txBox="1"/>
          <p:nvPr/>
        </p:nvSpPr>
        <p:spPr>
          <a:xfrm>
            <a:off x="1745226" y="1738931"/>
            <a:ext cx="8701548" cy="2793842"/>
          </a:xfrm>
          <a:prstGeom prst="rect">
            <a:avLst/>
          </a:prstGeom>
          <a:noFill/>
        </p:spPr>
        <p:txBody>
          <a:bodyPr wrap="square">
            <a:spAutoFit/>
          </a:bodyPr>
          <a:lstStyle/>
          <a:p>
            <a:pPr>
              <a:lnSpc>
                <a:spcPct val="150000"/>
              </a:lnSpc>
            </a:pPr>
            <a:r>
              <a:rPr lang="en-US" sz="2400" b="1">
                <a:solidFill>
                  <a:srgbClr val="FF0000"/>
                </a:solidFill>
              </a:rPr>
              <a:t>CH</a:t>
            </a:r>
            <a:r>
              <a:rPr lang="vi-VN" sz="2400" b="1">
                <a:solidFill>
                  <a:srgbClr val="FF0000"/>
                </a:solidFill>
              </a:rPr>
              <a:t>1. </a:t>
            </a:r>
            <a:r>
              <a:rPr lang="vi-VN" sz="2400" b="1"/>
              <a:t>Đối tượng của chọn lọc tự nhiên là </a:t>
            </a:r>
            <a:endParaRPr lang="en-US" sz="2400" b="1"/>
          </a:p>
          <a:p>
            <a:pPr lvl="1">
              <a:lnSpc>
                <a:spcPct val="150000"/>
              </a:lnSpc>
            </a:pPr>
            <a:r>
              <a:rPr lang="vi-VN" sz="2400" b="1"/>
              <a:t>A. </a:t>
            </a:r>
            <a:r>
              <a:rPr lang="vi-VN" sz="2400"/>
              <a:t>mọi sinh vật sống.</a:t>
            </a:r>
          </a:p>
          <a:p>
            <a:pPr lvl="1">
              <a:lnSpc>
                <a:spcPct val="150000"/>
              </a:lnSpc>
            </a:pPr>
            <a:r>
              <a:rPr lang="vi-VN" sz="2400" b="1"/>
              <a:t>B.</a:t>
            </a:r>
            <a:r>
              <a:rPr lang="en-US" sz="2400" b="1"/>
              <a:t> </a:t>
            </a:r>
            <a:r>
              <a:rPr lang="vi-VN" sz="2400"/>
              <a:t>vật nuôi.</a:t>
            </a:r>
          </a:p>
          <a:p>
            <a:pPr lvl="1">
              <a:lnSpc>
                <a:spcPct val="150000"/>
              </a:lnSpc>
            </a:pPr>
            <a:r>
              <a:rPr lang="vi-VN" sz="2400" b="1"/>
              <a:t>C.</a:t>
            </a:r>
            <a:r>
              <a:rPr lang="en-US" sz="2400" b="1"/>
              <a:t> </a:t>
            </a:r>
            <a:r>
              <a:rPr lang="vi-VN" sz="2400"/>
              <a:t>cây trồng.</a:t>
            </a:r>
          </a:p>
          <a:p>
            <a:pPr lvl="1">
              <a:lnSpc>
                <a:spcPct val="150000"/>
              </a:lnSpc>
            </a:pPr>
            <a:r>
              <a:rPr lang="vi-VN" sz="2400" b="1"/>
              <a:t>D.</a:t>
            </a:r>
            <a:r>
              <a:rPr lang="en-US" sz="2400" b="1"/>
              <a:t> </a:t>
            </a:r>
            <a:r>
              <a:rPr lang="vi-VN" sz="2400"/>
              <a:t>sinh vật hoang dại.</a:t>
            </a:r>
          </a:p>
        </p:txBody>
      </p:sp>
      <p:grpSp>
        <p:nvGrpSpPr>
          <p:cNvPr id="4" name="Group 21">
            <a:extLst>
              <a:ext uri="{FF2B5EF4-FFF2-40B4-BE49-F238E27FC236}">
                <a16:creationId xmlns:a16="http://schemas.microsoft.com/office/drawing/2014/main" id="{4A36A4A3-2B07-90AE-8BA8-F73EFDB0563D}"/>
              </a:ext>
            </a:extLst>
          </p:cNvPr>
          <p:cNvGrpSpPr>
            <a:grpSpLocks/>
          </p:cNvGrpSpPr>
          <p:nvPr/>
        </p:nvGrpSpPr>
        <p:grpSpPr bwMode="auto">
          <a:xfrm>
            <a:off x="2185890" y="2444595"/>
            <a:ext cx="463724" cy="404794"/>
            <a:chOff x="3174" y="2656"/>
            <a:chExt cx="1549" cy="1351"/>
          </a:xfrm>
        </p:grpSpPr>
        <p:sp>
          <p:nvSpPr>
            <p:cNvPr id="5" name="AutoShape 22">
              <a:extLst>
                <a:ext uri="{FF2B5EF4-FFF2-40B4-BE49-F238E27FC236}">
                  <a16:creationId xmlns:a16="http://schemas.microsoft.com/office/drawing/2014/main" id="{2B7A8B81-3E86-EDCB-1735-D19D17F3379E}"/>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 name="AutoShape 23">
              <a:extLst>
                <a:ext uri="{FF2B5EF4-FFF2-40B4-BE49-F238E27FC236}">
                  <a16:creationId xmlns:a16="http://schemas.microsoft.com/office/drawing/2014/main" id="{D8EA4FAA-1973-A520-82C1-3FB61D84A90D}"/>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5" name="AutoShape 24">
              <a:extLst>
                <a:ext uri="{FF2B5EF4-FFF2-40B4-BE49-F238E27FC236}">
                  <a16:creationId xmlns:a16="http://schemas.microsoft.com/office/drawing/2014/main" id="{EB49A280-8FD7-BDA7-BF2F-BBB7F0B76E25}"/>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Tree>
    <p:extLst>
      <p:ext uri="{BB962C8B-B14F-4D97-AF65-F5344CB8AC3E}">
        <p14:creationId xmlns:p14="http://schemas.microsoft.com/office/powerpoint/2010/main" val="2582222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TextBox 2">
            <a:extLst>
              <a:ext uri="{FF2B5EF4-FFF2-40B4-BE49-F238E27FC236}">
                <a16:creationId xmlns:a16="http://schemas.microsoft.com/office/drawing/2014/main" id="{3D00515A-0AA2-5ADF-5BA1-45AC9CF6923B}"/>
              </a:ext>
            </a:extLst>
          </p:cNvPr>
          <p:cNvSpPr txBox="1"/>
          <p:nvPr/>
        </p:nvSpPr>
        <p:spPr>
          <a:xfrm>
            <a:off x="1745226" y="1738931"/>
            <a:ext cx="8701548" cy="2793842"/>
          </a:xfrm>
          <a:prstGeom prst="rect">
            <a:avLst/>
          </a:prstGeom>
          <a:noFill/>
        </p:spPr>
        <p:txBody>
          <a:bodyPr wrap="square">
            <a:spAutoFit/>
          </a:bodyPr>
          <a:lstStyle/>
          <a:p>
            <a:pPr>
              <a:lnSpc>
                <a:spcPct val="150000"/>
              </a:lnSpc>
            </a:pPr>
            <a:r>
              <a:rPr lang="en-US" sz="2400" b="1">
                <a:solidFill>
                  <a:srgbClr val="FF0000"/>
                </a:solidFill>
              </a:rPr>
              <a:t>CH2</a:t>
            </a:r>
            <a:r>
              <a:rPr lang="vi-VN" sz="2400" b="1">
                <a:solidFill>
                  <a:srgbClr val="FF0000"/>
                </a:solidFill>
              </a:rPr>
              <a:t>. </a:t>
            </a:r>
            <a:r>
              <a:rPr lang="vi-VN" sz="2400" b="1"/>
              <a:t>Động lực của chọn lọc nhân tạo là </a:t>
            </a:r>
            <a:endParaRPr lang="en-US" sz="2400" b="1"/>
          </a:p>
          <a:p>
            <a:pPr lvl="1">
              <a:lnSpc>
                <a:spcPct val="150000"/>
              </a:lnSpc>
            </a:pPr>
            <a:r>
              <a:rPr lang="vi-VN" sz="2400" b="1"/>
              <a:t>A. </a:t>
            </a:r>
            <a:r>
              <a:rPr lang="vi-VN" sz="2400"/>
              <a:t>nhu cầu, thị hiếu của con người.</a:t>
            </a:r>
          </a:p>
          <a:p>
            <a:pPr lvl="1">
              <a:lnSpc>
                <a:spcPct val="150000"/>
              </a:lnSpc>
            </a:pPr>
            <a:r>
              <a:rPr lang="vi-VN" sz="2400" b="1"/>
              <a:t>B.</a:t>
            </a:r>
            <a:r>
              <a:rPr lang="en-US" sz="2400" b="1"/>
              <a:t> </a:t>
            </a:r>
            <a:r>
              <a:rPr lang="vi-VN" sz="2400"/>
              <a:t>đấu tranh sinh tồn.</a:t>
            </a:r>
          </a:p>
          <a:p>
            <a:pPr lvl="1">
              <a:lnSpc>
                <a:spcPct val="150000"/>
              </a:lnSpc>
            </a:pPr>
            <a:r>
              <a:rPr lang="vi-VN" sz="2400" b="1"/>
              <a:t>C.</a:t>
            </a:r>
            <a:r>
              <a:rPr lang="en-US" sz="2400" b="1"/>
              <a:t> </a:t>
            </a:r>
            <a:r>
              <a:rPr lang="vi-VN" sz="2400"/>
              <a:t>sự cạnh tranh giữa các cá thể trong loài.</a:t>
            </a:r>
          </a:p>
          <a:p>
            <a:pPr lvl="1">
              <a:lnSpc>
                <a:spcPct val="150000"/>
              </a:lnSpc>
            </a:pPr>
            <a:r>
              <a:rPr lang="vi-VN" sz="2400" b="1"/>
              <a:t>D.</a:t>
            </a:r>
            <a:r>
              <a:rPr lang="en-US" sz="2400" b="1"/>
              <a:t> </a:t>
            </a:r>
            <a:r>
              <a:rPr lang="vi-VN" sz="2400"/>
              <a:t>sự cạnh tranh giữa các cá thể khác loài.</a:t>
            </a:r>
          </a:p>
        </p:txBody>
      </p:sp>
      <p:grpSp>
        <p:nvGrpSpPr>
          <p:cNvPr id="4" name="Group 21">
            <a:extLst>
              <a:ext uri="{FF2B5EF4-FFF2-40B4-BE49-F238E27FC236}">
                <a16:creationId xmlns:a16="http://schemas.microsoft.com/office/drawing/2014/main" id="{4A36A4A3-2B07-90AE-8BA8-F73EFDB0563D}"/>
              </a:ext>
            </a:extLst>
          </p:cNvPr>
          <p:cNvGrpSpPr>
            <a:grpSpLocks/>
          </p:cNvGrpSpPr>
          <p:nvPr/>
        </p:nvGrpSpPr>
        <p:grpSpPr bwMode="auto">
          <a:xfrm>
            <a:off x="2181778" y="2444596"/>
            <a:ext cx="463724" cy="404794"/>
            <a:chOff x="3174" y="2656"/>
            <a:chExt cx="1549" cy="1351"/>
          </a:xfrm>
        </p:grpSpPr>
        <p:sp>
          <p:nvSpPr>
            <p:cNvPr id="5" name="AutoShape 22">
              <a:extLst>
                <a:ext uri="{FF2B5EF4-FFF2-40B4-BE49-F238E27FC236}">
                  <a16:creationId xmlns:a16="http://schemas.microsoft.com/office/drawing/2014/main" id="{2B7A8B81-3E86-EDCB-1735-D19D17F3379E}"/>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 name="AutoShape 23">
              <a:extLst>
                <a:ext uri="{FF2B5EF4-FFF2-40B4-BE49-F238E27FC236}">
                  <a16:creationId xmlns:a16="http://schemas.microsoft.com/office/drawing/2014/main" id="{D8EA4FAA-1973-A520-82C1-3FB61D84A90D}"/>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5" name="AutoShape 24">
              <a:extLst>
                <a:ext uri="{FF2B5EF4-FFF2-40B4-BE49-F238E27FC236}">
                  <a16:creationId xmlns:a16="http://schemas.microsoft.com/office/drawing/2014/main" id="{EB49A280-8FD7-BDA7-BF2F-BBB7F0B76E25}"/>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Tree>
    <p:extLst>
      <p:ext uri="{BB962C8B-B14F-4D97-AF65-F5344CB8AC3E}">
        <p14:creationId xmlns:p14="http://schemas.microsoft.com/office/powerpoint/2010/main" val="84574559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TextBox 2">
            <a:extLst>
              <a:ext uri="{FF2B5EF4-FFF2-40B4-BE49-F238E27FC236}">
                <a16:creationId xmlns:a16="http://schemas.microsoft.com/office/drawing/2014/main" id="{3D00515A-0AA2-5ADF-5BA1-45AC9CF6923B}"/>
              </a:ext>
            </a:extLst>
          </p:cNvPr>
          <p:cNvSpPr txBox="1"/>
          <p:nvPr/>
        </p:nvSpPr>
        <p:spPr>
          <a:xfrm>
            <a:off x="1745225" y="1738931"/>
            <a:ext cx="9198077" cy="2793842"/>
          </a:xfrm>
          <a:prstGeom prst="rect">
            <a:avLst/>
          </a:prstGeom>
          <a:noFill/>
        </p:spPr>
        <p:txBody>
          <a:bodyPr wrap="square">
            <a:spAutoFit/>
          </a:bodyPr>
          <a:lstStyle/>
          <a:p>
            <a:pPr algn="just">
              <a:lnSpc>
                <a:spcPct val="150000"/>
              </a:lnSpc>
            </a:pPr>
            <a:r>
              <a:rPr lang="en-US" sz="2400" b="1">
                <a:solidFill>
                  <a:srgbClr val="FF0000"/>
                </a:solidFill>
              </a:rPr>
              <a:t>CH3</a:t>
            </a:r>
            <a:r>
              <a:rPr lang="vi-VN" sz="2400" b="1">
                <a:solidFill>
                  <a:srgbClr val="FF0000"/>
                </a:solidFill>
              </a:rPr>
              <a:t>. </a:t>
            </a:r>
            <a:r>
              <a:rPr lang="vi-VN" sz="2400" b="1"/>
              <a:t>Thực chất của chọn lọc tự nhiên là gì?</a:t>
            </a:r>
          </a:p>
          <a:p>
            <a:pPr algn="just">
              <a:lnSpc>
                <a:spcPct val="150000"/>
              </a:lnSpc>
            </a:pPr>
            <a:r>
              <a:rPr lang="vi-VN" sz="2400" b="1"/>
              <a:t>A.</a:t>
            </a:r>
            <a:r>
              <a:rPr lang="en-US" sz="2400" b="1"/>
              <a:t> </a:t>
            </a:r>
            <a:r>
              <a:rPr lang="vi-VN" sz="2400"/>
              <a:t>Tác động vào kiểu hình của các cá thể trong quần thể.</a:t>
            </a:r>
            <a:endParaRPr lang="en-US" sz="2400" b="1"/>
          </a:p>
          <a:p>
            <a:pPr algn="just">
              <a:lnSpc>
                <a:spcPct val="150000"/>
              </a:lnSpc>
            </a:pPr>
            <a:r>
              <a:rPr lang="vi-VN" sz="2400" b="1"/>
              <a:t>B.</a:t>
            </a:r>
            <a:r>
              <a:rPr lang="en-US" sz="2400" b="1"/>
              <a:t> </a:t>
            </a:r>
            <a:r>
              <a:rPr lang="vi-VN" sz="2400"/>
              <a:t>Phân hoá khả năng sống sót của các cá thể trong quần thể.</a:t>
            </a:r>
          </a:p>
          <a:p>
            <a:pPr algn="just">
              <a:lnSpc>
                <a:spcPct val="150000"/>
              </a:lnSpc>
            </a:pPr>
            <a:r>
              <a:rPr lang="vi-VN" sz="2400" b="1"/>
              <a:t>C.</a:t>
            </a:r>
            <a:r>
              <a:rPr lang="en-US" sz="2400" b="1"/>
              <a:t> </a:t>
            </a:r>
            <a:r>
              <a:rPr lang="vi-VN" sz="2400"/>
              <a:t>Giúp cho các cá thể thích nghi trở nên phổ biến trong quần thể.</a:t>
            </a:r>
          </a:p>
          <a:p>
            <a:pPr algn="just">
              <a:lnSpc>
                <a:spcPct val="150000"/>
              </a:lnSpc>
            </a:pPr>
            <a:r>
              <a:rPr lang="vi-VN" sz="2400" b="1"/>
              <a:t>D.</a:t>
            </a:r>
            <a:r>
              <a:rPr lang="en-US" sz="2400" b="1"/>
              <a:t> </a:t>
            </a:r>
            <a:r>
              <a:rPr lang="vi-VN" sz="2400"/>
              <a:t>Phát hiện và giữ lại những cá thể có giá trị kinh tế cao.</a:t>
            </a:r>
          </a:p>
        </p:txBody>
      </p:sp>
      <p:grpSp>
        <p:nvGrpSpPr>
          <p:cNvPr id="4" name="Group 21">
            <a:extLst>
              <a:ext uri="{FF2B5EF4-FFF2-40B4-BE49-F238E27FC236}">
                <a16:creationId xmlns:a16="http://schemas.microsoft.com/office/drawing/2014/main" id="{4A36A4A3-2B07-90AE-8BA8-F73EFDB0563D}"/>
              </a:ext>
            </a:extLst>
          </p:cNvPr>
          <p:cNvGrpSpPr>
            <a:grpSpLocks/>
          </p:cNvGrpSpPr>
          <p:nvPr/>
        </p:nvGrpSpPr>
        <p:grpSpPr bwMode="auto">
          <a:xfrm>
            <a:off x="1745226" y="3008057"/>
            <a:ext cx="463724" cy="404794"/>
            <a:chOff x="3174" y="2656"/>
            <a:chExt cx="1549" cy="1351"/>
          </a:xfrm>
        </p:grpSpPr>
        <p:sp>
          <p:nvSpPr>
            <p:cNvPr id="5" name="AutoShape 22">
              <a:extLst>
                <a:ext uri="{FF2B5EF4-FFF2-40B4-BE49-F238E27FC236}">
                  <a16:creationId xmlns:a16="http://schemas.microsoft.com/office/drawing/2014/main" id="{2B7A8B81-3E86-EDCB-1735-D19D17F3379E}"/>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 name="AutoShape 23">
              <a:extLst>
                <a:ext uri="{FF2B5EF4-FFF2-40B4-BE49-F238E27FC236}">
                  <a16:creationId xmlns:a16="http://schemas.microsoft.com/office/drawing/2014/main" id="{D8EA4FAA-1973-A520-82C1-3FB61D84A90D}"/>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5" name="AutoShape 24">
              <a:extLst>
                <a:ext uri="{FF2B5EF4-FFF2-40B4-BE49-F238E27FC236}">
                  <a16:creationId xmlns:a16="http://schemas.microsoft.com/office/drawing/2014/main" id="{EB49A280-8FD7-BDA7-BF2F-BBB7F0B76E25}"/>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Tree>
    <p:extLst>
      <p:ext uri="{BB962C8B-B14F-4D97-AF65-F5344CB8AC3E}">
        <p14:creationId xmlns:p14="http://schemas.microsoft.com/office/powerpoint/2010/main" val="9631166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4C890-38C6-4BF2-3F98-CD289115E1D6}"/>
              </a:ext>
            </a:extLst>
          </p:cNvPr>
          <p:cNvSpPr/>
          <p:nvPr/>
        </p:nvSpPr>
        <p:spPr>
          <a:xfrm>
            <a:off x="556506" y="443926"/>
            <a:ext cx="11078988" cy="597014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DD3D66-560C-16B6-275B-C4B660FF93C1}"/>
              </a:ext>
            </a:extLst>
          </p:cNvPr>
          <p:cNvSpPr txBox="1"/>
          <p:nvPr/>
        </p:nvSpPr>
        <p:spPr>
          <a:xfrm>
            <a:off x="715788" y="729407"/>
            <a:ext cx="10760423" cy="5151410"/>
          </a:xfrm>
          <a:prstGeom prst="rect">
            <a:avLst/>
          </a:prstGeom>
          <a:noFill/>
        </p:spPr>
        <p:txBody>
          <a:bodyPr wrap="square">
            <a:spAutoFit/>
          </a:bodyPr>
          <a:lstStyle/>
          <a:p>
            <a:pPr algn="just">
              <a:lnSpc>
                <a:spcPct val="130000"/>
              </a:lnSpc>
              <a:spcBef>
                <a:spcPts val="600"/>
              </a:spcBef>
            </a:pPr>
            <a:r>
              <a:rPr lang="en-US" sz="2400" b="1">
                <a:solidFill>
                  <a:srgbClr val="FF0000"/>
                </a:solidFill>
              </a:rPr>
              <a:t>CH4</a:t>
            </a:r>
            <a:r>
              <a:rPr lang="vi-VN" sz="2400" b="1">
                <a:solidFill>
                  <a:srgbClr val="FF0000"/>
                </a:solidFill>
              </a:rPr>
              <a:t>. </a:t>
            </a:r>
            <a:r>
              <a:rPr lang="vi-VN" sz="2400" b="1"/>
              <a:t>Phát biểu nào sau đây đúng khi nói về chọn lọc tự nhiên?</a:t>
            </a:r>
          </a:p>
          <a:p>
            <a:pPr lvl="1" algn="just">
              <a:lnSpc>
                <a:spcPct val="130000"/>
              </a:lnSpc>
              <a:spcBef>
                <a:spcPts val="600"/>
              </a:spcBef>
            </a:pPr>
            <a:r>
              <a:rPr lang="vi-VN" sz="2400" b="1"/>
              <a:t>A.</a:t>
            </a:r>
            <a:r>
              <a:rPr lang="en-US" sz="2400" b="1"/>
              <a:t> </a:t>
            </a:r>
            <a:r>
              <a:rPr lang="vi-VN" sz="2400"/>
              <a:t>Chọn lọc tự nhiên chịu ảnh hưởng chính từ hoạt động của con người.</a:t>
            </a:r>
          </a:p>
          <a:p>
            <a:pPr lvl="1" algn="just">
              <a:lnSpc>
                <a:spcPct val="130000"/>
              </a:lnSpc>
              <a:spcBef>
                <a:spcPts val="600"/>
              </a:spcBef>
            </a:pPr>
            <a:r>
              <a:rPr lang="vi-VN" sz="2400" b="1"/>
              <a:t>B.</a:t>
            </a:r>
            <a:r>
              <a:rPr lang="en-US" sz="2400" b="1"/>
              <a:t> </a:t>
            </a:r>
            <a:r>
              <a:rPr lang="vi-VN" sz="2400"/>
              <a:t>Chọn lọc tự nhiên trực tiếp làm tăng tần số allele quy định kiểu hình thích nghi.</a:t>
            </a:r>
          </a:p>
          <a:p>
            <a:pPr lvl="1" algn="just">
              <a:lnSpc>
                <a:spcPct val="130000"/>
              </a:lnSpc>
              <a:spcBef>
                <a:spcPts val="600"/>
              </a:spcBef>
            </a:pPr>
            <a:r>
              <a:rPr lang="vi-VN" sz="2400" b="1"/>
              <a:t>C.</a:t>
            </a:r>
            <a:r>
              <a:rPr lang="en-US" sz="2400" b="1"/>
              <a:t> </a:t>
            </a:r>
            <a:r>
              <a:rPr lang="vi-VN" sz="2400"/>
              <a:t>Chọn lọc tự nhiên phân hoá khả năng sống sót và sinh sản của các cá thể có đặc điểm thích nghi dẫn đến số lượng cá thể có đặc điểm thích nghi được di truyền trở nên phổ biến trong quần thể.</a:t>
            </a:r>
          </a:p>
          <a:p>
            <a:pPr lvl="1" algn="just">
              <a:lnSpc>
                <a:spcPct val="130000"/>
              </a:lnSpc>
              <a:spcBef>
                <a:spcPts val="600"/>
              </a:spcBef>
            </a:pPr>
            <a:r>
              <a:rPr lang="vi-VN" sz="2400" b="1"/>
              <a:t>D.</a:t>
            </a:r>
            <a:r>
              <a:rPr lang="en-US" sz="2400" b="1"/>
              <a:t> </a:t>
            </a:r>
            <a:r>
              <a:rPr lang="vi-VN" sz="2400"/>
              <a:t>Chọn lọc tự nhiên là phương pháp con người sử dụng nguyên lí tiến hoá nhằm tạo ra các giống vật nuôi, cây trồng, các chủng vi sinh vật phù hợp với nhu cầu cụ thể của con người.</a:t>
            </a:r>
          </a:p>
        </p:txBody>
      </p:sp>
      <p:grpSp>
        <p:nvGrpSpPr>
          <p:cNvPr id="17" name="Group 21">
            <a:extLst>
              <a:ext uri="{FF2B5EF4-FFF2-40B4-BE49-F238E27FC236}">
                <a16:creationId xmlns:a16="http://schemas.microsoft.com/office/drawing/2014/main" id="{472511A1-7CEC-1BA9-F320-867928526A51}"/>
              </a:ext>
            </a:extLst>
          </p:cNvPr>
          <p:cNvGrpSpPr>
            <a:grpSpLocks/>
          </p:cNvGrpSpPr>
          <p:nvPr/>
        </p:nvGrpSpPr>
        <p:grpSpPr bwMode="auto">
          <a:xfrm>
            <a:off x="1153503" y="2946041"/>
            <a:ext cx="463724" cy="404794"/>
            <a:chOff x="3174" y="2656"/>
            <a:chExt cx="1549" cy="1351"/>
          </a:xfrm>
        </p:grpSpPr>
        <p:sp>
          <p:nvSpPr>
            <p:cNvPr id="18" name="AutoShape 22">
              <a:extLst>
                <a:ext uri="{FF2B5EF4-FFF2-40B4-BE49-F238E27FC236}">
                  <a16:creationId xmlns:a16="http://schemas.microsoft.com/office/drawing/2014/main" id="{254BA005-B29A-A4C5-E217-1C8E474ADFEC}"/>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AutoShape 23">
              <a:extLst>
                <a:ext uri="{FF2B5EF4-FFF2-40B4-BE49-F238E27FC236}">
                  <a16:creationId xmlns:a16="http://schemas.microsoft.com/office/drawing/2014/main" id="{A0574192-F1E8-E19F-AA81-492E755DB7A8}"/>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 name="AutoShape 24">
              <a:extLst>
                <a:ext uri="{FF2B5EF4-FFF2-40B4-BE49-F238E27FC236}">
                  <a16:creationId xmlns:a16="http://schemas.microsoft.com/office/drawing/2014/main" id="{B3E6EE5C-B6C9-247E-3D41-7ABF7D89B184}"/>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rgbClr val="3A81BA">
                    <a:gamma/>
                    <a:shade val="46275"/>
                    <a:invGamma/>
                  </a:srgbClr>
                </a:gs>
                <a:gs pos="100000">
                  <a:srgbClr val="3A81B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30445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4C890-38C6-4BF2-3F98-CD289115E1D6}"/>
              </a:ext>
            </a:extLst>
          </p:cNvPr>
          <p:cNvSpPr/>
          <p:nvPr/>
        </p:nvSpPr>
        <p:spPr>
          <a:xfrm>
            <a:off x="556506" y="443926"/>
            <a:ext cx="11078988" cy="597014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6565ED-AE7E-C1FD-35C5-C4D00F9778D6}"/>
              </a:ext>
            </a:extLst>
          </p:cNvPr>
          <p:cNvSpPr txBox="1"/>
          <p:nvPr/>
        </p:nvSpPr>
        <p:spPr>
          <a:xfrm>
            <a:off x="831809" y="635542"/>
            <a:ext cx="10483154" cy="5586914"/>
          </a:xfrm>
          <a:prstGeom prst="rect">
            <a:avLst/>
          </a:prstGeom>
          <a:noFill/>
        </p:spPr>
        <p:txBody>
          <a:bodyPr wrap="square">
            <a:spAutoFit/>
          </a:bodyPr>
          <a:lstStyle/>
          <a:p>
            <a:pPr algn="just">
              <a:lnSpc>
                <a:spcPct val="125000"/>
              </a:lnSpc>
            </a:pPr>
            <a:r>
              <a:rPr lang="en-US" sz="2400" b="1">
                <a:solidFill>
                  <a:srgbClr val="FF0000"/>
                </a:solidFill>
              </a:rPr>
              <a:t>CH5.</a:t>
            </a:r>
            <a:r>
              <a:rPr lang="vi-VN" sz="2400" b="1">
                <a:solidFill>
                  <a:srgbClr val="FF0000"/>
                </a:solidFill>
              </a:rPr>
              <a:t> </a:t>
            </a:r>
            <a:r>
              <a:rPr lang="vi-VN" sz="2400" b="1"/>
              <a:t>Tiến hoá là</a:t>
            </a:r>
          </a:p>
          <a:p>
            <a:pPr lvl="1" algn="just">
              <a:lnSpc>
                <a:spcPct val="125000"/>
              </a:lnSpc>
            </a:pPr>
            <a:r>
              <a:rPr lang="vi-VN" sz="2400" b="1"/>
              <a:t>A. </a:t>
            </a:r>
            <a:r>
              <a:rPr lang="vi-VN" sz="2400"/>
              <a:t>sự hình thành đặc điểm thích nghi của sinh vật.</a:t>
            </a:r>
          </a:p>
          <a:p>
            <a:pPr lvl="1" algn="just">
              <a:lnSpc>
                <a:spcPct val="125000"/>
              </a:lnSpc>
            </a:pPr>
            <a:r>
              <a:rPr lang="vi-VN" sz="2400" b="1"/>
              <a:t>B. </a:t>
            </a:r>
            <a:r>
              <a:rPr lang="vi-VN" sz="2400"/>
              <a:t>sự hình thành các đặc điểm mới của loài.</a:t>
            </a:r>
          </a:p>
          <a:p>
            <a:pPr lvl="1" algn="just">
              <a:lnSpc>
                <a:spcPct val="125000"/>
              </a:lnSpc>
            </a:pPr>
            <a:r>
              <a:rPr lang="vi-VN" sz="2400" b="1"/>
              <a:t>C. </a:t>
            </a:r>
            <a:r>
              <a:rPr lang="vi-VN" sz="2400"/>
              <a:t>sự thay đổi vốn gene của quần thể từ thế hệ này sang thế hệ khác.</a:t>
            </a:r>
          </a:p>
          <a:p>
            <a:pPr lvl="1" algn="just">
              <a:lnSpc>
                <a:spcPct val="125000"/>
              </a:lnSpc>
            </a:pPr>
            <a:r>
              <a:rPr lang="vi-VN" sz="2400" b="1"/>
              <a:t>D. </a:t>
            </a:r>
            <a:r>
              <a:rPr lang="vi-VN" sz="2400"/>
              <a:t>sự hình thành loài mới hoặc tuyệt chủng của loài.</a:t>
            </a:r>
          </a:p>
          <a:p>
            <a:pPr algn="just">
              <a:lnSpc>
                <a:spcPct val="125000"/>
              </a:lnSpc>
            </a:pPr>
            <a:r>
              <a:rPr lang="en-US" sz="2400" b="1">
                <a:solidFill>
                  <a:srgbClr val="FF0000"/>
                </a:solidFill>
              </a:rPr>
              <a:t>CH6. </a:t>
            </a:r>
            <a:r>
              <a:rPr lang="vi-VN" sz="2400" b="1"/>
              <a:t>Sự hình thành quần thể bướm đêm Biston betularia ở Anh với đa số các cá thể màu tối là do</a:t>
            </a:r>
          </a:p>
          <a:p>
            <a:pPr lvl="1" algn="just">
              <a:lnSpc>
                <a:spcPct val="125000"/>
              </a:lnSpc>
            </a:pPr>
            <a:r>
              <a:rPr lang="vi-VN" sz="2400" b="1"/>
              <a:t>A. </a:t>
            </a:r>
            <a:r>
              <a:rPr lang="vi-VN" sz="2400"/>
              <a:t>chim ăn côn trùng phát triển mạnh.</a:t>
            </a:r>
          </a:p>
          <a:p>
            <a:pPr lvl="1" algn="just">
              <a:lnSpc>
                <a:spcPct val="125000"/>
              </a:lnSpc>
            </a:pPr>
            <a:r>
              <a:rPr lang="vi-VN" sz="2400" b="1"/>
              <a:t>B. </a:t>
            </a:r>
            <a:r>
              <a:rPr lang="vi-VN" sz="2400"/>
              <a:t>chim ăn côn trùng chỉ bắt những con bướm màu sáng làm thức ăn.</a:t>
            </a:r>
          </a:p>
          <a:p>
            <a:pPr lvl="1" algn="just">
              <a:lnSpc>
                <a:spcPct val="125000"/>
              </a:lnSpc>
            </a:pPr>
            <a:r>
              <a:rPr lang="vi-VN" sz="2400" b="1"/>
              <a:t>C. </a:t>
            </a:r>
            <a:r>
              <a:rPr lang="vi-VN" sz="2400"/>
              <a:t>môi trường sống thay đổi theo hướng tăng cơ hội sống sót của bướm màu tối.</a:t>
            </a:r>
          </a:p>
          <a:p>
            <a:pPr lvl="1" algn="just">
              <a:lnSpc>
                <a:spcPct val="125000"/>
              </a:lnSpc>
            </a:pPr>
            <a:r>
              <a:rPr lang="vi-VN" sz="2400" b="1"/>
              <a:t>D. </a:t>
            </a:r>
            <a:r>
              <a:rPr lang="vi-VN" sz="2400"/>
              <a:t>bướm màu sáng biến đổi thành bướm màu tối qua các thế hệ.</a:t>
            </a:r>
            <a:endParaRPr lang="en-US" sz="2400"/>
          </a:p>
        </p:txBody>
      </p:sp>
      <p:grpSp>
        <p:nvGrpSpPr>
          <p:cNvPr id="2" name="Group 21">
            <a:extLst>
              <a:ext uri="{FF2B5EF4-FFF2-40B4-BE49-F238E27FC236}">
                <a16:creationId xmlns:a16="http://schemas.microsoft.com/office/drawing/2014/main" id="{0BD3CD83-03A8-E5BC-AE70-6033811E6664}"/>
              </a:ext>
            </a:extLst>
          </p:cNvPr>
          <p:cNvGrpSpPr>
            <a:grpSpLocks/>
          </p:cNvGrpSpPr>
          <p:nvPr/>
        </p:nvGrpSpPr>
        <p:grpSpPr bwMode="auto">
          <a:xfrm>
            <a:off x="1277390" y="2090635"/>
            <a:ext cx="463724" cy="404794"/>
            <a:chOff x="3174" y="2656"/>
            <a:chExt cx="1549" cy="1351"/>
          </a:xfrm>
        </p:grpSpPr>
        <p:sp>
          <p:nvSpPr>
            <p:cNvPr id="3" name="AutoShape 22">
              <a:extLst>
                <a:ext uri="{FF2B5EF4-FFF2-40B4-BE49-F238E27FC236}">
                  <a16:creationId xmlns:a16="http://schemas.microsoft.com/office/drawing/2014/main" id="{B6C3A91D-EEBC-2760-D0B7-20B8D23CC6D0}"/>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 name="AutoShape 23">
              <a:extLst>
                <a:ext uri="{FF2B5EF4-FFF2-40B4-BE49-F238E27FC236}">
                  <a16:creationId xmlns:a16="http://schemas.microsoft.com/office/drawing/2014/main" id="{B7689FF8-35E1-8096-9E2D-77C24CE9D415}"/>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 name="AutoShape 24">
              <a:extLst>
                <a:ext uri="{FF2B5EF4-FFF2-40B4-BE49-F238E27FC236}">
                  <a16:creationId xmlns:a16="http://schemas.microsoft.com/office/drawing/2014/main" id="{88F262AE-1755-A816-6150-BF6BFDBD7CFF}"/>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rgbClr val="3A81BA">
                    <a:gamma/>
                    <a:shade val="46275"/>
                    <a:invGamma/>
                  </a:srgbClr>
                </a:gs>
                <a:gs pos="100000">
                  <a:srgbClr val="3A81B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8" name="Group 21">
            <a:extLst>
              <a:ext uri="{FF2B5EF4-FFF2-40B4-BE49-F238E27FC236}">
                <a16:creationId xmlns:a16="http://schemas.microsoft.com/office/drawing/2014/main" id="{1BC7E9C5-9454-766A-71B3-789722BC8F55}"/>
              </a:ext>
            </a:extLst>
          </p:cNvPr>
          <p:cNvGrpSpPr>
            <a:grpSpLocks/>
          </p:cNvGrpSpPr>
          <p:nvPr/>
        </p:nvGrpSpPr>
        <p:grpSpPr bwMode="auto">
          <a:xfrm>
            <a:off x="1273498" y="4822036"/>
            <a:ext cx="463724" cy="404794"/>
            <a:chOff x="3174" y="2656"/>
            <a:chExt cx="1549" cy="1351"/>
          </a:xfrm>
        </p:grpSpPr>
        <p:sp>
          <p:nvSpPr>
            <p:cNvPr id="10" name="AutoShape 22">
              <a:extLst>
                <a:ext uri="{FF2B5EF4-FFF2-40B4-BE49-F238E27FC236}">
                  <a16:creationId xmlns:a16="http://schemas.microsoft.com/office/drawing/2014/main" id="{AE132168-E3DA-A370-7C80-A2B2855678C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AutoShape 23">
              <a:extLst>
                <a:ext uri="{FF2B5EF4-FFF2-40B4-BE49-F238E27FC236}">
                  <a16:creationId xmlns:a16="http://schemas.microsoft.com/office/drawing/2014/main" id="{F6090064-77C1-0785-B66B-CE302B15983F}"/>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AutoShape 24">
              <a:extLst>
                <a:ext uri="{FF2B5EF4-FFF2-40B4-BE49-F238E27FC236}">
                  <a16:creationId xmlns:a16="http://schemas.microsoft.com/office/drawing/2014/main" id="{AE49FBA7-C01C-76E4-B971-DBEECD717590}"/>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rgbClr val="3A81BA">
                    <a:gamma/>
                    <a:shade val="46275"/>
                    <a:invGamma/>
                  </a:srgbClr>
                </a:gs>
                <a:gs pos="100000">
                  <a:srgbClr val="3A81B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419564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4C890-38C6-4BF2-3F98-CD289115E1D6}"/>
              </a:ext>
            </a:extLst>
          </p:cNvPr>
          <p:cNvSpPr/>
          <p:nvPr/>
        </p:nvSpPr>
        <p:spPr>
          <a:xfrm>
            <a:off x="556506" y="443926"/>
            <a:ext cx="11078988" cy="597014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424790-80B8-D2DD-2262-D9401D7F2ACF}"/>
              </a:ext>
            </a:extLst>
          </p:cNvPr>
          <p:cNvSpPr txBox="1"/>
          <p:nvPr/>
        </p:nvSpPr>
        <p:spPr>
          <a:xfrm>
            <a:off x="833775" y="635542"/>
            <a:ext cx="10524449" cy="5586914"/>
          </a:xfrm>
          <a:prstGeom prst="rect">
            <a:avLst/>
          </a:prstGeom>
          <a:noFill/>
        </p:spPr>
        <p:txBody>
          <a:bodyPr wrap="square">
            <a:spAutoFit/>
          </a:bodyPr>
          <a:lstStyle/>
          <a:p>
            <a:pPr algn="just">
              <a:lnSpc>
                <a:spcPct val="125000"/>
              </a:lnSpc>
            </a:pPr>
            <a:r>
              <a:rPr lang="en-US" sz="2400" b="1">
                <a:solidFill>
                  <a:srgbClr val="FF0000"/>
                </a:solidFill>
              </a:rPr>
              <a:t>CH7.</a:t>
            </a:r>
            <a:r>
              <a:rPr lang="vi-VN" sz="2400" b="1">
                <a:solidFill>
                  <a:srgbClr val="FF0000"/>
                </a:solidFill>
              </a:rPr>
              <a:t> </a:t>
            </a:r>
            <a:r>
              <a:rPr lang="vi-VN" sz="2400" b="1"/>
              <a:t>Các giống rau dưới đây có nguồn gốc chung từ cây cải dại, giống rau nào được chọn lọc nhân tạo theo hướng phát triển lá?</a:t>
            </a:r>
          </a:p>
          <a:p>
            <a:pPr lvl="1" algn="just">
              <a:lnSpc>
                <a:spcPct val="125000"/>
              </a:lnSpc>
            </a:pPr>
            <a:r>
              <a:rPr lang="vi-VN" sz="2400" b="1"/>
              <a:t>A. </a:t>
            </a:r>
            <a:r>
              <a:rPr lang="vi-VN" sz="2400"/>
              <a:t>Súp lơ.</a:t>
            </a:r>
          </a:p>
          <a:p>
            <a:pPr lvl="1" algn="just">
              <a:lnSpc>
                <a:spcPct val="125000"/>
              </a:lnSpc>
            </a:pPr>
            <a:r>
              <a:rPr lang="vi-VN" sz="2400" b="1"/>
              <a:t>B. </a:t>
            </a:r>
            <a:r>
              <a:rPr lang="vi-VN" sz="2400"/>
              <a:t>Bắp cải.</a:t>
            </a:r>
          </a:p>
          <a:p>
            <a:pPr lvl="1" algn="just">
              <a:lnSpc>
                <a:spcPct val="125000"/>
              </a:lnSpc>
            </a:pPr>
            <a:r>
              <a:rPr lang="vi-VN" sz="2400" b="1"/>
              <a:t>C. </a:t>
            </a:r>
            <a:r>
              <a:rPr lang="vi-VN" sz="2400"/>
              <a:t>Su hào.</a:t>
            </a:r>
          </a:p>
          <a:p>
            <a:pPr lvl="1" algn="just">
              <a:lnSpc>
                <a:spcPct val="125000"/>
              </a:lnSpc>
            </a:pPr>
            <a:r>
              <a:rPr lang="vi-VN" sz="2400" b="1"/>
              <a:t>D. </a:t>
            </a:r>
            <a:r>
              <a:rPr lang="vi-VN" sz="2400"/>
              <a:t>Bắp cải tí hon.</a:t>
            </a:r>
          </a:p>
          <a:p>
            <a:pPr algn="just">
              <a:lnSpc>
                <a:spcPct val="125000"/>
              </a:lnSpc>
            </a:pPr>
            <a:r>
              <a:rPr lang="en-US" sz="2400" b="1">
                <a:solidFill>
                  <a:srgbClr val="FF0000"/>
                </a:solidFill>
              </a:rPr>
              <a:t>CH8. </a:t>
            </a:r>
            <a:r>
              <a:rPr lang="vi-VN" sz="2400" b="1"/>
              <a:t>Các giống gà dưới đây có nguồn gốc chung từ gà rừng, giống gà nào được chọn lọc nhân tạo theo hướng đáp ứng nhu cầu làm cảnh?</a:t>
            </a:r>
          </a:p>
          <a:p>
            <a:pPr lvl="1" algn="just">
              <a:lnSpc>
                <a:spcPct val="125000"/>
              </a:lnSpc>
            </a:pPr>
            <a:r>
              <a:rPr lang="vi-VN" sz="2400" b="1"/>
              <a:t>A. </a:t>
            </a:r>
            <a:r>
              <a:rPr lang="vi-VN" sz="2400"/>
              <a:t>Gà tre tân châu.</a:t>
            </a:r>
          </a:p>
          <a:p>
            <a:pPr lvl="1" algn="just">
              <a:lnSpc>
                <a:spcPct val="125000"/>
              </a:lnSpc>
            </a:pPr>
            <a:r>
              <a:rPr lang="vi-VN" sz="2400" b="1"/>
              <a:t>B. </a:t>
            </a:r>
            <a:r>
              <a:rPr lang="vi-VN" sz="2400"/>
              <a:t>Gà chọi.</a:t>
            </a:r>
          </a:p>
          <a:p>
            <a:pPr lvl="1" algn="just">
              <a:lnSpc>
                <a:spcPct val="125000"/>
              </a:lnSpc>
            </a:pPr>
            <a:r>
              <a:rPr lang="vi-VN" sz="2400" b="1"/>
              <a:t>C. </a:t>
            </a:r>
            <a:r>
              <a:rPr lang="vi-VN" sz="2400"/>
              <a:t>Gà đông tảo.</a:t>
            </a:r>
          </a:p>
          <a:p>
            <a:pPr lvl="1" algn="just">
              <a:lnSpc>
                <a:spcPct val="125000"/>
              </a:lnSpc>
            </a:pPr>
            <a:r>
              <a:rPr lang="vi-VN" sz="2400" b="1"/>
              <a:t>D. </a:t>
            </a:r>
            <a:r>
              <a:rPr lang="vi-VN" sz="2400"/>
              <a:t>Gà ri.</a:t>
            </a:r>
            <a:endParaRPr lang="en-US" sz="2400"/>
          </a:p>
        </p:txBody>
      </p:sp>
      <p:grpSp>
        <p:nvGrpSpPr>
          <p:cNvPr id="4" name="Group 21">
            <a:extLst>
              <a:ext uri="{FF2B5EF4-FFF2-40B4-BE49-F238E27FC236}">
                <a16:creationId xmlns:a16="http://schemas.microsoft.com/office/drawing/2014/main" id="{AD66DF81-DA48-8DC2-F5AC-D03BE8DB7201}"/>
              </a:ext>
            </a:extLst>
          </p:cNvPr>
          <p:cNvGrpSpPr>
            <a:grpSpLocks/>
          </p:cNvGrpSpPr>
          <p:nvPr/>
        </p:nvGrpSpPr>
        <p:grpSpPr bwMode="auto">
          <a:xfrm>
            <a:off x="1277389" y="2078836"/>
            <a:ext cx="463724" cy="404794"/>
            <a:chOff x="3174" y="2656"/>
            <a:chExt cx="1549" cy="1351"/>
          </a:xfrm>
        </p:grpSpPr>
        <p:sp>
          <p:nvSpPr>
            <p:cNvPr id="5" name="AutoShape 22">
              <a:extLst>
                <a:ext uri="{FF2B5EF4-FFF2-40B4-BE49-F238E27FC236}">
                  <a16:creationId xmlns:a16="http://schemas.microsoft.com/office/drawing/2014/main" id="{3D1A4B5B-D34B-16D8-5224-67A1DD971FC4}"/>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 name="AutoShape 23">
              <a:extLst>
                <a:ext uri="{FF2B5EF4-FFF2-40B4-BE49-F238E27FC236}">
                  <a16:creationId xmlns:a16="http://schemas.microsoft.com/office/drawing/2014/main" id="{E1676C26-5610-2348-DF9D-5FD86237C4C9}"/>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 name="AutoShape 24">
              <a:extLst>
                <a:ext uri="{FF2B5EF4-FFF2-40B4-BE49-F238E27FC236}">
                  <a16:creationId xmlns:a16="http://schemas.microsoft.com/office/drawing/2014/main" id="{D1283A86-8932-682C-240E-DCE015ADD742}"/>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rgbClr val="3A81BA">
                    <a:gamma/>
                    <a:shade val="46275"/>
                    <a:invGamma/>
                  </a:srgbClr>
                </a:gs>
                <a:gs pos="100000">
                  <a:srgbClr val="3A81B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0" name="Group 21">
            <a:extLst>
              <a:ext uri="{FF2B5EF4-FFF2-40B4-BE49-F238E27FC236}">
                <a16:creationId xmlns:a16="http://schemas.microsoft.com/office/drawing/2014/main" id="{F51F03D1-9EF4-A3AB-3A42-E0D7BE897F48}"/>
              </a:ext>
            </a:extLst>
          </p:cNvPr>
          <p:cNvGrpSpPr>
            <a:grpSpLocks/>
          </p:cNvGrpSpPr>
          <p:nvPr/>
        </p:nvGrpSpPr>
        <p:grpSpPr bwMode="auto">
          <a:xfrm>
            <a:off x="1277389" y="4381262"/>
            <a:ext cx="463724" cy="404794"/>
            <a:chOff x="3174" y="2656"/>
            <a:chExt cx="1549" cy="1351"/>
          </a:xfrm>
        </p:grpSpPr>
        <p:sp>
          <p:nvSpPr>
            <p:cNvPr id="11" name="AutoShape 22">
              <a:extLst>
                <a:ext uri="{FF2B5EF4-FFF2-40B4-BE49-F238E27FC236}">
                  <a16:creationId xmlns:a16="http://schemas.microsoft.com/office/drawing/2014/main" id="{B9DA136F-6836-14A6-BBA9-CDA9F9DD3ECC}"/>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AutoShape 23">
              <a:extLst>
                <a:ext uri="{FF2B5EF4-FFF2-40B4-BE49-F238E27FC236}">
                  <a16:creationId xmlns:a16="http://schemas.microsoft.com/office/drawing/2014/main" id="{9B8C03EB-87F9-5AAF-B32C-225098A04C05}"/>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 name="AutoShape 24">
              <a:extLst>
                <a:ext uri="{FF2B5EF4-FFF2-40B4-BE49-F238E27FC236}">
                  <a16:creationId xmlns:a16="http://schemas.microsoft.com/office/drawing/2014/main" id="{71C0758B-0AE5-E25D-9D12-2370CD2D6309}"/>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rgbClr val="3A81BA">
                    <a:gamma/>
                    <a:shade val="46275"/>
                    <a:invGamma/>
                  </a:srgbClr>
                </a:gs>
                <a:gs pos="100000">
                  <a:srgbClr val="3A81B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11819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6423" y="4967161"/>
            <a:ext cx="11965577" cy="1890839"/>
          </a:xfrm>
          <a:prstGeom prst="rect">
            <a:avLst/>
          </a:prstGeom>
        </p:spPr>
        <p:txBody>
          <a:bodyPr wrap="square">
            <a:spAutoFit/>
          </a:bodyPr>
          <a:lstStyle/>
          <a:p>
            <a:pPr lvl="0" algn="just">
              <a:lnSpc>
                <a:spcPct val="125000"/>
              </a:lnSpc>
              <a:spcAft>
                <a:spcPts val="0"/>
              </a:spcAft>
            </a:pPr>
            <a:r>
              <a:rPr lang="vi-VN"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Các điểm giống giữa ngựa hiện đại với những tổ tiên trước: hình dáng và cấu trúc cơ bản của cơ thể, di chuyển bằng 4 chân</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móng</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guốc</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xương</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phù</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chạy</a:t>
            </a: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Quan sát Hình 46.1, cho biết các đặc điểm giống và khác nhau giữa ngựa hiện  đại với những tổ tiên trước đó">
            <a:extLst>
              <a:ext uri="{FF2B5EF4-FFF2-40B4-BE49-F238E27FC236}">
                <a16:creationId xmlns:a16="http://schemas.microsoft.com/office/drawing/2014/main" id="{F45A16D5-EA0E-FC95-0E4F-C5AD5008B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03" y="0"/>
            <a:ext cx="11029994" cy="462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0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4C890-38C6-4BF2-3F98-CD289115E1D6}"/>
              </a:ext>
            </a:extLst>
          </p:cNvPr>
          <p:cNvSpPr/>
          <p:nvPr/>
        </p:nvSpPr>
        <p:spPr>
          <a:xfrm>
            <a:off x="556506" y="443926"/>
            <a:ext cx="11078988" cy="597014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CC2058-4A23-F0A3-74B5-0D57B8CC5545}"/>
              </a:ext>
            </a:extLst>
          </p:cNvPr>
          <p:cNvSpPr txBox="1"/>
          <p:nvPr/>
        </p:nvSpPr>
        <p:spPr>
          <a:xfrm>
            <a:off x="875071" y="635542"/>
            <a:ext cx="10441858" cy="5586914"/>
          </a:xfrm>
          <a:prstGeom prst="rect">
            <a:avLst/>
          </a:prstGeom>
          <a:noFill/>
        </p:spPr>
        <p:txBody>
          <a:bodyPr wrap="square">
            <a:spAutoFit/>
          </a:bodyPr>
          <a:lstStyle/>
          <a:p>
            <a:pPr algn="just">
              <a:lnSpc>
                <a:spcPct val="125000"/>
              </a:lnSpc>
            </a:pPr>
            <a:r>
              <a:rPr lang="en-US" sz="2400" b="1">
                <a:solidFill>
                  <a:srgbClr val="FF0000"/>
                </a:solidFill>
              </a:rPr>
              <a:t>CH9.</a:t>
            </a:r>
            <a:r>
              <a:rPr lang="vi-VN" sz="2400" b="1">
                <a:solidFill>
                  <a:srgbClr val="FF0000"/>
                </a:solidFill>
              </a:rPr>
              <a:t> </a:t>
            </a:r>
            <a:r>
              <a:rPr lang="vi-VN" sz="2400" b="1"/>
              <a:t>Nếu chọn lọc tự nhiên làm cho các cá thể có kiểu gene đồng hợp tử lặn (aa) đều bị chết trước khi trưởng thành sẽ</a:t>
            </a:r>
          </a:p>
          <a:p>
            <a:pPr lvl="1" algn="just">
              <a:lnSpc>
                <a:spcPct val="125000"/>
              </a:lnSpc>
            </a:pPr>
            <a:r>
              <a:rPr lang="vi-VN" sz="2400" b="1"/>
              <a:t>A. </a:t>
            </a:r>
            <a:r>
              <a:rPr lang="vi-VN" sz="2400"/>
              <a:t>loại bỏ hết allele lặn (a) trong quần thể.</a:t>
            </a:r>
          </a:p>
          <a:p>
            <a:pPr lvl="1" algn="just">
              <a:lnSpc>
                <a:spcPct val="125000"/>
              </a:lnSpc>
            </a:pPr>
            <a:r>
              <a:rPr lang="vi-VN" sz="2400" b="1"/>
              <a:t>B. </a:t>
            </a:r>
            <a:r>
              <a:rPr lang="vi-VN" sz="2400"/>
              <a:t>loại bỏ hết allele trội (A) trong quần thể.</a:t>
            </a:r>
          </a:p>
          <a:p>
            <a:pPr lvl="1" algn="just">
              <a:lnSpc>
                <a:spcPct val="125000"/>
              </a:lnSpc>
            </a:pPr>
            <a:r>
              <a:rPr lang="vi-VN" sz="2400" b="1"/>
              <a:t>C. </a:t>
            </a:r>
            <a:r>
              <a:rPr lang="vi-VN" sz="2400"/>
              <a:t>làm giảm số lượng cá thể có kiểu gene dị hợp tử (Aa) trong quần thể.</a:t>
            </a:r>
          </a:p>
          <a:p>
            <a:pPr lvl="1" algn="just">
              <a:lnSpc>
                <a:spcPct val="125000"/>
              </a:lnSpc>
            </a:pPr>
            <a:r>
              <a:rPr lang="vi-VN" sz="2400" b="1"/>
              <a:t>D. </a:t>
            </a:r>
            <a:r>
              <a:rPr lang="vi-VN" sz="2400"/>
              <a:t>làm giảm dần allele lặn (a) trong quần thể.</a:t>
            </a:r>
          </a:p>
          <a:p>
            <a:pPr algn="just">
              <a:lnSpc>
                <a:spcPct val="125000"/>
              </a:lnSpc>
            </a:pPr>
            <a:r>
              <a:rPr lang="en-US" sz="2400" b="1">
                <a:solidFill>
                  <a:srgbClr val="FF0000"/>
                </a:solidFill>
              </a:rPr>
              <a:t>CH10.</a:t>
            </a:r>
            <a:r>
              <a:rPr lang="vi-VN" sz="2400" b="1">
                <a:solidFill>
                  <a:srgbClr val="FF0000"/>
                </a:solidFill>
              </a:rPr>
              <a:t> </a:t>
            </a:r>
            <a:r>
              <a:rPr lang="vi-VN" sz="2400" b="1"/>
              <a:t>Chọn lọc tự nhiên thay đổi tần số allele ở quần thể sinh vật nào dưới đây nhanh nhất?</a:t>
            </a:r>
          </a:p>
          <a:p>
            <a:pPr lvl="1" algn="just">
              <a:lnSpc>
                <a:spcPct val="125000"/>
              </a:lnSpc>
            </a:pPr>
            <a:r>
              <a:rPr lang="vi-VN" sz="2400" b="1"/>
              <a:t>A. </a:t>
            </a:r>
            <a:r>
              <a:rPr lang="vi-VN" sz="2400"/>
              <a:t>Gấu.</a:t>
            </a:r>
          </a:p>
          <a:p>
            <a:pPr lvl="1" algn="just">
              <a:lnSpc>
                <a:spcPct val="125000"/>
              </a:lnSpc>
            </a:pPr>
            <a:r>
              <a:rPr lang="vi-VN" sz="2400" b="1"/>
              <a:t>B. </a:t>
            </a:r>
            <a:r>
              <a:rPr lang="vi-VN" sz="2400"/>
              <a:t>Châu chấu.</a:t>
            </a:r>
          </a:p>
          <a:p>
            <a:pPr lvl="1" algn="just">
              <a:lnSpc>
                <a:spcPct val="125000"/>
              </a:lnSpc>
            </a:pPr>
            <a:r>
              <a:rPr lang="vi-VN" sz="2400" b="1"/>
              <a:t>C. </a:t>
            </a:r>
            <a:r>
              <a:rPr lang="vi-VN" sz="2400"/>
              <a:t>Vi khuẩn.</a:t>
            </a:r>
          </a:p>
          <a:p>
            <a:pPr lvl="1" algn="just">
              <a:lnSpc>
                <a:spcPct val="125000"/>
              </a:lnSpc>
            </a:pPr>
            <a:r>
              <a:rPr lang="vi-VN" sz="2400" b="1"/>
              <a:t>D. </a:t>
            </a:r>
            <a:r>
              <a:rPr lang="vi-VN" sz="2400"/>
              <a:t>Gà.</a:t>
            </a:r>
            <a:endParaRPr lang="en-US" sz="2400"/>
          </a:p>
        </p:txBody>
      </p:sp>
      <p:grpSp>
        <p:nvGrpSpPr>
          <p:cNvPr id="5" name="Group 21">
            <a:extLst>
              <a:ext uri="{FF2B5EF4-FFF2-40B4-BE49-F238E27FC236}">
                <a16:creationId xmlns:a16="http://schemas.microsoft.com/office/drawing/2014/main" id="{BD2E1309-5081-CA9C-531B-4A60EFF57870}"/>
              </a:ext>
            </a:extLst>
          </p:cNvPr>
          <p:cNvGrpSpPr>
            <a:grpSpLocks/>
          </p:cNvGrpSpPr>
          <p:nvPr/>
        </p:nvGrpSpPr>
        <p:grpSpPr bwMode="auto">
          <a:xfrm>
            <a:off x="1295087" y="3024205"/>
            <a:ext cx="463724" cy="404794"/>
            <a:chOff x="3174" y="2656"/>
            <a:chExt cx="1549" cy="1351"/>
          </a:xfrm>
        </p:grpSpPr>
        <p:sp>
          <p:nvSpPr>
            <p:cNvPr id="6" name="AutoShape 22">
              <a:extLst>
                <a:ext uri="{FF2B5EF4-FFF2-40B4-BE49-F238E27FC236}">
                  <a16:creationId xmlns:a16="http://schemas.microsoft.com/office/drawing/2014/main" id="{35C70948-240C-0A19-C563-FC03E8E6387F}"/>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 name="AutoShape 23">
              <a:extLst>
                <a:ext uri="{FF2B5EF4-FFF2-40B4-BE49-F238E27FC236}">
                  <a16:creationId xmlns:a16="http://schemas.microsoft.com/office/drawing/2014/main" id="{A87D719E-0A34-17E6-3296-F4963838C56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AutoShape 24">
              <a:extLst>
                <a:ext uri="{FF2B5EF4-FFF2-40B4-BE49-F238E27FC236}">
                  <a16:creationId xmlns:a16="http://schemas.microsoft.com/office/drawing/2014/main" id="{9E94B711-DBE1-C413-07B2-FFC29F8DDEA8}"/>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rgbClr val="3A81BA">
                    <a:gamma/>
                    <a:shade val="46275"/>
                    <a:invGamma/>
                  </a:srgbClr>
                </a:gs>
                <a:gs pos="100000">
                  <a:srgbClr val="3A81B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0" name="Group 21">
            <a:extLst>
              <a:ext uri="{FF2B5EF4-FFF2-40B4-BE49-F238E27FC236}">
                <a16:creationId xmlns:a16="http://schemas.microsoft.com/office/drawing/2014/main" id="{EA4C611E-9F49-997C-C0CD-EF44F83FF1CD}"/>
              </a:ext>
            </a:extLst>
          </p:cNvPr>
          <p:cNvGrpSpPr>
            <a:grpSpLocks/>
          </p:cNvGrpSpPr>
          <p:nvPr/>
        </p:nvGrpSpPr>
        <p:grpSpPr bwMode="auto">
          <a:xfrm>
            <a:off x="1322030" y="5252689"/>
            <a:ext cx="463724" cy="404794"/>
            <a:chOff x="3174" y="2656"/>
            <a:chExt cx="1549" cy="1351"/>
          </a:xfrm>
        </p:grpSpPr>
        <p:sp>
          <p:nvSpPr>
            <p:cNvPr id="11" name="AutoShape 22">
              <a:extLst>
                <a:ext uri="{FF2B5EF4-FFF2-40B4-BE49-F238E27FC236}">
                  <a16:creationId xmlns:a16="http://schemas.microsoft.com/office/drawing/2014/main" id="{7A01DCB7-363A-D4F0-81AF-F6B56C554C4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AutoShape 23">
              <a:extLst>
                <a:ext uri="{FF2B5EF4-FFF2-40B4-BE49-F238E27FC236}">
                  <a16:creationId xmlns:a16="http://schemas.microsoft.com/office/drawing/2014/main" id="{4DC90990-2004-39A5-F97B-F3A9098BBAAD}"/>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 name="AutoShape 24">
              <a:extLst>
                <a:ext uri="{FF2B5EF4-FFF2-40B4-BE49-F238E27FC236}">
                  <a16:creationId xmlns:a16="http://schemas.microsoft.com/office/drawing/2014/main" id="{60AA3AC1-1186-76F6-80DA-70032B0B7AEA}"/>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rgbClr val="3A81BA">
                    <a:gamma/>
                    <a:shade val="46275"/>
                    <a:invGamma/>
                  </a:srgbClr>
                </a:gs>
                <a:gs pos="100000">
                  <a:srgbClr val="3A81B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41455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46C00B4B-AC08-C7B4-7C6F-0B19B72B2C9A}"/>
              </a:ext>
            </a:extLst>
          </p:cNvPr>
          <p:cNvGraphicFramePr>
            <a:graphicFrameLocks noGrp="1"/>
          </p:cNvGraphicFramePr>
          <p:nvPr>
            <p:extLst>
              <p:ext uri="{D42A27DB-BD31-4B8C-83A1-F6EECF244321}">
                <p14:modId xmlns:p14="http://schemas.microsoft.com/office/powerpoint/2010/main" val="1614618691"/>
              </p:ext>
            </p:extLst>
          </p:nvPr>
        </p:nvGraphicFramePr>
        <p:xfrm>
          <a:off x="461497" y="1264720"/>
          <a:ext cx="11269006" cy="5171476"/>
        </p:xfrm>
        <a:graphic>
          <a:graphicData uri="http://schemas.openxmlformats.org/drawingml/2006/table">
            <a:tbl>
              <a:tblPr firstRow="1" firstCol="1" lastRow="1" lastCol="1" bandRow="1" bandCol="1">
                <a:tableStyleId>{69012ECD-51FC-41F1-AA8D-1B2483CD663E}</a:tableStyleId>
              </a:tblPr>
              <a:tblGrid>
                <a:gridCol w="1223811">
                  <a:extLst>
                    <a:ext uri="{9D8B030D-6E8A-4147-A177-3AD203B41FA5}">
                      <a16:colId xmlns:a16="http://schemas.microsoft.com/office/drawing/2014/main" val="307874801"/>
                    </a:ext>
                  </a:extLst>
                </a:gridCol>
                <a:gridCol w="7926821">
                  <a:extLst>
                    <a:ext uri="{9D8B030D-6E8A-4147-A177-3AD203B41FA5}">
                      <a16:colId xmlns:a16="http://schemas.microsoft.com/office/drawing/2014/main" val="2263687706"/>
                    </a:ext>
                  </a:extLst>
                </a:gridCol>
                <a:gridCol w="2118374">
                  <a:extLst>
                    <a:ext uri="{9D8B030D-6E8A-4147-A177-3AD203B41FA5}">
                      <a16:colId xmlns:a16="http://schemas.microsoft.com/office/drawing/2014/main" val="1998824701"/>
                    </a:ext>
                  </a:extLst>
                </a:gridCol>
              </a:tblGrid>
              <a:tr h="495834">
                <a:tc>
                  <a:txBody>
                    <a:bodyPr/>
                    <a:lstStyle/>
                    <a:p>
                      <a:pPr marL="6350" algn="ctr">
                        <a:lnSpc>
                          <a:spcPct val="125000"/>
                        </a:lnSpc>
                        <a:spcBef>
                          <a:spcPts val="115"/>
                        </a:spcBef>
                        <a:spcAft>
                          <a:spcPts val="0"/>
                        </a:spcAft>
                      </a:pPr>
                      <a:r>
                        <a:rPr lang="vi-VN" sz="2400" spc="-25">
                          <a:solidFill>
                            <a:schemeClr val="tx1"/>
                          </a:solidFill>
                          <a:effectLst/>
                        </a:rPr>
                        <a:t>STT</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6350" algn="ctr">
                        <a:lnSpc>
                          <a:spcPct val="125000"/>
                        </a:lnSpc>
                        <a:spcBef>
                          <a:spcPts val="115"/>
                        </a:spcBef>
                        <a:spcAft>
                          <a:spcPts val="0"/>
                        </a:spcAft>
                      </a:pPr>
                      <a:r>
                        <a:rPr lang="vi-VN" sz="2400" spc="-40">
                          <a:solidFill>
                            <a:schemeClr val="tx1"/>
                          </a:solidFill>
                          <a:effectLst/>
                        </a:rPr>
                        <a:t>Khẳng</a:t>
                      </a:r>
                      <a:r>
                        <a:rPr lang="vi-VN" sz="2400" spc="-5">
                          <a:solidFill>
                            <a:schemeClr val="tx1"/>
                          </a:solidFill>
                          <a:effectLst/>
                        </a:rPr>
                        <a:t> </a:t>
                      </a:r>
                      <a:r>
                        <a:rPr lang="vi-VN" sz="2400" spc="-20">
                          <a:solidFill>
                            <a:schemeClr val="tx1"/>
                          </a:solidFill>
                          <a:effectLst/>
                        </a:rPr>
                        <a:t>định</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226060" algn="ctr">
                        <a:lnSpc>
                          <a:spcPct val="125000"/>
                        </a:lnSpc>
                        <a:spcBef>
                          <a:spcPts val="115"/>
                        </a:spcBef>
                        <a:spcAft>
                          <a:spcPts val="0"/>
                        </a:spcAft>
                      </a:pPr>
                      <a:r>
                        <a:rPr lang="vi-VN" sz="2400" spc="-10">
                          <a:solidFill>
                            <a:schemeClr val="tx1"/>
                          </a:solidFill>
                          <a:effectLst/>
                        </a:rPr>
                        <a:t>Đúng/Sai</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689330611"/>
                  </a:ext>
                </a:extLst>
              </a:tr>
              <a:tr h="1034295">
                <a:tc>
                  <a:txBody>
                    <a:bodyPr/>
                    <a:lstStyle/>
                    <a:p>
                      <a:pPr marL="6350" marR="635" algn="ctr">
                        <a:lnSpc>
                          <a:spcPct val="125000"/>
                        </a:lnSpc>
                        <a:spcBef>
                          <a:spcPts val="295"/>
                        </a:spcBef>
                        <a:spcAft>
                          <a:spcPts val="0"/>
                        </a:spcAft>
                      </a:pPr>
                      <a:r>
                        <a:rPr lang="vi-VN" sz="2400" spc="-50">
                          <a:solidFill>
                            <a:schemeClr val="tx1"/>
                          </a:solidFill>
                          <a:effectLst/>
                        </a:rPr>
                        <a:t>1</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1915" algn="just">
                        <a:lnSpc>
                          <a:spcPct val="125000"/>
                        </a:lnSpc>
                        <a:spcBef>
                          <a:spcPts val="350"/>
                        </a:spcBef>
                        <a:spcAft>
                          <a:spcPts val="0"/>
                        </a:spcAft>
                      </a:pPr>
                      <a:r>
                        <a:rPr lang="vi-VN" sz="2400" b="0">
                          <a:solidFill>
                            <a:schemeClr val="tx1"/>
                          </a:solidFill>
                          <a:effectLst/>
                        </a:rPr>
                        <a:t>Tiến</a:t>
                      </a:r>
                      <a:r>
                        <a:rPr lang="vi-VN" sz="2400" b="0" spc="-10">
                          <a:solidFill>
                            <a:schemeClr val="tx1"/>
                          </a:solidFill>
                          <a:effectLst/>
                        </a:rPr>
                        <a:t> </a:t>
                      </a:r>
                      <a:r>
                        <a:rPr lang="vi-VN" sz="2400" b="0">
                          <a:solidFill>
                            <a:schemeClr val="tx1"/>
                          </a:solidFill>
                          <a:effectLst/>
                        </a:rPr>
                        <a:t>hoá</a:t>
                      </a:r>
                      <a:r>
                        <a:rPr lang="vi-VN" sz="2400" b="0" spc="-10">
                          <a:solidFill>
                            <a:schemeClr val="tx1"/>
                          </a:solidFill>
                          <a:effectLst/>
                        </a:rPr>
                        <a:t> </a:t>
                      </a:r>
                      <a:r>
                        <a:rPr lang="vi-VN" sz="2400" b="0">
                          <a:solidFill>
                            <a:schemeClr val="tx1"/>
                          </a:solidFill>
                          <a:effectLst/>
                        </a:rPr>
                        <a:t>là</a:t>
                      </a:r>
                      <a:r>
                        <a:rPr lang="vi-VN" sz="2400" b="0" spc="-10">
                          <a:solidFill>
                            <a:schemeClr val="tx1"/>
                          </a:solidFill>
                          <a:effectLst/>
                        </a:rPr>
                        <a:t> </a:t>
                      </a:r>
                      <a:r>
                        <a:rPr lang="vi-VN" sz="2400" b="0">
                          <a:solidFill>
                            <a:schemeClr val="tx1"/>
                          </a:solidFill>
                          <a:effectLst/>
                        </a:rPr>
                        <a:t>sự</a:t>
                      </a:r>
                      <a:r>
                        <a:rPr lang="vi-VN" sz="2400" b="0" spc="-10">
                          <a:solidFill>
                            <a:schemeClr val="tx1"/>
                          </a:solidFill>
                          <a:effectLst/>
                        </a:rPr>
                        <a:t> </a:t>
                      </a:r>
                      <a:r>
                        <a:rPr lang="vi-VN" sz="2400" b="0">
                          <a:solidFill>
                            <a:schemeClr val="tx1"/>
                          </a:solidFill>
                          <a:effectLst/>
                        </a:rPr>
                        <a:t>thay</a:t>
                      </a:r>
                      <a:r>
                        <a:rPr lang="vi-VN" sz="2400" b="0" spc="-10">
                          <a:solidFill>
                            <a:schemeClr val="tx1"/>
                          </a:solidFill>
                          <a:effectLst/>
                        </a:rPr>
                        <a:t> </a:t>
                      </a:r>
                      <a:r>
                        <a:rPr lang="vi-VN" sz="2400" b="0">
                          <a:solidFill>
                            <a:schemeClr val="tx1"/>
                          </a:solidFill>
                          <a:effectLst/>
                        </a:rPr>
                        <a:t>đổi</a:t>
                      </a:r>
                      <a:r>
                        <a:rPr lang="vi-VN" sz="2400" b="0" spc="-10">
                          <a:solidFill>
                            <a:schemeClr val="tx1"/>
                          </a:solidFill>
                          <a:effectLst/>
                        </a:rPr>
                        <a:t> </a:t>
                      </a:r>
                      <a:r>
                        <a:rPr lang="vi-VN" sz="2400" b="0">
                          <a:solidFill>
                            <a:schemeClr val="tx1"/>
                          </a:solidFill>
                          <a:effectLst/>
                        </a:rPr>
                        <a:t>các</a:t>
                      </a:r>
                      <a:r>
                        <a:rPr lang="vi-VN" sz="2400" b="0" spc="-10">
                          <a:solidFill>
                            <a:schemeClr val="tx1"/>
                          </a:solidFill>
                          <a:effectLst/>
                        </a:rPr>
                        <a:t> </a:t>
                      </a:r>
                      <a:r>
                        <a:rPr lang="vi-VN" sz="2400" b="0">
                          <a:solidFill>
                            <a:schemeClr val="tx1"/>
                          </a:solidFill>
                          <a:effectLst/>
                        </a:rPr>
                        <a:t>đặc</a:t>
                      </a:r>
                      <a:r>
                        <a:rPr lang="vi-VN" sz="2400" b="0" spc="-10">
                          <a:solidFill>
                            <a:schemeClr val="tx1"/>
                          </a:solidFill>
                          <a:effectLst/>
                        </a:rPr>
                        <a:t> </a:t>
                      </a:r>
                      <a:r>
                        <a:rPr lang="vi-VN" sz="2400" b="0">
                          <a:solidFill>
                            <a:schemeClr val="tx1"/>
                          </a:solidFill>
                          <a:effectLst/>
                        </a:rPr>
                        <a:t>tính</a:t>
                      </a:r>
                      <a:r>
                        <a:rPr lang="vi-VN" sz="2400" b="0" spc="-10">
                          <a:solidFill>
                            <a:schemeClr val="tx1"/>
                          </a:solidFill>
                          <a:effectLst/>
                        </a:rPr>
                        <a:t> </a:t>
                      </a:r>
                      <a:r>
                        <a:rPr lang="vi-VN" sz="2400" b="0">
                          <a:solidFill>
                            <a:schemeClr val="tx1"/>
                          </a:solidFill>
                          <a:effectLst/>
                        </a:rPr>
                        <a:t>di</a:t>
                      </a:r>
                      <a:r>
                        <a:rPr lang="vi-VN" sz="2400" b="0" spc="-10">
                          <a:solidFill>
                            <a:schemeClr val="tx1"/>
                          </a:solidFill>
                          <a:effectLst/>
                        </a:rPr>
                        <a:t> </a:t>
                      </a:r>
                      <a:r>
                        <a:rPr lang="vi-VN" sz="2400" b="0">
                          <a:solidFill>
                            <a:schemeClr val="tx1"/>
                          </a:solidFill>
                          <a:effectLst/>
                        </a:rPr>
                        <a:t>truyền</a:t>
                      </a:r>
                      <a:r>
                        <a:rPr lang="vi-VN" sz="2400" b="0" spc="-10">
                          <a:solidFill>
                            <a:schemeClr val="tx1"/>
                          </a:solidFill>
                          <a:effectLst/>
                        </a:rPr>
                        <a:t> </a:t>
                      </a:r>
                      <a:r>
                        <a:rPr lang="vi-VN" sz="2400" b="0">
                          <a:solidFill>
                            <a:schemeClr val="tx1"/>
                          </a:solidFill>
                          <a:effectLst/>
                        </a:rPr>
                        <a:t>của</a:t>
                      </a:r>
                      <a:r>
                        <a:rPr lang="vi-VN" sz="2400" b="0" spc="-10">
                          <a:solidFill>
                            <a:schemeClr val="tx1"/>
                          </a:solidFill>
                          <a:effectLst/>
                        </a:rPr>
                        <a:t> </a:t>
                      </a:r>
                      <a:r>
                        <a:rPr lang="vi-VN" sz="2400" b="0">
                          <a:solidFill>
                            <a:schemeClr val="tx1"/>
                          </a:solidFill>
                          <a:effectLst/>
                        </a:rPr>
                        <a:t>quần</a:t>
                      </a:r>
                      <a:r>
                        <a:rPr lang="vi-VN" sz="2400" b="0" spc="-10">
                          <a:solidFill>
                            <a:schemeClr val="tx1"/>
                          </a:solidFill>
                          <a:effectLst/>
                        </a:rPr>
                        <a:t> </a:t>
                      </a:r>
                      <a:r>
                        <a:rPr lang="vi-VN" sz="2400" b="0">
                          <a:solidFill>
                            <a:schemeClr val="tx1"/>
                          </a:solidFill>
                          <a:effectLst/>
                        </a:rPr>
                        <a:t>thể </a:t>
                      </a:r>
                      <a:r>
                        <a:rPr lang="vi-VN" sz="2400" b="0" spc="-30">
                          <a:solidFill>
                            <a:schemeClr val="tx1"/>
                          </a:solidFill>
                          <a:effectLst/>
                        </a:rPr>
                        <a:t>sinh</a:t>
                      </a:r>
                      <a:r>
                        <a:rPr lang="vi-VN" sz="2400" b="0" spc="-50">
                          <a:solidFill>
                            <a:schemeClr val="tx1"/>
                          </a:solidFill>
                          <a:effectLst/>
                        </a:rPr>
                        <a:t> </a:t>
                      </a:r>
                      <a:r>
                        <a:rPr lang="vi-VN" sz="2400" b="0" spc="-30">
                          <a:solidFill>
                            <a:schemeClr val="tx1"/>
                          </a:solidFill>
                          <a:effectLst/>
                        </a:rPr>
                        <a:t>vật</a:t>
                      </a:r>
                      <a:r>
                        <a:rPr lang="vi-VN" sz="2400" b="0" spc="-50">
                          <a:solidFill>
                            <a:schemeClr val="tx1"/>
                          </a:solidFill>
                          <a:effectLst/>
                        </a:rPr>
                        <a:t> </a:t>
                      </a:r>
                      <a:r>
                        <a:rPr lang="vi-VN" sz="2400" b="0" spc="-30">
                          <a:solidFill>
                            <a:schemeClr val="tx1"/>
                          </a:solidFill>
                          <a:effectLst/>
                        </a:rPr>
                        <a:t>qua</a:t>
                      </a:r>
                      <a:r>
                        <a:rPr lang="vi-VN" sz="2400" b="0" spc="-45">
                          <a:solidFill>
                            <a:schemeClr val="tx1"/>
                          </a:solidFill>
                          <a:effectLst/>
                        </a:rPr>
                        <a:t> </a:t>
                      </a:r>
                      <a:r>
                        <a:rPr lang="vi-VN" sz="2400" b="0" spc="-30">
                          <a:solidFill>
                            <a:schemeClr val="tx1"/>
                          </a:solidFill>
                          <a:effectLst/>
                        </a:rPr>
                        <a:t>các</a:t>
                      </a:r>
                      <a:r>
                        <a:rPr lang="vi-VN" sz="2400" b="0" spc="-50">
                          <a:solidFill>
                            <a:schemeClr val="tx1"/>
                          </a:solidFill>
                          <a:effectLst/>
                        </a:rPr>
                        <a:t> </a:t>
                      </a:r>
                      <a:r>
                        <a:rPr lang="vi-VN" sz="2400" b="0" spc="-30">
                          <a:solidFill>
                            <a:schemeClr val="tx1"/>
                          </a:solidFill>
                          <a:effectLst/>
                        </a:rPr>
                        <a:t>thế</a:t>
                      </a:r>
                      <a:r>
                        <a:rPr lang="vi-VN" sz="2400" b="0" spc="-50">
                          <a:solidFill>
                            <a:schemeClr val="tx1"/>
                          </a:solidFill>
                          <a:effectLst/>
                        </a:rPr>
                        <a:t> </a:t>
                      </a:r>
                      <a:r>
                        <a:rPr lang="vi-VN" sz="2400" b="0" spc="-30">
                          <a:solidFill>
                            <a:schemeClr val="tx1"/>
                          </a:solidFill>
                          <a:effectLst/>
                        </a:rPr>
                        <a:t>hệ</a:t>
                      </a:r>
                      <a:r>
                        <a:rPr lang="vi-VN" sz="2400" b="0" spc="-45">
                          <a:solidFill>
                            <a:schemeClr val="tx1"/>
                          </a:solidFill>
                          <a:effectLst/>
                        </a:rPr>
                        <a:t> </a:t>
                      </a:r>
                      <a:r>
                        <a:rPr lang="vi-VN" sz="2400" b="0" spc="-30">
                          <a:solidFill>
                            <a:schemeClr val="tx1"/>
                          </a:solidFill>
                          <a:effectLst/>
                        </a:rPr>
                        <a:t>nối</a:t>
                      </a:r>
                      <a:r>
                        <a:rPr lang="vi-VN" sz="2400" b="0" spc="-50">
                          <a:solidFill>
                            <a:schemeClr val="tx1"/>
                          </a:solidFill>
                          <a:effectLst/>
                        </a:rPr>
                        <a:t> </a:t>
                      </a:r>
                      <a:r>
                        <a:rPr lang="vi-VN" sz="2400" b="0" spc="-30">
                          <a:solidFill>
                            <a:schemeClr val="tx1"/>
                          </a:solidFill>
                          <a:effectLst/>
                        </a:rPr>
                        <a:t>tiếp</a:t>
                      </a:r>
                      <a:r>
                        <a:rPr lang="vi-VN" sz="2400" b="0" spc="-45">
                          <a:solidFill>
                            <a:schemeClr val="tx1"/>
                          </a:solidFill>
                          <a:effectLst/>
                        </a:rPr>
                        <a:t> </a:t>
                      </a:r>
                      <a:r>
                        <a:rPr lang="vi-VN" sz="2400" b="0" spc="-30">
                          <a:solidFill>
                            <a:schemeClr val="tx1"/>
                          </a:solidFill>
                          <a:effectLst/>
                        </a:rPr>
                        <a:t>nhau</a:t>
                      </a:r>
                      <a:r>
                        <a:rPr lang="vi-VN" sz="2400" b="0" spc="-50">
                          <a:solidFill>
                            <a:schemeClr val="tx1"/>
                          </a:solidFill>
                          <a:effectLst/>
                        </a:rPr>
                        <a:t> </a:t>
                      </a:r>
                      <a:r>
                        <a:rPr lang="vi-VN" sz="2400" b="0" spc="-30">
                          <a:solidFill>
                            <a:schemeClr val="tx1"/>
                          </a:solidFill>
                          <a:effectLst/>
                        </a:rPr>
                        <a:t>theo</a:t>
                      </a:r>
                      <a:r>
                        <a:rPr lang="vi-VN" sz="2400" b="0" spc="-50">
                          <a:solidFill>
                            <a:schemeClr val="tx1"/>
                          </a:solidFill>
                          <a:effectLst/>
                        </a:rPr>
                        <a:t> </a:t>
                      </a:r>
                      <a:r>
                        <a:rPr lang="vi-VN" sz="2400" b="0" spc="-30">
                          <a:solidFill>
                            <a:schemeClr val="tx1"/>
                          </a:solidFill>
                          <a:effectLst/>
                        </a:rPr>
                        <a:t>thời</a:t>
                      </a:r>
                      <a:r>
                        <a:rPr lang="vi-VN" sz="2400" b="0" spc="-45">
                          <a:solidFill>
                            <a:schemeClr val="tx1"/>
                          </a:solidFill>
                          <a:effectLst/>
                        </a:rPr>
                        <a:t> </a:t>
                      </a:r>
                      <a:r>
                        <a:rPr lang="vi-VN" sz="2400" b="0" spc="-30">
                          <a:solidFill>
                            <a:schemeClr val="tx1"/>
                          </a:solidFill>
                          <a:effectLst/>
                        </a:rPr>
                        <a:t>gian</a:t>
                      </a:r>
                      <a:endParaRPr lang="en-US" sz="2400" b="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pPr>
                      <a:r>
                        <a:rPr lang="vi-VN" sz="2400">
                          <a:solidFill>
                            <a:schemeClr val="tx1"/>
                          </a:solidFill>
                          <a:effectLst/>
                        </a:rPr>
                        <a:t> </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784863"/>
                  </a:ext>
                </a:extLst>
              </a:tr>
              <a:tr h="1572757">
                <a:tc>
                  <a:txBody>
                    <a:bodyPr/>
                    <a:lstStyle/>
                    <a:p>
                      <a:pPr marL="6350" marR="635" algn="ctr">
                        <a:lnSpc>
                          <a:spcPct val="125000"/>
                        </a:lnSpc>
                        <a:spcBef>
                          <a:spcPts val="290"/>
                        </a:spcBef>
                        <a:spcAft>
                          <a:spcPts val="0"/>
                        </a:spcAft>
                      </a:pPr>
                      <a:r>
                        <a:rPr lang="vi-VN" sz="2400" spc="-50">
                          <a:solidFill>
                            <a:schemeClr val="tx1"/>
                          </a:solidFill>
                          <a:effectLst/>
                        </a:rPr>
                        <a:t>2</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1915" algn="just">
                        <a:lnSpc>
                          <a:spcPct val="125000"/>
                        </a:lnSpc>
                        <a:spcBef>
                          <a:spcPts val="350"/>
                        </a:spcBef>
                        <a:spcAft>
                          <a:spcPts val="0"/>
                        </a:spcAft>
                      </a:pPr>
                      <a:r>
                        <a:rPr lang="vi-VN" sz="2400" b="0" spc="-30">
                          <a:solidFill>
                            <a:schemeClr val="tx1"/>
                          </a:solidFill>
                          <a:effectLst/>
                        </a:rPr>
                        <a:t>Chọn</a:t>
                      </a:r>
                      <a:r>
                        <a:rPr lang="vi-VN" sz="2400" b="0" spc="-50">
                          <a:solidFill>
                            <a:schemeClr val="tx1"/>
                          </a:solidFill>
                          <a:effectLst/>
                        </a:rPr>
                        <a:t> </a:t>
                      </a:r>
                      <a:r>
                        <a:rPr lang="vi-VN" sz="2400" b="0" spc="-30">
                          <a:solidFill>
                            <a:schemeClr val="tx1"/>
                          </a:solidFill>
                          <a:effectLst/>
                        </a:rPr>
                        <a:t>lọc</a:t>
                      </a:r>
                      <a:r>
                        <a:rPr lang="vi-VN" sz="2400" b="0" spc="-50">
                          <a:solidFill>
                            <a:schemeClr val="tx1"/>
                          </a:solidFill>
                          <a:effectLst/>
                        </a:rPr>
                        <a:t> </a:t>
                      </a:r>
                      <a:r>
                        <a:rPr lang="vi-VN" sz="2400" b="0" spc="-30">
                          <a:solidFill>
                            <a:schemeClr val="tx1"/>
                          </a:solidFill>
                          <a:effectLst/>
                        </a:rPr>
                        <a:t>nhân</a:t>
                      </a:r>
                      <a:r>
                        <a:rPr lang="vi-VN" sz="2400" b="0" spc="-45">
                          <a:solidFill>
                            <a:schemeClr val="tx1"/>
                          </a:solidFill>
                          <a:effectLst/>
                        </a:rPr>
                        <a:t> </a:t>
                      </a:r>
                      <a:r>
                        <a:rPr lang="vi-VN" sz="2400" b="0" spc="-30">
                          <a:solidFill>
                            <a:schemeClr val="tx1"/>
                          </a:solidFill>
                          <a:effectLst/>
                        </a:rPr>
                        <a:t>tạo</a:t>
                      </a:r>
                      <a:r>
                        <a:rPr lang="vi-VN" sz="2400" b="0" spc="-50">
                          <a:solidFill>
                            <a:schemeClr val="tx1"/>
                          </a:solidFill>
                          <a:effectLst/>
                        </a:rPr>
                        <a:t> </a:t>
                      </a:r>
                      <a:r>
                        <a:rPr lang="vi-VN" sz="2400" b="0" spc="-30">
                          <a:solidFill>
                            <a:schemeClr val="tx1"/>
                          </a:solidFill>
                          <a:effectLst/>
                        </a:rPr>
                        <a:t>là</a:t>
                      </a:r>
                      <a:r>
                        <a:rPr lang="vi-VN" sz="2400" b="0" spc="-50">
                          <a:solidFill>
                            <a:schemeClr val="tx1"/>
                          </a:solidFill>
                          <a:effectLst/>
                        </a:rPr>
                        <a:t> </a:t>
                      </a:r>
                      <a:r>
                        <a:rPr lang="vi-VN" sz="2400" b="0" spc="-30">
                          <a:solidFill>
                            <a:schemeClr val="tx1"/>
                          </a:solidFill>
                          <a:effectLst/>
                        </a:rPr>
                        <a:t>phương</a:t>
                      </a:r>
                      <a:r>
                        <a:rPr lang="vi-VN" sz="2400" b="0" spc="-45">
                          <a:solidFill>
                            <a:schemeClr val="tx1"/>
                          </a:solidFill>
                          <a:effectLst/>
                        </a:rPr>
                        <a:t> </a:t>
                      </a:r>
                      <a:r>
                        <a:rPr lang="vi-VN" sz="2400" b="0" spc="-30">
                          <a:solidFill>
                            <a:schemeClr val="tx1"/>
                          </a:solidFill>
                          <a:effectLst/>
                        </a:rPr>
                        <a:t>pháp</a:t>
                      </a:r>
                      <a:r>
                        <a:rPr lang="vi-VN" sz="2400" b="0" spc="-50">
                          <a:solidFill>
                            <a:schemeClr val="tx1"/>
                          </a:solidFill>
                          <a:effectLst/>
                        </a:rPr>
                        <a:t> </a:t>
                      </a:r>
                      <a:r>
                        <a:rPr lang="vi-VN" sz="2400" b="0" spc="-30">
                          <a:solidFill>
                            <a:schemeClr val="tx1"/>
                          </a:solidFill>
                          <a:effectLst/>
                        </a:rPr>
                        <a:t>con</a:t>
                      </a:r>
                      <a:r>
                        <a:rPr lang="vi-VN" sz="2400" b="0" spc="-45">
                          <a:solidFill>
                            <a:schemeClr val="tx1"/>
                          </a:solidFill>
                          <a:effectLst/>
                        </a:rPr>
                        <a:t> </a:t>
                      </a:r>
                      <a:r>
                        <a:rPr lang="vi-VN" sz="2400" b="0" spc="-30">
                          <a:solidFill>
                            <a:schemeClr val="tx1"/>
                          </a:solidFill>
                          <a:effectLst/>
                        </a:rPr>
                        <a:t>người</a:t>
                      </a:r>
                      <a:r>
                        <a:rPr lang="vi-VN" sz="2400" b="0" spc="-50">
                          <a:solidFill>
                            <a:schemeClr val="tx1"/>
                          </a:solidFill>
                          <a:effectLst/>
                        </a:rPr>
                        <a:t> </a:t>
                      </a:r>
                      <a:r>
                        <a:rPr lang="vi-VN" sz="2400" b="0" spc="-30">
                          <a:solidFill>
                            <a:schemeClr val="tx1"/>
                          </a:solidFill>
                          <a:effectLst/>
                        </a:rPr>
                        <a:t>sử</a:t>
                      </a:r>
                      <a:r>
                        <a:rPr lang="vi-VN" sz="2400" b="0" spc="-50">
                          <a:solidFill>
                            <a:schemeClr val="tx1"/>
                          </a:solidFill>
                          <a:effectLst/>
                        </a:rPr>
                        <a:t> </a:t>
                      </a:r>
                      <a:r>
                        <a:rPr lang="vi-VN" sz="2400" b="0" spc="-30">
                          <a:solidFill>
                            <a:schemeClr val="tx1"/>
                          </a:solidFill>
                          <a:effectLst/>
                        </a:rPr>
                        <a:t>dụng </a:t>
                      </a:r>
                      <a:r>
                        <a:rPr lang="vi-VN" sz="2400" b="0">
                          <a:solidFill>
                            <a:schemeClr val="tx1"/>
                          </a:solidFill>
                          <a:effectLst/>
                        </a:rPr>
                        <a:t>nguyên</a:t>
                      </a:r>
                      <a:r>
                        <a:rPr lang="vi-VN" sz="2400" b="0" spc="-10">
                          <a:solidFill>
                            <a:schemeClr val="tx1"/>
                          </a:solidFill>
                          <a:effectLst/>
                        </a:rPr>
                        <a:t> </a:t>
                      </a:r>
                      <a:r>
                        <a:rPr lang="vi-VN" sz="2400" b="0">
                          <a:solidFill>
                            <a:schemeClr val="tx1"/>
                          </a:solidFill>
                          <a:effectLst/>
                        </a:rPr>
                        <a:t>lí</a:t>
                      </a:r>
                      <a:r>
                        <a:rPr lang="vi-VN" sz="2400" b="0" spc="-10">
                          <a:solidFill>
                            <a:schemeClr val="tx1"/>
                          </a:solidFill>
                          <a:effectLst/>
                        </a:rPr>
                        <a:t> </a:t>
                      </a:r>
                      <a:r>
                        <a:rPr lang="vi-VN" sz="2400" b="0">
                          <a:solidFill>
                            <a:schemeClr val="tx1"/>
                          </a:solidFill>
                          <a:effectLst/>
                        </a:rPr>
                        <a:t>tiến</a:t>
                      </a:r>
                      <a:r>
                        <a:rPr lang="vi-VN" sz="2400" b="0" spc="-10">
                          <a:solidFill>
                            <a:schemeClr val="tx1"/>
                          </a:solidFill>
                          <a:effectLst/>
                        </a:rPr>
                        <a:t> </a:t>
                      </a:r>
                      <a:r>
                        <a:rPr lang="vi-VN" sz="2400" b="0">
                          <a:solidFill>
                            <a:schemeClr val="tx1"/>
                          </a:solidFill>
                          <a:effectLst/>
                        </a:rPr>
                        <a:t>hoá</a:t>
                      </a:r>
                      <a:r>
                        <a:rPr lang="vi-VN" sz="2400" b="0" spc="-10">
                          <a:solidFill>
                            <a:schemeClr val="tx1"/>
                          </a:solidFill>
                          <a:effectLst/>
                        </a:rPr>
                        <a:t> </a:t>
                      </a:r>
                      <a:r>
                        <a:rPr lang="vi-VN" sz="2400" b="0">
                          <a:solidFill>
                            <a:schemeClr val="tx1"/>
                          </a:solidFill>
                          <a:effectLst/>
                        </a:rPr>
                        <a:t>để</a:t>
                      </a:r>
                      <a:r>
                        <a:rPr lang="vi-VN" sz="2400" b="0" spc="-10">
                          <a:solidFill>
                            <a:schemeClr val="tx1"/>
                          </a:solidFill>
                          <a:effectLst/>
                        </a:rPr>
                        <a:t> </a:t>
                      </a:r>
                      <a:r>
                        <a:rPr lang="vi-VN" sz="2400" b="0">
                          <a:solidFill>
                            <a:schemeClr val="tx1"/>
                          </a:solidFill>
                          <a:effectLst/>
                        </a:rPr>
                        <a:t>tạo</a:t>
                      </a:r>
                      <a:r>
                        <a:rPr lang="vi-VN" sz="2400" b="0" spc="-10">
                          <a:solidFill>
                            <a:schemeClr val="tx1"/>
                          </a:solidFill>
                          <a:effectLst/>
                        </a:rPr>
                        <a:t> </a:t>
                      </a:r>
                      <a:r>
                        <a:rPr lang="vi-VN" sz="2400" b="0">
                          <a:solidFill>
                            <a:schemeClr val="tx1"/>
                          </a:solidFill>
                          <a:effectLst/>
                        </a:rPr>
                        <a:t>ra</a:t>
                      </a:r>
                      <a:r>
                        <a:rPr lang="vi-VN" sz="2400" b="0" spc="-10">
                          <a:solidFill>
                            <a:schemeClr val="tx1"/>
                          </a:solidFill>
                          <a:effectLst/>
                        </a:rPr>
                        <a:t> </a:t>
                      </a:r>
                      <a:r>
                        <a:rPr lang="vi-VN" sz="2400" b="0">
                          <a:solidFill>
                            <a:schemeClr val="tx1"/>
                          </a:solidFill>
                          <a:effectLst/>
                        </a:rPr>
                        <a:t>các</a:t>
                      </a:r>
                      <a:r>
                        <a:rPr lang="vi-VN" sz="2400" b="0" spc="-10">
                          <a:solidFill>
                            <a:schemeClr val="tx1"/>
                          </a:solidFill>
                          <a:effectLst/>
                        </a:rPr>
                        <a:t> </a:t>
                      </a:r>
                      <a:r>
                        <a:rPr lang="vi-VN" sz="2400" b="0">
                          <a:solidFill>
                            <a:schemeClr val="tx1"/>
                          </a:solidFill>
                          <a:effectLst/>
                        </a:rPr>
                        <a:t>giống</a:t>
                      </a:r>
                      <a:r>
                        <a:rPr lang="vi-VN" sz="2400" b="0" spc="-10">
                          <a:solidFill>
                            <a:schemeClr val="tx1"/>
                          </a:solidFill>
                          <a:effectLst/>
                        </a:rPr>
                        <a:t> </a:t>
                      </a:r>
                      <a:r>
                        <a:rPr lang="vi-VN" sz="2400" b="0">
                          <a:solidFill>
                            <a:schemeClr val="tx1"/>
                          </a:solidFill>
                          <a:effectLst/>
                        </a:rPr>
                        <a:t>vật</a:t>
                      </a:r>
                      <a:r>
                        <a:rPr lang="vi-VN" sz="2400" b="0" spc="-10">
                          <a:solidFill>
                            <a:schemeClr val="tx1"/>
                          </a:solidFill>
                          <a:effectLst/>
                        </a:rPr>
                        <a:t> </a:t>
                      </a:r>
                      <a:r>
                        <a:rPr lang="vi-VN" sz="2400" b="0">
                          <a:solidFill>
                            <a:schemeClr val="tx1"/>
                          </a:solidFill>
                          <a:effectLst/>
                        </a:rPr>
                        <a:t>nuôi,</a:t>
                      </a:r>
                      <a:r>
                        <a:rPr lang="vi-VN" sz="2400" b="0" spc="-10">
                          <a:solidFill>
                            <a:schemeClr val="tx1"/>
                          </a:solidFill>
                          <a:effectLst/>
                        </a:rPr>
                        <a:t> </a:t>
                      </a:r>
                      <a:r>
                        <a:rPr lang="vi-VN" sz="2400" b="0">
                          <a:solidFill>
                            <a:schemeClr val="tx1"/>
                          </a:solidFill>
                          <a:effectLst/>
                        </a:rPr>
                        <a:t>cây</a:t>
                      </a:r>
                      <a:r>
                        <a:rPr lang="vi-VN" sz="2400" b="0" spc="-10">
                          <a:solidFill>
                            <a:schemeClr val="tx1"/>
                          </a:solidFill>
                          <a:effectLst/>
                        </a:rPr>
                        <a:t> </a:t>
                      </a:r>
                      <a:r>
                        <a:rPr lang="vi-VN" sz="2400" b="0">
                          <a:solidFill>
                            <a:schemeClr val="tx1"/>
                          </a:solidFill>
                          <a:effectLst/>
                        </a:rPr>
                        <a:t>trồng </a:t>
                      </a:r>
                      <a:r>
                        <a:rPr lang="vi-VN" sz="2400" b="0" spc="-20">
                          <a:solidFill>
                            <a:schemeClr val="tx1"/>
                          </a:solidFill>
                          <a:effectLst/>
                        </a:rPr>
                        <a:t>mang</a:t>
                      </a:r>
                      <a:r>
                        <a:rPr lang="vi-VN" sz="2400" b="0" spc="-60">
                          <a:solidFill>
                            <a:schemeClr val="tx1"/>
                          </a:solidFill>
                          <a:effectLst/>
                        </a:rPr>
                        <a:t> </a:t>
                      </a:r>
                      <a:r>
                        <a:rPr lang="vi-VN" sz="2400" b="0" spc="-20">
                          <a:solidFill>
                            <a:schemeClr val="tx1"/>
                          </a:solidFill>
                          <a:effectLst/>
                        </a:rPr>
                        <a:t>các</a:t>
                      </a:r>
                      <a:r>
                        <a:rPr lang="vi-VN" sz="2400" b="0" spc="-60">
                          <a:solidFill>
                            <a:schemeClr val="tx1"/>
                          </a:solidFill>
                          <a:effectLst/>
                        </a:rPr>
                        <a:t> </a:t>
                      </a:r>
                      <a:r>
                        <a:rPr lang="vi-VN" sz="2400" b="0" spc="-20">
                          <a:solidFill>
                            <a:schemeClr val="tx1"/>
                          </a:solidFill>
                          <a:effectLst/>
                        </a:rPr>
                        <a:t>tính</a:t>
                      </a:r>
                      <a:r>
                        <a:rPr lang="vi-VN" sz="2400" b="0" spc="-55">
                          <a:solidFill>
                            <a:schemeClr val="tx1"/>
                          </a:solidFill>
                          <a:effectLst/>
                        </a:rPr>
                        <a:t> </a:t>
                      </a:r>
                      <a:r>
                        <a:rPr lang="vi-VN" sz="2400" b="0" spc="-20">
                          <a:solidFill>
                            <a:schemeClr val="tx1"/>
                          </a:solidFill>
                          <a:effectLst/>
                        </a:rPr>
                        <a:t>trạng</a:t>
                      </a:r>
                      <a:r>
                        <a:rPr lang="vi-VN" sz="2400" b="0" spc="-60">
                          <a:solidFill>
                            <a:schemeClr val="tx1"/>
                          </a:solidFill>
                          <a:effectLst/>
                        </a:rPr>
                        <a:t> </a:t>
                      </a:r>
                      <a:r>
                        <a:rPr lang="vi-VN" sz="2400" b="0" spc="-20">
                          <a:solidFill>
                            <a:schemeClr val="tx1"/>
                          </a:solidFill>
                          <a:effectLst/>
                        </a:rPr>
                        <a:t>có</a:t>
                      </a:r>
                      <a:r>
                        <a:rPr lang="vi-VN" sz="2400" b="0" spc="-60">
                          <a:solidFill>
                            <a:schemeClr val="tx1"/>
                          </a:solidFill>
                          <a:effectLst/>
                        </a:rPr>
                        <a:t> </a:t>
                      </a:r>
                      <a:r>
                        <a:rPr lang="vi-VN" sz="2400" b="0" spc="-20">
                          <a:solidFill>
                            <a:schemeClr val="tx1"/>
                          </a:solidFill>
                          <a:effectLst/>
                        </a:rPr>
                        <a:t>lợi</a:t>
                      </a:r>
                      <a:r>
                        <a:rPr lang="vi-VN" sz="2400" b="0" spc="-55">
                          <a:solidFill>
                            <a:schemeClr val="tx1"/>
                          </a:solidFill>
                          <a:effectLst/>
                        </a:rPr>
                        <a:t> </a:t>
                      </a:r>
                      <a:r>
                        <a:rPr lang="vi-VN" sz="2400" b="0" spc="-20">
                          <a:solidFill>
                            <a:schemeClr val="tx1"/>
                          </a:solidFill>
                          <a:effectLst/>
                        </a:rPr>
                        <a:t>cho</a:t>
                      </a:r>
                      <a:r>
                        <a:rPr lang="vi-VN" sz="2400" b="0" spc="-60">
                          <a:solidFill>
                            <a:schemeClr val="tx1"/>
                          </a:solidFill>
                          <a:effectLst/>
                        </a:rPr>
                        <a:t> </a:t>
                      </a:r>
                      <a:r>
                        <a:rPr lang="vi-VN" sz="2400" b="0" spc="-20">
                          <a:solidFill>
                            <a:schemeClr val="tx1"/>
                          </a:solidFill>
                          <a:effectLst/>
                        </a:rPr>
                        <a:t>sinh</a:t>
                      </a:r>
                      <a:r>
                        <a:rPr lang="vi-VN" sz="2400" b="0" spc="-55">
                          <a:solidFill>
                            <a:schemeClr val="tx1"/>
                          </a:solidFill>
                          <a:effectLst/>
                        </a:rPr>
                        <a:t> </a:t>
                      </a:r>
                      <a:r>
                        <a:rPr lang="vi-VN" sz="2400" b="0" spc="-20">
                          <a:solidFill>
                            <a:schemeClr val="tx1"/>
                          </a:solidFill>
                          <a:effectLst/>
                        </a:rPr>
                        <a:t>vật</a:t>
                      </a:r>
                      <a:endParaRPr lang="en-US" sz="2400" b="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pPr>
                      <a:r>
                        <a:rPr lang="vi-VN" sz="2400">
                          <a:solidFill>
                            <a:schemeClr val="tx1"/>
                          </a:solidFill>
                          <a:effectLst/>
                        </a:rPr>
                        <a:t> </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495812"/>
                  </a:ext>
                </a:extLst>
              </a:tr>
              <a:tr h="1034295">
                <a:tc>
                  <a:txBody>
                    <a:bodyPr/>
                    <a:lstStyle/>
                    <a:p>
                      <a:pPr marL="6350" marR="635" algn="ctr">
                        <a:lnSpc>
                          <a:spcPct val="125000"/>
                        </a:lnSpc>
                        <a:spcBef>
                          <a:spcPts val="290"/>
                        </a:spcBef>
                        <a:spcAft>
                          <a:spcPts val="0"/>
                        </a:spcAft>
                      </a:pPr>
                      <a:r>
                        <a:rPr lang="vi-VN" sz="2400" spc="-50">
                          <a:solidFill>
                            <a:schemeClr val="tx1"/>
                          </a:solidFill>
                          <a:effectLst/>
                        </a:rPr>
                        <a:t>3</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1915" algn="just">
                        <a:lnSpc>
                          <a:spcPct val="125000"/>
                        </a:lnSpc>
                        <a:spcBef>
                          <a:spcPts val="350"/>
                        </a:spcBef>
                        <a:spcAft>
                          <a:spcPts val="0"/>
                        </a:spcAft>
                      </a:pPr>
                      <a:r>
                        <a:rPr lang="vi-VN" sz="2400" b="0">
                          <a:solidFill>
                            <a:schemeClr val="tx1"/>
                          </a:solidFill>
                          <a:effectLst/>
                        </a:rPr>
                        <a:t>Khi môi trường thay đổi thì hướng chọn lọc tự nhiên cũng thay đổi</a:t>
                      </a:r>
                      <a:endParaRPr lang="en-US" sz="2400" b="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pPr>
                      <a:r>
                        <a:rPr lang="vi-VN" sz="2400">
                          <a:solidFill>
                            <a:schemeClr val="tx1"/>
                          </a:solidFill>
                          <a:effectLst/>
                        </a:rPr>
                        <a:t> </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546394"/>
                  </a:ext>
                </a:extLst>
              </a:tr>
              <a:tr h="1034295">
                <a:tc>
                  <a:txBody>
                    <a:bodyPr/>
                    <a:lstStyle/>
                    <a:p>
                      <a:pPr marL="6350" marR="635" algn="ctr">
                        <a:lnSpc>
                          <a:spcPct val="125000"/>
                        </a:lnSpc>
                        <a:spcBef>
                          <a:spcPts val="290"/>
                        </a:spcBef>
                        <a:spcAft>
                          <a:spcPts val="0"/>
                        </a:spcAft>
                      </a:pPr>
                      <a:r>
                        <a:rPr lang="vi-VN" sz="2400" spc="-50">
                          <a:solidFill>
                            <a:schemeClr val="tx1"/>
                          </a:solidFill>
                          <a:effectLst/>
                        </a:rPr>
                        <a:t>4</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1915" algn="just">
                        <a:lnSpc>
                          <a:spcPct val="125000"/>
                        </a:lnSpc>
                        <a:spcBef>
                          <a:spcPts val="350"/>
                        </a:spcBef>
                        <a:spcAft>
                          <a:spcPts val="0"/>
                        </a:spcAft>
                      </a:pPr>
                      <a:r>
                        <a:rPr lang="vi-VN" sz="2400" b="0">
                          <a:solidFill>
                            <a:schemeClr val="tx1"/>
                          </a:solidFill>
                          <a:effectLst/>
                        </a:rPr>
                        <a:t>Sinh vật tiến hoá theo thời gian sẽ mang những đặc điểm </a:t>
                      </a:r>
                      <a:r>
                        <a:rPr lang="vi-VN" sz="2400" b="0" spc="-40">
                          <a:solidFill>
                            <a:schemeClr val="tx1"/>
                          </a:solidFill>
                          <a:effectLst/>
                        </a:rPr>
                        <a:t>thích</a:t>
                      </a:r>
                      <a:r>
                        <a:rPr lang="vi-VN" sz="2400" b="0" spc="-30">
                          <a:solidFill>
                            <a:schemeClr val="tx1"/>
                          </a:solidFill>
                          <a:effectLst/>
                        </a:rPr>
                        <a:t> </a:t>
                      </a:r>
                      <a:r>
                        <a:rPr lang="vi-VN" sz="2400" b="0" spc="-40">
                          <a:solidFill>
                            <a:schemeClr val="tx1"/>
                          </a:solidFill>
                          <a:effectLst/>
                        </a:rPr>
                        <a:t>nghi</a:t>
                      </a:r>
                      <a:r>
                        <a:rPr lang="vi-VN" sz="2400" b="0" spc="-30">
                          <a:solidFill>
                            <a:schemeClr val="tx1"/>
                          </a:solidFill>
                          <a:effectLst/>
                        </a:rPr>
                        <a:t> </a:t>
                      </a:r>
                      <a:r>
                        <a:rPr lang="vi-VN" sz="2400" b="0" spc="-40">
                          <a:solidFill>
                            <a:schemeClr val="tx1"/>
                          </a:solidFill>
                          <a:effectLst/>
                        </a:rPr>
                        <a:t>hoàn</a:t>
                      </a:r>
                      <a:r>
                        <a:rPr lang="vi-VN" sz="2400" b="0" spc="-30">
                          <a:solidFill>
                            <a:schemeClr val="tx1"/>
                          </a:solidFill>
                          <a:effectLst/>
                        </a:rPr>
                        <a:t> </a:t>
                      </a:r>
                      <a:r>
                        <a:rPr lang="vi-VN" sz="2400" b="0" spc="-40">
                          <a:solidFill>
                            <a:schemeClr val="tx1"/>
                          </a:solidFill>
                          <a:effectLst/>
                        </a:rPr>
                        <a:t>hảo</a:t>
                      </a:r>
                      <a:r>
                        <a:rPr lang="vi-VN" sz="2400" b="0" spc="-30">
                          <a:solidFill>
                            <a:schemeClr val="tx1"/>
                          </a:solidFill>
                          <a:effectLst/>
                        </a:rPr>
                        <a:t> </a:t>
                      </a:r>
                      <a:r>
                        <a:rPr lang="vi-VN" sz="2400" b="0" spc="-40">
                          <a:solidFill>
                            <a:schemeClr val="tx1"/>
                          </a:solidFill>
                          <a:effectLst/>
                        </a:rPr>
                        <a:t>nhất</a:t>
                      </a:r>
                      <a:r>
                        <a:rPr lang="vi-VN" sz="2400" b="0" spc="-30">
                          <a:solidFill>
                            <a:schemeClr val="tx1"/>
                          </a:solidFill>
                          <a:effectLst/>
                        </a:rPr>
                        <a:t> </a:t>
                      </a:r>
                      <a:r>
                        <a:rPr lang="vi-VN" sz="2400" b="0" spc="-40">
                          <a:solidFill>
                            <a:schemeClr val="tx1"/>
                          </a:solidFill>
                          <a:effectLst/>
                        </a:rPr>
                        <a:t>và</a:t>
                      </a:r>
                      <a:r>
                        <a:rPr lang="vi-VN" sz="2400" b="0" spc="-30">
                          <a:solidFill>
                            <a:schemeClr val="tx1"/>
                          </a:solidFill>
                          <a:effectLst/>
                        </a:rPr>
                        <a:t> </a:t>
                      </a:r>
                      <a:r>
                        <a:rPr lang="vi-VN" sz="2400" b="0" spc="-40">
                          <a:solidFill>
                            <a:schemeClr val="tx1"/>
                          </a:solidFill>
                          <a:effectLst/>
                        </a:rPr>
                        <a:t>có</a:t>
                      </a:r>
                      <a:r>
                        <a:rPr lang="vi-VN" sz="2400" b="0" spc="-30">
                          <a:solidFill>
                            <a:schemeClr val="tx1"/>
                          </a:solidFill>
                          <a:effectLst/>
                        </a:rPr>
                        <a:t> </a:t>
                      </a:r>
                      <a:r>
                        <a:rPr lang="vi-VN" sz="2400" b="0" spc="-40">
                          <a:solidFill>
                            <a:schemeClr val="tx1"/>
                          </a:solidFill>
                          <a:effectLst/>
                        </a:rPr>
                        <a:t>lợi</a:t>
                      </a:r>
                      <a:r>
                        <a:rPr lang="vi-VN" sz="2400" b="0" spc="-30">
                          <a:solidFill>
                            <a:schemeClr val="tx1"/>
                          </a:solidFill>
                          <a:effectLst/>
                        </a:rPr>
                        <a:t> </a:t>
                      </a:r>
                      <a:r>
                        <a:rPr lang="vi-VN" sz="2400" b="0" spc="-40">
                          <a:solidFill>
                            <a:schemeClr val="tx1"/>
                          </a:solidFill>
                          <a:effectLst/>
                        </a:rPr>
                        <a:t>nhất</a:t>
                      </a:r>
                      <a:r>
                        <a:rPr lang="vi-VN" sz="2400" b="0" spc="-30">
                          <a:solidFill>
                            <a:schemeClr val="tx1"/>
                          </a:solidFill>
                          <a:effectLst/>
                        </a:rPr>
                        <a:t> </a:t>
                      </a:r>
                      <a:r>
                        <a:rPr lang="vi-VN" sz="2400" b="0" spc="-40">
                          <a:solidFill>
                            <a:schemeClr val="tx1"/>
                          </a:solidFill>
                          <a:effectLst/>
                        </a:rPr>
                        <a:t>cho</a:t>
                      </a:r>
                      <a:r>
                        <a:rPr lang="vi-VN" sz="2400" b="0" spc="-30">
                          <a:solidFill>
                            <a:schemeClr val="tx1"/>
                          </a:solidFill>
                          <a:effectLst/>
                        </a:rPr>
                        <a:t> </a:t>
                      </a:r>
                      <a:r>
                        <a:rPr lang="vi-VN" sz="2400" b="0" spc="-40">
                          <a:solidFill>
                            <a:schemeClr val="tx1"/>
                          </a:solidFill>
                          <a:effectLst/>
                        </a:rPr>
                        <a:t>sinh</a:t>
                      </a:r>
                      <a:r>
                        <a:rPr lang="vi-VN" sz="2400" b="0" spc="-30">
                          <a:solidFill>
                            <a:schemeClr val="tx1"/>
                          </a:solidFill>
                          <a:effectLst/>
                        </a:rPr>
                        <a:t> </a:t>
                      </a:r>
                      <a:r>
                        <a:rPr lang="vi-VN" sz="2400" b="0" spc="-40">
                          <a:solidFill>
                            <a:schemeClr val="tx1"/>
                          </a:solidFill>
                          <a:effectLst/>
                        </a:rPr>
                        <a:t>vật</a:t>
                      </a:r>
                      <a:endParaRPr lang="en-US" sz="2400" b="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pPr>
                      <a:r>
                        <a:rPr lang="vi-VN" sz="2400">
                          <a:solidFill>
                            <a:schemeClr val="tx1"/>
                          </a:solidFill>
                          <a:effectLst/>
                        </a:rPr>
                        <a:t> </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68601"/>
                  </a:ext>
                </a:extLst>
              </a:tr>
            </a:tbl>
          </a:graphicData>
        </a:graphic>
      </p:graphicFrame>
      <p:sp>
        <p:nvSpPr>
          <p:cNvPr id="11" name="TextBox 10">
            <a:extLst>
              <a:ext uri="{FF2B5EF4-FFF2-40B4-BE49-F238E27FC236}">
                <a16:creationId xmlns:a16="http://schemas.microsoft.com/office/drawing/2014/main" id="{64C23A61-C147-A8BD-2822-5CE554FF7308}"/>
              </a:ext>
            </a:extLst>
          </p:cNvPr>
          <p:cNvSpPr txBox="1"/>
          <p:nvPr/>
        </p:nvSpPr>
        <p:spPr>
          <a:xfrm>
            <a:off x="461497" y="421804"/>
            <a:ext cx="9744387" cy="584775"/>
          </a:xfrm>
          <a:prstGeom prst="rect">
            <a:avLst/>
          </a:prstGeom>
          <a:noFill/>
        </p:spPr>
        <p:txBody>
          <a:bodyPr wrap="square">
            <a:spAutoFit/>
          </a:bodyPr>
          <a:lstStyle/>
          <a:p>
            <a:r>
              <a:rPr lang="en-US" sz="3200" b="1">
                <a:solidFill>
                  <a:srgbClr val="0070C0"/>
                </a:solidFill>
              </a:rPr>
              <a:t>CH5. Các khẳng định sau đây đúng hay sai?</a:t>
            </a:r>
          </a:p>
        </p:txBody>
      </p:sp>
    </p:spTree>
    <p:extLst>
      <p:ext uri="{BB962C8B-B14F-4D97-AF65-F5344CB8AC3E}">
        <p14:creationId xmlns:p14="http://schemas.microsoft.com/office/powerpoint/2010/main" val="863651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46C00B4B-AC08-C7B4-7C6F-0B19B72B2C9A}"/>
              </a:ext>
            </a:extLst>
          </p:cNvPr>
          <p:cNvGraphicFramePr>
            <a:graphicFrameLocks noGrp="1"/>
          </p:cNvGraphicFramePr>
          <p:nvPr>
            <p:extLst>
              <p:ext uri="{D42A27DB-BD31-4B8C-83A1-F6EECF244321}">
                <p14:modId xmlns:p14="http://schemas.microsoft.com/office/powerpoint/2010/main" val="109321567"/>
              </p:ext>
            </p:extLst>
          </p:nvPr>
        </p:nvGraphicFramePr>
        <p:xfrm>
          <a:off x="461497" y="1264720"/>
          <a:ext cx="11269006" cy="5171476"/>
        </p:xfrm>
        <a:graphic>
          <a:graphicData uri="http://schemas.openxmlformats.org/drawingml/2006/table">
            <a:tbl>
              <a:tblPr firstRow="1" firstCol="1" lastRow="1" lastCol="1" bandRow="1" bandCol="1">
                <a:tableStyleId>{69012ECD-51FC-41F1-AA8D-1B2483CD663E}</a:tableStyleId>
              </a:tblPr>
              <a:tblGrid>
                <a:gridCol w="1223811">
                  <a:extLst>
                    <a:ext uri="{9D8B030D-6E8A-4147-A177-3AD203B41FA5}">
                      <a16:colId xmlns:a16="http://schemas.microsoft.com/office/drawing/2014/main" val="307874801"/>
                    </a:ext>
                  </a:extLst>
                </a:gridCol>
                <a:gridCol w="7926821">
                  <a:extLst>
                    <a:ext uri="{9D8B030D-6E8A-4147-A177-3AD203B41FA5}">
                      <a16:colId xmlns:a16="http://schemas.microsoft.com/office/drawing/2014/main" val="2263687706"/>
                    </a:ext>
                  </a:extLst>
                </a:gridCol>
                <a:gridCol w="2118374">
                  <a:extLst>
                    <a:ext uri="{9D8B030D-6E8A-4147-A177-3AD203B41FA5}">
                      <a16:colId xmlns:a16="http://schemas.microsoft.com/office/drawing/2014/main" val="1998824701"/>
                    </a:ext>
                  </a:extLst>
                </a:gridCol>
              </a:tblGrid>
              <a:tr h="495834">
                <a:tc>
                  <a:txBody>
                    <a:bodyPr/>
                    <a:lstStyle/>
                    <a:p>
                      <a:pPr marL="6350" algn="ctr">
                        <a:lnSpc>
                          <a:spcPct val="125000"/>
                        </a:lnSpc>
                        <a:spcBef>
                          <a:spcPts val="115"/>
                        </a:spcBef>
                        <a:spcAft>
                          <a:spcPts val="0"/>
                        </a:spcAft>
                      </a:pPr>
                      <a:r>
                        <a:rPr lang="vi-VN" sz="2400" spc="-25">
                          <a:solidFill>
                            <a:schemeClr val="tx1"/>
                          </a:solidFill>
                          <a:effectLst/>
                        </a:rPr>
                        <a:t>STT</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6350" algn="ctr">
                        <a:lnSpc>
                          <a:spcPct val="125000"/>
                        </a:lnSpc>
                        <a:spcBef>
                          <a:spcPts val="115"/>
                        </a:spcBef>
                        <a:spcAft>
                          <a:spcPts val="0"/>
                        </a:spcAft>
                      </a:pPr>
                      <a:r>
                        <a:rPr lang="vi-VN" sz="2400" spc="-40">
                          <a:solidFill>
                            <a:schemeClr val="tx1"/>
                          </a:solidFill>
                          <a:effectLst/>
                        </a:rPr>
                        <a:t>Khẳng</a:t>
                      </a:r>
                      <a:r>
                        <a:rPr lang="vi-VN" sz="2400" spc="-5">
                          <a:solidFill>
                            <a:schemeClr val="tx1"/>
                          </a:solidFill>
                          <a:effectLst/>
                        </a:rPr>
                        <a:t> </a:t>
                      </a:r>
                      <a:r>
                        <a:rPr lang="vi-VN" sz="2400" spc="-20">
                          <a:solidFill>
                            <a:schemeClr val="tx1"/>
                          </a:solidFill>
                          <a:effectLst/>
                        </a:rPr>
                        <a:t>định</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226060" algn="ctr">
                        <a:lnSpc>
                          <a:spcPct val="125000"/>
                        </a:lnSpc>
                        <a:spcBef>
                          <a:spcPts val="115"/>
                        </a:spcBef>
                        <a:spcAft>
                          <a:spcPts val="0"/>
                        </a:spcAft>
                      </a:pPr>
                      <a:r>
                        <a:rPr lang="vi-VN" sz="2400" spc="-10">
                          <a:solidFill>
                            <a:schemeClr val="tx1"/>
                          </a:solidFill>
                          <a:effectLst/>
                        </a:rPr>
                        <a:t>Đúng/Sai</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689330611"/>
                  </a:ext>
                </a:extLst>
              </a:tr>
              <a:tr h="1034295">
                <a:tc>
                  <a:txBody>
                    <a:bodyPr/>
                    <a:lstStyle/>
                    <a:p>
                      <a:pPr marL="6350" marR="635" algn="ctr">
                        <a:lnSpc>
                          <a:spcPct val="125000"/>
                        </a:lnSpc>
                        <a:spcBef>
                          <a:spcPts val="295"/>
                        </a:spcBef>
                        <a:spcAft>
                          <a:spcPts val="0"/>
                        </a:spcAft>
                      </a:pPr>
                      <a:r>
                        <a:rPr lang="vi-VN" sz="2400" spc="-50">
                          <a:solidFill>
                            <a:schemeClr val="tx1"/>
                          </a:solidFill>
                          <a:effectLst/>
                        </a:rPr>
                        <a:t>1</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1915" algn="just">
                        <a:lnSpc>
                          <a:spcPct val="125000"/>
                        </a:lnSpc>
                        <a:spcBef>
                          <a:spcPts val="350"/>
                        </a:spcBef>
                        <a:spcAft>
                          <a:spcPts val="0"/>
                        </a:spcAft>
                      </a:pPr>
                      <a:r>
                        <a:rPr lang="vi-VN" sz="2400" b="0">
                          <a:solidFill>
                            <a:schemeClr val="tx1"/>
                          </a:solidFill>
                          <a:effectLst/>
                        </a:rPr>
                        <a:t>Tiến</a:t>
                      </a:r>
                      <a:r>
                        <a:rPr lang="vi-VN" sz="2400" b="0" spc="-10">
                          <a:solidFill>
                            <a:schemeClr val="tx1"/>
                          </a:solidFill>
                          <a:effectLst/>
                        </a:rPr>
                        <a:t> </a:t>
                      </a:r>
                      <a:r>
                        <a:rPr lang="vi-VN" sz="2400" b="0">
                          <a:solidFill>
                            <a:schemeClr val="tx1"/>
                          </a:solidFill>
                          <a:effectLst/>
                        </a:rPr>
                        <a:t>hoá</a:t>
                      </a:r>
                      <a:r>
                        <a:rPr lang="vi-VN" sz="2400" b="0" spc="-10">
                          <a:solidFill>
                            <a:schemeClr val="tx1"/>
                          </a:solidFill>
                          <a:effectLst/>
                        </a:rPr>
                        <a:t> </a:t>
                      </a:r>
                      <a:r>
                        <a:rPr lang="vi-VN" sz="2400" b="0">
                          <a:solidFill>
                            <a:schemeClr val="tx1"/>
                          </a:solidFill>
                          <a:effectLst/>
                        </a:rPr>
                        <a:t>là</a:t>
                      </a:r>
                      <a:r>
                        <a:rPr lang="vi-VN" sz="2400" b="0" spc="-10">
                          <a:solidFill>
                            <a:schemeClr val="tx1"/>
                          </a:solidFill>
                          <a:effectLst/>
                        </a:rPr>
                        <a:t> </a:t>
                      </a:r>
                      <a:r>
                        <a:rPr lang="vi-VN" sz="2400" b="0">
                          <a:solidFill>
                            <a:schemeClr val="tx1"/>
                          </a:solidFill>
                          <a:effectLst/>
                        </a:rPr>
                        <a:t>sự</a:t>
                      </a:r>
                      <a:r>
                        <a:rPr lang="vi-VN" sz="2400" b="0" spc="-10">
                          <a:solidFill>
                            <a:schemeClr val="tx1"/>
                          </a:solidFill>
                          <a:effectLst/>
                        </a:rPr>
                        <a:t> </a:t>
                      </a:r>
                      <a:r>
                        <a:rPr lang="vi-VN" sz="2400" b="0">
                          <a:solidFill>
                            <a:schemeClr val="tx1"/>
                          </a:solidFill>
                          <a:effectLst/>
                        </a:rPr>
                        <a:t>thay</a:t>
                      </a:r>
                      <a:r>
                        <a:rPr lang="vi-VN" sz="2400" b="0" spc="-10">
                          <a:solidFill>
                            <a:schemeClr val="tx1"/>
                          </a:solidFill>
                          <a:effectLst/>
                        </a:rPr>
                        <a:t> </a:t>
                      </a:r>
                      <a:r>
                        <a:rPr lang="vi-VN" sz="2400" b="0">
                          <a:solidFill>
                            <a:schemeClr val="tx1"/>
                          </a:solidFill>
                          <a:effectLst/>
                        </a:rPr>
                        <a:t>đổi</a:t>
                      </a:r>
                      <a:r>
                        <a:rPr lang="vi-VN" sz="2400" b="0" spc="-10">
                          <a:solidFill>
                            <a:schemeClr val="tx1"/>
                          </a:solidFill>
                          <a:effectLst/>
                        </a:rPr>
                        <a:t> </a:t>
                      </a:r>
                      <a:r>
                        <a:rPr lang="vi-VN" sz="2400" b="0">
                          <a:solidFill>
                            <a:schemeClr val="tx1"/>
                          </a:solidFill>
                          <a:effectLst/>
                        </a:rPr>
                        <a:t>các</a:t>
                      </a:r>
                      <a:r>
                        <a:rPr lang="vi-VN" sz="2400" b="0" spc="-10">
                          <a:solidFill>
                            <a:schemeClr val="tx1"/>
                          </a:solidFill>
                          <a:effectLst/>
                        </a:rPr>
                        <a:t> </a:t>
                      </a:r>
                      <a:r>
                        <a:rPr lang="vi-VN" sz="2400" b="0">
                          <a:solidFill>
                            <a:schemeClr val="tx1"/>
                          </a:solidFill>
                          <a:effectLst/>
                        </a:rPr>
                        <a:t>đặc</a:t>
                      </a:r>
                      <a:r>
                        <a:rPr lang="vi-VN" sz="2400" b="0" spc="-10">
                          <a:solidFill>
                            <a:schemeClr val="tx1"/>
                          </a:solidFill>
                          <a:effectLst/>
                        </a:rPr>
                        <a:t> </a:t>
                      </a:r>
                      <a:r>
                        <a:rPr lang="vi-VN" sz="2400" b="0">
                          <a:solidFill>
                            <a:schemeClr val="tx1"/>
                          </a:solidFill>
                          <a:effectLst/>
                        </a:rPr>
                        <a:t>tính</a:t>
                      </a:r>
                      <a:r>
                        <a:rPr lang="vi-VN" sz="2400" b="0" spc="-10">
                          <a:solidFill>
                            <a:schemeClr val="tx1"/>
                          </a:solidFill>
                          <a:effectLst/>
                        </a:rPr>
                        <a:t> </a:t>
                      </a:r>
                      <a:r>
                        <a:rPr lang="vi-VN" sz="2400" b="0">
                          <a:solidFill>
                            <a:schemeClr val="tx1"/>
                          </a:solidFill>
                          <a:effectLst/>
                        </a:rPr>
                        <a:t>di</a:t>
                      </a:r>
                      <a:r>
                        <a:rPr lang="vi-VN" sz="2400" b="0" spc="-10">
                          <a:solidFill>
                            <a:schemeClr val="tx1"/>
                          </a:solidFill>
                          <a:effectLst/>
                        </a:rPr>
                        <a:t> </a:t>
                      </a:r>
                      <a:r>
                        <a:rPr lang="vi-VN" sz="2400" b="0">
                          <a:solidFill>
                            <a:schemeClr val="tx1"/>
                          </a:solidFill>
                          <a:effectLst/>
                        </a:rPr>
                        <a:t>truyền</a:t>
                      </a:r>
                      <a:r>
                        <a:rPr lang="vi-VN" sz="2400" b="0" spc="-10">
                          <a:solidFill>
                            <a:schemeClr val="tx1"/>
                          </a:solidFill>
                          <a:effectLst/>
                        </a:rPr>
                        <a:t> </a:t>
                      </a:r>
                      <a:r>
                        <a:rPr lang="vi-VN" sz="2400" b="0">
                          <a:solidFill>
                            <a:schemeClr val="tx1"/>
                          </a:solidFill>
                          <a:effectLst/>
                        </a:rPr>
                        <a:t>của</a:t>
                      </a:r>
                      <a:r>
                        <a:rPr lang="vi-VN" sz="2400" b="0" spc="-10">
                          <a:solidFill>
                            <a:schemeClr val="tx1"/>
                          </a:solidFill>
                          <a:effectLst/>
                        </a:rPr>
                        <a:t> </a:t>
                      </a:r>
                      <a:r>
                        <a:rPr lang="vi-VN" sz="2400" b="0">
                          <a:solidFill>
                            <a:schemeClr val="tx1"/>
                          </a:solidFill>
                          <a:effectLst/>
                        </a:rPr>
                        <a:t>quần</a:t>
                      </a:r>
                      <a:r>
                        <a:rPr lang="vi-VN" sz="2400" b="0" spc="-10">
                          <a:solidFill>
                            <a:schemeClr val="tx1"/>
                          </a:solidFill>
                          <a:effectLst/>
                        </a:rPr>
                        <a:t> </a:t>
                      </a:r>
                      <a:r>
                        <a:rPr lang="vi-VN" sz="2400" b="0">
                          <a:solidFill>
                            <a:schemeClr val="tx1"/>
                          </a:solidFill>
                          <a:effectLst/>
                        </a:rPr>
                        <a:t>thể </a:t>
                      </a:r>
                      <a:r>
                        <a:rPr lang="vi-VN" sz="2400" b="0" spc="-30">
                          <a:solidFill>
                            <a:schemeClr val="tx1"/>
                          </a:solidFill>
                          <a:effectLst/>
                        </a:rPr>
                        <a:t>sinh</a:t>
                      </a:r>
                      <a:r>
                        <a:rPr lang="vi-VN" sz="2400" b="0" spc="-50">
                          <a:solidFill>
                            <a:schemeClr val="tx1"/>
                          </a:solidFill>
                          <a:effectLst/>
                        </a:rPr>
                        <a:t> </a:t>
                      </a:r>
                      <a:r>
                        <a:rPr lang="vi-VN" sz="2400" b="0" spc="-30">
                          <a:solidFill>
                            <a:schemeClr val="tx1"/>
                          </a:solidFill>
                          <a:effectLst/>
                        </a:rPr>
                        <a:t>vật</a:t>
                      </a:r>
                      <a:r>
                        <a:rPr lang="vi-VN" sz="2400" b="0" spc="-50">
                          <a:solidFill>
                            <a:schemeClr val="tx1"/>
                          </a:solidFill>
                          <a:effectLst/>
                        </a:rPr>
                        <a:t> </a:t>
                      </a:r>
                      <a:r>
                        <a:rPr lang="vi-VN" sz="2400" b="0" spc="-30">
                          <a:solidFill>
                            <a:schemeClr val="tx1"/>
                          </a:solidFill>
                          <a:effectLst/>
                        </a:rPr>
                        <a:t>qua</a:t>
                      </a:r>
                      <a:r>
                        <a:rPr lang="vi-VN" sz="2400" b="0" spc="-45">
                          <a:solidFill>
                            <a:schemeClr val="tx1"/>
                          </a:solidFill>
                          <a:effectLst/>
                        </a:rPr>
                        <a:t> </a:t>
                      </a:r>
                      <a:r>
                        <a:rPr lang="vi-VN" sz="2400" b="0" spc="-30">
                          <a:solidFill>
                            <a:schemeClr val="tx1"/>
                          </a:solidFill>
                          <a:effectLst/>
                        </a:rPr>
                        <a:t>các</a:t>
                      </a:r>
                      <a:r>
                        <a:rPr lang="vi-VN" sz="2400" b="0" spc="-50">
                          <a:solidFill>
                            <a:schemeClr val="tx1"/>
                          </a:solidFill>
                          <a:effectLst/>
                        </a:rPr>
                        <a:t> </a:t>
                      </a:r>
                      <a:r>
                        <a:rPr lang="vi-VN" sz="2400" b="0" spc="-30">
                          <a:solidFill>
                            <a:schemeClr val="tx1"/>
                          </a:solidFill>
                          <a:effectLst/>
                        </a:rPr>
                        <a:t>thế</a:t>
                      </a:r>
                      <a:r>
                        <a:rPr lang="vi-VN" sz="2400" b="0" spc="-50">
                          <a:solidFill>
                            <a:schemeClr val="tx1"/>
                          </a:solidFill>
                          <a:effectLst/>
                        </a:rPr>
                        <a:t> </a:t>
                      </a:r>
                      <a:r>
                        <a:rPr lang="vi-VN" sz="2400" b="0" spc="-30">
                          <a:solidFill>
                            <a:schemeClr val="tx1"/>
                          </a:solidFill>
                          <a:effectLst/>
                        </a:rPr>
                        <a:t>hệ</a:t>
                      </a:r>
                      <a:r>
                        <a:rPr lang="vi-VN" sz="2400" b="0" spc="-45">
                          <a:solidFill>
                            <a:schemeClr val="tx1"/>
                          </a:solidFill>
                          <a:effectLst/>
                        </a:rPr>
                        <a:t> </a:t>
                      </a:r>
                      <a:r>
                        <a:rPr lang="vi-VN" sz="2400" b="0" spc="-30">
                          <a:solidFill>
                            <a:schemeClr val="tx1"/>
                          </a:solidFill>
                          <a:effectLst/>
                        </a:rPr>
                        <a:t>nối</a:t>
                      </a:r>
                      <a:r>
                        <a:rPr lang="vi-VN" sz="2400" b="0" spc="-50">
                          <a:solidFill>
                            <a:schemeClr val="tx1"/>
                          </a:solidFill>
                          <a:effectLst/>
                        </a:rPr>
                        <a:t> </a:t>
                      </a:r>
                      <a:r>
                        <a:rPr lang="vi-VN" sz="2400" b="0" spc="-30">
                          <a:solidFill>
                            <a:schemeClr val="tx1"/>
                          </a:solidFill>
                          <a:effectLst/>
                        </a:rPr>
                        <a:t>tiếp</a:t>
                      </a:r>
                      <a:r>
                        <a:rPr lang="vi-VN" sz="2400" b="0" spc="-45">
                          <a:solidFill>
                            <a:schemeClr val="tx1"/>
                          </a:solidFill>
                          <a:effectLst/>
                        </a:rPr>
                        <a:t> </a:t>
                      </a:r>
                      <a:r>
                        <a:rPr lang="vi-VN" sz="2400" b="0" spc="-30">
                          <a:solidFill>
                            <a:schemeClr val="tx1"/>
                          </a:solidFill>
                          <a:effectLst/>
                        </a:rPr>
                        <a:t>nhau</a:t>
                      </a:r>
                      <a:r>
                        <a:rPr lang="vi-VN" sz="2400" b="0" spc="-50">
                          <a:solidFill>
                            <a:schemeClr val="tx1"/>
                          </a:solidFill>
                          <a:effectLst/>
                        </a:rPr>
                        <a:t> </a:t>
                      </a:r>
                      <a:r>
                        <a:rPr lang="vi-VN" sz="2400" b="0" spc="-30">
                          <a:solidFill>
                            <a:schemeClr val="tx1"/>
                          </a:solidFill>
                          <a:effectLst/>
                        </a:rPr>
                        <a:t>theo</a:t>
                      </a:r>
                      <a:r>
                        <a:rPr lang="vi-VN" sz="2400" b="0" spc="-50">
                          <a:solidFill>
                            <a:schemeClr val="tx1"/>
                          </a:solidFill>
                          <a:effectLst/>
                        </a:rPr>
                        <a:t> </a:t>
                      </a:r>
                      <a:r>
                        <a:rPr lang="vi-VN" sz="2400" b="0" spc="-30">
                          <a:solidFill>
                            <a:schemeClr val="tx1"/>
                          </a:solidFill>
                          <a:effectLst/>
                        </a:rPr>
                        <a:t>thời</a:t>
                      </a:r>
                      <a:r>
                        <a:rPr lang="vi-VN" sz="2400" b="0" spc="-45">
                          <a:solidFill>
                            <a:schemeClr val="tx1"/>
                          </a:solidFill>
                          <a:effectLst/>
                        </a:rPr>
                        <a:t> </a:t>
                      </a:r>
                      <a:r>
                        <a:rPr lang="vi-VN" sz="2400" b="0" spc="-30">
                          <a:solidFill>
                            <a:schemeClr val="tx1"/>
                          </a:solidFill>
                          <a:effectLst/>
                        </a:rPr>
                        <a:t>gian</a:t>
                      </a:r>
                      <a:endParaRPr lang="en-US" sz="2400" b="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pPr>
                      <a:r>
                        <a:rPr lang="vi-VN" sz="2400">
                          <a:solidFill>
                            <a:schemeClr val="tx1"/>
                          </a:solidFill>
                          <a:effectLst/>
                        </a:rPr>
                        <a:t> </a:t>
                      </a:r>
                      <a:r>
                        <a:rPr lang="en-US" sz="2400">
                          <a:solidFill>
                            <a:schemeClr val="tx1"/>
                          </a:solidFill>
                          <a:effectLst/>
                        </a:rPr>
                        <a:t>Đ</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784863"/>
                  </a:ext>
                </a:extLst>
              </a:tr>
              <a:tr h="1572757">
                <a:tc>
                  <a:txBody>
                    <a:bodyPr/>
                    <a:lstStyle/>
                    <a:p>
                      <a:pPr marL="6350" marR="635" algn="ctr">
                        <a:lnSpc>
                          <a:spcPct val="125000"/>
                        </a:lnSpc>
                        <a:spcBef>
                          <a:spcPts val="290"/>
                        </a:spcBef>
                        <a:spcAft>
                          <a:spcPts val="0"/>
                        </a:spcAft>
                      </a:pPr>
                      <a:r>
                        <a:rPr lang="vi-VN" sz="2400" spc="-50">
                          <a:solidFill>
                            <a:schemeClr val="tx1"/>
                          </a:solidFill>
                          <a:effectLst/>
                        </a:rPr>
                        <a:t>2</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1915" algn="just">
                        <a:lnSpc>
                          <a:spcPct val="125000"/>
                        </a:lnSpc>
                        <a:spcBef>
                          <a:spcPts val="350"/>
                        </a:spcBef>
                        <a:spcAft>
                          <a:spcPts val="0"/>
                        </a:spcAft>
                      </a:pPr>
                      <a:r>
                        <a:rPr lang="vi-VN" sz="2400" b="0" spc="-30">
                          <a:solidFill>
                            <a:schemeClr val="tx1"/>
                          </a:solidFill>
                          <a:effectLst/>
                        </a:rPr>
                        <a:t>Chọn</a:t>
                      </a:r>
                      <a:r>
                        <a:rPr lang="vi-VN" sz="2400" b="0" spc="-50">
                          <a:solidFill>
                            <a:schemeClr val="tx1"/>
                          </a:solidFill>
                          <a:effectLst/>
                        </a:rPr>
                        <a:t> </a:t>
                      </a:r>
                      <a:r>
                        <a:rPr lang="vi-VN" sz="2400" b="0" spc="-30">
                          <a:solidFill>
                            <a:schemeClr val="tx1"/>
                          </a:solidFill>
                          <a:effectLst/>
                        </a:rPr>
                        <a:t>lọc</a:t>
                      </a:r>
                      <a:r>
                        <a:rPr lang="vi-VN" sz="2400" b="0" spc="-50">
                          <a:solidFill>
                            <a:schemeClr val="tx1"/>
                          </a:solidFill>
                          <a:effectLst/>
                        </a:rPr>
                        <a:t> </a:t>
                      </a:r>
                      <a:r>
                        <a:rPr lang="vi-VN" sz="2400" b="0" spc="-30">
                          <a:solidFill>
                            <a:schemeClr val="tx1"/>
                          </a:solidFill>
                          <a:effectLst/>
                        </a:rPr>
                        <a:t>nhân</a:t>
                      </a:r>
                      <a:r>
                        <a:rPr lang="vi-VN" sz="2400" b="0" spc="-45">
                          <a:solidFill>
                            <a:schemeClr val="tx1"/>
                          </a:solidFill>
                          <a:effectLst/>
                        </a:rPr>
                        <a:t> </a:t>
                      </a:r>
                      <a:r>
                        <a:rPr lang="vi-VN" sz="2400" b="0" spc="-30">
                          <a:solidFill>
                            <a:schemeClr val="tx1"/>
                          </a:solidFill>
                          <a:effectLst/>
                        </a:rPr>
                        <a:t>tạo</a:t>
                      </a:r>
                      <a:r>
                        <a:rPr lang="vi-VN" sz="2400" b="0" spc="-50">
                          <a:solidFill>
                            <a:schemeClr val="tx1"/>
                          </a:solidFill>
                          <a:effectLst/>
                        </a:rPr>
                        <a:t> </a:t>
                      </a:r>
                      <a:r>
                        <a:rPr lang="vi-VN" sz="2400" b="0" spc="-30">
                          <a:solidFill>
                            <a:schemeClr val="tx1"/>
                          </a:solidFill>
                          <a:effectLst/>
                        </a:rPr>
                        <a:t>là</a:t>
                      </a:r>
                      <a:r>
                        <a:rPr lang="vi-VN" sz="2400" b="0" spc="-50">
                          <a:solidFill>
                            <a:schemeClr val="tx1"/>
                          </a:solidFill>
                          <a:effectLst/>
                        </a:rPr>
                        <a:t> </a:t>
                      </a:r>
                      <a:r>
                        <a:rPr lang="vi-VN" sz="2400" b="0" spc="-30">
                          <a:solidFill>
                            <a:schemeClr val="tx1"/>
                          </a:solidFill>
                          <a:effectLst/>
                        </a:rPr>
                        <a:t>phương</a:t>
                      </a:r>
                      <a:r>
                        <a:rPr lang="vi-VN" sz="2400" b="0" spc="-45">
                          <a:solidFill>
                            <a:schemeClr val="tx1"/>
                          </a:solidFill>
                          <a:effectLst/>
                        </a:rPr>
                        <a:t> </a:t>
                      </a:r>
                      <a:r>
                        <a:rPr lang="vi-VN" sz="2400" b="0" spc="-30">
                          <a:solidFill>
                            <a:schemeClr val="tx1"/>
                          </a:solidFill>
                          <a:effectLst/>
                        </a:rPr>
                        <a:t>pháp</a:t>
                      </a:r>
                      <a:r>
                        <a:rPr lang="vi-VN" sz="2400" b="0" spc="-50">
                          <a:solidFill>
                            <a:schemeClr val="tx1"/>
                          </a:solidFill>
                          <a:effectLst/>
                        </a:rPr>
                        <a:t> </a:t>
                      </a:r>
                      <a:r>
                        <a:rPr lang="vi-VN" sz="2400" b="0" spc="-30">
                          <a:solidFill>
                            <a:schemeClr val="tx1"/>
                          </a:solidFill>
                          <a:effectLst/>
                        </a:rPr>
                        <a:t>con</a:t>
                      </a:r>
                      <a:r>
                        <a:rPr lang="vi-VN" sz="2400" b="0" spc="-45">
                          <a:solidFill>
                            <a:schemeClr val="tx1"/>
                          </a:solidFill>
                          <a:effectLst/>
                        </a:rPr>
                        <a:t> </a:t>
                      </a:r>
                      <a:r>
                        <a:rPr lang="vi-VN" sz="2400" b="0" spc="-30">
                          <a:solidFill>
                            <a:schemeClr val="tx1"/>
                          </a:solidFill>
                          <a:effectLst/>
                        </a:rPr>
                        <a:t>người</a:t>
                      </a:r>
                      <a:r>
                        <a:rPr lang="vi-VN" sz="2400" b="0" spc="-50">
                          <a:solidFill>
                            <a:schemeClr val="tx1"/>
                          </a:solidFill>
                          <a:effectLst/>
                        </a:rPr>
                        <a:t> </a:t>
                      </a:r>
                      <a:r>
                        <a:rPr lang="vi-VN" sz="2400" b="0" spc="-30">
                          <a:solidFill>
                            <a:schemeClr val="tx1"/>
                          </a:solidFill>
                          <a:effectLst/>
                        </a:rPr>
                        <a:t>sử</a:t>
                      </a:r>
                      <a:r>
                        <a:rPr lang="vi-VN" sz="2400" b="0" spc="-50">
                          <a:solidFill>
                            <a:schemeClr val="tx1"/>
                          </a:solidFill>
                          <a:effectLst/>
                        </a:rPr>
                        <a:t> </a:t>
                      </a:r>
                      <a:r>
                        <a:rPr lang="vi-VN" sz="2400" b="0" spc="-30">
                          <a:solidFill>
                            <a:schemeClr val="tx1"/>
                          </a:solidFill>
                          <a:effectLst/>
                        </a:rPr>
                        <a:t>dụng </a:t>
                      </a:r>
                      <a:r>
                        <a:rPr lang="vi-VN" sz="2400" b="0">
                          <a:solidFill>
                            <a:schemeClr val="tx1"/>
                          </a:solidFill>
                          <a:effectLst/>
                        </a:rPr>
                        <a:t>nguyên</a:t>
                      </a:r>
                      <a:r>
                        <a:rPr lang="vi-VN" sz="2400" b="0" spc="-10">
                          <a:solidFill>
                            <a:schemeClr val="tx1"/>
                          </a:solidFill>
                          <a:effectLst/>
                        </a:rPr>
                        <a:t> </a:t>
                      </a:r>
                      <a:r>
                        <a:rPr lang="vi-VN" sz="2400" b="0">
                          <a:solidFill>
                            <a:schemeClr val="tx1"/>
                          </a:solidFill>
                          <a:effectLst/>
                        </a:rPr>
                        <a:t>lí</a:t>
                      </a:r>
                      <a:r>
                        <a:rPr lang="vi-VN" sz="2400" b="0" spc="-10">
                          <a:solidFill>
                            <a:schemeClr val="tx1"/>
                          </a:solidFill>
                          <a:effectLst/>
                        </a:rPr>
                        <a:t> </a:t>
                      </a:r>
                      <a:r>
                        <a:rPr lang="vi-VN" sz="2400" b="0">
                          <a:solidFill>
                            <a:schemeClr val="tx1"/>
                          </a:solidFill>
                          <a:effectLst/>
                        </a:rPr>
                        <a:t>tiến</a:t>
                      </a:r>
                      <a:r>
                        <a:rPr lang="vi-VN" sz="2400" b="0" spc="-10">
                          <a:solidFill>
                            <a:schemeClr val="tx1"/>
                          </a:solidFill>
                          <a:effectLst/>
                        </a:rPr>
                        <a:t> </a:t>
                      </a:r>
                      <a:r>
                        <a:rPr lang="vi-VN" sz="2400" b="0">
                          <a:solidFill>
                            <a:schemeClr val="tx1"/>
                          </a:solidFill>
                          <a:effectLst/>
                        </a:rPr>
                        <a:t>hoá</a:t>
                      </a:r>
                      <a:r>
                        <a:rPr lang="vi-VN" sz="2400" b="0" spc="-10">
                          <a:solidFill>
                            <a:schemeClr val="tx1"/>
                          </a:solidFill>
                          <a:effectLst/>
                        </a:rPr>
                        <a:t> </a:t>
                      </a:r>
                      <a:r>
                        <a:rPr lang="vi-VN" sz="2400" b="0">
                          <a:solidFill>
                            <a:schemeClr val="tx1"/>
                          </a:solidFill>
                          <a:effectLst/>
                        </a:rPr>
                        <a:t>để</a:t>
                      </a:r>
                      <a:r>
                        <a:rPr lang="vi-VN" sz="2400" b="0" spc="-10">
                          <a:solidFill>
                            <a:schemeClr val="tx1"/>
                          </a:solidFill>
                          <a:effectLst/>
                        </a:rPr>
                        <a:t> </a:t>
                      </a:r>
                      <a:r>
                        <a:rPr lang="vi-VN" sz="2400" b="0">
                          <a:solidFill>
                            <a:schemeClr val="tx1"/>
                          </a:solidFill>
                          <a:effectLst/>
                        </a:rPr>
                        <a:t>tạo</a:t>
                      </a:r>
                      <a:r>
                        <a:rPr lang="vi-VN" sz="2400" b="0" spc="-10">
                          <a:solidFill>
                            <a:schemeClr val="tx1"/>
                          </a:solidFill>
                          <a:effectLst/>
                        </a:rPr>
                        <a:t> </a:t>
                      </a:r>
                      <a:r>
                        <a:rPr lang="vi-VN" sz="2400" b="0">
                          <a:solidFill>
                            <a:schemeClr val="tx1"/>
                          </a:solidFill>
                          <a:effectLst/>
                        </a:rPr>
                        <a:t>ra</a:t>
                      </a:r>
                      <a:r>
                        <a:rPr lang="vi-VN" sz="2400" b="0" spc="-10">
                          <a:solidFill>
                            <a:schemeClr val="tx1"/>
                          </a:solidFill>
                          <a:effectLst/>
                        </a:rPr>
                        <a:t> </a:t>
                      </a:r>
                      <a:r>
                        <a:rPr lang="vi-VN" sz="2400" b="0">
                          <a:solidFill>
                            <a:schemeClr val="tx1"/>
                          </a:solidFill>
                          <a:effectLst/>
                        </a:rPr>
                        <a:t>các</a:t>
                      </a:r>
                      <a:r>
                        <a:rPr lang="vi-VN" sz="2400" b="0" spc="-10">
                          <a:solidFill>
                            <a:schemeClr val="tx1"/>
                          </a:solidFill>
                          <a:effectLst/>
                        </a:rPr>
                        <a:t> </a:t>
                      </a:r>
                      <a:r>
                        <a:rPr lang="vi-VN" sz="2400" b="0">
                          <a:solidFill>
                            <a:schemeClr val="tx1"/>
                          </a:solidFill>
                          <a:effectLst/>
                        </a:rPr>
                        <a:t>giống</a:t>
                      </a:r>
                      <a:r>
                        <a:rPr lang="vi-VN" sz="2400" b="0" spc="-10">
                          <a:solidFill>
                            <a:schemeClr val="tx1"/>
                          </a:solidFill>
                          <a:effectLst/>
                        </a:rPr>
                        <a:t> </a:t>
                      </a:r>
                      <a:r>
                        <a:rPr lang="vi-VN" sz="2400" b="0">
                          <a:solidFill>
                            <a:schemeClr val="tx1"/>
                          </a:solidFill>
                          <a:effectLst/>
                        </a:rPr>
                        <a:t>vật</a:t>
                      </a:r>
                      <a:r>
                        <a:rPr lang="vi-VN" sz="2400" b="0" spc="-10">
                          <a:solidFill>
                            <a:schemeClr val="tx1"/>
                          </a:solidFill>
                          <a:effectLst/>
                        </a:rPr>
                        <a:t> </a:t>
                      </a:r>
                      <a:r>
                        <a:rPr lang="vi-VN" sz="2400" b="0">
                          <a:solidFill>
                            <a:schemeClr val="tx1"/>
                          </a:solidFill>
                          <a:effectLst/>
                        </a:rPr>
                        <a:t>nuôi,</a:t>
                      </a:r>
                      <a:r>
                        <a:rPr lang="vi-VN" sz="2400" b="0" spc="-10">
                          <a:solidFill>
                            <a:schemeClr val="tx1"/>
                          </a:solidFill>
                          <a:effectLst/>
                        </a:rPr>
                        <a:t> </a:t>
                      </a:r>
                      <a:r>
                        <a:rPr lang="vi-VN" sz="2400" b="0">
                          <a:solidFill>
                            <a:schemeClr val="tx1"/>
                          </a:solidFill>
                          <a:effectLst/>
                        </a:rPr>
                        <a:t>cây</a:t>
                      </a:r>
                      <a:r>
                        <a:rPr lang="vi-VN" sz="2400" b="0" spc="-10">
                          <a:solidFill>
                            <a:schemeClr val="tx1"/>
                          </a:solidFill>
                          <a:effectLst/>
                        </a:rPr>
                        <a:t> </a:t>
                      </a:r>
                      <a:r>
                        <a:rPr lang="vi-VN" sz="2400" b="0">
                          <a:solidFill>
                            <a:schemeClr val="tx1"/>
                          </a:solidFill>
                          <a:effectLst/>
                        </a:rPr>
                        <a:t>trồng </a:t>
                      </a:r>
                      <a:r>
                        <a:rPr lang="vi-VN" sz="2400" b="0" spc="-20">
                          <a:solidFill>
                            <a:schemeClr val="tx1"/>
                          </a:solidFill>
                          <a:effectLst/>
                        </a:rPr>
                        <a:t>mang</a:t>
                      </a:r>
                      <a:r>
                        <a:rPr lang="vi-VN" sz="2400" b="0" spc="-60">
                          <a:solidFill>
                            <a:schemeClr val="tx1"/>
                          </a:solidFill>
                          <a:effectLst/>
                        </a:rPr>
                        <a:t> </a:t>
                      </a:r>
                      <a:r>
                        <a:rPr lang="vi-VN" sz="2400" b="0" spc="-20">
                          <a:solidFill>
                            <a:schemeClr val="tx1"/>
                          </a:solidFill>
                          <a:effectLst/>
                        </a:rPr>
                        <a:t>các</a:t>
                      </a:r>
                      <a:r>
                        <a:rPr lang="vi-VN" sz="2400" b="0" spc="-60">
                          <a:solidFill>
                            <a:schemeClr val="tx1"/>
                          </a:solidFill>
                          <a:effectLst/>
                        </a:rPr>
                        <a:t> </a:t>
                      </a:r>
                      <a:r>
                        <a:rPr lang="vi-VN" sz="2400" b="0" spc="-20">
                          <a:solidFill>
                            <a:schemeClr val="tx1"/>
                          </a:solidFill>
                          <a:effectLst/>
                        </a:rPr>
                        <a:t>tính</a:t>
                      </a:r>
                      <a:r>
                        <a:rPr lang="vi-VN" sz="2400" b="0" spc="-55">
                          <a:solidFill>
                            <a:schemeClr val="tx1"/>
                          </a:solidFill>
                          <a:effectLst/>
                        </a:rPr>
                        <a:t> </a:t>
                      </a:r>
                      <a:r>
                        <a:rPr lang="vi-VN" sz="2400" b="0" spc="-20">
                          <a:solidFill>
                            <a:schemeClr val="tx1"/>
                          </a:solidFill>
                          <a:effectLst/>
                        </a:rPr>
                        <a:t>trạng</a:t>
                      </a:r>
                      <a:r>
                        <a:rPr lang="vi-VN" sz="2400" b="0" spc="-60">
                          <a:solidFill>
                            <a:schemeClr val="tx1"/>
                          </a:solidFill>
                          <a:effectLst/>
                        </a:rPr>
                        <a:t> </a:t>
                      </a:r>
                      <a:r>
                        <a:rPr lang="vi-VN" sz="2400" b="0" spc="-20">
                          <a:solidFill>
                            <a:schemeClr val="tx1"/>
                          </a:solidFill>
                          <a:effectLst/>
                        </a:rPr>
                        <a:t>có</a:t>
                      </a:r>
                      <a:r>
                        <a:rPr lang="vi-VN" sz="2400" b="0" spc="-60">
                          <a:solidFill>
                            <a:schemeClr val="tx1"/>
                          </a:solidFill>
                          <a:effectLst/>
                        </a:rPr>
                        <a:t> </a:t>
                      </a:r>
                      <a:r>
                        <a:rPr lang="vi-VN" sz="2400" b="0" spc="-20">
                          <a:solidFill>
                            <a:schemeClr val="tx1"/>
                          </a:solidFill>
                          <a:effectLst/>
                        </a:rPr>
                        <a:t>lợi</a:t>
                      </a:r>
                      <a:r>
                        <a:rPr lang="vi-VN" sz="2400" b="0" spc="-55">
                          <a:solidFill>
                            <a:schemeClr val="tx1"/>
                          </a:solidFill>
                          <a:effectLst/>
                        </a:rPr>
                        <a:t> </a:t>
                      </a:r>
                      <a:r>
                        <a:rPr lang="vi-VN" sz="2400" b="0" spc="-20">
                          <a:solidFill>
                            <a:schemeClr val="tx1"/>
                          </a:solidFill>
                          <a:effectLst/>
                        </a:rPr>
                        <a:t>cho</a:t>
                      </a:r>
                      <a:r>
                        <a:rPr lang="vi-VN" sz="2400" b="0" spc="-60">
                          <a:solidFill>
                            <a:schemeClr val="tx1"/>
                          </a:solidFill>
                          <a:effectLst/>
                        </a:rPr>
                        <a:t> </a:t>
                      </a:r>
                      <a:r>
                        <a:rPr lang="vi-VN" sz="2400" b="0" spc="-20">
                          <a:solidFill>
                            <a:schemeClr val="tx1"/>
                          </a:solidFill>
                          <a:effectLst/>
                        </a:rPr>
                        <a:t>sinh</a:t>
                      </a:r>
                      <a:r>
                        <a:rPr lang="vi-VN" sz="2400" b="0" spc="-55">
                          <a:solidFill>
                            <a:schemeClr val="tx1"/>
                          </a:solidFill>
                          <a:effectLst/>
                        </a:rPr>
                        <a:t> </a:t>
                      </a:r>
                      <a:r>
                        <a:rPr lang="vi-VN" sz="2400" b="0" spc="-20">
                          <a:solidFill>
                            <a:schemeClr val="tx1"/>
                          </a:solidFill>
                          <a:effectLst/>
                        </a:rPr>
                        <a:t>vật</a:t>
                      </a:r>
                      <a:endParaRPr lang="en-US" sz="2400" b="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pPr>
                      <a:r>
                        <a:rPr lang="vi-VN" sz="2400">
                          <a:solidFill>
                            <a:schemeClr val="tx1"/>
                          </a:solidFill>
                          <a:effectLst/>
                        </a:rPr>
                        <a:t> </a:t>
                      </a:r>
                      <a:r>
                        <a:rPr lang="en-US" sz="2400">
                          <a:solidFill>
                            <a:schemeClr val="tx1"/>
                          </a:solidFill>
                          <a:effectLst/>
                        </a:rPr>
                        <a:t>S</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495812"/>
                  </a:ext>
                </a:extLst>
              </a:tr>
              <a:tr h="1034295">
                <a:tc>
                  <a:txBody>
                    <a:bodyPr/>
                    <a:lstStyle/>
                    <a:p>
                      <a:pPr marL="6350" marR="635" algn="ctr">
                        <a:lnSpc>
                          <a:spcPct val="125000"/>
                        </a:lnSpc>
                        <a:spcBef>
                          <a:spcPts val="290"/>
                        </a:spcBef>
                        <a:spcAft>
                          <a:spcPts val="0"/>
                        </a:spcAft>
                      </a:pPr>
                      <a:r>
                        <a:rPr lang="vi-VN" sz="2400" spc="-50">
                          <a:solidFill>
                            <a:schemeClr val="tx1"/>
                          </a:solidFill>
                          <a:effectLst/>
                        </a:rPr>
                        <a:t>3</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1915" algn="just">
                        <a:lnSpc>
                          <a:spcPct val="125000"/>
                        </a:lnSpc>
                        <a:spcBef>
                          <a:spcPts val="350"/>
                        </a:spcBef>
                        <a:spcAft>
                          <a:spcPts val="0"/>
                        </a:spcAft>
                      </a:pPr>
                      <a:r>
                        <a:rPr lang="vi-VN" sz="2400" b="0">
                          <a:solidFill>
                            <a:schemeClr val="tx1"/>
                          </a:solidFill>
                          <a:effectLst/>
                        </a:rPr>
                        <a:t>Khi môi trường thay đổi thì hướng chọn lọc tự nhiên cũng thay đổi</a:t>
                      </a:r>
                      <a:endParaRPr lang="en-US" sz="2400" b="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pPr>
                      <a:r>
                        <a:rPr lang="vi-VN" sz="2400">
                          <a:solidFill>
                            <a:schemeClr val="tx1"/>
                          </a:solidFill>
                          <a:effectLst/>
                        </a:rPr>
                        <a:t> </a:t>
                      </a:r>
                      <a:r>
                        <a:rPr lang="en-US" sz="2400">
                          <a:solidFill>
                            <a:schemeClr val="tx1"/>
                          </a:solidFill>
                          <a:effectLst/>
                        </a:rPr>
                        <a:t>Đ</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546394"/>
                  </a:ext>
                </a:extLst>
              </a:tr>
              <a:tr h="1034295">
                <a:tc>
                  <a:txBody>
                    <a:bodyPr/>
                    <a:lstStyle/>
                    <a:p>
                      <a:pPr marL="6350" marR="635" algn="ctr">
                        <a:lnSpc>
                          <a:spcPct val="125000"/>
                        </a:lnSpc>
                        <a:spcBef>
                          <a:spcPts val="290"/>
                        </a:spcBef>
                        <a:spcAft>
                          <a:spcPts val="0"/>
                        </a:spcAft>
                      </a:pPr>
                      <a:r>
                        <a:rPr lang="vi-VN" sz="2400" spc="-50">
                          <a:solidFill>
                            <a:schemeClr val="tx1"/>
                          </a:solidFill>
                          <a:effectLst/>
                        </a:rPr>
                        <a:t>4</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1915" algn="just">
                        <a:lnSpc>
                          <a:spcPct val="125000"/>
                        </a:lnSpc>
                        <a:spcBef>
                          <a:spcPts val="350"/>
                        </a:spcBef>
                        <a:spcAft>
                          <a:spcPts val="0"/>
                        </a:spcAft>
                      </a:pPr>
                      <a:r>
                        <a:rPr lang="vi-VN" sz="2400" b="0">
                          <a:solidFill>
                            <a:schemeClr val="tx1"/>
                          </a:solidFill>
                          <a:effectLst/>
                        </a:rPr>
                        <a:t>Sinh vật tiến hoá theo thời gian sẽ mang những đặc điểm </a:t>
                      </a:r>
                      <a:r>
                        <a:rPr lang="vi-VN" sz="2400" b="0" spc="-40">
                          <a:solidFill>
                            <a:schemeClr val="tx1"/>
                          </a:solidFill>
                          <a:effectLst/>
                        </a:rPr>
                        <a:t>thích</a:t>
                      </a:r>
                      <a:r>
                        <a:rPr lang="vi-VN" sz="2400" b="0" spc="-30">
                          <a:solidFill>
                            <a:schemeClr val="tx1"/>
                          </a:solidFill>
                          <a:effectLst/>
                        </a:rPr>
                        <a:t> </a:t>
                      </a:r>
                      <a:r>
                        <a:rPr lang="vi-VN" sz="2400" b="0" spc="-40">
                          <a:solidFill>
                            <a:schemeClr val="tx1"/>
                          </a:solidFill>
                          <a:effectLst/>
                        </a:rPr>
                        <a:t>nghi</a:t>
                      </a:r>
                      <a:r>
                        <a:rPr lang="vi-VN" sz="2400" b="0" spc="-30">
                          <a:solidFill>
                            <a:schemeClr val="tx1"/>
                          </a:solidFill>
                          <a:effectLst/>
                        </a:rPr>
                        <a:t> </a:t>
                      </a:r>
                      <a:r>
                        <a:rPr lang="vi-VN" sz="2400" b="0" spc="-40">
                          <a:solidFill>
                            <a:schemeClr val="tx1"/>
                          </a:solidFill>
                          <a:effectLst/>
                        </a:rPr>
                        <a:t>hoàn</a:t>
                      </a:r>
                      <a:r>
                        <a:rPr lang="vi-VN" sz="2400" b="0" spc="-30">
                          <a:solidFill>
                            <a:schemeClr val="tx1"/>
                          </a:solidFill>
                          <a:effectLst/>
                        </a:rPr>
                        <a:t> </a:t>
                      </a:r>
                      <a:r>
                        <a:rPr lang="vi-VN" sz="2400" b="0" spc="-40">
                          <a:solidFill>
                            <a:schemeClr val="tx1"/>
                          </a:solidFill>
                          <a:effectLst/>
                        </a:rPr>
                        <a:t>hảo</a:t>
                      </a:r>
                      <a:r>
                        <a:rPr lang="vi-VN" sz="2400" b="0" spc="-30">
                          <a:solidFill>
                            <a:schemeClr val="tx1"/>
                          </a:solidFill>
                          <a:effectLst/>
                        </a:rPr>
                        <a:t> </a:t>
                      </a:r>
                      <a:r>
                        <a:rPr lang="vi-VN" sz="2400" b="0" spc="-40">
                          <a:solidFill>
                            <a:schemeClr val="tx1"/>
                          </a:solidFill>
                          <a:effectLst/>
                        </a:rPr>
                        <a:t>nhất</a:t>
                      </a:r>
                      <a:r>
                        <a:rPr lang="vi-VN" sz="2400" b="0" spc="-30">
                          <a:solidFill>
                            <a:schemeClr val="tx1"/>
                          </a:solidFill>
                          <a:effectLst/>
                        </a:rPr>
                        <a:t> </a:t>
                      </a:r>
                      <a:r>
                        <a:rPr lang="vi-VN" sz="2400" b="0" spc="-40">
                          <a:solidFill>
                            <a:schemeClr val="tx1"/>
                          </a:solidFill>
                          <a:effectLst/>
                        </a:rPr>
                        <a:t>và</a:t>
                      </a:r>
                      <a:r>
                        <a:rPr lang="vi-VN" sz="2400" b="0" spc="-30">
                          <a:solidFill>
                            <a:schemeClr val="tx1"/>
                          </a:solidFill>
                          <a:effectLst/>
                        </a:rPr>
                        <a:t> </a:t>
                      </a:r>
                      <a:r>
                        <a:rPr lang="vi-VN" sz="2400" b="0" spc="-40">
                          <a:solidFill>
                            <a:schemeClr val="tx1"/>
                          </a:solidFill>
                          <a:effectLst/>
                        </a:rPr>
                        <a:t>có</a:t>
                      </a:r>
                      <a:r>
                        <a:rPr lang="vi-VN" sz="2400" b="0" spc="-30">
                          <a:solidFill>
                            <a:schemeClr val="tx1"/>
                          </a:solidFill>
                          <a:effectLst/>
                        </a:rPr>
                        <a:t> </a:t>
                      </a:r>
                      <a:r>
                        <a:rPr lang="vi-VN" sz="2400" b="0" spc="-40">
                          <a:solidFill>
                            <a:schemeClr val="tx1"/>
                          </a:solidFill>
                          <a:effectLst/>
                        </a:rPr>
                        <a:t>lợi</a:t>
                      </a:r>
                      <a:r>
                        <a:rPr lang="vi-VN" sz="2400" b="0" spc="-30">
                          <a:solidFill>
                            <a:schemeClr val="tx1"/>
                          </a:solidFill>
                          <a:effectLst/>
                        </a:rPr>
                        <a:t> </a:t>
                      </a:r>
                      <a:r>
                        <a:rPr lang="vi-VN" sz="2400" b="0" spc="-40">
                          <a:solidFill>
                            <a:schemeClr val="tx1"/>
                          </a:solidFill>
                          <a:effectLst/>
                        </a:rPr>
                        <a:t>nhất</a:t>
                      </a:r>
                      <a:r>
                        <a:rPr lang="vi-VN" sz="2400" b="0" spc="-30">
                          <a:solidFill>
                            <a:schemeClr val="tx1"/>
                          </a:solidFill>
                          <a:effectLst/>
                        </a:rPr>
                        <a:t> </a:t>
                      </a:r>
                      <a:r>
                        <a:rPr lang="vi-VN" sz="2400" b="0" spc="-40">
                          <a:solidFill>
                            <a:schemeClr val="tx1"/>
                          </a:solidFill>
                          <a:effectLst/>
                        </a:rPr>
                        <a:t>cho</a:t>
                      </a:r>
                      <a:r>
                        <a:rPr lang="vi-VN" sz="2400" b="0" spc="-30">
                          <a:solidFill>
                            <a:schemeClr val="tx1"/>
                          </a:solidFill>
                          <a:effectLst/>
                        </a:rPr>
                        <a:t> </a:t>
                      </a:r>
                      <a:r>
                        <a:rPr lang="vi-VN" sz="2400" b="0" spc="-40">
                          <a:solidFill>
                            <a:schemeClr val="tx1"/>
                          </a:solidFill>
                          <a:effectLst/>
                        </a:rPr>
                        <a:t>sinh</a:t>
                      </a:r>
                      <a:r>
                        <a:rPr lang="vi-VN" sz="2400" b="0" spc="-30">
                          <a:solidFill>
                            <a:schemeClr val="tx1"/>
                          </a:solidFill>
                          <a:effectLst/>
                        </a:rPr>
                        <a:t> </a:t>
                      </a:r>
                      <a:r>
                        <a:rPr lang="vi-VN" sz="2400" b="0" spc="-40">
                          <a:solidFill>
                            <a:schemeClr val="tx1"/>
                          </a:solidFill>
                          <a:effectLst/>
                        </a:rPr>
                        <a:t>vật</a:t>
                      </a:r>
                      <a:endParaRPr lang="en-US" sz="2400" b="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pPr>
                      <a:r>
                        <a:rPr lang="vi-VN" sz="2400">
                          <a:solidFill>
                            <a:schemeClr val="tx1"/>
                          </a:solidFill>
                          <a:effectLst/>
                        </a:rPr>
                        <a:t> </a:t>
                      </a:r>
                      <a:r>
                        <a:rPr lang="en-US" sz="2400">
                          <a:solidFill>
                            <a:schemeClr val="tx1"/>
                          </a:solidFill>
                          <a:effectLst/>
                        </a:rPr>
                        <a:t>S</a:t>
                      </a:r>
                      <a:endParaRPr lang="en-US" sz="2400">
                        <a:solidFill>
                          <a:schemeClr val="tx1"/>
                        </a:solidFill>
                        <a:effectLst/>
                        <a:latin typeface="Symbola"/>
                        <a:ea typeface="Symbola"/>
                        <a:cs typeface="Symbol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68601"/>
                  </a:ext>
                </a:extLst>
              </a:tr>
            </a:tbl>
          </a:graphicData>
        </a:graphic>
      </p:graphicFrame>
      <p:sp>
        <p:nvSpPr>
          <p:cNvPr id="11" name="TextBox 10">
            <a:extLst>
              <a:ext uri="{FF2B5EF4-FFF2-40B4-BE49-F238E27FC236}">
                <a16:creationId xmlns:a16="http://schemas.microsoft.com/office/drawing/2014/main" id="{64C23A61-C147-A8BD-2822-5CE554FF7308}"/>
              </a:ext>
            </a:extLst>
          </p:cNvPr>
          <p:cNvSpPr txBox="1"/>
          <p:nvPr/>
        </p:nvSpPr>
        <p:spPr>
          <a:xfrm>
            <a:off x="461497" y="614696"/>
            <a:ext cx="9744387" cy="523220"/>
          </a:xfrm>
          <a:prstGeom prst="rect">
            <a:avLst/>
          </a:prstGeom>
          <a:noFill/>
        </p:spPr>
        <p:txBody>
          <a:bodyPr wrap="square">
            <a:spAutoFit/>
          </a:bodyPr>
          <a:lstStyle/>
          <a:p>
            <a:r>
              <a:rPr lang="en-US" sz="2800" b="1">
                <a:solidFill>
                  <a:srgbClr val="0070C0"/>
                </a:solidFill>
              </a:rPr>
              <a:t>CH5. Các khẳng định sau đây đúng hay sai?</a:t>
            </a:r>
          </a:p>
        </p:txBody>
      </p:sp>
    </p:spTree>
    <p:extLst>
      <p:ext uri="{BB962C8B-B14F-4D97-AF65-F5344CB8AC3E}">
        <p14:creationId xmlns:p14="http://schemas.microsoft.com/office/powerpoint/2010/main" val="275858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7567"/>
            <a:ext cx="11965577" cy="1631216"/>
          </a:xfrm>
          <a:prstGeom prst="rect">
            <a:avLst/>
          </a:prstGeom>
        </p:spPr>
        <p:txBody>
          <a:bodyPr wrap="square">
            <a:spAutoFit/>
          </a:bodyPr>
          <a:lstStyle/>
          <a:p>
            <a:pPr lvl="0" algn="just">
              <a:lnSpc>
                <a:spcPct val="125000"/>
              </a:lnSpc>
              <a:spcAft>
                <a:spcPts val="0"/>
              </a:spcAft>
            </a:pPr>
            <a:r>
              <a:rPr lang="vi-VN" sz="4000" dirty="0">
                <a:latin typeface="Times New Roman" panose="02020603050405020304" pitchFamily="18" charset="0"/>
                <a:ea typeface="Calibri" panose="020F0502020204030204" pitchFamily="34" charset="0"/>
                <a:cs typeface="Times New Roman" panose="02020603050405020304" pitchFamily="18" charset="0"/>
              </a:rPr>
              <a:t>- Các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vi-VN"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cs typeface="Times New Roman" panose="02020603050405020304" pitchFamily="18" charset="0"/>
              </a:rPr>
              <a:t>giữa ngựa hiện đại với những tổ tiên trước: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58880675"/>
              </p:ext>
            </p:extLst>
          </p:nvPr>
        </p:nvGraphicFramePr>
        <p:xfrm>
          <a:off x="412205" y="1895322"/>
          <a:ext cx="11644812" cy="3512700"/>
        </p:xfrm>
        <a:graphic>
          <a:graphicData uri="http://schemas.openxmlformats.org/drawingml/2006/table">
            <a:tbl>
              <a:tblPr firstRow="1" bandRow="1">
                <a:tableStyleId>{5C22544A-7EE6-4342-B048-85BDC9FD1C3A}</a:tableStyleId>
              </a:tblPr>
              <a:tblGrid>
                <a:gridCol w="5822406">
                  <a:extLst>
                    <a:ext uri="{9D8B030D-6E8A-4147-A177-3AD203B41FA5}">
                      <a16:colId xmlns:a16="http://schemas.microsoft.com/office/drawing/2014/main" val="3909918913"/>
                    </a:ext>
                  </a:extLst>
                </a:gridCol>
                <a:gridCol w="5822406">
                  <a:extLst>
                    <a:ext uri="{9D8B030D-6E8A-4147-A177-3AD203B41FA5}">
                      <a16:colId xmlns:a16="http://schemas.microsoft.com/office/drawing/2014/main" val="2927604713"/>
                    </a:ext>
                  </a:extLst>
                </a:gridCol>
              </a:tblGrid>
              <a:tr h="878175">
                <a:tc>
                  <a:txBody>
                    <a:bodyPr/>
                    <a:lstStyle/>
                    <a:p>
                      <a:pPr algn="ctr"/>
                      <a:r>
                        <a:rPr lang="en-US" sz="4000" dirty="0" err="1"/>
                        <a:t>Các</a:t>
                      </a:r>
                      <a:r>
                        <a:rPr lang="en-US" sz="4000" baseline="0" dirty="0"/>
                        <a:t> </a:t>
                      </a:r>
                      <a:r>
                        <a:rPr lang="en-US" sz="4000" baseline="0" dirty="0" err="1"/>
                        <a:t>loài</a:t>
                      </a:r>
                      <a:r>
                        <a:rPr lang="en-US" sz="4000" baseline="0" dirty="0"/>
                        <a:t> </a:t>
                      </a:r>
                      <a:r>
                        <a:rPr lang="en-US" sz="4000" baseline="0" dirty="0" err="1"/>
                        <a:t>ngựa</a:t>
                      </a:r>
                      <a:r>
                        <a:rPr lang="en-US" sz="4000" baseline="0" dirty="0"/>
                        <a:t> </a:t>
                      </a:r>
                      <a:r>
                        <a:rPr lang="en-US" sz="4000" baseline="0" dirty="0" err="1"/>
                        <a:t>tổ</a:t>
                      </a:r>
                      <a:r>
                        <a:rPr lang="en-US" sz="4000" baseline="0" dirty="0"/>
                        <a:t> </a:t>
                      </a:r>
                      <a:r>
                        <a:rPr lang="en-US" sz="4000" baseline="0" dirty="0" err="1"/>
                        <a:t>tiên</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t>Ngựa</a:t>
                      </a:r>
                      <a:r>
                        <a:rPr lang="en-US" sz="4000" dirty="0"/>
                        <a:t> </a:t>
                      </a:r>
                      <a:r>
                        <a:rPr lang="en-US" sz="4000" dirty="0" err="1"/>
                        <a:t>hiện</a:t>
                      </a:r>
                      <a:r>
                        <a:rPr lang="en-US" sz="4000" baseline="0" dirty="0"/>
                        <a:t> </a:t>
                      </a:r>
                      <a:r>
                        <a:rPr lang="en-US" sz="4000" baseline="0" dirty="0" err="1"/>
                        <a:t>đại</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561156"/>
                  </a:ext>
                </a:extLst>
              </a:tr>
              <a:tr h="878175">
                <a:tc>
                  <a:txBody>
                    <a:bodyPr/>
                    <a:lstStyle/>
                    <a:p>
                      <a:r>
                        <a:rPr lang="en-US" sz="4000" dirty="0">
                          <a:solidFill>
                            <a:schemeClr val="tx1"/>
                          </a:solidFill>
                        </a:rPr>
                        <a:t>Chi </a:t>
                      </a:r>
                      <a:r>
                        <a:rPr lang="en-US" sz="4000" dirty="0" err="1">
                          <a:solidFill>
                            <a:schemeClr val="tx1"/>
                          </a:solidFill>
                        </a:rPr>
                        <a:t>có</a:t>
                      </a:r>
                      <a:r>
                        <a:rPr lang="en-US" sz="4000" baseline="0" dirty="0">
                          <a:solidFill>
                            <a:schemeClr val="tx1"/>
                          </a:solidFill>
                        </a:rPr>
                        <a:t> </a:t>
                      </a:r>
                      <a:r>
                        <a:rPr lang="en-US" sz="4000" baseline="0" dirty="0" err="1">
                          <a:solidFill>
                            <a:schemeClr val="tx1"/>
                          </a:solidFill>
                        </a:rPr>
                        <a:t>từ</a:t>
                      </a:r>
                      <a:r>
                        <a:rPr lang="en-US" sz="4000" baseline="0" dirty="0">
                          <a:solidFill>
                            <a:schemeClr val="tx1"/>
                          </a:solidFill>
                        </a:rPr>
                        <a:t> 3 – 4 </a:t>
                      </a:r>
                      <a:r>
                        <a:rPr lang="en-US" sz="4000" baseline="0" dirty="0" err="1">
                          <a:solidFill>
                            <a:schemeClr val="tx1"/>
                          </a:solidFill>
                        </a:rPr>
                        <a:t>ngón</a:t>
                      </a:r>
                      <a:endParaRPr lang="en-US"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4000" dirty="0" err="1"/>
                        <a:t>Chỉ</a:t>
                      </a:r>
                      <a:r>
                        <a:rPr lang="en-US" sz="4000" dirty="0"/>
                        <a:t> </a:t>
                      </a:r>
                      <a:r>
                        <a:rPr lang="en-US" sz="4000" dirty="0" err="1"/>
                        <a:t>có</a:t>
                      </a:r>
                      <a:r>
                        <a:rPr lang="en-US" sz="4000" baseline="0" dirty="0"/>
                        <a:t> 1 </a:t>
                      </a:r>
                      <a:r>
                        <a:rPr lang="en-US" sz="4000" baseline="0" dirty="0" err="1"/>
                        <a:t>ngón</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47146285"/>
                  </a:ext>
                </a:extLst>
              </a:tr>
              <a:tr h="878175">
                <a:tc>
                  <a:txBody>
                    <a:bodyPr/>
                    <a:lstStyle/>
                    <a:p>
                      <a:r>
                        <a:rPr lang="en-US" sz="4000" dirty="0" err="1"/>
                        <a:t>Có</a:t>
                      </a:r>
                      <a:r>
                        <a:rPr lang="en-US" sz="4000" baseline="0" dirty="0"/>
                        <a:t> </a:t>
                      </a:r>
                      <a:r>
                        <a:rPr lang="en-US" sz="4000" baseline="0" dirty="0" err="1"/>
                        <a:t>kích</a:t>
                      </a:r>
                      <a:r>
                        <a:rPr lang="en-US" sz="4000" baseline="0" dirty="0"/>
                        <a:t> </a:t>
                      </a:r>
                      <a:r>
                        <a:rPr lang="en-US" sz="4000" baseline="0" dirty="0" err="1"/>
                        <a:t>thước</a:t>
                      </a:r>
                      <a:r>
                        <a:rPr lang="en-US" sz="4000" baseline="0" dirty="0"/>
                        <a:t> </a:t>
                      </a:r>
                      <a:r>
                        <a:rPr lang="en-US" sz="4000" baseline="0" dirty="0" err="1"/>
                        <a:t>nhỏ</a:t>
                      </a:r>
                      <a:r>
                        <a:rPr lang="en-US" sz="4000" baseline="0" dirty="0"/>
                        <a:t>, </a:t>
                      </a:r>
                      <a:r>
                        <a:rPr lang="en-US" sz="4000" baseline="0" dirty="0" err="1"/>
                        <a:t>cổ</a:t>
                      </a:r>
                      <a:r>
                        <a:rPr lang="en-US" sz="4000" baseline="0" dirty="0"/>
                        <a:t> </a:t>
                      </a:r>
                      <a:r>
                        <a:rPr lang="en-US" sz="4000" baseline="0" dirty="0" err="1"/>
                        <a:t>ngắn</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err="1"/>
                        <a:t>Có</a:t>
                      </a:r>
                      <a:r>
                        <a:rPr lang="en-US" sz="4000" baseline="0" dirty="0"/>
                        <a:t> </a:t>
                      </a:r>
                      <a:r>
                        <a:rPr lang="en-US" sz="4000" baseline="0" dirty="0" err="1"/>
                        <a:t>k</a:t>
                      </a:r>
                      <a:r>
                        <a:rPr lang="en-US" sz="4000" dirty="0" err="1"/>
                        <a:t>ích</a:t>
                      </a:r>
                      <a:r>
                        <a:rPr lang="en-US" sz="4000" baseline="0" dirty="0"/>
                        <a:t> </a:t>
                      </a:r>
                      <a:r>
                        <a:rPr lang="en-US" sz="4000" baseline="0" dirty="0" err="1"/>
                        <a:t>thước</a:t>
                      </a:r>
                      <a:r>
                        <a:rPr lang="en-US" sz="4000" baseline="0" dirty="0"/>
                        <a:t> </a:t>
                      </a:r>
                      <a:r>
                        <a:rPr lang="en-US" sz="4000" baseline="0" dirty="0" err="1"/>
                        <a:t>lớn</a:t>
                      </a:r>
                      <a:r>
                        <a:rPr lang="en-US" sz="4000" baseline="0" dirty="0"/>
                        <a:t>, </a:t>
                      </a:r>
                      <a:r>
                        <a:rPr lang="en-US" sz="4000" baseline="0" dirty="0" err="1"/>
                        <a:t>cổ</a:t>
                      </a:r>
                      <a:r>
                        <a:rPr lang="en-US" sz="4000" baseline="0" dirty="0"/>
                        <a:t> </a:t>
                      </a:r>
                      <a:r>
                        <a:rPr lang="en-US" sz="4000" baseline="0" dirty="0" err="1"/>
                        <a:t>dài</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0783903"/>
                  </a:ext>
                </a:extLst>
              </a:tr>
              <a:tr h="878175">
                <a:tc>
                  <a:txBody>
                    <a:bodyPr/>
                    <a:lstStyle/>
                    <a:p>
                      <a:r>
                        <a:rPr lang="en-US" sz="4000" dirty="0" err="1"/>
                        <a:t>Mũi</a:t>
                      </a:r>
                      <a:r>
                        <a:rPr lang="en-US" sz="4000" baseline="0" dirty="0"/>
                        <a:t> </a:t>
                      </a:r>
                      <a:r>
                        <a:rPr lang="en-US" sz="4000" baseline="0" dirty="0" err="1"/>
                        <a:t>thấp</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err="1"/>
                        <a:t>Răng</a:t>
                      </a:r>
                      <a:r>
                        <a:rPr lang="en-US" sz="4000" baseline="0" dirty="0"/>
                        <a:t> </a:t>
                      </a:r>
                      <a:r>
                        <a:rPr lang="en-US" sz="4000" baseline="0" dirty="0" err="1"/>
                        <a:t>hàm</a:t>
                      </a:r>
                      <a:r>
                        <a:rPr lang="en-US" sz="4000" baseline="0" dirty="0"/>
                        <a:t> </a:t>
                      </a:r>
                      <a:r>
                        <a:rPr lang="en-US" sz="4000" baseline="0" dirty="0" err="1"/>
                        <a:t>và</a:t>
                      </a:r>
                      <a:r>
                        <a:rPr lang="en-US" sz="4000" baseline="0" dirty="0"/>
                        <a:t> </a:t>
                      </a:r>
                      <a:r>
                        <a:rPr lang="en-US" sz="4000" baseline="0" dirty="0" err="1"/>
                        <a:t>mũi</a:t>
                      </a:r>
                      <a:r>
                        <a:rPr lang="en-US" sz="4000" baseline="0" dirty="0"/>
                        <a:t> </a:t>
                      </a:r>
                      <a:r>
                        <a:rPr lang="en-US" sz="4000" baseline="0" dirty="0" err="1"/>
                        <a:t>nhô</a:t>
                      </a:r>
                      <a:r>
                        <a:rPr lang="en-US" sz="4000" baseline="0" dirty="0"/>
                        <a:t> </a:t>
                      </a:r>
                      <a:r>
                        <a:rPr lang="en-US" sz="4000" baseline="0" dirty="0" err="1"/>
                        <a:t>cao</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014260"/>
                  </a:ext>
                </a:extLst>
              </a:tr>
            </a:tbl>
          </a:graphicData>
        </a:graphic>
      </p:graphicFrame>
      <p:sp>
        <p:nvSpPr>
          <p:cNvPr id="2" name="Rectangle 1"/>
          <p:cNvSpPr/>
          <p:nvPr/>
        </p:nvSpPr>
        <p:spPr>
          <a:xfrm>
            <a:off x="439947" y="3720266"/>
            <a:ext cx="5739180" cy="81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2205" y="2826327"/>
            <a:ext cx="5766922" cy="81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2205" y="4607702"/>
            <a:ext cx="5766922" cy="81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34611" y="2826327"/>
            <a:ext cx="5766922" cy="81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90095" y="3720266"/>
            <a:ext cx="5766922" cy="81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98654" y="4607702"/>
            <a:ext cx="5766922" cy="817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40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0"/>
                                        <p:tgtEl>
                                          <p:spTgt spid="8"/>
                                        </p:tgtEl>
                                        <p:attrNameLst>
                                          <p:attrName>ppt_y</p:attrName>
                                        </p:attrNameLst>
                                      </p:cBhvr>
                                      <p:tavLst>
                                        <p:tav tm="0">
                                          <p:val>
                                            <p:strVal val="ppt_y"/>
                                          </p:val>
                                        </p:tav>
                                        <p:tav tm="100000">
                                          <p:val>
                                            <p:strVal val="ppt_y+.1"/>
                                          </p:val>
                                        </p:tav>
                                      </p:tavLst>
                                    </p:anim>
                                    <p:set>
                                      <p:cBhvr>
                                        <p:cTn id="14" dur="1" fill="hold">
                                          <p:stCondLst>
                                            <p:cond delay="9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0" nodeType="clickEffect">
                                  <p:stCondLst>
                                    <p:cond delay="0"/>
                                  </p:stCondLst>
                                  <p:childTnLst>
                                    <p:animEffect transition="out" filter="wipe(down)">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2000"/>
                                        <p:tgtEl>
                                          <p:spTgt spid="7"/>
                                        </p:tgtEl>
                                      </p:cBhvr>
                                    </p:animEffect>
                                    <p:set>
                                      <p:cBhvr>
                                        <p:cTn id="31" dur="1" fill="hold">
                                          <p:stCondLst>
                                            <p:cond delay="19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row: Pentagon 30">
            <a:extLst>
              <a:ext uri="{FF2B5EF4-FFF2-40B4-BE49-F238E27FC236}">
                <a16:creationId xmlns:a16="http://schemas.microsoft.com/office/drawing/2014/main" id="{3439B0B0-024B-4991-6489-646B30798D4E}"/>
              </a:ext>
            </a:extLst>
          </p:cNvPr>
          <p:cNvSpPr/>
          <p:nvPr/>
        </p:nvSpPr>
        <p:spPr>
          <a:xfrm>
            <a:off x="0" y="416272"/>
            <a:ext cx="454250" cy="424754"/>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D35822B-F71B-9394-D36A-05798274A376}"/>
              </a:ext>
            </a:extLst>
          </p:cNvPr>
          <p:cNvGrpSpPr/>
          <p:nvPr/>
        </p:nvGrpSpPr>
        <p:grpSpPr>
          <a:xfrm>
            <a:off x="2074876" y="120621"/>
            <a:ext cx="7814376" cy="5265766"/>
            <a:chOff x="2188812" y="1002889"/>
            <a:chExt cx="7814376" cy="4542504"/>
          </a:xfrm>
        </p:grpSpPr>
        <p:pic>
          <p:nvPicPr>
            <p:cNvPr id="4" name="Picture 2" descr="Horse - Evolution, Domestication, Anatomy | Britannica">
              <a:extLst>
                <a:ext uri="{FF2B5EF4-FFF2-40B4-BE49-F238E27FC236}">
                  <a16:creationId xmlns:a16="http://schemas.microsoft.com/office/drawing/2014/main" id="{26422095-1989-5565-E738-8BAAC54F4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 t="3399" r="-1" b="7810"/>
            <a:stretch/>
          </p:blipFill>
          <p:spPr bwMode="auto">
            <a:xfrm>
              <a:off x="2188812" y="1085882"/>
              <a:ext cx="7814376" cy="44595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C0A8E5-8EAA-576E-0234-7DE3A7890114}"/>
                </a:ext>
              </a:extLst>
            </p:cNvPr>
            <p:cNvSpPr/>
            <p:nvPr/>
          </p:nvSpPr>
          <p:spPr>
            <a:xfrm>
              <a:off x="2188812" y="1002889"/>
              <a:ext cx="3657449" cy="483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a:solidFill>
                    <a:schemeClr val="tx1"/>
                  </a:solidFill>
                </a:rPr>
                <a:t>Eohippus </a:t>
              </a:r>
            </a:p>
          </p:txBody>
        </p:sp>
      </p:grpSp>
      <p:sp>
        <p:nvSpPr>
          <p:cNvPr id="9" name="Rectangle 8">
            <a:extLst>
              <a:ext uri="{FF2B5EF4-FFF2-40B4-BE49-F238E27FC236}">
                <a16:creationId xmlns:a16="http://schemas.microsoft.com/office/drawing/2014/main" id="{F923A53C-5D91-C684-9A3B-8C0F835EC9C3}"/>
              </a:ext>
            </a:extLst>
          </p:cNvPr>
          <p:cNvSpPr/>
          <p:nvPr/>
        </p:nvSpPr>
        <p:spPr>
          <a:xfrm>
            <a:off x="0" y="5769569"/>
            <a:ext cx="12192000" cy="108843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24458CB-6F21-209B-AC5F-3917192F12E7}"/>
              </a:ext>
            </a:extLst>
          </p:cNvPr>
          <p:cNvSpPr txBox="1"/>
          <p:nvPr/>
        </p:nvSpPr>
        <p:spPr>
          <a:xfrm>
            <a:off x="165462" y="5620768"/>
            <a:ext cx="11861075" cy="1200329"/>
          </a:xfrm>
          <a:prstGeom prst="rect">
            <a:avLst/>
          </a:prstGeom>
          <a:solidFill>
            <a:schemeClr val="bg1"/>
          </a:solidFill>
        </p:spPr>
        <p:txBody>
          <a:bodyPr wrap="square">
            <a:spAutoFit/>
          </a:bodyPr>
          <a:lstStyle/>
          <a:p>
            <a:pPr algn="ctr"/>
            <a:r>
              <a:rPr lang="vi-VN" sz="3600" b="1" dirty="0"/>
              <a:t>Ở ngựa Eohippus: </a:t>
            </a:r>
            <a:r>
              <a:rPr lang="vi-VN" sz="3600" dirty="0"/>
              <a:t>cơ thể nhỏ; xương chi nhỏ, ngắn, có 4 ngón.</a:t>
            </a:r>
            <a:endParaRPr lang="en-US" sz="3600" dirty="0"/>
          </a:p>
        </p:txBody>
      </p:sp>
    </p:spTree>
    <p:extLst>
      <p:ext uri="{BB962C8B-B14F-4D97-AF65-F5344CB8AC3E}">
        <p14:creationId xmlns:p14="http://schemas.microsoft.com/office/powerpoint/2010/main" val="308475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row: Pentagon 30">
            <a:extLst>
              <a:ext uri="{FF2B5EF4-FFF2-40B4-BE49-F238E27FC236}">
                <a16:creationId xmlns:a16="http://schemas.microsoft.com/office/drawing/2014/main" id="{3439B0B0-024B-4991-6489-646B30798D4E}"/>
              </a:ext>
            </a:extLst>
          </p:cNvPr>
          <p:cNvSpPr/>
          <p:nvPr/>
        </p:nvSpPr>
        <p:spPr>
          <a:xfrm>
            <a:off x="0" y="416272"/>
            <a:ext cx="454250" cy="424754"/>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944DE13-BE14-E335-0398-64FFFEE3A1B4}"/>
              </a:ext>
            </a:extLst>
          </p:cNvPr>
          <p:cNvGrpSpPr/>
          <p:nvPr/>
        </p:nvGrpSpPr>
        <p:grpSpPr>
          <a:xfrm>
            <a:off x="1957538" y="177734"/>
            <a:ext cx="7223100" cy="4835595"/>
            <a:chOff x="2265505" y="951673"/>
            <a:chExt cx="7223100" cy="4835595"/>
          </a:xfrm>
        </p:grpSpPr>
        <p:pic>
          <p:nvPicPr>
            <p:cNvPr id="2" name="Picture 2" descr="Horse - Evolution, Domestication, Anatomy | Britannica">
              <a:extLst>
                <a:ext uri="{FF2B5EF4-FFF2-40B4-BE49-F238E27FC236}">
                  <a16:creationId xmlns:a16="http://schemas.microsoft.com/office/drawing/2014/main" id="{3E7FE1DD-BA72-26BD-CFF1-DE349A0445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1" b="5548"/>
            <a:stretch/>
          </p:blipFill>
          <p:spPr bwMode="auto">
            <a:xfrm>
              <a:off x="2554105" y="966958"/>
              <a:ext cx="6934500" cy="48203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BC55933-AEE0-E685-7BAF-E356FCD07EE1}"/>
                </a:ext>
              </a:extLst>
            </p:cNvPr>
            <p:cNvSpPr/>
            <p:nvPr/>
          </p:nvSpPr>
          <p:spPr>
            <a:xfrm>
              <a:off x="2265505" y="951673"/>
              <a:ext cx="2105918" cy="483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a:solidFill>
                    <a:schemeClr val="tx1"/>
                  </a:solidFill>
                </a:rPr>
                <a:t>Mesohippus</a:t>
              </a:r>
            </a:p>
          </p:txBody>
        </p:sp>
      </p:grpSp>
      <p:sp>
        <p:nvSpPr>
          <p:cNvPr id="8" name="Rectangle 7">
            <a:extLst>
              <a:ext uri="{FF2B5EF4-FFF2-40B4-BE49-F238E27FC236}">
                <a16:creationId xmlns:a16="http://schemas.microsoft.com/office/drawing/2014/main" id="{B7FAF201-8243-2EF7-E8B4-C6D86E7195F8}"/>
              </a:ext>
            </a:extLst>
          </p:cNvPr>
          <p:cNvSpPr/>
          <p:nvPr/>
        </p:nvSpPr>
        <p:spPr>
          <a:xfrm>
            <a:off x="0" y="5769569"/>
            <a:ext cx="12192000" cy="108843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5F4099-784A-0368-CDAB-A978B26CFA1A}"/>
              </a:ext>
            </a:extLst>
          </p:cNvPr>
          <p:cNvSpPr txBox="1"/>
          <p:nvPr/>
        </p:nvSpPr>
        <p:spPr>
          <a:xfrm>
            <a:off x="284232" y="5483970"/>
            <a:ext cx="11811974" cy="1421928"/>
          </a:xfrm>
          <a:prstGeom prst="rect">
            <a:avLst/>
          </a:prstGeom>
          <a:solidFill>
            <a:schemeClr val="bg1"/>
          </a:solidFill>
          <a:ln>
            <a:noFill/>
          </a:ln>
        </p:spPr>
        <p:txBody>
          <a:bodyPr wrap="square">
            <a:spAutoFit/>
          </a:bodyPr>
          <a:lstStyle>
            <a:defPPr>
              <a:defRPr lang="en-US"/>
            </a:defPPr>
            <a:lvl1pPr algn="ctr">
              <a:defRPr sz="2400" b="1"/>
            </a:lvl1pPr>
          </a:lstStyle>
          <a:p>
            <a:pPr algn="l">
              <a:lnSpc>
                <a:spcPct val="120000"/>
              </a:lnSpc>
            </a:pPr>
            <a:r>
              <a:rPr lang="vi-VN" sz="3600" dirty="0"/>
              <a:t>Ở ngựa Mesohippus: </a:t>
            </a:r>
            <a:r>
              <a:rPr lang="vi-VN" sz="3600" b="0" dirty="0"/>
              <a:t>cơ thể lớn hơn; xương chi dài hơn, xương ngón ngắn lại, còn 3 ngón.</a:t>
            </a:r>
            <a:endParaRPr lang="en-US" sz="3600" b="0" dirty="0"/>
          </a:p>
        </p:txBody>
      </p:sp>
    </p:spTree>
    <p:extLst>
      <p:ext uri="{BB962C8B-B14F-4D97-AF65-F5344CB8AC3E}">
        <p14:creationId xmlns:p14="http://schemas.microsoft.com/office/powerpoint/2010/main" val="94310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row: Pentagon 30">
            <a:extLst>
              <a:ext uri="{FF2B5EF4-FFF2-40B4-BE49-F238E27FC236}">
                <a16:creationId xmlns:a16="http://schemas.microsoft.com/office/drawing/2014/main" id="{3439B0B0-024B-4991-6489-646B30798D4E}"/>
              </a:ext>
            </a:extLst>
          </p:cNvPr>
          <p:cNvSpPr/>
          <p:nvPr/>
        </p:nvSpPr>
        <p:spPr>
          <a:xfrm>
            <a:off x="0" y="416272"/>
            <a:ext cx="454250" cy="424754"/>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CC7FC99-0AA7-CE17-2738-D798541039B0}"/>
              </a:ext>
            </a:extLst>
          </p:cNvPr>
          <p:cNvGrpSpPr/>
          <p:nvPr/>
        </p:nvGrpSpPr>
        <p:grpSpPr>
          <a:xfrm>
            <a:off x="2056223" y="191373"/>
            <a:ext cx="7347496" cy="4818646"/>
            <a:chOff x="2690258" y="974131"/>
            <a:chExt cx="7347496" cy="4818646"/>
          </a:xfrm>
        </p:grpSpPr>
        <p:pic>
          <p:nvPicPr>
            <p:cNvPr id="3" name="Picture 2" descr="Horse - Evolution, Domestication, Anatomy | Britannica">
              <a:extLst>
                <a:ext uri="{FF2B5EF4-FFF2-40B4-BE49-F238E27FC236}">
                  <a16:creationId xmlns:a16="http://schemas.microsoft.com/office/drawing/2014/main" id="{7286490F-90FF-9C3D-217B-AC89ED0B6D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6" b="6410"/>
            <a:stretch/>
          </p:blipFill>
          <p:spPr bwMode="auto">
            <a:xfrm>
              <a:off x="2914645" y="974131"/>
              <a:ext cx="7123109" cy="48186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26BCC72-96F6-9288-0669-C16B1DA4948D}"/>
                </a:ext>
              </a:extLst>
            </p:cNvPr>
            <p:cNvSpPr/>
            <p:nvPr/>
          </p:nvSpPr>
          <p:spPr>
            <a:xfrm>
              <a:off x="2690258" y="996277"/>
              <a:ext cx="2105918" cy="483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tx1"/>
                  </a:solidFill>
                </a:rPr>
                <a:t>Merychippus</a:t>
              </a:r>
              <a:endParaRPr lang="en-US" sz="2400" b="1" i="1" dirty="0">
                <a:solidFill>
                  <a:schemeClr val="tx1"/>
                </a:solidFill>
              </a:endParaRPr>
            </a:p>
          </p:txBody>
        </p:sp>
      </p:grpSp>
      <p:sp>
        <p:nvSpPr>
          <p:cNvPr id="11" name="Rectangle 10">
            <a:extLst>
              <a:ext uri="{FF2B5EF4-FFF2-40B4-BE49-F238E27FC236}">
                <a16:creationId xmlns:a16="http://schemas.microsoft.com/office/drawing/2014/main" id="{38072056-5587-6FA6-E914-16B837665F3C}"/>
              </a:ext>
            </a:extLst>
          </p:cNvPr>
          <p:cNvSpPr/>
          <p:nvPr/>
        </p:nvSpPr>
        <p:spPr>
          <a:xfrm>
            <a:off x="0" y="5769569"/>
            <a:ext cx="12192000" cy="108843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4927276-EB72-F173-7954-480360964322}"/>
              </a:ext>
            </a:extLst>
          </p:cNvPr>
          <p:cNvSpPr txBox="1"/>
          <p:nvPr/>
        </p:nvSpPr>
        <p:spPr>
          <a:xfrm>
            <a:off x="227125" y="4750155"/>
            <a:ext cx="11598132" cy="2038828"/>
          </a:xfrm>
          <a:prstGeom prst="rect">
            <a:avLst/>
          </a:prstGeom>
          <a:solidFill>
            <a:schemeClr val="bg1"/>
          </a:solidFill>
          <a:ln>
            <a:noFill/>
          </a:ln>
        </p:spPr>
        <p:txBody>
          <a:bodyPr wrap="square">
            <a:spAutoFit/>
          </a:bodyPr>
          <a:lstStyle>
            <a:defPPr>
              <a:defRPr lang="en-US"/>
            </a:defPPr>
            <a:lvl1pPr>
              <a:lnSpc>
                <a:spcPct val="120000"/>
              </a:lnSpc>
              <a:defRPr sz="2400" b="1"/>
            </a:lvl1pPr>
          </a:lstStyle>
          <a:p>
            <a:r>
              <a:rPr lang="vi-VN" sz="3600"/>
              <a:t>Ở ngựa Merychippus: </a:t>
            </a:r>
            <a:r>
              <a:rPr lang="vi-VN" sz="3600" b="0"/>
              <a:t>cơ thể lớn hơn; xương chi dài hơn ngựa Mesohippus, ngón phân hóa, ngón giữa phát triển to hơn 2 ngón còn lại.</a:t>
            </a:r>
            <a:endParaRPr lang="en-US" sz="3600" b="0"/>
          </a:p>
        </p:txBody>
      </p:sp>
    </p:spTree>
    <p:extLst>
      <p:ext uri="{BB962C8B-B14F-4D97-AF65-F5344CB8AC3E}">
        <p14:creationId xmlns:p14="http://schemas.microsoft.com/office/powerpoint/2010/main" val="36357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TotalTime>
  <Words>3658</Words>
  <Application>Microsoft Office PowerPoint</Application>
  <PresentationFormat>Widescreen</PresentationFormat>
  <Paragraphs>235</Paragraphs>
  <Slides>52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Symbola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156</cp:revision>
  <dcterms:created xsi:type="dcterms:W3CDTF">2025-03-02T04:03:34Z</dcterms:created>
  <dcterms:modified xsi:type="dcterms:W3CDTF">2025-04-14T04:12:17Z</dcterms:modified>
</cp:coreProperties>
</file>