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60"/>
  </p:notesMasterIdLst>
  <p:handoutMasterIdLst>
    <p:handoutMasterId r:id="rId61"/>
  </p:handoutMasterIdLst>
  <p:sldIdLst>
    <p:sldId id="256" r:id="rId4"/>
    <p:sldId id="257" r:id="rId5"/>
    <p:sldId id="280" r:id="rId6"/>
    <p:sldId id="281" r:id="rId7"/>
    <p:sldId id="282" r:id="rId8"/>
    <p:sldId id="283" r:id="rId9"/>
    <p:sldId id="300" r:id="rId10"/>
    <p:sldId id="301" r:id="rId11"/>
    <p:sldId id="303" r:id="rId12"/>
    <p:sldId id="302" r:id="rId13"/>
    <p:sldId id="290" r:id="rId14"/>
    <p:sldId id="291" r:id="rId15"/>
    <p:sldId id="304" r:id="rId16"/>
    <p:sldId id="305" r:id="rId17"/>
    <p:sldId id="296" r:id="rId18"/>
    <p:sldId id="294" r:id="rId19"/>
    <p:sldId id="297" r:id="rId20"/>
    <p:sldId id="275" r:id="rId21"/>
    <p:sldId id="299" r:id="rId22"/>
    <p:sldId id="309" r:id="rId23"/>
    <p:sldId id="314" r:id="rId24"/>
    <p:sldId id="315" r:id="rId25"/>
    <p:sldId id="316" r:id="rId26"/>
    <p:sldId id="310" r:id="rId27"/>
    <p:sldId id="312" r:id="rId28"/>
    <p:sldId id="313" r:id="rId29"/>
    <p:sldId id="317" r:id="rId30"/>
    <p:sldId id="268" r:id="rId31"/>
    <p:sldId id="269" r:id="rId32"/>
    <p:sldId id="271" r:id="rId33"/>
    <p:sldId id="940" r:id="rId34"/>
    <p:sldId id="274" r:id="rId35"/>
    <p:sldId id="272" r:id="rId36"/>
    <p:sldId id="276" r:id="rId37"/>
    <p:sldId id="277" r:id="rId38"/>
    <p:sldId id="278" r:id="rId39"/>
    <p:sldId id="279" r:id="rId40"/>
    <p:sldId id="941" r:id="rId41"/>
    <p:sldId id="323" r:id="rId42"/>
    <p:sldId id="942" r:id="rId43"/>
    <p:sldId id="322" r:id="rId44"/>
    <p:sldId id="270" r:id="rId45"/>
    <p:sldId id="332" r:id="rId46"/>
    <p:sldId id="261" r:id="rId47"/>
    <p:sldId id="929" r:id="rId48"/>
    <p:sldId id="930" r:id="rId49"/>
    <p:sldId id="931" r:id="rId50"/>
    <p:sldId id="260" r:id="rId51"/>
    <p:sldId id="932" r:id="rId52"/>
    <p:sldId id="933" r:id="rId53"/>
    <p:sldId id="934" r:id="rId54"/>
    <p:sldId id="935" r:id="rId55"/>
    <p:sldId id="936" r:id="rId56"/>
    <p:sldId id="938" r:id="rId57"/>
    <p:sldId id="939" r:id="rId58"/>
    <p:sldId id="937"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FE3"/>
    <a:srgbClr val="D8EEC0"/>
    <a:srgbClr val="B8E08C"/>
    <a:srgbClr val="FFF9E5"/>
    <a:srgbClr val="E5007E"/>
    <a:srgbClr val="FBFBE6"/>
    <a:srgbClr val="E0E0E0"/>
    <a:srgbClr val="CCECFF"/>
    <a:srgbClr val="F9E7E7"/>
    <a:srgbClr val="F9F1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6" autoAdjust="0"/>
    <p:restoredTop sz="94376" autoAdjust="0"/>
  </p:normalViewPr>
  <p:slideViewPr>
    <p:cSldViewPr>
      <p:cViewPr varScale="1">
        <p:scale>
          <a:sx n="64" d="100"/>
          <a:sy n="64" d="100"/>
        </p:scale>
        <p:origin x="936" y="78"/>
      </p:cViewPr>
      <p:guideLst>
        <p:guide pos="3840"/>
        <p:guide orient="horz" pos="2160"/>
      </p:guideLst>
    </p:cSldViewPr>
  </p:slideViewPr>
  <p:notesTextViewPr>
    <p:cViewPr>
      <p:scale>
        <a:sx n="1" d="1"/>
        <a:sy n="1" d="1"/>
      </p:scale>
      <p:origin x="0" y="0"/>
    </p:cViewPr>
  </p:notesTextViewPr>
  <p:sorterViewPr>
    <p:cViewPr>
      <p:scale>
        <a:sx n="100" d="100"/>
        <a:sy n="100" d="100"/>
      </p:scale>
      <p:origin x="0" y="-8370"/>
    </p:cViewPr>
  </p:sorterViewPr>
  <p:notesViewPr>
    <p:cSldViewPr showGuides="1">
      <p:cViewPr varScale="1">
        <p:scale>
          <a:sx n="63" d="100"/>
          <a:sy n="63" d="100"/>
        </p:scale>
        <p:origin x="2838"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43B725B-653D-4166-A8E9-72A38A1847CF}" type="datetimeFigureOut">
              <a:rPr lang="en-US"/>
              <a:t>3/4/2025</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861E8E-D392-497B-BB21-122DD7C27CF3}" type="slidenum">
              <a:rPr/>
              <a:t>‹#›</a:t>
            </a:fld>
            <a:endParaRPr/>
          </a:p>
        </p:txBody>
      </p:sp>
    </p:spTree>
    <p:extLst>
      <p:ext uri="{BB962C8B-B14F-4D97-AF65-F5344CB8AC3E}">
        <p14:creationId xmlns:p14="http://schemas.microsoft.com/office/powerpoint/2010/main" val="120835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3F64CD-0576-4A9A-BD06-7889D6E60BDC}" type="datetimeFigureOut">
              <a:rPr lang="en-US"/>
              <a:t>3/4/2025</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55D449-B875-4B8D-8E66-224D27E54C9A}" type="slidenum">
              <a:rPr/>
              <a:t>‹#›</a:t>
            </a:fld>
            <a:endParaRPr/>
          </a:p>
        </p:txBody>
      </p:sp>
    </p:spTree>
    <p:extLst>
      <p:ext uri="{BB962C8B-B14F-4D97-AF65-F5344CB8AC3E}">
        <p14:creationId xmlns:p14="http://schemas.microsoft.com/office/powerpoint/2010/main" val="1349979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55D449-B875-4B8D-8E66-224D27E54C9A}" type="slidenum">
              <a:rPr lang="en-US" smtClean="0"/>
              <a:t>8</a:t>
            </a:fld>
            <a:endParaRPr lang="en-US"/>
          </a:p>
        </p:txBody>
      </p:sp>
    </p:spTree>
    <p:extLst>
      <p:ext uri="{BB962C8B-B14F-4D97-AF65-F5344CB8AC3E}">
        <p14:creationId xmlns:p14="http://schemas.microsoft.com/office/powerpoint/2010/main" val="3045972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55D449-B875-4B8D-8E66-224D27E54C9A}" type="slidenum">
              <a:rPr lang="en-US" smtClean="0"/>
              <a:t>9</a:t>
            </a:fld>
            <a:endParaRPr lang="en-US"/>
          </a:p>
        </p:txBody>
      </p:sp>
    </p:spTree>
    <p:extLst>
      <p:ext uri="{BB962C8B-B14F-4D97-AF65-F5344CB8AC3E}">
        <p14:creationId xmlns:p14="http://schemas.microsoft.com/office/powerpoint/2010/main" val="1526616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55D449-B875-4B8D-8E66-224D27E54C9A}" type="slidenum">
              <a:rPr lang="en-US" smtClean="0"/>
              <a:t>10</a:t>
            </a:fld>
            <a:endParaRPr lang="en-US"/>
          </a:p>
        </p:txBody>
      </p:sp>
    </p:spTree>
    <p:extLst>
      <p:ext uri="{BB962C8B-B14F-4D97-AF65-F5344CB8AC3E}">
        <p14:creationId xmlns:p14="http://schemas.microsoft.com/office/powerpoint/2010/main" val="3112425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55D449-B875-4B8D-8E66-224D27E54C9A}" type="slidenum">
              <a:rPr lang="en-US" smtClean="0"/>
              <a:t>13</a:t>
            </a:fld>
            <a:endParaRPr lang="en-US"/>
          </a:p>
        </p:txBody>
      </p:sp>
    </p:spTree>
    <p:extLst>
      <p:ext uri="{BB962C8B-B14F-4D97-AF65-F5344CB8AC3E}">
        <p14:creationId xmlns:p14="http://schemas.microsoft.com/office/powerpoint/2010/main" val="4100847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55D449-B875-4B8D-8E66-224D27E54C9A}" type="slidenum">
              <a:rPr lang="en-US" smtClean="0"/>
              <a:t>14</a:t>
            </a:fld>
            <a:endParaRPr lang="en-US"/>
          </a:p>
        </p:txBody>
      </p:sp>
    </p:spTree>
    <p:extLst>
      <p:ext uri="{BB962C8B-B14F-4D97-AF65-F5344CB8AC3E}">
        <p14:creationId xmlns:p14="http://schemas.microsoft.com/office/powerpoint/2010/main" val="813150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a:p>
        </p:txBody>
      </p:sp>
      <p:sp>
        <p:nvSpPr>
          <p:cNvPr id="4" name="Slide Number Placeholder 3"/>
          <p:cNvSpPr>
            <a:spLocks noGrp="1"/>
          </p:cNvSpPr>
          <p:nvPr>
            <p:ph type="sldNum" sz="quarter" idx="5"/>
          </p:nvPr>
        </p:nvSpPr>
        <p:spPr/>
        <p:txBody>
          <a:bodyPr/>
          <a:lstStyle/>
          <a:p>
            <a:fld id="{9555D449-B875-4B8D-8E66-224D27E54C9A}" type="slidenum">
              <a:rPr lang="en-SG" smtClean="0"/>
              <a:t>38</a:t>
            </a:fld>
            <a:endParaRPr lang="en-SG"/>
          </a:p>
        </p:txBody>
      </p:sp>
    </p:spTree>
    <p:extLst>
      <p:ext uri="{BB962C8B-B14F-4D97-AF65-F5344CB8AC3E}">
        <p14:creationId xmlns:p14="http://schemas.microsoft.com/office/powerpoint/2010/main" val="2589236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8F199E-2EE8-43CB-8FF0-8CE490DAE21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732558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8F199E-2EE8-43CB-8FF0-8CE490DAE21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695228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8F199E-2EE8-43CB-8FF0-8CE490DAE21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568741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flip="none" rotWithShape="1">
          <a:gsLst>
            <a:gs pos="0">
              <a:srgbClr val="D9D9D9"/>
            </a:gs>
            <a:gs pos="100000">
              <a:schemeClr val="bg1"/>
            </a:gs>
          </a:gsLst>
          <a:lin ang="81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6225" y="1828800"/>
            <a:ext cx="4098175" cy="3177380"/>
          </a:xfrm>
        </p:spPr>
        <p:txBody>
          <a:bodyPr anchor="b">
            <a:normAutofit/>
          </a:bodyPr>
          <a:lstStyle>
            <a:lvl1pPr algn="l">
              <a:lnSpc>
                <a:spcPct val="80000"/>
              </a:lnSpc>
              <a:defRPr sz="5400">
                <a:solidFill>
                  <a:schemeClr val="accent1"/>
                </a:solidFill>
              </a:defRPr>
            </a:lvl1pPr>
          </a:lstStyle>
          <a:p>
            <a:r>
              <a:rPr lang="en-US"/>
              <a:t>Click to edit Master title style</a:t>
            </a:r>
            <a:endParaRPr/>
          </a:p>
        </p:txBody>
      </p:sp>
      <p:sp>
        <p:nvSpPr>
          <p:cNvPr id="3" name="Subtitle 2"/>
          <p:cNvSpPr>
            <a:spLocks noGrp="1"/>
          </p:cNvSpPr>
          <p:nvPr>
            <p:ph type="subTitle" idx="1"/>
          </p:nvPr>
        </p:nvSpPr>
        <p:spPr>
          <a:xfrm>
            <a:off x="626225" y="5181600"/>
            <a:ext cx="4098175" cy="685800"/>
          </a:xfrm>
        </p:spPr>
        <p:txBody>
          <a:bodyPr>
            <a:normAutofit/>
          </a:bodyPr>
          <a:lstStyle>
            <a:lvl1pPr marL="0" indent="0" algn="l">
              <a:buNone/>
              <a:defRPr sz="2000" cap="all" baseline="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pic>
        <p:nvPicPr>
          <p:cNvPr id="7" name="Picture 6" descr="EKG line"/>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188688" y="-1"/>
            <a:ext cx="7000137" cy="6858001"/>
          </a:xfrm>
          <a:prstGeom prst="rect">
            <a:avLst/>
          </a:prstGeom>
        </p:spPr>
      </p:pic>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7CC0096-1860-4642-9CD2-0079EA5E7CD1}" type="datetimeFigureOut">
              <a:rPr lang="en-US"/>
              <a:t>3/4/2025</a:t>
            </a:fld>
            <a:endParaRPr/>
          </a:p>
        </p:txBody>
      </p:sp>
      <p:sp>
        <p:nvSpPr>
          <p:cNvPr id="6" name="Slide Number Placeholder 5"/>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descr="Rectangle"/>
          <p:cNvSpPr/>
          <p:nvPr/>
        </p:nvSpPr>
        <p:spPr>
          <a:xfrm>
            <a:off x="9982200" y="0"/>
            <a:ext cx="2209800" cy="6858000"/>
          </a:xfrm>
          <a:prstGeom prst="rect">
            <a:avLst/>
          </a:prstGeom>
          <a:gradFill flip="none" rotWithShape="1">
            <a:gsLst>
              <a:gs pos="0">
                <a:schemeClr val="accent1"/>
              </a:gs>
              <a:gs pos="100000">
                <a:schemeClr val="accent1">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10058399" y="457201"/>
            <a:ext cx="2057401" cy="59436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09600" y="457200"/>
            <a:ext cx="9067800" cy="5943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7CC0096-1860-4642-9CD2-0079EA5E7CD1}" type="datetimeFigureOut">
              <a:rPr lang="en-US"/>
              <a:t>3/4/2025</a:t>
            </a:fld>
            <a:endParaRPr/>
          </a:p>
        </p:txBody>
      </p:sp>
      <p:sp>
        <p:nvSpPr>
          <p:cNvPr id="6" name="Slide Number Placeholder 5"/>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972343"/>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947502"/>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5"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2025/3/4</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1675145700"/>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200151"/>
            <a:ext cx="5384800" cy="3394075"/>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151"/>
            <a:ext cx="5384800" cy="3394075"/>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2025/3/4</a:t>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3190978195"/>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3"/>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2025/3/4</a:t>
            </a:fld>
            <a:endParaRPr lang="zh-CN" altLang="en-US"/>
          </a:p>
        </p:txBody>
      </p:sp>
      <p:sp>
        <p:nvSpPr>
          <p:cNvPr id="8" name="页脚占位符 7"/>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3098966744"/>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2025/3/4</a:t>
            </a:fld>
            <a:endParaRPr lang="zh-CN" altLang="en-US"/>
          </a:p>
        </p:txBody>
      </p:sp>
      <p:sp>
        <p:nvSpPr>
          <p:cNvPr id="4" name="页脚占位符 3"/>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4176739091"/>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2025/3/4</a:t>
            </a:fld>
            <a:endParaRPr lang="zh-CN" altLang="en-US"/>
          </a:p>
        </p:txBody>
      </p:sp>
      <p:sp>
        <p:nvSpPr>
          <p:cNvPr id="3" name="页脚占位符 2"/>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1626285246"/>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49"/>
            <a:ext cx="4011084" cy="1162051"/>
          </a:xfrm>
          <a:prstGeom prst="rect">
            <a:avLst/>
          </a:prstGeom>
        </p:spPr>
        <p:txBody>
          <a:bodyPr anchor="b"/>
          <a:lstStyle>
            <a:lvl1pPr algn="l">
              <a:defRPr sz="2665"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a:prstGeom prst="rect">
            <a:avLst/>
          </a:prstGeo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2"/>
            <a:ext cx="4011084" cy="469106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2025/3/4</a:t>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1350902482"/>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7CC0096-1860-4642-9CD2-0079EA5E7CD1}" type="datetimeFigureOut">
              <a:rPr lang="en-US"/>
              <a:t>3/4/2025</a:t>
            </a:fld>
            <a:endParaRPr/>
          </a:p>
        </p:txBody>
      </p:sp>
      <p:sp>
        <p:nvSpPr>
          <p:cNvPr id="6" name="Slide Number Placeholder 5"/>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5"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zh-CN" altLang="en-US"/>
          </a:p>
        </p:txBody>
      </p:sp>
      <p:sp>
        <p:nvSpPr>
          <p:cNvPr id="4" name="文本占位符 3"/>
          <p:cNvSpPr>
            <a:spLocks noGrp="1"/>
          </p:cNvSpPr>
          <p:nvPr>
            <p:ph type="body" sz="half" idx="2"/>
          </p:nvPr>
        </p:nvSpPr>
        <p:spPr>
          <a:xfrm>
            <a:off x="2389717" y="5367338"/>
            <a:ext cx="7315200" cy="80486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2025/3/4</a:t>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4224156738"/>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2025/3/4</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134899945"/>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5"/>
            <a:ext cx="2743200" cy="4387851"/>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06375"/>
            <a:ext cx="8026400" cy="4387851"/>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2025/3/4</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779352247"/>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F8397AF4-471F-40AD-BBEF-12715845866A}" type="datetimeFigureOut">
              <a:rPr lang="zh-CN" altLang="en-US" smtClean="0"/>
              <a:t>2025/3/4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8C8CB9B-EC1D-450D-8120-CCB656824030}" type="slidenum">
              <a:rPr lang="zh-CN" altLang="en-US" smtClean="0"/>
              <a:t>‹#›</a:t>
            </a:fld>
            <a:endParaRPr lang="zh-CN" altLang="en-US"/>
          </a:p>
        </p:txBody>
      </p:sp>
    </p:spTree>
    <p:extLst>
      <p:ext uri="{BB962C8B-B14F-4D97-AF65-F5344CB8AC3E}">
        <p14:creationId xmlns:p14="http://schemas.microsoft.com/office/powerpoint/2010/main" val="42253640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drape"/>
      </p:transition>
    </mc:Choice>
    <mc:Fallback xmlns="">
      <p:transition spd="slow" advTm="300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397AF4-471F-40AD-BBEF-12715845866A}" type="datetimeFigureOut">
              <a:rPr lang="zh-CN" altLang="en-US" smtClean="0"/>
              <a:t>2025/3/4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8C8CB9B-EC1D-450D-8120-CCB656824030}" type="slidenum">
              <a:rPr lang="zh-CN" altLang="en-US" smtClean="0"/>
              <a:t>‹#›</a:t>
            </a:fld>
            <a:endParaRPr lang="zh-CN" altLang="en-US"/>
          </a:p>
        </p:txBody>
      </p:sp>
    </p:spTree>
    <p:extLst>
      <p:ext uri="{BB962C8B-B14F-4D97-AF65-F5344CB8AC3E}">
        <p14:creationId xmlns:p14="http://schemas.microsoft.com/office/powerpoint/2010/main" val="9682650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drape"/>
      </p:transition>
    </mc:Choice>
    <mc:Fallback xmlns="">
      <p:transition spd="slow" advTm="3000">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F8397AF4-471F-40AD-BBEF-12715845866A}" type="datetimeFigureOut">
              <a:rPr lang="zh-CN" altLang="en-US" smtClean="0"/>
              <a:t>2025/3/4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8C8CB9B-EC1D-450D-8120-CCB656824030}" type="slidenum">
              <a:rPr lang="zh-CN" altLang="en-US" smtClean="0"/>
              <a:t>‹#›</a:t>
            </a:fld>
            <a:endParaRPr lang="zh-CN" altLang="en-US"/>
          </a:p>
        </p:txBody>
      </p:sp>
    </p:spTree>
    <p:extLst>
      <p:ext uri="{BB962C8B-B14F-4D97-AF65-F5344CB8AC3E}">
        <p14:creationId xmlns:p14="http://schemas.microsoft.com/office/powerpoint/2010/main" val="17171720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drape"/>
      </p:transition>
    </mc:Choice>
    <mc:Fallback xmlns="">
      <p:transition spd="slow" advTm="3000">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8397AF4-471F-40AD-BBEF-12715845866A}" type="datetimeFigureOut">
              <a:rPr lang="zh-CN" altLang="en-US" smtClean="0"/>
              <a:t>2025/3/4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8C8CB9B-EC1D-450D-8120-CCB656824030}" type="slidenum">
              <a:rPr lang="zh-CN" altLang="en-US" smtClean="0"/>
              <a:t>‹#›</a:t>
            </a:fld>
            <a:endParaRPr lang="zh-CN" altLang="en-US"/>
          </a:p>
        </p:txBody>
      </p:sp>
    </p:spTree>
    <p:extLst>
      <p:ext uri="{BB962C8B-B14F-4D97-AF65-F5344CB8AC3E}">
        <p14:creationId xmlns:p14="http://schemas.microsoft.com/office/powerpoint/2010/main" val="21709636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drape"/>
      </p:transition>
    </mc:Choice>
    <mc:Fallback xmlns="">
      <p:transition spd="slow" advTm="3000">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8397AF4-471F-40AD-BBEF-12715845866A}" type="datetimeFigureOut">
              <a:rPr lang="zh-CN" altLang="en-US" smtClean="0"/>
              <a:t>2025/3/4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8C8CB9B-EC1D-450D-8120-CCB656824030}" type="slidenum">
              <a:rPr lang="zh-CN" altLang="en-US" smtClean="0"/>
              <a:t>‹#›</a:t>
            </a:fld>
            <a:endParaRPr lang="zh-CN" altLang="en-US"/>
          </a:p>
        </p:txBody>
      </p:sp>
    </p:spTree>
    <p:extLst>
      <p:ext uri="{BB962C8B-B14F-4D97-AF65-F5344CB8AC3E}">
        <p14:creationId xmlns:p14="http://schemas.microsoft.com/office/powerpoint/2010/main" val="35708584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drape"/>
      </p:transition>
    </mc:Choice>
    <mc:Fallback xmlns="">
      <p:transition spd="slow" advTm="3000">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8397AF4-471F-40AD-BBEF-12715845866A}" type="datetimeFigureOut">
              <a:rPr lang="zh-CN" altLang="en-US" smtClean="0"/>
              <a:t>2025/3/4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8C8CB9B-EC1D-450D-8120-CCB656824030}" type="slidenum">
              <a:rPr lang="zh-CN" altLang="en-US" smtClean="0"/>
              <a:t>‹#›</a:t>
            </a:fld>
            <a:endParaRPr lang="zh-CN" altLang="en-US"/>
          </a:p>
        </p:txBody>
      </p:sp>
    </p:spTree>
    <p:extLst>
      <p:ext uri="{BB962C8B-B14F-4D97-AF65-F5344CB8AC3E}">
        <p14:creationId xmlns:p14="http://schemas.microsoft.com/office/powerpoint/2010/main" val="28908334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drape"/>
      </p:transition>
    </mc:Choice>
    <mc:Fallback xmlns="">
      <p:transition spd="slow" advTm="3000">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8397AF4-471F-40AD-BBEF-12715845866A}" type="datetimeFigureOut">
              <a:rPr lang="zh-CN" altLang="en-US" smtClean="0"/>
              <a:t>2025/3/4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8C8CB9B-EC1D-450D-8120-CCB656824030}" type="slidenum">
              <a:rPr lang="zh-CN" altLang="en-US" smtClean="0"/>
              <a:t>‹#›</a:t>
            </a:fld>
            <a:endParaRPr lang="zh-CN" altLang="en-US"/>
          </a:p>
        </p:txBody>
      </p:sp>
    </p:spTree>
    <p:extLst>
      <p:ext uri="{BB962C8B-B14F-4D97-AF65-F5344CB8AC3E}">
        <p14:creationId xmlns:p14="http://schemas.microsoft.com/office/powerpoint/2010/main" val="32650571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drape"/>
      </p:transition>
    </mc:Choice>
    <mc:Fallback xmlns="">
      <p:transition spd="slow"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gradFill flip="none" rotWithShape="1">
          <a:gsLst>
            <a:gs pos="0">
              <a:schemeClr val="accent1"/>
            </a:gs>
            <a:gs pos="100000">
              <a:schemeClr val="accent1">
                <a:lumMod val="75000"/>
              </a:schemeClr>
            </a:gs>
          </a:gsLst>
          <a:lin ang="5400000" scaled="0"/>
          <a:tileRect/>
        </a:gradFill>
        <a:effectLst/>
      </p:bgPr>
    </p:bg>
    <p:spTree>
      <p:nvGrpSpPr>
        <p:cNvPr id="1" name=""/>
        <p:cNvGrpSpPr/>
        <p:nvPr/>
      </p:nvGrpSpPr>
      <p:grpSpPr>
        <a:xfrm>
          <a:off x="0" y="0"/>
          <a:ext cx="0" cy="0"/>
          <a:chOff x="0" y="0"/>
          <a:chExt cx="0" cy="0"/>
        </a:xfrm>
      </p:grpSpPr>
      <p:sp>
        <p:nvSpPr>
          <p:cNvPr id="7" name="Rectangle 6" descr="Rectangle"/>
          <p:cNvSpPr/>
          <p:nvPr/>
        </p:nvSpPr>
        <p:spPr>
          <a:xfrm>
            <a:off x="265112" y="228600"/>
            <a:ext cx="11658600" cy="6400800"/>
          </a:xfrm>
          <a:prstGeom prst="rect">
            <a:avLst/>
          </a:prstGeom>
          <a:noFill/>
          <a:ln w="15875">
            <a:gradFill flip="none" rotWithShape="1">
              <a:gsLst>
                <a:gs pos="0">
                  <a:schemeClr val="bg1">
                    <a:lumMod val="75000"/>
                  </a:schemeClr>
                </a:gs>
                <a:gs pos="100000">
                  <a:schemeClr val="bg1"/>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066800" y="1828800"/>
            <a:ext cx="7772400" cy="3177380"/>
          </a:xfrm>
        </p:spPr>
        <p:txBody>
          <a:bodyPr anchor="b">
            <a:normAutofit/>
          </a:bodyPr>
          <a:lstStyle>
            <a:lvl1pPr>
              <a:lnSpc>
                <a:spcPct val="80000"/>
              </a:lnSpc>
              <a:defRPr sz="5400"/>
            </a:lvl1pPr>
          </a:lstStyle>
          <a:p>
            <a:r>
              <a:rPr lang="en-US"/>
              <a:t>Click to edit Master title style</a:t>
            </a:r>
            <a:endParaRPr/>
          </a:p>
        </p:txBody>
      </p:sp>
      <p:sp>
        <p:nvSpPr>
          <p:cNvPr id="3" name="Text Placeholder 2"/>
          <p:cNvSpPr>
            <a:spLocks noGrp="1"/>
          </p:cNvSpPr>
          <p:nvPr>
            <p:ph type="body" idx="1"/>
          </p:nvPr>
        </p:nvSpPr>
        <p:spPr>
          <a:xfrm>
            <a:off x="1066800" y="5181600"/>
            <a:ext cx="7772400" cy="685800"/>
          </a:xfrm>
        </p:spPr>
        <p:txBody>
          <a:bodyPr>
            <a:normAutofit/>
          </a:bodyPr>
          <a:lstStyle>
            <a:lvl1pPr marL="0" indent="0">
              <a:buNone/>
              <a:defRPr sz="2000" cap="all" baseline="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8397AF4-471F-40AD-BBEF-12715845866A}" type="datetimeFigureOut">
              <a:rPr lang="zh-CN" altLang="en-US" smtClean="0"/>
              <a:t>2025/3/4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8C8CB9B-EC1D-450D-8120-CCB656824030}" type="slidenum">
              <a:rPr lang="zh-CN" altLang="en-US" smtClean="0"/>
              <a:t>‹#›</a:t>
            </a:fld>
            <a:endParaRPr lang="zh-CN" altLang="en-US"/>
          </a:p>
        </p:txBody>
      </p:sp>
    </p:spTree>
    <p:extLst>
      <p:ext uri="{BB962C8B-B14F-4D97-AF65-F5344CB8AC3E}">
        <p14:creationId xmlns:p14="http://schemas.microsoft.com/office/powerpoint/2010/main" val="37643540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drape"/>
      </p:transition>
    </mc:Choice>
    <mc:Fallback xmlns="">
      <p:transition spd="slow" advTm="3000">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8397AF4-471F-40AD-BBEF-12715845866A}" type="datetimeFigureOut">
              <a:rPr lang="zh-CN" altLang="en-US" smtClean="0"/>
              <a:t>2025/3/4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8C8CB9B-EC1D-450D-8120-CCB656824030}" type="slidenum">
              <a:rPr lang="zh-CN" altLang="en-US" smtClean="0"/>
              <a:t>‹#›</a:t>
            </a:fld>
            <a:endParaRPr lang="zh-CN" altLang="en-US"/>
          </a:p>
        </p:txBody>
      </p:sp>
    </p:spTree>
    <p:extLst>
      <p:ext uri="{BB962C8B-B14F-4D97-AF65-F5344CB8AC3E}">
        <p14:creationId xmlns:p14="http://schemas.microsoft.com/office/powerpoint/2010/main" val="30720476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drape"/>
      </p:transition>
    </mc:Choice>
    <mc:Fallback xmlns="">
      <p:transition spd="slow" advTm="3000">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397AF4-471F-40AD-BBEF-12715845866A}" type="datetimeFigureOut">
              <a:rPr lang="zh-CN" altLang="en-US" smtClean="0"/>
              <a:t>2025/3/4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8C8CB9B-EC1D-450D-8120-CCB656824030}" type="slidenum">
              <a:rPr lang="zh-CN" altLang="en-US" smtClean="0"/>
              <a:t>‹#›</a:t>
            </a:fld>
            <a:endParaRPr lang="zh-CN" altLang="en-US"/>
          </a:p>
        </p:txBody>
      </p:sp>
    </p:spTree>
    <p:extLst>
      <p:ext uri="{BB962C8B-B14F-4D97-AF65-F5344CB8AC3E}">
        <p14:creationId xmlns:p14="http://schemas.microsoft.com/office/powerpoint/2010/main" val="31212589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drape"/>
      </p:transition>
    </mc:Choice>
    <mc:Fallback xmlns="">
      <p:transition spd="slow" advTm="3000">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397AF4-471F-40AD-BBEF-12715845866A}" type="datetimeFigureOut">
              <a:rPr lang="zh-CN" altLang="en-US" smtClean="0"/>
              <a:t>2025/3/4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8C8CB9B-EC1D-450D-8120-CCB656824030}" type="slidenum">
              <a:rPr lang="zh-CN" altLang="en-US" smtClean="0"/>
              <a:t>‹#›</a:t>
            </a:fld>
            <a:endParaRPr lang="zh-CN" altLang="en-US"/>
          </a:p>
        </p:txBody>
      </p:sp>
    </p:spTree>
    <p:extLst>
      <p:ext uri="{BB962C8B-B14F-4D97-AF65-F5344CB8AC3E}">
        <p14:creationId xmlns:p14="http://schemas.microsoft.com/office/powerpoint/2010/main" val="26521315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drape"/>
      </p:transition>
    </mc:Choice>
    <mc:Fallback xmlns="">
      <p:transition spd="slow"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6800" y="1825624"/>
            <a:ext cx="4800600" cy="457517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324600" y="1825624"/>
            <a:ext cx="4800600" cy="457517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37CC0096-1860-4642-9CD2-0079EA5E7CD1}" type="datetimeFigureOut">
              <a:rPr lang="en-US"/>
              <a:t>3/4/2025</a:t>
            </a:fld>
            <a:endParaRPr/>
          </a:p>
        </p:txBody>
      </p:sp>
      <p:sp>
        <p:nvSpPr>
          <p:cNvPr id="7" name="Slide Number Placeholder 6"/>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066800" y="1828799"/>
            <a:ext cx="4800600" cy="762000"/>
          </a:xfrm>
        </p:spPr>
        <p:txBody>
          <a:bodyPr anchor="ctr">
            <a:noAutofit/>
          </a:bodyPr>
          <a:lstStyle>
            <a:lvl1pPr marL="0" indent="0">
              <a:buNone/>
              <a:defRPr sz="2400" b="0" cap="none"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6800" y="2590799"/>
            <a:ext cx="4800600" cy="381003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324600" y="1828799"/>
            <a:ext cx="4800600" cy="762000"/>
          </a:xfrm>
        </p:spPr>
        <p:txBody>
          <a:bodyPr anchor="ctr">
            <a:noAutofit/>
          </a:bodyPr>
          <a:lstStyle>
            <a:lvl1pPr marL="0" indent="0">
              <a:buNone/>
              <a:defRPr sz="2400" b="0" cap="none"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24600" y="2590799"/>
            <a:ext cx="4800600" cy="381003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37CC0096-1860-4642-9CD2-0079EA5E7CD1}" type="datetimeFigureOut">
              <a:rPr lang="en-US"/>
              <a:t>3/4/2025</a:t>
            </a:fld>
            <a:endParaRPr/>
          </a:p>
        </p:txBody>
      </p:sp>
      <p:sp>
        <p:nvSpPr>
          <p:cNvPr id="9" name="Slide Number Placeholder 8"/>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37CC0096-1860-4642-9CD2-0079EA5E7CD1}" type="datetimeFigureOut">
              <a:rPr lang="en-US"/>
              <a:t>3/4/2025</a:t>
            </a:fld>
            <a:endParaRPr/>
          </a:p>
        </p:txBody>
      </p:sp>
      <p:sp>
        <p:nvSpPr>
          <p:cNvPr id="5" name="Slide Number Placeholder 4"/>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37CC0096-1860-4642-9CD2-0079EA5E7CD1}" type="datetimeFigureOut">
              <a:rPr lang="en-US"/>
              <a:t>3/4/2025</a:t>
            </a:fld>
            <a:endParaRPr/>
          </a:p>
        </p:txBody>
      </p:sp>
      <p:sp>
        <p:nvSpPr>
          <p:cNvPr id="4" name="Slide Number Placeholder 3"/>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descr="Rectangle"/>
          <p:cNvSpPr/>
          <p:nvPr/>
        </p:nvSpPr>
        <p:spPr>
          <a:xfrm>
            <a:off x="7008812" y="0"/>
            <a:ext cx="5180013"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descr="Rectangle"/>
          <p:cNvSpPr/>
          <p:nvPr/>
        </p:nvSpPr>
        <p:spPr>
          <a:xfrm>
            <a:off x="7255668" y="228600"/>
            <a:ext cx="4686300"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632700" y="3200400"/>
            <a:ext cx="3932237" cy="1752600"/>
          </a:xfrm>
        </p:spPr>
        <p:txBody>
          <a:bodyPr anchor="b">
            <a:normAutofit/>
          </a:bodyPr>
          <a:lstStyle>
            <a:lvl1pPr>
              <a:defRPr sz="3600"/>
            </a:lvl1pPr>
          </a:lstStyle>
          <a:p>
            <a:r>
              <a:rPr lang="en-US"/>
              <a:t>Click to edit Master title style</a:t>
            </a:r>
            <a:endParaRPr/>
          </a:p>
        </p:txBody>
      </p:sp>
      <p:sp>
        <p:nvSpPr>
          <p:cNvPr id="3" name="Content Placeholder 2"/>
          <p:cNvSpPr>
            <a:spLocks noGrp="1"/>
          </p:cNvSpPr>
          <p:nvPr>
            <p:ph idx="1"/>
          </p:nvPr>
        </p:nvSpPr>
        <p:spPr>
          <a:xfrm>
            <a:off x="609600" y="457201"/>
            <a:ext cx="5943600" cy="5943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632699" y="5029200"/>
            <a:ext cx="3932237" cy="1371600"/>
          </a:xfrm>
        </p:spPr>
        <p:txBody>
          <a:bodyPr>
            <a:normAutofit/>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descr="Rectangle"/>
          <p:cNvSpPr/>
          <p:nvPr/>
        </p:nvSpPr>
        <p:spPr>
          <a:xfrm>
            <a:off x="7008812" y="0"/>
            <a:ext cx="5180013"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descr="Rectangle"/>
          <p:cNvSpPr/>
          <p:nvPr/>
        </p:nvSpPr>
        <p:spPr>
          <a:xfrm>
            <a:off x="7255668" y="228600"/>
            <a:ext cx="4686300"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635240" y="3200400"/>
            <a:ext cx="3932237" cy="1752600"/>
          </a:xfrm>
        </p:spPr>
        <p:txBody>
          <a:bodyPr anchor="b">
            <a:normAutofit/>
          </a:bodyPr>
          <a:lstStyle>
            <a:lvl1pPr>
              <a:defRPr sz="360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 y="0"/>
            <a:ext cx="7008810" cy="6857999"/>
          </a:xfrm>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7635240" y="5029200"/>
            <a:ext cx="3932237" cy="137464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9D9D9"/>
            </a:gs>
            <a:gs pos="100000">
              <a:schemeClr val="bg1"/>
            </a:gs>
          </a:gsLst>
          <a:lin ang="16200000" scaled="1"/>
          <a:tileRect/>
        </a:gradFill>
        <a:effectLst/>
      </p:bgPr>
    </p:bg>
    <p:spTree>
      <p:nvGrpSpPr>
        <p:cNvPr id="1" name=""/>
        <p:cNvGrpSpPr/>
        <p:nvPr/>
      </p:nvGrpSpPr>
      <p:grpSpPr>
        <a:xfrm>
          <a:off x="0" y="0"/>
          <a:ext cx="0" cy="0"/>
          <a:chOff x="0" y="0"/>
          <a:chExt cx="0" cy="0"/>
        </a:xfrm>
      </p:grpSpPr>
      <p:sp>
        <p:nvSpPr>
          <p:cNvPr id="7" name="red bar" descr="Red bar"/>
          <p:cNvSpPr/>
          <p:nvPr/>
        </p:nvSpPr>
        <p:spPr>
          <a:xfrm>
            <a:off x="1" y="1"/>
            <a:ext cx="12188824" cy="1524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066800" y="99220"/>
            <a:ext cx="10058400" cy="1325563"/>
          </a:xfrm>
          <a:prstGeom prst="rect">
            <a:avLst/>
          </a:prstGeom>
        </p:spPr>
        <p:txBody>
          <a:bodyPr vert="horz" lIns="91440" tIns="45720" rIns="91440" bIns="45720" rtlCol="0" anchor="ctr">
            <a:normAutofit/>
          </a:bodyPr>
          <a:lstStyle/>
          <a:p>
            <a:r>
              <a:rPr lang="en-US"/>
              <a:t>Click to edit Master title style</a:t>
            </a:r>
            <a:endParaRPr dirty="0"/>
          </a:p>
        </p:txBody>
      </p:sp>
      <p:sp>
        <p:nvSpPr>
          <p:cNvPr id="3" name="Text Placeholder 2"/>
          <p:cNvSpPr>
            <a:spLocks noGrp="1"/>
          </p:cNvSpPr>
          <p:nvPr>
            <p:ph type="body" idx="1"/>
          </p:nvPr>
        </p:nvSpPr>
        <p:spPr>
          <a:xfrm>
            <a:off x="1524000" y="1828799"/>
            <a:ext cx="9144000" cy="45720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066800" y="6481760"/>
            <a:ext cx="7848600" cy="239715"/>
          </a:xfrm>
          <a:prstGeom prst="rect">
            <a:avLst/>
          </a:prstGeom>
        </p:spPr>
        <p:txBody>
          <a:bodyPr vert="horz" lIns="91440" tIns="45720" rIns="91440" bIns="45720" rtlCol="0" anchor="ctr"/>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9067800" y="6465885"/>
            <a:ext cx="1066800" cy="239715"/>
          </a:xfrm>
          <a:prstGeom prst="rect">
            <a:avLst/>
          </a:prstGeom>
        </p:spPr>
        <p:txBody>
          <a:bodyPr vert="horz" lIns="91440" tIns="45720" rIns="91440" bIns="45720" rtlCol="0" anchor="ctr"/>
          <a:lstStyle>
            <a:lvl1pPr algn="r">
              <a:defRPr sz="1100">
                <a:solidFill>
                  <a:schemeClr val="tx1"/>
                </a:solidFill>
              </a:defRPr>
            </a:lvl1pPr>
          </a:lstStyle>
          <a:p>
            <a:fld id="{37CC0096-1860-4642-9CD2-0079EA5E7CD1}" type="datetimeFigureOut">
              <a:rPr lang="en-US" smtClean="0"/>
              <a:pPr/>
              <a:t>3/4/2025</a:t>
            </a:fld>
            <a:endParaRPr lang="en-US" dirty="0"/>
          </a:p>
        </p:txBody>
      </p:sp>
      <p:sp>
        <p:nvSpPr>
          <p:cNvPr id="6" name="Slide Number Placeholder 5"/>
          <p:cNvSpPr>
            <a:spLocks noGrp="1"/>
          </p:cNvSpPr>
          <p:nvPr>
            <p:ph type="sldNum" sz="quarter" idx="4"/>
          </p:nvPr>
        </p:nvSpPr>
        <p:spPr>
          <a:xfrm>
            <a:off x="10287000" y="6481760"/>
            <a:ext cx="838200" cy="239715"/>
          </a:xfrm>
          <a:prstGeom prst="rect">
            <a:avLst/>
          </a:prstGeom>
        </p:spPr>
        <p:txBody>
          <a:bodyPr vert="horz" lIns="91440" tIns="45720" rIns="91440" bIns="45720" rtlCol="0" anchor="ctr"/>
          <a:lstStyle>
            <a:lvl1pPr algn="r">
              <a:defRPr sz="1100">
                <a:solidFill>
                  <a:schemeClr val="tx1"/>
                </a:solidFill>
              </a:defRPr>
            </a:lvl1pPr>
          </a:lstStyle>
          <a:p>
            <a:fld id="{E31375A4-56A4-47D6-9801-1991572033F7}" type="slidenum">
              <a:rPr lang="en-US" smtClean="0"/>
              <a:pPr/>
              <a:t>‹#›</a:t>
            </a:fld>
            <a:endParaRPr lang="en-US"/>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2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13" cstate="print">
            <a:extLst>
              <a:ext uri="{28A0092B-C50C-407E-A947-70E740481C1C}">
                <a14:useLocalDpi xmlns:a14="http://schemas.microsoft.com/office/drawing/2010/main" val="0"/>
              </a:ext>
            </a:extLst>
          </a:blip>
          <a:srcRect/>
          <a:stretch>
            <a:fillRect/>
          </a:stretch>
        </p:blipFill>
        <p:spPr>
          <a:xfrm>
            <a:off x="0" y="3045"/>
            <a:ext cx="12184782" cy="6851909"/>
          </a:xfrm>
          <a:prstGeom prst="rect">
            <a:avLst/>
          </a:prstGeom>
          <a:noFill/>
          <a:ln>
            <a:noFill/>
          </a:ln>
        </p:spPr>
      </p:pic>
      <p:sp>
        <p:nvSpPr>
          <p:cNvPr id="3" name="矩形 2"/>
          <p:cNvSpPr/>
          <p:nvPr userDrawn="1"/>
        </p:nvSpPr>
        <p:spPr>
          <a:xfrm>
            <a:off x="-349430" y="165435"/>
            <a:ext cx="321568" cy="188640"/>
          </a:xfrm>
          <a:prstGeom prst="rect">
            <a:avLst/>
          </a:prstGeom>
          <a:solidFill>
            <a:srgbClr val="FFA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userDrawn="1"/>
        </p:nvSpPr>
        <p:spPr>
          <a:xfrm>
            <a:off x="-349430" y="440738"/>
            <a:ext cx="321568" cy="188640"/>
          </a:xfrm>
          <a:prstGeom prst="rect">
            <a:avLst/>
          </a:prstGeom>
          <a:solidFill>
            <a:srgbClr val="FF4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userDrawn="1"/>
        </p:nvSpPr>
        <p:spPr>
          <a:xfrm>
            <a:off x="-349430" y="716041"/>
            <a:ext cx="321568" cy="188640"/>
          </a:xfrm>
          <a:prstGeom prst="rect">
            <a:avLst/>
          </a:prstGeom>
          <a:solidFill>
            <a:srgbClr val="87BD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userDrawn="1"/>
        </p:nvSpPr>
        <p:spPr>
          <a:xfrm>
            <a:off x="-349430" y="1020841"/>
            <a:ext cx="321568" cy="188640"/>
          </a:xfrm>
          <a:prstGeom prst="rect">
            <a:avLst/>
          </a:prstGeom>
          <a:solidFill>
            <a:srgbClr val="009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userDrawn="1"/>
        </p:nvSpPr>
        <p:spPr>
          <a:xfrm>
            <a:off x="-349430" y="1296144"/>
            <a:ext cx="321568" cy="188640"/>
          </a:xfrm>
          <a:prstGeom prst="rect">
            <a:avLst/>
          </a:prstGeom>
          <a:solidFill>
            <a:srgbClr val="CE61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0705118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xStyles>
    <p:titleStyle>
      <a:lvl1pPr algn="ctr" defTabSz="1218565"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397AF4-471F-40AD-BBEF-12715845866A}" type="datetimeFigureOut">
              <a:rPr lang="zh-CN" altLang="en-US" smtClean="0"/>
              <a:t>2025/3/4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C8CB9B-EC1D-450D-8120-CCB656824030}" type="slidenum">
              <a:rPr lang="zh-CN" altLang="en-US" smtClean="0"/>
              <a:t>‹#›</a:t>
            </a:fld>
            <a:endParaRPr lang="zh-CN" altLang="en-US"/>
          </a:p>
        </p:txBody>
      </p:sp>
    </p:spTree>
    <p:extLst>
      <p:ext uri="{BB962C8B-B14F-4D97-AF65-F5344CB8AC3E}">
        <p14:creationId xmlns:p14="http://schemas.microsoft.com/office/powerpoint/2010/main" val="11737215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5="http://schemas.microsoft.com/office/powerpoint/2012/main">
    <mc:Choice Requires="p15">
      <p:transition xmlns:p14="http://schemas.microsoft.com/office/powerpoint/2010/main" spd="slow" p14:dur="2000" advTm="3000">
        <p15:prstTrans prst="drape"/>
      </p:transition>
    </mc:Choice>
    <mc:Fallback xmlns="">
      <p:transition spd="slow" advTm="3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8" Type="http://schemas.openxmlformats.org/officeDocument/2006/relationships/image" Target="../media/image41.emf"/><Relationship Id="rId13" Type="http://schemas.openxmlformats.org/officeDocument/2006/relationships/image" Target="../media/image46.emf"/><Relationship Id="rId3" Type="http://schemas.openxmlformats.org/officeDocument/2006/relationships/image" Target="../media/image36.emf"/><Relationship Id="rId7" Type="http://schemas.openxmlformats.org/officeDocument/2006/relationships/image" Target="../media/image40.emf"/><Relationship Id="rId12" Type="http://schemas.openxmlformats.org/officeDocument/2006/relationships/image" Target="../media/image45.emf"/><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39.emf"/><Relationship Id="rId11" Type="http://schemas.openxmlformats.org/officeDocument/2006/relationships/image" Target="../media/image44.emf"/><Relationship Id="rId5" Type="http://schemas.openxmlformats.org/officeDocument/2006/relationships/image" Target="../media/image38.emf"/><Relationship Id="rId15" Type="http://schemas.openxmlformats.org/officeDocument/2006/relationships/image" Target="../media/image48.emf"/><Relationship Id="rId10" Type="http://schemas.openxmlformats.org/officeDocument/2006/relationships/image" Target="../media/image43.emf"/><Relationship Id="rId4" Type="http://schemas.openxmlformats.org/officeDocument/2006/relationships/image" Target="../media/image37.emf"/><Relationship Id="rId9" Type="http://schemas.openxmlformats.org/officeDocument/2006/relationships/image" Target="../media/image42.emf"/><Relationship Id="rId14" Type="http://schemas.openxmlformats.org/officeDocument/2006/relationships/image" Target="../media/image47.emf"/></Relationships>
</file>

<file path=ppt/slides/_rels/slide46.xml.rels><?xml version="1.0" encoding="UTF-8" standalone="yes"?>
<Relationships xmlns="http://schemas.openxmlformats.org/package/2006/relationships"><Relationship Id="rId8" Type="http://schemas.openxmlformats.org/officeDocument/2006/relationships/image" Target="../media/image41.emf"/><Relationship Id="rId13" Type="http://schemas.openxmlformats.org/officeDocument/2006/relationships/image" Target="../media/image46.emf"/><Relationship Id="rId3" Type="http://schemas.openxmlformats.org/officeDocument/2006/relationships/image" Target="../media/image36.emf"/><Relationship Id="rId7" Type="http://schemas.openxmlformats.org/officeDocument/2006/relationships/image" Target="../media/image40.emf"/><Relationship Id="rId12" Type="http://schemas.openxmlformats.org/officeDocument/2006/relationships/image" Target="../media/image45.emf"/><Relationship Id="rId2" Type="http://schemas.openxmlformats.org/officeDocument/2006/relationships/notesSlide" Target="../notesSlides/notesSlide8.xml"/><Relationship Id="rId1" Type="http://schemas.openxmlformats.org/officeDocument/2006/relationships/slideLayout" Target="../slideLayouts/slideLayout23.xml"/><Relationship Id="rId6" Type="http://schemas.openxmlformats.org/officeDocument/2006/relationships/image" Target="../media/image39.emf"/><Relationship Id="rId11" Type="http://schemas.openxmlformats.org/officeDocument/2006/relationships/image" Target="../media/image44.emf"/><Relationship Id="rId5" Type="http://schemas.openxmlformats.org/officeDocument/2006/relationships/image" Target="../media/image38.emf"/><Relationship Id="rId15" Type="http://schemas.openxmlformats.org/officeDocument/2006/relationships/image" Target="../media/image48.emf"/><Relationship Id="rId10" Type="http://schemas.openxmlformats.org/officeDocument/2006/relationships/image" Target="../media/image43.emf"/><Relationship Id="rId4" Type="http://schemas.openxmlformats.org/officeDocument/2006/relationships/image" Target="../media/image37.emf"/><Relationship Id="rId9" Type="http://schemas.openxmlformats.org/officeDocument/2006/relationships/image" Target="../media/image42.emf"/><Relationship Id="rId14" Type="http://schemas.openxmlformats.org/officeDocument/2006/relationships/image" Target="../media/image47.emf"/></Relationships>
</file>

<file path=ppt/slides/_rels/slide47.xml.rels><?xml version="1.0" encoding="UTF-8" standalone="yes"?>
<Relationships xmlns="http://schemas.openxmlformats.org/package/2006/relationships"><Relationship Id="rId8" Type="http://schemas.openxmlformats.org/officeDocument/2006/relationships/image" Target="../media/image41.emf"/><Relationship Id="rId13" Type="http://schemas.openxmlformats.org/officeDocument/2006/relationships/image" Target="../media/image46.emf"/><Relationship Id="rId3" Type="http://schemas.openxmlformats.org/officeDocument/2006/relationships/image" Target="../media/image36.emf"/><Relationship Id="rId7" Type="http://schemas.openxmlformats.org/officeDocument/2006/relationships/image" Target="../media/image40.emf"/><Relationship Id="rId12" Type="http://schemas.openxmlformats.org/officeDocument/2006/relationships/image" Target="../media/image45.emf"/><Relationship Id="rId2" Type="http://schemas.openxmlformats.org/officeDocument/2006/relationships/notesSlide" Target="../notesSlides/notesSlide9.xml"/><Relationship Id="rId1" Type="http://schemas.openxmlformats.org/officeDocument/2006/relationships/slideLayout" Target="../slideLayouts/slideLayout23.xml"/><Relationship Id="rId6" Type="http://schemas.openxmlformats.org/officeDocument/2006/relationships/image" Target="../media/image39.emf"/><Relationship Id="rId11" Type="http://schemas.openxmlformats.org/officeDocument/2006/relationships/image" Target="../media/image44.emf"/><Relationship Id="rId5" Type="http://schemas.openxmlformats.org/officeDocument/2006/relationships/image" Target="../media/image38.emf"/><Relationship Id="rId15" Type="http://schemas.openxmlformats.org/officeDocument/2006/relationships/image" Target="../media/image48.emf"/><Relationship Id="rId10" Type="http://schemas.openxmlformats.org/officeDocument/2006/relationships/image" Target="../media/image43.emf"/><Relationship Id="rId4" Type="http://schemas.openxmlformats.org/officeDocument/2006/relationships/image" Target="../media/image37.emf"/><Relationship Id="rId9" Type="http://schemas.openxmlformats.org/officeDocument/2006/relationships/image" Target="../media/image42.emf"/><Relationship Id="rId14" Type="http://schemas.openxmlformats.org/officeDocument/2006/relationships/image" Target="../media/image47.emf"/></Relationships>
</file>

<file path=ppt/slides/_rels/slide48.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jp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jp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jp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jp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jp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000316"/>
            </a:gs>
            <a:gs pos="100000">
              <a:srgbClr val="0C4975"/>
            </a:gs>
          </a:gsLst>
          <a:lin ang="8100000" scaled="0"/>
          <a:tileRect/>
        </a:gra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62D581D-4FE1-F2D5-38CA-A291FF73AB90}"/>
              </a:ext>
            </a:extLst>
          </p:cNvPr>
          <p:cNvSpPr txBox="1"/>
          <p:nvPr/>
        </p:nvSpPr>
        <p:spPr>
          <a:xfrm>
            <a:off x="407368" y="4221088"/>
            <a:ext cx="7272808" cy="1783630"/>
          </a:xfrm>
          <a:prstGeom prst="rect">
            <a:avLst/>
          </a:prstGeom>
          <a:noFill/>
        </p:spPr>
        <p:txBody>
          <a:bodyPr wrap="square" rtlCol="0">
            <a:spAutoFit/>
          </a:bodyPr>
          <a:lstStyle/>
          <a:p>
            <a:pPr>
              <a:lnSpc>
                <a:spcPct val="120000"/>
              </a:lnSpc>
            </a:pPr>
            <a:r>
              <a:rPr lang="en-US" sz="4800" b="1">
                <a:solidFill>
                  <a:schemeClr val="bg1"/>
                </a:solidFill>
              </a:rPr>
              <a:t>DI TRUYỀN HỌC VỚI ĐỜI SỐNG CON NGƯỜI</a:t>
            </a:r>
          </a:p>
        </p:txBody>
      </p:sp>
      <p:cxnSp>
        <p:nvCxnSpPr>
          <p:cNvPr id="11" name="Straight Connector 10">
            <a:extLst>
              <a:ext uri="{FF2B5EF4-FFF2-40B4-BE49-F238E27FC236}">
                <a16:creationId xmlns:a16="http://schemas.microsoft.com/office/drawing/2014/main" id="{85731A20-FC6E-BEEA-F52E-DAC4DEAEA890}"/>
              </a:ext>
            </a:extLst>
          </p:cNvPr>
          <p:cNvCxnSpPr>
            <a:endCxn id="8" idx="2"/>
          </p:cNvCxnSpPr>
          <p:nvPr/>
        </p:nvCxnSpPr>
        <p:spPr>
          <a:xfrm>
            <a:off x="551384" y="6093296"/>
            <a:ext cx="338437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028" name="Picture 4" descr="Genetics BSc | University of Leeds">
            <a:extLst>
              <a:ext uri="{FF2B5EF4-FFF2-40B4-BE49-F238E27FC236}">
                <a16:creationId xmlns:a16="http://schemas.microsoft.com/office/drawing/2014/main" id="{211FB939-D836-3775-FB7E-60C53A88DF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30"/>
            <a:ext cx="12192000" cy="39624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Rounded Corners 11">
            <a:extLst>
              <a:ext uri="{FF2B5EF4-FFF2-40B4-BE49-F238E27FC236}">
                <a16:creationId xmlns:a16="http://schemas.microsoft.com/office/drawing/2014/main" id="{A832DE5B-C12A-0A3E-E771-9BB1A2FB665C}"/>
              </a:ext>
            </a:extLst>
          </p:cNvPr>
          <p:cNvSpPr/>
          <p:nvPr/>
        </p:nvSpPr>
        <p:spPr>
          <a:xfrm>
            <a:off x="335360" y="3717002"/>
            <a:ext cx="4824536" cy="504056"/>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rPr>
              <a:t>Tiết 24,26,27. Bài 44</a:t>
            </a:r>
          </a:p>
        </p:txBody>
      </p:sp>
    </p:spTree>
    <p:extLst>
      <p:ext uri="{BB962C8B-B14F-4D97-AF65-F5344CB8AC3E}">
        <p14:creationId xmlns:p14="http://schemas.microsoft.com/office/powerpoint/2010/main" val="4351416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1384" y="116632"/>
            <a:ext cx="10573816" cy="1325563"/>
          </a:xfrm>
        </p:spPr>
        <p:txBody>
          <a:bodyPr/>
          <a:lstStyle/>
          <a:p>
            <a:r>
              <a:rPr lang="en-US" b="1"/>
              <a:t>2. BỆNH VÀ TẬT DI TRUYỀN Ở NGƯỜI</a:t>
            </a:r>
            <a:endParaRPr lang="en-US" b="1" dirty="0"/>
          </a:p>
        </p:txBody>
      </p:sp>
      <p:sp>
        <p:nvSpPr>
          <p:cNvPr id="4" name="Arrow: Pentagon 3">
            <a:extLst>
              <a:ext uri="{FF2B5EF4-FFF2-40B4-BE49-F238E27FC236}">
                <a16:creationId xmlns:a16="http://schemas.microsoft.com/office/drawing/2014/main" id="{C51F7D58-037C-971D-2312-CADAE09F01CE}"/>
              </a:ext>
            </a:extLst>
          </p:cNvPr>
          <p:cNvSpPr/>
          <p:nvPr/>
        </p:nvSpPr>
        <p:spPr>
          <a:xfrm>
            <a:off x="0" y="1772816"/>
            <a:ext cx="479376" cy="360040"/>
          </a:xfrm>
          <a:prstGeom prst="homePlate">
            <a:avLst/>
          </a:prstGeom>
          <a:solidFill>
            <a:srgbClr val="009F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7B1EF63-EDCC-FA53-55B1-90BAD1343D64}"/>
              </a:ext>
            </a:extLst>
          </p:cNvPr>
          <p:cNvSpPr/>
          <p:nvPr/>
        </p:nvSpPr>
        <p:spPr>
          <a:xfrm>
            <a:off x="6625443" y="2533653"/>
            <a:ext cx="5293000" cy="3636414"/>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9170688-4193-9C99-6F70-ACFBEFB61CD1}"/>
              </a:ext>
            </a:extLst>
          </p:cNvPr>
          <p:cNvSpPr/>
          <p:nvPr/>
        </p:nvSpPr>
        <p:spPr>
          <a:xfrm>
            <a:off x="6456041" y="2389647"/>
            <a:ext cx="5318386" cy="3636414"/>
          </a:xfrm>
          <a:custGeom>
            <a:avLst/>
            <a:gdLst>
              <a:gd name="connsiteX0" fmla="*/ 0 w 5318386"/>
              <a:gd name="connsiteY0" fmla="*/ 0 h 3636414"/>
              <a:gd name="connsiteX1" fmla="*/ 505247 w 5318386"/>
              <a:gd name="connsiteY1" fmla="*/ 0 h 3636414"/>
              <a:gd name="connsiteX2" fmla="*/ 1063677 w 5318386"/>
              <a:gd name="connsiteY2" fmla="*/ 0 h 3636414"/>
              <a:gd name="connsiteX3" fmla="*/ 1728475 w 5318386"/>
              <a:gd name="connsiteY3" fmla="*/ 0 h 3636414"/>
              <a:gd name="connsiteX4" fmla="*/ 2340090 w 5318386"/>
              <a:gd name="connsiteY4" fmla="*/ 0 h 3636414"/>
              <a:gd name="connsiteX5" fmla="*/ 3004888 w 5318386"/>
              <a:gd name="connsiteY5" fmla="*/ 0 h 3636414"/>
              <a:gd name="connsiteX6" fmla="*/ 3722870 w 5318386"/>
              <a:gd name="connsiteY6" fmla="*/ 0 h 3636414"/>
              <a:gd name="connsiteX7" fmla="*/ 4281301 w 5318386"/>
              <a:gd name="connsiteY7" fmla="*/ 0 h 3636414"/>
              <a:gd name="connsiteX8" fmla="*/ 5318386 w 5318386"/>
              <a:gd name="connsiteY8" fmla="*/ 0 h 3636414"/>
              <a:gd name="connsiteX9" fmla="*/ 5318386 w 5318386"/>
              <a:gd name="connsiteY9" fmla="*/ 642433 h 3636414"/>
              <a:gd name="connsiteX10" fmla="*/ 5318386 w 5318386"/>
              <a:gd name="connsiteY10" fmla="*/ 1248502 h 3636414"/>
              <a:gd name="connsiteX11" fmla="*/ 5318386 w 5318386"/>
              <a:gd name="connsiteY11" fmla="*/ 1745479 h 3636414"/>
              <a:gd name="connsiteX12" fmla="*/ 5318386 w 5318386"/>
              <a:gd name="connsiteY12" fmla="*/ 2351548 h 3636414"/>
              <a:gd name="connsiteX13" fmla="*/ 5318386 w 5318386"/>
              <a:gd name="connsiteY13" fmla="*/ 3030345 h 3636414"/>
              <a:gd name="connsiteX14" fmla="*/ 5318386 w 5318386"/>
              <a:gd name="connsiteY14" fmla="*/ 3636414 h 3636414"/>
              <a:gd name="connsiteX15" fmla="*/ 4759955 w 5318386"/>
              <a:gd name="connsiteY15" fmla="*/ 3636414 h 3636414"/>
              <a:gd name="connsiteX16" fmla="*/ 4201525 w 5318386"/>
              <a:gd name="connsiteY16" fmla="*/ 3636414 h 3636414"/>
              <a:gd name="connsiteX17" fmla="*/ 3696278 w 5318386"/>
              <a:gd name="connsiteY17" fmla="*/ 3636414 h 3636414"/>
              <a:gd name="connsiteX18" fmla="*/ 3031480 w 5318386"/>
              <a:gd name="connsiteY18" fmla="*/ 3636414 h 3636414"/>
              <a:gd name="connsiteX19" fmla="*/ 2419866 w 5318386"/>
              <a:gd name="connsiteY19" fmla="*/ 3636414 h 3636414"/>
              <a:gd name="connsiteX20" fmla="*/ 1648700 w 5318386"/>
              <a:gd name="connsiteY20" fmla="*/ 3636414 h 3636414"/>
              <a:gd name="connsiteX21" fmla="*/ 983901 w 5318386"/>
              <a:gd name="connsiteY21" fmla="*/ 3636414 h 3636414"/>
              <a:gd name="connsiteX22" fmla="*/ 0 w 5318386"/>
              <a:gd name="connsiteY22" fmla="*/ 3636414 h 3636414"/>
              <a:gd name="connsiteX23" fmla="*/ 0 w 5318386"/>
              <a:gd name="connsiteY23" fmla="*/ 2957617 h 3636414"/>
              <a:gd name="connsiteX24" fmla="*/ 0 w 5318386"/>
              <a:gd name="connsiteY24" fmla="*/ 2351548 h 3636414"/>
              <a:gd name="connsiteX25" fmla="*/ 0 w 5318386"/>
              <a:gd name="connsiteY25" fmla="*/ 1709115 h 3636414"/>
              <a:gd name="connsiteX26" fmla="*/ 0 w 5318386"/>
              <a:gd name="connsiteY26" fmla="*/ 1175774 h 3636414"/>
              <a:gd name="connsiteX27" fmla="*/ 0 w 5318386"/>
              <a:gd name="connsiteY27" fmla="*/ 678797 h 3636414"/>
              <a:gd name="connsiteX28" fmla="*/ 0 w 5318386"/>
              <a:gd name="connsiteY28" fmla="*/ 0 h 3636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318386" h="3636414" fill="none" extrusionOk="0">
                <a:moveTo>
                  <a:pt x="0" y="0"/>
                </a:moveTo>
                <a:cubicBezTo>
                  <a:pt x="183581" y="3807"/>
                  <a:pt x="291185" y="-10154"/>
                  <a:pt x="505247" y="0"/>
                </a:cubicBezTo>
                <a:cubicBezTo>
                  <a:pt x="719309" y="10154"/>
                  <a:pt x="925656" y="20146"/>
                  <a:pt x="1063677" y="0"/>
                </a:cubicBezTo>
                <a:cubicBezTo>
                  <a:pt x="1201698" y="-20146"/>
                  <a:pt x="1509641" y="5541"/>
                  <a:pt x="1728475" y="0"/>
                </a:cubicBezTo>
                <a:cubicBezTo>
                  <a:pt x="1947309" y="-5541"/>
                  <a:pt x="2078809" y="5399"/>
                  <a:pt x="2340090" y="0"/>
                </a:cubicBezTo>
                <a:cubicBezTo>
                  <a:pt x="2601372" y="-5399"/>
                  <a:pt x="2773965" y="27186"/>
                  <a:pt x="3004888" y="0"/>
                </a:cubicBezTo>
                <a:cubicBezTo>
                  <a:pt x="3235811" y="-27186"/>
                  <a:pt x="3507505" y="-15723"/>
                  <a:pt x="3722870" y="0"/>
                </a:cubicBezTo>
                <a:cubicBezTo>
                  <a:pt x="3938235" y="15723"/>
                  <a:pt x="4026790" y="10373"/>
                  <a:pt x="4281301" y="0"/>
                </a:cubicBezTo>
                <a:cubicBezTo>
                  <a:pt x="4535812" y="-10373"/>
                  <a:pt x="4836967" y="-2097"/>
                  <a:pt x="5318386" y="0"/>
                </a:cubicBezTo>
                <a:cubicBezTo>
                  <a:pt x="5336282" y="197155"/>
                  <a:pt x="5289282" y="348018"/>
                  <a:pt x="5318386" y="642433"/>
                </a:cubicBezTo>
                <a:cubicBezTo>
                  <a:pt x="5347490" y="936848"/>
                  <a:pt x="5302110" y="1105702"/>
                  <a:pt x="5318386" y="1248502"/>
                </a:cubicBezTo>
                <a:cubicBezTo>
                  <a:pt x="5334662" y="1391302"/>
                  <a:pt x="5336941" y="1570291"/>
                  <a:pt x="5318386" y="1745479"/>
                </a:cubicBezTo>
                <a:cubicBezTo>
                  <a:pt x="5299831" y="1920667"/>
                  <a:pt x="5325900" y="2148521"/>
                  <a:pt x="5318386" y="2351548"/>
                </a:cubicBezTo>
                <a:cubicBezTo>
                  <a:pt x="5310872" y="2554575"/>
                  <a:pt x="5292739" y="2781172"/>
                  <a:pt x="5318386" y="3030345"/>
                </a:cubicBezTo>
                <a:cubicBezTo>
                  <a:pt x="5344033" y="3279518"/>
                  <a:pt x="5311778" y="3396870"/>
                  <a:pt x="5318386" y="3636414"/>
                </a:cubicBezTo>
                <a:cubicBezTo>
                  <a:pt x="5168866" y="3650888"/>
                  <a:pt x="5014051" y="3653479"/>
                  <a:pt x="4759955" y="3636414"/>
                </a:cubicBezTo>
                <a:cubicBezTo>
                  <a:pt x="4505859" y="3619349"/>
                  <a:pt x="4389390" y="3630710"/>
                  <a:pt x="4201525" y="3636414"/>
                </a:cubicBezTo>
                <a:cubicBezTo>
                  <a:pt x="4013660" y="3642119"/>
                  <a:pt x="3936051" y="3658720"/>
                  <a:pt x="3696278" y="3636414"/>
                </a:cubicBezTo>
                <a:cubicBezTo>
                  <a:pt x="3456505" y="3614108"/>
                  <a:pt x="3272641" y="3620397"/>
                  <a:pt x="3031480" y="3636414"/>
                </a:cubicBezTo>
                <a:cubicBezTo>
                  <a:pt x="2790319" y="3652431"/>
                  <a:pt x="2542191" y="3609973"/>
                  <a:pt x="2419866" y="3636414"/>
                </a:cubicBezTo>
                <a:cubicBezTo>
                  <a:pt x="2297541" y="3662855"/>
                  <a:pt x="1926324" y="3651632"/>
                  <a:pt x="1648700" y="3636414"/>
                </a:cubicBezTo>
                <a:cubicBezTo>
                  <a:pt x="1371076" y="3621196"/>
                  <a:pt x="1239195" y="3634063"/>
                  <a:pt x="983901" y="3636414"/>
                </a:cubicBezTo>
                <a:cubicBezTo>
                  <a:pt x="728607" y="3638765"/>
                  <a:pt x="264215" y="3614352"/>
                  <a:pt x="0" y="3636414"/>
                </a:cubicBezTo>
                <a:cubicBezTo>
                  <a:pt x="32677" y="3458105"/>
                  <a:pt x="-31285" y="3184684"/>
                  <a:pt x="0" y="2957617"/>
                </a:cubicBezTo>
                <a:cubicBezTo>
                  <a:pt x="31285" y="2730550"/>
                  <a:pt x="-19630" y="2480006"/>
                  <a:pt x="0" y="2351548"/>
                </a:cubicBezTo>
                <a:cubicBezTo>
                  <a:pt x="19630" y="2223090"/>
                  <a:pt x="28775" y="1918624"/>
                  <a:pt x="0" y="1709115"/>
                </a:cubicBezTo>
                <a:cubicBezTo>
                  <a:pt x="-28775" y="1499606"/>
                  <a:pt x="11699" y="1359221"/>
                  <a:pt x="0" y="1175774"/>
                </a:cubicBezTo>
                <a:cubicBezTo>
                  <a:pt x="-11699" y="992327"/>
                  <a:pt x="20662" y="812404"/>
                  <a:pt x="0" y="678797"/>
                </a:cubicBezTo>
                <a:cubicBezTo>
                  <a:pt x="-20662" y="545190"/>
                  <a:pt x="33882" y="276249"/>
                  <a:pt x="0" y="0"/>
                </a:cubicBezTo>
                <a:close/>
              </a:path>
              <a:path w="5318386" h="3636414" stroke="0" extrusionOk="0">
                <a:moveTo>
                  <a:pt x="0" y="0"/>
                </a:moveTo>
                <a:cubicBezTo>
                  <a:pt x="151927" y="22903"/>
                  <a:pt x="377881" y="-1318"/>
                  <a:pt x="558431" y="0"/>
                </a:cubicBezTo>
                <a:cubicBezTo>
                  <a:pt x="738981" y="1318"/>
                  <a:pt x="886301" y="24995"/>
                  <a:pt x="1063677" y="0"/>
                </a:cubicBezTo>
                <a:cubicBezTo>
                  <a:pt x="1241053" y="-24995"/>
                  <a:pt x="1539391" y="-12978"/>
                  <a:pt x="1675292" y="0"/>
                </a:cubicBezTo>
                <a:cubicBezTo>
                  <a:pt x="1811193" y="12978"/>
                  <a:pt x="2108117" y="13446"/>
                  <a:pt x="2340090" y="0"/>
                </a:cubicBezTo>
                <a:cubicBezTo>
                  <a:pt x="2572063" y="-13446"/>
                  <a:pt x="2856014" y="10621"/>
                  <a:pt x="3058072" y="0"/>
                </a:cubicBezTo>
                <a:cubicBezTo>
                  <a:pt x="3260130" y="-10621"/>
                  <a:pt x="3466266" y="21779"/>
                  <a:pt x="3616502" y="0"/>
                </a:cubicBezTo>
                <a:cubicBezTo>
                  <a:pt x="3766738" y="-21779"/>
                  <a:pt x="4065128" y="7522"/>
                  <a:pt x="4228117" y="0"/>
                </a:cubicBezTo>
                <a:cubicBezTo>
                  <a:pt x="4391106" y="-7522"/>
                  <a:pt x="4803518" y="17336"/>
                  <a:pt x="5318386" y="0"/>
                </a:cubicBezTo>
                <a:cubicBezTo>
                  <a:pt x="5350205" y="316952"/>
                  <a:pt x="5325331" y="474468"/>
                  <a:pt x="5318386" y="642433"/>
                </a:cubicBezTo>
                <a:cubicBezTo>
                  <a:pt x="5311441" y="810398"/>
                  <a:pt x="5341264" y="1004411"/>
                  <a:pt x="5318386" y="1175774"/>
                </a:cubicBezTo>
                <a:cubicBezTo>
                  <a:pt x="5295508" y="1347137"/>
                  <a:pt x="5348157" y="1551978"/>
                  <a:pt x="5318386" y="1854571"/>
                </a:cubicBezTo>
                <a:cubicBezTo>
                  <a:pt x="5288615" y="2157164"/>
                  <a:pt x="5341770" y="2181580"/>
                  <a:pt x="5318386" y="2497004"/>
                </a:cubicBezTo>
                <a:cubicBezTo>
                  <a:pt x="5295002" y="2812428"/>
                  <a:pt x="5311082" y="2831015"/>
                  <a:pt x="5318386" y="3103073"/>
                </a:cubicBezTo>
                <a:cubicBezTo>
                  <a:pt x="5325690" y="3375131"/>
                  <a:pt x="5306645" y="3436465"/>
                  <a:pt x="5318386" y="3636414"/>
                </a:cubicBezTo>
                <a:cubicBezTo>
                  <a:pt x="5070747" y="3607097"/>
                  <a:pt x="4843397" y="3649438"/>
                  <a:pt x="4600404" y="3636414"/>
                </a:cubicBezTo>
                <a:cubicBezTo>
                  <a:pt x="4357411" y="3623390"/>
                  <a:pt x="4266003" y="3617085"/>
                  <a:pt x="3988790" y="3636414"/>
                </a:cubicBezTo>
                <a:cubicBezTo>
                  <a:pt x="3711577" y="3655743"/>
                  <a:pt x="3673525" y="3621280"/>
                  <a:pt x="3430359" y="3636414"/>
                </a:cubicBezTo>
                <a:cubicBezTo>
                  <a:pt x="3187193" y="3651548"/>
                  <a:pt x="3079019" y="3618370"/>
                  <a:pt x="2765561" y="3636414"/>
                </a:cubicBezTo>
                <a:cubicBezTo>
                  <a:pt x="2452103" y="3654458"/>
                  <a:pt x="2502157" y="3660911"/>
                  <a:pt x="2260314" y="3636414"/>
                </a:cubicBezTo>
                <a:cubicBezTo>
                  <a:pt x="2018471" y="3611917"/>
                  <a:pt x="1857315" y="3623090"/>
                  <a:pt x="1755067" y="3636414"/>
                </a:cubicBezTo>
                <a:cubicBezTo>
                  <a:pt x="1652819" y="3649738"/>
                  <a:pt x="1312811" y="3646857"/>
                  <a:pt x="1090269" y="3636414"/>
                </a:cubicBezTo>
                <a:cubicBezTo>
                  <a:pt x="867727" y="3625971"/>
                  <a:pt x="345731" y="3635743"/>
                  <a:pt x="0" y="3636414"/>
                </a:cubicBezTo>
                <a:cubicBezTo>
                  <a:pt x="14427" y="3412218"/>
                  <a:pt x="-3532" y="3175519"/>
                  <a:pt x="0" y="3030345"/>
                </a:cubicBezTo>
                <a:cubicBezTo>
                  <a:pt x="3532" y="2885171"/>
                  <a:pt x="-3696" y="2610859"/>
                  <a:pt x="0" y="2424276"/>
                </a:cubicBezTo>
                <a:cubicBezTo>
                  <a:pt x="3696" y="2237693"/>
                  <a:pt x="-21706" y="2118508"/>
                  <a:pt x="0" y="1818207"/>
                </a:cubicBezTo>
                <a:cubicBezTo>
                  <a:pt x="21706" y="1517906"/>
                  <a:pt x="-23383" y="1364540"/>
                  <a:pt x="0" y="1248502"/>
                </a:cubicBezTo>
                <a:cubicBezTo>
                  <a:pt x="23383" y="1132464"/>
                  <a:pt x="-26086" y="854874"/>
                  <a:pt x="0" y="642433"/>
                </a:cubicBezTo>
                <a:cubicBezTo>
                  <a:pt x="26086" y="429992"/>
                  <a:pt x="-24577" y="157638"/>
                  <a:pt x="0" y="0"/>
                </a:cubicBezTo>
                <a:close/>
              </a:path>
            </a:pathLst>
          </a:custGeom>
          <a:solidFill>
            <a:schemeClr val="bg1"/>
          </a:solidFill>
          <a:ln w="28575">
            <a:solidFill>
              <a:srgbClr val="7030A0"/>
            </a:solidFill>
            <a:extLst>
              <a:ext uri="{C807C97D-BFC1-408E-A445-0C87EB9F89A2}">
                <ask:lineSketchStyleProps xmlns:ask="http://schemas.microsoft.com/office/drawing/2018/sketchyshapes" sd="1007475747">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1691F1F-4D29-280E-CA75-2EEF483C9F26}"/>
              </a:ext>
            </a:extLst>
          </p:cNvPr>
          <p:cNvSpPr txBox="1"/>
          <p:nvPr/>
        </p:nvSpPr>
        <p:spPr>
          <a:xfrm>
            <a:off x="6625442" y="2533663"/>
            <a:ext cx="5019195" cy="3278590"/>
          </a:xfrm>
          <a:prstGeom prst="rect">
            <a:avLst/>
          </a:prstGeom>
          <a:noFill/>
        </p:spPr>
        <p:txBody>
          <a:bodyPr wrap="square">
            <a:spAutoFit/>
          </a:bodyPr>
          <a:lstStyle/>
          <a:p>
            <a:pPr algn="just">
              <a:lnSpc>
                <a:spcPct val="125000"/>
              </a:lnSpc>
            </a:pPr>
            <a:r>
              <a:rPr lang="vi-VN" sz="2400" b="1"/>
              <a:t>Bệnh câm điếc bẩm sinh: </a:t>
            </a:r>
            <a:endParaRPr lang="en-US" sz="2400" b="1"/>
          </a:p>
          <a:p>
            <a:pPr algn="just">
              <a:lnSpc>
                <a:spcPct val="125000"/>
              </a:lnSpc>
            </a:pPr>
            <a:r>
              <a:rPr lang="vi-VN" sz="2400"/>
              <a:t>Trẻ bị điếc bẩm sinh nên không có khả năng nghe, nói. Trên 75% trẻ mắc bệnh do đột biến gene lặn trên NST thường hoặc NST X. Tuy vậy, có nhiều gene gây bệnh, phần lớn gene trên NST thường.</a:t>
            </a:r>
            <a:endParaRPr lang="en-US" sz="2400"/>
          </a:p>
        </p:txBody>
      </p:sp>
      <p:sp>
        <p:nvSpPr>
          <p:cNvPr id="5" name="TextBox 4">
            <a:extLst>
              <a:ext uri="{FF2B5EF4-FFF2-40B4-BE49-F238E27FC236}">
                <a16:creationId xmlns:a16="http://schemas.microsoft.com/office/drawing/2014/main" id="{75C36861-454F-0BB1-6EAB-EF20F120FC60}"/>
              </a:ext>
            </a:extLst>
          </p:cNvPr>
          <p:cNvSpPr txBox="1"/>
          <p:nvPr/>
        </p:nvSpPr>
        <p:spPr>
          <a:xfrm>
            <a:off x="545020" y="1691226"/>
            <a:ext cx="6408712" cy="523220"/>
          </a:xfrm>
          <a:prstGeom prst="rect">
            <a:avLst/>
          </a:prstGeom>
          <a:noFill/>
        </p:spPr>
        <p:txBody>
          <a:bodyPr wrap="square" rtlCol="0">
            <a:spAutoFit/>
          </a:bodyPr>
          <a:lstStyle/>
          <a:p>
            <a:r>
              <a:rPr lang="en-US" sz="2800" b="1">
                <a:solidFill>
                  <a:srgbClr val="00B0F0"/>
                </a:solidFill>
              </a:rPr>
              <a:t> Một số bệnh di truyền ở người</a:t>
            </a:r>
          </a:p>
        </p:txBody>
      </p:sp>
      <p:pic>
        <p:nvPicPr>
          <p:cNvPr id="6" name="Picture 2" descr="Chăm sóc trẻ điếc như thế nào">
            <a:extLst>
              <a:ext uri="{FF2B5EF4-FFF2-40B4-BE49-F238E27FC236}">
                <a16:creationId xmlns:a16="http://schemas.microsoft.com/office/drawing/2014/main" id="{1A257C3F-8447-4306-223B-ED87B4D794A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00"/>
          <a:stretch/>
        </p:blipFill>
        <p:spPr bwMode="auto">
          <a:xfrm>
            <a:off x="335360" y="2389647"/>
            <a:ext cx="5818036" cy="4219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3056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circle(in)">
                                      <p:cBhvr>
                                        <p:cTn id="18" dur="2000"/>
                                        <p:tgtEl>
                                          <p:spTgt spid="12"/>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circle(in)">
                                      <p:cBhvr>
                                        <p:cTn id="21" dur="2000"/>
                                        <p:tgtEl>
                                          <p:spTgt spid="13"/>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circle(in)">
                                      <p:cBhvr>
                                        <p:cTn id="24"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13" grpId="0" animBg="1"/>
      <p:bldP spid="15"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1384" y="116632"/>
            <a:ext cx="10573816" cy="1325563"/>
          </a:xfrm>
        </p:spPr>
        <p:txBody>
          <a:bodyPr/>
          <a:lstStyle/>
          <a:p>
            <a:r>
              <a:rPr lang="en-US" b="1"/>
              <a:t>2. BỆNH VÀ TẬT DI TRUYỀN Ở NGƯỜI</a:t>
            </a:r>
            <a:endParaRPr lang="en-US" b="1" dirty="0"/>
          </a:p>
        </p:txBody>
      </p:sp>
      <p:sp>
        <p:nvSpPr>
          <p:cNvPr id="4" name="Arrow: Pentagon 3">
            <a:extLst>
              <a:ext uri="{FF2B5EF4-FFF2-40B4-BE49-F238E27FC236}">
                <a16:creationId xmlns:a16="http://schemas.microsoft.com/office/drawing/2014/main" id="{C51F7D58-037C-971D-2312-CADAE09F01CE}"/>
              </a:ext>
            </a:extLst>
          </p:cNvPr>
          <p:cNvSpPr/>
          <p:nvPr/>
        </p:nvSpPr>
        <p:spPr>
          <a:xfrm>
            <a:off x="0" y="1772816"/>
            <a:ext cx="479376" cy="360040"/>
          </a:xfrm>
          <a:prstGeom prst="homePlate">
            <a:avLst/>
          </a:prstGeom>
          <a:solidFill>
            <a:srgbClr val="009F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Rounded Corners 67">
            <a:extLst>
              <a:ext uri="{FF2B5EF4-FFF2-40B4-BE49-F238E27FC236}">
                <a16:creationId xmlns:a16="http://schemas.microsoft.com/office/drawing/2014/main" id="{6598E92B-3D72-70AE-0227-3701A0C68ADB}"/>
              </a:ext>
            </a:extLst>
          </p:cNvPr>
          <p:cNvSpPr/>
          <p:nvPr/>
        </p:nvSpPr>
        <p:spPr>
          <a:xfrm>
            <a:off x="479376" y="2708920"/>
            <a:ext cx="4464496" cy="4032448"/>
          </a:xfrm>
          <a:prstGeom prst="roundRect">
            <a:avLst>
              <a:gd name="adj" fmla="val 5632"/>
            </a:avLst>
          </a:prstGeom>
          <a:solidFill>
            <a:schemeClr val="accent3">
              <a:lumMod val="20000"/>
              <a:lumOff val="80000"/>
            </a:schemeClr>
          </a:solidFill>
          <a:ln w="28575">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1ED46D1B-DAFE-76D5-198F-E65E8B182D26}"/>
              </a:ext>
            </a:extLst>
          </p:cNvPr>
          <p:cNvSpPr/>
          <p:nvPr/>
        </p:nvSpPr>
        <p:spPr>
          <a:xfrm>
            <a:off x="803412" y="3519982"/>
            <a:ext cx="3852428" cy="648072"/>
          </a:xfrm>
          <a:prstGeom prst="round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t>Bệnh bạch tạng</a:t>
            </a:r>
          </a:p>
        </p:txBody>
      </p:sp>
      <p:sp>
        <p:nvSpPr>
          <p:cNvPr id="70" name="Rectangle: Rounded Corners 69">
            <a:extLst>
              <a:ext uri="{FF2B5EF4-FFF2-40B4-BE49-F238E27FC236}">
                <a16:creationId xmlns:a16="http://schemas.microsoft.com/office/drawing/2014/main" id="{D1C79306-B110-D219-0BC0-45D02DDF10CC}"/>
              </a:ext>
            </a:extLst>
          </p:cNvPr>
          <p:cNvSpPr/>
          <p:nvPr/>
        </p:nvSpPr>
        <p:spPr>
          <a:xfrm>
            <a:off x="803412" y="4331044"/>
            <a:ext cx="3852428" cy="648072"/>
          </a:xfrm>
          <a:prstGeom prst="roundRect">
            <a:avLst/>
          </a:prstGeom>
          <a:solidFill>
            <a:srgbClr val="00B050"/>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t>Bệnh máu khó đông</a:t>
            </a:r>
          </a:p>
        </p:txBody>
      </p:sp>
      <p:sp>
        <p:nvSpPr>
          <p:cNvPr id="73" name="Rectangle: Rounded Corners 72">
            <a:extLst>
              <a:ext uri="{FF2B5EF4-FFF2-40B4-BE49-F238E27FC236}">
                <a16:creationId xmlns:a16="http://schemas.microsoft.com/office/drawing/2014/main" id="{440F5376-F484-C410-60B1-BD9BD4CB9F5D}"/>
              </a:ext>
            </a:extLst>
          </p:cNvPr>
          <p:cNvSpPr/>
          <p:nvPr/>
        </p:nvSpPr>
        <p:spPr>
          <a:xfrm>
            <a:off x="803412" y="2384884"/>
            <a:ext cx="3852428" cy="648072"/>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accent3">
                    <a:lumMod val="75000"/>
                  </a:schemeClr>
                </a:solidFill>
              </a:rPr>
              <a:t>Một số bệnh di truyền</a:t>
            </a:r>
          </a:p>
        </p:txBody>
      </p:sp>
      <p:pic>
        <p:nvPicPr>
          <p:cNvPr id="17412" name="Picture 4" descr="What is Hemophilia? - PharmaFeatures">
            <a:extLst>
              <a:ext uri="{FF2B5EF4-FFF2-40B4-BE49-F238E27FC236}">
                <a16:creationId xmlns:a16="http://schemas.microsoft.com/office/drawing/2014/main" id="{A923396A-539B-9A88-6C8B-35E939676D6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75920" y="2384884"/>
            <a:ext cx="6608057" cy="371703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C208B29-36D9-EBC7-8C96-0A5EFC07EE1B}"/>
              </a:ext>
            </a:extLst>
          </p:cNvPr>
          <p:cNvSpPr txBox="1"/>
          <p:nvPr/>
        </p:nvSpPr>
        <p:spPr>
          <a:xfrm>
            <a:off x="6276020" y="6177516"/>
            <a:ext cx="5112568" cy="461665"/>
          </a:xfrm>
          <a:prstGeom prst="rect">
            <a:avLst/>
          </a:prstGeom>
          <a:noFill/>
        </p:spPr>
        <p:txBody>
          <a:bodyPr wrap="square" rtlCol="0">
            <a:spAutoFit/>
          </a:bodyPr>
          <a:lstStyle/>
          <a:p>
            <a:pPr algn="ctr"/>
            <a:r>
              <a:rPr lang="en-US" sz="2400" b="1"/>
              <a:t>Bệnh máu khó đông</a:t>
            </a:r>
          </a:p>
        </p:txBody>
      </p:sp>
    </p:spTree>
    <p:extLst>
      <p:ext uri="{BB962C8B-B14F-4D97-AF65-F5344CB8AC3E}">
        <p14:creationId xmlns:p14="http://schemas.microsoft.com/office/powerpoint/2010/main" val="1643296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500" fill="hold"/>
                                        <p:tgtEl>
                                          <p:spTgt spid="70"/>
                                        </p:tgtEl>
                                        <p:attrNameLst>
                                          <p:attrName>ppt_x</p:attrName>
                                        </p:attrNameLst>
                                      </p:cBhvr>
                                      <p:tavLst>
                                        <p:tav tm="0">
                                          <p:val>
                                            <p:strVal val="1+#ppt_w/2"/>
                                          </p:val>
                                        </p:tav>
                                        <p:tav tm="100000">
                                          <p:val>
                                            <p:strVal val="#ppt_x"/>
                                          </p:val>
                                        </p:tav>
                                      </p:tavLst>
                                    </p:anim>
                                    <p:anim calcmode="lin" valueType="num">
                                      <p:cBhvr additive="base">
                                        <p:cTn id="8" dur="500" fill="hold"/>
                                        <p:tgtEl>
                                          <p:spTgt spid="7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7412"/>
                                        </p:tgtEl>
                                        <p:attrNameLst>
                                          <p:attrName>style.visibility</p:attrName>
                                        </p:attrNameLst>
                                      </p:cBhvr>
                                      <p:to>
                                        <p:strVal val="visible"/>
                                      </p:to>
                                    </p:set>
                                    <p:anim calcmode="lin" valueType="num">
                                      <p:cBhvr additive="base">
                                        <p:cTn id="11" dur="500" fill="hold"/>
                                        <p:tgtEl>
                                          <p:spTgt spid="17412"/>
                                        </p:tgtEl>
                                        <p:attrNameLst>
                                          <p:attrName>ppt_x</p:attrName>
                                        </p:attrNameLst>
                                      </p:cBhvr>
                                      <p:tavLst>
                                        <p:tav tm="0">
                                          <p:val>
                                            <p:strVal val="1+#ppt_w/2"/>
                                          </p:val>
                                        </p:tav>
                                        <p:tav tm="100000">
                                          <p:val>
                                            <p:strVal val="#ppt_x"/>
                                          </p:val>
                                        </p:tav>
                                      </p:tavLst>
                                    </p:anim>
                                    <p:anim calcmode="lin" valueType="num">
                                      <p:cBhvr additive="base">
                                        <p:cTn id="12" dur="500" fill="hold"/>
                                        <p:tgtEl>
                                          <p:spTgt spid="17412"/>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1+#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1384" y="116632"/>
            <a:ext cx="10573816" cy="1325563"/>
          </a:xfrm>
        </p:spPr>
        <p:txBody>
          <a:bodyPr/>
          <a:lstStyle/>
          <a:p>
            <a:r>
              <a:rPr lang="en-US" b="1"/>
              <a:t>2. BỆNH VÀ TẬT DI TRUYỀN Ở NGƯỜI</a:t>
            </a:r>
            <a:endParaRPr lang="en-US" b="1" dirty="0"/>
          </a:p>
        </p:txBody>
      </p:sp>
      <p:sp>
        <p:nvSpPr>
          <p:cNvPr id="4" name="Arrow: Pentagon 3">
            <a:extLst>
              <a:ext uri="{FF2B5EF4-FFF2-40B4-BE49-F238E27FC236}">
                <a16:creationId xmlns:a16="http://schemas.microsoft.com/office/drawing/2014/main" id="{C51F7D58-037C-971D-2312-CADAE09F01CE}"/>
              </a:ext>
            </a:extLst>
          </p:cNvPr>
          <p:cNvSpPr/>
          <p:nvPr/>
        </p:nvSpPr>
        <p:spPr>
          <a:xfrm>
            <a:off x="0" y="1772816"/>
            <a:ext cx="479376" cy="360040"/>
          </a:xfrm>
          <a:prstGeom prst="homePlate">
            <a:avLst/>
          </a:prstGeom>
          <a:solidFill>
            <a:srgbClr val="009F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Rounded Corners 67">
            <a:extLst>
              <a:ext uri="{FF2B5EF4-FFF2-40B4-BE49-F238E27FC236}">
                <a16:creationId xmlns:a16="http://schemas.microsoft.com/office/drawing/2014/main" id="{6598E92B-3D72-70AE-0227-3701A0C68ADB}"/>
              </a:ext>
            </a:extLst>
          </p:cNvPr>
          <p:cNvSpPr/>
          <p:nvPr/>
        </p:nvSpPr>
        <p:spPr>
          <a:xfrm>
            <a:off x="479376" y="2708920"/>
            <a:ext cx="4464496" cy="4032448"/>
          </a:xfrm>
          <a:prstGeom prst="roundRect">
            <a:avLst>
              <a:gd name="adj" fmla="val 5632"/>
            </a:avLst>
          </a:prstGeom>
          <a:solidFill>
            <a:schemeClr val="accent3">
              <a:lumMod val="20000"/>
              <a:lumOff val="80000"/>
            </a:schemeClr>
          </a:solidFill>
          <a:ln w="28575">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1ED46D1B-DAFE-76D5-198F-E65E8B182D26}"/>
              </a:ext>
            </a:extLst>
          </p:cNvPr>
          <p:cNvSpPr/>
          <p:nvPr/>
        </p:nvSpPr>
        <p:spPr>
          <a:xfrm>
            <a:off x="803412" y="3519982"/>
            <a:ext cx="3852428" cy="648072"/>
          </a:xfrm>
          <a:prstGeom prst="round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t>Bệnh bạch tạng</a:t>
            </a:r>
          </a:p>
        </p:txBody>
      </p:sp>
      <p:sp>
        <p:nvSpPr>
          <p:cNvPr id="70" name="Rectangle: Rounded Corners 69">
            <a:extLst>
              <a:ext uri="{FF2B5EF4-FFF2-40B4-BE49-F238E27FC236}">
                <a16:creationId xmlns:a16="http://schemas.microsoft.com/office/drawing/2014/main" id="{D1C79306-B110-D219-0BC0-45D02DDF10CC}"/>
              </a:ext>
            </a:extLst>
          </p:cNvPr>
          <p:cNvSpPr/>
          <p:nvPr/>
        </p:nvSpPr>
        <p:spPr>
          <a:xfrm>
            <a:off x="803412" y="4331044"/>
            <a:ext cx="3852428" cy="648072"/>
          </a:xfrm>
          <a:prstGeom prst="roundRect">
            <a:avLst/>
          </a:prstGeom>
          <a:solidFill>
            <a:srgbClr val="00B050"/>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t>Bệnh máu khó đông</a:t>
            </a:r>
          </a:p>
        </p:txBody>
      </p:sp>
      <p:sp>
        <p:nvSpPr>
          <p:cNvPr id="71" name="Rectangle: Rounded Corners 70">
            <a:extLst>
              <a:ext uri="{FF2B5EF4-FFF2-40B4-BE49-F238E27FC236}">
                <a16:creationId xmlns:a16="http://schemas.microsoft.com/office/drawing/2014/main" id="{701F2C6E-0807-1E53-8307-3197C29B7046}"/>
              </a:ext>
            </a:extLst>
          </p:cNvPr>
          <p:cNvSpPr/>
          <p:nvPr/>
        </p:nvSpPr>
        <p:spPr>
          <a:xfrm>
            <a:off x="803412" y="5136265"/>
            <a:ext cx="3852428" cy="648072"/>
          </a:xfrm>
          <a:prstGeom prst="roundRect">
            <a:avLst/>
          </a:prstGeom>
          <a:solidFill>
            <a:srgbClr val="0070C0"/>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t>Bệnh mù màu</a:t>
            </a:r>
          </a:p>
        </p:txBody>
      </p:sp>
      <p:sp>
        <p:nvSpPr>
          <p:cNvPr id="73" name="Rectangle: Rounded Corners 72">
            <a:extLst>
              <a:ext uri="{FF2B5EF4-FFF2-40B4-BE49-F238E27FC236}">
                <a16:creationId xmlns:a16="http://schemas.microsoft.com/office/drawing/2014/main" id="{440F5376-F484-C410-60B1-BD9BD4CB9F5D}"/>
              </a:ext>
            </a:extLst>
          </p:cNvPr>
          <p:cNvSpPr/>
          <p:nvPr/>
        </p:nvSpPr>
        <p:spPr>
          <a:xfrm>
            <a:off x="803412" y="2384884"/>
            <a:ext cx="3852428" cy="648072"/>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accent3">
                    <a:lumMod val="75000"/>
                  </a:schemeClr>
                </a:solidFill>
              </a:rPr>
              <a:t>Một số bệnh di truyền</a:t>
            </a:r>
          </a:p>
        </p:txBody>
      </p:sp>
      <p:sp>
        <p:nvSpPr>
          <p:cNvPr id="3" name="AutoShape 2" descr="How We Designed Color Blind-Friendly Maps | Salesforce">
            <a:extLst>
              <a:ext uri="{FF2B5EF4-FFF2-40B4-BE49-F238E27FC236}">
                <a16:creationId xmlns:a16="http://schemas.microsoft.com/office/drawing/2014/main" id="{BF05E196-C6D6-7487-5E6E-7E4F0A4BB36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8436" name="Picture 4" descr="Gene therapy for color blindness passes first phase of human testing">
            <a:extLst>
              <a:ext uri="{FF2B5EF4-FFF2-40B4-BE49-F238E27FC236}">
                <a16:creationId xmlns:a16="http://schemas.microsoft.com/office/drawing/2014/main" id="{A14750D6-B14B-C7D5-F8C8-9280F691E10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75137" y="2255532"/>
            <a:ext cx="5734909" cy="382504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9C57838-BCB8-D554-B0ED-972E51B56311}"/>
              </a:ext>
            </a:extLst>
          </p:cNvPr>
          <p:cNvSpPr txBox="1"/>
          <p:nvPr/>
        </p:nvSpPr>
        <p:spPr>
          <a:xfrm>
            <a:off x="6276020" y="6177516"/>
            <a:ext cx="5112568" cy="461665"/>
          </a:xfrm>
          <a:prstGeom prst="rect">
            <a:avLst/>
          </a:prstGeom>
          <a:noFill/>
        </p:spPr>
        <p:txBody>
          <a:bodyPr wrap="square" rtlCol="0">
            <a:spAutoFit/>
          </a:bodyPr>
          <a:lstStyle/>
          <a:p>
            <a:pPr algn="ctr"/>
            <a:r>
              <a:rPr lang="en-US" sz="2400" b="1"/>
              <a:t>Bệnh mù màu</a:t>
            </a:r>
          </a:p>
        </p:txBody>
      </p:sp>
    </p:spTree>
    <p:extLst>
      <p:ext uri="{BB962C8B-B14F-4D97-AF65-F5344CB8AC3E}">
        <p14:creationId xmlns:p14="http://schemas.microsoft.com/office/powerpoint/2010/main" val="1664111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500" fill="hold"/>
                                        <p:tgtEl>
                                          <p:spTgt spid="71"/>
                                        </p:tgtEl>
                                        <p:attrNameLst>
                                          <p:attrName>ppt_x</p:attrName>
                                        </p:attrNameLst>
                                      </p:cBhvr>
                                      <p:tavLst>
                                        <p:tav tm="0">
                                          <p:val>
                                            <p:strVal val="1+#ppt_w/2"/>
                                          </p:val>
                                        </p:tav>
                                        <p:tav tm="100000">
                                          <p:val>
                                            <p:strVal val="#ppt_x"/>
                                          </p:val>
                                        </p:tav>
                                      </p:tavLst>
                                    </p:anim>
                                    <p:anim calcmode="lin" valueType="num">
                                      <p:cBhvr additive="base">
                                        <p:cTn id="8" dur="500" fill="hold"/>
                                        <p:tgtEl>
                                          <p:spTgt spid="71"/>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8436"/>
                                        </p:tgtEl>
                                        <p:attrNameLst>
                                          <p:attrName>style.visibility</p:attrName>
                                        </p:attrNameLst>
                                      </p:cBhvr>
                                      <p:to>
                                        <p:strVal val="visible"/>
                                      </p:to>
                                    </p:set>
                                    <p:anim calcmode="lin" valueType="num">
                                      <p:cBhvr additive="base">
                                        <p:cTn id="11" dur="500" fill="hold"/>
                                        <p:tgtEl>
                                          <p:spTgt spid="18436"/>
                                        </p:tgtEl>
                                        <p:attrNameLst>
                                          <p:attrName>ppt_x</p:attrName>
                                        </p:attrNameLst>
                                      </p:cBhvr>
                                      <p:tavLst>
                                        <p:tav tm="0">
                                          <p:val>
                                            <p:strVal val="1+#ppt_w/2"/>
                                          </p:val>
                                        </p:tav>
                                        <p:tav tm="100000">
                                          <p:val>
                                            <p:strVal val="#ppt_x"/>
                                          </p:val>
                                        </p:tav>
                                      </p:tavLst>
                                    </p:anim>
                                    <p:anim calcmode="lin" valueType="num">
                                      <p:cBhvr additive="base">
                                        <p:cTn id="12" dur="500" fill="hold"/>
                                        <p:tgtEl>
                                          <p:spTgt spid="18436"/>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1+#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1384" y="116632"/>
            <a:ext cx="10573816" cy="1325563"/>
          </a:xfrm>
        </p:spPr>
        <p:txBody>
          <a:bodyPr/>
          <a:lstStyle/>
          <a:p>
            <a:r>
              <a:rPr lang="en-US" b="1"/>
              <a:t>2. BỆNH VÀ TẬT DI TRUYỀN Ở NGƯỜI</a:t>
            </a:r>
            <a:endParaRPr lang="en-US" b="1" dirty="0"/>
          </a:p>
        </p:txBody>
      </p:sp>
      <p:sp>
        <p:nvSpPr>
          <p:cNvPr id="4" name="Arrow: Pentagon 3">
            <a:extLst>
              <a:ext uri="{FF2B5EF4-FFF2-40B4-BE49-F238E27FC236}">
                <a16:creationId xmlns:a16="http://schemas.microsoft.com/office/drawing/2014/main" id="{C51F7D58-037C-971D-2312-CADAE09F01CE}"/>
              </a:ext>
            </a:extLst>
          </p:cNvPr>
          <p:cNvSpPr/>
          <p:nvPr/>
        </p:nvSpPr>
        <p:spPr>
          <a:xfrm>
            <a:off x="0" y="1772816"/>
            <a:ext cx="479376" cy="360040"/>
          </a:xfrm>
          <a:prstGeom prst="homePlate">
            <a:avLst/>
          </a:prstGeom>
          <a:solidFill>
            <a:srgbClr val="009F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7B1EF63-EDCC-FA53-55B1-90BAD1343D64}"/>
              </a:ext>
            </a:extLst>
          </p:cNvPr>
          <p:cNvSpPr/>
          <p:nvPr/>
        </p:nvSpPr>
        <p:spPr>
          <a:xfrm>
            <a:off x="6672064" y="3284984"/>
            <a:ext cx="5293000" cy="2093006"/>
          </a:xfrm>
          <a:prstGeom prst="rect">
            <a:avLst/>
          </a:prstGeom>
          <a:gradFill flip="none" rotWithShape="1">
            <a:gsLst>
              <a:gs pos="0">
                <a:srgbClr val="E5007E">
                  <a:tint val="66000"/>
                  <a:satMod val="160000"/>
                </a:srgbClr>
              </a:gs>
              <a:gs pos="50000">
                <a:srgbClr val="E5007E">
                  <a:tint val="44500"/>
                  <a:satMod val="160000"/>
                </a:srgbClr>
              </a:gs>
              <a:gs pos="100000">
                <a:srgbClr val="E5007E">
                  <a:tint val="23500"/>
                  <a:satMod val="160000"/>
                </a:srgb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9170688-4193-9C99-6F70-ACFBEFB61CD1}"/>
              </a:ext>
            </a:extLst>
          </p:cNvPr>
          <p:cNvSpPr/>
          <p:nvPr/>
        </p:nvSpPr>
        <p:spPr>
          <a:xfrm>
            <a:off x="6502662" y="3140978"/>
            <a:ext cx="5318386" cy="2093005"/>
          </a:xfrm>
          <a:custGeom>
            <a:avLst/>
            <a:gdLst>
              <a:gd name="connsiteX0" fmla="*/ 0 w 5318386"/>
              <a:gd name="connsiteY0" fmla="*/ 0 h 2093005"/>
              <a:gd name="connsiteX1" fmla="*/ 611614 w 5318386"/>
              <a:gd name="connsiteY1" fmla="*/ 0 h 2093005"/>
              <a:gd name="connsiteX2" fmla="*/ 1276413 w 5318386"/>
              <a:gd name="connsiteY2" fmla="*/ 0 h 2093005"/>
              <a:gd name="connsiteX3" fmla="*/ 1994395 w 5318386"/>
              <a:gd name="connsiteY3" fmla="*/ 0 h 2093005"/>
              <a:gd name="connsiteX4" fmla="*/ 2712377 w 5318386"/>
              <a:gd name="connsiteY4" fmla="*/ 0 h 2093005"/>
              <a:gd name="connsiteX5" fmla="*/ 3217624 w 5318386"/>
              <a:gd name="connsiteY5" fmla="*/ 0 h 2093005"/>
              <a:gd name="connsiteX6" fmla="*/ 3882422 w 5318386"/>
              <a:gd name="connsiteY6" fmla="*/ 0 h 2093005"/>
              <a:gd name="connsiteX7" fmla="*/ 4494036 w 5318386"/>
              <a:gd name="connsiteY7" fmla="*/ 0 h 2093005"/>
              <a:gd name="connsiteX8" fmla="*/ 5318386 w 5318386"/>
              <a:gd name="connsiteY8" fmla="*/ 0 h 2093005"/>
              <a:gd name="connsiteX9" fmla="*/ 5318386 w 5318386"/>
              <a:gd name="connsiteY9" fmla="*/ 655808 h 2093005"/>
              <a:gd name="connsiteX10" fmla="*/ 5318386 w 5318386"/>
              <a:gd name="connsiteY10" fmla="*/ 1311616 h 2093005"/>
              <a:gd name="connsiteX11" fmla="*/ 5318386 w 5318386"/>
              <a:gd name="connsiteY11" fmla="*/ 2093005 h 2093005"/>
              <a:gd name="connsiteX12" fmla="*/ 4600404 w 5318386"/>
              <a:gd name="connsiteY12" fmla="*/ 2093005 h 2093005"/>
              <a:gd name="connsiteX13" fmla="*/ 3935606 w 5318386"/>
              <a:gd name="connsiteY13" fmla="*/ 2093005 h 2093005"/>
              <a:gd name="connsiteX14" fmla="*/ 3430359 w 5318386"/>
              <a:gd name="connsiteY14" fmla="*/ 2093005 h 2093005"/>
              <a:gd name="connsiteX15" fmla="*/ 2712377 w 5318386"/>
              <a:gd name="connsiteY15" fmla="*/ 2093005 h 2093005"/>
              <a:gd name="connsiteX16" fmla="*/ 2153946 w 5318386"/>
              <a:gd name="connsiteY16" fmla="*/ 2093005 h 2093005"/>
              <a:gd name="connsiteX17" fmla="*/ 1489148 w 5318386"/>
              <a:gd name="connsiteY17" fmla="*/ 2093005 h 2093005"/>
              <a:gd name="connsiteX18" fmla="*/ 930718 w 5318386"/>
              <a:gd name="connsiteY18" fmla="*/ 2093005 h 2093005"/>
              <a:gd name="connsiteX19" fmla="*/ 0 w 5318386"/>
              <a:gd name="connsiteY19" fmla="*/ 2093005 h 2093005"/>
              <a:gd name="connsiteX20" fmla="*/ 0 w 5318386"/>
              <a:gd name="connsiteY20" fmla="*/ 1416267 h 2093005"/>
              <a:gd name="connsiteX21" fmla="*/ 0 w 5318386"/>
              <a:gd name="connsiteY21" fmla="*/ 739528 h 2093005"/>
              <a:gd name="connsiteX22" fmla="*/ 0 w 5318386"/>
              <a:gd name="connsiteY22" fmla="*/ 0 h 209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318386" h="2093005" fill="none" extrusionOk="0">
                <a:moveTo>
                  <a:pt x="0" y="0"/>
                </a:moveTo>
                <a:cubicBezTo>
                  <a:pt x="241105" y="-1173"/>
                  <a:pt x="346014" y="28448"/>
                  <a:pt x="611614" y="0"/>
                </a:cubicBezTo>
                <a:cubicBezTo>
                  <a:pt x="877214" y="-28448"/>
                  <a:pt x="1004386" y="-29570"/>
                  <a:pt x="1276413" y="0"/>
                </a:cubicBezTo>
                <a:cubicBezTo>
                  <a:pt x="1548440" y="29570"/>
                  <a:pt x="1658141" y="-20248"/>
                  <a:pt x="1994395" y="0"/>
                </a:cubicBezTo>
                <a:cubicBezTo>
                  <a:pt x="2330649" y="20248"/>
                  <a:pt x="2546485" y="-16064"/>
                  <a:pt x="2712377" y="0"/>
                </a:cubicBezTo>
                <a:cubicBezTo>
                  <a:pt x="2878269" y="16064"/>
                  <a:pt x="3001043" y="10622"/>
                  <a:pt x="3217624" y="0"/>
                </a:cubicBezTo>
                <a:cubicBezTo>
                  <a:pt x="3434205" y="-10622"/>
                  <a:pt x="3652400" y="1472"/>
                  <a:pt x="3882422" y="0"/>
                </a:cubicBezTo>
                <a:cubicBezTo>
                  <a:pt x="4112444" y="-1472"/>
                  <a:pt x="4283540" y="24326"/>
                  <a:pt x="4494036" y="0"/>
                </a:cubicBezTo>
                <a:cubicBezTo>
                  <a:pt x="4704532" y="-24326"/>
                  <a:pt x="5063243" y="37786"/>
                  <a:pt x="5318386" y="0"/>
                </a:cubicBezTo>
                <a:cubicBezTo>
                  <a:pt x="5350657" y="255416"/>
                  <a:pt x="5341617" y="359902"/>
                  <a:pt x="5318386" y="655808"/>
                </a:cubicBezTo>
                <a:cubicBezTo>
                  <a:pt x="5295155" y="951714"/>
                  <a:pt x="5336414" y="1029308"/>
                  <a:pt x="5318386" y="1311616"/>
                </a:cubicBezTo>
                <a:cubicBezTo>
                  <a:pt x="5300358" y="1593924"/>
                  <a:pt x="5340474" y="1802473"/>
                  <a:pt x="5318386" y="2093005"/>
                </a:cubicBezTo>
                <a:cubicBezTo>
                  <a:pt x="5030918" y="2120164"/>
                  <a:pt x="4954101" y="2113694"/>
                  <a:pt x="4600404" y="2093005"/>
                </a:cubicBezTo>
                <a:cubicBezTo>
                  <a:pt x="4246707" y="2072316"/>
                  <a:pt x="4126650" y="2062403"/>
                  <a:pt x="3935606" y="2093005"/>
                </a:cubicBezTo>
                <a:cubicBezTo>
                  <a:pt x="3744562" y="2123607"/>
                  <a:pt x="3603771" y="2106758"/>
                  <a:pt x="3430359" y="2093005"/>
                </a:cubicBezTo>
                <a:cubicBezTo>
                  <a:pt x="3256947" y="2079252"/>
                  <a:pt x="2889452" y="2082567"/>
                  <a:pt x="2712377" y="2093005"/>
                </a:cubicBezTo>
                <a:cubicBezTo>
                  <a:pt x="2535302" y="2103443"/>
                  <a:pt x="2330415" y="2070636"/>
                  <a:pt x="2153946" y="2093005"/>
                </a:cubicBezTo>
                <a:cubicBezTo>
                  <a:pt x="1977477" y="2115374"/>
                  <a:pt x="1678142" y="2109401"/>
                  <a:pt x="1489148" y="2093005"/>
                </a:cubicBezTo>
                <a:cubicBezTo>
                  <a:pt x="1300154" y="2076609"/>
                  <a:pt x="1045248" y="2110475"/>
                  <a:pt x="930718" y="2093005"/>
                </a:cubicBezTo>
                <a:cubicBezTo>
                  <a:pt x="816188" y="2075536"/>
                  <a:pt x="446686" y="2079454"/>
                  <a:pt x="0" y="2093005"/>
                </a:cubicBezTo>
                <a:cubicBezTo>
                  <a:pt x="482" y="1872308"/>
                  <a:pt x="-6620" y="1657013"/>
                  <a:pt x="0" y="1416267"/>
                </a:cubicBezTo>
                <a:cubicBezTo>
                  <a:pt x="6620" y="1175521"/>
                  <a:pt x="-22663" y="1001435"/>
                  <a:pt x="0" y="739528"/>
                </a:cubicBezTo>
                <a:cubicBezTo>
                  <a:pt x="22663" y="477621"/>
                  <a:pt x="13114" y="225050"/>
                  <a:pt x="0" y="0"/>
                </a:cubicBezTo>
                <a:close/>
              </a:path>
              <a:path w="5318386" h="2093005" stroke="0" extrusionOk="0">
                <a:moveTo>
                  <a:pt x="0" y="0"/>
                </a:moveTo>
                <a:cubicBezTo>
                  <a:pt x="151927" y="22903"/>
                  <a:pt x="377881" y="-1318"/>
                  <a:pt x="558431" y="0"/>
                </a:cubicBezTo>
                <a:cubicBezTo>
                  <a:pt x="738981" y="1318"/>
                  <a:pt x="886301" y="24995"/>
                  <a:pt x="1063677" y="0"/>
                </a:cubicBezTo>
                <a:cubicBezTo>
                  <a:pt x="1241053" y="-24995"/>
                  <a:pt x="1539391" y="-12978"/>
                  <a:pt x="1675292" y="0"/>
                </a:cubicBezTo>
                <a:cubicBezTo>
                  <a:pt x="1811193" y="12978"/>
                  <a:pt x="2108117" y="13446"/>
                  <a:pt x="2340090" y="0"/>
                </a:cubicBezTo>
                <a:cubicBezTo>
                  <a:pt x="2572063" y="-13446"/>
                  <a:pt x="2856014" y="10621"/>
                  <a:pt x="3058072" y="0"/>
                </a:cubicBezTo>
                <a:cubicBezTo>
                  <a:pt x="3260130" y="-10621"/>
                  <a:pt x="3466266" y="21779"/>
                  <a:pt x="3616502" y="0"/>
                </a:cubicBezTo>
                <a:cubicBezTo>
                  <a:pt x="3766738" y="-21779"/>
                  <a:pt x="4065128" y="7522"/>
                  <a:pt x="4228117" y="0"/>
                </a:cubicBezTo>
                <a:cubicBezTo>
                  <a:pt x="4391106" y="-7522"/>
                  <a:pt x="4803518" y="17336"/>
                  <a:pt x="5318386" y="0"/>
                </a:cubicBezTo>
                <a:cubicBezTo>
                  <a:pt x="5348504" y="299129"/>
                  <a:pt x="5351610" y="569303"/>
                  <a:pt x="5318386" y="718598"/>
                </a:cubicBezTo>
                <a:cubicBezTo>
                  <a:pt x="5285162" y="867893"/>
                  <a:pt x="5317894" y="1188279"/>
                  <a:pt x="5318386" y="1374407"/>
                </a:cubicBezTo>
                <a:cubicBezTo>
                  <a:pt x="5318878" y="1560535"/>
                  <a:pt x="5320371" y="1746525"/>
                  <a:pt x="5318386" y="2093005"/>
                </a:cubicBezTo>
                <a:cubicBezTo>
                  <a:pt x="4965902" y="2067707"/>
                  <a:pt x="4781224" y="2108830"/>
                  <a:pt x="4600404" y="2093005"/>
                </a:cubicBezTo>
                <a:cubicBezTo>
                  <a:pt x="4419584" y="2077180"/>
                  <a:pt x="4129498" y="2121181"/>
                  <a:pt x="3882422" y="2093005"/>
                </a:cubicBezTo>
                <a:cubicBezTo>
                  <a:pt x="3635346" y="2064829"/>
                  <a:pt x="3458721" y="2086864"/>
                  <a:pt x="3164440" y="2093005"/>
                </a:cubicBezTo>
                <a:cubicBezTo>
                  <a:pt x="2870159" y="2099146"/>
                  <a:pt x="2694232" y="2093230"/>
                  <a:pt x="2393274" y="2093005"/>
                </a:cubicBezTo>
                <a:cubicBezTo>
                  <a:pt x="2092316" y="2092780"/>
                  <a:pt x="2062039" y="2077586"/>
                  <a:pt x="1781659" y="2093005"/>
                </a:cubicBezTo>
                <a:cubicBezTo>
                  <a:pt x="1501280" y="2108424"/>
                  <a:pt x="1463604" y="2072232"/>
                  <a:pt x="1223229" y="2093005"/>
                </a:cubicBezTo>
                <a:cubicBezTo>
                  <a:pt x="982854" y="2113779"/>
                  <a:pt x="385919" y="2148325"/>
                  <a:pt x="0" y="2093005"/>
                </a:cubicBezTo>
                <a:cubicBezTo>
                  <a:pt x="25435" y="1845368"/>
                  <a:pt x="-13521" y="1607748"/>
                  <a:pt x="0" y="1458127"/>
                </a:cubicBezTo>
                <a:cubicBezTo>
                  <a:pt x="13521" y="1308506"/>
                  <a:pt x="1556" y="1079476"/>
                  <a:pt x="0" y="718598"/>
                </a:cubicBezTo>
                <a:cubicBezTo>
                  <a:pt x="-1556" y="357720"/>
                  <a:pt x="6233" y="216906"/>
                  <a:pt x="0" y="0"/>
                </a:cubicBezTo>
                <a:close/>
              </a:path>
            </a:pathLst>
          </a:custGeom>
          <a:solidFill>
            <a:schemeClr val="bg1"/>
          </a:solidFill>
          <a:ln w="28575">
            <a:solidFill>
              <a:srgbClr val="E5007E"/>
            </a:solidFill>
            <a:extLst>
              <a:ext uri="{C807C97D-BFC1-408E-A445-0C87EB9F89A2}">
                <ask:lineSketchStyleProps xmlns:ask="http://schemas.microsoft.com/office/drawing/2018/sketchyshapes" sd="1007475747">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1691F1F-4D29-280E-CA75-2EEF483C9F26}"/>
              </a:ext>
            </a:extLst>
          </p:cNvPr>
          <p:cNvSpPr txBox="1"/>
          <p:nvPr/>
        </p:nvSpPr>
        <p:spPr>
          <a:xfrm>
            <a:off x="6574669" y="3240682"/>
            <a:ext cx="5019195" cy="1893595"/>
          </a:xfrm>
          <a:prstGeom prst="rect">
            <a:avLst/>
          </a:prstGeom>
          <a:noFill/>
        </p:spPr>
        <p:txBody>
          <a:bodyPr wrap="square">
            <a:spAutoFit/>
          </a:bodyPr>
          <a:lstStyle/>
          <a:p>
            <a:pPr algn="just">
              <a:lnSpc>
                <a:spcPct val="125000"/>
              </a:lnSpc>
            </a:pPr>
            <a:r>
              <a:rPr lang="vi-VN" sz="2400" b="1"/>
              <a:t>Trẻ mắc tật hở khe môi, hàm </a:t>
            </a:r>
            <a:r>
              <a:rPr lang="vi-VN" sz="2400"/>
              <a:t>bị ảnh hưởng về khả năng ăn uống, phát âm và các vấn đề răng miệng; phần lớn tật do đột biến gene.</a:t>
            </a:r>
            <a:endParaRPr lang="en-US" sz="2400"/>
          </a:p>
        </p:txBody>
      </p:sp>
      <p:pic>
        <p:nvPicPr>
          <p:cNvPr id="6" name="Picture 2" descr="Phẫu thuật sứt môi và hở hàm ếch có nguy hiểm không?">
            <a:extLst>
              <a:ext uri="{FF2B5EF4-FFF2-40B4-BE49-F238E27FC236}">
                <a16:creationId xmlns:a16="http://schemas.microsoft.com/office/drawing/2014/main" id="{E36BA307-EAAF-1E54-F741-5349AF72354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0000" b="50651"/>
          <a:stretch/>
        </p:blipFill>
        <p:spPr bwMode="auto">
          <a:xfrm>
            <a:off x="479376" y="2389647"/>
            <a:ext cx="5763616" cy="3793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4949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circle(in)">
                                      <p:cBhvr>
                                        <p:cTn id="15" dur="2000"/>
                                        <p:tgtEl>
                                          <p:spTgt spid="13"/>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circle(in)">
                                      <p:cBhvr>
                                        <p:cTn id="18" dur="2000"/>
                                        <p:tgtEl>
                                          <p:spTgt spid="15"/>
                                        </p:tgtEl>
                                      </p:cBhvr>
                                    </p:animEffect>
                                  </p:childTnLst>
                                </p:cTn>
                              </p:par>
                              <p:par>
                                <p:cTn id="19" presetID="6" presetClass="entr" presetSubtype="16"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ircle(in)">
                                      <p:cBhvr>
                                        <p:cTn id="2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13" grpId="0" animBg="1"/>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1384" y="116632"/>
            <a:ext cx="10573816" cy="1325563"/>
          </a:xfrm>
        </p:spPr>
        <p:txBody>
          <a:bodyPr/>
          <a:lstStyle/>
          <a:p>
            <a:r>
              <a:rPr lang="en-US" b="1"/>
              <a:t>2. BỆNH VÀ TẬT DI TRUYỀN Ở NGƯỜI</a:t>
            </a:r>
            <a:endParaRPr lang="en-US" b="1" dirty="0"/>
          </a:p>
        </p:txBody>
      </p:sp>
      <p:sp>
        <p:nvSpPr>
          <p:cNvPr id="4" name="Arrow: Pentagon 3">
            <a:extLst>
              <a:ext uri="{FF2B5EF4-FFF2-40B4-BE49-F238E27FC236}">
                <a16:creationId xmlns:a16="http://schemas.microsoft.com/office/drawing/2014/main" id="{C51F7D58-037C-971D-2312-CADAE09F01CE}"/>
              </a:ext>
            </a:extLst>
          </p:cNvPr>
          <p:cNvSpPr/>
          <p:nvPr/>
        </p:nvSpPr>
        <p:spPr>
          <a:xfrm>
            <a:off x="0" y="1772816"/>
            <a:ext cx="479376" cy="360040"/>
          </a:xfrm>
          <a:prstGeom prst="homePlate">
            <a:avLst/>
          </a:prstGeom>
          <a:solidFill>
            <a:srgbClr val="009F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7B1EF63-EDCC-FA53-55B1-90BAD1343D64}"/>
              </a:ext>
            </a:extLst>
          </p:cNvPr>
          <p:cNvSpPr/>
          <p:nvPr/>
        </p:nvSpPr>
        <p:spPr>
          <a:xfrm>
            <a:off x="8040216" y="2132856"/>
            <a:ext cx="3924848" cy="4725144"/>
          </a:xfrm>
          <a:prstGeom prst="rect">
            <a:avLst/>
          </a:prstGeom>
          <a:gradFill flip="none" rotWithShape="1">
            <a:gsLst>
              <a:gs pos="0">
                <a:schemeClr val="accent2">
                  <a:lumMod val="40000"/>
                  <a:lumOff val="60000"/>
                  <a:tint val="66000"/>
                  <a:satMod val="160000"/>
                </a:schemeClr>
              </a:gs>
              <a:gs pos="50000">
                <a:schemeClr val="accent2">
                  <a:lumMod val="40000"/>
                  <a:lumOff val="60000"/>
                  <a:tint val="44500"/>
                  <a:satMod val="160000"/>
                </a:schemeClr>
              </a:gs>
              <a:gs pos="100000">
                <a:schemeClr val="accent2">
                  <a:lumMod val="40000"/>
                  <a:lumOff val="60000"/>
                  <a:tint val="23500"/>
                  <a:satMod val="160000"/>
                </a:scheme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9170688-4193-9C99-6F70-ACFBEFB61CD1}"/>
              </a:ext>
            </a:extLst>
          </p:cNvPr>
          <p:cNvSpPr/>
          <p:nvPr/>
        </p:nvSpPr>
        <p:spPr>
          <a:xfrm>
            <a:off x="8184232" y="2147496"/>
            <a:ext cx="3636816" cy="4725144"/>
          </a:xfrm>
          <a:custGeom>
            <a:avLst/>
            <a:gdLst>
              <a:gd name="connsiteX0" fmla="*/ 0 w 3636816"/>
              <a:gd name="connsiteY0" fmla="*/ 0 h 4725144"/>
              <a:gd name="connsiteX1" fmla="*/ 606136 w 3636816"/>
              <a:gd name="connsiteY1" fmla="*/ 0 h 4725144"/>
              <a:gd name="connsiteX2" fmla="*/ 1175904 w 3636816"/>
              <a:gd name="connsiteY2" fmla="*/ 0 h 4725144"/>
              <a:gd name="connsiteX3" fmla="*/ 1818408 w 3636816"/>
              <a:gd name="connsiteY3" fmla="*/ 0 h 4725144"/>
              <a:gd name="connsiteX4" fmla="*/ 2351808 w 3636816"/>
              <a:gd name="connsiteY4" fmla="*/ 0 h 4725144"/>
              <a:gd name="connsiteX5" fmla="*/ 2957944 w 3636816"/>
              <a:gd name="connsiteY5" fmla="*/ 0 h 4725144"/>
              <a:gd name="connsiteX6" fmla="*/ 3636816 w 3636816"/>
              <a:gd name="connsiteY6" fmla="*/ 0 h 4725144"/>
              <a:gd name="connsiteX7" fmla="*/ 3636816 w 3636816"/>
              <a:gd name="connsiteY7" fmla="*/ 675021 h 4725144"/>
              <a:gd name="connsiteX8" fmla="*/ 3636816 w 3636816"/>
              <a:gd name="connsiteY8" fmla="*/ 1444544 h 4725144"/>
              <a:gd name="connsiteX9" fmla="*/ 3636816 w 3636816"/>
              <a:gd name="connsiteY9" fmla="*/ 2025062 h 4725144"/>
              <a:gd name="connsiteX10" fmla="*/ 3636816 w 3636816"/>
              <a:gd name="connsiteY10" fmla="*/ 2605579 h 4725144"/>
              <a:gd name="connsiteX11" fmla="*/ 3636816 w 3636816"/>
              <a:gd name="connsiteY11" fmla="*/ 3327851 h 4725144"/>
              <a:gd name="connsiteX12" fmla="*/ 3636816 w 3636816"/>
              <a:gd name="connsiteY12" fmla="*/ 4002872 h 4725144"/>
              <a:gd name="connsiteX13" fmla="*/ 3636816 w 3636816"/>
              <a:gd name="connsiteY13" fmla="*/ 4725144 h 4725144"/>
              <a:gd name="connsiteX14" fmla="*/ 3030680 w 3636816"/>
              <a:gd name="connsiteY14" fmla="*/ 4725144 h 4725144"/>
              <a:gd name="connsiteX15" fmla="*/ 2460912 w 3636816"/>
              <a:gd name="connsiteY15" fmla="*/ 4725144 h 4725144"/>
              <a:gd name="connsiteX16" fmla="*/ 1854776 w 3636816"/>
              <a:gd name="connsiteY16" fmla="*/ 4725144 h 4725144"/>
              <a:gd name="connsiteX17" fmla="*/ 1248640 w 3636816"/>
              <a:gd name="connsiteY17" fmla="*/ 4725144 h 4725144"/>
              <a:gd name="connsiteX18" fmla="*/ 715240 w 3636816"/>
              <a:gd name="connsiteY18" fmla="*/ 4725144 h 4725144"/>
              <a:gd name="connsiteX19" fmla="*/ 0 w 3636816"/>
              <a:gd name="connsiteY19" fmla="*/ 4725144 h 4725144"/>
              <a:gd name="connsiteX20" fmla="*/ 0 w 3636816"/>
              <a:gd name="connsiteY20" fmla="*/ 4050123 h 4725144"/>
              <a:gd name="connsiteX21" fmla="*/ 0 w 3636816"/>
              <a:gd name="connsiteY21" fmla="*/ 3469606 h 4725144"/>
              <a:gd name="connsiteX22" fmla="*/ 0 w 3636816"/>
              <a:gd name="connsiteY22" fmla="*/ 2889088 h 4725144"/>
              <a:gd name="connsiteX23" fmla="*/ 0 w 3636816"/>
              <a:gd name="connsiteY23" fmla="*/ 2261319 h 4725144"/>
              <a:gd name="connsiteX24" fmla="*/ 0 w 3636816"/>
              <a:gd name="connsiteY24" fmla="*/ 1680801 h 4725144"/>
              <a:gd name="connsiteX25" fmla="*/ 0 w 3636816"/>
              <a:gd name="connsiteY25" fmla="*/ 1147535 h 4725144"/>
              <a:gd name="connsiteX26" fmla="*/ 0 w 3636816"/>
              <a:gd name="connsiteY26" fmla="*/ 0 h 472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36816" h="4725144" fill="none" extrusionOk="0">
                <a:moveTo>
                  <a:pt x="0" y="0"/>
                </a:moveTo>
                <a:cubicBezTo>
                  <a:pt x="135579" y="-8954"/>
                  <a:pt x="312146" y="4476"/>
                  <a:pt x="606136" y="0"/>
                </a:cubicBezTo>
                <a:cubicBezTo>
                  <a:pt x="900126" y="-4476"/>
                  <a:pt x="1014235" y="24984"/>
                  <a:pt x="1175904" y="0"/>
                </a:cubicBezTo>
                <a:cubicBezTo>
                  <a:pt x="1337573" y="-24984"/>
                  <a:pt x="1680532" y="11565"/>
                  <a:pt x="1818408" y="0"/>
                </a:cubicBezTo>
                <a:cubicBezTo>
                  <a:pt x="1956284" y="-11565"/>
                  <a:pt x="2195132" y="10209"/>
                  <a:pt x="2351808" y="0"/>
                </a:cubicBezTo>
                <a:cubicBezTo>
                  <a:pt x="2508484" y="-10209"/>
                  <a:pt x="2716716" y="4006"/>
                  <a:pt x="2957944" y="0"/>
                </a:cubicBezTo>
                <a:cubicBezTo>
                  <a:pt x="3199172" y="-4006"/>
                  <a:pt x="3396757" y="-19616"/>
                  <a:pt x="3636816" y="0"/>
                </a:cubicBezTo>
                <a:cubicBezTo>
                  <a:pt x="3618707" y="175706"/>
                  <a:pt x="3652135" y="407336"/>
                  <a:pt x="3636816" y="675021"/>
                </a:cubicBezTo>
                <a:cubicBezTo>
                  <a:pt x="3621497" y="942706"/>
                  <a:pt x="3647641" y="1074920"/>
                  <a:pt x="3636816" y="1444544"/>
                </a:cubicBezTo>
                <a:cubicBezTo>
                  <a:pt x="3625991" y="1814168"/>
                  <a:pt x="3628708" y="1888906"/>
                  <a:pt x="3636816" y="2025062"/>
                </a:cubicBezTo>
                <a:cubicBezTo>
                  <a:pt x="3644924" y="2161218"/>
                  <a:pt x="3610843" y="2400376"/>
                  <a:pt x="3636816" y="2605579"/>
                </a:cubicBezTo>
                <a:cubicBezTo>
                  <a:pt x="3662789" y="2810782"/>
                  <a:pt x="3648651" y="3002957"/>
                  <a:pt x="3636816" y="3327851"/>
                </a:cubicBezTo>
                <a:cubicBezTo>
                  <a:pt x="3624981" y="3652745"/>
                  <a:pt x="3641081" y="3837229"/>
                  <a:pt x="3636816" y="4002872"/>
                </a:cubicBezTo>
                <a:cubicBezTo>
                  <a:pt x="3632551" y="4168515"/>
                  <a:pt x="3657479" y="4466825"/>
                  <a:pt x="3636816" y="4725144"/>
                </a:cubicBezTo>
                <a:cubicBezTo>
                  <a:pt x="3463322" y="4726359"/>
                  <a:pt x="3312024" y="4720784"/>
                  <a:pt x="3030680" y="4725144"/>
                </a:cubicBezTo>
                <a:cubicBezTo>
                  <a:pt x="2749336" y="4729504"/>
                  <a:pt x="2716387" y="4750265"/>
                  <a:pt x="2460912" y="4725144"/>
                </a:cubicBezTo>
                <a:cubicBezTo>
                  <a:pt x="2205437" y="4700023"/>
                  <a:pt x="2140745" y="4723669"/>
                  <a:pt x="1854776" y="4725144"/>
                </a:cubicBezTo>
                <a:cubicBezTo>
                  <a:pt x="1568807" y="4726619"/>
                  <a:pt x="1520725" y="4695811"/>
                  <a:pt x="1248640" y="4725144"/>
                </a:cubicBezTo>
                <a:cubicBezTo>
                  <a:pt x="976555" y="4754477"/>
                  <a:pt x="875717" y="4734248"/>
                  <a:pt x="715240" y="4725144"/>
                </a:cubicBezTo>
                <a:cubicBezTo>
                  <a:pt x="554763" y="4716040"/>
                  <a:pt x="188408" y="4717767"/>
                  <a:pt x="0" y="4725144"/>
                </a:cubicBezTo>
                <a:cubicBezTo>
                  <a:pt x="-9240" y="4528408"/>
                  <a:pt x="-30530" y="4197545"/>
                  <a:pt x="0" y="4050123"/>
                </a:cubicBezTo>
                <a:cubicBezTo>
                  <a:pt x="30530" y="3902701"/>
                  <a:pt x="-940" y="3628974"/>
                  <a:pt x="0" y="3469606"/>
                </a:cubicBezTo>
                <a:cubicBezTo>
                  <a:pt x="940" y="3310238"/>
                  <a:pt x="6617" y="3085514"/>
                  <a:pt x="0" y="2889088"/>
                </a:cubicBezTo>
                <a:cubicBezTo>
                  <a:pt x="-6617" y="2692662"/>
                  <a:pt x="2461" y="2494057"/>
                  <a:pt x="0" y="2261319"/>
                </a:cubicBezTo>
                <a:cubicBezTo>
                  <a:pt x="-2461" y="2028581"/>
                  <a:pt x="-27353" y="1798229"/>
                  <a:pt x="0" y="1680801"/>
                </a:cubicBezTo>
                <a:cubicBezTo>
                  <a:pt x="27353" y="1563373"/>
                  <a:pt x="15231" y="1277572"/>
                  <a:pt x="0" y="1147535"/>
                </a:cubicBezTo>
                <a:cubicBezTo>
                  <a:pt x="-15231" y="1017498"/>
                  <a:pt x="-6760" y="491680"/>
                  <a:pt x="0" y="0"/>
                </a:cubicBezTo>
                <a:close/>
              </a:path>
              <a:path w="3636816" h="4725144" stroke="0" extrusionOk="0">
                <a:moveTo>
                  <a:pt x="0" y="0"/>
                </a:moveTo>
                <a:cubicBezTo>
                  <a:pt x="134963" y="-7560"/>
                  <a:pt x="391129" y="10267"/>
                  <a:pt x="533400" y="0"/>
                </a:cubicBezTo>
                <a:cubicBezTo>
                  <a:pt x="675671" y="-10267"/>
                  <a:pt x="867892" y="13866"/>
                  <a:pt x="1030431" y="0"/>
                </a:cubicBezTo>
                <a:cubicBezTo>
                  <a:pt x="1192970" y="-13866"/>
                  <a:pt x="1440790" y="14954"/>
                  <a:pt x="1600199" y="0"/>
                </a:cubicBezTo>
                <a:cubicBezTo>
                  <a:pt x="1759608" y="-14954"/>
                  <a:pt x="1978188" y="23772"/>
                  <a:pt x="2206335" y="0"/>
                </a:cubicBezTo>
                <a:cubicBezTo>
                  <a:pt x="2434482" y="-23772"/>
                  <a:pt x="2701400" y="-7714"/>
                  <a:pt x="2848839" y="0"/>
                </a:cubicBezTo>
                <a:cubicBezTo>
                  <a:pt x="2996278" y="7714"/>
                  <a:pt x="3324182" y="39011"/>
                  <a:pt x="3636816" y="0"/>
                </a:cubicBezTo>
                <a:cubicBezTo>
                  <a:pt x="3654840" y="293892"/>
                  <a:pt x="3629115" y="341165"/>
                  <a:pt x="3636816" y="627769"/>
                </a:cubicBezTo>
                <a:cubicBezTo>
                  <a:pt x="3644517" y="914373"/>
                  <a:pt x="3624259" y="945812"/>
                  <a:pt x="3636816" y="1161035"/>
                </a:cubicBezTo>
                <a:cubicBezTo>
                  <a:pt x="3649373" y="1376258"/>
                  <a:pt x="3621927" y="1620029"/>
                  <a:pt x="3636816" y="1741553"/>
                </a:cubicBezTo>
                <a:cubicBezTo>
                  <a:pt x="3651705" y="1863077"/>
                  <a:pt x="3608988" y="2128002"/>
                  <a:pt x="3636816" y="2322071"/>
                </a:cubicBezTo>
                <a:cubicBezTo>
                  <a:pt x="3664644" y="2516140"/>
                  <a:pt x="3610446" y="2858253"/>
                  <a:pt x="3636816" y="3091594"/>
                </a:cubicBezTo>
                <a:cubicBezTo>
                  <a:pt x="3663186" y="3324935"/>
                  <a:pt x="3642509" y="3499876"/>
                  <a:pt x="3636816" y="3813866"/>
                </a:cubicBezTo>
                <a:cubicBezTo>
                  <a:pt x="3631123" y="4127856"/>
                  <a:pt x="3677442" y="4314325"/>
                  <a:pt x="3636816" y="4725144"/>
                </a:cubicBezTo>
                <a:cubicBezTo>
                  <a:pt x="3415742" y="4740754"/>
                  <a:pt x="3318460" y="4746891"/>
                  <a:pt x="3139784" y="4725144"/>
                </a:cubicBezTo>
                <a:cubicBezTo>
                  <a:pt x="2961108" y="4703397"/>
                  <a:pt x="2654211" y="4724311"/>
                  <a:pt x="2460912" y="4725144"/>
                </a:cubicBezTo>
                <a:cubicBezTo>
                  <a:pt x="2267613" y="4725977"/>
                  <a:pt x="2126464" y="4723232"/>
                  <a:pt x="1891144" y="4725144"/>
                </a:cubicBezTo>
                <a:cubicBezTo>
                  <a:pt x="1655824" y="4727056"/>
                  <a:pt x="1503121" y="4734013"/>
                  <a:pt x="1357745" y="4725144"/>
                </a:cubicBezTo>
                <a:cubicBezTo>
                  <a:pt x="1212369" y="4716275"/>
                  <a:pt x="1043768" y="4697903"/>
                  <a:pt x="751609" y="4725144"/>
                </a:cubicBezTo>
                <a:cubicBezTo>
                  <a:pt x="459450" y="4752385"/>
                  <a:pt x="235435" y="4700720"/>
                  <a:pt x="0" y="4725144"/>
                </a:cubicBezTo>
                <a:cubicBezTo>
                  <a:pt x="-15780" y="4509164"/>
                  <a:pt x="11278" y="4448447"/>
                  <a:pt x="0" y="4191878"/>
                </a:cubicBezTo>
                <a:cubicBezTo>
                  <a:pt x="-11278" y="3935309"/>
                  <a:pt x="30095" y="3825280"/>
                  <a:pt x="0" y="3564109"/>
                </a:cubicBezTo>
                <a:cubicBezTo>
                  <a:pt x="-30095" y="3302938"/>
                  <a:pt x="-618" y="3234287"/>
                  <a:pt x="0" y="2936339"/>
                </a:cubicBezTo>
                <a:cubicBezTo>
                  <a:pt x="618" y="2638391"/>
                  <a:pt x="11607" y="2439322"/>
                  <a:pt x="0" y="2166816"/>
                </a:cubicBezTo>
                <a:cubicBezTo>
                  <a:pt x="-11607" y="1894310"/>
                  <a:pt x="15454" y="1813831"/>
                  <a:pt x="0" y="1491795"/>
                </a:cubicBezTo>
                <a:cubicBezTo>
                  <a:pt x="-15454" y="1169759"/>
                  <a:pt x="19659" y="993002"/>
                  <a:pt x="0" y="816775"/>
                </a:cubicBezTo>
                <a:cubicBezTo>
                  <a:pt x="-19659" y="640548"/>
                  <a:pt x="-14451" y="224657"/>
                  <a:pt x="0" y="0"/>
                </a:cubicBezTo>
                <a:close/>
              </a:path>
            </a:pathLst>
          </a:custGeom>
          <a:solidFill>
            <a:schemeClr val="bg1"/>
          </a:solidFill>
          <a:ln w="28575">
            <a:solidFill>
              <a:schemeClr val="accent2">
                <a:lumMod val="40000"/>
                <a:lumOff val="60000"/>
              </a:schemeClr>
            </a:solidFill>
            <a:extLst>
              <a:ext uri="{C807C97D-BFC1-408E-A445-0C87EB9F89A2}">
                <ask:lineSketchStyleProps xmlns:ask="http://schemas.microsoft.com/office/drawing/2018/sketchyshapes" sd="1007475747">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1691F1F-4D29-280E-CA75-2EEF483C9F26}"/>
              </a:ext>
            </a:extLst>
          </p:cNvPr>
          <p:cNvSpPr txBox="1"/>
          <p:nvPr/>
        </p:nvSpPr>
        <p:spPr>
          <a:xfrm>
            <a:off x="8196388" y="2147496"/>
            <a:ext cx="3450592" cy="3278590"/>
          </a:xfrm>
          <a:prstGeom prst="rect">
            <a:avLst/>
          </a:prstGeom>
          <a:noFill/>
        </p:spPr>
        <p:txBody>
          <a:bodyPr wrap="square">
            <a:spAutoFit/>
          </a:bodyPr>
          <a:lstStyle/>
          <a:p>
            <a:pPr algn="just">
              <a:lnSpc>
                <a:spcPct val="125000"/>
              </a:lnSpc>
            </a:pPr>
            <a:r>
              <a:rPr lang="vi-VN" sz="2400" b="1"/>
              <a:t>Trẻ bị dính hoặc thừa ngón tay, chân </a:t>
            </a:r>
            <a:r>
              <a:rPr lang="vi-VN" sz="2400"/>
              <a:t>bị ảnh hưởng về khả năng cầm nắm hoặc đi, chạy. </a:t>
            </a:r>
            <a:endParaRPr lang="en-US" sz="2400"/>
          </a:p>
          <a:p>
            <a:pPr algn="just">
              <a:lnSpc>
                <a:spcPct val="125000"/>
              </a:lnSpc>
            </a:pPr>
            <a:r>
              <a:rPr lang="vi-VN" sz="2400"/>
              <a:t>Khoảng 20 gene đã biết liên quan đến các tật này.</a:t>
            </a:r>
            <a:endParaRPr lang="en-US" sz="2400"/>
          </a:p>
        </p:txBody>
      </p:sp>
      <p:sp>
        <p:nvSpPr>
          <p:cNvPr id="3" name="AutoShape 2" descr="Dị tật dính ngón tay: Nguyên nhân và cách điều trị - Nhà thuốc FPT Long Châu">
            <a:extLst>
              <a:ext uri="{FF2B5EF4-FFF2-40B4-BE49-F238E27FC236}">
                <a16:creationId xmlns:a16="http://schemas.microsoft.com/office/drawing/2014/main" id="{B0D197FF-EE34-C193-EAA9-579A9DBF4DD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47CCC8EC-CA9E-BEE8-740B-B3EF9640E076}"/>
              </a:ext>
            </a:extLst>
          </p:cNvPr>
          <p:cNvPicPr>
            <a:picLocks noChangeAspect="1"/>
          </p:cNvPicPr>
          <p:nvPr/>
        </p:nvPicPr>
        <p:blipFill rotWithShape="1">
          <a:blip r:embed="rId3"/>
          <a:srcRect l="24331"/>
          <a:stretch/>
        </p:blipFill>
        <p:spPr>
          <a:xfrm>
            <a:off x="226034" y="2388579"/>
            <a:ext cx="3750086" cy="4262264"/>
          </a:xfrm>
          <a:prstGeom prst="rect">
            <a:avLst/>
          </a:prstGeom>
        </p:spPr>
      </p:pic>
      <p:pic>
        <p:nvPicPr>
          <p:cNvPr id="6" name="Picture 2" descr="Top 7 những dị tật bẩm sinh hiếm gặp nhất mẹ bầu cần biết">
            <a:extLst>
              <a:ext uri="{FF2B5EF4-FFF2-40B4-BE49-F238E27FC236}">
                <a16:creationId xmlns:a16="http://schemas.microsoft.com/office/drawing/2014/main" id="{D1D8A899-6B5E-6A04-56E9-54A0D45A49F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4097"/>
          <a:stretch/>
        </p:blipFill>
        <p:spPr bwMode="auto">
          <a:xfrm>
            <a:off x="4150188" y="2487319"/>
            <a:ext cx="3668563" cy="4157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5170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circle(in)">
                                      <p:cBhvr>
                                        <p:cTn id="10" dur="2000"/>
                                        <p:tgtEl>
                                          <p:spTgt spid="13"/>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circle(in)">
                                      <p:cBhvr>
                                        <p:cTn id="13" dur="2000"/>
                                        <p:tgtEl>
                                          <p:spTgt spid="15"/>
                                        </p:tgtEl>
                                      </p:cBhvr>
                                    </p:animEffect>
                                  </p:childTnLst>
                                </p:cTn>
                              </p:par>
                              <p:par>
                                <p:cTn id="14" presetID="6" presetClass="entr" presetSubtype="16" fill="hold" grpId="0" nodeType="withEffect" nodePh="1">
                                  <p:stCondLst>
                                    <p:cond delay="0"/>
                                  </p:stCondLst>
                                  <p:endCondLst>
                                    <p:cond evt="begin" delay="0">
                                      <p:tn val="14"/>
                                    </p:cond>
                                  </p:endCondLst>
                                  <p:childTnLst>
                                    <p:set>
                                      <p:cBhvr>
                                        <p:cTn id="15" dur="1" fill="hold">
                                          <p:stCondLst>
                                            <p:cond delay="0"/>
                                          </p:stCondLst>
                                        </p:cTn>
                                        <p:tgtEl>
                                          <p:spTgt spid="3"/>
                                        </p:tgtEl>
                                        <p:attrNameLst>
                                          <p:attrName>style.visibility</p:attrName>
                                        </p:attrNameLst>
                                      </p:cBhvr>
                                      <p:to>
                                        <p:strVal val="visible"/>
                                      </p:to>
                                    </p:set>
                                    <p:animEffect transition="in" filter="circle(in)">
                                      <p:cBhvr>
                                        <p:cTn id="16" dur="2000"/>
                                        <p:tgtEl>
                                          <p:spTgt spid="3"/>
                                        </p:tgtEl>
                                      </p:cBhvr>
                                    </p:animEffect>
                                  </p:childTnLst>
                                </p:cTn>
                              </p:par>
                              <p:par>
                                <p:cTn id="17" presetID="6" presetClass="entr" presetSubtype="16"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2000"/>
                                        <p:tgtEl>
                                          <p:spTgt spid="7"/>
                                        </p:tgtEl>
                                      </p:cBhvr>
                                    </p:animEffect>
                                  </p:childTnLst>
                                </p:cTn>
                              </p:par>
                              <p:par>
                                <p:cTn id="20" presetID="2" presetClass="entr" presetSubtype="12"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0-#ppt_w/2"/>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1384" y="116632"/>
            <a:ext cx="10573816" cy="1325563"/>
          </a:xfrm>
        </p:spPr>
        <p:txBody>
          <a:bodyPr/>
          <a:lstStyle/>
          <a:p>
            <a:r>
              <a:rPr lang="en-US" b="1"/>
              <a:t>2. BỆNH VÀ TẬT DI TRUYỀN Ở NGƯỜI</a:t>
            </a:r>
            <a:endParaRPr lang="en-US" b="1" dirty="0"/>
          </a:p>
        </p:txBody>
      </p:sp>
      <p:sp>
        <p:nvSpPr>
          <p:cNvPr id="4" name="Arrow: Pentagon 3">
            <a:extLst>
              <a:ext uri="{FF2B5EF4-FFF2-40B4-BE49-F238E27FC236}">
                <a16:creationId xmlns:a16="http://schemas.microsoft.com/office/drawing/2014/main" id="{C51F7D58-037C-971D-2312-CADAE09F01CE}"/>
              </a:ext>
            </a:extLst>
          </p:cNvPr>
          <p:cNvSpPr/>
          <p:nvPr/>
        </p:nvSpPr>
        <p:spPr>
          <a:xfrm>
            <a:off x="0" y="1772816"/>
            <a:ext cx="479376" cy="360040"/>
          </a:xfrm>
          <a:prstGeom prst="homePlate">
            <a:avLst/>
          </a:prstGeom>
          <a:solidFill>
            <a:srgbClr val="009F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Rounded Corners 67">
            <a:extLst>
              <a:ext uri="{FF2B5EF4-FFF2-40B4-BE49-F238E27FC236}">
                <a16:creationId xmlns:a16="http://schemas.microsoft.com/office/drawing/2014/main" id="{6598E92B-3D72-70AE-0227-3701A0C68ADB}"/>
              </a:ext>
            </a:extLst>
          </p:cNvPr>
          <p:cNvSpPr/>
          <p:nvPr/>
        </p:nvSpPr>
        <p:spPr>
          <a:xfrm>
            <a:off x="479376" y="2708920"/>
            <a:ext cx="4320480" cy="3384376"/>
          </a:xfrm>
          <a:prstGeom prst="roundRect">
            <a:avLst>
              <a:gd name="adj" fmla="val 5632"/>
            </a:avLst>
          </a:prstGeom>
          <a:solidFill>
            <a:srgbClr val="FFFF00"/>
          </a:solidFill>
          <a:ln w="28575">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1ED46D1B-DAFE-76D5-198F-E65E8B182D26}"/>
              </a:ext>
            </a:extLst>
          </p:cNvPr>
          <p:cNvSpPr/>
          <p:nvPr/>
        </p:nvSpPr>
        <p:spPr>
          <a:xfrm>
            <a:off x="803412" y="3519982"/>
            <a:ext cx="3708412" cy="648072"/>
          </a:xfrm>
          <a:prstGeom prst="round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t>Hở khe môi, hàm</a:t>
            </a:r>
          </a:p>
        </p:txBody>
      </p:sp>
      <p:sp>
        <p:nvSpPr>
          <p:cNvPr id="70" name="Rectangle: Rounded Corners 69">
            <a:extLst>
              <a:ext uri="{FF2B5EF4-FFF2-40B4-BE49-F238E27FC236}">
                <a16:creationId xmlns:a16="http://schemas.microsoft.com/office/drawing/2014/main" id="{D1C79306-B110-D219-0BC0-45D02DDF10CC}"/>
              </a:ext>
            </a:extLst>
          </p:cNvPr>
          <p:cNvSpPr/>
          <p:nvPr/>
        </p:nvSpPr>
        <p:spPr>
          <a:xfrm>
            <a:off x="803412" y="4331044"/>
            <a:ext cx="3708412" cy="648072"/>
          </a:xfrm>
          <a:prstGeom prst="roundRect">
            <a:avLst/>
          </a:prstGeom>
          <a:solidFill>
            <a:srgbClr val="00B050"/>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t>Dính, thừa ngón tay</a:t>
            </a:r>
          </a:p>
        </p:txBody>
      </p:sp>
      <p:sp>
        <p:nvSpPr>
          <p:cNvPr id="73" name="Rectangle: Rounded Corners 72">
            <a:extLst>
              <a:ext uri="{FF2B5EF4-FFF2-40B4-BE49-F238E27FC236}">
                <a16:creationId xmlns:a16="http://schemas.microsoft.com/office/drawing/2014/main" id="{440F5376-F484-C410-60B1-BD9BD4CB9F5D}"/>
              </a:ext>
            </a:extLst>
          </p:cNvPr>
          <p:cNvSpPr/>
          <p:nvPr/>
        </p:nvSpPr>
        <p:spPr>
          <a:xfrm>
            <a:off x="803412" y="2384884"/>
            <a:ext cx="3708412" cy="648072"/>
          </a:xfrm>
          <a:prstGeom prst="roundRect">
            <a:avLst/>
          </a:prstGeom>
          <a:solidFill>
            <a:schemeClr val="accent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FF00"/>
                </a:solidFill>
              </a:rPr>
              <a:t>Một số tật di truyền</a:t>
            </a:r>
          </a:p>
        </p:txBody>
      </p:sp>
      <p:sp>
        <p:nvSpPr>
          <p:cNvPr id="3" name="TextBox 2">
            <a:extLst>
              <a:ext uri="{FF2B5EF4-FFF2-40B4-BE49-F238E27FC236}">
                <a16:creationId xmlns:a16="http://schemas.microsoft.com/office/drawing/2014/main" id="{4DFE5514-5358-70B9-FDB4-549A74BAF147}"/>
              </a:ext>
            </a:extLst>
          </p:cNvPr>
          <p:cNvSpPr txBox="1"/>
          <p:nvPr/>
        </p:nvSpPr>
        <p:spPr>
          <a:xfrm>
            <a:off x="5951984" y="6177516"/>
            <a:ext cx="5436604" cy="461665"/>
          </a:xfrm>
          <a:prstGeom prst="rect">
            <a:avLst/>
          </a:prstGeom>
          <a:noFill/>
        </p:spPr>
        <p:txBody>
          <a:bodyPr wrap="square" rtlCol="0">
            <a:spAutoFit/>
          </a:bodyPr>
          <a:lstStyle/>
          <a:p>
            <a:pPr algn="ctr"/>
            <a:r>
              <a:rPr lang="en-US" sz="2400" b="1"/>
              <a:t>Tật thừa ngón tay</a:t>
            </a:r>
          </a:p>
        </p:txBody>
      </p:sp>
      <p:sp>
        <p:nvSpPr>
          <p:cNvPr id="5" name="AutoShape 2" descr="Dị tật thừa ngón tay bẩm sinh - Nhà thuốc FPT Long Châu">
            <a:extLst>
              <a:ext uri="{FF2B5EF4-FFF2-40B4-BE49-F238E27FC236}">
                <a16:creationId xmlns:a16="http://schemas.microsoft.com/office/drawing/2014/main" id="{75F3862E-6FD0-3539-A232-20C92641826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EEE74835-912B-BE5A-FFD2-967AE2337D6F}"/>
              </a:ext>
            </a:extLst>
          </p:cNvPr>
          <p:cNvPicPr>
            <a:picLocks noChangeAspect="1"/>
          </p:cNvPicPr>
          <p:nvPr/>
        </p:nvPicPr>
        <p:blipFill>
          <a:blip r:embed="rId2"/>
          <a:stretch>
            <a:fillRect/>
          </a:stretch>
        </p:blipFill>
        <p:spPr>
          <a:xfrm>
            <a:off x="5343559" y="2323773"/>
            <a:ext cx="6653454" cy="3744416"/>
          </a:xfrm>
          <a:prstGeom prst="rect">
            <a:avLst/>
          </a:prstGeom>
        </p:spPr>
      </p:pic>
    </p:spTree>
    <p:extLst>
      <p:ext uri="{BB962C8B-B14F-4D97-AF65-F5344CB8AC3E}">
        <p14:creationId xmlns:p14="http://schemas.microsoft.com/office/powerpoint/2010/main" val="958839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1384" y="116632"/>
            <a:ext cx="10573816" cy="1325563"/>
          </a:xfrm>
        </p:spPr>
        <p:txBody>
          <a:bodyPr/>
          <a:lstStyle/>
          <a:p>
            <a:r>
              <a:rPr lang="en-US" b="1"/>
              <a:t>2. BỆNH VÀ TẬT DI TRUYỀN Ở NGƯỜI</a:t>
            </a:r>
            <a:endParaRPr lang="en-US" b="1" dirty="0"/>
          </a:p>
        </p:txBody>
      </p:sp>
      <p:sp>
        <p:nvSpPr>
          <p:cNvPr id="4" name="Arrow: Pentagon 3">
            <a:extLst>
              <a:ext uri="{FF2B5EF4-FFF2-40B4-BE49-F238E27FC236}">
                <a16:creationId xmlns:a16="http://schemas.microsoft.com/office/drawing/2014/main" id="{C51F7D58-037C-971D-2312-CADAE09F01CE}"/>
              </a:ext>
            </a:extLst>
          </p:cNvPr>
          <p:cNvSpPr/>
          <p:nvPr/>
        </p:nvSpPr>
        <p:spPr>
          <a:xfrm>
            <a:off x="0" y="1772816"/>
            <a:ext cx="479376" cy="360040"/>
          </a:xfrm>
          <a:prstGeom prst="homePlate">
            <a:avLst/>
          </a:prstGeom>
          <a:solidFill>
            <a:srgbClr val="009F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Rounded Corners 67">
            <a:extLst>
              <a:ext uri="{FF2B5EF4-FFF2-40B4-BE49-F238E27FC236}">
                <a16:creationId xmlns:a16="http://schemas.microsoft.com/office/drawing/2014/main" id="{6598E92B-3D72-70AE-0227-3701A0C68ADB}"/>
              </a:ext>
            </a:extLst>
          </p:cNvPr>
          <p:cNvSpPr/>
          <p:nvPr/>
        </p:nvSpPr>
        <p:spPr>
          <a:xfrm>
            <a:off x="479376" y="2708920"/>
            <a:ext cx="4320480" cy="3384376"/>
          </a:xfrm>
          <a:prstGeom prst="roundRect">
            <a:avLst>
              <a:gd name="adj" fmla="val 5632"/>
            </a:avLst>
          </a:prstGeom>
          <a:solidFill>
            <a:srgbClr val="FFFF00"/>
          </a:solidFill>
          <a:ln w="28575">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1ED46D1B-DAFE-76D5-198F-E65E8B182D26}"/>
              </a:ext>
            </a:extLst>
          </p:cNvPr>
          <p:cNvSpPr/>
          <p:nvPr/>
        </p:nvSpPr>
        <p:spPr>
          <a:xfrm>
            <a:off x="803412" y="3519982"/>
            <a:ext cx="3708412" cy="648072"/>
          </a:xfrm>
          <a:prstGeom prst="round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t>Hở khe môi, hàm</a:t>
            </a:r>
          </a:p>
        </p:txBody>
      </p:sp>
      <p:sp>
        <p:nvSpPr>
          <p:cNvPr id="70" name="Rectangle: Rounded Corners 69">
            <a:extLst>
              <a:ext uri="{FF2B5EF4-FFF2-40B4-BE49-F238E27FC236}">
                <a16:creationId xmlns:a16="http://schemas.microsoft.com/office/drawing/2014/main" id="{D1C79306-B110-D219-0BC0-45D02DDF10CC}"/>
              </a:ext>
            </a:extLst>
          </p:cNvPr>
          <p:cNvSpPr/>
          <p:nvPr/>
        </p:nvSpPr>
        <p:spPr>
          <a:xfrm>
            <a:off x="803412" y="4331044"/>
            <a:ext cx="3708412" cy="648072"/>
          </a:xfrm>
          <a:prstGeom prst="roundRect">
            <a:avLst/>
          </a:prstGeom>
          <a:solidFill>
            <a:srgbClr val="00B050"/>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t>Dính, thừa ngón tay</a:t>
            </a:r>
          </a:p>
        </p:txBody>
      </p:sp>
      <p:sp>
        <p:nvSpPr>
          <p:cNvPr id="71" name="Rectangle: Rounded Corners 70">
            <a:extLst>
              <a:ext uri="{FF2B5EF4-FFF2-40B4-BE49-F238E27FC236}">
                <a16:creationId xmlns:a16="http://schemas.microsoft.com/office/drawing/2014/main" id="{701F2C6E-0807-1E53-8307-3197C29B7046}"/>
              </a:ext>
            </a:extLst>
          </p:cNvPr>
          <p:cNvSpPr/>
          <p:nvPr/>
        </p:nvSpPr>
        <p:spPr>
          <a:xfrm>
            <a:off x="803412" y="5136265"/>
            <a:ext cx="3708412" cy="648072"/>
          </a:xfrm>
          <a:prstGeom prst="roundRect">
            <a:avLst/>
          </a:prstGeom>
          <a:solidFill>
            <a:srgbClr val="0070C0"/>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t>Túm lông trên vành tai</a:t>
            </a:r>
          </a:p>
        </p:txBody>
      </p:sp>
      <p:sp>
        <p:nvSpPr>
          <p:cNvPr id="73" name="Rectangle: Rounded Corners 72">
            <a:extLst>
              <a:ext uri="{FF2B5EF4-FFF2-40B4-BE49-F238E27FC236}">
                <a16:creationId xmlns:a16="http://schemas.microsoft.com/office/drawing/2014/main" id="{440F5376-F484-C410-60B1-BD9BD4CB9F5D}"/>
              </a:ext>
            </a:extLst>
          </p:cNvPr>
          <p:cNvSpPr/>
          <p:nvPr/>
        </p:nvSpPr>
        <p:spPr>
          <a:xfrm>
            <a:off x="803412" y="2384884"/>
            <a:ext cx="3708412" cy="648072"/>
          </a:xfrm>
          <a:prstGeom prst="roundRect">
            <a:avLst/>
          </a:prstGeom>
          <a:solidFill>
            <a:schemeClr val="accent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FF00"/>
                </a:solidFill>
              </a:rPr>
              <a:t>Một số tật di truyền</a:t>
            </a:r>
          </a:p>
        </p:txBody>
      </p:sp>
      <p:pic>
        <p:nvPicPr>
          <p:cNvPr id="23554" name="Picture 2" descr="Báo Đà Nẵng điện tử">
            <a:extLst>
              <a:ext uri="{FF2B5EF4-FFF2-40B4-BE49-F238E27FC236}">
                <a16:creationId xmlns:a16="http://schemas.microsoft.com/office/drawing/2014/main" id="{19EEE854-5DBC-5BAB-0A06-B755FCBB72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9896" y="2291810"/>
            <a:ext cx="6858000" cy="38290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8DB44C2-99E4-691B-D22A-63CC16A97FB5}"/>
              </a:ext>
            </a:extLst>
          </p:cNvPr>
          <p:cNvSpPr txBox="1"/>
          <p:nvPr/>
        </p:nvSpPr>
        <p:spPr>
          <a:xfrm>
            <a:off x="5951984" y="6177516"/>
            <a:ext cx="5436604" cy="461665"/>
          </a:xfrm>
          <a:prstGeom prst="rect">
            <a:avLst/>
          </a:prstGeom>
          <a:noFill/>
        </p:spPr>
        <p:txBody>
          <a:bodyPr wrap="square" rtlCol="0">
            <a:spAutoFit/>
          </a:bodyPr>
          <a:lstStyle/>
          <a:p>
            <a:pPr algn="ctr"/>
            <a:r>
              <a:rPr lang="en-US" sz="2400" b="1"/>
              <a:t>Túm lông trên vành tai</a:t>
            </a:r>
          </a:p>
        </p:txBody>
      </p:sp>
    </p:spTree>
    <p:extLst>
      <p:ext uri="{BB962C8B-B14F-4D97-AF65-F5344CB8AC3E}">
        <p14:creationId xmlns:p14="http://schemas.microsoft.com/office/powerpoint/2010/main" val="2051909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23554"/>
                                        </p:tgtEl>
                                        <p:attrNameLst>
                                          <p:attrName>style.visibility</p:attrName>
                                        </p:attrNameLst>
                                      </p:cBhvr>
                                      <p:to>
                                        <p:strVal val="visible"/>
                                      </p:to>
                                    </p:set>
                                    <p:anim calcmode="lin" valueType="num">
                                      <p:cBhvr additive="base">
                                        <p:cTn id="11" dur="500" fill="hold"/>
                                        <p:tgtEl>
                                          <p:spTgt spid="23554"/>
                                        </p:tgtEl>
                                        <p:attrNameLst>
                                          <p:attrName>ppt_x</p:attrName>
                                        </p:attrNameLst>
                                      </p:cBhvr>
                                      <p:tavLst>
                                        <p:tav tm="0">
                                          <p:val>
                                            <p:strVal val="0-#ppt_w/2"/>
                                          </p:val>
                                        </p:tav>
                                        <p:tav tm="100000">
                                          <p:val>
                                            <p:strVal val="#ppt_x"/>
                                          </p:val>
                                        </p:tav>
                                      </p:tavLst>
                                    </p:anim>
                                    <p:anim calcmode="lin" valueType="num">
                                      <p:cBhvr additive="base">
                                        <p:cTn id="12" dur="500" fill="hold"/>
                                        <p:tgtEl>
                                          <p:spTgt spid="23554"/>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71"/>
                                        </p:tgtEl>
                                        <p:attrNameLst>
                                          <p:attrName>style.visibility</p:attrName>
                                        </p:attrNameLst>
                                      </p:cBhvr>
                                      <p:to>
                                        <p:strVal val="visible"/>
                                      </p:to>
                                    </p:set>
                                    <p:anim calcmode="lin" valueType="num">
                                      <p:cBhvr additive="base">
                                        <p:cTn id="15" dur="500" fill="hold"/>
                                        <p:tgtEl>
                                          <p:spTgt spid="71"/>
                                        </p:tgtEl>
                                        <p:attrNameLst>
                                          <p:attrName>ppt_x</p:attrName>
                                        </p:attrNameLst>
                                      </p:cBhvr>
                                      <p:tavLst>
                                        <p:tav tm="0">
                                          <p:val>
                                            <p:strVal val="0-#ppt_w/2"/>
                                          </p:val>
                                        </p:tav>
                                        <p:tav tm="100000">
                                          <p:val>
                                            <p:strVal val="#ppt_x"/>
                                          </p:val>
                                        </p:tav>
                                      </p:tavLst>
                                    </p:anim>
                                    <p:anim calcmode="lin" valueType="num">
                                      <p:cBhvr additive="base">
                                        <p:cTn id="16"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1384" y="116632"/>
            <a:ext cx="10573816" cy="1325563"/>
          </a:xfrm>
        </p:spPr>
        <p:txBody>
          <a:bodyPr/>
          <a:lstStyle/>
          <a:p>
            <a:r>
              <a:rPr lang="en-US" b="1"/>
              <a:t>2. BỆNH VÀ TẬT DI TRUYỀN Ở NGƯỜI</a:t>
            </a:r>
            <a:endParaRPr lang="en-US" b="1" dirty="0"/>
          </a:p>
        </p:txBody>
      </p:sp>
      <p:grpSp>
        <p:nvGrpSpPr>
          <p:cNvPr id="5" name="Group 4">
            <a:extLst>
              <a:ext uri="{FF2B5EF4-FFF2-40B4-BE49-F238E27FC236}">
                <a16:creationId xmlns:a16="http://schemas.microsoft.com/office/drawing/2014/main" id="{AC2EE3F6-E66D-5920-99F4-44F35227964F}"/>
              </a:ext>
            </a:extLst>
          </p:cNvPr>
          <p:cNvGrpSpPr/>
          <p:nvPr/>
        </p:nvGrpSpPr>
        <p:grpSpPr>
          <a:xfrm>
            <a:off x="731404" y="1685223"/>
            <a:ext cx="10801199" cy="591649"/>
            <a:chOff x="-728742" y="1772816"/>
            <a:chExt cx="6470180" cy="784542"/>
          </a:xfrm>
        </p:grpSpPr>
        <p:sp>
          <p:nvSpPr>
            <p:cNvPr id="6" name="Rectangle: Rounded Corners 5">
              <a:extLst>
                <a:ext uri="{FF2B5EF4-FFF2-40B4-BE49-F238E27FC236}">
                  <a16:creationId xmlns:a16="http://schemas.microsoft.com/office/drawing/2014/main" id="{0E9AEAE1-EC13-0076-A6A8-A2293A9A41E7}"/>
                </a:ext>
              </a:extLst>
            </p:cNvPr>
            <p:cNvSpPr/>
            <p:nvPr/>
          </p:nvSpPr>
          <p:spPr>
            <a:xfrm>
              <a:off x="-728742" y="1772816"/>
              <a:ext cx="6470180" cy="784542"/>
            </a:xfrm>
            <a:prstGeom prst="roundRect">
              <a:avLst>
                <a:gd name="adj" fmla="val 4932"/>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CE7CCD03-5CBC-16F5-5190-D13FBE053CF5}"/>
                </a:ext>
              </a:extLst>
            </p:cNvPr>
            <p:cNvSpPr txBox="1"/>
            <p:nvPr/>
          </p:nvSpPr>
          <p:spPr>
            <a:xfrm>
              <a:off x="-707175" y="1796446"/>
              <a:ext cx="6427045" cy="674418"/>
            </a:xfrm>
            <a:prstGeom prst="rect">
              <a:avLst/>
            </a:prstGeom>
            <a:noFill/>
          </p:spPr>
          <p:txBody>
            <a:bodyPr wrap="square">
              <a:spAutoFit/>
            </a:bodyPr>
            <a:lstStyle>
              <a:defPPr>
                <a:defRPr lang="en-US"/>
              </a:defPPr>
              <a:lvl1pPr algn="just">
                <a:lnSpc>
                  <a:spcPct val="125000"/>
                </a:lnSpc>
                <a:defRPr sz="2400" i="1"/>
              </a:lvl1p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sz="2400" b="1" i="1" u="none" strike="noStrike" kern="1200" cap="none" spc="0" normalizeH="0" baseline="0" noProof="0">
                  <a:ln>
                    <a:noFill/>
                  </a:ln>
                  <a:solidFill>
                    <a:srgbClr val="FFFF00"/>
                  </a:solidFill>
                  <a:effectLst/>
                  <a:uLnTx/>
                  <a:uFillTx/>
                  <a:latin typeface="Arial" panose="020B0604020202020204"/>
                  <a:ea typeface="+mn-ea"/>
                  <a:cs typeface="+mn-cs"/>
                </a:rPr>
                <a:t>Dựa trên các hình ảnh trên và nội dung SGK, hãy hoàn thành bảng sau:</a:t>
              </a:r>
            </a:p>
          </p:txBody>
        </p:sp>
      </p:grpSp>
      <p:graphicFrame>
        <p:nvGraphicFramePr>
          <p:cNvPr id="9" name="Table 8">
            <a:extLst>
              <a:ext uri="{FF2B5EF4-FFF2-40B4-BE49-F238E27FC236}">
                <a16:creationId xmlns:a16="http://schemas.microsoft.com/office/drawing/2014/main" id="{508FB514-1DC2-9CFD-7145-8343A4414222}"/>
              </a:ext>
            </a:extLst>
          </p:cNvPr>
          <p:cNvGraphicFramePr>
            <a:graphicFrameLocks noGrp="1"/>
          </p:cNvGraphicFramePr>
          <p:nvPr>
            <p:extLst>
              <p:ext uri="{D42A27DB-BD31-4B8C-83A1-F6EECF244321}">
                <p14:modId xmlns:p14="http://schemas.microsoft.com/office/powerpoint/2010/main" val="4247269564"/>
              </p:ext>
            </p:extLst>
          </p:nvPr>
        </p:nvGraphicFramePr>
        <p:xfrm>
          <a:off x="335360" y="2492896"/>
          <a:ext cx="11521280" cy="4032450"/>
        </p:xfrm>
        <a:graphic>
          <a:graphicData uri="http://schemas.openxmlformats.org/drawingml/2006/table">
            <a:tbl>
              <a:tblPr firstRow="1" bandRow="1">
                <a:tableStyleId>{5940675A-B579-460E-94D1-54222C63F5DA}</a:tableStyleId>
              </a:tblPr>
              <a:tblGrid>
                <a:gridCol w="2376264">
                  <a:extLst>
                    <a:ext uri="{9D8B030D-6E8A-4147-A177-3AD203B41FA5}">
                      <a16:colId xmlns:a16="http://schemas.microsoft.com/office/drawing/2014/main" val="277046084"/>
                    </a:ext>
                  </a:extLst>
                </a:gridCol>
                <a:gridCol w="2808312">
                  <a:extLst>
                    <a:ext uri="{9D8B030D-6E8A-4147-A177-3AD203B41FA5}">
                      <a16:colId xmlns:a16="http://schemas.microsoft.com/office/drawing/2014/main" val="639161505"/>
                    </a:ext>
                  </a:extLst>
                </a:gridCol>
                <a:gridCol w="3096344">
                  <a:extLst>
                    <a:ext uri="{9D8B030D-6E8A-4147-A177-3AD203B41FA5}">
                      <a16:colId xmlns:a16="http://schemas.microsoft.com/office/drawing/2014/main" val="1702131457"/>
                    </a:ext>
                  </a:extLst>
                </a:gridCol>
                <a:gridCol w="3240360">
                  <a:extLst>
                    <a:ext uri="{9D8B030D-6E8A-4147-A177-3AD203B41FA5}">
                      <a16:colId xmlns:a16="http://schemas.microsoft.com/office/drawing/2014/main" val="1977072821"/>
                    </a:ext>
                  </a:extLst>
                </a:gridCol>
              </a:tblGrid>
              <a:tr h="511179">
                <a:tc gridSpan="2">
                  <a:txBody>
                    <a:bodyPr/>
                    <a:lstStyle/>
                    <a:p>
                      <a:pPr algn="ctr">
                        <a:lnSpc>
                          <a:spcPct val="120000"/>
                        </a:lnSpc>
                      </a:pPr>
                      <a:r>
                        <a:rPr lang="en-US" sz="2300" b="1"/>
                        <a:t>Tên bệnh và tật di truyền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pPr>
                      <a:r>
                        <a:rPr lang="en-US" sz="2300" b="1"/>
                        <a:t>Đặc điểm di truyền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20000"/>
                        </a:lnSpc>
                      </a:pPr>
                      <a:r>
                        <a:rPr lang="en-US" sz="2300" b="1"/>
                        <a:t>Biểu hiện bên ngoài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474782601"/>
                  </a:ext>
                </a:extLst>
              </a:tr>
              <a:tr h="511179">
                <a:tc rowSpan="2">
                  <a:txBody>
                    <a:bodyPr/>
                    <a:lstStyle/>
                    <a:p>
                      <a:pPr>
                        <a:lnSpc>
                          <a:spcPct val="120000"/>
                        </a:lnSpc>
                      </a:pPr>
                      <a:r>
                        <a:rPr lang="en-US" sz="2300" b="1"/>
                        <a:t>Hội chứng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20000"/>
                        </a:lnSpc>
                      </a:pPr>
                      <a:r>
                        <a:rPr lang="en-US" sz="2300"/>
                        <a:t>Down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pPr>
                      <a:endParaRPr lang="en-US" sz="23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pPr>
                      <a:endParaRPr lang="en-US" sz="23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2564921"/>
                  </a:ext>
                </a:extLst>
              </a:tr>
              <a:tr h="511179">
                <a:tc vMerge="1">
                  <a:txBody>
                    <a:bodyPr/>
                    <a:lstStyle/>
                    <a:p>
                      <a:pPr>
                        <a:lnSpc>
                          <a:spcPct val="120000"/>
                        </a:lnSpc>
                      </a:pPr>
                      <a:endParaRPr lang="en-US" sz="20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pPr>
                      <a:r>
                        <a:rPr lang="en-US" sz="2300"/>
                        <a:t>Turner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pPr>
                      <a:endParaRPr lang="en-US" sz="23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pPr>
                      <a:endParaRPr lang="en-US" sz="23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22785111"/>
                  </a:ext>
                </a:extLst>
              </a:tr>
              <a:tr h="511179">
                <a:tc rowSpan="2">
                  <a:txBody>
                    <a:bodyPr/>
                    <a:lstStyle/>
                    <a:p>
                      <a:pPr>
                        <a:lnSpc>
                          <a:spcPct val="120000"/>
                        </a:lnSpc>
                      </a:pPr>
                      <a:r>
                        <a:rPr lang="en-US" sz="2300" b="1"/>
                        <a:t>Bệnh di truyền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nSpc>
                          <a:spcPct val="120000"/>
                        </a:lnSpc>
                      </a:pPr>
                      <a:r>
                        <a:rPr lang="en-US" sz="2300"/>
                        <a:t>Câm điếc bẩm sinh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pPr>
                      <a:endParaRPr lang="en-US" sz="23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pPr>
                      <a:endParaRPr lang="en-US" sz="23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2074957"/>
                  </a:ext>
                </a:extLst>
              </a:tr>
              <a:tr h="511179">
                <a:tc vMerge="1">
                  <a:txBody>
                    <a:bodyPr/>
                    <a:lstStyle/>
                    <a:p>
                      <a:pPr>
                        <a:lnSpc>
                          <a:spcPct val="120000"/>
                        </a:lnSpc>
                      </a:pPr>
                      <a:endParaRPr lang="en-US" sz="20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pPr>
                      <a:r>
                        <a:rPr lang="en-US" sz="2300"/>
                        <a:t>Bạch tạng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pPr>
                      <a:endParaRPr lang="en-US" sz="23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pPr>
                      <a:endParaRPr lang="en-US" sz="23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0842521"/>
                  </a:ext>
                </a:extLst>
              </a:tr>
              <a:tr h="511179">
                <a:tc rowSpan="2">
                  <a:txBody>
                    <a:bodyPr/>
                    <a:lstStyle/>
                    <a:p>
                      <a:pPr>
                        <a:lnSpc>
                          <a:spcPct val="120000"/>
                        </a:lnSpc>
                      </a:pPr>
                      <a:r>
                        <a:rPr lang="en-US" sz="2300" b="1"/>
                        <a:t>Tật di truyền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nSpc>
                          <a:spcPct val="120000"/>
                        </a:lnSpc>
                      </a:pPr>
                      <a:r>
                        <a:rPr lang="en-US" sz="2300"/>
                        <a:t>Hở khe môi, hàm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pPr>
                      <a:endParaRPr lang="en-US" sz="23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pPr>
                      <a:endParaRPr lang="en-US" sz="23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0819767"/>
                  </a:ext>
                </a:extLst>
              </a:tr>
              <a:tr h="965376">
                <a:tc vMerge="1">
                  <a:txBody>
                    <a:bodyPr/>
                    <a:lstStyle/>
                    <a:p>
                      <a:pPr>
                        <a:lnSpc>
                          <a:spcPct val="120000"/>
                        </a:lnSpc>
                      </a:pPr>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pPr>
                      <a:r>
                        <a:rPr lang="en-US" sz="2300"/>
                        <a:t>Dính hoặc thừa ngón tay, chân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pPr>
                      <a:endParaRPr lang="en-US" sz="23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pPr>
                      <a:endParaRPr lang="en-US" sz="23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65890023"/>
                  </a:ext>
                </a:extLst>
              </a:tr>
            </a:tbl>
          </a:graphicData>
        </a:graphic>
      </p:graphicFrame>
    </p:spTree>
    <p:extLst>
      <p:ext uri="{BB962C8B-B14F-4D97-AF65-F5344CB8AC3E}">
        <p14:creationId xmlns:p14="http://schemas.microsoft.com/office/powerpoint/2010/main" val="3223189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5A478F45-0A94-4AC4-4F8B-82AE631BD87E}"/>
              </a:ext>
            </a:extLst>
          </p:cNvPr>
          <p:cNvGraphicFramePr>
            <a:graphicFrameLocks noGrp="1"/>
          </p:cNvGraphicFramePr>
          <p:nvPr>
            <p:extLst>
              <p:ext uri="{D42A27DB-BD31-4B8C-83A1-F6EECF244321}">
                <p14:modId xmlns:p14="http://schemas.microsoft.com/office/powerpoint/2010/main" val="3605582633"/>
              </p:ext>
            </p:extLst>
          </p:nvPr>
        </p:nvGraphicFramePr>
        <p:xfrm>
          <a:off x="335360" y="1052736"/>
          <a:ext cx="11665295" cy="5616625"/>
        </p:xfrm>
        <a:graphic>
          <a:graphicData uri="http://schemas.openxmlformats.org/drawingml/2006/table">
            <a:tbl>
              <a:tblPr firstRow="1" bandRow="1">
                <a:tableStyleId>{5940675A-B579-460E-94D1-54222C63F5DA}</a:tableStyleId>
              </a:tblPr>
              <a:tblGrid>
                <a:gridCol w="2376264">
                  <a:extLst>
                    <a:ext uri="{9D8B030D-6E8A-4147-A177-3AD203B41FA5}">
                      <a16:colId xmlns:a16="http://schemas.microsoft.com/office/drawing/2014/main" val="277046084"/>
                    </a:ext>
                  </a:extLst>
                </a:gridCol>
                <a:gridCol w="2592288">
                  <a:extLst>
                    <a:ext uri="{9D8B030D-6E8A-4147-A177-3AD203B41FA5}">
                      <a16:colId xmlns:a16="http://schemas.microsoft.com/office/drawing/2014/main" val="639161505"/>
                    </a:ext>
                  </a:extLst>
                </a:gridCol>
                <a:gridCol w="3600400">
                  <a:extLst>
                    <a:ext uri="{9D8B030D-6E8A-4147-A177-3AD203B41FA5}">
                      <a16:colId xmlns:a16="http://schemas.microsoft.com/office/drawing/2014/main" val="1702131457"/>
                    </a:ext>
                  </a:extLst>
                </a:gridCol>
                <a:gridCol w="3096343">
                  <a:extLst>
                    <a:ext uri="{9D8B030D-6E8A-4147-A177-3AD203B41FA5}">
                      <a16:colId xmlns:a16="http://schemas.microsoft.com/office/drawing/2014/main" val="1977072821"/>
                    </a:ext>
                  </a:extLst>
                </a:gridCol>
              </a:tblGrid>
              <a:tr h="503012">
                <a:tc gridSpan="2">
                  <a:txBody>
                    <a:bodyPr/>
                    <a:lstStyle/>
                    <a:p>
                      <a:pPr algn="ctr">
                        <a:lnSpc>
                          <a:spcPct val="120000"/>
                        </a:lnSpc>
                      </a:pPr>
                      <a:r>
                        <a:rPr lang="en-US" sz="2200" b="1"/>
                        <a:t>Tên bệnh và tật di truyền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pPr>
                      <a:r>
                        <a:rPr lang="en-US" sz="2200" b="1"/>
                        <a:t>Đặc điểm di truyền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20000"/>
                        </a:lnSpc>
                      </a:pPr>
                      <a:r>
                        <a:rPr lang="en-US" sz="2200" b="1"/>
                        <a:t>Biểu hiện bên ngoài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474782601"/>
                  </a:ext>
                </a:extLst>
              </a:tr>
              <a:tr h="1832254">
                <a:tc rowSpan="2">
                  <a:txBody>
                    <a:bodyPr/>
                    <a:lstStyle/>
                    <a:p>
                      <a:pPr>
                        <a:lnSpc>
                          <a:spcPct val="120000"/>
                        </a:lnSpc>
                      </a:pPr>
                      <a:r>
                        <a:rPr lang="en-US" sz="2200" b="1"/>
                        <a:t>Hội chứng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20000"/>
                        </a:lnSpc>
                      </a:pPr>
                      <a:r>
                        <a:rPr lang="en-US" sz="2200"/>
                        <a:t>Down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pPr>
                      <a:r>
                        <a:rPr lang="en-US" sz="2200"/>
                        <a:t>Thừa một NST số 21 hoặc do đột biến chuyển đoạn NST số 21 hoặc đột biến ở nhiều gene.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pPr>
                      <a:r>
                        <a:rPr lang="vi-VN" sz="2200"/>
                        <a:t>Trẻ chậm phát triển trí tuệ, cổ ngắn, lưỡi dày,...</a:t>
                      </a:r>
                      <a:endParaRPr lang="en-US" sz="2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2564921"/>
                  </a:ext>
                </a:extLst>
              </a:tr>
              <a:tr h="1389173">
                <a:tc vMerge="1">
                  <a:txBody>
                    <a:bodyPr/>
                    <a:lstStyle/>
                    <a:p>
                      <a:pPr>
                        <a:lnSpc>
                          <a:spcPct val="120000"/>
                        </a:lnSpc>
                      </a:pPr>
                      <a:endParaRPr lang="en-US" sz="20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pPr>
                      <a:r>
                        <a:rPr lang="en-US" sz="2200"/>
                        <a:t>Turner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pPr>
                      <a:r>
                        <a:rPr lang="en-US" sz="2200"/>
                        <a:t>Thiếu một NST giới tính X hoặc do đột biến mất đoạn trên NST 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pPr>
                      <a:r>
                        <a:rPr lang="en-US" sz="2200"/>
                        <a:t>Là nữ, chậm lớn, cổ và ngực to ngang, tuyến vú không phát triển,...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22785111"/>
                  </a:ext>
                </a:extLst>
              </a:tr>
              <a:tr h="946093">
                <a:tc rowSpan="2">
                  <a:txBody>
                    <a:bodyPr/>
                    <a:lstStyle/>
                    <a:p>
                      <a:pPr>
                        <a:lnSpc>
                          <a:spcPct val="120000"/>
                        </a:lnSpc>
                      </a:pPr>
                      <a:r>
                        <a:rPr lang="en-US" sz="2200" b="1"/>
                        <a:t>Bệnh di truyền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nSpc>
                          <a:spcPct val="120000"/>
                        </a:lnSpc>
                      </a:pPr>
                      <a:r>
                        <a:rPr lang="en-US" sz="2200"/>
                        <a:t>Câm điếc bẩm sinh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pPr>
                      <a:r>
                        <a:rPr lang="vi-VN" sz="2200"/>
                        <a:t>Đột biến gen lặn trên NST thường hoặc NST X</a:t>
                      </a:r>
                      <a:endParaRPr lang="en-US" sz="2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pPr>
                      <a:r>
                        <a:rPr lang="en-US" sz="2200"/>
                        <a:t>Trẻ không có khả năng nghe, nói.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2074957"/>
                  </a:ext>
                </a:extLst>
              </a:tr>
              <a:tr h="946093">
                <a:tc vMerge="1">
                  <a:txBody>
                    <a:bodyPr/>
                    <a:lstStyle/>
                    <a:p>
                      <a:pPr>
                        <a:lnSpc>
                          <a:spcPct val="120000"/>
                        </a:lnSpc>
                      </a:pPr>
                      <a:endParaRPr lang="en-US" sz="20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pPr>
                      <a:r>
                        <a:rPr lang="en-US" sz="2200"/>
                        <a:t>Bạch tạng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pPr>
                      <a:r>
                        <a:rPr lang="vi-VN" sz="2200"/>
                        <a:t>Đột biến gene lặn trên NST thường</a:t>
                      </a:r>
                      <a:endParaRPr lang="en-US" sz="2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pPr>
                      <a:r>
                        <a:rPr lang="en-US" sz="2200"/>
                        <a:t>Da, tóc, lông màu nhạt.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0842521"/>
                  </a:ext>
                </a:extLst>
              </a:tr>
            </a:tbl>
          </a:graphicData>
        </a:graphic>
      </p:graphicFrame>
      <p:sp>
        <p:nvSpPr>
          <p:cNvPr id="8" name="Rectangle 7">
            <a:extLst>
              <a:ext uri="{FF2B5EF4-FFF2-40B4-BE49-F238E27FC236}">
                <a16:creationId xmlns:a16="http://schemas.microsoft.com/office/drawing/2014/main" id="{7649A14D-E2D0-4DE3-345F-E0A9138338DB}"/>
              </a:ext>
            </a:extLst>
          </p:cNvPr>
          <p:cNvSpPr/>
          <p:nvPr/>
        </p:nvSpPr>
        <p:spPr>
          <a:xfrm>
            <a:off x="4799856" y="260648"/>
            <a:ext cx="2592288" cy="432048"/>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BẢNG KẾT QUẢ</a:t>
            </a:r>
          </a:p>
        </p:txBody>
      </p:sp>
    </p:spTree>
    <p:extLst>
      <p:ext uri="{BB962C8B-B14F-4D97-AF65-F5344CB8AC3E}">
        <p14:creationId xmlns:p14="http://schemas.microsoft.com/office/powerpoint/2010/main" val="3862351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5A478F45-0A94-4AC4-4F8B-82AE631BD87E}"/>
              </a:ext>
            </a:extLst>
          </p:cNvPr>
          <p:cNvGraphicFramePr>
            <a:graphicFrameLocks noGrp="1"/>
          </p:cNvGraphicFramePr>
          <p:nvPr>
            <p:extLst>
              <p:ext uri="{D42A27DB-BD31-4B8C-83A1-F6EECF244321}">
                <p14:modId xmlns:p14="http://schemas.microsoft.com/office/powerpoint/2010/main" val="3435134396"/>
              </p:ext>
            </p:extLst>
          </p:nvPr>
        </p:nvGraphicFramePr>
        <p:xfrm>
          <a:off x="335360" y="1052736"/>
          <a:ext cx="11665295" cy="3428204"/>
        </p:xfrm>
        <a:graphic>
          <a:graphicData uri="http://schemas.openxmlformats.org/drawingml/2006/table">
            <a:tbl>
              <a:tblPr firstRow="1" bandRow="1">
                <a:tableStyleId>{5940675A-B579-460E-94D1-54222C63F5DA}</a:tableStyleId>
              </a:tblPr>
              <a:tblGrid>
                <a:gridCol w="2376264">
                  <a:extLst>
                    <a:ext uri="{9D8B030D-6E8A-4147-A177-3AD203B41FA5}">
                      <a16:colId xmlns:a16="http://schemas.microsoft.com/office/drawing/2014/main" val="277046084"/>
                    </a:ext>
                  </a:extLst>
                </a:gridCol>
                <a:gridCol w="2592288">
                  <a:extLst>
                    <a:ext uri="{9D8B030D-6E8A-4147-A177-3AD203B41FA5}">
                      <a16:colId xmlns:a16="http://schemas.microsoft.com/office/drawing/2014/main" val="639161505"/>
                    </a:ext>
                  </a:extLst>
                </a:gridCol>
                <a:gridCol w="3600400">
                  <a:extLst>
                    <a:ext uri="{9D8B030D-6E8A-4147-A177-3AD203B41FA5}">
                      <a16:colId xmlns:a16="http://schemas.microsoft.com/office/drawing/2014/main" val="1702131457"/>
                    </a:ext>
                  </a:extLst>
                </a:gridCol>
                <a:gridCol w="3096343">
                  <a:extLst>
                    <a:ext uri="{9D8B030D-6E8A-4147-A177-3AD203B41FA5}">
                      <a16:colId xmlns:a16="http://schemas.microsoft.com/office/drawing/2014/main" val="1977072821"/>
                    </a:ext>
                  </a:extLst>
                </a:gridCol>
              </a:tblGrid>
              <a:tr h="503012">
                <a:tc gridSpan="2">
                  <a:txBody>
                    <a:bodyPr/>
                    <a:lstStyle/>
                    <a:p>
                      <a:pPr algn="ctr">
                        <a:lnSpc>
                          <a:spcPct val="120000"/>
                        </a:lnSpc>
                      </a:pPr>
                      <a:r>
                        <a:rPr lang="en-US" sz="2200" b="1"/>
                        <a:t>Tên bệnh và tật di truyền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pPr>
                      <a:r>
                        <a:rPr lang="en-US" sz="2200" b="1"/>
                        <a:t>Đặc điểm di truyền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20000"/>
                        </a:lnSpc>
                      </a:pPr>
                      <a:r>
                        <a:rPr lang="en-US" sz="2200" b="1"/>
                        <a:t>Biểu hiện bên ngoài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474782601"/>
                  </a:ext>
                </a:extLst>
              </a:tr>
              <a:tr h="946093">
                <a:tc rowSpan="2">
                  <a:txBody>
                    <a:bodyPr/>
                    <a:lstStyle/>
                    <a:p>
                      <a:pPr>
                        <a:lnSpc>
                          <a:spcPct val="120000"/>
                        </a:lnSpc>
                      </a:pPr>
                      <a:r>
                        <a:rPr lang="en-US" sz="2200" b="1"/>
                        <a:t>Tật di truyền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nSpc>
                          <a:spcPct val="120000"/>
                        </a:lnSpc>
                      </a:pPr>
                      <a:r>
                        <a:rPr lang="en-US" sz="2200"/>
                        <a:t>Hở khe môi, hàm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pPr>
                      <a:r>
                        <a:rPr lang="en-US" sz="2200"/>
                        <a:t>Do đột biến gene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pPr>
                      <a:r>
                        <a:rPr lang="en-US" sz="2200"/>
                        <a:t>Xuất hiện khe hở tại môi trên, vòm miệng hoặc cả môi vòm.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2074957"/>
                  </a:ext>
                </a:extLst>
              </a:tr>
              <a:tr h="946093">
                <a:tc vMerge="1">
                  <a:txBody>
                    <a:bodyPr/>
                    <a:lstStyle/>
                    <a:p>
                      <a:pPr>
                        <a:lnSpc>
                          <a:spcPct val="120000"/>
                        </a:lnSpc>
                      </a:pPr>
                      <a:endParaRPr lang="en-US" sz="20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pPr>
                      <a:r>
                        <a:rPr lang="en-US" sz="2200"/>
                        <a:t>Dính hoặc thừa ngón tay, chân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pPr>
                      <a:r>
                        <a:rPr lang="en-US" sz="2200"/>
                        <a:t>Do đột biến gene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pPr>
                      <a:r>
                        <a:rPr lang="en-US" sz="2200"/>
                        <a:t>– Các ngón tay hoặc chân bị dính vào nhau. </a:t>
                      </a:r>
                    </a:p>
                    <a:p>
                      <a:pPr>
                        <a:lnSpc>
                          <a:spcPct val="120000"/>
                        </a:lnSpc>
                      </a:pPr>
                      <a:r>
                        <a:rPr lang="en-US" sz="2200"/>
                        <a:t>– Bàn tay hoặc bàn chân có nhiều ngón.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0842521"/>
                  </a:ext>
                </a:extLst>
              </a:tr>
            </a:tbl>
          </a:graphicData>
        </a:graphic>
      </p:graphicFrame>
      <p:sp>
        <p:nvSpPr>
          <p:cNvPr id="8" name="Rectangle 7">
            <a:extLst>
              <a:ext uri="{FF2B5EF4-FFF2-40B4-BE49-F238E27FC236}">
                <a16:creationId xmlns:a16="http://schemas.microsoft.com/office/drawing/2014/main" id="{7649A14D-E2D0-4DE3-345F-E0A9138338DB}"/>
              </a:ext>
            </a:extLst>
          </p:cNvPr>
          <p:cNvSpPr/>
          <p:nvPr/>
        </p:nvSpPr>
        <p:spPr>
          <a:xfrm>
            <a:off x="4799856" y="260648"/>
            <a:ext cx="2592288" cy="432048"/>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BẢNG KẾT QUẢ</a:t>
            </a:r>
          </a:p>
        </p:txBody>
      </p:sp>
    </p:spTree>
    <p:extLst>
      <p:ext uri="{BB962C8B-B14F-4D97-AF65-F5344CB8AC3E}">
        <p14:creationId xmlns:p14="http://schemas.microsoft.com/office/powerpoint/2010/main" val="889067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1384" y="116632"/>
            <a:ext cx="10573816" cy="1325563"/>
          </a:xfrm>
        </p:spPr>
        <p:txBody>
          <a:bodyPr/>
          <a:lstStyle/>
          <a:p>
            <a:r>
              <a:rPr lang="en-US" b="1"/>
              <a:t>1. TÍNH TRẠNG Ở NGƯỜI</a:t>
            </a:r>
            <a:endParaRPr lang="en-US" b="1" dirty="0"/>
          </a:p>
        </p:txBody>
      </p:sp>
      <p:pic>
        <p:nvPicPr>
          <p:cNvPr id="11266" name="Picture 2" descr="international group of happy smiling people - Community Foundation of the  Kootenay Rockies">
            <a:extLst>
              <a:ext uri="{FF2B5EF4-FFF2-40B4-BE49-F238E27FC236}">
                <a16:creationId xmlns:a16="http://schemas.microsoft.com/office/drawing/2014/main" id="{79BA4C62-A753-9128-6B4D-6128F12D383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981"/>
          <a:stretch/>
        </p:blipFill>
        <p:spPr bwMode="auto">
          <a:xfrm>
            <a:off x="3994062" y="2392902"/>
            <a:ext cx="8226047" cy="4581128"/>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4576B359-C18E-C539-972C-140BC6D78557}"/>
              </a:ext>
            </a:extLst>
          </p:cNvPr>
          <p:cNvGrpSpPr/>
          <p:nvPr/>
        </p:nvGrpSpPr>
        <p:grpSpPr>
          <a:xfrm>
            <a:off x="225686" y="1679580"/>
            <a:ext cx="6806418" cy="1461388"/>
            <a:chOff x="263352" y="1754452"/>
            <a:chExt cx="4608512" cy="1937839"/>
          </a:xfrm>
        </p:grpSpPr>
        <p:sp>
          <p:nvSpPr>
            <p:cNvPr id="8" name="Rectangle: Rounded Corners 7">
              <a:extLst>
                <a:ext uri="{FF2B5EF4-FFF2-40B4-BE49-F238E27FC236}">
                  <a16:creationId xmlns:a16="http://schemas.microsoft.com/office/drawing/2014/main" id="{42490F60-1F51-79D3-6C40-451411239042}"/>
                </a:ext>
              </a:extLst>
            </p:cNvPr>
            <p:cNvSpPr/>
            <p:nvPr/>
          </p:nvSpPr>
          <p:spPr>
            <a:xfrm>
              <a:off x="263352" y="1772816"/>
              <a:ext cx="4608512" cy="1919475"/>
            </a:xfrm>
            <a:prstGeom prst="roundRect">
              <a:avLst>
                <a:gd name="adj" fmla="val 4932"/>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552A285-B621-2355-3DC0-79F3573D9F09}"/>
                </a:ext>
              </a:extLst>
            </p:cNvPr>
            <p:cNvSpPr txBox="1"/>
            <p:nvPr/>
          </p:nvSpPr>
          <p:spPr>
            <a:xfrm>
              <a:off x="337610" y="1754452"/>
              <a:ext cx="4436743" cy="1898777"/>
            </a:xfrm>
            <a:prstGeom prst="rect">
              <a:avLst/>
            </a:prstGeom>
            <a:noFill/>
          </p:spPr>
          <p:txBody>
            <a:bodyPr wrap="square">
              <a:spAutoFit/>
            </a:bodyPr>
            <a:lstStyle>
              <a:defPPr>
                <a:defRPr lang="en-US"/>
              </a:defPPr>
              <a:lvl1pPr algn="just">
                <a:lnSpc>
                  <a:spcPct val="125000"/>
                </a:lnSpc>
                <a:defRPr sz="2400" i="1"/>
              </a:lvl1pPr>
            </a:lstStyle>
            <a:p>
              <a:r>
                <a:rPr lang="vi-VN" b="1">
                  <a:solidFill>
                    <a:srgbClr val="FFFF00"/>
                  </a:solidFill>
                </a:rPr>
                <a:t>Quan sát </a:t>
              </a:r>
              <a:r>
                <a:rPr lang="en-US" b="1">
                  <a:solidFill>
                    <a:srgbClr val="FFFF00"/>
                  </a:solidFill>
                </a:rPr>
                <a:t>hình </a:t>
              </a:r>
              <a:r>
                <a:rPr lang="vi-VN" b="1">
                  <a:solidFill>
                    <a:srgbClr val="FFFF00"/>
                  </a:solidFill>
                </a:rPr>
                <a:t>xác định những tính trạng quan sát được. Xác định kiểu hình của em đối với mỗi tính trạng vừa nêu.</a:t>
              </a:r>
              <a:endParaRPr lang="en-US" b="1">
                <a:solidFill>
                  <a:srgbClr val="FFFF00"/>
                </a:solidFill>
              </a:endParaRPr>
            </a:p>
          </p:txBody>
        </p:sp>
      </p:grpSp>
    </p:spTree>
    <p:extLst>
      <p:ext uri="{BB962C8B-B14F-4D97-AF65-F5344CB8AC3E}">
        <p14:creationId xmlns:p14="http://schemas.microsoft.com/office/powerpoint/2010/main" val="17729694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path" presetSubtype="0" accel="50000" decel="50000" fill="hold" nodeType="clickEffect">
                                  <p:stCondLst>
                                    <p:cond delay="0"/>
                                  </p:stCondLst>
                                  <p:childTnLst>
                                    <p:animMotion origin="layout" path="M 4.16667E-7 -2.22222E-6 L 4.16667E-7 0.71597 " pathEditMode="relative" rAng="0" ptsTypes="AA">
                                      <p:cBhvr>
                                        <p:cTn id="17" dur="2000" fill="hold"/>
                                        <p:tgtEl>
                                          <p:spTgt spid="11266"/>
                                        </p:tgtEl>
                                        <p:attrNameLst>
                                          <p:attrName>ppt_x</p:attrName>
                                          <p:attrName>ppt_y</p:attrName>
                                        </p:attrNameLst>
                                      </p:cBhvr>
                                      <p:rCtr x="0" y="3578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A8D2318-4D73-5299-2F8E-2A4A26DBC8A8}"/>
              </a:ext>
            </a:extLst>
          </p:cNvPr>
          <p:cNvSpPr txBox="1"/>
          <p:nvPr/>
        </p:nvSpPr>
        <p:spPr>
          <a:xfrm>
            <a:off x="723076" y="1700808"/>
            <a:ext cx="11061555" cy="1431930"/>
          </a:xfrm>
          <a:prstGeom prst="rect">
            <a:avLst/>
          </a:prstGeom>
          <a:solidFill>
            <a:schemeClr val="accent4">
              <a:lumMod val="20000"/>
              <a:lumOff val="80000"/>
            </a:schemeClr>
          </a:solidFill>
        </p:spPr>
        <p:txBody>
          <a:bodyPr wrap="square">
            <a:spAutoFit/>
          </a:bodyPr>
          <a:lstStyle/>
          <a:p>
            <a:pPr algn="just">
              <a:lnSpc>
                <a:spcPct val="125000"/>
              </a:lnSpc>
              <a:spcAft>
                <a:spcPts val="600"/>
              </a:spcAft>
            </a:pPr>
            <a:r>
              <a:rPr lang="en-US" sz="2400" b="1"/>
              <a:t> </a:t>
            </a:r>
            <a:r>
              <a:rPr lang="vi-VN" sz="2400"/>
              <a:t>Đọc thông tin mục III trong SGK kết hợp các kiến thức đã biết</a:t>
            </a:r>
            <a:r>
              <a:rPr lang="en-US" sz="2400"/>
              <a:t>. </a:t>
            </a:r>
            <a:r>
              <a:rPr lang="vi-VN" sz="2400"/>
              <a:t>Nêu các nguyên nhân phát sinh các tật, bệnh di truyền ở người và một số biện pháp hạn chế phát sinh các tật, bệnh đó.</a:t>
            </a:r>
          </a:p>
        </p:txBody>
      </p:sp>
      <p:sp>
        <p:nvSpPr>
          <p:cNvPr id="4" name="AutoShape 20">
            <a:extLst>
              <a:ext uri="{FF2B5EF4-FFF2-40B4-BE49-F238E27FC236}">
                <a16:creationId xmlns:a16="http://schemas.microsoft.com/office/drawing/2014/main" id="{255A95E7-8549-F8D0-D690-420AA1A213B0}"/>
              </a:ext>
            </a:extLst>
          </p:cNvPr>
          <p:cNvSpPr>
            <a:spLocks noChangeArrowheads="1"/>
          </p:cNvSpPr>
          <p:nvPr/>
        </p:nvSpPr>
        <p:spPr bwMode="auto">
          <a:xfrm>
            <a:off x="5370847" y="3361934"/>
            <a:ext cx="1450305" cy="500608"/>
          </a:xfrm>
          <a:prstGeom prst="roundRect">
            <a:avLst>
              <a:gd name="adj" fmla="val 50000"/>
            </a:avLst>
          </a:prstGeom>
          <a:gradFill rotWithShape="1">
            <a:gsLst>
              <a:gs pos="0">
                <a:schemeClr val="bg1">
                  <a:gamma/>
                  <a:shade val="46275"/>
                  <a:invGamma/>
                </a:schemeClr>
              </a:gs>
              <a:gs pos="50000">
                <a:schemeClr val="bg1"/>
              </a:gs>
              <a:gs pos="100000">
                <a:schemeClr val="bg1">
                  <a:gamma/>
                  <a:shade val="46275"/>
                  <a:invGamma/>
                </a:schemeClr>
              </a:gs>
            </a:gsLst>
            <a:lin ang="0" scaled="1"/>
          </a:gra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400" b="1">
                <a:latin typeface="+mj-lt"/>
              </a:rPr>
              <a:t>Trả lời</a:t>
            </a:r>
          </a:p>
        </p:txBody>
      </p:sp>
      <p:sp>
        <p:nvSpPr>
          <p:cNvPr id="5" name="Rectangle 4">
            <a:extLst>
              <a:ext uri="{FF2B5EF4-FFF2-40B4-BE49-F238E27FC236}">
                <a16:creationId xmlns:a16="http://schemas.microsoft.com/office/drawing/2014/main" id="{0011DB6B-761A-86DA-0CAA-FAC8DA3D5436}"/>
              </a:ext>
            </a:extLst>
          </p:cNvPr>
          <p:cNvSpPr/>
          <p:nvPr/>
        </p:nvSpPr>
        <p:spPr>
          <a:xfrm>
            <a:off x="723076" y="4077072"/>
            <a:ext cx="11061555" cy="2592288"/>
          </a:xfrm>
          <a:prstGeom prst="rect">
            <a:avLst/>
          </a:prstGeom>
          <a:solidFill>
            <a:schemeClr val="accent6">
              <a:lumMod val="20000"/>
              <a:lumOff val="80000"/>
            </a:schemeClr>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Single Corner Rounded 8">
            <a:extLst>
              <a:ext uri="{FF2B5EF4-FFF2-40B4-BE49-F238E27FC236}">
                <a16:creationId xmlns:a16="http://schemas.microsoft.com/office/drawing/2014/main" id="{ECAF3E90-C676-0D41-2A8E-0D65011CA645}"/>
              </a:ext>
            </a:extLst>
          </p:cNvPr>
          <p:cNvSpPr/>
          <p:nvPr/>
        </p:nvSpPr>
        <p:spPr>
          <a:xfrm>
            <a:off x="723076" y="4077072"/>
            <a:ext cx="2348588" cy="576064"/>
          </a:xfrm>
          <a:prstGeom prst="round1Rect">
            <a:avLst>
              <a:gd name="adj" fmla="val 0"/>
            </a:avLst>
          </a:prstGeom>
          <a:solidFill>
            <a:schemeClr val="accent6">
              <a:lumMod val="75000"/>
            </a:schemeClr>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b="1"/>
              <a:t>* Nguyên nhân</a:t>
            </a:r>
            <a:endParaRPr lang="en-US" sz="2400" b="1"/>
          </a:p>
        </p:txBody>
      </p:sp>
      <p:sp>
        <p:nvSpPr>
          <p:cNvPr id="12" name="TextBox 11">
            <a:extLst>
              <a:ext uri="{FF2B5EF4-FFF2-40B4-BE49-F238E27FC236}">
                <a16:creationId xmlns:a16="http://schemas.microsoft.com/office/drawing/2014/main" id="{8C4F899C-A829-48C8-0803-90762E9D42FB}"/>
              </a:ext>
            </a:extLst>
          </p:cNvPr>
          <p:cNvSpPr txBox="1"/>
          <p:nvPr/>
        </p:nvSpPr>
        <p:spPr>
          <a:xfrm>
            <a:off x="961265" y="4714211"/>
            <a:ext cx="10585176" cy="1893595"/>
          </a:xfrm>
          <a:prstGeom prst="rect">
            <a:avLst/>
          </a:prstGeom>
          <a:noFill/>
        </p:spPr>
        <p:txBody>
          <a:bodyPr wrap="square">
            <a:spAutoFit/>
          </a:bodyPr>
          <a:lstStyle/>
          <a:p>
            <a:pPr algn="just">
              <a:lnSpc>
                <a:spcPct val="125000"/>
              </a:lnSpc>
            </a:pPr>
            <a:r>
              <a:rPr lang="vi-VN" sz="2400"/>
              <a:t>– Do tác nhân vật lí và hóa học trong tự nhiên gây ra.</a:t>
            </a:r>
          </a:p>
          <a:p>
            <a:pPr algn="just">
              <a:lnSpc>
                <a:spcPct val="125000"/>
              </a:lnSpc>
            </a:pPr>
            <a:r>
              <a:rPr lang="vi-VN" sz="2400"/>
              <a:t>– Do rối loạn quá trình trao đổi chất nội bào.</a:t>
            </a:r>
          </a:p>
          <a:p>
            <a:pPr algn="just">
              <a:lnSpc>
                <a:spcPct val="125000"/>
              </a:lnSpc>
            </a:pPr>
            <a:r>
              <a:rPr lang="vi-VN" sz="2400"/>
              <a:t>– Ô nhiễm môi trường (do sử dụng nhiều thuốc trừ sâu, diệt cỏ, một số chất độc hoá học rải trong chiến tranh).</a:t>
            </a:r>
            <a:endParaRPr lang="en-US" sz="2400"/>
          </a:p>
        </p:txBody>
      </p:sp>
    </p:spTree>
    <p:extLst>
      <p:ext uri="{BB962C8B-B14F-4D97-AF65-F5344CB8AC3E}">
        <p14:creationId xmlns:p14="http://schemas.microsoft.com/office/powerpoint/2010/main" val="2857965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animBg="1"/>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4818" name="Picture 2" descr="Vụ ném bom nguyên tử xuống Hiroshima và Nagasaki – Wikipedia tiếng Việt">
            <a:extLst>
              <a:ext uri="{FF2B5EF4-FFF2-40B4-BE49-F238E27FC236}">
                <a16:creationId xmlns:a16="http://schemas.microsoft.com/office/drawing/2014/main" id="{EA450ACD-7896-3AEF-97F9-F475288510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420" y="0"/>
            <a:ext cx="10441160" cy="619508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1F92AD4-EA87-A84B-7CC1-6461B38A9846}"/>
              </a:ext>
            </a:extLst>
          </p:cNvPr>
          <p:cNvSpPr txBox="1"/>
          <p:nvPr/>
        </p:nvSpPr>
        <p:spPr>
          <a:xfrm>
            <a:off x="1487488" y="6309320"/>
            <a:ext cx="9361040" cy="461665"/>
          </a:xfrm>
          <a:prstGeom prst="rect">
            <a:avLst/>
          </a:prstGeom>
          <a:noFill/>
        </p:spPr>
        <p:txBody>
          <a:bodyPr wrap="square" rtlCol="0">
            <a:spAutoFit/>
          </a:bodyPr>
          <a:lstStyle/>
          <a:p>
            <a:pPr algn="ctr"/>
            <a:r>
              <a:rPr lang="en-US" sz="2400" b="1"/>
              <a:t>Chất phóng xạ thoát ra môi trường từ vụ nổ hạt nhân</a:t>
            </a:r>
          </a:p>
        </p:txBody>
      </p:sp>
    </p:spTree>
    <p:extLst>
      <p:ext uri="{BB962C8B-B14F-4D97-AF65-F5344CB8AC3E}">
        <p14:creationId xmlns:p14="http://schemas.microsoft.com/office/powerpoint/2010/main" val="1598165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1F92AD4-EA87-A84B-7CC1-6461B38A9846}"/>
              </a:ext>
            </a:extLst>
          </p:cNvPr>
          <p:cNvSpPr txBox="1"/>
          <p:nvPr/>
        </p:nvSpPr>
        <p:spPr>
          <a:xfrm>
            <a:off x="1487488" y="6021288"/>
            <a:ext cx="9361040" cy="461665"/>
          </a:xfrm>
          <a:prstGeom prst="rect">
            <a:avLst/>
          </a:prstGeom>
          <a:noFill/>
        </p:spPr>
        <p:txBody>
          <a:bodyPr wrap="square" rtlCol="0">
            <a:spAutoFit/>
          </a:bodyPr>
          <a:lstStyle/>
          <a:p>
            <a:pPr algn="ctr"/>
            <a:r>
              <a:rPr lang="en-US" sz="2400" b="1"/>
              <a:t>Thuốc trừ sâu, diệt cỏ hóa học</a:t>
            </a:r>
          </a:p>
        </p:txBody>
      </p:sp>
      <p:pic>
        <p:nvPicPr>
          <p:cNvPr id="35842" name="Picture 2" descr="Thực phẩm biến đổi gen, thuốc diệt cỏ, thuốc trừ sâu: Môi trường nông thôn  không còn trong lành và an toàn nữa — Sức Khỏe &amp; Sinh Khí — Sott.net">
            <a:extLst>
              <a:ext uri="{FF2B5EF4-FFF2-40B4-BE49-F238E27FC236}">
                <a16:creationId xmlns:a16="http://schemas.microsoft.com/office/drawing/2014/main" id="{C97BAD22-84D9-E991-1C1C-69D1EC1E34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5834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009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6866" name="Picture 2" descr="Mỹ rải thảm chất độc da cam tại Việt Nam: Hậu quả kinh hoàng | VTC16 -  YouTube">
            <a:extLst>
              <a:ext uri="{FF2B5EF4-FFF2-40B4-BE49-F238E27FC236}">
                <a16:creationId xmlns:a16="http://schemas.microsoft.com/office/drawing/2014/main" id="{8B33C156-7D8E-9362-34DE-4AA577FADC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8914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Single Corner Rounded 8">
            <a:extLst>
              <a:ext uri="{FF2B5EF4-FFF2-40B4-BE49-F238E27FC236}">
                <a16:creationId xmlns:a16="http://schemas.microsoft.com/office/drawing/2014/main" id="{ECAF3E90-C676-0D41-2A8E-0D65011CA645}"/>
              </a:ext>
            </a:extLst>
          </p:cNvPr>
          <p:cNvSpPr/>
          <p:nvPr/>
        </p:nvSpPr>
        <p:spPr>
          <a:xfrm>
            <a:off x="1127448" y="908720"/>
            <a:ext cx="2348588" cy="576064"/>
          </a:xfrm>
          <a:prstGeom prst="round1Rect">
            <a:avLst>
              <a:gd name="adj" fmla="val 0"/>
            </a:avLst>
          </a:prstGeom>
          <a:solidFill>
            <a:srgbClr val="00B0F0"/>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b="1"/>
              <a:t>* </a:t>
            </a:r>
            <a:r>
              <a:rPr lang="en-US" sz="2800" b="1"/>
              <a:t>Biện pháp</a:t>
            </a:r>
          </a:p>
        </p:txBody>
      </p:sp>
      <p:sp>
        <p:nvSpPr>
          <p:cNvPr id="12" name="TextBox 11">
            <a:extLst>
              <a:ext uri="{FF2B5EF4-FFF2-40B4-BE49-F238E27FC236}">
                <a16:creationId xmlns:a16="http://schemas.microsoft.com/office/drawing/2014/main" id="{8C4F899C-A829-48C8-0803-90762E9D42FB}"/>
              </a:ext>
            </a:extLst>
          </p:cNvPr>
          <p:cNvSpPr txBox="1"/>
          <p:nvPr/>
        </p:nvSpPr>
        <p:spPr>
          <a:xfrm>
            <a:off x="263352" y="1700808"/>
            <a:ext cx="11665296" cy="4886915"/>
          </a:xfrm>
          <a:prstGeom prst="rect">
            <a:avLst/>
          </a:prstGeom>
          <a:noFill/>
        </p:spPr>
        <p:txBody>
          <a:bodyPr wrap="square">
            <a:spAutoFit/>
          </a:bodyPr>
          <a:lstStyle/>
          <a:p>
            <a:pPr algn="just">
              <a:lnSpc>
                <a:spcPct val="125000"/>
              </a:lnSpc>
            </a:pPr>
            <a:r>
              <a:rPr lang="vi-VN" sz="2800"/>
              <a:t>–</a:t>
            </a:r>
            <a:r>
              <a:rPr lang="en-US" sz="2800"/>
              <a:t> </a:t>
            </a:r>
            <a:r>
              <a:rPr lang="vi-VN" sz="2800"/>
              <a:t>Đấu tranh chống sản xuất, thử và sử dụng vũ khí hạt nhân, vũ khí hoá học. </a:t>
            </a:r>
            <a:endParaRPr lang="en-US" sz="2800"/>
          </a:p>
          <a:p>
            <a:pPr algn="just">
              <a:lnSpc>
                <a:spcPct val="125000"/>
              </a:lnSpc>
            </a:pPr>
            <a:r>
              <a:rPr lang="vi-VN" sz="2800"/>
              <a:t>– Ngăn ngừa các hoạt động gây ô nhiễm môi trường.</a:t>
            </a:r>
          </a:p>
          <a:p>
            <a:pPr algn="just">
              <a:lnSpc>
                <a:spcPct val="125000"/>
              </a:lnSpc>
            </a:pPr>
            <a:r>
              <a:rPr lang="vi-VN" sz="2800"/>
              <a:t>–</a:t>
            </a:r>
            <a:r>
              <a:rPr lang="en-US" sz="2800"/>
              <a:t> </a:t>
            </a:r>
            <a:r>
              <a:rPr lang="vi-VN" sz="2800"/>
              <a:t>Sử dụng hợp lí, đúng quy định khi sử dụng thuốc sâu, diệt cỏ và một số chất độc có hại khác.</a:t>
            </a:r>
            <a:endParaRPr lang="en-US" sz="2800"/>
          </a:p>
          <a:p>
            <a:pPr algn="just">
              <a:lnSpc>
                <a:spcPct val="125000"/>
              </a:lnSpc>
            </a:pPr>
            <a:r>
              <a:rPr lang="vi-VN" sz="2800"/>
              <a:t>–</a:t>
            </a:r>
            <a:r>
              <a:rPr lang="en-US" sz="2800"/>
              <a:t> </a:t>
            </a:r>
            <a:r>
              <a:rPr lang="vi-VN" sz="2800"/>
              <a:t>Khi đã mắc một số tật, bệnh di truyền nguy hiểm thì không nên kết hôn, nếu kết hôn thì hạn chế hoặc không nên sinh con. Đặc biệt trường hợp gia đình chồng đã có người mang tật, bệnh di truyền, người phụ nữ lại mang tật, bệnh di truyền đó thì không nên sinh con.</a:t>
            </a:r>
            <a:endParaRPr lang="en-US" sz="2800"/>
          </a:p>
        </p:txBody>
      </p:sp>
    </p:spTree>
    <p:extLst>
      <p:ext uri="{BB962C8B-B14F-4D97-AF65-F5344CB8AC3E}">
        <p14:creationId xmlns:p14="http://schemas.microsoft.com/office/powerpoint/2010/main" val="2909731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511F061-3A07-3D08-FD6F-95D7C0EBA394}"/>
              </a:ext>
            </a:extLst>
          </p:cNvPr>
          <p:cNvSpPr txBox="1"/>
          <p:nvPr/>
        </p:nvSpPr>
        <p:spPr>
          <a:xfrm>
            <a:off x="191344" y="0"/>
            <a:ext cx="12000656" cy="1655261"/>
          </a:xfrm>
          <a:prstGeom prst="rect">
            <a:avLst/>
          </a:prstGeom>
          <a:solidFill>
            <a:schemeClr val="accent6">
              <a:lumMod val="20000"/>
              <a:lumOff val="80000"/>
            </a:schemeClr>
          </a:solidFill>
        </p:spPr>
        <p:txBody>
          <a:bodyPr wrap="square">
            <a:spAutoFit/>
          </a:bodyPr>
          <a:lstStyle/>
          <a:p>
            <a:pPr algn="just">
              <a:lnSpc>
                <a:spcPct val="125000"/>
              </a:lnSpc>
              <a:spcAft>
                <a:spcPts val="600"/>
              </a:spcAft>
            </a:pPr>
            <a:r>
              <a:rPr lang="en-US" sz="2800" b="1"/>
              <a:t> </a:t>
            </a:r>
            <a:r>
              <a:rPr lang="vi-VN" sz="2800"/>
              <a:t>Chất độc da cam là tên gọi của một loại thuốc diệt cỏ có chứa chất độc dioxin. Vì sao con, cháu của những người bị nhiễm chất độc da cam có nguy cơ bị dị dạng bẩm sinh? </a:t>
            </a:r>
          </a:p>
        </p:txBody>
      </p:sp>
      <p:sp>
        <p:nvSpPr>
          <p:cNvPr id="7" name="TextBox 6">
            <a:extLst>
              <a:ext uri="{FF2B5EF4-FFF2-40B4-BE49-F238E27FC236}">
                <a16:creationId xmlns:a16="http://schemas.microsoft.com/office/drawing/2014/main" id="{5DFD17F6-473D-E338-CA60-C94B49B1B3C2}"/>
              </a:ext>
            </a:extLst>
          </p:cNvPr>
          <p:cNvSpPr txBox="1"/>
          <p:nvPr/>
        </p:nvSpPr>
        <p:spPr>
          <a:xfrm>
            <a:off x="191344" y="2607720"/>
            <a:ext cx="11665296" cy="2732479"/>
          </a:xfrm>
          <a:prstGeom prst="rect">
            <a:avLst/>
          </a:prstGeom>
          <a:solidFill>
            <a:schemeClr val="bg1">
              <a:lumMod val="95000"/>
            </a:schemeClr>
          </a:solidFill>
          <a:ln w="28575">
            <a:solidFill>
              <a:schemeClr val="bg1">
                <a:lumMod val="75000"/>
              </a:schemeClr>
            </a:solidFill>
          </a:ln>
        </p:spPr>
        <p:txBody>
          <a:bodyPr wrap="square">
            <a:spAutoFit/>
          </a:bodyPr>
          <a:lstStyle>
            <a:defPPr>
              <a:defRPr lang="en-US"/>
            </a:defPPr>
            <a:lvl1pPr algn="just">
              <a:lnSpc>
                <a:spcPct val="125000"/>
              </a:lnSpc>
              <a:defRPr sz="2400"/>
            </a:lvl1pPr>
          </a:lstStyle>
          <a:p>
            <a:r>
              <a:rPr lang="vi-VN" sz="2800"/>
              <a:t>–</a:t>
            </a:r>
            <a:r>
              <a:rPr lang="en-US" sz="2800"/>
              <a:t> </a:t>
            </a:r>
            <a:r>
              <a:rPr lang="vi-VN" sz="2800"/>
              <a:t>Chất độc da cam tác động đến hệ thống di truyền gây nên những biến đổi gene hoặc nhiễm sắc thể ở những người trực tiếp bị phơi nhiễm rồi di truyền cho đời con cháu gây ra quái thai, dị dạng, dị tật bẩm sinh.</a:t>
            </a:r>
          </a:p>
          <a:p>
            <a:r>
              <a:rPr lang="vi-VN" sz="2800"/>
              <a:t>–</a:t>
            </a:r>
            <a:r>
              <a:rPr lang="en-US" sz="2800"/>
              <a:t> </a:t>
            </a:r>
            <a:r>
              <a:rPr lang="vi-VN" sz="2800"/>
              <a:t>Ngoài ra, khi bà mẹ bị nhiễm dioxin, nếu có thai thì dioxin sẽ qua nhau thai vào thai nhi và qua sữa mẹ khi con bú gây nhiễm độc cho con.</a:t>
            </a:r>
            <a:endParaRPr lang="en-US" sz="2800"/>
          </a:p>
        </p:txBody>
      </p:sp>
      <p:sp>
        <p:nvSpPr>
          <p:cNvPr id="8" name="AutoShape 20">
            <a:extLst>
              <a:ext uri="{FF2B5EF4-FFF2-40B4-BE49-F238E27FC236}">
                <a16:creationId xmlns:a16="http://schemas.microsoft.com/office/drawing/2014/main" id="{140A78E5-AC82-0C57-C519-A25FE65B6D97}"/>
              </a:ext>
            </a:extLst>
          </p:cNvPr>
          <p:cNvSpPr>
            <a:spLocks noChangeArrowheads="1"/>
          </p:cNvSpPr>
          <p:nvPr/>
        </p:nvSpPr>
        <p:spPr bwMode="auto">
          <a:xfrm>
            <a:off x="4619546" y="1844824"/>
            <a:ext cx="1450305" cy="500608"/>
          </a:xfrm>
          <a:prstGeom prst="roundRect">
            <a:avLst>
              <a:gd name="adj" fmla="val 50000"/>
            </a:avLst>
          </a:prstGeom>
          <a:gradFill rotWithShape="1">
            <a:gsLst>
              <a:gs pos="0">
                <a:schemeClr val="bg1">
                  <a:gamma/>
                  <a:shade val="46275"/>
                  <a:invGamma/>
                </a:schemeClr>
              </a:gs>
              <a:gs pos="50000">
                <a:schemeClr val="bg1"/>
              </a:gs>
              <a:gs pos="100000">
                <a:schemeClr val="bg1">
                  <a:gamma/>
                  <a:shade val="46275"/>
                  <a:invGamma/>
                </a:schemeClr>
              </a:gs>
            </a:gsLst>
            <a:lin ang="0" scaled="1"/>
          </a:gra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800" b="1">
                <a:latin typeface="+mj-lt"/>
              </a:rPr>
              <a:t>Trả lời</a:t>
            </a:r>
          </a:p>
        </p:txBody>
      </p:sp>
    </p:spTree>
    <p:extLst>
      <p:ext uri="{BB962C8B-B14F-4D97-AF65-F5344CB8AC3E}">
        <p14:creationId xmlns:p14="http://schemas.microsoft.com/office/powerpoint/2010/main" val="581994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511F061-3A07-3D08-FD6F-95D7C0EBA394}"/>
              </a:ext>
            </a:extLst>
          </p:cNvPr>
          <p:cNvSpPr txBox="1"/>
          <p:nvPr/>
        </p:nvSpPr>
        <p:spPr>
          <a:xfrm>
            <a:off x="191344" y="692696"/>
            <a:ext cx="10513168" cy="647421"/>
          </a:xfrm>
          <a:prstGeom prst="rect">
            <a:avLst/>
          </a:prstGeom>
          <a:solidFill>
            <a:srgbClr val="B8E08C"/>
          </a:solidFill>
        </p:spPr>
        <p:txBody>
          <a:bodyPr wrap="square">
            <a:spAutoFit/>
          </a:bodyPr>
          <a:lstStyle/>
          <a:p>
            <a:pPr algn="just">
              <a:lnSpc>
                <a:spcPct val="125000"/>
              </a:lnSpc>
              <a:spcAft>
                <a:spcPts val="600"/>
              </a:spcAft>
            </a:pPr>
            <a:r>
              <a:rPr lang="vi-VN" sz="3200" b="1"/>
              <a:t> </a:t>
            </a:r>
            <a:r>
              <a:rPr lang="vi-VN" sz="3200"/>
              <a:t>Cần làm gì để hạn chế tác nhân gây bệnh di truyền?</a:t>
            </a:r>
          </a:p>
        </p:txBody>
      </p:sp>
      <p:sp>
        <p:nvSpPr>
          <p:cNvPr id="7" name="TextBox 6">
            <a:extLst>
              <a:ext uri="{FF2B5EF4-FFF2-40B4-BE49-F238E27FC236}">
                <a16:creationId xmlns:a16="http://schemas.microsoft.com/office/drawing/2014/main" id="{5DFD17F6-473D-E338-CA60-C94B49B1B3C2}"/>
              </a:ext>
            </a:extLst>
          </p:cNvPr>
          <p:cNvSpPr txBox="1"/>
          <p:nvPr/>
        </p:nvSpPr>
        <p:spPr>
          <a:xfrm>
            <a:off x="462820" y="2355607"/>
            <a:ext cx="11266359" cy="3809697"/>
          </a:xfrm>
          <a:prstGeom prst="rect">
            <a:avLst/>
          </a:prstGeom>
          <a:noFill/>
          <a:ln w="28575">
            <a:noFill/>
          </a:ln>
        </p:spPr>
        <p:txBody>
          <a:bodyPr wrap="square">
            <a:spAutoFit/>
          </a:bodyPr>
          <a:lstStyle>
            <a:defPPr>
              <a:defRPr lang="en-US"/>
            </a:defPPr>
            <a:lvl1pPr algn="just">
              <a:lnSpc>
                <a:spcPct val="125000"/>
              </a:lnSpc>
              <a:defRPr sz="2400"/>
            </a:lvl1pPr>
          </a:lstStyle>
          <a:p>
            <a:r>
              <a:rPr lang="vi-VN" sz="2800"/>
              <a:t>–</a:t>
            </a:r>
            <a:r>
              <a:rPr lang="en-US" sz="2800"/>
              <a:t> </a:t>
            </a:r>
            <a:r>
              <a:rPr lang="vi-VN" sz="2800"/>
              <a:t>Sử dụng thuốc trừ sâu, thuốc diệt cỏ hóa học đúng liều lượng và sử dụng dụng cụ bảo hộ khi tiếp xúc.</a:t>
            </a:r>
          </a:p>
          <a:p>
            <a:r>
              <a:rPr lang="vi-VN" sz="2800"/>
              <a:t>–</a:t>
            </a:r>
            <a:r>
              <a:rPr lang="en-US" sz="2800"/>
              <a:t> </a:t>
            </a:r>
            <a:r>
              <a:rPr lang="vi-VN" sz="2800"/>
              <a:t>Tránh tiếp xúc trực tiếp quá mức với các chất phóng xạ.</a:t>
            </a:r>
          </a:p>
          <a:p>
            <a:r>
              <a:rPr lang="vi-VN" sz="2800"/>
              <a:t>–</a:t>
            </a:r>
            <a:r>
              <a:rPr lang="en-US" sz="2800"/>
              <a:t> </a:t>
            </a:r>
            <a:r>
              <a:rPr lang="vi-VN" sz="2800"/>
              <a:t>Không tiếp xúc trực tiếp quá lâu dưới ánh nắng mặt trời.</a:t>
            </a:r>
          </a:p>
          <a:p>
            <a:r>
              <a:rPr lang="vi-VN" sz="2800"/>
              <a:t>–</a:t>
            </a:r>
            <a:r>
              <a:rPr lang="en-US" sz="2800"/>
              <a:t> </a:t>
            </a:r>
            <a:r>
              <a:rPr lang="vi-VN" sz="2800"/>
              <a:t>Sử dụng dụng cụ bảo hộ khi tiếp xúc và làm việc trong điều kiện làm việc có hóa chất.</a:t>
            </a:r>
          </a:p>
          <a:p>
            <a:r>
              <a:rPr lang="vi-VN" sz="2800"/>
              <a:t>–</a:t>
            </a:r>
            <a:r>
              <a:rPr lang="en-US" sz="2800"/>
              <a:t> </a:t>
            </a:r>
            <a:r>
              <a:rPr lang="vi-VN" sz="2800"/>
              <a:t>Giữ vệ sinh môi trường sạch sẽ nhằm hạn chế ô nhiễm môi trường.</a:t>
            </a:r>
            <a:endParaRPr lang="en-US" sz="2800"/>
          </a:p>
        </p:txBody>
      </p:sp>
      <p:sp>
        <p:nvSpPr>
          <p:cNvPr id="8" name="AutoShape 20">
            <a:extLst>
              <a:ext uri="{FF2B5EF4-FFF2-40B4-BE49-F238E27FC236}">
                <a16:creationId xmlns:a16="http://schemas.microsoft.com/office/drawing/2014/main" id="{140A78E5-AC82-0C57-C519-A25FE65B6D97}"/>
              </a:ext>
            </a:extLst>
          </p:cNvPr>
          <p:cNvSpPr>
            <a:spLocks noChangeArrowheads="1"/>
          </p:cNvSpPr>
          <p:nvPr/>
        </p:nvSpPr>
        <p:spPr bwMode="auto">
          <a:xfrm>
            <a:off x="4511824" y="1757842"/>
            <a:ext cx="1450305" cy="500608"/>
          </a:xfrm>
          <a:prstGeom prst="roundRect">
            <a:avLst>
              <a:gd name="adj" fmla="val 50000"/>
            </a:avLst>
          </a:prstGeom>
          <a:gradFill rotWithShape="1">
            <a:gsLst>
              <a:gs pos="0">
                <a:schemeClr val="bg1">
                  <a:gamma/>
                  <a:shade val="46275"/>
                  <a:invGamma/>
                </a:schemeClr>
              </a:gs>
              <a:gs pos="50000">
                <a:schemeClr val="bg1"/>
              </a:gs>
              <a:gs pos="100000">
                <a:schemeClr val="bg1">
                  <a:gamma/>
                  <a:shade val="46275"/>
                  <a:invGamma/>
                </a:schemeClr>
              </a:gs>
            </a:gsLst>
            <a:lin ang="0" scaled="1"/>
          </a:gra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800" b="1">
                <a:latin typeface="+mj-lt"/>
              </a:rPr>
              <a:t>Trả lời</a:t>
            </a:r>
          </a:p>
        </p:txBody>
      </p:sp>
    </p:spTree>
    <p:extLst>
      <p:ext uri="{BB962C8B-B14F-4D97-AF65-F5344CB8AC3E}">
        <p14:creationId xmlns:p14="http://schemas.microsoft.com/office/powerpoint/2010/main" val="147607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Arrow: Pentagon 2">
            <a:extLst>
              <a:ext uri="{FF2B5EF4-FFF2-40B4-BE49-F238E27FC236}">
                <a16:creationId xmlns:a16="http://schemas.microsoft.com/office/drawing/2014/main" id="{A89C4F3B-472A-256A-4DB3-AAEE469A6752}"/>
              </a:ext>
            </a:extLst>
          </p:cNvPr>
          <p:cNvSpPr/>
          <p:nvPr/>
        </p:nvSpPr>
        <p:spPr>
          <a:xfrm>
            <a:off x="0" y="1772816"/>
            <a:ext cx="479376" cy="360040"/>
          </a:xfrm>
          <a:prstGeom prst="homePlate">
            <a:avLst/>
          </a:prstGeom>
          <a:solidFill>
            <a:srgbClr val="E500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E13B705-BF6F-3AF7-7A9E-00B0759AA6D9}"/>
              </a:ext>
            </a:extLst>
          </p:cNvPr>
          <p:cNvSpPr txBox="1"/>
          <p:nvPr/>
        </p:nvSpPr>
        <p:spPr>
          <a:xfrm>
            <a:off x="239688" y="548680"/>
            <a:ext cx="11328920" cy="584775"/>
          </a:xfrm>
          <a:prstGeom prst="rect">
            <a:avLst/>
          </a:prstGeom>
          <a:noFill/>
        </p:spPr>
        <p:txBody>
          <a:bodyPr wrap="square" rtlCol="0">
            <a:spAutoFit/>
          </a:bodyPr>
          <a:lstStyle/>
          <a:p>
            <a:r>
              <a:rPr lang="en-US" sz="3200" b="1">
                <a:solidFill>
                  <a:schemeClr val="bg1"/>
                </a:solidFill>
              </a:rPr>
              <a:t>3. DI TRUYỀN HỌC VƠI HÔN NHÂN </a:t>
            </a:r>
          </a:p>
        </p:txBody>
      </p:sp>
    </p:spTree>
    <p:extLst>
      <p:ext uri="{BB962C8B-B14F-4D97-AF65-F5344CB8AC3E}">
        <p14:creationId xmlns:p14="http://schemas.microsoft.com/office/powerpoint/2010/main" val="64748983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Đảng viên có được kết hôn với người nước ngoài hay không?">
            <a:extLst>
              <a:ext uri="{FF2B5EF4-FFF2-40B4-BE49-F238E27FC236}">
                <a16:creationId xmlns:a16="http://schemas.microsoft.com/office/drawing/2014/main" id="{911FAC1B-1AAB-0339-5CB6-4173B8370DD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260"/>
          <a:stretch/>
        </p:blipFill>
        <p:spPr bwMode="auto">
          <a:xfrm>
            <a:off x="0" y="0"/>
            <a:ext cx="995164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Flowchart: Manual Input 5">
            <a:extLst>
              <a:ext uri="{FF2B5EF4-FFF2-40B4-BE49-F238E27FC236}">
                <a16:creationId xmlns:a16="http://schemas.microsoft.com/office/drawing/2014/main" id="{2F4C2848-885B-E242-0255-C57A0723E9BF}"/>
              </a:ext>
            </a:extLst>
          </p:cNvPr>
          <p:cNvSpPr/>
          <p:nvPr/>
        </p:nvSpPr>
        <p:spPr>
          <a:xfrm rot="5400000" flipV="1">
            <a:off x="6047533" y="696539"/>
            <a:ext cx="6858000" cy="5464922"/>
          </a:xfrm>
          <a:prstGeom prst="flowChartManualInput">
            <a:avLst/>
          </a:prstGeom>
          <a:solidFill>
            <a:srgbClr val="6537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arallelogram 6">
            <a:extLst>
              <a:ext uri="{FF2B5EF4-FFF2-40B4-BE49-F238E27FC236}">
                <a16:creationId xmlns:a16="http://schemas.microsoft.com/office/drawing/2014/main" id="{09DCCA6F-2EA9-788E-181C-31EEC559F736}"/>
              </a:ext>
            </a:extLst>
          </p:cNvPr>
          <p:cNvSpPr/>
          <p:nvPr/>
        </p:nvSpPr>
        <p:spPr>
          <a:xfrm>
            <a:off x="6600056" y="0"/>
            <a:ext cx="1368152" cy="6858000"/>
          </a:xfrm>
          <a:prstGeom prst="parallelogram">
            <a:avLst>
              <a:gd name="adj" fmla="val 80774"/>
            </a:avLst>
          </a:prstGeom>
          <a:solidFill>
            <a:srgbClr val="E5C37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arallelogram 7">
            <a:extLst>
              <a:ext uri="{FF2B5EF4-FFF2-40B4-BE49-F238E27FC236}">
                <a16:creationId xmlns:a16="http://schemas.microsoft.com/office/drawing/2014/main" id="{9FC5B6A3-4C0B-7329-5ADB-CC666C9B84C8}"/>
              </a:ext>
            </a:extLst>
          </p:cNvPr>
          <p:cNvSpPr/>
          <p:nvPr/>
        </p:nvSpPr>
        <p:spPr>
          <a:xfrm>
            <a:off x="6059996" y="0"/>
            <a:ext cx="1368152" cy="6858000"/>
          </a:xfrm>
          <a:prstGeom prst="parallelogram">
            <a:avLst>
              <a:gd name="adj" fmla="val 80774"/>
            </a:avLst>
          </a:prstGeom>
          <a:solidFill>
            <a:srgbClr val="E5C37B">
              <a:alpha val="66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2591A85-4895-8C4F-AB31-9E1D2B69CEF8}"/>
              </a:ext>
            </a:extLst>
          </p:cNvPr>
          <p:cNvSpPr txBox="1"/>
          <p:nvPr/>
        </p:nvSpPr>
        <p:spPr>
          <a:xfrm>
            <a:off x="7553538" y="2924944"/>
            <a:ext cx="4752528" cy="1360822"/>
          </a:xfrm>
          <a:prstGeom prst="rect">
            <a:avLst/>
          </a:prstGeom>
          <a:noFill/>
        </p:spPr>
        <p:txBody>
          <a:bodyPr wrap="square" rtlCol="0">
            <a:spAutoFit/>
          </a:bodyPr>
          <a:lstStyle/>
          <a:p>
            <a:pPr algn="ctr">
              <a:lnSpc>
                <a:spcPct val="120000"/>
              </a:lnSpc>
            </a:pPr>
            <a:r>
              <a:rPr lang="en-US" sz="3600" b="1">
                <a:solidFill>
                  <a:schemeClr val="bg1"/>
                </a:solidFill>
              </a:rPr>
              <a:t>LUẬT HÔN NHÂN VÀ GIA ĐÌNH</a:t>
            </a:r>
          </a:p>
        </p:txBody>
      </p:sp>
      <p:sp>
        <p:nvSpPr>
          <p:cNvPr id="10" name="Rectangle: Rounded Corners 9">
            <a:extLst>
              <a:ext uri="{FF2B5EF4-FFF2-40B4-BE49-F238E27FC236}">
                <a16:creationId xmlns:a16="http://schemas.microsoft.com/office/drawing/2014/main" id="{AF2322FE-DCE0-C8A0-0268-62697A15B1C6}"/>
              </a:ext>
            </a:extLst>
          </p:cNvPr>
          <p:cNvSpPr/>
          <p:nvPr/>
        </p:nvSpPr>
        <p:spPr>
          <a:xfrm>
            <a:off x="7896200" y="4581128"/>
            <a:ext cx="3816424" cy="548680"/>
          </a:xfrm>
          <a:prstGeom prst="roundRect">
            <a:avLst>
              <a:gd name="adj" fmla="val 50000"/>
            </a:avLst>
          </a:prstGeom>
          <a:solidFill>
            <a:srgbClr val="E5C37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rgbClr val="612B13"/>
                </a:solidFill>
              </a:rPr>
              <a:t>Trả lời các câu hỏi sau</a:t>
            </a:r>
          </a:p>
        </p:txBody>
      </p:sp>
    </p:spTree>
    <p:extLst>
      <p:ext uri="{BB962C8B-B14F-4D97-AF65-F5344CB8AC3E}">
        <p14:creationId xmlns:p14="http://schemas.microsoft.com/office/powerpoint/2010/main" val="41078035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890155D-424B-9964-0CD6-7E683497257C}"/>
              </a:ext>
            </a:extLst>
          </p:cNvPr>
          <p:cNvSpPr/>
          <p:nvPr/>
        </p:nvSpPr>
        <p:spPr>
          <a:xfrm>
            <a:off x="443372" y="1556792"/>
            <a:ext cx="11305256" cy="4968552"/>
          </a:xfrm>
          <a:prstGeom prst="rect">
            <a:avLst/>
          </a:prstGeom>
          <a:solidFill>
            <a:srgbClr val="F9F1DF"/>
          </a:solidFill>
          <a:ln w="38100">
            <a:solidFill>
              <a:srgbClr val="986C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Family Vectors &amp; Illustrations for Free Download | Freepik">
            <a:extLst>
              <a:ext uri="{FF2B5EF4-FFF2-40B4-BE49-F238E27FC236}">
                <a16:creationId xmlns:a16="http://schemas.microsoft.com/office/drawing/2014/main" id="{8E53A8DB-FA64-1587-E3D5-024CE7605C29}"/>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49201" y1="23642" x2="17412" y2="48083"/>
                        <a14:foregroundMark x1="39936" y1="49042" x2="40895" y2="49042"/>
                        <a14:foregroundMark x1="56390" y1="48243" x2="56390" y2="48243"/>
                        <a14:foregroundMark x1="70927" y1="58147" x2="70927" y2="58147"/>
                        <a14:foregroundMark x1="28594" y1="59265" x2="28594" y2="59265"/>
                        <a14:foregroundMark x1="71725" y1="14058" x2="71725" y2="14058"/>
                      </a14:backgroundRemoval>
                    </a14:imgEffect>
                  </a14:imgLayer>
                </a14:imgProps>
              </a:ext>
              <a:ext uri="{28A0092B-C50C-407E-A947-70E740481C1C}">
                <a14:useLocalDpi xmlns:a14="http://schemas.microsoft.com/office/drawing/2010/main" val="0"/>
              </a:ext>
            </a:extLst>
          </a:blip>
          <a:srcRect t="5814" b="4077"/>
          <a:stretch/>
        </p:blipFill>
        <p:spPr bwMode="auto">
          <a:xfrm>
            <a:off x="4737497" y="1440160"/>
            <a:ext cx="2717005" cy="244827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479B1D3-56A5-74F6-7B3A-1C79E003A206}"/>
              </a:ext>
            </a:extLst>
          </p:cNvPr>
          <p:cNvSpPr txBox="1"/>
          <p:nvPr/>
        </p:nvSpPr>
        <p:spPr>
          <a:xfrm>
            <a:off x="767408" y="3861048"/>
            <a:ext cx="10801200" cy="1116652"/>
          </a:xfrm>
          <a:prstGeom prst="rect">
            <a:avLst/>
          </a:prstGeom>
          <a:noFill/>
        </p:spPr>
        <p:txBody>
          <a:bodyPr wrap="square">
            <a:spAutoFit/>
          </a:bodyPr>
          <a:lstStyle/>
          <a:p>
            <a:pPr algn="just">
              <a:lnSpc>
                <a:spcPct val="125000"/>
              </a:lnSpc>
            </a:pPr>
            <a:r>
              <a:rPr lang="en-US" sz="2800">
                <a:solidFill>
                  <a:srgbClr val="FF0000"/>
                </a:solidFill>
              </a:rPr>
              <a:t>Theo luật Hôn nhân và gia đình năm 2014 của Việt Nam người từ độ tuổi nào thì được phép kết hôn</a:t>
            </a:r>
            <a:endParaRPr lang="vi-VN" sz="2800">
              <a:solidFill>
                <a:srgbClr val="FF0000"/>
              </a:solidFill>
            </a:endParaRPr>
          </a:p>
        </p:txBody>
      </p:sp>
    </p:spTree>
    <p:extLst>
      <p:ext uri="{BB962C8B-B14F-4D97-AF65-F5344CB8AC3E}">
        <p14:creationId xmlns:p14="http://schemas.microsoft.com/office/powerpoint/2010/main" val="1471956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1384" y="116632"/>
            <a:ext cx="10573816" cy="1325563"/>
          </a:xfrm>
        </p:spPr>
        <p:txBody>
          <a:bodyPr/>
          <a:lstStyle/>
          <a:p>
            <a:r>
              <a:rPr lang="en-US" b="1"/>
              <a:t>1. TÍNH TRẠNG Ở NGƯỜI</a:t>
            </a:r>
            <a:endParaRPr lang="en-US" b="1" dirty="0"/>
          </a:p>
        </p:txBody>
      </p:sp>
      <p:grpSp>
        <p:nvGrpSpPr>
          <p:cNvPr id="11" name="Group 10">
            <a:extLst>
              <a:ext uri="{FF2B5EF4-FFF2-40B4-BE49-F238E27FC236}">
                <a16:creationId xmlns:a16="http://schemas.microsoft.com/office/drawing/2014/main" id="{4576B359-C18E-C539-972C-140BC6D78557}"/>
              </a:ext>
            </a:extLst>
          </p:cNvPr>
          <p:cNvGrpSpPr/>
          <p:nvPr/>
        </p:nvGrpSpPr>
        <p:grpSpPr>
          <a:xfrm>
            <a:off x="225686" y="1679580"/>
            <a:ext cx="6806418" cy="1461388"/>
            <a:chOff x="263352" y="1754452"/>
            <a:chExt cx="4608512" cy="1937839"/>
          </a:xfrm>
        </p:grpSpPr>
        <p:sp>
          <p:nvSpPr>
            <p:cNvPr id="8" name="Rectangle: Rounded Corners 7">
              <a:extLst>
                <a:ext uri="{FF2B5EF4-FFF2-40B4-BE49-F238E27FC236}">
                  <a16:creationId xmlns:a16="http://schemas.microsoft.com/office/drawing/2014/main" id="{42490F60-1F51-79D3-6C40-451411239042}"/>
                </a:ext>
              </a:extLst>
            </p:cNvPr>
            <p:cNvSpPr/>
            <p:nvPr/>
          </p:nvSpPr>
          <p:spPr>
            <a:xfrm>
              <a:off x="263352" y="1772816"/>
              <a:ext cx="4608512" cy="1919475"/>
            </a:xfrm>
            <a:prstGeom prst="roundRect">
              <a:avLst>
                <a:gd name="adj" fmla="val 4932"/>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552A285-B621-2355-3DC0-79F3573D9F09}"/>
                </a:ext>
              </a:extLst>
            </p:cNvPr>
            <p:cNvSpPr txBox="1"/>
            <p:nvPr/>
          </p:nvSpPr>
          <p:spPr>
            <a:xfrm>
              <a:off x="337610" y="1754452"/>
              <a:ext cx="4436743" cy="1898777"/>
            </a:xfrm>
            <a:prstGeom prst="rect">
              <a:avLst/>
            </a:prstGeom>
            <a:noFill/>
          </p:spPr>
          <p:txBody>
            <a:bodyPr wrap="square">
              <a:spAutoFit/>
            </a:bodyPr>
            <a:lstStyle>
              <a:defPPr>
                <a:defRPr lang="en-US"/>
              </a:defPPr>
              <a:lvl1pPr algn="just">
                <a:lnSpc>
                  <a:spcPct val="125000"/>
                </a:lnSpc>
                <a:defRPr sz="2400" i="1"/>
              </a:lvl1pPr>
            </a:lstStyle>
            <a:p>
              <a:r>
                <a:rPr lang="vi-VN" b="1">
                  <a:solidFill>
                    <a:srgbClr val="FFFF00"/>
                  </a:solidFill>
                </a:rPr>
                <a:t>Quan sát </a:t>
              </a:r>
              <a:r>
                <a:rPr lang="en-US" b="1">
                  <a:solidFill>
                    <a:srgbClr val="FFFF00"/>
                  </a:solidFill>
                </a:rPr>
                <a:t>hình </a:t>
              </a:r>
              <a:r>
                <a:rPr lang="vi-VN" b="1">
                  <a:solidFill>
                    <a:srgbClr val="FFFF00"/>
                  </a:solidFill>
                </a:rPr>
                <a:t>xác định những tính trạng quan sát được. Xác định kiểu hình của em đối với mỗi tính trạng vừa nêu.</a:t>
              </a:r>
              <a:endParaRPr lang="en-US" b="1">
                <a:solidFill>
                  <a:srgbClr val="FFFF00"/>
                </a:solidFill>
              </a:endParaRPr>
            </a:p>
          </p:txBody>
        </p:sp>
      </p:grpSp>
      <p:sp>
        <p:nvSpPr>
          <p:cNvPr id="4" name="TextBox 3">
            <a:extLst>
              <a:ext uri="{FF2B5EF4-FFF2-40B4-BE49-F238E27FC236}">
                <a16:creationId xmlns:a16="http://schemas.microsoft.com/office/drawing/2014/main" id="{22FDF7E9-EF4D-DB38-5C9F-C2522E1E8BAC}"/>
              </a:ext>
            </a:extLst>
          </p:cNvPr>
          <p:cNvSpPr txBox="1"/>
          <p:nvPr/>
        </p:nvSpPr>
        <p:spPr>
          <a:xfrm>
            <a:off x="225686" y="3231900"/>
            <a:ext cx="11798415" cy="970266"/>
          </a:xfrm>
          <a:prstGeom prst="rect">
            <a:avLst/>
          </a:prstGeom>
          <a:noFill/>
        </p:spPr>
        <p:txBody>
          <a:bodyPr wrap="square">
            <a:spAutoFit/>
          </a:bodyPr>
          <a:lstStyle>
            <a:defPPr>
              <a:defRPr lang="en-US"/>
            </a:defPPr>
            <a:lvl1pPr algn="just">
              <a:lnSpc>
                <a:spcPct val="125000"/>
              </a:lnSpc>
              <a:defRPr sz="2400" b="1" i="1">
                <a:solidFill>
                  <a:srgbClr val="FFFF00"/>
                </a:solidFill>
              </a:defRPr>
            </a:lvl1pPr>
          </a:lstStyle>
          <a:p>
            <a:pPr marL="342900" indent="-342900" algn="l">
              <a:buFont typeface="Wingdings" panose="05000000000000000000" pitchFamily="2" charset="2"/>
              <a:buChar char="v"/>
            </a:pPr>
            <a:r>
              <a:rPr lang="vi-VN" i="0">
                <a:solidFill>
                  <a:schemeClr val="tx1"/>
                </a:solidFill>
              </a:rPr>
              <a:t>Những tính trạng quan sát được: </a:t>
            </a:r>
            <a:r>
              <a:rPr lang="vi-VN" b="0" i="0">
                <a:solidFill>
                  <a:schemeClr val="tx1"/>
                </a:solidFill>
              </a:rPr>
              <a:t>màu tóc, kiểu tóc, màu da, chiều cao.</a:t>
            </a:r>
          </a:p>
          <a:p>
            <a:pPr marL="342900" indent="-342900" algn="l">
              <a:buFont typeface="Wingdings" panose="05000000000000000000" pitchFamily="2" charset="2"/>
              <a:buChar char="v"/>
            </a:pPr>
            <a:r>
              <a:rPr lang="vi-VN" i="0">
                <a:solidFill>
                  <a:schemeClr val="tx1"/>
                </a:solidFill>
              </a:rPr>
              <a:t>Kiểu hình ở mỗi tính trạng: </a:t>
            </a:r>
            <a:r>
              <a:rPr lang="vi-VN" b="0" i="0">
                <a:solidFill>
                  <a:schemeClr val="tx1"/>
                </a:solidFill>
              </a:rPr>
              <a:t>tóc nâu/tóc đen, tóc xoăn/thẳng, da trắng/da vàng,… </a:t>
            </a:r>
            <a:endParaRPr lang="en-US" b="0" i="0">
              <a:solidFill>
                <a:schemeClr val="tx1"/>
              </a:solidFill>
            </a:endParaRPr>
          </a:p>
        </p:txBody>
      </p:sp>
    </p:spTree>
    <p:extLst>
      <p:ext uri="{BB962C8B-B14F-4D97-AF65-F5344CB8AC3E}">
        <p14:creationId xmlns:p14="http://schemas.microsoft.com/office/powerpoint/2010/main" val="3144336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9 mối quan hệ không được kết hôn với nhau - Công ty luật Việt Phú">
            <a:extLst>
              <a:ext uri="{FF2B5EF4-FFF2-40B4-BE49-F238E27FC236}">
                <a16:creationId xmlns:a16="http://schemas.microsoft.com/office/drawing/2014/main" id="{2E506146-1AE5-8264-DA45-D3BD80777B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9157" y="-45517"/>
            <a:ext cx="5442844"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2A1A5890-21C5-9FEC-4332-CF58950E00E1}"/>
              </a:ext>
            </a:extLst>
          </p:cNvPr>
          <p:cNvSpPr/>
          <p:nvPr/>
        </p:nvSpPr>
        <p:spPr>
          <a:xfrm>
            <a:off x="867872" y="361262"/>
            <a:ext cx="3888432" cy="72008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t>ĐIỀU KIỆN KẾT HÔN</a:t>
            </a:r>
          </a:p>
        </p:txBody>
      </p:sp>
      <p:sp>
        <p:nvSpPr>
          <p:cNvPr id="3" name="TextBox 2">
            <a:extLst>
              <a:ext uri="{FF2B5EF4-FFF2-40B4-BE49-F238E27FC236}">
                <a16:creationId xmlns:a16="http://schemas.microsoft.com/office/drawing/2014/main" id="{95E9E667-42D6-07FE-DC46-8139D183A7D7}"/>
              </a:ext>
            </a:extLst>
          </p:cNvPr>
          <p:cNvSpPr txBox="1"/>
          <p:nvPr/>
        </p:nvSpPr>
        <p:spPr>
          <a:xfrm>
            <a:off x="904381" y="1140713"/>
            <a:ext cx="5486693" cy="400110"/>
          </a:xfrm>
          <a:prstGeom prst="rect">
            <a:avLst/>
          </a:prstGeom>
          <a:noFill/>
        </p:spPr>
        <p:txBody>
          <a:bodyPr wrap="square" rtlCol="0">
            <a:spAutoFit/>
          </a:bodyPr>
          <a:lstStyle/>
          <a:p>
            <a:pPr algn="ctr"/>
            <a:r>
              <a:rPr lang="en-US" sz="2000" b="1" i="1"/>
              <a:t>Điều 8 Luật Hôn nhân và gia đình năm 2014</a:t>
            </a:r>
          </a:p>
        </p:txBody>
      </p:sp>
      <p:sp>
        <p:nvSpPr>
          <p:cNvPr id="4" name="Rectangle 3">
            <a:extLst>
              <a:ext uri="{FF2B5EF4-FFF2-40B4-BE49-F238E27FC236}">
                <a16:creationId xmlns:a16="http://schemas.microsoft.com/office/drawing/2014/main" id="{29C04F02-A506-2F82-9D3C-B14B6DDAE052}"/>
              </a:ext>
            </a:extLst>
          </p:cNvPr>
          <p:cNvSpPr/>
          <p:nvPr/>
        </p:nvSpPr>
        <p:spPr>
          <a:xfrm>
            <a:off x="587910" y="1556792"/>
            <a:ext cx="3038423" cy="2320225"/>
          </a:xfrm>
          <a:prstGeom prst="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CEA897E-A129-5A75-C531-4E1306EA811A}"/>
              </a:ext>
            </a:extLst>
          </p:cNvPr>
          <p:cNvSpPr/>
          <p:nvPr/>
        </p:nvSpPr>
        <p:spPr>
          <a:xfrm>
            <a:off x="3633641" y="1556792"/>
            <a:ext cx="3038423" cy="2320225"/>
          </a:xfrm>
          <a:prstGeom prst="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34C555E-5B93-56AC-A33F-E9400511AAE1}"/>
              </a:ext>
            </a:extLst>
          </p:cNvPr>
          <p:cNvSpPr/>
          <p:nvPr/>
        </p:nvSpPr>
        <p:spPr>
          <a:xfrm>
            <a:off x="587910" y="3877017"/>
            <a:ext cx="3038423" cy="2320225"/>
          </a:xfrm>
          <a:prstGeom prst="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F12BC45-8E1F-ACE1-FB58-E13FB628547B}"/>
              </a:ext>
            </a:extLst>
          </p:cNvPr>
          <p:cNvSpPr/>
          <p:nvPr/>
        </p:nvSpPr>
        <p:spPr>
          <a:xfrm>
            <a:off x="3633641" y="3877017"/>
            <a:ext cx="3038423" cy="2320225"/>
          </a:xfrm>
          <a:prstGeom prst="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a:extLst>
              <a:ext uri="{FF2B5EF4-FFF2-40B4-BE49-F238E27FC236}">
                <a16:creationId xmlns:a16="http://schemas.microsoft.com/office/drawing/2014/main" id="{E3B669DC-E71F-8077-C5F6-6870BA9B0F4E}"/>
              </a:ext>
            </a:extLst>
          </p:cNvPr>
          <p:cNvSpPr/>
          <p:nvPr/>
        </p:nvSpPr>
        <p:spPr>
          <a:xfrm>
            <a:off x="2912691" y="3120430"/>
            <a:ext cx="1427284" cy="1427284"/>
          </a:xfrm>
          <a:prstGeom prst="flowChartConnector">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2" name="Picture 8" descr="Male Female Icon Vector Art, Icons, and Graphics for Free Download">
            <a:extLst>
              <a:ext uri="{FF2B5EF4-FFF2-40B4-BE49-F238E27FC236}">
                <a16:creationId xmlns:a16="http://schemas.microsoft.com/office/drawing/2014/main" id="{A81BA2FB-CE31-5EE0-3B91-D1D1CF53CB8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235" t="6724" r="51715" b="8112"/>
          <a:stretch/>
        </p:blipFill>
        <p:spPr bwMode="auto">
          <a:xfrm>
            <a:off x="825348" y="1643014"/>
            <a:ext cx="568738" cy="130732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Male Female Icon Vector Art, Icons, and Graphics for Free Download">
            <a:extLst>
              <a:ext uri="{FF2B5EF4-FFF2-40B4-BE49-F238E27FC236}">
                <a16:creationId xmlns:a16="http://schemas.microsoft.com/office/drawing/2014/main" id="{9B883F6C-08CC-F201-2988-6BD09D32896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9220" t="6724" r="10325" b="8112"/>
          <a:stretch/>
        </p:blipFill>
        <p:spPr bwMode="auto">
          <a:xfrm>
            <a:off x="1314239" y="2474697"/>
            <a:ext cx="621008" cy="1307325"/>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결혼 일러스트 ai 무료다운로드 free marriage vector - Urbanbrush">
            <a:extLst>
              <a:ext uri="{FF2B5EF4-FFF2-40B4-BE49-F238E27FC236}">
                <a16:creationId xmlns:a16="http://schemas.microsoft.com/office/drawing/2014/main" id="{D5052540-540A-CB88-F26B-5B5ED529CB3C}"/>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171" t="14300" r="4328" b="16633"/>
          <a:stretch/>
        </p:blipFill>
        <p:spPr bwMode="auto">
          <a:xfrm>
            <a:off x="4500311" y="1660313"/>
            <a:ext cx="1662213" cy="139156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FC8BE44F-1A92-2730-F1F2-C380BA04293A}"/>
              </a:ext>
            </a:extLst>
          </p:cNvPr>
          <p:cNvSpPr txBox="1"/>
          <p:nvPr/>
        </p:nvSpPr>
        <p:spPr>
          <a:xfrm>
            <a:off x="1316809" y="1815576"/>
            <a:ext cx="2366615" cy="584775"/>
          </a:xfrm>
          <a:prstGeom prst="rect">
            <a:avLst/>
          </a:prstGeom>
          <a:noFill/>
        </p:spPr>
        <p:txBody>
          <a:bodyPr wrap="square" rtlCol="0">
            <a:spAutoFit/>
          </a:bodyPr>
          <a:lstStyle/>
          <a:p>
            <a:r>
              <a:rPr lang="en-US" sz="2400" b="1"/>
              <a:t>từ đủ </a:t>
            </a:r>
            <a:r>
              <a:rPr lang="en-US" sz="3200" b="1">
                <a:solidFill>
                  <a:srgbClr val="009FE3"/>
                </a:solidFill>
              </a:rPr>
              <a:t>20</a:t>
            </a:r>
            <a:endParaRPr lang="en-US" sz="2400" b="1">
              <a:solidFill>
                <a:srgbClr val="009FE3"/>
              </a:solidFill>
            </a:endParaRPr>
          </a:p>
        </p:txBody>
      </p:sp>
      <p:sp>
        <p:nvSpPr>
          <p:cNvPr id="15" name="TextBox 14">
            <a:extLst>
              <a:ext uri="{FF2B5EF4-FFF2-40B4-BE49-F238E27FC236}">
                <a16:creationId xmlns:a16="http://schemas.microsoft.com/office/drawing/2014/main" id="{95782784-298B-FAAB-C3C0-140BA7DAC122}"/>
              </a:ext>
            </a:extLst>
          </p:cNvPr>
          <p:cNvSpPr txBox="1"/>
          <p:nvPr/>
        </p:nvSpPr>
        <p:spPr>
          <a:xfrm>
            <a:off x="1871086" y="2488157"/>
            <a:ext cx="1527244" cy="584775"/>
          </a:xfrm>
          <a:prstGeom prst="rect">
            <a:avLst/>
          </a:prstGeom>
          <a:noFill/>
        </p:spPr>
        <p:txBody>
          <a:bodyPr wrap="square" rtlCol="0">
            <a:spAutoFit/>
          </a:bodyPr>
          <a:lstStyle/>
          <a:p>
            <a:r>
              <a:rPr lang="en-US" sz="2400" b="1"/>
              <a:t>từ đủ </a:t>
            </a:r>
            <a:r>
              <a:rPr lang="en-US" sz="3200" b="1">
                <a:solidFill>
                  <a:srgbClr val="E5007E"/>
                </a:solidFill>
              </a:rPr>
              <a:t>18</a:t>
            </a:r>
            <a:endParaRPr lang="en-US" sz="2400" b="1">
              <a:solidFill>
                <a:srgbClr val="E5007E"/>
              </a:solidFill>
            </a:endParaRPr>
          </a:p>
        </p:txBody>
      </p:sp>
      <p:sp>
        <p:nvSpPr>
          <p:cNvPr id="16" name="TextBox 15">
            <a:extLst>
              <a:ext uri="{FF2B5EF4-FFF2-40B4-BE49-F238E27FC236}">
                <a16:creationId xmlns:a16="http://schemas.microsoft.com/office/drawing/2014/main" id="{AE48EA8A-CDF6-61C7-6B57-3CEB73EB642B}"/>
              </a:ext>
            </a:extLst>
          </p:cNvPr>
          <p:cNvSpPr txBox="1"/>
          <p:nvPr/>
        </p:nvSpPr>
        <p:spPr>
          <a:xfrm>
            <a:off x="3183018" y="3269791"/>
            <a:ext cx="360040" cy="523220"/>
          </a:xfrm>
          <a:prstGeom prst="rect">
            <a:avLst/>
          </a:prstGeom>
          <a:noFill/>
        </p:spPr>
        <p:txBody>
          <a:bodyPr wrap="square" rtlCol="0">
            <a:spAutoFit/>
          </a:bodyPr>
          <a:lstStyle/>
          <a:p>
            <a:pPr algn="ctr"/>
            <a:r>
              <a:rPr lang="en-US" sz="2800" b="1">
                <a:solidFill>
                  <a:srgbClr val="653727"/>
                </a:solidFill>
              </a:rPr>
              <a:t>1</a:t>
            </a:r>
          </a:p>
        </p:txBody>
      </p:sp>
      <p:sp>
        <p:nvSpPr>
          <p:cNvPr id="17" name="TextBox 16">
            <a:extLst>
              <a:ext uri="{FF2B5EF4-FFF2-40B4-BE49-F238E27FC236}">
                <a16:creationId xmlns:a16="http://schemas.microsoft.com/office/drawing/2014/main" id="{243E8722-EEDB-1024-826F-E8C56599E395}"/>
              </a:ext>
            </a:extLst>
          </p:cNvPr>
          <p:cNvSpPr txBox="1"/>
          <p:nvPr/>
        </p:nvSpPr>
        <p:spPr>
          <a:xfrm>
            <a:off x="3700039" y="3258802"/>
            <a:ext cx="360040" cy="523220"/>
          </a:xfrm>
          <a:prstGeom prst="rect">
            <a:avLst/>
          </a:prstGeom>
          <a:noFill/>
        </p:spPr>
        <p:txBody>
          <a:bodyPr wrap="square" rtlCol="0">
            <a:spAutoFit/>
          </a:bodyPr>
          <a:lstStyle/>
          <a:p>
            <a:pPr algn="ctr"/>
            <a:r>
              <a:rPr lang="en-US" sz="2800" b="1">
                <a:solidFill>
                  <a:srgbClr val="653727"/>
                </a:solidFill>
              </a:rPr>
              <a:t>2</a:t>
            </a:r>
          </a:p>
        </p:txBody>
      </p:sp>
      <p:sp>
        <p:nvSpPr>
          <p:cNvPr id="18" name="TextBox 17">
            <a:extLst>
              <a:ext uri="{FF2B5EF4-FFF2-40B4-BE49-F238E27FC236}">
                <a16:creationId xmlns:a16="http://schemas.microsoft.com/office/drawing/2014/main" id="{0E39AD5B-F0B4-DD57-54B6-2BFB54CCD2F6}"/>
              </a:ext>
            </a:extLst>
          </p:cNvPr>
          <p:cNvSpPr txBox="1"/>
          <p:nvPr/>
        </p:nvSpPr>
        <p:spPr>
          <a:xfrm>
            <a:off x="3181290" y="3896747"/>
            <a:ext cx="360040" cy="523220"/>
          </a:xfrm>
          <a:prstGeom prst="rect">
            <a:avLst/>
          </a:prstGeom>
          <a:noFill/>
        </p:spPr>
        <p:txBody>
          <a:bodyPr wrap="square" rtlCol="0">
            <a:spAutoFit/>
          </a:bodyPr>
          <a:lstStyle/>
          <a:p>
            <a:pPr algn="ctr"/>
            <a:r>
              <a:rPr lang="en-US" sz="2800" b="1">
                <a:solidFill>
                  <a:srgbClr val="653727"/>
                </a:solidFill>
              </a:rPr>
              <a:t>3</a:t>
            </a:r>
          </a:p>
        </p:txBody>
      </p:sp>
      <p:sp>
        <p:nvSpPr>
          <p:cNvPr id="19" name="TextBox 18">
            <a:extLst>
              <a:ext uri="{FF2B5EF4-FFF2-40B4-BE49-F238E27FC236}">
                <a16:creationId xmlns:a16="http://schemas.microsoft.com/office/drawing/2014/main" id="{A8DF201E-55F8-CA95-8085-1555AEA10473}"/>
              </a:ext>
            </a:extLst>
          </p:cNvPr>
          <p:cNvSpPr txBox="1"/>
          <p:nvPr/>
        </p:nvSpPr>
        <p:spPr>
          <a:xfrm>
            <a:off x="3698311" y="3885758"/>
            <a:ext cx="360040" cy="523220"/>
          </a:xfrm>
          <a:prstGeom prst="rect">
            <a:avLst/>
          </a:prstGeom>
          <a:noFill/>
        </p:spPr>
        <p:txBody>
          <a:bodyPr wrap="square" rtlCol="0">
            <a:spAutoFit/>
          </a:bodyPr>
          <a:lstStyle/>
          <a:p>
            <a:pPr algn="ctr"/>
            <a:r>
              <a:rPr lang="en-US" sz="2800" b="1">
                <a:solidFill>
                  <a:srgbClr val="653727"/>
                </a:solidFill>
              </a:rPr>
              <a:t>4</a:t>
            </a:r>
          </a:p>
        </p:txBody>
      </p:sp>
      <p:sp>
        <p:nvSpPr>
          <p:cNvPr id="20" name="TextBox 19">
            <a:extLst>
              <a:ext uri="{FF2B5EF4-FFF2-40B4-BE49-F238E27FC236}">
                <a16:creationId xmlns:a16="http://schemas.microsoft.com/office/drawing/2014/main" id="{00B8E569-CBEB-46C5-65CB-19DA1439239F}"/>
              </a:ext>
            </a:extLst>
          </p:cNvPr>
          <p:cNvSpPr txBox="1"/>
          <p:nvPr/>
        </p:nvSpPr>
        <p:spPr>
          <a:xfrm>
            <a:off x="4423219" y="2984944"/>
            <a:ext cx="1986335" cy="797078"/>
          </a:xfrm>
          <a:prstGeom prst="rect">
            <a:avLst/>
          </a:prstGeom>
          <a:noFill/>
        </p:spPr>
        <p:txBody>
          <a:bodyPr wrap="square" rtlCol="0">
            <a:spAutoFit/>
          </a:bodyPr>
          <a:lstStyle/>
          <a:p>
            <a:pPr algn="ctr">
              <a:lnSpc>
                <a:spcPct val="120000"/>
              </a:lnSpc>
            </a:pPr>
            <a:r>
              <a:rPr lang="en-US" sz="2000" b="1"/>
              <a:t>Tự nguyện quyết định</a:t>
            </a:r>
            <a:endParaRPr lang="en-US" sz="2000" b="1">
              <a:solidFill>
                <a:srgbClr val="E5007E"/>
              </a:solidFill>
            </a:endParaRPr>
          </a:p>
        </p:txBody>
      </p:sp>
      <p:sp>
        <p:nvSpPr>
          <p:cNvPr id="21" name="TextBox 20">
            <a:extLst>
              <a:ext uri="{FF2B5EF4-FFF2-40B4-BE49-F238E27FC236}">
                <a16:creationId xmlns:a16="http://schemas.microsoft.com/office/drawing/2014/main" id="{51C2BEC3-1DCD-9CAA-D72A-7CDCDD49C6AA}"/>
              </a:ext>
            </a:extLst>
          </p:cNvPr>
          <p:cNvSpPr txBox="1"/>
          <p:nvPr/>
        </p:nvSpPr>
        <p:spPr>
          <a:xfrm>
            <a:off x="191344" y="6281248"/>
            <a:ext cx="7056784" cy="400110"/>
          </a:xfrm>
          <a:prstGeom prst="rect">
            <a:avLst/>
          </a:prstGeom>
          <a:noFill/>
        </p:spPr>
        <p:txBody>
          <a:bodyPr wrap="square" rtlCol="0">
            <a:spAutoFit/>
          </a:bodyPr>
          <a:lstStyle/>
          <a:p>
            <a:pPr algn="ctr"/>
            <a:r>
              <a:rPr lang="en-US" sz="2000" b="1" i="1">
                <a:solidFill>
                  <a:srgbClr val="FF0000"/>
                </a:solidFill>
              </a:rPr>
              <a:t>Nhà nước không thừa nhận kết hôn đồng giới</a:t>
            </a:r>
          </a:p>
        </p:txBody>
      </p:sp>
      <p:sp>
        <p:nvSpPr>
          <p:cNvPr id="22" name="TextBox 21">
            <a:extLst>
              <a:ext uri="{FF2B5EF4-FFF2-40B4-BE49-F238E27FC236}">
                <a16:creationId xmlns:a16="http://schemas.microsoft.com/office/drawing/2014/main" id="{0B3D193A-3ACE-47F8-EDF3-BF125244517F}"/>
              </a:ext>
            </a:extLst>
          </p:cNvPr>
          <p:cNvSpPr txBox="1"/>
          <p:nvPr/>
        </p:nvSpPr>
        <p:spPr>
          <a:xfrm>
            <a:off x="781248" y="5224052"/>
            <a:ext cx="2678364" cy="797078"/>
          </a:xfrm>
          <a:prstGeom prst="rect">
            <a:avLst/>
          </a:prstGeom>
          <a:noFill/>
        </p:spPr>
        <p:txBody>
          <a:bodyPr wrap="square" rtlCol="0">
            <a:spAutoFit/>
          </a:bodyPr>
          <a:lstStyle/>
          <a:p>
            <a:pPr algn="ctr">
              <a:lnSpc>
                <a:spcPct val="120000"/>
              </a:lnSpc>
            </a:pPr>
            <a:r>
              <a:rPr lang="en-US" sz="2000" b="1"/>
              <a:t>Không bị mất năng lực hanh vi nhân sự</a:t>
            </a:r>
            <a:endParaRPr lang="en-US" sz="2000" b="1">
              <a:solidFill>
                <a:srgbClr val="E5007E"/>
              </a:solidFill>
            </a:endParaRPr>
          </a:p>
        </p:txBody>
      </p:sp>
      <p:sp>
        <p:nvSpPr>
          <p:cNvPr id="23" name="AutoShape 12" descr="Prohibition sign for same-sex marriage, vector illustration. Stock Vector  by ©kup1984 128643806">
            <a:extLst>
              <a:ext uri="{FF2B5EF4-FFF2-40B4-BE49-F238E27FC236}">
                <a16:creationId xmlns:a16="http://schemas.microsoft.com/office/drawing/2014/main" id="{CBCE302A-FBF8-79F6-4235-2E6057E89BD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4" name="Picture 23">
            <a:extLst>
              <a:ext uri="{FF2B5EF4-FFF2-40B4-BE49-F238E27FC236}">
                <a16:creationId xmlns:a16="http://schemas.microsoft.com/office/drawing/2014/main" id="{C75F37AC-F5E9-965F-3E91-CEE3EFE170A0}"/>
              </a:ext>
            </a:extLst>
          </p:cNvPr>
          <p:cNvPicPr>
            <a:picLocks noChangeAspect="1"/>
          </p:cNvPicPr>
          <p:nvPr/>
        </p:nvPicPr>
        <p:blipFill rotWithShape="1">
          <a:blip r:embed="rId5"/>
          <a:srcRect l="8164" t="8047" r="6462" b="8052"/>
          <a:stretch/>
        </p:blipFill>
        <p:spPr>
          <a:xfrm>
            <a:off x="4773979" y="3941723"/>
            <a:ext cx="1086880" cy="1068122"/>
          </a:xfrm>
          <a:prstGeom prst="rect">
            <a:avLst/>
          </a:prstGeom>
        </p:spPr>
      </p:pic>
      <p:sp>
        <p:nvSpPr>
          <p:cNvPr id="25" name="TextBox 24">
            <a:extLst>
              <a:ext uri="{FF2B5EF4-FFF2-40B4-BE49-F238E27FC236}">
                <a16:creationId xmlns:a16="http://schemas.microsoft.com/office/drawing/2014/main" id="{1B71C236-EEA3-560B-4218-897FB1B83BFE}"/>
              </a:ext>
            </a:extLst>
          </p:cNvPr>
          <p:cNvSpPr txBox="1"/>
          <p:nvPr/>
        </p:nvSpPr>
        <p:spPr>
          <a:xfrm>
            <a:off x="3698311" y="4935837"/>
            <a:ext cx="2942919" cy="1166410"/>
          </a:xfrm>
          <a:prstGeom prst="rect">
            <a:avLst/>
          </a:prstGeom>
          <a:noFill/>
        </p:spPr>
        <p:txBody>
          <a:bodyPr wrap="square" rtlCol="0">
            <a:spAutoFit/>
          </a:bodyPr>
          <a:lstStyle/>
          <a:p>
            <a:pPr algn="ctr">
              <a:lnSpc>
                <a:spcPct val="120000"/>
              </a:lnSpc>
            </a:pPr>
            <a:r>
              <a:rPr lang="en-US" sz="2000" b="1"/>
              <a:t>Không thuộc một trong các trường hợp cấm kết hôn</a:t>
            </a:r>
            <a:endParaRPr lang="en-US" sz="2000" b="1">
              <a:solidFill>
                <a:srgbClr val="E5007E"/>
              </a:solidFill>
            </a:endParaRPr>
          </a:p>
        </p:txBody>
      </p:sp>
      <p:pic>
        <p:nvPicPr>
          <p:cNvPr id="4112" name="Picture 16" descr="Năng lực pháp luật dân sự của cá nhân gồm những gì? - LUẬT SƯ THÔNG THÁI">
            <a:extLst>
              <a:ext uri="{FF2B5EF4-FFF2-40B4-BE49-F238E27FC236}">
                <a16:creationId xmlns:a16="http://schemas.microsoft.com/office/drawing/2014/main" id="{CC19C36C-0C24-BCF4-5CBE-3207E66B1EE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04381" y="3978257"/>
            <a:ext cx="1855093" cy="1236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532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par>
                                <p:cTn id="17" presetID="16" presetClass="entr" presetSubtype="21"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106"/>
                                        </p:tgtEl>
                                        <p:attrNameLst>
                                          <p:attrName>style.visibility</p:attrName>
                                        </p:attrNameLst>
                                      </p:cBhvr>
                                      <p:to>
                                        <p:strVal val="visible"/>
                                      </p:to>
                                    </p:set>
                                    <p:animEffect transition="in" filter="wipe(down)">
                                      <p:cBhvr>
                                        <p:cTn id="27" dur="500"/>
                                        <p:tgtEl>
                                          <p:spTgt spid="4106"/>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down)">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4112"/>
                                        </p:tgtEl>
                                        <p:attrNameLst>
                                          <p:attrName>style.visibility</p:attrName>
                                        </p:attrNameLst>
                                      </p:cBhvr>
                                      <p:to>
                                        <p:strVal val="visible"/>
                                      </p:to>
                                    </p:set>
                                    <p:animEffect transition="in" filter="barn(inVertical)">
                                      <p:cBhvr>
                                        <p:cTn id="35" dur="500"/>
                                        <p:tgtEl>
                                          <p:spTgt spid="4112"/>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barn(inVertical)">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barn(inVertical)">
                                      <p:cBhvr>
                                        <p:cTn id="43" dur="500"/>
                                        <p:tgtEl>
                                          <p:spTgt spid="24"/>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barn(inVertical)">
                                      <p:cBhvr>
                                        <p:cTn id="46" dur="500"/>
                                        <p:tgtEl>
                                          <p:spTgt spid="25"/>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barn(inVertical)">
                                      <p:cBhvr>
                                        <p:cTn id="51" dur="500"/>
                                        <p:tgtEl>
                                          <p:spTgt spid="21"/>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nodeType="clickEffect">
                                  <p:stCondLst>
                                    <p:cond delay="0"/>
                                  </p:stCondLst>
                                  <p:childTnLst>
                                    <p:set>
                                      <p:cBhvr>
                                        <p:cTn id="55" dur="1" fill="hold">
                                          <p:stCondLst>
                                            <p:cond delay="0"/>
                                          </p:stCondLst>
                                        </p:cTn>
                                        <p:tgtEl>
                                          <p:spTgt spid="4098"/>
                                        </p:tgtEl>
                                        <p:attrNameLst>
                                          <p:attrName>style.visibility</p:attrName>
                                        </p:attrNameLst>
                                      </p:cBhvr>
                                      <p:to>
                                        <p:strVal val="visible"/>
                                      </p:to>
                                    </p:set>
                                    <p:animEffect transition="in" filter="circle(in)">
                                      <p:cBhvr>
                                        <p:cTn id="56"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P spid="15" grpId="0"/>
      <p:bldP spid="20" grpId="0"/>
      <p:bldP spid="21" grpId="0"/>
      <p:bldP spid="22" grpId="0"/>
      <p:bldP spid="2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92E0C-31C5-8DFB-A2E9-37F23AB8B001}"/>
            </a:ext>
          </a:extLst>
        </p:cNvPr>
        <p:cNvGrpSpPr/>
        <p:nvPr/>
      </p:nvGrpSpPr>
      <p:grpSpPr>
        <a:xfrm>
          <a:off x="0" y="0"/>
          <a:ext cx="0" cy="0"/>
          <a:chOff x="0" y="0"/>
          <a:chExt cx="0" cy="0"/>
        </a:xfrm>
      </p:grpSpPr>
      <p:pic>
        <p:nvPicPr>
          <p:cNvPr id="4098" name="Picture 2" descr="9 mối quan hệ không được kết hôn với nhau - Công ty luật Việt Phú">
            <a:extLst>
              <a:ext uri="{FF2B5EF4-FFF2-40B4-BE49-F238E27FC236}">
                <a16:creationId xmlns:a16="http://schemas.microsoft.com/office/drawing/2014/main" id="{C8992CDD-7311-046F-9B39-E966A3670A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517"/>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3" name="AutoShape 12" descr="Prohibition sign for same-sex marriage, vector illustration. Stock Vector  by ©kup1984 128643806">
            <a:extLst>
              <a:ext uri="{FF2B5EF4-FFF2-40B4-BE49-F238E27FC236}">
                <a16:creationId xmlns:a16="http://schemas.microsoft.com/office/drawing/2014/main" id="{EEAF5271-867B-2BAA-EF19-08038D4344C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96639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circle(in)">
                                      <p:cBhvr>
                                        <p:cTn id="7"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D8B0B73-F4DA-5E8A-5E77-054388AECFF8}"/>
              </a:ext>
            </a:extLst>
          </p:cNvPr>
          <p:cNvSpPr/>
          <p:nvPr/>
        </p:nvSpPr>
        <p:spPr>
          <a:xfrm>
            <a:off x="3791744" y="260648"/>
            <a:ext cx="4248472" cy="720080"/>
          </a:xfrm>
          <a:prstGeom prst="rect">
            <a:avLst/>
          </a:prstGeom>
          <a:solidFill>
            <a:srgbClr val="009F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t>SƠ ĐỒ HỌ HÀNG 3 ĐỜI</a:t>
            </a:r>
          </a:p>
        </p:txBody>
      </p:sp>
      <p:sp>
        <p:nvSpPr>
          <p:cNvPr id="7" name="TextBox 6">
            <a:extLst>
              <a:ext uri="{FF2B5EF4-FFF2-40B4-BE49-F238E27FC236}">
                <a16:creationId xmlns:a16="http://schemas.microsoft.com/office/drawing/2014/main" id="{C305F52B-A074-68DD-2DB1-D149488DECC5}"/>
              </a:ext>
            </a:extLst>
          </p:cNvPr>
          <p:cNvSpPr txBox="1"/>
          <p:nvPr/>
        </p:nvSpPr>
        <p:spPr>
          <a:xfrm>
            <a:off x="3426924" y="1207404"/>
            <a:ext cx="1656184" cy="461665"/>
          </a:xfrm>
          <a:prstGeom prst="rect">
            <a:avLst/>
          </a:prstGeom>
          <a:noFill/>
        </p:spPr>
        <p:txBody>
          <a:bodyPr wrap="square" rtlCol="0">
            <a:spAutoFit/>
          </a:bodyPr>
          <a:lstStyle/>
          <a:p>
            <a:r>
              <a:rPr lang="en-US" sz="2400" b="1"/>
              <a:t>Đời thứ 1</a:t>
            </a:r>
          </a:p>
        </p:txBody>
      </p:sp>
      <p:sp>
        <p:nvSpPr>
          <p:cNvPr id="8" name="TextBox 7">
            <a:extLst>
              <a:ext uri="{FF2B5EF4-FFF2-40B4-BE49-F238E27FC236}">
                <a16:creationId xmlns:a16="http://schemas.microsoft.com/office/drawing/2014/main" id="{1A345803-D929-C236-5071-422F5B17BA84}"/>
              </a:ext>
            </a:extLst>
          </p:cNvPr>
          <p:cNvSpPr txBox="1"/>
          <p:nvPr/>
        </p:nvSpPr>
        <p:spPr>
          <a:xfrm>
            <a:off x="2273055" y="2884691"/>
            <a:ext cx="1656184" cy="461665"/>
          </a:xfrm>
          <a:prstGeom prst="rect">
            <a:avLst/>
          </a:prstGeom>
          <a:noFill/>
        </p:spPr>
        <p:txBody>
          <a:bodyPr wrap="square" rtlCol="0">
            <a:spAutoFit/>
          </a:bodyPr>
          <a:lstStyle/>
          <a:p>
            <a:r>
              <a:rPr lang="en-US" sz="2400" b="1"/>
              <a:t>Đời thứ 2</a:t>
            </a:r>
          </a:p>
        </p:txBody>
      </p:sp>
      <p:sp>
        <p:nvSpPr>
          <p:cNvPr id="26" name="TextBox 25">
            <a:extLst>
              <a:ext uri="{FF2B5EF4-FFF2-40B4-BE49-F238E27FC236}">
                <a16:creationId xmlns:a16="http://schemas.microsoft.com/office/drawing/2014/main" id="{4CF3F158-3D96-7CD8-0466-F153A468F3AF}"/>
              </a:ext>
            </a:extLst>
          </p:cNvPr>
          <p:cNvSpPr txBox="1"/>
          <p:nvPr/>
        </p:nvSpPr>
        <p:spPr>
          <a:xfrm>
            <a:off x="1142208" y="4561978"/>
            <a:ext cx="1656184" cy="461665"/>
          </a:xfrm>
          <a:prstGeom prst="rect">
            <a:avLst/>
          </a:prstGeom>
          <a:noFill/>
        </p:spPr>
        <p:txBody>
          <a:bodyPr wrap="square" rtlCol="0">
            <a:spAutoFit/>
          </a:bodyPr>
          <a:lstStyle/>
          <a:p>
            <a:r>
              <a:rPr lang="en-US" sz="2400" b="1"/>
              <a:t>Đời thứ 3</a:t>
            </a:r>
          </a:p>
        </p:txBody>
      </p:sp>
      <p:sp>
        <p:nvSpPr>
          <p:cNvPr id="27" name="Rectangle: Rounded Corners 26">
            <a:extLst>
              <a:ext uri="{FF2B5EF4-FFF2-40B4-BE49-F238E27FC236}">
                <a16:creationId xmlns:a16="http://schemas.microsoft.com/office/drawing/2014/main" id="{918351A5-3D51-02E0-3FA9-43CA21AC5047}"/>
              </a:ext>
            </a:extLst>
          </p:cNvPr>
          <p:cNvSpPr/>
          <p:nvPr/>
        </p:nvSpPr>
        <p:spPr>
          <a:xfrm>
            <a:off x="5389426" y="1196752"/>
            <a:ext cx="1944216" cy="461666"/>
          </a:xfrm>
          <a:prstGeom prst="roundRect">
            <a:avLst>
              <a:gd name="adj" fmla="val 50000"/>
            </a:avLst>
          </a:prstGeom>
          <a:solidFill>
            <a:srgbClr val="E5C37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t>Cha – Mẹ </a:t>
            </a:r>
          </a:p>
        </p:txBody>
      </p:sp>
      <p:sp>
        <p:nvSpPr>
          <p:cNvPr id="30" name="Rectangle: Rounded Corners 29">
            <a:extLst>
              <a:ext uri="{FF2B5EF4-FFF2-40B4-BE49-F238E27FC236}">
                <a16:creationId xmlns:a16="http://schemas.microsoft.com/office/drawing/2014/main" id="{A7FAB3C7-9AF8-6DF3-34E5-FF4B626703F8}"/>
              </a:ext>
            </a:extLst>
          </p:cNvPr>
          <p:cNvSpPr/>
          <p:nvPr/>
        </p:nvSpPr>
        <p:spPr>
          <a:xfrm>
            <a:off x="2906912" y="4538738"/>
            <a:ext cx="1563440" cy="461666"/>
          </a:xfrm>
          <a:prstGeom prst="roundRect">
            <a:avLst>
              <a:gd name="adj" fmla="val 50000"/>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t>Cháu 1a</a:t>
            </a:r>
          </a:p>
        </p:txBody>
      </p:sp>
      <p:sp>
        <p:nvSpPr>
          <p:cNvPr id="32" name="Rectangle: Rounded Corners 31">
            <a:extLst>
              <a:ext uri="{FF2B5EF4-FFF2-40B4-BE49-F238E27FC236}">
                <a16:creationId xmlns:a16="http://schemas.microsoft.com/office/drawing/2014/main" id="{D26DDB39-D9F1-BE38-0146-C596E5673C82}"/>
              </a:ext>
            </a:extLst>
          </p:cNvPr>
          <p:cNvSpPr/>
          <p:nvPr/>
        </p:nvSpPr>
        <p:spPr>
          <a:xfrm>
            <a:off x="4756848" y="4538738"/>
            <a:ext cx="1563440" cy="461666"/>
          </a:xfrm>
          <a:prstGeom prst="roundRect">
            <a:avLst>
              <a:gd name="adj" fmla="val 50000"/>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t>Cháu 1b</a:t>
            </a:r>
          </a:p>
        </p:txBody>
      </p:sp>
      <p:sp>
        <p:nvSpPr>
          <p:cNvPr id="33" name="Rectangle: Rounded Corners 32">
            <a:extLst>
              <a:ext uri="{FF2B5EF4-FFF2-40B4-BE49-F238E27FC236}">
                <a16:creationId xmlns:a16="http://schemas.microsoft.com/office/drawing/2014/main" id="{43B3ECBB-6045-5199-6716-9EB6D1CEEF63}"/>
              </a:ext>
            </a:extLst>
          </p:cNvPr>
          <p:cNvSpPr/>
          <p:nvPr/>
        </p:nvSpPr>
        <p:spPr>
          <a:xfrm>
            <a:off x="6459112" y="4538738"/>
            <a:ext cx="1563440" cy="461666"/>
          </a:xfrm>
          <a:prstGeom prst="roundRect">
            <a:avLst>
              <a:gd name="adj" fmla="val 50000"/>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t>Cháu 2a</a:t>
            </a:r>
          </a:p>
        </p:txBody>
      </p:sp>
      <p:sp>
        <p:nvSpPr>
          <p:cNvPr id="34" name="Rectangle: Rounded Corners 33">
            <a:extLst>
              <a:ext uri="{FF2B5EF4-FFF2-40B4-BE49-F238E27FC236}">
                <a16:creationId xmlns:a16="http://schemas.microsoft.com/office/drawing/2014/main" id="{C0F15EC5-7153-691C-48F4-8AC35310A128}"/>
              </a:ext>
            </a:extLst>
          </p:cNvPr>
          <p:cNvSpPr/>
          <p:nvPr/>
        </p:nvSpPr>
        <p:spPr>
          <a:xfrm>
            <a:off x="8256240" y="4538738"/>
            <a:ext cx="1563440" cy="461666"/>
          </a:xfrm>
          <a:prstGeom prst="roundRect">
            <a:avLst>
              <a:gd name="adj" fmla="val 50000"/>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t>Cháu 2b</a:t>
            </a:r>
          </a:p>
        </p:txBody>
      </p:sp>
      <p:cxnSp>
        <p:nvCxnSpPr>
          <p:cNvPr id="36" name="Straight Connector 35">
            <a:extLst>
              <a:ext uri="{FF2B5EF4-FFF2-40B4-BE49-F238E27FC236}">
                <a16:creationId xmlns:a16="http://schemas.microsoft.com/office/drawing/2014/main" id="{C822F864-E857-78E3-D49B-9A9B4B63AA2B}"/>
              </a:ext>
            </a:extLst>
          </p:cNvPr>
          <p:cNvCxnSpPr/>
          <p:nvPr/>
        </p:nvCxnSpPr>
        <p:spPr>
          <a:xfrm>
            <a:off x="6366628" y="1658418"/>
            <a:ext cx="0" cy="720080"/>
          </a:xfrm>
          <a:prstGeom prst="line">
            <a:avLst/>
          </a:prstGeom>
          <a:ln w="28575">
            <a:solidFill>
              <a:srgbClr val="986C3B"/>
            </a:solidFill>
          </a:ln>
        </p:spPr>
        <p:style>
          <a:lnRef idx="1">
            <a:schemeClr val="accent1"/>
          </a:lnRef>
          <a:fillRef idx="0">
            <a:schemeClr val="accent1"/>
          </a:fillRef>
          <a:effectRef idx="0">
            <a:schemeClr val="accent1"/>
          </a:effectRef>
          <a:fontRef idx="minor">
            <a:schemeClr val="tx1"/>
          </a:fontRef>
        </p:style>
      </p:cxnSp>
      <p:sp>
        <p:nvSpPr>
          <p:cNvPr id="37" name="Left Bracket 36">
            <a:extLst>
              <a:ext uri="{FF2B5EF4-FFF2-40B4-BE49-F238E27FC236}">
                <a16:creationId xmlns:a16="http://schemas.microsoft.com/office/drawing/2014/main" id="{57EBF060-971C-5155-157A-FCC6EA5C2046}"/>
              </a:ext>
            </a:extLst>
          </p:cNvPr>
          <p:cNvSpPr/>
          <p:nvPr/>
        </p:nvSpPr>
        <p:spPr>
          <a:xfrm rot="5400000">
            <a:off x="6120515" y="888039"/>
            <a:ext cx="482039" cy="3462958"/>
          </a:xfrm>
          <a:prstGeom prst="leftBracket">
            <a:avLst>
              <a:gd name="adj" fmla="val 0"/>
            </a:avLst>
          </a:prstGeom>
          <a:ln w="28575">
            <a:solidFill>
              <a:srgbClr val="986C3B"/>
            </a:solidFill>
            <a:headEnd type="arrow"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2A51BA1-5D2E-8A8B-F8B0-A1CFD395E86B}"/>
              </a:ext>
            </a:extLst>
          </p:cNvPr>
          <p:cNvCxnSpPr/>
          <p:nvPr/>
        </p:nvCxnSpPr>
        <p:spPr>
          <a:xfrm>
            <a:off x="4630055" y="3322201"/>
            <a:ext cx="0" cy="720080"/>
          </a:xfrm>
          <a:prstGeom prst="line">
            <a:avLst/>
          </a:prstGeom>
          <a:ln w="28575">
            <a:solidFill>
              <a:srgbClr val="E5007E"/>
            </a:solidFill>
          </a:ln>
        </p:spPr>
        <p:style>
          <a:lnRef idx="1">
            <a:schemeClr val="accent1"/>
          </a:lnRef>
          <a:fillRef idx="0">
            <a:schemeClr val="accent1"/>
          </a:fillRef>
          <a:effectRef idx="0">
            <a:schemeClr val="accent1"/>
          </a:effectRef>
          <a:fontRef idx="minor">
            <a:schemeClr val="tx1"/>
          </a:fontRef>
        </p:style>
      </p:cxnSp>
      <p:sp>
        <p:nvSpPr>
          <p:cNvPr id="39" name="Left Bracket 38">
            <a:extLst>
              <a:ext uri="{FF2B5EF4-FFF2-40B4-BE49-F238E27FC236}">
                <a16:creationId xmlns:a16="http://schemas.microsoft.com/office/drawing/2014/main" id="{AB84E785-BA30-4377-3CC2-A526FE1F0B7B}"/>
              </a:ext>
            </a:extLst>
          </p:cNvPr>
          <p:cNvSpPr/>
          <p:nvPr/>
        </p:nvSpPr>
        <p:spPr>
          <a:xfrm rot="5400000">
            <a:off x="4358077" y="3167181"/>
            <a:ext cx="482039" cy="2232243"/>
          </a:xfrm>
          <a:prstGeom prst="leftBracket">
            <a:avLst>
              <a:gd name="adj" fmla="val 0"/>
            </a:avLst>
          </a:prstGeom>
          <a:ln w="28575">
            <a:solidFill>
              <a:srgbClr val="E5007E"/>
            </a:solidFill>
            <a:headEnd type="arrow"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0" name="Straight Connector 39">
            <a:extLst>
              <a:ext uri="{FF2B5EF4-FFF2-40B4-BE49-F238E27FC236}">
                <a16:creationId xmlns:a16="http://schemas.microsoft.com/office/drawing/2014/main" id="{D9AB077B-68A0-C6F3-4920-73487BDC8173}"/>
              </a:ext>
            </a:extLst>
          </p:cNvPr>
          <p:cNvCxnSpPr/>
          <p:nvPr/>
        </p:nvCxnSpPr>
        <p:spPr>
          <a:xfrm>
            <a:off x="8093014" y="3299794"/>
            <a:ext cx="0" cy="72008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sp>
        <p:nvSpPr>
          <p:cNvPr id="41" name="Left Bracket 40">
            <a:extLst>
              <a:ext uri="{FF2B5EF4-FFF2-40B4-BE49-F238E27FC236}">
                <a16:creationId xmlns:a16="http://schemas.microsoft.com/office/drawing/2014/main" id="{76432189-BFA6-D712-2F5C-5FB9080A3586}"/>
              </a:ext>
            </a:extLst>
          </p:cNvPr>
          <p:cNvSpPr/>
          <p:nvPr/>
        </p:nvSpPr>
        <p:spPr>
          <a:xfrm rot="5400000">
            <a:off x="7821036" y="3144774"/>
            <a:ext cx="482039" cy="2232243"/>
          </a:xfrm>
          <a:prstGeom prst="leftBracket">
            <a:avLst>
              <a:gd name="adj" fmla="val 0"/>
            </a:avLst>
          </a:prstGeom>
          <a:ln w="28575">
            <a:solidFill>
              <a:srgbClr val="92D05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29129018-10F4-DAFB-9F7B-CAF903CE8C75}"/>
              </a:ext>
            </a:extLst>
          </p:cNvPr>
          <p:cNvSpPr/>
          <p:nvPr/>
        </p:nvSpPr>
        <p:spPr>
          <a:xfrm>
            <a:off x="3960646" y="2860535"/>
            <a:ext cx="1328470" cy="461666"/>
          </a:xfrm>
          <a:prstGeom prst="roundRect">
            <a:avLst>
              <a:gd name="adj" fmla="val 50000"/>
            </a:avLst>
          </a:prstGeom>
          <a:solidFill>
            <a:srgbClr val="E500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t>Con 1</a:t>
            </a:r>
          </a:p>
        </p:txBody>
      </p:sp>
      <p:sp>
        <p:nvSpPr>
          <p:cNvPr id="43" name="Rectangle: Rounded Corners 42">
            <a:extLst>
              <a:ext uri="{FF2B5EF4-FFF2-40B4-BE49-F238E27FC236}">
                <a16:creationId xmlns:a16="http://schemas.microsoft.com/office/drawing/2014/main" id="{3C24542B-BF83-588A-67B4-174048A760F1}"/>
              </a:ext>
            </a:extLst>
          </p:cNvPr>
          <p:cNvSpPr/>
          <p:nvPr/>
        </p:nvSpPr>
        <p:spPr>
          <a:xfrm>
            <a:off x="7358317" y="2860535"/>
            <a:ext cx="1328470" cy="461666"/>
          </a:xfrm>
          <a:prstGeom prst="roundRect">
            <a:avLst>
              <a:gd name="adj" fmla="val 50000"/>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t>Con 2</a:t>
            </a:r>
          </a:p>
        </p:txBody>
      </p:sp>
      <p:sp>
        <p:nvSpPr>
          <p:cNvPr id="4" name="Rectangle 3">
            <a:extLst>
              <a:ext uri="{FF2B5EF4-FFF2-40B4-BE49-F238E27FC236}">
                <a16:creationId xmlns:a16="http://schemas.microsoft.com/office/drawing/2014/main" id="{FC767361-F75F-A967-5B98-93BAB1F252EC}"/>
              </a:ext>
            </a:extLst>
          </p:cNvPr>
          <p:cNvSpPr/>
          <p:nvPr/>
        </p:nvSpPr>
        <p:spPr>
          <a:xfrm>
            <a:off x="0" y="5301208"/>
            <a:ext cx="12192000" cy="1556792"/>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4A20983-2D4B-3A0B-0417-4BE69C2DA0C0}"/>
              </a:ext>
            </a:extLst>
          </p:cNvPr>
          <p:cNvSpPr txBox="1"/>
          <p:nvPr/>
        </p:nvSpPr>
        <p:spPr>
          <a:xfrm>
            <a:off x="407368" y="5330022"/>
            <a:ext cx="11233248" cy="1431930"/>
          </a:xfrm>
          <a:prstGeom prst="rect">
            <a:avLst/>
          </a:prstGeom>
          <a:noFill/>
        </p:spPr>
        <p:txBody>
          <a:bodyPr wrap="square">
            <a:spAutoFit/>
          </a:bodyPr>
          <a:lstStyle/>
          <a:p>
            <a:pPr algn="just">
              <a:lnSpc>
                <a:spcPct val="125000"/>
              </a:lnSpc>
            </a:pPr>
            <a:r>
              <a:rPr lang="vi-VN" sz="2400"/>
              <a:t>Bởi vì khi kết hôn giữa những người có họ hàng gần thì đời con có </a:t>
            </a:r>
            <a:r>
              <a:rPr lang="vi-VN" sz="2400" b="1">
                <a:solidFill>
                  <a:srgbClr val="00B050"/>
                </a:solidFill>
              </a:rPr>
              <a:t>tỉ lệ kiểu gene dị hợp giảm, đồng hợp tăng</a:t>
            </a:r>
            <a:r>
              <a:rPr lang="vi-VN" sz="2400"/>
              <a:t>, tạo điều kiện cho các </a:t>
            </a:r>
            <a:r>
              <a:rPr lang="vi-VN" sz="2400" b="1">
                <a:solidFill>
                  <a:srgbClr val="C00000"/>
                </a:solidFill>
              </a:rPr>
              <a:t>gene lặn có hại biểu hiện ra kiểu hình. </a:t>
            </a:r>
            <a:endParaRPr lang="en-US" sz="2400" b="1">
              <a:solidFill>
                <a:srgbClr val="C00000"/>
              </a:solidFill>
            </a:endParaRPr>
          </a:p>
        </p:txBody>
      </p:sp>
    </p:spTree>
    <p:extLst>
      <p:ext uri="{BB962C8B-B14F-4D97-AF65-F5344CB8AC3E}">
        <p14:creationId xmlns:p14="http://schemas.microsoft.com/office/powerpoint/2010/main" val="774194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2" name="Picture 8" descr="Male Female Icon Images – Browse 610,555 Stock Photos, Vectors, and Video |  Adobe Stock">
            <a:extLst>
              <a:ext uri="{FF2B5EF4-FFF2-40B4-BE49-F238E27FC236}">
                <a16:creationId xmlns:a16="http://schemas.microsoft.com/office/drawing/2014/main" id="{5A4D31F0-C201-AD62-3121-FC688D8516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398" t="12600" r="603" b="13901"/>
          <a:stretch/>
        </p:blipFill>
        <p:spPr bwMode="auto">
          <a:xfrm>
            <a:off x="6602372" y="1197913"/>
            <a:ext cx="1584176" cy="158417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8" descr="Male Female Icon Images – Browse 610,555 Stock Photos, Vectors, and Video |  Adobe Stock">
            <a:extLst>
              <a:ext uri="{FF2B5EF4-FFF2-40B4-BE49-F238E27FC236}">
                <a16:creationId xmlns:a16="http://schemas.microsoft.com/office/drawing/2014/main" id="{82D8CA89-74FB-ACAC-EB58-D06A804771F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16" t="15096" r="49785" b="11405"/>
          <a:stretch/>
        </p:blipFill>
        <p:spPr bwMode="auto">
          <a:xfrm>
            <a:off x="3532774" y="1197913"/>
            <a:ext cx="1584176" cy="158417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07266AF-AA3A-67F7-085F-F0310E9DC7D6}"/>
              </a:ext>
            </a:extLst>
          </p:cNvPr>
          <p:cNvSpPr/>
          <p:nvPr/>
        </p:nvSpPr>
        <p:spPr>
          <a:xfrm>
            <a:off x="6717505" y="0"/>
            <a:ext cx="5474495" cy="576064"/>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rPr>
              <a:t>Cha hoặc mẹ mang gene bệnh</a:t>
            </a:r>
          </a:p>
        </p:txBody>
      </p:sp>
      <p:pic>
        <p:nvPicPr>
          <p:cNvPr id="6154" name="Picture 10" descr="Male Female Icon Vector Art, Icons, and Graphics for Free Download">
            <a:extLst>
              <a:ext uri="{FF2B5EF4-FFF2-40B4-BE49-F238E27FC236}">
                <a16:creationId xmlns:a16="http://schemas.microsoft.com/office/drawing/2014/main" id="{73B08EC0-CCD5-EAF8-AC69-A25AE5458EB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7537" t="10868" r="6741" b="7432"/>
          <a:stretch/>
        </p:blipFill>
        <p:spPr bwMode="auto">
          <a:xfrm>
            <a:off x="3962107" y="4077073"/>
            <a:ext cx="1008112" cy="180135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339320BE-A7C2-1CDC-1A22-6D7F6CD11600}"/>
              </a:ext>
            </a:extLst>
          </p:cNvPr>
          <p:cNvSpPr/>
          <p:nvPr/>
        </p:nvSpPr>
        <p:spPr>
          <a:xfrm>
            <a:off x="2942137" y="2134018"/>
            <a:ext cx="216024" cy="720080"/>
          </a:xfrm>
          <a:prstGeom prst="round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91E61767-53D3-BB4C-59DF-06C3ABD40118}"/>
              </a:ext>
            </a:extLst>
          </p:cNvPr>
          <p:cNvSpPr/>
          <p:nvPr/>
        </p:nvSpPr>
        <p:spPr>
          <a:xfrm>
            <a:off x="3237455" y="2134018"/>
            <a:ext cx="216024" cy="720080"/>
          </a:xfrm>
          <a:prstGeom prst="roundRect">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92E1C44-1A0B-8082-013C-465115C65B55}"/>
              </a:ext>
            </a:extLst>
          </p:cNvPr>
          <p:cNvSpPr txBox="1"/>
          <p:nvPr/>
        </p:nvSpPr>
        <p:spPr>
          <a:xfrm>
            <a:off x="6161302" y="734366"/>
            <a:ext cx="2466316" cy="430887"/>
          </a:xfrm>
          <a:prstGeom prst="rect">
            <a:avLst/>
          </a:prstGeom>
          <a:noFill/>
        </p:spPr>
        <p:txBody>
          <a:bodyPr wrap="square" rtlCol="0">
            <a:spAutoFit/>
          </a:bodyPr>
          <a:lstStyle/>
          <a:p>
            <a:pPr algn="ctr"/>
            <a:r>
              <a:rPr lang="en-US" sz="2200" b="1"/>
              <a:t>Mẹ bình thường</a:t>
            </a:r>
          </a:p>
        </p:txBody>
      </p:sp>
      <p:sp>
        <p:nvSpPr>
          <p:cNvPr id="10" name="TextBox 9">
            <a:extLst>
              <a:ext uri="{FF2B5EF4-FFF2-40B4-BE49-F238E27FC236}">
                <a16:creationId xmlns:a16="http://schemas.microsoft.com/office/drawing/2014/main" id="{E0E98664-2C7B-76E2-CA2B-5A696817B980}"/>
              </a:ext>
            </a:extLst>
          </p:cNvPr>
          <p:cNvSpPr txBox="1"/>
          <p:nvPr/>
        </p:nvSpPr>
        <p:spPr>
          <a:xfrm>
            <a:off x="2812694" y="729861"/>
            <a:ext cx="3110704" cy="430887"/>
          </a:xfrm>
          <a:prstGeom prst="rect">
            <a:avLst/>
          </a:prstGeom>
          <a:noFill/>
        </p:spPr>
        <p:txBody>
          <a:bodyPr wrap="square" rtlCol="0">
            <a:spAutoFit/>
          </a:bodyPr>
          <a:lstStyle/>
          <a:p>
            <a:pPr algn="ctr"/>
            <a:r>
              <a:rPr lang="en-US" sz="2200" b="1"/>
              <a:t>Cha mang gene bệnh</a:t>
            </a:r>
          </a:p>
        </p:txBody>
      </p:sp>
      <p:cxnSp>
        <p:nvCxnSpPr>
          <p:cNvPr id="12" name="Straight Connector 11">
            <a:extLst>
              <a:ext uri="{FF2B5EF4-FFF2-40B4-BE49-F238E27FC236}">
                <a16:creationId xmlns:a16="http://schemas.microsoft.com/office/drawing/2014/main" id="{BDA68E97-0723-F3D9-1763-69A5A71512C2}"/>
              </a:ext>
            </a:extLst>
          </p:cNvPr>
          <p:cNvCxnSpPr/>
          <p:nvPr/>
        </p:nvCxnSpPr>
        <p:spPr>
          <a:xfrm>
            <a:off x="5260966" y="1990001"/>
            <a:ext cx="115212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316DF9B-64DE-78DD-220C-6DCEC8F42053}"/>
              </a:ext>
            </a:extLst>
          </p:cNvPr>
          <p:cNvCxnSpPr>
            <a:cxnSpLocks/>
          </p:cNvCxnSpPr>
          <p:nvPr/>
        </p:nvCxnSpPr>
        <p:spPr>
          <a:xfrm>
            <a:off x="5837030" y="1990001"/>
            <a:ext cx="0" cy="1511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66D085E-BAA8-4B44-918A-269F472E02D1}"/>
              </a:ext>
            </a:extLst>
          </p:cNvPr>
          <p:cNvCxnSpPr>
            <a:cxnSpLocks/>
          </p:cNvCxnSpPr>
          <p:nvPr/>
        </p:nvCxnSpPr>
        <p:spPr>
          <a:xfrm>
            <a:off x="4468878" y="3501009"/>
            <a:ext cx="0" cy="50405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Left Bracket 19">
            <a:extLst>
              <a:ext uri="{FF2B5EF4-FFF2-40B4-BE49-F238E27FC236}">
                <a16:creationId xmlns:a16="http://schemas.microsoft.com/office/drawing/2014/main" id="{A992C016-E62E-7EA9-8462-517C39F6B5FD}"/>
              </a:ext>
            </a:extLst>
          </p:cNvPr>
          <p:cNvSpPr/>
          <p:nvPr/>
        </p:nvSpPr>
        <p:spPr>
          <a:xfrm rot="5400000">
            <a:off x="5621006" y="822141"/>
            <a:ext cx="504056" cy="5861794"/>
          </a:xfrm>
          <a:prstGeom prst="leftBracket">
            <a:avLst>
              <a:gd name="adj" fmla="val 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1" name="Picture 10" descr="Male Female Icon Vector Art, Icons, and Graphics for Free Download">
            <a:extLst>
              <a:ext uri="{FF2B5EF4-FFF2-40B4-BE49-F238E27FC236}">
                <a16:creationId xmlns:a16="http://schemas.microsoft.com/office/drawing/2014/main" id="{369E38D2-FDBF-1A2D-0C51-F3AE6A35622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798" t="6532" r="55729"/>
          <a:stretch/>
        </p:blipFill>
        <p:spPr bwMode="auto">
          <a:xfrm>
            <a:off x="2562094" y="4005066"/>
            <a:ext cx="760086" cy="2060848"/>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Rounded Corners 21">
            <a:extLst>
              <a:ext uri="{FF2B5EF4-FFF2-40B4-BE49-F238E27FC236}">
                <a16:creationId xmlns:a16="http://schemas.microsoft.com/office/drawing/2014/main" id="{F276B838-BF77-685C-614E-35C45A67417E}"/>
              </a:ext>
            </a:extLst>
          </p:cNvPr>
          <p:cNvSpPr/>
          <p:nvPr/>
        </p:nvSpPr>
        <p:spPr>
          <a:xfrm>
            <a:off x="2013320" y="4725145"/>
            <a:ext cx="216024" cy="720080"/>
          </a:xfrm>
          <a:prstGeom prst="round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8DB61F4A-6911-A7BF-BD89-FE19CFD6956A}"/>
              </a:ext>
            </a:extLst>
          </p:cNvPr>
          <p:cNvSpPr/>
          <p:nvPr/>
        </p:nvSpPr>
        <p:spPr>
          <a:xfrm>
            <a:off x="2308638" y="4725145"/>
            <a:ext cx="216024" cy="720080"/>
          </a:xfrm>
          <a:prstGeom prst="round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10" descr="Male Female Icon Vector Art, Icons, and Graphics for Free Download">
            <a:extLst>
              <a:ext uri="{FF2B5EF4-FFF2-40B4-BE49-F238E27FC236}">
                <a16:creationId xmlns:a16="http://schemas.microsoft.com/office/drawing/2014/main" id="{A4EB761A-BCC5-1106-3A78-D23CE68A13E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7537" t="10868" r="6741" b="7432"/>
          <a:stretch/>
        </p:blipFill>
        <p:spPr bwMode="auto">
          <a:xfrm>
            <a:off x="8292590" y="4085523"/>
            <a:ext cx="1008112" cy="180135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0" descr="Male Female Icon Vector Art, Icons, and Graphics for Free Download">
            <a:extLst>
              <a:ext uri="{FF2B5EF4-FFF2-40B4-BE49-F238E27FC236}">
                <a16:creationId xmlns:a16="http://schemas.microsoft.com/office/drawing/2014/main" id="{076D5B61-DFBA-A912-C8D3-A23C481B40A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798" t="6532" r="55729"/>
          <a:stretch/>
        </p:blipFill>
        <p:spPr bwMode="auto">
          <a:xfrm>
            <a:off x="6892577" y="4013516"/>
            <a:ext cx="760086" cy="2060848"/>
          </a:xfrm>
          <a:prstGeom prst="rect">
            <a:avLst/>
          </a:prstGeom>
          <a:noFill/>
          <a:extLst>
            <a:ext uri="{909E8E84-426E-40DD-AFC4-6F175D3DCCD1}">
              <a14:hiddenFill xmlns:a14="http://schemas.microsoft.com/office/drawing/2010/main">
                <a:solidFill>
                  <a:srgbClr val="FFFFFF"/>
                </a:solidFill>
              </a14:hiddenFill>
            </a:ext>
          </a:extLst>
        </p:spPr>
      </p:pic>
      <p:cxnSp>
        <p:nvCxnSpPr>
          <p:cNvPr id="28" name="Straight Connector 27">
            <a:extLst>
              <a:ext uri="{FF2B5EF4-FFF2-40B4-BE49-F238E27FC236}">
                <a16:creationId xmlns:a16="http://schemas.microsoft.com/office/drawing/2014/main" id="{9F039E46-3372-1AB8-E7C0-C307C8C92ED2}"/>
              </a:ext>
            </a:extLst>
          </p:cNvPr>
          <p:cNvCxnSpPr>
            <a:cxnSpLocks/>
          </p:cNvCxnSpPr>
          <p:nvPr/>
        </p:nvCxnSpPr>
        <p:spPr>
          <a:xfrm>
            <a:off x="7277190" y="3501009"/>
            <a:ext cx="0" cy="50405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Rectangle: Rounded Corners 28">
            <a:extLst>
              <a:ext uri="{FF2B5EF4-FFF2-40B4-BE49-F238E27FC236}">
                <a16:creationId xmlns:a16="http://schemas.microsoft.com/office/drawing/2014/main" id="{A8FF3D69-D244-3616-E34E-EBE684033839}"/>
              </a:ext>
            </a:extLst>
          </p:cNvPr>
          <p:cNvSpPr/>
          <p:nvPr/>
        </p:nvSpPr>
        <p:spPr>
          <a:xfrm>
            <a:off x="5000142" y="4725145"/>
            <a:ext cx="216024" cy="720080"/>
          </a:xfrm>
          <a:prstGeom prst="round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140162BB-20DB-58D8-90A8-AAFCD1B8D416}"/>
              </a:ext>
            </a:extLst>
          </p:cNvPr>
          <p:cNvSpPr/>
          <p:nvPr/>
        </p:nvSpPr>
        <p:spPr>
          <a:xfrm>
            <a:off x="5295460" y="4725145"/>
            <a:ext cx="216024" cy="720080"/>
          </a:xfrm>
          <a:prstGeom prst="round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D0C7871A-38F6-50E3-AF1A-266D330D9FD8}"/>
              </a:ext>
            </a:extLst>
          </p:cNvPr>
          <p:cNvSpPr/>
          <p:nvPr/>
        </p:nvSpPr>
        <p:spPr>
          <a:xfrm>
            <a:off x="6305082" y="4725145"/>
            <a:ext cx="216024" cy="720080"/>
          </a:xfrm>
          <a:prstGeom prst="round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DA1948C4-65F5-B0CA-B489-723F6AE3D2B9}"/>
              </a:ext>
            </a:extLst>
          </p:cNvPr>
          <p:cNvSpPr/>
          <p:nvPr/>
        </p:nvSpPr>
        <p:spPr>
          <a:xfrm>
            <a:off x="6600400" y="4725145"/>
            <a:ext cx="216024" cy="720080"/>
          </a:xfrm>
          <a:prstGeom prst="roundRect">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7C708392-6E13-12CA-6199-E875506703D9}"/>
              </a:ext>
            </a:extLst>
          </p:cNvPr>
          <p:cNvSpPr/>
          <p:nvPr/>
        </p:nvSpPr>
        <p:spPr>
          <a:xfrm>
            <a:off x="9329074" y="4725145"/>
            <a:ext cx="216024" cy="720080"/>
          </a:xfrm>
          <a:prstGeom prst="round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2E8F04BD-F6B9-D25F-C7D4-667C7297E8D9}"/>
              </a:ext>
            </a:extLst>
          </p:cNvPr>
          <p:cNvSpPr/>
          <p:nvPr/>
        </p:nvSpPr>
        <p:spPr>
          <a:xfrm>
            <a:off x="9624392" y="4725145"/>
            <a:ext cx="216024" cy="720080"/>
          </a:xfrm>
          <a:prstGeom prst="roundRect">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Left Brace 34">
            <a:extLst>
              <a:ext uri="{FF2B5EF4-FFF2-40B4-BE49-F238E27FC236}">
                <a16:creationId xmlns:a16="http://schemas.microsoft.com/office/drawing/2014/main" id="{5BC63130-D007-A698-99FE-74244DFF9C27}"/>
              </a:ext>
            </a:extLst>
          </p:cNvPr>
          <p:cNvSpPr/>
          <p:nvPr/>
        </p:nvSpPr>
        <p:spPr>
          <a:xfrm rot="16200000">
            <a:off x="3595063" y="4257092"/>
            <a:ext cx="360040" cy="3456384"/>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TextBox 35">
            <a:extLst>
              <a:ext uri="{FF2B5EF4-FFF2-40B4-BE49-F238E27FC236}">
                <a16:creationId xmlns:a16="http://schemas.microsoft.com/office/drawing/2014/main" id="{756FECE1-842D-4C78-FE28-502D94890E70}"/>
              </a:ext>
            </a:extLst>
          </p:cNvPr>
          <p:cNvSpPr txBox="1"/>
          <p:nvPr/>
        </p:nvSpPr>
        <p:spPr>
          <a:xfrm>
            <a:off x="2295657" y="6210508"/>
            <a:ext cx="3110704" cy="430887"/>
          </a:xfrm>
          <a:prstGeom prst="rect">
            <a:avLst/>
          </a:prstGeom>
          <a:noFill/>
        </p:spPr>
        <p:txBody>
          <a:bodyPr wrap="square" rtlCol="0">
            <a:spAutoFit/>
          </a:bodyPr>
          <a:lstStyle/>
          <a:p>
            <a:pPr algn="ctr"/>
            <a:r>
              <a:rPr lang="en-US" sz="2200" b="1"/>
              <a:t>50% con bình thường</a:t>
            </a:r>
          </a:p>
        </p:txBody>
      </p:sp>
      <p:sp>
        <p:nvSpPr>
          <p:cNvPr id="37" name="Left Brace 36">
            <a:extLst>
              <a:ext uri="{FF2B5EF4-FFF2-40B4-BE49-F238E27FC236}">
                <a16:creationId xmlns:a16="http://schemas.microsoft.com/office/drawing/2014/main" id="{0123188C-3543-7FA4-1629-5C5C17658869}"/>
              </a:ext>
            </a:extLst>
          </p:cNvPr>
          <p:cNvSpPr/>
          <p:nvPr/>
        </p:nvSpPr>
        <p:spPr>
          <a:xfrm rot="16200000">
            <a:off x="7932204" y="4257092"/>
            <a:ext cx="360040" cy="3456384"/>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TextBox 37">
            <a:extLst>
              <a:ext uri="{FF2B5EF4-FFF2-40B4-BE49-F238E27FC236}">
                <a16:creationId xmlns:a16="http://schemas.microsoft.com/office/drawing/2014/main" id="{995F96F9-6E49-66CC-19A3-771A127BF1CC}"/>
              </a:ext>
            </a:extLst>
          </p:cNvPr>
          <p:cNvSpPr txBox="1"/>
          <p:nvPr/>
        </p:nvSpPr>
        <p:spPr>
          <a:xfrm>
            <a:off x="6287118" y="6210508"/>
            <a:ext cx="3798384" cy="430887"/>
          </a:xfrm>
          <a:prstGeom prst="rect">
            <a:avLst/>
          </a:prstGeom>
          <a:noFill/>
        </p:spPr>
        <p:txBody>
          <a:bodyPr wrap="square" rtlCol="0">
            <a:spAutoFit/>
          </a:bodyPr>
          <a:lstStyle/>
          <a:p>
            <a:pPr algn="ctr"/>
            <a:r>
              <a:rPr lang="en-US" sz="2200" b="1"/>
              <a:t>50% con mang gene bệnh</a:t>
            </a:r>
          </a:p>
        </p:txBody>
      </p:sp>
      <p:sp>
        <p:nvSpPr>
          <p:cNvPr id="39" name="Rectangle: Rounded Corners 38">
            <a:extLst>
              <a:ext uri="{FF2B5EF4-FFF2-40B4-BE49-F238E27FC236}">
                <a16:creationId xmlns:a16="http://schemas.microsoft.com/office/drawing/2014/main" id="{6253FC37-98FC-45DE-D806-025BD6E3047A}"/>
              </a:ext>
            </a:extLst>
          </p:cNvPr>
          <p:cNvSpPr/>
          <p:nvPr/>
        </p:nvSpPr>
        <p:spPr>
          <a:xfrm>
            <a:off x="8281669" y="2016221"/>
            <a:ext cx="216024" cy="720080"/>
          </a:xfrm>
          <a:prstGeom prst="round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Rounded Corners 39">
            <a:extLst>
              <a:ext uri="{FF2B5EF4-FFF2-40B4-BE49-F238E27FC236}">
                <a16:creationId xmlns:a16="http://schemas.microsoft.com/office/drawing/2014/main" id="{C8DED25E-6637-E0D3-9FD3-DD563489871F}"/>
              </a:ext>
            </a:extLst>
          </p:cNvPr>
          <p:cNvSpPr/>
          <p:nvPr/>
        </p:nvSpPr>
        <p:spPr>
          <a:xfrm>
            <a:off x="8576987" y="2016221"/>
            <a:ext cx="216024" cy="720080"/>
          </a:xfrm>
          <a:prstGeom prst="round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7381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2" name="Picture 8" descr="Male Female Icon Images – Browse 610,555 Stock Photos, Vectors, and Video |  Adobe Stock">
            <a:extLst>
              <a:ext uri="{FF2B5EF4-FFF2-40B4-BE49-F238E27FC236}">
                <a16:creationId xmlns:a16="http://schemas.microsoft.com/office/drawing/2014/main" id="{5A4D31F0-C201-AD62-3121-FC688D8516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398" t="12600" r="603" b="13901"/>
          <a:stretch/>
        </p:blipFill>
        <p:spPr bwMode="auto">
          <a:xfrm>
            <a:off x="6602372" y="1197913"/>
            <a:ext cx="1584176" cy="158417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8" descr="Male Female Icon Images – Browse 610,555 Stock Photos, Vectors, and Video |  Adobe Stock">
            <a:extLst>
              <a:ext uri="{FF2B5EF4-FFF2-40B4-BE49-F238E27FC236}">
                <a16:creationId xmlns:a16="http://schemas.microsoft.com/office/drawing/2014/main" id="{82D8CA89-74FB-ACAC-EB58-D06A804771F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16" t="15096" r="49785" b="11405"/>
          <a:stretch/>
        </p:blipFill>
        <p:spPr bwMode="auto">
          <a:xfrm>
            <a:off x="3532774" y="1197913"/>
            <a:ext cx="1584176" cy="158417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07266AF-AA3A-67F7-085F-F0310E9DC7D6}"/>
              </a:ext>
            </a:extLst>
          </p:cNvPr>
          <p:cNvSpPr/>
          <p:nvPr/>
        </p:nvSpPr>
        <p:spPr>
          <a:xfrm>
            <a:off x="6717505" y="0"/>
            <a:ext cx="5474495" cy="576064"/>
          </a:xfrm>
          <a:prstGeom prst="rect">
            <a:avLst/>
          </a:prstGeom>
          <a:solidFill>
            <a:srgbClr val="009F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rPr>
              <a:t>Cha và mẹ mang gene bệnh</a:t>
            </a:r>
          </a:p>
        </p:txBody>
      </p:sp>
      <p:pic>
        <p:nvPicPr>
          <p:cNvPr id="6154" name="Picture 10" descr="Male Female Icon Vector Art, Icons, and Graphics for Free Download">
            <a:extLst>
              <a:ext uri="{FF2B5EF4-FFF2-40B4-BE49-F238E27FC236}">
                <a16:creationId xmlns:a16="http://schemas.microsoft.com/office/drawing/2014/main" id="{73B08EC0-CCD5-EAF8-AC69-A25AE5458EB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7537" t="10868" r="6741" b="7432"/>
          <a:stretch/>
        </p:blipFill>
        <p:spPr bwMode="auto">
          <a:xfrm>
            <a:off x="3962107" y="4077073"/>
            <a:ext cx="1008112" cy="180135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339320BE-A7C2-1CDC-1A22-6D7F6CD11600}"/>
              </a:ext>
            </a:extLst>
          </p:cNvPr>
          <p:cNvSpPr/>
          <p:nvPr/>
        </p:nvSpPr>
        <p:spPr>
          <a:xfrm>
            <a:off x="2942137" y="2134018"/>
            <a:ext cx="216024" cy="720080"/>
          </a:xfrm>
          <a:prstGeom prst="round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91E61767-53D3-BB4C-59DF-06C3ABD40118}"/>
              </a:ext>
            </a:extLst>
          </p:cNvPr>
          <p:cNvSpPr/>
          <p:nvPr/>
        </p:nvSpPr>
        <p:spPr>
          <a:xfrm>
            <a:off x="3237455" y="2134018"/>
            <a:ext cx="216024" cy="720080"/>
          </a:xfrm>
          <a:prstGeom prst="roundRect">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92E1C44-1A0B-8082-013C-465115C65B55}"/>
              </a:ext>
            </a:extLst>
          </p:cNvPr>
          <p:cNvSpPr txBox="1"/>
          <p:nvPr/>
        </p:nvSpPr>
        <p:spPr>
          <a:xfrm>
            <a:off x="6023992" y="721822"/>
            <a:ext cx="2959034" cy="430887"/>
          </a:xfrm>
          <a:prstGeom prst="rect">
            <a:avLst/>
          </a:prstGeom>
          <a:noFill/>
        </p:spPr>
        <p:txBody>
          <a:bodyPr wrap="square" rtlCol="0">
            <a:spAutoFit/>
          </a:bodyPr>
          <a:lstStyle/>
          <a:p>
            <a:pPr algn="ctr"/>
            <a:r>
              <a:rPr lang="en-US" sz="2200" b="1"/>
              <a:t>Mẹ mang gene bệnh</a:t>
            </a:r>
          </a:p>
        </p:txBody>
      </p:sp>
      <p:sp>
        <p:nvSpPr>
          <p:cNvPr id="10" name="TextBox 9">
            <a:extLst>
              <a:ext uri="{FF2B5EF4-FFF2-40B4-BE49-F238E27FC236}">
                <a16:creationId xmlns:a16="http://schemas.microsoft.com/office/drawing/2014/main" id="{E0E98664-2C7B-76E2-CA2B-5A696817B980}"/>
              </a:ext>
            </a:extLst>
          </p:cNvPr>
          <p:cNvSpPr txBox="1"/>
          <p:nvPr/>
        </p:nvSpPr>
        <p:spPr>
          <a:xfrm>
            <a:off x="2740677" y="721822"/>
            <a:ext cx="3110704" cy="430887"/>
          </a:xfrm>
          <a:prstGeom prst="rect">
            <a:avLst/>
          </a:prstGeom>
          <a:noFill/>
        </p:spPr>
        <p:txBody>
          <a:bodyPr wrap="square" rtlCol="0">
            <a:spAutoFit/>
          </a:bodyPr>
          <a:lstStyle/>
          <a:p>
            <a:pPr algn="ctr"/>
            <a:r>
              <a:rPr lang="en-US" sz="2200" b="1"/>
              <a:t>Cha mang gene bệnh</a:t>
            </a:r>
          </a:p>
        </p:txBody>
      </p:sp>
      <p:cxnSp>
        <p:nvCxnSpPr>
          <p:cNvPr id="12" name="Straight Connector 11">
            <a:extLst>
              <a:ext uri="{FF2B5EF4-FFF2-40B4-BE49-F238E27FC236}">
                <a16:creationId xmlns:a16="http://schemas.microsoft.com/office/drawing/2014/main" id="{BDA68E97-0723-F3D9-1763-69A5A71512C2}"/>
              </a:ext>
            </a:extLst>
          </p:cNvPr>
          <p:cNvCxnSpPr/>
          <p:nvPr/>
        </p:nvCxnSpPr>
        <p:spPr>
          <a:xfrm>
            <a:off x="5260966" y="1990001"/>
            <a:ext cx="115212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316DF9B-64DE-78DD-220C-6DCEC8F42053}"/>
              </a:ext>
            </a:extLst>
          </p:cNvPr>
          <p:cNvCxnSpPr>
            <a:cxnSpLocks/>
          </p:cNvCxnSpPr>
          <p:nvPr/>
        </p:nvCxnSpPr>
        <p:spPr>
          <a:xfrm>
            <a:off x="5837030" y="1990001"/>
            <a:ext cx="0" cy="1511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66D085E-BAA8-4B44-918A-269F472E02D1}"/>
              </a:ext>
            </a:extLst>
          </p:cNvPr>
          <p:cNvCxnSpPr>
            <a:cxnSpLocks/>
          </p:cNvCxnSpPr>
          <p:nvPr/>
        </p:nvCxnSpPr>
        <p:spPr>
          <a:xfrm>
            <a:off x="4468878" y="3501009"/>
            <a:ext cx="0" cy="50405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Left Bracket 19">
            <a:extLst>
              <a:ext uri="{FF2B5EF4-FFF2-40B4-BE49-F238E27FC236}">
                <a16:creationId xmlns:a16="http://schemas.microsoft.com/office/drawing/2014/main" id="{A992C016-E62E-7EA9-8462-517C39F6B5FD}"/>
              </a:ext>
            </a:extLst>
          </p:cNvPr>
          <p:cNvSpPr/>
          <p:nvPr/>
        </p:nvSpPr>
        <p:spPr>
          <a:xfrm rot="5400000">
            <a:off x="5621006" y="822141"/>
            <a:ext cx="504056" cy="5861794"/>
          </a:xfrm>
          <a:prstGeom prst="leftBracket">
            <a:avLst>
              <a:gd name="adj" fmla="val 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1" name="Picture 10" descr="Male Female Icon Vector Art, Icons, and Graphics for Free Download">
            <a:extLst>
              <a:ext uri="{FF2B5EF4-FFF2-40B4-BE49-F238E27FC236}">
                <a16:creationId xmlns:a16="http://schemas.microsoft.com/office/drawing/2014/main" id="{369E38D2-FDBF-1A2D-0C51-F3AE6A35622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798" t="6532" r="55729"/>
          <a:stretch/>
        </p:blipFill>
        <p:spPr bwMode="auto">
          <a:xfrm>
            <a:off x="2562094" y="4005066"/>
            <a:ext cx="760086" cy="2060848"/>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Rounded Corners 21">
            <a:extLst>
              <a:ext uri="{FF2B5EF4-FFF2-40B4-BE49-F238E27FC236}">
                <a16:creationId xmlns:a16="http://schemas.microsoft.com/office/drawing/2014/main" id="{F276B838-BF77-685C-614E-35C45A67417E}"/>
              </a:ext>
            </a:extLst>
          </p:cNvPr>
          <p:cNvSpPr/>
          <p:nvPr/>
        </p:nvSpPr>
        <p:spPr>
          <a:xfrm>
            <a:off x="2013320" y="4725145"/>
            <a:ext cx="216024" cy="720080"/>
          </a:xfrm>
          <a:prstGeom prst="round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8DB61F4A-6911-A7BF-BD89-FE19CFD6956A}"/>
              </a:ext>
            </a:extLst>
          </p:cNvPr>
          <p:cNvSpPr/>
          <p:nvPr/>
        </p:nvSpPr>
        <p:spPr>
          <a:xfrm>
            <a:off x="2308638" y="4725145"/>
            <a:ext cx="216024" cy="720080"/>
          </a:xfrm>
          <a:prstGeom prst="round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10" descr="Male Female Icon Vector Art, Icons, and Graphics for Free Download">
            <a:extLst>
              <a:ext uri="{FF2B5EF4-FFF2-40B4-BE49-F238E27FC236}">
                <a16:creationId xmlns:a16="http://schemas.microsoft.com/office/drawing/2014/main" id="{A4EB761A-BCC5-1106-3A78-D23CE68A13E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7537" t="10868" r="6741" b="7432"/>
          <a:stretch/>
        </p:blipFill>
        <p:spPr bwMode="auto">
          <a:xfrm>
            <a:off x="8292590" y="4085523"/>
            <a:ext cx="1008112" cy="180135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0" descr="Male Female Icon Vector Art, Icons, and Graphics for Free Download">
            <a:extLst>
              <a:ext uri="{FF2B5EF4-FFF2-40B4-BE49-F238E27FC236}">
                <a16:creationId xmlns:a16="http://schemas.microsoft.com/office/drawing/2014/main" id="{076D5B61-DFBA-A912-C8D3-A23C481B40A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798" t="6532" r="55729"/>
          <a:stretch/>
        </p:blipFill>
        <p:spPr bwMode="auto">
          <a:xfrm>
            <a:off x="6892577" y="4013516"/>
            <a:ext cx="760086" cy="2060848"/>
          </a:xfrm>
          <a:prstGeom prst="rect">
            <a:avLst/>
          </a:prstGeom>
          <a:noFill/>
          <a:extLst>
            <a:ext uri="{909E8E84-426E-40DD-AFC4-6F175D3DCCD1}">
              <a14:hiddenFill xmlns:a14="http://schemas.microsoft.com/office/drawing/2010/main">
                <a:solidFill>
                  <a:srgbClr val="FFFFFF"/>
                </a:solidFill>
              </a14:hiddenFill>
            </a:ext>
          </a:extLst>
        </p:spPr>
      </p:pic>
      <p:cxnSp>
        <p:nvCxnSpPr>
          <p:cNvPr id="28" name="Straight Connector 27">
            <a:extLst>
              <a:ext uri="{FF2B5EF4-FFF2-40B4-BE49-F238E27FC236}">
                <a16:creationId xmlns:a16="http://schemas.microsoft.com/office/drawing/2014/main" id="{9F039E46-3372-1AB8-E7C0-C307C8C92ED2}"/>
              </a:ext>
            </a:extLst>
          </p:cNvPr>
          <p:cNvCxnSpPr>
            <a:cxnSpLocks/>
          </p:cNvCxnSpPr>
          <p:nvPr/>
        </p:nvCxnSpPr>
        <p:spPr>
          <a:xfrm>
            <a:off x="7277190" y="3501009"/>
            <a:ext cx="0" cy="50405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Rectangle: Rounded Corners 28">
            <a:extLst>
              <a:ext uri="{FF2B5EF4-FFF2-40B4-BE49-F238E27FC236}">
                <a16:creationId xmlns:a16="http://schemas.microsoft.com/office/drawing/2014/main" id="{A8FF3D69-D244-3616-E34E-EBE684033839}"/>
              </a:ext>
            </a:extLst>
          </p:cNvPr>
          <p:cNvSpPr/>
          <p:nvPr/>
        </p:nvSpPr>
        <p:spPr>
          <a:xfrm>
            <a:off x="5000142" y="4725145"/>
            <a:ext cx="216024" cy="720080"/>
          </a:xfrm>
          <a:prstGeom prst="round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140162BB-20DB-58D8-90A8-AAFCD1B8D416}"/>
              </a:ext>
            </a:extLst>
          </p:cNvPr>
          <p:cNvSpPr/>
          <p:nvPr/>
        </p:nvSpPr>
        <p:spPr>
          <a:xfrm>
            <a:off x="5295460" y="4725145"/>
            <a:ext cx="216024" cy="720080"/>
          </a:xfrm>
          <a:prstGeom prst="roundRect">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D0C7871A-38F6-50E3-AF1A-266D330D9FD8}"/>
              </a:ext>
            </a:extLst>
          </p:cNvPr>
          <p:cNvSpPr/>
          <p:nvPr/>
        </p:nvSpPr>
        <p:spPr>
          <a:xfrm>
            <a:off x="6305082" y="4725145"/>
            <a:ext cx="216024" cy="720080"/>
          </a:xfrm>
          <a:prstGeom prst="round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DA1948C4-65F5-B0CA-B489-723F6AE3D2B9}"/>
              </a:ext>
            </a:extLst>
          </p:cNvPr>
          <p:cNvSpPr/>
          <p:nvPr/>
        </p:nvSpPr>
        <p:spPr>
          <a:xfrm>
            <a:off x="6600400" y="4725145"/>
            <a:ext cx="216024" cy="720080"/>
          </a:xfrm>
          <a:prstGeom prst="roundRect">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7C708392-6E13-12CA-6199-E875506703D9}"/>
              </a:ext>
            </a:extLst>
          </p:cNvPr>
          <p:cNvSpPr/>
          <p:nvPr/>
        </p:nvSpPr>
        <p:spPr>
          <a:xfrm>
            <a:off x="9329074" y="4725145"/>
            <a:ext cx="216024" cy="720080"/>
          </a:xfrm>
          <a:prstGeom prst="roundRect">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2E8F04BD-F6B9-D25F-C7D4-667C7297E8D9}"/>
              </a:ext>
            </a:extLst>
          </p:cNvPr>
          <p:cNvSpPr/>
          <p:nvPr/>
        </p:nvSpPr>
        <p:spPr>
          <a:xfrm>
            <a:off x="9624392" y="4725145"/>
            <a:ext cx="216024" cy="720080"/>
          </a:xfrm>
          <a:prstGeom prst="roundRect">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56FECE1-842D-4C78-FE28-502D94890E70}"/>
              </a:ext>
            </a:extLst>
          </p:cNvPr>
          <p:cNvSpPr txBox="1"/>
          <p:nvPr/>
        </p:nvSpPr>
        <p:spPr>
          <a:xfrm>
            <a:off x="2005927" y="5878432"/>
            <a:ext cx="1904004" cy="867482"/>
          </a:xfrm>
          <a:prstGeom prst="rect">
            <a:avLst/>
          </a:prstGeom>
          <a:noFill/>
        </p:spPr>
        <p:txBody>
          <a:bodyPr wrap="square" rtlCol="0">
            <a:spAutoFit/>
          </a:bodyPr>
          <a:lstStyle/>
          <a:p>
            <a:pPr algn="ctr">
              <a:lnSpc>
                <a:spcPct val="120000"/>
              </a:lnSpc>
            </a:pPr>
            <a:r>
              <a:rPr lang="en-US" sz="2200" b="1"/>
              <a:t>25% con bình thường</a:t>
            </a:r>
          </a:p>
        </p:txBody>
      </p:sp>
      <p:sp>
        <p:nvSpPr>
          <p:cNvPr id="37" name="Left Brace 36">
            <a:extLst>
              <a:ext uri="{FF2B5EF4-FFF2-40B4-BE49-F238E27FC236}">
                <a16:creationId xmlns:a16="http://schemas.microsoft.com/office/drawing/2014/main" id="{0123188C-3543-7FA4-1629-5C5C17658869}"/>
              </a:ext>
            </a:extLst>
          </p:cNvPr>
          <p:cNvSpPr/>
          <p:nvPr/>
        </p:nvSpPr>
        <p:spPr>
          <a:xfrm rot="16200000">
            <a:off x="5652269" y="4326680"/>
            <a:ext cx="360040" cy="3456384"/>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TextBox 37">
            <a:extLst>
              <a:ext uri="{FF2B5EF4-FFF2-40B4-BE49-F238E27FC236}">
                <a16:creationId xmlns:a16="http://schemas.microsoft.com/office/drawing/2014/main" id="{995F96F9-6E49-66CC-19A3-771A127BF1CC}"/>
              </a:ext>
            </a:extLst>
          </p:cNvPr>
          <p:cNvSpPr txBox="1"/>
          <p:nvPr/>
        </p:nvSpPr>
        <p:spPr>
          <a:xfrm>
            <a:off x="3999634" y="6255475"/>
            <a:ext cx="3798384" cy="430887"/>
          </a:xfrm>
          <a:prstGeom prst="rect">
            <a:avLst/>
          </a:prstGeom>
          <a:noFill/>
        </p:spPr>
        <p:txBody>
          <a:bodyPr wrap="square" rtlCol="0">
            <a:spAutoFit/>
          </a:bodyPr>
          <a:lstStyle/>
          <a:p>
            <a:pPr algn="ctr"/>
            <a:r>
              <a:rPr lang="en-US" sz="2200" b="1"/>
              <a:t>50% con mang gene bệnh</a:t>
            </a:r>
          </a:p>
        </p:txBody>
      </p:sp>
      <p:sp>
        <p:nvSpPr>
          <p:cNvPr id="7" name="Rectangle: Rounded Corners 6">
            <a:extLst>
              <a:ext uri="{FF2B5EF4-FFF2-40B4-BE49-F238E27FC236}">
                <a16:creationId xmlns:a16="http://schemas.microsoft.com/office/drawing/2014/main" id="{1BFCDFF1-888B-28FD-B590-E37C652D84C0}"/>
              </a:ext>
            </a:extLst>
          </p:cNvPr>
          <p:cNvSpPr/>
          <p:nvPr/>
        </p:nvSpPr>
        <p:spPr>
          <a:xfrm>
            <a:off x="8281669" y="2016221"/>
            <a:ext cx="216024" cy="720080"/>
          </a:xfrm>
          <a:prstGeom prst="round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746DD934-D4D5-C975-B506-AAA4D2BED619}"/>
              </a:ext>
            </a:extLst>
          </p:cNvPr>
          <p:cNvSpPr/>
          <p:nvPr/>
        </p:nvSpPr>
        <p:spPr>
          <a:xfrm>
            <a:off x="8576987" y="2016221"/>
            <a:ext cx="216024" cy="720080"/>
          </a:xfrm>
          <a:prstGeom prst="roundRect">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7A6DB01-2768-DC80-5463-0E89B1E7EA28}"/>
              </a:ext>
            </a:extLst>
          </p:cNvPr>
          <p:cNvSpPr txBox="1"/>
          <p:nvPr/>
        </p:nvSpPr>
        <p:spPr>
          <a:xfrm>
            <a:off x="8169489" y="5801151"/>
            <a:ext cx="1638622" cy="867482"/>
          </a:xfrm>
          <a:prstGeom prst="rect">
            <a:avLst/>
          </a:prstGeom>
          <a:noFill/>
        </p:spPr>
        <p:txBody>
          <a:bodyPr wrap="square" rtlCol="0">
            <a:spAutoFit/>
          </a:bodyPr>
          <a:lstStyle/>
          <a:p>
            <a:pPr algn="ctr">
              <a:lnSpc>
                <a:spcPct val="120000"/>
              </a:lnSpc>
            </a:pPr>
            <a:r>
              <a:rPr lang="en-US" sz="2200" b="1"/>
              <a:t>25% con bị bệnh</a:t>
            </a:r>
          </a:p>
        </p:txBody>
      </p:sp>
    </p:spTree>
    <p:extLst>
      <p:ext uri="{BB962C8B-B14F-4D97-AF65-F5344CB8AC3E}">
        <p14:creationId xmlns:p14="http://schemas.microsoft.com/office/powerpoint/2010/main" val="359919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2" name="Picture 8" descr="Male Female Icon Images – Browse 610,555 Stock Photos, Vectors, and Video |  Adobe Stock">
            <a:extLst>
              <a:ext uri="{FF2B5EF4-FFF2-40B4-BE49-F238E27FC236}">
                <a16:creationId xmlns:a16="http://schemas.microsoft.com/office/drawing/2014/main" id="{5A4D31F0-C201-AD62-3121-FC688D8516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398" t="12600" r="603" b="13901"/>
          <a:stretch/>
        </p:blipFill>
        <p:spPr bwMode="auto">
          <a:xfrm>
            <a:off x="6602372" y="1197913"/>
            <a:ext cx="1584176" cy="158417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8" descr="Male Female Icon Images – Browse 610,555 Stock Photos, Vectors, and Video |  Adobe Stock">
            <a:extLst>
              <a:ext uri="{FF2B5EF4-FFF2-40B4-BE49-F238E27FC236}">
                <a16:creationId xmlns:a16="http://schemas.microsoft.com/office/drawing/2014/main" id="{82D8CA89-74FB-ACAC-EB58-D06A804771F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16" t="15096" r="49785" b="11405"/>
          <a:stretch/>
        </p:blipFill>
        <p:spPr bwMode="auto">
          <a:xfrm>
            <a:off x="3532774" y="1197913"/>
            <a:ext cx="1584176" cy="158417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07266AF-AA3A-67F7-085F-F0310E9DC7D6}"/>
              </a:ext>
            </a:extLst>
          </p:cNvPr>
          <p:cNvSpPr/>
          <p:nvPr/>
        </p:nvSpPr>
        <p:spPr>
          <a:xfrm>
            <a:off x="7896201" y="0"/>
            <a:ext cx="4295800" cy="5760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rPr>
              <a:t>Cha hoặc mẹ bị bệnh</a:t>
            </a:r>
          </a:p>
        </p:txBody>
      </p:sp>
      <p:pic>
        <p:nvPicPr>
          <p:cNvPr id="6154" name="Picture 10" descr="Male Female Icon Vector Art, Icons, and Graphics for Free Download">
            <a:extLst>
              <a:ext uri="{FF2B5EF4-FFF2-40B4-BE49-F238E27FC236}">
                <a16:creationId xmlns:a16="http://schemas.microsoft.com/office/drawing/2014/main" id="{73B08EC0-CCD5-EAF8-AC69-A25AE5458EB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7537" t="10868" r="6741" b="7432"/>
          <a:stretch/>
        </p:blipFill>
        <p:spPr bwMode="auto">
          <a:xfrm>
            <a:off x="3962107" y="4077073"/>
            <a:ext cx="1008112" cy="180135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339320BE-A7C2-1CDC-1A22-6D7F6CD11600}"/>
              </a:ext>
            </a:extLst>
          </p:cNvPr>
          <p:cNvSpPr/>
          <p:nvPr/>
        </p:nvSpPr>
        <p:spPr>
          <a:xfrm>
            <a:off x="2942137" y="2134018"/>
            <a:ext cx="216024" cy="720080"/>
          </a:xfrm>
          <a:prstGeom prst="roundRect">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91E61767-53D3-BB4C-59DF-06C3ABD40118}"/>
              </a:ext>
            </a:extLst>
          </p:cNvPr>
          <p:cNvSpPr/>
          <p:nvPr/>
        </p:nvSpPr>
        <p:spPr>
          <a:xfrm>
            <a:off x="3237455" y="2134018"/>
            <a:ext cx="216024" cy="720080"/>
          </a:xfrm>
          <a:prstGeom prst="roundRect">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92E1C44-1A0B-8082-013C-465115C65B55}"/>
              </a:ext>
            </a:extLst>
          </p:cNvPr>
          <p:cNvSpPr txBox="1"/>
          <p:nvPr/>
        </p:nvSpPr>
        <p:spPr>
          <a:xfrm>
            <a:off x="6023992" y="721822"/>
            <a:ext cx="2959034" cy="430887"/>
          </a:xfrm>
          <a:prstGeom prst="rect">
            <a:avLst/>
          </a:prstGeom>
          <a:noFill/>
        </p:spPr>
        <p:txBody>
          <a:bodyPr wrap="square" rtlCol="0">
            <a:spAutoFit/>
          </a:bodyPr>
          <a:lstStyle/>
          <a:p>
            <a:pPr algn="ctr"/>
            <a:r>
              <a:rPr lang="en-US" sz="2200" b="1"/>
              <a:t>Mẹ bình thường</a:t>
            </a:r>
          </a:p>
        </p:txBody>
      </p:sp>
      <p:sp>
        <p:nvSpPr>
          <p:cNvPr id="10" name="TextBox 9">
            <a:extLst>
              <a:ext uri="{FF2B5EF4-FFF2-40B4-BE49-F238E27FC236}">
                <a16:creationId xmlns:a16="http://schemas.microsoft.com/office/drawing/2014/main" id="{E0E98664-2C7B-76E2-CA2B-5A696817B980}"/>
              </a:ext>
            </a:extLst>
          </p:cNvPr>
          <p:cNvSpPr txBox="1"/>
          <p:nvPr/>
        </p:nvSpPr>
        <p:spPr>
          <a:xfrm>
            <a:off x="2740677" y="721822"/>
            <a:ext cx="3110704" cy="430887"/>
          </a:xfrm>
          <a:prstGeom prst="rect">
            <a:avLst/>
          </a:prstGeom>
          <a:noFill/>
        </p:spPr>
        <p:txBody>
          <a:bodyPr wrap="square" rtlCol="0">
            <a:spAutoFit/>
          </a:bodyPr>
          <a:lstStyle/>
          <a:p>
            <a:pPr algn="ctr"/>
            <a:r>
              <a:rPr lang="en-US" sz="2200" b="1"/>
              <a:t>Cha bị bệnh</a:t>
            </a:r>
          </a:p>
        </p:txBody>
      </p:sp>
      <p:cxnSp>
        <p:nvCxnSpPr>
          <p:cNvPr id="12" name="Straight Connector 11">
            <a:extLst>
              <a:ext uri="{FF2B5EF4-FFF2-40B4-BE49-F238E27FC236}">
                <a16:creationId xmlns:a16="http://schemas.microsoft.com/office/drawing/2014/main" id="{BDA68E97-0723-F3D9-1763-69A5A71512C2}"/>
              </a:ext>
            </a:extLst>
          </p:cNvPr>
          <p:cNvCxnSpPr/>
          <p:nvPr/>
        </p:nvCxnSpPr>
        <p:spPr>
          <a:xfrm>
            <a:off x="5260966" y="1990001"/>
            <a:ext cx="115212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316DF9B-64DE-78DD-220C-6DCEC8F42053}"/>
              </a:ext>
            </a:extLst>
          </p:cNvPr>
          <p:cNvCxnSpPr>
            <a:cxnSpLocks/>
          </p:cNvCxnSpPr>
          <p:nvPr/>
        </p:nvCxnSpPr>
        <p:spPr>
          <a:xfrm>
            <a:off x="5837030" y="1990001"/>
            <a:ext cx="0" cy="1511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66D085E-BAA8-4B44-918A-269F472E02D1}"/>
              </a:ext>
            </a:extLst>
          </p:cNvPr>
          <p:cNvCxnSpPr>
            <a:cxnSpLocks/>
          </p:cNvCxnSpPr>
          <p:nvPr/>
        </p:nvCxnSpPr>
        <p:spPr>
          <a:xfrm>
            <a:off x="4468878" y="3501009"/>
            <a:ext cx="0" cy="50405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Left Bracket 19">
            <a:extLst>
              <a:ext uri="{FF2B5EF4-FFF2-40B4-BE49-F238E27FC236}">
                <a16:creationId xmlns:a16="http://schemas.microsoft.com/office/drawing/2014/main" id="{A992C016-E62E-7EA9-8462-517C39F6B5FD}"/>
              </a:ext>
            </a:extLst>
          </p:cNvPr>
          <p:cNvSpPr/>
          <p:nvPr/>
        </p:nvSpPr>
        <p:spPr>
          <a:xfrm rot="5400000">
            <a:off x="5621006" y="822141"/>
            <a:ext cx="504056" cy="5861794"/>
          </a:xfrm>
          <a:prstGeom prst="leftBracket">
            <a:avLst>
              <a:gd name="adj" fmla="val 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1" name="Picture 10" descr="Male Female Icon Vector Art, Icons, and Graphics for Free Download">
            <a:extLst>
              <a:ext uri="{FF2B5EF4-FFF2-40B4-BE49-F238E27FC236}">
                <a16:creationId xmlns:a16="http://schemas.microsoft.com/office/drawing/2014/main" id="{369E38D2-FDBF-1A2D-0C51-F3AE6A35622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798" t="6532" r="55729"/>
          <a:stretch/>
        </p:blipFill>
        <p:spPr bwMode="auto">
          <a:xfrm>
            <a:off x="2562094" y="4005066"/>
            <a:ext cx="760086" cy="2060848"/>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Rounded Corners 21">
            <a:extLst>
              <a:ext uri="{FF2B5EF4-FFF2-40B4-BE49-F238E27FC236}">
                <a16:creationId xmlns:a16="http://schemas.microsoft.com/office/drawing/2014/main" id="{F276B838-BF77-685C-614E-35C45A67417E}"/>
              </a:ext>
            </a:extLst>
          </p:cNvPr>
          <p:cNvSpPr/>
          <p:nvPr/>
        </p:nvSpPr>
        <p:spPr>
          <a:xfrm>
            <a:off x="2013320" y="4725145"/>
            <a:ext cx="216024" cy="720080"/>
          </a:xfrm>
          <a:prstGeom prst="round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8DB61F4A-6911-A7BF-BD89-FE19CFD6956A}"/>
              </a:ext>
            </a:extLst>
          </p:cNvPr>
          <p:cNvSpPr/>
          <p:nvPr/>
        </p:nvSpPr>
        <p:spPr>
          <a:xfrm>
            <a:off x="2308638" y="4725145"/>
            <a:ext cx="216024" cy="720080"/>
          </a:xfrm>
          <a:prstGeom prst="roundRect">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10" descr="Male Female Icon Vector Art, Icons, and Graphics for Free Download">
            <a:extLst>
              <a:ext uri="{FF2B5EF4-FFF2-40B4-BE49-F238E27FC236}">
                <a16:creationId xmlns:a16="http://schemas.microsoft.com/office/drawing/2014/main" id="{A4EB761A-BCC5-1106-3A78-D23CE68A13E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7537" t="10868" r="6741" b="7432"/>
          <a:stretch/>
        </p:blipFill>
        <p:spPr bwMode="auto">
          <a:xfrm>
            <a:off x="8292590" y="4085523"/>
            <a:ext cx="1008112" cy="180135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0" descr="Male Female Icon Vector Art, Icons, and Graphics for Free Download">
            <a:extLst>
              <a:ext uri="{FF2B5EF4-FFF2-40B4-BE49-F238E27FC236}">
                <a16:creationId xmlns:a16="http://schemas.microsoft.com/office/drawing/2014/main" id="{076D5B61-DFBA-A912-C8D3-A23C481B40A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798" t="6532" r="55729"/>
          <a:stretch/>
        </p:blipFill>
        <p:spPr bwMode="auto">
          <a:xfrm>
            <a:off x="6892577" y="4013516"/>
            <a:ext cx="760086" cy="2060848"/>
          </a:xfrm>
          <a:prstGeom prst="rect">
            <a:avLst/>
          </a:prstGeom>
          <a:noFill/>
          <a:extLst>
            <a:ext uri="{909E8E84-426E-40DD-AFC4-6F175D3DCCD1}">
              <a14:hiddenFill xmlns:a14="http://schemas.microsoft.com/office/drawing/2010/main">
                <a:solidFill>
                  <a:srgbClr val="FFFFFF"/>
                </a:solidFill>
              </a14:hiddenFill>
            </a:ext>
          </a:extLst>
        </p:spPr>
      </p:pic>
      <p:cxnSp>
        <p:nvCxnSpPr>
          <p:cNvPr id="28" name="Straight Connector 27">
            <a:extLst>
              <a:ext uri="{FF2B5EF4-FFF2-40B4-BE49-F238E27FC236}">
                <a16:creationId xmlns:a16="http://schemas.microsoft.com/office/drawing/2014/main" id="{9F039E46-3372-1AB8-E7C0-C307C8C92ED2}"/>
              </a:ext>
            </a:extLst>
          </p:cNvPr>
          <p:cNvCxnSpPr>
            <a:cxnSpLocks/>
          </p:cNvCxnSpPr>
          <p:nvPr/>
        </p:nvCxnSpPr>
        <p:spPr>
          <a:xfrm>
            <a:off x="7277190" y="3501009"/>
            <a:ext cx="0" cy="50405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Rectangle: Rounded Corners 28">
            <a:extLst>
              <a:ext uri="{FF2B5EF4-FFF2-40B4-BE49-F238E27FC236}">
                <a16:creationId xmlns:a16="http://schemas.microsoft.com/office/drawing/2014/main" id="{A8FF3D69-D244-3616-E34E-EBE684033839}"/>
              </a:ext>
            </a:extLst>
          </p:cNvPr>
          <p:cNvSpPr/>
          <p:nvPr/>
        </p:nvSpPr>
        <p:spPr>
          <a:xfrm>
            <a:off x="5000142" y="4725145"/>
            <a:ext cx="216024" cy="720080"/>
          </a:xfrm>
          <a:prstGeom prst="round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140162BB-20DB-58D8-90A8-AAFCD1B8D416}"/>
              </a:ext>
            </a:extLst>
          </p:cNvPr>
          <p:cNvSpPr/>
          <p:nvPr/>
        </p:nvSpPr>
        <p:spPr>
          <a:xfrm>
            <a:off x="5295460" y="4725145"/>
            <a:ext cx="216024" cy="720080"/>
          </a:xfrm>
          <a:prstGeom prst="roundRect">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D0C7871A-38F6-50E3-AF1A-266D330D9FD8}"/>
              </a:ext>
            </a:extLst>
          </p:cNvPr>
          <p:cNvSpPr/>
          <p:nvPr/>
        </p:nvSpPr>
        <p:spPr>
          <a:xfrm>
            <a:off x="6305082" y="4725145"/>
            <a:ext cx="216024" cy="720080"/>
          </a:xfrm>
          <a:prstGeom prst="round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DA1948C4-65F5-B0CA-B489-723F6AE3D2B9}"/>
              </a:ext>
            </a:extLst>
          </p:cNvPr>
          <p:cNvSpPr/>
          <p:nvPr/>
        </p:nvSpPr>
        <p:spPr>
          <a:xfrm>
            <a:off x="6600400" y="4725145"/>
            <a:ext cx="216024" cy="720080"/>
          </a:xfrm>
          <a:prstGeom prst="roundRect">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7C708392-6E13-12CA-6199-E875506703D9}"/>
              </a:ext>
            </a:extLst>
          </p:cNvPr>
          <p:cNvSpPr/>
          <p:nvPr/>
        </p:nvSpPr>
        <p:spPr>
          <a:xfrm>
            <a:off x="9329074" y="4725145"/>
            <a:ext cx="216024" cy="720080"/>
          </a:xfrm>
          <a:prstGeom prst="round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2E8F04BD-F6B9-D25F-C7D4-667C7297E8D9}"/>
              </a:ext>
            </a:extLst>
          </p:cNvPr>
          <p:cNvSpPr/>
          <p:nvPr/>
        </p:nvSpPr>
        <p:spPr>
          <a:xfrm>
            <a:off x="9624392" y="4725145"/>
            <a:ext cx="216024" cy="720080"/>
          </a:xfrm>
          <a:prstGeom prst="roundRect">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Left Brace 36">
            <a:extLst>
              <a:ext uri="{FF2B5EF4-FFF2-40B4-BE49-F238E27FC236}">
                <a16:creationId xmlns:a16="http://schemas.microsoft.com/office/drawing/2014/main" id="{0123188C-3543-7FA4-1629-5C5C17658869}"/>
              </a:ext>
            </a:extLst>
          </p:cNvPr>
          <p:cNvSpPr/>
          <p:nvPr/>
        </p:nvSpPr>
        <p:spPr>
          <a:xfrm rot="16200000">
            <a:off x="5769571" y="2612656"/>
            <a:ext cx="356458" cy="6846275"/>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TextBox 37">
            <a:extLst>
              <a:ext uri="{FF2B5EF4-FFF2-40B4-BE49-F238E27FC236}">
                <a16:creationId xmlns:a16="http://schemas.microsoft.com/office/drawing/2014/main" id="{995F96F9-6E49-66CC-19A3-771A127BF1CC}"/>
              </a:ext>
            </a:extLst>
          </p:cNvPr>
          <p:cNvSpPr txBox="1"/>
          <p:nvPr/>
        </p:nvSpPr>
        <p:spPr>
          <a:xfrm>
            <a:off x="3999634" y="6255475"/>
            <a:ext cx="3798384" cy="430887"/>
          </a:xfrm>
          <a:prstGeom prst="rect">
            <a:avLst/>
          </a:prstGeom>
          <a:noFill/>
        </p:spPr>
        <p:txBody>
          <a:bodyPr wrap="square" rtlCol="0">
            <a:spAutoFit/>
          </a:bodyPr>
          <a:lstStyle/>
          <a:p>
            <a:pPr algn="ctr"/>
            <a:r>
              <a:rPr lang="en-US" sz="2200" b="1"/>
              <a:t>100% con mang gene bệnh</a:t>
            </a:r>
          </a:p>
        </p:txBody>
      </p:sp>
      <p:sp>
        <p:nvSpPr>
          <p:cNvPr id="7" name="Rectangle: Rounded Corners 6">
            <a:extLst>
              <a:ext uri="{FF2B5EF4-FFF2-40B4-BE49-F238E27FC236}">
                <a16:creationId xmlns:a16="http://schemas.microsoft.com/office/drawing/2014/main" id="{1BFCDFF1-888B-28FD-B590-E37C652D84C0}"/>
              </a:ext>
            </a:extLst>
          </p:cNvPr>
          <p:cNvSpPr/>
          <p:nvPr/>
        </p:nvSpPr>
        <p:spPr>
          <a:xfrm>
            <a:off x="8281669" y="2016221"/>
            <a:ext cx="216024" cy="720080"/>
          </a:xfrm>
          <a:prstGeom prst="round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746DD934-D4D5-C975-B506-AAA4D2BED619}"/>
              </a:ext>
            </a:extLst>
          </p:cNvPr>
          <p:cNvSpPr/>
          <p:nvPr/>
        </p:nvSpPr>
        <p:spPr>
          <a:xfrm>
            <a:off x="8576987" y="2016221"/>
            <a:ext cx="216024" cy="720080"/>
          </a:xfrm>
          <a:prstGeom prst="round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2810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2" name="Picture 8" descr="Male Female Icon Images – Browse 610,555 Stock Photos, Vectors, and Video |  Adobe Stock">
            <a:extLst>
              <a:ext uri="{FF2B5EF4-FFF2-40B4-BE49-F238E27FC236}">
                <a16:creationId xmlns:a16="http://schemas.microsoft.com/office/drawing/2014/main" id="{5A4D31F0-C201-AD62-3121-FC688D8516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398" t="12600" r="603" b="13901"/>
          <a:stretch/>
        </p:blipFill>
        <p:spPr bwMode="auto">
          <a:xfrm>
            <a:off x="6602372" y="1197913"/>
            <a:ext cx="1584176" cy="158417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8" descr="Male Female Icon Images – Browse 610,555 Stock Photos, Vectors, and Video |  Adobe Stock">
            <a:extLst>
              <a:ext uri="{FF2B5EF4-FFF2-40B4-BE49-F238E27FC236}">
                <a16:creationId xmlns:a16="http://schemas.microsoft.com/office/drawing/2014/main" id="{82D8CA89-74FB-ACAC-EB58-D06A804771F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16" t="15096" r="49785" b="11405"/>
          <a:stretch/>
        </p:blipFill>
        <p:spPr bwMode="auto">
          <a:xfrm>
            <a:off x="3532774" y="1197913"/>
            <a:ext cx="1584176" cy="158417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07266AF-AA3A-67F7-085F-F0310E9DC7D6}"/>
              </a:ext>
            </a:extLst>
          </p:cNvPr>
          <p:cNvSpPr/>
          <p:nvPr/>
        </p:nvSpPr>
        <p:spPr>
          <a:xfrm>
            <a:off x="3237455" y="0"/>
            <a:ext cx="8954546" cy="576064"/>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rPr>
              <a:t>Một người bị bệnh và một người mang gene bệnh</a:t>
            </a:r>
          </a:p>
        </p:txBody>
      </p:sp>
      <p:pic>
        <p:nvPicPr>
          <p:cNvPr id="6154" name="Picture 10" descr="Male Female Icon Vector Art, Icons, and Graphics for Free Download">
            <a:extLst>
              <a:ext uri="{FF2B5EF4-FFF2-40B4-BE49-F238E27FC236}">
                <a16:creationId xmlns:a16="http://schemas.microsoft.com/office/drawing/2014/main" id="{73B08EC0-CCD5-EAF8-AC69-A25AE5458EB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7537" t="10868" r="6741" b="7432"/>
          <a:stretch/>
        </p:blipFill>
        <p:spPr bwMode="auto">
          <a:xfrm>
            <a:off x="3962107" y="4077073"/>
            <a:ext cx="1008112" cy="180135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339320BE-A7C2-1CDC-1A22-6D7F6CD11600}"/>
              </a:ext>
            </a:extLst>
          </p:cNvPr>
          <p:cNvSpPr/>
          <p:nvPr/>
        </p:nvSpPr>
        <p:spPr>
          <a:xfrm>
            <a:off x="2942137" y="2134018"/>
            <a:ext cx="216024" cy="720080"/>
          </a:xfrm>
          <a:prstGeom prst="roundRect">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91E61767-53D3-BB4C-59DF-06C3ABD40118}"/>
              </a:ext>
            </a:extLst>
          </p:cNvPr>
          <p:cNvSpPr/>
          <p:nvPr/>
        </p:nvSpPr>
        <p:spPr>
          <a:xfrm>
            <a:off x="3237455" y="2134018"/>
            <a:ext cx="216024" cy="720080"/>
          </a:xfrm>
          <a:prstGeom prst="roundRect">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92E1C44-1A0B-8082-013C-465115C65B55}"/>
              </a:ext>
            </a:extLst>
          </p:cNvPr>
          <p:cNvSpPr txBox="1"/>
          <p:nvPr/>
        </p:nvSpPr>
        <p:spPr>
          <a:xfrm>
            <a:off x="6023992" y="721822"/>
            <a:ext cx="2959034" cy="430887"/>
          </a:xfrm>
          <a:prstGeom prst="rect">
            <a:avLst/>
          </a:prstGeom>
          <a:noFill/>
        </p:spPr>
        <p:txBody>
          <a:bodyPr wrap="square" rtlCol="0">
            <a:spAutoFit/>
          </a:bodyPr>
          <a:lstStyle/>
          <a:p>
            <a:pPr algn="ctr"/>
            <a:r>
              <a:rPr lang="en-US" sz="2200" b="1"/>
              <a:t>Mẹ mang gene bệnh</a:t>
            </a:r>
          </a:p>
        </p:txBody>
      </p:sp>
      <p:sp>
        <p:nvSpPr>
          <p:cNvPr id="10" name="TextBox 9">
            <a:extLst>
              <a:ext uri="{FF2B5EF4-FFF2-40B4-BE49-F238E27FC236}">
                <a16:creationId xmlns:a16="http://schemas.microsoft.com/office/drawing/2014/main" id="{E0E98664-2C7B-76E2-CA2B-5A696817B980}"/>
              </a:ext>
            </a:extLst>
          </p:cNvPr>
          <p:cNvSpPr txBox="1"/>
          <p:nvPr/>
        </p:nvSpPr>
        <p:spPr>
          <a:xfrm>
            <a:off x="2740677" y="721822"/>
            <a:ext cx="3110704" cy="430887"/>
          </a:xfrm>
          <a:prstGeom prst="rect">
            <a:avLst/>
          </a:prstGeom>
          <a:noFill/>
        </p:spPr>
        <p:txBody>
          <a:bodyPr wrap="square" rtlCol="0">
            <a:spAutoFit/>
          </a:bodyPr>
          <a:lstStyle/>
          <a:p>
            <a:pPr algn="ctr"/>
            <a:r>
              <a:rPr lang="en-US" sz="2200" b="1"/>
              <a:t>Cha bị bệnh</a:t>
            </a:r>
          </a:p>
        </p:txBody>
      </p:sp>
      <p:cxnSp>
        <p:nvCxnSpPr>
          <p:cNvPr id="12" name="Straight Connector 11">
            <a:extLst>
              <a:ext uri="{FF2B5EF4-FFF2-40B4-BE49-F238E27FC236}">
                <a16:creationId xmlns:a16="http://schemas.microsoft.com/office/drawing/2014/main" id="{BDA68E97-0723-F3D9-1763-69A5A71512C2}"/>
              </a:ext>
            </a:extLst>
          </p:cNvPr>
          <p:cNvCxnSpPr/>
          <p:nvPr/>
        </p:nvCxnSpPr>
        <p:spPr>
          <a:xfrm>
            <a:off x="5260966" y="1990001"/>
            <a:ext cx="115212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316DF9B-64DE-78DD-220C-6DCEC8F42053}"/>
              </a:ext>
            </a:extLst>
          </p:cNvPr>
          <p:cNvCxnSpPr>
            <a:cxnSpLocks/>
          </p:cNvCxnSpPr>
          <p:nvPr/>
        </p:nvCxnSpPr>
        <p:spPr>
          <a:xfrm>
            <a:off x="5837030" y="1990001"/>
            <a:ext cx="0" cy="1511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66D085E-BAA8-4B44-918A-269F472E02D1}"/>
              </a:ext>
            </a:extLst>
          </p:cNvPr>
          <p:cNvCxnSpPr>
            <a:cxnSpLocks/>
          </p:cNvCxnSpPr>
          <p:nvPr/>
        </p:nvCxnSpPr>
        <p:spPr>
          <a:xfrm>
            <a:off x="4468878" y="3501009"/>
            <a:ext cx="0" cy="50405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Left Bracket 19">
            <a:extLst>
              <a:ext uri="{FF2B5EF4-FFF2-40B4-BE49-F238E27FC236}">
                <a16:creationId xmlns:a16="http://schemas.microsoft.com/office/drawing/2014/main" id="{A992C016-E62E-7EA9-8462-517C39F6B5FD}"/>
              </a:ext>
            </a:extLst>
          </p:cNvPr>
          <p:cNvSpPr/>
          <p:nvPr/>
        </p:nvSpPr>
        <p:spPr>
          <a:xfrm rot="5400000">
            <a:off x="5621006" y="822141"/>
            <a:ext cx="504056" cy="5861794"/>
          </a:xfrm>
          <a:prstGeom prst="leftBracket">
            <a:avLst>
              <a:gd name="adj" fmla="val 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1" name="Picture 10" descr="Male Female Icon Vector Art, Icons, and Graphics for Free Download">
            <a:extLst>
              <a:ext uri="{FF2B5EF4-FFF2-40B4-BE49-F238E27FC236}">
                <a16:creationId xmlns:a16="http://schemas.microsoft.com/office/drawing/2014/main" id="{369E38D2-FDBF-1A2D-0C51-F3AE6A35622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798" t="6532" r="55729"/>
          <a:stretch/>
        </p:blipFill>
        <p:spPr bwMode="auto">
          <a:xfrm>
            <a:off x="2562094" y="4005066"/>
            <a:ext cx="760086" cy="2060848"/>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Rounded Corners 21">
            <a:extLst>
              <a:ext uri="{FF2B5EF4-FFF2-40B4-BE49-F238E27FC236}">
                <a16:creationId xmlns:a16="http://schemas.microsoft.com/office/drawing/2014/main" id="{F276B838-BF77-685C-614E-35C45A67417E}"/>
              </a:ext>
            </a:extLst>
          </p:cNvPr>
          <p:cNvSpPr/>
          <p:nvPr/>
        </p:nvSpPr>
        <p:spPr>
          <a:xfrm>
            <a:off x="2013320" y="4725145"/>
            <a:ext cx="216024" cy="720080"/>
          </a:xfrm>
          <a:prstGeom prst="round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8DB61F4A-6911-A7BF-BD89-FE19CFD6956A}"/>
              </a:ext>
            </a:extLst>
          </p:cNvPr>
          <p:cNvSpPr/>
          <p:nvPr/>
        </p:nvSpPr>
        <p:spPr>
          <a:xfrm>
            <a:off x="2308638" y="4725145"/>
            <a:ext cx="216024" cy="720080"/>
          </a:xfrm>
          <a:prstGeom prst="roundRect">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10" descr="Male Female Icon Vector Art, Icons, and Graphics for Free Download">
            <a:extLst>
              <a:ext uri="{FF2B5EF4-FFF2-40B4-BE49-F238E27FC236}">
                <a16:creationId xmlns:a16="http://schemas.microsoft.com/office/drawing/2014/main" id="{A4EB761A-BCC5-1106-3A78-D23CE68A13E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7537" t="10868" r="6741" b="7432"/>
          <a:stretch/>
        </p:blipFill>
        <p:spPr bwMode="auto">
          <a:xfrm>
            <a:off x="8292590" y="4085523"/>
            <a:ext cx="1008112" cy="180135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0" descr="Male Female Icon Vector Art, Icons, and Graphics for Free Download">
            <a:extLst>
              <a:ext uri="{FF2B5EF4-FFF2-40B4-BE49-F238E27FC236}">
                <a16:creationId xmlns:a16="http://schemas.microsoft.com/office/drawing/2014/main" id="{076D5B61-DFBA-A912-C8D3-A23C481B40A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798" t="6532" r="55729"/>
          <a:stretch/>
        </p:blipFill>
        <p:spPr bwMode="auto">
          <a:xfrm>
            <a:off x="6892577" y="4013516"/>
            <a:ext cx="760086" cy="2060848"/>
          </a:xfrm>
          <a:prstGeom prst="rect">
            <a:avLst/>
          </a:prstGeom>
          <a:noFill/>
          <a:extLst>
            <a:ext uri="{909E8E84-426E-40DD-AFC4-6F175D3DCCD1}">
              <a14:hiddenFill xmlns:a14="http://schemas.microsoft.com/office/drawing/2010/main">
                <a:solidFill>
                  <a:srgbClr val="FFFFFF"/>
                </a:solidFill>
              </a14:hiddenFill>
            </a:ext>
          </a:extLst>
        </p:spPr>
      </p:pic>
      <p:cxnSp>
        <p:nvCxnSpPr>
          <p:cNvPr id="28" name="Straight Connector 27">
            <a:extLst>
              <a:ext uri="{FF2B5EF4-FFF2-40B4-BE49-F238E27FC236}">
                <a16:creationId xmlns:a16="http://schemas.microsoft.com/office/drawing/2014/main" id="{9F039E46-3372-1AB8-E7C0-C307C8C92ED2}"/>
              </a:ext>
            </a:extLst>
          </p:cNvPr>
          <p:cNvCxnSpPr>
            <a:cxnSpLocks/>
          </p:cNvCxnSpPr>
          <p:nvPr/>
        </p:nvCxnSpPr>
        <p:spPr>
          <a:xfrm>
            <a:off x="7277190" y="3501009"/>
            <a:ext cx="0" cy="50405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Rectangle: Rounded Corners 28">
            <a:extLst>
              <a:ext uri="{FF2B5EF4-FFF2-40B4-BE49-F238E27FC236}">
                <a16:creationId xmlns:a16="http://schemas.microsoft.com/office/drawing/2014/main" id="{A8FF3D69-D244-3616-E34E-EBE684033839}"/>
              </a:ext>
            </a:extLst>
          </p:cNvPr>
          <p:cNvSpPr/>
          <p:nvPr/>
        </p:nvSpPr>
        <p:spPr>
          <a:xfrm>
            <a:off x="5000142" y="4725145"/>
            <a:ext cx="216024" cy="720080"/>
          </a:xfrm>
          <a:prstGeom prst="roundRect">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140162BB-20DB-58D8-90A8-AAFCD1B8D416}"/>
              </a:ext>
            </a:extLst>
          </p:cNvPr>
          <p:cNvSpPr/>
          <p:nvPr/>
        </p:nvSpPr>
        <p:spPr>
          <a:xfrm>
            <a:off x="5295460" y="4725145"/>
            <a:ext cx="216024" cy="720080"/>
          </a:xfrm>
          <a:prstGeom prst="roundRect">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D0C7871A-38F6-50E3-AF1A-266D330D9FD8}"/>
              </a:ext>
            </a:extLst>
          </p:cNvPr>
          <p:cNvSpPr/>
          <p:nvPr/>
        </p:nvSpPr>
        <p:spPr>
          <a:xfrm>
            <a:off x="6305082" y="4725145"/>
            <a:ext cx="216024" cy="720080"/>
          </a:xfrm>
          <a:prstGeom prst="roundRect">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DA1948C4-65F5-B0CA-B489-723F6AE3D2B9}"/>
              </a:ext>
            </a:extLst>
          </p:cNvPr>
          <p:cNvSpPr/>
          <p:nvPr/>
        </p:nvSpPr>
        <p:spPr>
          <a:xfrm>
            <a:off x="6600400" y="4725145"/>
            <a:ext cx="216024" cy="720080"/>
          </a:xfrm>
          <a:prstGeom prst="roundRect">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7C708392-6E13-12CA-6199-E875506703D9}"/>
              </a:ext>
            </a:extLst>
          </p:cNvPr>
          <p:cNvSpPr/>
          <p:nvPr/>
        </p:nvSpPr>
        <p:spPr>
          <a:xfrm>
            <a:off x="9329074" y="4725145"/>
            <a:ext cx="216024" cy="720080"/>
          </a:xfrm>
          <a:prstGeom prst="roundRect">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2E8F04BD-F6B9-D25F-C7D4-667C7297E8D9}"/>
              </a:ext>
            </a:extLst>
          </p:cNvPr>
          <p:cNvSpPr/>
          <p:nvPr/>
        </p:nvSpPr>
        <p:spPr>
          <a:xfrm>
            <a:off x="9624392" y="4725145"/>
            <a:ext cx="216024" cy="720080"/>
          </a:xfrm>
          <a:prstGeom prst="roundRect">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Left Brace 36">
            <a:extLst>
              <a:ext uri="{FF2B5EF4-FFF2-40B4-BE49-F238E27FC236}">
                <a16:creationId xmlns:a16="http://schemas.microsoft.com/office/drawing/2014/main" id="{0123188C-3543-7FA4-1629-5C5C17658869}"/>
              </a:ext>
            </a:extLst>
          </p:cNvPr>
          <p:cNvSpPr/>
          <p:nvPr/>
        </p:nvSpPr>
        <p:spPr>
          <a:xfrm rot="16200000">
            <a:off x="6603268" y="3478090"/>
            <a:ext cx="388195" cy="5147144"/>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TextBox 37">
            <a:extLst>
              <a:ext uri="{FF2B5EF4-FFF2-40B4-BE49-F238E27FC236}">
                <a16:creationId xmlns:a16="http://schemas.microsoft.com/office/drawing/2014/main" id="{995F96F9-6E49-66CC-19A3-771A127BF1CC}"/>
              </a:ext>
            </a:extLst>
          </p:cNvPr>
          <p:cNvSpPr txBox="1"/>
          <p:nvPr/>
        </p:nvSpPr>
        <p:spPr>
          <a:xfrm>
            <a:off x="5108154" y="6255945"/>
            <a:ext cx="3798384" cy="430887"/>
          </a:xfrm>
          <a:prstGeom prst="rect">
            <a:avLst/>
          </a:prstGeom>
          <a:noFill/>
        </p:spPr>
        <p:txBody>
          <a:bodyPr wrap="square" rtlCol="0">
            <a:spAutoFit/>
          </a:bodyPr>
          <a:lstStyle/>
          <a:p>
            <a:pPr algn="ctr"/>
            <a:r>
              <a:rPr lang="en-US" sz="2200" b="1"/>
              <a:t>75% con bị bệnh</a:t>
            </a:r>
          </a:p>
        </p:txBody>
      </p:sp>
      <p:sp>
        <p:nvSpPr>
          <p:cNvPr id="7" name="Rectangle: Rounded Corners 6">
            <a:extLst>
              <a:ext uri="{FF2B5EF4-FFF2-40B4-BE49-F238E27FC236}">
                <a16:creationId xmlns:a16="http://schemas.microsoft.com/office/drawing/2014/main" id="{1BFCDFF1-888B-28FD-B590-E37C652D84C0}"/>
              </a:ext>
            </a:extLst>
          </p:cNvPr>
          <p:cNvSpPr/>
          <p:nvPr/>
        </p:nvSpPr>
        <p:spPr>
          <a:xfrm>
            <a:off x="8281669" y="2016221"/>
            <a:ext cx="216024" cy="720080"/>
          </a:xfrm>
          <a:prstGeom prst="round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746DD934-D4D5-C975-B506-AAA4D2BED619}"/>
              </a:ext>
            </a:extLst>
          </p:cNvPr>
          <p:cNvSpPr/>
          <p:nvPr/>
        </p:nvSpPr>
        <p:spPr>
          <a:xfrm>
            <a:off x="8576987" y="2016221"/>
            <a:ext cx="216024" cy="720080"/>
          </a:xfrm>
          <a:prstGeom prst="roundRect">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CA0AB5C-6709-B86C-253C-BAF69FFEFFC1}"/>
              </a:ext>
            </a:extLst>
          </p:cNvPr>
          <p:cNvSpPr txBox="1"/>
          <p:nvPr/>
        </p:nvSpPr>
        <p:spPr>
          <a:xfrm>
            <a:off x="1559496" y="5812019"/>
            <a:ext cx="2231056" cy="867482"/>
          </a:xfrm>
          <a:prstGeom prst="rect">
            <a:avLst/>
          </a:prstGeom>
          <a:noFill/>
        </p:spPr>
        <p:txBody>
          <a:bodyPr wrap="square" rtlCol="0">
            <a:spAutoFit/>
          </a:bodyPr>
          <a:lstStyle/>
          <a:p>
            <a:pPr algn="ctr">
              <a:lnSpc>
                <a:spcPct val="120000"/>
              </a:lnSpc>
            </a:pPr>
            <a:r>
              <a:rPr lang="en-US" sz="2200" b="1"/>
              <a:t>25% con mang gene bệnh</a:t>
            </a:r>
          </a:p>
        </p:txBody>
      </p:sp>
    </p:spTree>
    <p:extLst>
      <p:ext uri="{BB962C8B-B14F-4D97-AF65-F5344CB8AC3E}">
        <p14:creationId xmlns:p14="http://schemas.microsoft.com/office/powerpoint/2010/main" val="2500881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2" name="Picture 8" descr="Male Female Icon Images – Browse 610,555 Stock Photos, Vectors, and Video |  Adobe Stock">
            <a:extLst>
              <a:ext uri="{FF2B5EF4-FFF2-40B4-BE49-F238E27FC236}">
                <a16:creationId xmlns:a16="http://schemas.microsoft.com/office/drawing/2014/main" id="{5A4D31F0-C201-AD62-3121-FC688D8516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398" t="12600" r="603" b="13901"/>
          <a:stretch/>
        </p:blipFill>
        <p:spPr bwMode="auto">
          <a:xfrm>
            <a:off x="6602372" y="1197913"/>
            <a:ext cx="1584176" cy="158417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8" descr="Male Female Icon Images – Browse 610,555 Stock Photos, Vectors, and Video |  Adobe Stock">
            <a:extLst>
              <a:ext uri="{FF2B5EF4-FFF2-40B4-BE49-F238E27FC236}">
                <a16:creationId xmlns:a16="http://schemas.microsoft.com/office/drawing/2014/main" id="{82D8CA89-74FB-ACAC-EB58-D06A804771F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16" t="15096" r="49785" b="11405"/>
          <a:stretch/>
        </p:blipFill>
        <p:spPr bwMode="auto">
          <a:xfrm>
            <a:off x="3532774" y="1197913"/>
            <a:ext cx="1584176" cy="158417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07266AF-AA3A-67F7-085F-F0310E9DC7D6}"/>
              </a:ext>
            </a:extLst>
          </p:cNvPr>
          <p:cNvSpPr/>
          <p:nvPr/>
        </p:nvSpPr>
        <p:spPr>
          <a:xfrm>
            <a:off x="8472263" y="0"/>
            <a:ext cx="3719737" cy="576064"/>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rPr>
              <a:t>Cha và mẹ bị bệnh</a:t>
            </a:r>
          </a:p>
        </p:txBody>
      </p:sp>
      <p:pic>
        <p:nvPicPr>
          <p:cNvPr id="6154" name="Picture 10" descr="Male Female Icon Vector Art, Icons, and Graphics for Free Download">
            <a:extLst>
              <a:ext uri="{FF2B5EF4-FFF2-40B4-BE49-F238E27FC236}">
                <a16:creationId xmlns:a16="http://schemas.microsoft.com/office/drawing/2014/main" id="{73B08EC0-CCD5-EAF8-AC69-A25AE5458EB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7537" t="10868" r="6741" b="7432"/>
          <a:stretch/>
        </p:blipFill>
        <p:spPr bwMode="auto">
          <a:xfrm>
            <a:off x="3962107" y="4077073"/>
            <a:ext cx="1008112" cy="180135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339320BE-A7C2-1CDC-1A22-6D7F6CD11600}"/>
              </a:ext>
            </a:extLst>
          </p:cNvPr>
          <p:cNvSpPr/>
          <p:nvPr/>
        </p:nvSpPr>
        <p:spPr>
          <a:xfrm>
            <a:off x="2942137" y="2134018"/>
            <a:ext cx="216024" cy="720080"/>
          </a:xfrm>
          <a:prstGeom prst="roundRect">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91E61767-53D3-BB4C-59DF-06C3ABD40118}"/>
              </a:ext>
            </a:extLst>
          </p:cNvPr>
          <p:cNvSpPr/>
          <p:nvPr/>
        </p:nvSpPr>
        <p:spPr>
          <a:xfrm>
            <a:off x="3237455" y="2134018"/>
            <a:ext cx="216024" cy="720080"/>
          </a:xfrm>
          <a:prstGeom prst="roundRect">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92E1C44-1A0B-8082-013C-465115C65B55}"/>
              </a:ext>
            </a:extLst>
          </p:cNvPr>
          <p:cNvSpPr txBox="1"/>
          <p:nvPr/>
        </p:nvSpPr>
        <p:spPr>
          <a:xfrm>
            <a:off x="6023992" y="721822"/>
            <a:ext cx="2959034" cy="430887"/>
          </a:xfrm>
          <a:prstGeom prst="rect">
            <a:avLst/>
          </a:prstGeom>
          <a:noFill/>
        </p:spPr>
        <p:txBody>
          <a:bodyPr wrap="square" rtlCol="0">
            <a:spAutoFit/>
          </a:bodyPr>
          <a:lstStyle/>
          <a:p>
            <a:pPr algn="ctr"/>
            <a:r>
              <a:rPr lang="en-US" sz="2200" b="1"/>
              <a:t>Mẹ bình thường</a:t>
            </a:r>
          </a:p>
        </p:txBody>
      </p:sp>
      <p:sp>
        <p:nvSpPr>
          <p:cNvPr id="10" name="TextBox 9">
            <a:extLst>
              <a:ext uri="{FF2B5EF4-FFF2-40B4-BE49-F238E27FC236}">
                <a16:creationId xmlns:a16="http://schemas.microsoft.com/office/drawing/2014/main" id="{E0E98664-2C7B-76E2-CA2B-5A696817B980}"/>
              </a:ext>
            </a:extLst>
          </p:cNvPr>
          <p:cNvSpPr txBox="1"/>
          <p:nvPr/>
        </p:nvSpPr>
        <p:spPr>
          <a:xfrm>
            <a:off x="2740677" y="721822"/>
            <a:ext cx="3110704" cy="430887"/>
          </a:xfrm>
          <a:prstGeom prst="rect">
            <a:avLst/>
          </a:prstGeom>
          <a:noFill/>
        </p:spPr>
        <p:txBody>
          <a:bodyPr wrap="square" rtlCol="0">
            <a:spAutoFit/>
          </a:bodyPr>
          <a:lstStyle/>
          <a:p>
            <a:pPr algn="ctr"/>
            <a:r>
              <a:rPr lang="en-US" sz="2200" b="1"/>
              <a:t>Cha bị bệnh</a:t>
            </a:r>
          </a:p>
        </p:txBody>
      </p:sp>
      <p:cxnSp>
        <p:nvCxnSpPr>
          <p:cNvPr id="12" name="Straight Connector 11">
            <a:extLst>
              <a:ext uri="{FF2B5EF4-FFF2-40B4-BE49-F238E27FC236}">
                <a16:creationId xmlns:a16="http://schemas.microsoft.com/office/drawing/2014/main" id="{BDA68E97-0723-F3D9-1763-69A5A71512C2}"/>
              </a:ext>
            </a:extLst>
          </p:cNvPr>
          <p:cNvCxnSpPr/>
          <p:nvPr/>
        </p:nvCxnSpPr>
        <p:spPr>
          <a:xfrm>
            <a:off x="5260966" y="1990001"/>
            <a:ext cx="115212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316DF9B-64DE-78DD-220C-6DCEC8F42053}"/>
              </a:ext>
            </a:extLst>
          </p:cNvPr>
          <p:cNvCxnSpPr>
            <a:cxnSpLocks/>
          </p:cNvCxnSpPr>
          <p:nvPr/>
        </p:nvCxnSpPr>
        <p:spPr>
          <a:xfrm>
            <a:off x="5837030" y="1990001"/>
            <a:ext cx="0" cy="1511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66D085E-BAA8-4B44-918A-269F472E02D1}"/>
              </a:ext>
            </a:extLst>
          </p:cNvPr>
          <p:cNvCxnSpPr>
            <a:cxnSpLocks/>
          </p:cNvCxnSpPr>
          <p:nvPr/>
        </p:nvCxnSpPr>
        <p:spPr>
          <a:xfrm>
            <a:off x="4468878" y="3501009"/>
            <a:ext cx="0" cy="50405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Left Bracket 19">
            <a:extLst>
              <a:ext uri="{FF2B5EF4-FFF2-40B4-BE49-F238E27FC236}">
                <a16:creationId xmlns:a16="http://schemas.microsoft.com/office/drawing/2014/main" id="{A992C016-E62E-7EA9-8462-517C39F6B5FD}"/>
              </a:ext>
            </a:extLst>
          </p:cNvPr>
          <p:cNvSpPr/>
          <p:nvPr/>
        </p:nvSpPr>
        <p:spPr>
          <a:xfrm rot="5400000">
            <a:off x="5621006" y="822141"/>
            <a:ext cx="504056" cy="5861794"/>
          </a:xfrm>
          <a:prstGeom prst="leftBracket">
            <a:avLst>
              <a:gd name="adj" fmla="val 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1" name="Picture 10" descr="Male Female Icon Vector Art, Icons, and Graphics for Free Download">
            <a:extLst>
              <a:ext uri="{FF2B5EF4-FFF2-40B4-BE49-F238E27FC236}">
                <a16:creationId xmlns:a16="http://schemas.microsoft.com/office/drawing/2014/main" id="{369E38D2-FDBF-1A2D-0C51-F3AE6A35622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798" t="6532" r="55729"/>
          <a:stretch/>
        </p:blipFill>
        <p:spPr bwMode="auto">
          <a:xfrm>
            <a:off x="2562094" y="4005066"/>
            <a:ext cx="760086" cy="2060848"/>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Rounded Corners 21">
            <a:extLst>
              <a:ext uri="{FF2B5EF4-FFF2-40B4-BE49-F238E27FC236}">
                <a16:creationId xmlns:a16="http://schemas.microsoft.com/office/drawing/2014/main" id="{F276B838-BF77-685C-614E-35C45A67417E}"/>
              </a:ext>
            </a:extLst>
          </p:cNvPr>
          <p:cNvSpPr/>
          <p:nvPr/>
        </p:nvSpPr>
        <p:spPr>
          <a:xfrm>
            <a:off x="2013320" y="4725145"/>
            <a:ext cx="216024" cy="720080"/>
          </a:xfrm>
          <a:prstGeom prst="roundRect">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8DB61F4A-6911-A7BF-BD89-FE19CFD6956A}"/>
              </a:ext>
            </a:extLst>
          </p:cNvPr>
          <p:cNvSpPr/>
          <p:nvPr/>
        </p:nvSpPr>
        <p:spPr>
          <a:xfrm>
            <a:off x="2308638" y="4725145"/>
            <a:ext cx="216024" cy="720080"/>
          </a:xfrm>
          <a:prstGeom prst="roundRect">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10" descr="Male Female Icon Vector Art, Icons, and Graphics for Free Download">
            <a:extLst>
              <a:ext uri="{FF2B5EF4-FFF2-40B4-BE49-F238E27FC236}">
                <a16:creationId xmlns:a16="http://schemas.microsoft.com/office/drawing/2014/main" id="{A4EB761A-BCC5-1106-3A78-D23CE68A13E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7537" t="10868" r="6741" b="7432"/>
          <a:stretch/>
        </p:blipFill>
        <p:spPr bwMode="auto">
          <a:xfrm>
            <a:off x="8292590" y="4085523"/>
            <a:ext cx="1008112" cy="180135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0" descr="Male Female Icon Vector Art, Icons, and Graphics for Free Download">
            <a:extLst>
              <a:ext uri="{FF2B5EF4-FFF2-40B4-BE49-F238E27FC236}">
                <a16:creationId xmlns:a16="http://schemas.microsoft.com/office/drawing/2014/main" id="{076D5B61-DFBA-A912-C8D3-A23C481B40A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798" t="6532" r="55729"/>
          <a:stretch/>
        </p:blipFill>
        <p:spPr bwMode="auto">
          <a:xfrm>
            <a:off x="6892577" y="4013516"/>
            <a:ext cx="760086" cy="2060848"/>
          </a:xfrm>
          <a:prstGeom prst="rect">
            <a:avLst/>
          </a:prstGeom>
          <a:noFill/>
          <a:extLst>
            <a:ext uri="{909E8E84-426E-40DD-AFC4-6F175D3DCCD1}">
              <a14:hiddenFill xmlns:a14="http://schemas.microsoft.com/office/drawing/2010/main">
                <a:solidFill>
                  <a:srgbClr val="FFFFFF"/>
                </a:solidFill>
              </a14:hiddenFill>
            </a:ext>
          </a:extLst>
        </p:spPr>
      </p:pic>
      <p:cxnSp>
        <p:nvCxnSpPr>
          <p:cNvPr id="28" name="Straight Connector 27">
            <a:extLst>
              <a:ext uri="{FF2B5EF4-FFF2-40B4-BE49-F238E27FC236}">
                <a16:creationId xmlns:a16="http://schemas.microsoft.com/office/drawing/2014/main" id="{9F039E46-3372-1AB8-E7C0-C307C8C92ED2}"/>
              </a:ext>
            </a:extLst>
          </p:cNvPr>
          <p:cNvCxnSpPr>
            <a:cxnSpLocks/>
          </p:cNvCxnSpPr>
          <p:nvPr/>
        </p:nvCxnSpPr>
        <p:spPr>
          <a:xfrm>
            <a:off x="7277190" y="3501009"/>
            <a:ext cx="0" cy="50405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Rectangle: Rounded Corners 28">
            <a:extLst>
              <a:ext uri="{FF2B5EF4-FFF2-40B4-BE49-F238E27FC236}">
                <a16:creationId xmlns:a16="http://schemas.microsoft.com/office/drawing/2014/main" id="{A8FF3D69-D244-3616-E34E-EBE684033839}"/>
              </a:ext>
            </a:extLst>
          </p:cNvPr>
          <p:cNvSpPr/>
          <p:nvPr/>
        </p:nvSpPr>
        <p:spPr>
          <a:xfrm>
            <a:off x="5000142" y="4725145"/>
            <a:ext cx="216024" cy="720080"/>
          </a:xfrm>
          <a:prstGeom prst="roundRect">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140162BB-20DB-58D8-90A8-AAFCD1B8D416}"/>
              </a:ext>
            </a:extLst>
          </p:cNvPr>
          <p:cNvSpPr/>
          <p:nvPr/>
        </p:nvSpPr>
        <p:spPr>
          <a:xfrm>
            <a:off x="5295460" y="4725145"/>
            <a:ext cx="216024" cy="720080"/>
          </a:xfrm>
          <a:prstGeom prst="roundRect">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D0C7871A-38F6-50E3-AF1A-266D330D9FD8}"/>
              </a:ext>
            </a:extLst>
          </p:cNvPr>
          <p:cNvSpPr/>
          <p:nvPr/>
        </p:nvSpPr>
        <p:spPr>
          <a:xfrm>
            <a:off x="6305082" y="4725145"/>
            <a:ext cx="216024" cy="720080"/>
          </a:xfrm>
          <a:prstGeom prst="roundRect">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DA1948C4-65F5-B0CA-B489-723F6AE3D2B9}"/>
              </a:ext>
            </a:extLst>
          </p:cNvPr>
          <p:cNvSpPr/>
          <p:nvPr/>
        </p:nvSpPr>
        <p:spPr>
          <a:xfrm>
            <a:off x="6600400" y="4725145"/>
            <a:ext cx="216024" cy="720080"/>
          </a:xfrm>
          <a:prstGeom prst="roundRect">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7C708392-6E13-12CA-6199-E875506703D9}"/>
              </a:ext>
            </a:extLst>
          </p:cNvPr>
          <p:cNvSpPr/>
          <p:nvPr/>
        </p:nvSpPr>
        <p:spPr>
          <a:xfrm>
            <a:off x="9329074" y="4725145"/>
            <a:ext cx="216024" cy="720080"/>
          </a:xfrm>
          <a:prstGeom prst="roundRect">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2E8F04BD-F6B9-D25F-C7D4-667C7297E8D9}"/>
              </a:ext>
            </a:extLst>
          </p:cNvPr>
          <p:cNvSpPr/>
          <p:nvPr/>
        </p:nvSpPr>
        <p:spPr>
          <a:xfrm>
            <a:off x="9624392" y="4725145"/>
            <a:ext cx="216024" cy="720080"/>
          </a:xfrm>
          <a:prstGeom prst="roundRect">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Left Brace 36">
            <a:extLst>
              <a:ext uri="{FF2B5EF4-FFF2-40B4-BE49-F238E27FC236}">
                <a16:creationId xmlns:a16="http://schemas.microsoft.com/office/drawing/2014/main" id="{0123188C-3543-7FA4-1629-5C5C17658869}"/>
              </a:ext>
            </a:extLst>
          </p:cNvPr>
          <p:cNvSpPr/>
          <p:nvPr/>
        </p:nvSpPr>
        <p:spPr>
          <a:xfrm rot="16200000">
            <a:off x="5769571" y="2612656"/>
            <a:ext cx="356458" cy="6846275"/>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TextBox 37">
            <a:extLst>
              <a:ext uri="{FF2B5EF4-FFF2-40B4-BE49-F238E27FC236}">
                <a16:creationId xmlns:a16="http://schemas.microsoft.com/office/drawing/2014/main" id="{995F96F9-6E49-66CC-19A3-771A127BF1CC}"/>
              </a:ext>
            </a:extLst>
          </p:cNvPr>
          <p:cNvSpPr txBox="1"/>
          <p:nvPr/>
        </p:nvSpPr>
        <p:spPr>
          <a:xfrm>
            <a:off x="3999634" y="6255475"/>
            <a:ext cx="3798384" cy="430887"/>
          </a:xfrm>
          <a:prstGeom prst="rect">
            <a:avLst/>
          </a:prstGeom>
          <a:noFill/>
        </p:spPr>
        <p:txBody>
          <a:bodyPr wrap="square" rtlCol="0">
            <a:spAutoFit/>
          </a:bodyPr>
          <a:lstStyle/>
          <a:p>
            <a:pPr algn="ctr"/>
            <a:r>
              <a:rPr lang="en-US" sz="2200" b="1"/>
              <a:t>100% con bị bệnh</a:t>
            </a:r>
          </a:p>
        </p:txBody>
      </p:sp>
      <p:sp>
        <p:nvSpPr>
          <p:cNvPr id="7" name="Rectangle: Rounded Corners 6">
            <a:extLst>
              <a:ext uri="{FF2B5EF4-FFF2-40B4-BE49-F238E27FC236}">
                <a16:creationId xmlns:a16="http://schemas.microsoft.com/office/drawing/2014/main" id="{1BFCDFF1-888B-28FD-B590-E37C652D84C0}"/>
              </a:ext>
            </a:extLst>
          </p:cNvPr>
          <p:cNvSpPr/>
          <p:nvPr/>
        </p:nvSpPr>
        <p:spPr>
          <a:xfrm>
            <a:off x="8281669" y="2016221"/>
            <a:ext cx="216024" cy="720080"/>
          </a:xfrm>
          <a:prstGeom prst="round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746DD934-D4D5-C975-B506-AAA4D2BED619}"/>
              </a:ext>
            </a:extLst>
          </p:cNvPr>
          <p:cNvSpPr/>
          <p:nvPr/>
        </p:nvSpPr>
        <p:spPr>
          <a:xfrm>
            <a:off x="8576987" y="2016221"/>
            <a:ext cx="216024" cy="720080"/>
          </a:xfrm>
          <a:prstGeom prst="roundRect">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6494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2B9DE7-F903-F151-3031-A5BEDD5457B7}"/>
            </a:ext>
          </a:extLst>
        </p:cNvPr>
        <p:cNvGrpSpPr/>
        <p:nvPr/>
      </p:nvGrpSpPr>
      <p:grpSpPr>
        <a:xfrm>
          <a:off x="0" y="0"/>
          <a:ext cx="0" cy="0"/>
          <a:chOff x="0" y="0"/>
          <a:chExt cx="0" cy="0"/>
        </a:xfrm>
      </p:grpSpPr>
      <p:sp>
        <p:nvSpPr>
          <p:cNvPr id="3" name="Arrow: Pentagon 2">
            <a:extLst>
              <a:ext uri="{FF2B5EF4-FFF2-40B4-BE49-F238E27FC236}">
                <a16:creationId xmlns:a16="http://schemas.microsoft.com/office/drawing/2014/main" id="{F3A2EEF3-7730-984B-FA48-B84D256071E1}"/>
              </a:ext>
            </a:extLst>
          </p:cNvPr>
          <p:cNvSpPr/>
          <p:nvPr/>
        </p:nvSpPr>
        <p:spPr>
          <a:xfrm>
            <a:off x="0" y="1772816"/>
            <a:ext cx="479376" cy="360040"/>
          </a:xfrm>
          <a:prstGeom prst="homePlate">
            <a:avLst/>
          </a:prstGeom>
          <a:solidFill>
            <a:srgbClr val="E500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40093DF-D436-D01C-2787-7518B5A58F77}"/>
              </a:ext>
            </a:extLst>
          </p:cNvPr>
          <p:cNvSpPr txBox="1"/>
          <p:nvPr/>
        </p:nvSpPr>
        <p:spPr>
          <a:xfrm>
            <a:off x="239688" y="548680"/>
            <a:ext cx="11328920" cy="584775"/>
          </a:xfrm>
          <a:prstGeom prst="rect">
            <a:avLst/>
          </a:prstGeom>
          <a:noFill/>
        </p:spPr>
        <p:txBody>
          <a:bodyPr wrap="square" rtlCol="0">
            <a:spAutoFit/>
          </a:bodyPr>
          <a:lstStyle/>
          <a:p>
            <a:r>
              <a:rPr lang="en-US" sz="3200" b="1">
                <a:solidFill>
                  <a:schemeClr val="bg1"/>
                </a:solidFill>
              </a:rPr>
              <a:t>3. Di truyền học với hôn nhân </a:t>
            </a:r>
          </a:p>
        </p:txBody>
      </p:sp>
      <p:sp>
        <p:nvSpPr>
          <p:cNvPr id="2" name="TextBox 1">
            <a:extLst>
              <a:ext uri="{FF2B5EF4-FFF2-40B4-BE49-F238E27FC236}">
                <a16:creationId xmlns:a16="http://schemas.microsoft.com/office/drawing/2014/main" id="{9D310218-FA0F-E68D-7CAE-A06D2C5B1EA8}"/>
              </a:ext>
            </a:extLst>
          </p:cNvPr>
          <p:cNvSpPr txBox="1"/>
          <p:nvPr/>
        </p:nvSpPr>
        <p:spPr>
          <a:xfrm>
            <a:off x="623392" y="2564904"/>
            <a:ext cx="11328920" cy="584775"/>
          </a:xfrm>
          <a:prstGeom prst="rect">
            <a:avLst/>
          </a:prstGeom>
          <a:noFill/>
        </p:spPr>
        <p:txBody>
          <a:bodyPr wrap="square" rtlCol="0">
            <a:spAutoFit/>
          </a:bodyPr>
          <a:lstStyle/>
          <a:p>
            <a:r>
              <a:rPr lang="en-US" sz="3200" b="1">
                <a:solidFill>
                  <a:srgbClr val="FF0000"/>
                </a:solidFill>
              </a:rPr>
              <a:t>Tại sao nên thực hiện tư vấn di truyền trước khi kết hôn</a:t>
            </a:r>
          </a:p>
        </p:txBody>
      </p:sp>
      <p:sp>
        <p:nvSpPr>
          <p:cNvPr id="4" name="TextBox 3">
            <a:extLst>
              <a:ext uri="{FF2B5EF4-FFF2-40B4-BE49-F238E27FC236}">
                <a16:creationId xmlns:a16="http://schemas.microsoft.com/office/drawing/2014/main" id="{DFADBB8A-7C87-7DCF-76DE-47D16130E447}"/>
              </a:ext>
            </a:extLst>
          </p:cNvPr>
          <p:cNvSpPr txBox="1"/>
          <p:nvPr/>
        </p:nvSpPr>
        <p:spPr>
          <a:xfrm>
            <a:off x="623392" y="3429000"/>
            <a:ext cx="11328920" cy="2308324"/>
          </a:xfrm>
          <a:prstGeom prst="rect">
            <a:avLst/>
          </a:prstGeom>
          <a:noFill/>
        </p:spPr>
        <p:txBody>
          <a:bodyPr wrap="square" rtlCol="0">
            <a:spAutoFit/>
          </a:bodyPr>
          <a:lstStyle/>
          <a:p>
            <a:r>
              <a:rPr lang="en-US" sz="3600">
                <a:solidFill>
                  <a:srgbClr val="7030A0"/>
                </a:solidFill>
                <a:latin typeface="Times New Roman" panose="02020603050405020304" pitchFamily="18" charset="0"/>
                <a:cs typeface="Times New Roman" panose="02020603050405020304" pitchFamily="18" charset="0"/>
              </a:rPr>
              <a:t>    </a:t>
            </a:r>
            <a:r>
              <a:rPr lang="vi-VN" sz="3600">
                <a:solidFill>
                  <a:srgbClr val="7030A0"/>
                </a:solidFill>
                <a:latin typeface="Times New Roman" panose="02020603050405020304" pitchFamily="18" charset="0"/>
                <a:cs typeface="Times New Roman" panose="02020603050405020304" pitchFamily="18" charset="0"/>
              </a:rPr>
              <a:t>Tư vấn di truyền sẽ giúp chuẩn đoán, cung cấp thông tin về khả năng mắc bệnh di truyền ở đời con của các cặp vợ chồng đặc biệt khi cặp vợ chồng đó được sinh ra trong những gia đình đã có tiền sử mắc bệnh.</a:t>
            </a:r>
            <a:endParaRPr lang="en-US" sz="3600" b="1">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606713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2" grpId="0"/>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Arrow: Pentagon 2">
            <a:extLst>
              <a:ext uri="{FF2B5EF4-FFF2-40B4-BE49-F238E27FC236}">
                <a16:creationId xmlns:a16="http://schemas.microsoft.com/office/drawing/2014/main" id="{A89C4F3B-472A-256A-4DB3-AAEE469A6752}"/>
              </a:ext>
            </a:extLst>
          </p:cNvPr>
          <p:cNvSpPr/>
          <p:nvPr/>
        </p:nvSpPr>
        <p:spPr>
          <a:xfrm>
            <a:off x="0" y="1772816"/>
            <a:ext cx="479376" cy="360040"/>
          </a:xfrm>
          <a:prstGeom prst="homePlate">
            <a:avLst/>
          </a:prstGeom>
          <a:solidFill>
            <a:srgbClr val="E500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E13B705-BF6F-3AF7-7A9E-00B0759AA6D9}"/>
              </a:ext>
            </a:extLst>
          </p:cNvPr>
          <p:cNvSpPr txBox="1"/>
          <p:nvPr/>
        </p:nvSpPr>
        <p:spPr>
          <a:xfrm>
            <a:off x="545020" y="1691226"/>
            <a:ext cx="4254836" cy="523220"/>
          </a:xfrm>
          <a:prstGeom prst="rect">
            <a:avLst/>
          </a:prstGeom>
          <a:noFill/>
        </p:spPr>
        <p:txBody>
          <a:bodyPr wrap="square" rtlCol="0">
            <a:spAutoFit/>
          </a:bodyPr>
          <a:lstStyle/>
          <a:p>
            <a:r>
              <a:rPr lang="en-US" sz="2800" b="1">
                <a:solidFill>
                  <a:srgbClr val="E5007E"/>
                </a:solidFill>
              </a:rPr>
              <a:t>Cấm kết hôn cận huyết</a:t>
            </a:r>
          </a:p>
        </p:txBody>
      </p:sp>
      <p:pic>
        <p:nvPicPr>
          <p:cNvPr id="39938" name="Picture 2" descr="Cận huyết và loạn luân dưới góc nhìn của khoa học">
            <a:extLst>
              <a:ext uri="{FF2B5EF4-FFF2-40B4-BE49-F238E27FC236}">
                <a16:creationId xmlns:a16="http://schemas.microsoft.com/office/drawing/2014/main" id="{2AD278B9-413B-C818-03EF-CA6006D77B2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234" y="2276872"/>
            <a:ext cx="4974145" cy="4294226"/>
          </a:xfrm>
          <a:prstGeom prst="rect">
            <a:avLst/>
          </a:prstGeom>
          <a:noFill/>
          <a:extLst>
            <a:ext uri="{909E8E84-426E-40DD-AFC4-6F175D3DCCD1}">
              <a14:hiddenFill xmlns:a14="http://schemas.microsoft.com/office/drawing/2010/main">
                <a:solidFill>
                  <a:srgbClr val="FFFFFF"/>
                </a:solidFill>
              </a14:hiddenFill>
            </a:ext>
          </a:extLst>
        </p:spPr>
      </p:pic>
      <p:pic>
        <p:nvPicPr>
          <p:cNvPr id="39940" name="Picture 4" descr="Kết hôn cận huyết, người phụ nữ sinh ra 3 “người rừng”">
            <a:extLst>
              <a:ext uri="{FF2B5EF4-FFF2-40B4-BE49-F238E27FC236}">
                <a16:creationId xmlns:a16="http://schemas.microsoft.com/office/drawing/2014/main" id="{D72FF758-076A-B9A7-994F-55181B18500C}"/>
              </a:ext>
            </a:extLst>
          </p:cNvPr>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5303912" y="2276872"/>
            <a:ext cx="6688826" cy="4294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131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9938"/>
                                        </p:tgtEl>
                                        <p:attrNameLst>
                                          <p:attrName>style.visibility</p:attrName>
                                        </p:attrNameLst>
                                      </p:cBhvr>
                                      <p:to>
                                        <p:strVal val="visible"/>
                                      </p:to>
                                    </p:set>
                                    <p:animEffect transition="in" filter="circle(in)">
                                      <p:cBhvr>
                                        <p:cTn id="15" dur="2000"/>
                                        <p:tgtEl>
                                          <p:spTgt spid="39938"/>
                                        </p:tgtEl>
                                      </p:cBhvr>
                                    </p:animEffect>
                                  </p:childTnLst>
                                </p:cTn>
                              </p:par>
                              <p:par>
                                <p:cTn id="16" presetID="6" presetClass="entr" presetSubtype="16" fill="hold" nodeType="withEffect">
                                  <p:stCondLst>
                                    <p:cond delay="0"/>
                                  </p:stCondLst>
                                  <p:childTnLst>
                                    <p:set>
                                      <p:cBhvr>
                                        <p:cTn id="17" dur="1" fill="hold">
                                          <p:stCondLst>
                                            <p:cond delay="0"/>
                                          </p:stCondLst>
                                        </p:cTn>
                                        <p:tgtEl>
                                          <p:spTgt spid="39940"/>
                                        </p:tgtEl>
                                        <p:attrNameLst>
                                          <p:attrName>style.visibility</p:attrName>
                                        </p:attrNameLst>
                                      </p:cBhvr>
                                      <p:to>
                                        <p:strVal val="visible"/>
                                      </p:to>
                                    </p:set>
                                    <p:animEffect transition="in" filter="circle(in)">
                                      <p:cBhvr>
                                        <p:cTn id="18" dur="2000"/>
                                        <p:tgtEl>
                                          <p:spTgt spid="399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1384" y="116632"/>
            <a:ext cx="10573816" cy="1325563"/>
          </a:xfrm>
        </p:spPr>
        <p:txBody>
          <a:bodyPr/>
          <a:lstStyle/>
          <a:p>
            <a:r>
              <a:rPr lang="en-US" b="1"/>
              <a:t>1. TÍNH TRẠNG Ở NGƯỜI</a:t>
            </a:r>
            <a:endParaRPr lang="en-US" b="1" dirty="0"/>
          </a:p>
        </p:txBody>
      </p:sp>
      <p:pic>
        <p:nvPicPr>
          <p:cNvPr id="11266" name="Picture 2" descr="international group of happy smiling people - Community Foundation of the  Kootenay Rockies">
            <a:extLst>
              <a:ext uri="{FF2B5EF4-FFF2-40B4-BE49-F238E27FC236}">
                <a16:creationId xmlns:a16="http://schemas.microsoft.com/office/drawing/2014/main" id="{79BA4C62-A753-9128-6B4D-6128F12D3837}"/>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4981"/>
          <a:stretch/>
        </p:blipFill>
        <p:spPr bwMode="auto">
          <a:xfrm>
            <a:off x="7446981" y="4133891"/>
            <a:ext cx="4605639" cy="2564904"/>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4576B359-C18E-C539-972C-140BC6D78557}"/>
              </a:ext>
            </a:extLst>
          </p:cNvPr>
          <p:cNvGrpSpPr/>
          <p:nvPr/>
        </p:nvGrpSpPr>
        <p:grpSpPr>
          <a:xfrm>
            <a:off x="225686" y="1679580"/>
            <a:ext cx="6806418" cy="1461388"/>
            <a:chOff x="263352" y="1754452"/>
            <a:chExt cx="4608512" cy="1937839"/>
          </a:xfrm>
        </p:grpSpPr>
        <p:sp>
          <p:nvSpPr>
            <p:cNvPr id="8" name="Rectangle: Rounded Corners 7">
              <a:extLst>
                <a:ext uri="{FF2B5EF4-FFF2-40B4-BE49-F238E27FC236}">
                  <a16:creationId xmlns:a16="http://schemas.microsoft.com/office/drawing/2014/main" id="{42490F60-1F51-79D3-6C40-451411239042}"/>
                </a:ext>
              </a:extLst>
            </p:cNvPr>
            <p:cNvSpPr/>
            <p:nvPr/>
          </p:nvSpPr>
          <p:spPr>
            <a:xfrm>
              <a:off x="263352" y="1772816"/>
              <a:ext cx="4608512" cy="1919475"/>
            </a:xfrm>
            <a:prstGeom prst="roundRect">
              <a:avLst>
                <a:gd name="adj" fmla="val 4932"/>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552A285-B621-2355-3DC0-79F3573D9F09}"/>
                </a:ext>
              </a:extLst>
            </p:cNvPr>
            <p:cNvSpPr txBox="1"/>
            <p:nvPr/>
          </p:nvSpPr>
          <p:spPr>
            <a:xfrm>
              <a:off x="337610" y="1754452"/>
              <a:ext cx="4436743" cy="1898777"/>
            </a:xfrm>
            <a:prstGeom prst="rect">
              <a:avLst/>
            </a:prstGeom>
            <a:noFill/>
          </p:spPr>
          <p:txBody>
            <a:bodyPr wrap="square">
              <a:spAutoFit/>
            </a:bodyPr>
            <a:lstStyle>
              <a:defPPr>
                <a:defRPr lang="en-US"/>
              </a:defPPr>
              <a:lvl1pPr algn="just">
                <a:lnSpc>
                  <a:spcPct val="125000"/>
                </a:lnSpc>
                <a:defRPr sz="2400" i="1"/>
              </a:lvl1pPr>
            </a:lstStyle>
            <a:p>
              <a:r>
                <a:rPr lang="vi-VN" b="1">
                  <a:solidFill>
                    <a:srgbClr val="FFFF00"/>
                  </a:solidFill>
                </a:rPr>
                <a:t>Ngoài những tính trạng quan sát được ở Hình 47.1, nêu thêm một số ví dụ về tính trạng ở người.</a:t>
              </a:r>
              <a:endParaRPr lang="en-US" b="1">
                <a:solidFill>
                  <a:srgbClr val="FFFF00"/>
                </a:solidFill>
              </a:endParaRPr>
            </a:p>
          </p:txBody>
        </p:sp>
      </p:grpSp>
      <p:sp>
        <p:nvSpPr>
          <p:cNvPr id="4" name="TextBox 3">
            <a:extLst>
              <a:ext uri="{FF2B5EF4-FFF2-40B4-BE49-F238E27FC236}">
                <a16:creationId xmlns:a16="http://schemas.microsoft.com/office/drawing/2014/main" id="{22FDF7E9-EF4D-DB38-5C9F-C2522E1E8BAC}"/>
              </a:ext>
            </a:extLst>
          </p:cNvPr>
          <p:cNvSpPr txBox="1"/>
          <p:nvPr/>
        </p:nvSpPr>
        <p:spPr>
          <a:xfrm>
            <a:off x="225686" y="3284984"/>
            <a:ext cx="11918986" cy="508601"/>
          </a:xfrm>
          <a:prstGeom prst="rect">
            <a:avLst/>
          </a:prstGeom>
          <a:noFill/>
        </p:spPr>
        <p:txBody>
          <a:bodyPr wrap="square">
            <a:spAutoFit/>
          </a:bodyPr>
          <a:lstStyle>
            <a:defPPr>
              <a:defRPr lang="en-US"/>
            </a:defPPr>
            <a:lvl1pPr algn="just">
              <a:lnSpc>
                <a:spcPct val="125000"/>
              </a:lnSpc>
              <a:defRPr sz="2400" b="1" i="1">
                <a:solidFill>
                  <a:srgbClr val="FFFF00"/>
                </a:solidFill>
              </a:defRPr>
            </a:lvl1pPr>
          </a:lstStyle>
          <a:p>
            <a:pPr algn="l"/>
            <a:r>
              <a:rPr lang="vi-VN" i="0">
                <a:solidFill>
                  <a:schemeClr val="tx1"/>
                </a:solidFill>
              </a:rPr>
              <a:t>Một số tính trạng khác ở người: </a:t>
            </a:r>
            <a:r>
              <a:rPr lang="vi-VN" b="0" i="0">
                <a:solidFill>
                  <a:schemeClr val="tx1"/>
                </a:solidFill>
              </a:rPr>
              <a:t>nhóm máu, mắt một mí/hai mí, mũi cao/mũi thấp,… </a:t>
            </a:r>
            <a:endParaRPr lang="en-US" b="0" i="0">
              <a:solidFill>
                <a:schemeClr val="tx1"/>
              </a:solidFill>
            </a:endParaRPr>
          </a:p>
        </p:txBody>
      </p:sp>
      <p:sp>
        <p:nvSpPr>
          <p:cNvPr id="3" name="Arrow: Down 2">
            <a:extLst>
              <a:ext uri="{FF2B5EF4-FFF2-40B4-BE49-F238E27FC236}">
                <a16:creationId xmlns:a16="http://schemas.microsoft.com/office/drawing/2014/main" id="{118B1F59-17DC-D6E4-182F-CE4C24E170C7}"/>
              </a:ext>
            </a:extLst>
          </p:cNvPr>
          <p:cNvSpPr/>
          <p:nvPr/>
        </p:nvSpPr>
        <p:spPr>
          <a:xfrm>
            <a:off x="3359696" y="4144535"/>
            <a:ext cx="1080120" cy="432048"/>
          </a:xfrm>
          <a:prstGeom prst="down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EF53F86-2F88-0E3C-6720-4CA57AC4BC9B}"/>
              </a:ext>
            </a:extLst>
          </p:cNvPr>
          <p:cNvSpPr txBox="1"/>
          <p:nvPr/>
        </p:nvSpPr>
        <p:spPr>
          <a:xfrm>
            <a:off x="479376" y="4818037"/>
            <a:ext cx="6967605" cy="1515021"/>
          </a:xfrm>
          <a:prstGeom prst="roundRect">
            <a:avLst>
              <a:gd name="adj" fmla="val 10191"/>
            </a:avLst>
          </a:prstGeom>
          <a:solidFill>
            <a:schemeClr val="accent4">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wrap="square" anchor="ctr">
            <a:spAutoFit/>
          </a:bodyPr>
          <a:lstStyle>
            <a:defPPr>
              <a:defRPr lang="en-US"/>
            </a:defPPr>
            <a:lvl1pPr>
              <a:lnSpc>
                <a:spcPct val="125000"/>
              </a:lnSpc>
              <a:defRPr sz="2400" b="1" i="0"/>
            </a:lvl1pPr>
          </a:lstStyle>
          <a:p>
            <a:r>
              <a:rPr lang="vi-VN" b="0">
                <a:solidFill>
                  <a:schemeClr val="tx1"/>
                </a:solidFill>
              </a:rPr>
              <a:t>Ở người, một số tính trạng thường dùng để phân biệt người này với với kia như </a:t>
            </a:r>
            <a:r>
              <a:rPr lang="vi-VN">
                <a:solidFill>
                  <a:schemeClr val="tx1"/>
                </a:solidFill>
              </a:rPr>
              <a:t>chiều cao, dạng tóc, màu mắt, màu da, má lúm đồng tiền,...</a:t>
            </a:r>
            <a:endParaRPr lang="en-US">
              <a:solidFill>
                <a:schemeClr val="tx1"/>
              </a:solidFill>
            </a:endParaRPr>
          </a:p>
        </p:txBody>
      </p:sp>
    </p:spTree>
    <p:extLst>
      <p:ext uri="{BB962C8B-B14F-4D97-AF65-F5344CB8AC3E}">
        <p14:creationId xmlns:p14="http://schemas.microsoft.com/office/powerpoint/2010/main" val="449392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466601-D604-7859-6A30-6D6908852278}"/>
            </a:ext>
          </a:extLst>
        </p:cNvPr>
        <p:cNvGrpSpPr/>
        <p:nvPr/>
      </p:nvGrpSpPr>
      <p:grpSpPr>
        <a:xfrm>
          <a:off x="0" y="0"/>
          <a:ext cx="0" cy="0"/>
          <a:chOff x="0" y="0"/>
          <a:chExt cx="0" cy="0"/>
        </a:xfrm>
      </p:grpSpPr>
      <p:sp>
        <p:nvSpPr>
          <p:cNvPr id="3" name="Arrow: Pentagon 2">
            <a:extLst>
              <a:ext uri="{FF2B5EF4-FFF2-40B4-BE49-F238E27FC236}">
                <a16:creationId xmlns:a16="http://schemas.microsoft.com/office/drawing/2014/main" id="{5FDBCCA9-BFCF-AF85-FB08-1A4E997B7F94}"/>
              </a:ext>
            </a:extLst>
          </p:cNvPr>
          <p:cNvSpPr/>
          <p:nvPr/>
        </p:nvSpPr>
        <p:spPr>
          <a:xfrm>
            <a:off x="0" y="1772816"/>
            <a:ext cx="479376" cy="360040"/>
          </a:xfrm>
          <a:prstGeom prst="homePlate">
            <a:avLst/>
          </a:prstGeom>
          <a:solidFill>
            <a:srgbClr val="E500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08F49309-9C64-5A0C-3545-E66CF599536B}"/>
              </a:ext>
            </a:extLst>
          </p:cNvPr>
          <p:cNvSpPr txBox="1"/>
          <p:nvPr/>
        </p:nvSpPr>
        <p:spPr>
          <a:xfrm>
            <a:off x="839416" y="1772816"/>
            <a:ext cx="10729192" cy="1078950"/>
          </a:xfrm>
          <a:prstGeom prst="rect">
            <a:avLst/>
          </a:prstGeom>
          <a:solidFill>
            <a:schemeClr val="accent5">
              <a:lumMod val="20000"/>
              <a:lumOff val="80000"/>
            </a:schemeClr>
          </a:solidFill>
        </p:spPr>
        <p:txBody>
          <a:bodyPr wrap="square">
            <a:spAutoFit/>
          </a:bodyPr>
          <a:lstStyle/>
          <a:p>
            <a:pPr algn="just">
              <a:lnSpc>
                <a:spcPct val="120000"/>
              </a:lnSpc>
            </a:pPr>
            <a:r>
              <a:rPr lang="en-US" sz="2800">
                <a:solidFill>
                  <a:srgbClr val="FF0000"/>
                </a:solidFill>
              </a:rPr>
              <a:t>Theo em tại sao việc lựa chọn giới tính trong sinh sản ở người bị pháp luật nghiêm cấm</a:t>
            </a:r>
            <a:endParaRPr lang="vi-VN" sz="2800">
              <a:solidFill>
                <a:srgbClr val="FF0000"/>
              </a:solidFill>
            </a:endParaRPr>
          </a:p>
        </p:txBody>
      </p:sp>
      <p:sp>
        <p:nvSpPr>
          <p:cNvPr id="7" name="TextBox 6">
            <a:extLst>
              <a:ext uri="{FF2B5EF4-FFF2-40B4-BE49-F238E27FC236}">
                <a16:creationId xmlns:a16="http://schemas.microsoft.com/office/drawing/2014/main" id="{D36C2C58-F15E-5FE9-7A34-40434760CF7D}"/>
              </a:ext>
            </a:extLst>
          </p:cNvPr>
          <p:cNvSpPr txBox="1"/>
          <p:nvPr/>
        </p:nvSpPr>
        <p:spPr>
          <a:xfrm>
            <a:off x="251796" y="3545516"/>
            <a:ext cx="11676852" cy="2995435"/>
          </a:xfrm>
          <a:prstGeom prst="rect">
            <a:avLst/>
          </a:prstGeom>
          <a:noFill/>
        </p:spPr>
        <p:txBody>
          <a:bodyPr wrap="square">
            <a:spAutoFit/>
          </a:bodyPr>
          <a:lstStyle/>
          <a:p>
            <a:pPr algn="just">
              <a:lnSpc>
                <a:spcPct val="120000"/>
              </a:lnSpc>
            </a:pPr>
            <a:r>
              <a:rPr lang="vi-VN" sz="3200">
                <a:latin typeface="Times New Roman" panose="02020603050405020304" pitchFamily="18" charset="0"/>
                <a:cs typeface="Times New Roman" panose="02020603050405020304" pitchFamily="18" charset="0"/>
              </a:rPr>
              <a:t>Việc lựa chọn giới tính trong sinh sản ở người bị pháp luật nghiêm cấm vì có thể dẫn đến một số hậu quả như mất cân bằng giới tính, tỉ lệ nạo thai tăng cao; nam khó khăn trong việc kết hôn; gia tăng các tệ nạn xã hội gây ảnh hưởng tâm lí con người và nền kinh tế, chính trị, xã hội.</a:t>
            </a:r>
          </a:p>
        </p:txBody>
      </p:sp>
      <p:sp>
        <p:nvSpPr>
          <p:cNvPr id="8" name="AutoShape 20">
            <a:extLst>
              <a:ext uri="{FF2B5EF4-FFF2-40B4-BE49-F238E27FC236}">
                <a16:creationId xmlns:a16="http://schemas.microsoft.com/office/drawing/2014/main" id="{44A3FAAD-1250-3E02-1FBC-B2EB0C908616}"/>
              </a:ext>
            </a:extLst>
          </p:cNvPr>
          <p:cNvSpPr>
            <a:spLocks noChangeArrowheads="1"/>
          </p:cNvSpPr>
          <p:nvPr/>
        </p:nvSpPr>
        <p:spPr bwMode="auto">
          <a:xfrm>
            <a:off x="5370847" y="2936416"/>
            <a:ext cx="1450305" cy="500608"/>
          </a:xfrm>
          <a:prstGeom prst="roundRect">
            <a:avLst>
              <a:gd name="adj" fmla="val 50000"/>
            </a:avLst>
          </a:prstGeom>
          <a:gradFill rotWithShape="1">
            <a:gsLst>
              <a:gs pos="0">
                <a:schemeClr val="bg1">
                  <a:gamma/>
                  <a:shade val="46275"/>
                  <a:invGamma/>
                </a:schemeClr>
              </a:gs>
              <a:gs pos="50000">
                <a:schemeClr val="bg1"/>
              </a:gs>
              <a:gs pos="100000">
                <a:schemeClr val="bg1">
                  <a:gamma/>
                  <a:shade val="46275"/>
                  <a:invGamma/>
                </a:schemeClr>
              </a:gs>
            </a:gsLst>
            <a:lin ang="0" scaled="1"/>
          </a:gra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800" b="1">
                <a:latin typeface="+mj-lt"/>
              </a:rPr>
              <a:t>Trả lời</a:t>
            </a:r>
          </a:p>
        </p:txBody>
      </p:sp>
    </p:spTree>
    <p:extLst>
      <p:ext uri="{BB962C8B-B14F-4D97-AF65-F5344CB8AC3E}">
        <p14:creationId xmlns:p14="http://schemas.microsoft.com/office/powerpoint/2010/main" val="1237332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Arrow: Pentagon 2">
            <a:extLst>
              <a:ext uri="{FF2B5EF4-FFF2-40B4-BE49-F238E27FC236}">
                <a16:creationId xmlns:a16="http://schemas.microsoft.com/office/drawing/2014/main" id="{A89C4F3B-472A-256A-4DB3-AAEE469A6752}"/>
              </a:ext>
            </a:extLst>
          </p:cNvPr>
          <p:cNvSpPr/>
          <p:nvPr/>
        </p:nvSpPr>
        <p:spPr>
          <a:xfrm>
            <a:off x="0" y="1772816"/>
            <a:ext cx="479376" cy="360040"/>
          </a:xfrm>
          <a:prstGeom prst="homePlate">
            <a:avLst/>
          </a:prstGeom>
          <a:solidFill>
            <a:srgbClr val="E500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2679CA1-9A1D-31BE-5D1E-66ACC6B49C16}"/>
              </a:ext>
            </a:extLst>
          </p:cNvPr>
          <p:cNvSpPr txBox="1"/>
          <p:nvPr/>
        </p:nvSpPr>
        <p:spPr>
          <a:xfrm>
            <a:off x="-7268" y="-14232"/>
            <a:ext cx="11928648" cy="1813573"/>
          </a:xfrm>
          <a:prstGeom prst="rect">
            <a:avLst/>
          </a:prstGeom>
          <a:solidFill>
            <a:schemeClr val="accent5">
              <a:lumMod val="20000"/>
              <a:lumOff val="80000"/>
            </a:schemeClr>
          </a:solidFill>
        </p:spPr>
        <p:txBody>
          <a:bodyPr wrap="square">
            <a:spAutoFit/>
          </a:bodyPr>
          <a:lstStyle/>
          <a:p>
            <a:pPr algn="just">
              <a:lnSpc>
                <a:spcPct val="120000"/>
              </a:lnSpc>
            </a:pPr>
            <a:r>
              <a:rPr lang="en-US" sz="3200">
                <a:solidFill>
                  <a:srgbClr val="00B050"/>
                </a:solidFill>
                <a:latin typeface="Times New Roman" panose="02020603050405020304" pitchFamily="18" charset="0"/>
                <a:cs typeface="Times New Roman" panose="02020603050405020304" pitchFamily="18" charset="0"/>
              </a:rPr>
              <a:t>    </a:t>
            </a:r>
            <a:r>
              <a:rPr lang="vi-VN" sz="3200">
                <a:solidFill>
                  <a:srgbClr val="00B050"/>
                </a:solidFill>
                <a:latin typeface="Times New Roman" panose="02020603050405020304" pitchFamily="18" charset="0"/>
                <a:cs typeface="Times New Roman" panose="02020603050405020304" pitchFamily="18" charset="0"/>
              </a:rPr>
              <a:t>Vận dụng những kiến thức về di truyền học, giải thích cơ sở của tiêu chí hôn nhân </a:t>
            </a:r>
            <a:r>
              <a:rPr lang="en-US" sz="3200">
                <a:solidFill>
                  <a:srgbClr val="00B050"/>
                </a:solidFill>
                <a:latin typeface="Times New Roman" panose="02020603050405020304" pitchFamily="18" charset="0"/>
                <a:cs typeface="Times New Roman" panose="02020603050405020304" pitchFamily="18" charset="0"/>
              </a:rPr>
              <a:t>1 </a:t>
            </a:r>
            <a:r>
              <a:rPr lang="vi-VN" sz="3200">
                <a:solidFill>
                  <a:srgbClr val="00B050"/>
                </a:solidFill>
                <a:latin typeface="Times New Roman" panose="02020603050405020304" pitchFamily="18" charset="0"/>
                <a:cs typeface="Times New Roman" panose="02020603050405020304" pitchFamily="18" charset="0"/>
              </a:rPr>
              <a:t>vợ </a:t>
            </a:r>
            <a:r>
              <a:rPr lang="en-US" sz="3200">
                <a:solidFill>
                  <a:srgbClr val="00B050"/>
                </a:solidFill>
                <a:latin typeface="Times New Roman" panose="02020603050405020304" pitchFamily="18" charset="0"/>
                <a:cs typeface="Times New Roman" panose="02020603050405020304" pitchFamily="18" charset="0"/>
              </a:rPr>
              <a:t>1 </a:t>
            </a:r>
            <a:r>
              <a:rPr lang="vi-VN" sz="3200">
                <a:solidFill>
                  <a:srgbClr val="00B050"/>
                </a:solidFill>
                <a:latin typeface="Times New Roman" panose="02020603050405020304" pitchFamily="18" charset="0"/>
                <a:cs typeface="Times New Roman" panose="02020603050405020304" pitchFamily="18" charset="0"/>
              </a:rPr>
              <a:t>chồng và không nên sinh con quá sớm hoặc quá muộn.</a:t>
            </a:r>
          </a:p>
        </p:txBody>
      </p:sp>
      <p:sp>
        <p:nvSpPr>
          <p:cNvPr id="7" name="TextBox 6">
            <a:extLst>
              <a:ext uri="{FF2B5EF4-FFF2-40B4-BE49-F238E27FC236}">
                <a16:creationId xmlns:a16="http://schemas.microsoft.com/office/drawing/2014/main" id="{E803D7D2-E921-A678-012F-B093C0C70D62}"/>
              </a:ext>
            </a:extLst>
          </p:cNvPr>
          <p:cNvSpPr txBox="1"/>
          <p:nvPr/>
        </p:nvSpPr>
        <p:spPr>
          <a:xfrm>
            <a:off x="174253" y="4882915"/>
            <a:ext cx="10801200" cy="2267544"/>
          </a:xfrm>
          <a:prstGeom prst="rect">
            <a:avLst/>
          </a:prstGeom>
          <a:noFill/>
        </p:spPr>
        <p:txBody>
          <a:bodyPr wrap="square">
            <a:spAutoFit/>
          </a:bodyPr>
          <a:lstStyle/>
          <a:p>
            <a:pPr algn="just">
              <a:lnSpc>
                <a:spcPct val="120000"/>
              </a:lnSpc>
            </a:pPr>
            <a:r>
              <a:rPr lang="vi-VN" sz="2400" b="1"/>
              <a:t>–</a:t>
            </a:r>
            <a:r>
              <a:rPr lang="en-US" sz="2400" b="1"/>
              <a:t> </a:t>
            </a:r>
            <a:r>
              <a:rPr lang="vi-VN" sz="2400" b="1"/>
              <a:t>Tuy nhiên, cũng không nên sinh con quá muộn. </a:t>
            </a:r>
            <a:r>
              <a:rPr lang="vi-VN" sz="2400"/>
              <a:t>Người mẹ không nên sinh con ở độ tuổi ngoài 35, vì</a:t>
            </a:r>
            <a:r>
              <a:rPr lang="en-US" sz="2400"/>
              <a:t> cơ thể người mẹ bị lão hóa</a:t>
            </a:r>
            <a:r>
              <a:rPr lang="vi-VN" sz="2400"/>
              <a:t> tăng nguy cơ bất thường về NST và phân bào, dẫn đến con sinh ra có những bất thường di truyền</a:t>
            </a:r>
            <a:r>
              <a:rPr lang="en-US" sz="2400"/>
              <a:t> nhất là bệnh Down.</a:t>
            </a:r>
          </a:p>
          <a:p>
            <a:pPr algn="just">
              <a:lnSpc>
                <a:spcPct val="120000"/>
              </a:lnSpc>
            </a:pPr>
            <a:r>
              <a:rPr lang="en-US" sz="2400"/>
              <a:t>   </a:t>
            </a:r>
            <a:endParaRPr lang="vi-VN" sz="2400"/>
          </a:p>
        </p:txBody>
      </p:sp>
      <p:sp>
        <p:nvSpPr>
          <p:cNvPr id="2" name="TextBox 1">
            <a:extLst>
              <a:ext uri="{FF2B5EF4-FFF2-40B4-BE49-F238E27FC236}">
                <a16:creationId xmlns:a16="http://schemas.microsoft.com/office/drawing/2014/main" id="{B61B24AF-32CE-9D9C-DD38-B634732BB304}"/>
              </a:ext>
            </a:extLst>
          </p:cNvPr>
          <p:cNvSpPr txBox="1"/>
          <p:nvPr/>
        </p:nvSpPr>
        <p:spPr>
          <a:xfrm>
            <a:off x="174253" y="1834912"/>
            <a:ext cx="11449272" cy="1081322"/>
          </a:xfrm>
          <a:prstGeom prst="rect">
            <a:avLst/>
          </a:prstGeom>
          <a:noFill/>
        </p:spPr>
        <p:txBody>
          <a:bodyPr wrap="square">
            <a:spAutoFit/>
          </a:bodyPr>
          <a:lstStyle/>
          <a:p>
            <a:pPr algn="just">
              <a:lnSpc>
                <a:spcPct val="120000"/>
              </a:lnSpc>
            </a:pPr>
            <a:r>
              <a:rPr lang="vi-VN" sz="2800" b="1">
                <a:latin typeface="Times New Roman" panose="02020603050405020304" pitchFamily="18" charset="0"/>
                <a:cs typeface="Times New Roman" panose="02020603050405020304" pitchFamily="18" charset="0"/>
              </a:rPr>
              <a:t>–</a:t>
            </a:r>
            <a:r>
              <a:rPr lang="en-US" sz="2800" b="1">
                <a:latin typeface="Times New Roman" panose="02020603050405020304" pitchFamily="18" charset="0"/>
                <a:cs typeface="Times New Roman" panose="02020603050405020304" pitchFamily="18" charset="0"/>
              </a:rPr>
              <a:t> </a:t>
            </a:r>
            <a:r>
              <a:rPr lang="vi-VN" sz="2800" b="1">
                <a:latin typeface="Times New Roman" panose="02020603050405020304" pitchFamily="18" charset="0"/>
                <a:cs typeface="Times New Roman" panose="02020603050405020304" pitchFamily="18" charset="0"/>
              </a:rPr>
              <a:t>Hôn nhân một vợ một chồng: </a:t>
            </a:r>
            <a:r>
              <a:rPr lang="vi-VN" sz="2800">
                <a:latin typeface="Times New Roman" panose="02020603050405020304" pitchFamily="18" charset="0"/>
                <a:cs typeface="Times New Roman" panose="02020603050405020304" pitchFamily="18" charset="0"/>
              </a:rPr>
              <a:t>Tỉ lệ nam nữ </a:t>
            </a:r>
            <a:r>
              <a:rPr lang="en-US" sz="2800">
                <a:latin typeface="Times New Roman" panose="02020603050405020304" pitchFamily="18" charset="0"/>
                <a:cs typeface="Times New Roman" panose="02020603050405020304" pitchFamily="18" charset="0"/>
              </a:rPr>
              <a:t>mới sinh </a:t>
            </a:r>
            <a:r>
              <a:rPr lang="vi-VN" sz="2800">
                <a:latin typeface="Times New Roman" panose="02020603050405020304" pitchFamily="18" charset="0"/>
                <a:cs typeface="Times New Roman" panose="02020603050405020304" pitchFamily="18" charset="0"/>
              </a:rPr>
              <a:t>xấp xỉ 1 : 1, do đó kết hôn một vợ một chồng đảm bảo cân bằng trong xã hội.</a:t>
            </a:r>
          </a:p>
        </p:txBody>
      </p:sp>
      <p:sp>
        <p:nvSpPr>
          <p:cNvPr id="5" name="TextBox 4">
            <a:extLst>
              <a:ext uri="{FF2B5EF4-FFF2-40B4-BE49-F238E27FC236}">
                <a16:creationId xmlns:a16="http://schemas.microsoft.com/office/drawing/2014/main" id="{9BD78A9C-784F-4E1B-3CEF-EE2241ACC221}"/>
              </a:ext>
            </a:extLst>
          </p:cNvPr>
          <p:cNvSpPr txBox="1"/>
          <p:nvPr/>
        </p:nvSpPr>
        <p:spPr>
          <a:xfrm>
            <a:off x="239687" y="3033826"/>
            <a:ext cx="11449271" cy="1815882"/>
          </a:xfrm>
          <a:prstGeom prst="rect">
            <a:avLst/>
          </a:prstGeom>
          <a:noFill/>
        </p:spPr>
        <p:txBody>
          <a:bodyPr wrap="square">
            <a:spAutoFit/>
          </a:bodyPr>
          <a:lstStyle/>
          <a:p>
            <a:pPr marL="0" indent="0">
              <a:buNone/>
            </a:pPr>
            <a:r>
              <a:rPr lang="en-US" sz="2800">
                <a:solidFill>
                  <a:srgbClr val="7030A0"/>
                </a:solidFill>
                <a:latin typeface="Times New Roman" pitchFamily="18" charset="0"/>
                <a:cs typeface="Times New Roman" pitchFamily="18" charset="0"/>
              </a:rPr>
              <a:t>- Sinh con quá sớm </a:t>
            </a:r>
            <a:r>
              <a:rPr lang="vi-VN" sz="2800">
                <a:solidFill>
                  <a:srgbClr val="7030A0"/>
                </a:solidFill>
                <a:latin typeface="Times New Roman" pitchFamily="18" charset="0"/>
                <a:cs typeface="Times New Roman" pitchFamily="18" charset="0"/>
              </a:rPr>
              <a:t>sẽ gặp rất nhiều nguy cơ như tỷ lệ sinh non và sảy thai cao do </a:t>
            </a:r>
            <a:r>
              <a:rPr lang="en-US" sz="2800">
                <a:solidFill>
                  <a:srgbClr val="7030A0"/>
                </a:solidFill>
                <a:latin typeface="Times New Roman" pitchFamily="18" charset="0"/>
                <a:cs typeface="Times New Roman" pitchFamily="18" charset="0"/>
              </a:rPr>
              <a:t>cơ thể người mẹ </a:t>
            </a:r>
            <a:r>
              <a:rPr lang="vi-VN" sz="2800">
                <a:solidFill>
                  <a:srgbClr val="7030A0"/>
                </a:solidFill>
                <a:latin typeface="Times New Roman" pitchFamily="18" charset="0"/>
                <a:cs typeface="Times New Roman" pitchFamily="18" charset="0"/>
              </a:rPr>
              <a:t>chưa phát triển hoàn thiện. Khi sinh thường bị sót nhau thai, băng huyết, nhiễm khuẩn, con sinh ra thường nhẹ cân, tỷ lệ tử vong cao</a:t>
            </a:r>
            <a:r>
              <a:rPr lang="en-US" sz="2800">
                <a:solidFill>
                  <a:srgbClr val="7030A0"/>
                </a:solidFill>
                <a:latin typeface="Times New Roman" pitchFamily="18" charset="0"/>
                <a:cs typeface="Times New Roman" pitchFamily="18" charset="0"/>
              </a:rPr>
              <a:t>, gặp các bệnh về di truyền</a:t>
            </a:r>
            <a:endParaRPr lang="en-US" sz="28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892619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E4AC3F8-B74A-36A8-DDEC-18B210731A63}"/>
              </a:ext>
            </a:extLst>
          </p:cNvPr>
          <p:cNvSpPr/>
          <p:nvPr/>
        </p:nvSpPr>
        <p:spPr>
          <a:xfrm>
            <a:off x="0" y="476672"/>
            <a:ext cx="12192000" cy="5976664"/>
          </a:xfrm>
          <a:prstGeom prst="rect">
            <a:avLst/>
          </a:prstGeom>
          <a:solidFill>
            <a:srgbClr val="F9F1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6" name="Picture 4" descr="Gender icon people sign symbol design | Symbol design, Clip art, Gender  signs">
            <a:extLst>
              <a:ext uri="{FF2B5EF4-FFF2-40B4-BE49-F238E27FC236}">
                <a16:creationId xmlns:a16="http://schemas.microsoft.com/office/drawing/2014/main" id="{7310AFA3-A12C-D9C9-0EAB-F35806DD957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360" y="188661"/>
            <a:ext cx="2808312" cy="3507345"/>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Down Syndrome: Symptoms, Causes, Prevention and Treatments">
            <a:extLst>
              <a:ext uri="{FF2B5EF4-FFF2-40B4-BE49-F238E27FC236}">
                <a16:creationId xmlns:a16="http://schemas.microsoft.com/office/drawing/2014/main" id="{4E1C6D7F-1A49-D614-08A0-D34C34AC945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4001"/>
          <a:stretch/>
        </p:blipFill>
        <p:spPr bwMode="auto">
          <a:xfrm>
            <a:off x="-389437" y="4015009"/>
            <a:ext cx="6557446" cy="296067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75CCF52A-E53A-1929-20A9-E7CC4FBFDEEB}"/>
              </a:ext>
            </a:extLst>
          </p:cNvPr>
          <p:cNvSpPr/>
          <p:nvPr/>
        </p:nvSpPr>
        <p:spPr>
          <a:xfrm>
            <a:off x="5688635" y="3371980"/>
            <a:ext cx="6240015" cy="2505292"/>
          </a:xfrm>
          <a:prstGeom prst="rect">
            <a:avLst/>
          </a:prstGeom>
          <a:solidFill>
            <a:schemeClr val="bg1"/>
          </a:solidFill>
          <a:ln w="19050">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FC7298F-55EE-926C-E572-67B88C41FD62}"/>
              </a:ext>
            </a:extLst>
          </p:cNvPr>
          <p:cNvSpPr txBox="1"/>
          <p:nvPr/>
        </p:nvSpPr>
        <p:spPr>
          <a:xfrm>
            <a:off x="5688635" y="3380101"/>
            <a:ext cx="6168006" cy="2355260"/>
          </a:xfrm>
          <a:prstGeom prst="rect">
            <a:avLst/>
          </a:prstGeom>
          <a:noFill/>
        </p:spPr>
        <p:txBody>
          <a:bodyPr wrap="square">
            <a:spAutoFit/>
          </a:bodyPr>
          <a:lstStyle/>
          <a:p>
            <a:pPr algn="just">
              <a:lnSpc>
                <a:spcPct val="125000"/>
              </a:lnSpc>
            </a:pPr>
            <a:r>
              <a:rPr lang="vi-VN" sz="2400" i="1"/>
              <a:t>Trong khi đó, tỉ lệ rủi ro bất thường ở phụ nữ mang thai ngoài 35 tuổi là khoảng 1/180, tỉ lệ mắc bệnh Down khoảng 1/350. </a:t>
            </a:r>
            <a:r>
              <a:rPr lang="vi-VN" sz="2400" b="1" i="1">
                <a:solidFill>
                  <a:srgbClr val="C00000"/>
                </a:solidFill>
              </a:rPr>
              <a:t>Tuổi mẹ càng cao thì tỉ lệ sinh con mắc hội chứng Down cũng tăng.</a:t>
            </a:r>
            <a:endParaRPr lang="en-US" sz="2400" b="1" i="1">
              <a:solidFill>
                <a:srgbClr val="C00000"/>
              </a:solidFill>
            </a:endParaRPr>
          </a:p>
        </p:txBody>
      </p:sp>
      <p:sp>
        <p:nvSpPr>
          <p:cNvPr id="8" name="Rectangle 7">
            <a:extLst>
              <a:ext uri="{FF2B5EF4-FFF2-40B4-BE49-F238E27FC236}">
                <a16:creationId xmlns:a16="http://schemas.microsoft.com/office/drawing/2014/main" id="{23456D20-5ED5-1A42-7F12-E8BE0492EF61}"/>
              </a:ext>
            </a:extLst>
          </p:cNvPr>
          <p:cNvSpPr/>
          <p:nvPr/>
        </p:nvSpPr>
        <p:spPr>
          <a:xfrm>
            <a:off x="3479032" y="732898"/>
            <a:ext cx="8449618" cy="2505292"/>
          </a:xfrm>
          <a:prstGeom prst="rect">
            <a:avLst/>
          </a:prstGeom>
          <a:solidFill>
            <a:schemeClr val="accent5">
              <a:lumMod val="20000"/>
              <a:lumOff val="80000"/>
            </a:schemeClr>
          </a:solidFill>
          <a:ln w="19050">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68B1518-2D4E-B860-2658-20F5B2F6DF1C}"/>
              </a:ext>
            </a:extLst>
          </p:cNvPr>
          <p:cNvSpPr txBox="1"/>
          <p:nvPr/>
        </p:nvSpPr>
        <p:spPr>
          <a:xfrm>
            <a:off x="3633890" y="807914"/>
            <a:ext cx="8208912" cy="2355260"/>
          </a:xfrm>
          <a:prstGeom prst="rect">
            <a:avLst/>
          </a:prstGeom>
          <a:noFill/>
        </p:spPr>
        <p:txBody>
          <a:bodyPr wrap="square">
            <a:spAutoFit/>
          </a:bodyPr>
          <a:lstStyle/>
          <a:p>
            <a:pPr algn="just">
              <a:lnSpc>
                <a:spcPct val="125000"/>
              </a:lnSpc>
            </a:pPr>
            <a:r>
              <a:rPr lang="vi-VN" sz="2400" i="1"/>
              <a:t>Khả năng sinh sản của phụ nữ bắt đầu suy giảm khi bước </a:t>
            </a:r>
            <a:r>
              <a:rPr lang="vi-VN" sz="2400" b="1" i="1"/>
              <a:t>sang tuổi 30 và sẽ giảm đáng kể sau tuổi 35</a:t>
            </a:r>
            <a:r>
              <a:rPr lang="vi-VN" sz="2400" i="1"/>
              <a:t>. Trong độ tuổi sinh sản, tỉ lệ rủi ro bất thường khi mang thai chỉ chiếm khoảng 1/500, khả năng bé sơ sinh mắc </a:t>
            </a:r>
            <a:r>
              <a:rPr lang="vi-VN" sz="2400" b="1" i="1"/>
              <a:t>hội chứng Down </a:t>
            </a:r>
            <a:r>
              <a:rPr lang="vi-VN" sz="2400" i="1"/>
              <a:t>chỉ khoảng 1/1 100. </a:t>
            </a:r>
            <a:endParaRPr lang="en-US" sz="2400" b="1" i="1">
              <a:solidFill>
                <a:srgbClr val="C00000"/>
              </a:solidFill>
            </a:endParaRPr>
          </a:p>
        </p:txBody>
      </p:sp>
    </p:spTree>
    <p:extLst>
      <p:ext uri="{BB962C8B-B14F-4D97-AF65-F5344CB8AC3E}">
        <p14:creationId xmlns:p14="http://schemas.microsoft.com/office/powerpoint/2010/main" val="84995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rgbClr val="E0E0E0"/>
        </a:solidFill>
        <a:effectLst/>
      </p:bgPr>
    </p:bg>
    <p:spTree>
      <p:nvGrpSpPr>
        <p:cNvPr id="1" name=""/>
        <p:cNvGrpSpPr/>
        <p:nvPr/>
      </p:nvGrpSpPr>
      <p:grpSpPr>
        <a:xfrm>
          <a:off x="0" y="0"/>
          <a:ext cx="0" cy="0"/>
          <a:chOff x="0" y="0"/>
          <a:chExt cx="0" cy="0"/>
        </a:xfrm>
      </p:grpSpPr>
      <p:pic>
        <p:nvPicPr>
          <p:cNvPr id="40964" name="Picture 4" descr="Mất cân bằng giới tính gia tăng tại Việt Nam">
            <a:extLst>
              <a:ext uri="{FF2B5EF4-FFF2-40B4-BE49-F238E27FC236}">
                <a16:creationId xmlns:a16="http://schemas.microsoft.com/office/drawing/2014/main" id="{1E47F82A-507E-E7A3-55AD-EF20582F5ED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969"/>
          <a:stretch/>
        </p:blipFill>
        <p:spPr bwMode="auto">
          <a:xfrm>
            <a:off x="191344" y="3112"/>
            <a:ext cx="12000656" cy="6856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1309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A50AC57-6378-6E8E-98E0-EA3F8BFA9A71}"/>
              </a:ext>
            </a:extLst>
          </p:cNvPr>
          <p:cNvSpPr txBox="1"/>
          <p:nvPr/>
        </p:nvSpPr>
        <p:spPr>
          <a:xfrm>
            <a:off x="1055440" y="3717032"/>
            <a:ext cx="7416824" cy="1015663"/>
          </a:xfrm>
          <a:prstGeom prst="rect">
            <a:avLst/>
          </a:prstGeom>
          <a:noFill/>
        </p:spPr>
        <p:txBody>
          <a:bodyPr wrap="square" rtlCol="0">
            <a:spAutoFit/>
          </a:bodyPr>
          <a:lstStyle/>
          <a:p>
            <a:r>
              <a:rPr lang="en-US" sz="6000" b="1">
                <a:solidFill>
                  <a:schemeClr val="bg1"/>
                </a:solidFill>
              </a:rPr>
              <a:t>CÂU HỎI ÔN TẬP</a:t>
            </a:r>
          </a:p>
        </p:txBody>
      </p:sp>
      <p:cxnSp>
        <p:nvCxnSpPr>
          <p:cNvPr id="8" name="Straight Connector 7">
            <a:extLst>
              <a:ext uri="{FF2B5EF4-FFF2-40B4-BE49-F238E27FC236}">
                <a16:creationId xmlns:a16="http://schemas.microsoft.com/office/drawing/2014/main" id="{308D0645-37B6-1083-035D-71F592769CE6}"/>
              </a:ext>
            </a:extLst>
          </p:cNvPr>
          <p:cNvCxnSpPr/>
          <p:nvPr/>
        </p:nvCxnSpPr>
        <p:spPr>
          <a:xfrm>
            <a:off x="1271464" y="4869160"/>
            <a:ext cx="273630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8508FED-6B0F-1171-A0BF-D01AA19C2EA5}"/>
              </a:ext>
            </a:extLst>
          </p:cNvPr>
          <p:cNvSpPr txBox="1"/>
          <p:nvPr/>
        </p:nvSpPr>
        <p:spPr>
          <a:xfrm>
            <a:off x="1199456" y="5117612"/>
            <a:ext cx="10369152" cy="937949"/>
          </a:xfrm>
          <a:prstGeom prst="rect">
            <a:avLst/>
          </a:prstGeom>
          <a:noFill/>
        </p:spPr>
        <p:txBody>
          <a:bodyPr wrap="square" rtlCol="0">
            <a:spAutoFit/>
          </a:bodyPr>
          <a:lstStyle/>
          <a:p>
            <a:pPr>
              <a:lnSpc>
                <a:spcPct val="120000"/>
              </a:lnSpc>
            </a:pPr>
            <a:r>
              <a:rPr lang="en-US" sz="2400" b="1" i="1">
                <a:solidFill>
                  <a:srgbClr val="FFFF00"/>
                </a:solidFill>
              </a:rPr>
              <a:t>Trả lời các câu hỏi trắc nghiệm sau đây bằng cách lựa chọn các phương án A, B, C hoặc D</a:t>
            </a:r>
          </a:p>
        </p:txBody>
      </p:sp>
      <p:pic>
        <p:nvPicPr>
          <p:cNvPr id="1026" name="Picture 2" descr="Top hơn 77 về hình học bài mới nhất - coedo.com.vn">
            <a:extLst>
              <a:ext uri="{FF2B5EF4-FFF2-40B4-BE49-F238E27FC236}">
                <a16:creationId xmlns:a16="http://schemas.microsoft.com/office/drawing/2014/main" id="{E7CE62BC-5AD7-2EEE-BBF2-CFF564DC08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6160" y="260649"/>
            <a:ext cx="4229803" cy="4680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7718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3"/>
          <a:stretch>
            <a:fillRect/>
          </a:stretch>
        </p:blipFill>
        <p:spPr>
          <a:xfrm>
            <a:off x="404616" y="325260"/>
            <a:ext cx="11188006" cy="3592968"/>
          </a:xfrm>
          <a:prstGeom prst="rect">
            <a:avLst/>
          </a:prstGeom>
        </p:spPr>
      </p:pic>
      <p:pic>
        <p:nvPicPr>
          <p:cNvPr id="4" name="图片 3"/>
          <p:cNvPicPr>
            <a:picLocks noChangeAspect="1"/>
          </p:cNvPicPr>
          <p:nvPr/>
        </p:nvPicPr>
        <p:blipFill>
          <a:blip r:embed="rId4"/>
          <a:stretch>
            <a:fillRect/>
          </a:stretch>
        </p:blipFill>
        <p:spPr>
          <a:xfrm>
            <a:off x="0" y="5486400"/>
            <a:ext cx="12163928" cy="1371600"/>
          </a:xfrm>
          <a:prstGeom prst="rect">
            <a:avLst/>
          </a:prstGeom>
        </p:spPr>
      </p:pic>
      <p:pic>
        <p:nvPicPr>
          <p:cNvPr id="11" name="图片 10"/>
          <p:cNvPicPr>
            <a:picLocks noChangeAspect="1"/>
          </p:cNvPicPr>
          <p:nvPr/>
        </p:nvPicPr>
        <p:blipFill>
          <a:blip r:embed="rId5"/>
          <a:stretch>
            <a:fillRect/>
          </a:stretch>
        </p:blipFill>
        <p:spPr>
          <a:xfrm>
            <a:off x="5437129" y="6136783"/>
            <a:ext cx="663750" cy="247500"/>
          </a:xfrm>
          <a:prstGeom prst="rect">
            <a:avLst/>
          </a:prstGeom>
        </p:spPr>
      </p:pic>
      <p:pic>
        <p:nvPicPr>
          <p:cNvPr id="13" name="图片 12"/>
          <p:cNvPicPr>
            <a:picLocks noChangeAspect="1"/>
          </p:cNvPicPr>
          <p:nvPr/>
        </p:nvPicPr>
        <p:blipFill>
          <a:blip r:embed="rId6"/>
          <a:stretch>
            <a:fillRect/>
          </a:stretch>
        </p:blipFill>
        <p:spPr>
          <a:xfrm>
            <a:off x="6638369" y="6278717"/>
            <a:ext cx="416250" cy="157500"/>
          </a:xfrm>
          <a:prstGeom prst="rect">
            <a:avLst/>
          </a:prstGeom>
        </p:spPr>
      </p:pic>
      <p:pic>
        <p:nvPicPr>
          <p:cNvPr id="17" name="图片 16"/>
          <p:cNvPicPr>
            <a:picLocks noChangeAspect="1"/>
          </p:cNvPicPr>
          <p:nvPr/>
        </p:nvPicPr>
        <p:blipFill>
          <a:blip r:embed="rId7"/>
          <a:stretch>
            <a:fillRect/>
          </a:stretch>
        </p:blipFill>
        <p:spPr>
          <a:xfrm>
            <a:off x="8976320" y="409285"/>
            <a:ext cx="540000" cy="371250"/>
          </a:xfrm>
          <a:prstGeom prst="rect">
            <a:avLst/>
          </a:prstGeom>
        </p:spPr>
      </p:pic>
      <p:pic>
        <p:nvPicPr>
          <p:cNvPr id="18" name="图片 17"/>
          <p:cNvPicPr>
            <a:picLocks noChangeAspect="1"/>
          </p:cNvPicPr>
          <p:nvPr/>
        </p:nvPicPr>
        <p:blipFill>
          <a:blip r:embed="rId8"/>
          <a:stretch>
            <a:fillRect/>
          </a:stretch>
        </p:blipFill>
        <p:spPr>
          <a:xfrm>
            <a:off x="592427" y="253170"/>
            <a:ext cx="795054" cy="419612"/>
          </a:xfrm>
          <a:prstGeom prst="rect">
            <a:avLst/>
          </a:prstGeom>
        </p:spPr>
      </p:pic>
      <p:pic>
        <p:nvPicPr>
          <p:cNvPr id="19" name="图片 18"/>
          <p:cNvPicPr>
            <a:picLocks noChangeAspect="1"/>
          </p:cNvPicPr>
          <p:nvPr/>
        </p:nvPicPr>
        <p:blipFill>
          <a:blip r:embed="rId9"/>
          <a:stretch>
            <a:fillRect/>
          </a:stretch>
        </p:blipFill>
        <p:spPr>
          <a:xfrm>
            <a:off x="10071183" y="44624"/>
            <a:ext cx="1289800" cy="954787"/>
          </a:xfrm>
          <a:prstGeom prst="rect">
            <a:avLst/>
          </a:prstGeom>
        </p:spPr>
      </p:pic>
      <p:pic>
        <p:nvPicPr>
          <p:cNvPr id="21" name="图片 20"/>
          <p:cNvPicPr>
            <a:picLocks noChangeAspect="1"/>
          </p:cNvPicPr>
          <p:nvPr/>
        </p:nvPicPr>
        <p:blipFill>
          <a:blip r:embed="rId10"/>
          <a:stretch>
            <a:fillRect/>
          </a:stretch>
        </p:blipFill>
        <p:spPr>
          <a:xfrm>
            <a:off x="1277256" y="5987792"/>
            <a:ext cx="2674144" cy="657577"/>
          </a:xfrm>
          <a:prstGeom prst="rect">
            <a:avLst/>
          </a:prstGeom>
        </p:spPr>
      </p:pic>
      <p:pic>
        <p:nvPicPr>
          <p:cNvPr id="10" name="图片 9"/>
          <p:cNvPicPr>
            <a:picLocks noChangeAspect="1"/>
          </p:cNvPicPr>
          <p:nvPr/>
        </p:nvPicPr>
        <p:blipFill>
          <a:blip r:embed="rId11"/>
          <a:stretch>
            <a:fillRect/>
          </a:stretch>
        </p:blipFill>
        <p:spPr>
          <a:xfrm>
            <a:off x="5410216" y="5518558"/>
            <a:ext cx="358788" cy="780892"/>
          </a:xfrm>
          <a:prstGeom prst="rect">
            <a:avLst/>
          </a:prstGeom>
        </p:spPr>
      </p:pic>
      <p:pic>
        <p:nvPicPr>
          <p:cNvPr id="9" name="图片 8"/>
          <p:cNvPicPr>
            <a:picLocks noChangeAspect="1"/>
          </p:cNvPicPr>
          <p:nvPr/>
        </p:nvPicPr>
        <p:blipFill>
          <a:blip r:embed="rId12"/>
          <a:stretch>
            <a:fillRect/>
          </a:stretch>
        </p:blipFill>
        <p:spPr>
          <a:xfrm>
            <a:off x="5734443" y="5486400"/>
            <a:ext cx="400998" cy="865311"/>
          </a:xfrm>
          <a:prstGeom prst="rect">
            <a:avLst/>
          </a:prstGeom>
        </p:spPr>
      </p:pic>
      <p:sp>
        <p:nvSpPr>
          <p:cNvPr id="23" name="矩形 22"/>
          <p:cNvSpPr/>
          <p:nvPr/>
        </p:nvSpPr>
        <p:spPr>
          <a:xfrm>
            <a:off x="3078479" y="-1465420"/>
            <a:ext cx="694006" cy="1258675"/>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4" name="矩形 23"/>
          <p:cNvSpPr/>
          <p:nvPr/>
        </p:nvSpPr>
        <p:spPr>
          <a:xfrm>
            <a:off x="3772485" y="-1465420"/>
            <a:ext cx="694006" cy="1258675"/>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5" name="矩形 24"/>
          <p:cNvSpPr/>
          <p:nvPr/>
        </p:nvSpPr>
        <p:spPr>
          <a:xfrm>
            <a:off x="4466491" y="-1465420"/>
            <a:ext cx="694006" cy="1258675"/>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6" name="矩形 25"/>
          <p:cNvSpPr/>
          <p:nvPr/>
        </p:nvSpPr>
        <p:spPr>
          <a:xfrm>
            <a:off x="5160498" y="-1465420"/>
            <a:ext cx="694006" cy="1258675"/>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7" name="矩形 26"/>
          <p:cNvSpPr/>
          <p:nvPr/>
        </p:nvSpPr>
        <p:spPr>
          <a:xfrm>
            <a:off x="5854504" y="-1465420"/>
            <a:ext cx="694006" cy="1258675"/>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45" name="图片 44"/>
          <p:cNvPicPr>
            <a:picLocks noChangeAspect="1"/>
          </p:cNvPicPr>
          <p:nvPr/>
        </p:nvPicPr>
        <p:blipFill>
          <a:blip r:embed="rId13"/>
          <a:stretch>
            <a:fillRect/>
          </a:stretch>
        </p:blipFill>
        <p:spPr>
          <a:xfrm>
            <a:off x="332129" y="5417100"/>
            <a:ext cx="4661345" cy="709752"/>
          </a:xfrm>
          <a:prstGeom prst="rect">
            <a:avLst/>
          </a:prstGeom>
        </p:spPr>
      </p:pic>
      <p:pic>
        <p:nvPicPr>
          <p:cNvPr id="44" name="图片 27">
            <a:extLst>
              <a:ext uri="{FF2B5EF4-FFF2-40B4-BE49-F238E27FC236}">
                <a16:creationId xmlns:a16="http://schemas.microsoft.com/office/drawing/2014/main" id="{BF181BF9-24E5-BF81-3033-4078A114D8CB}"/>
              </a:ext>
            </a:extLst>
          </p:cNvPr>
          <p:cNvPicPr>
            <a:picLocks noChangeAspect="1"/>
          </p:cNvPicPr>
          <p:nvPr/>
        </p:nvPicPr>
        <p:blipFill>
          <a:blip r:embed="rId14"/>
          <a:stretch>
            <a:fillRect/>
          </a:stretch>
        </p:blipFill>
        <p:spPr>
          <a:xfrm>
            <a:off x="5977178" y="1996309"/>
            <a:ext cx="440845" cy="623837"/>
          </a:xfrm>
          <a:prstGeom prst="rect">
            <a:avLst/>
          </a:prstGeom>
        </p:spPr>
      </p:pic>
      <p:grpSp>
        <p:nvGrpSpPr>
          <p:cNvPr id="46" name="组合 28">
            <a:extLst>
              <a:ext uri="{FF2B5EF4-FFF2-40B4-BE49-F238E27FC236}">
                <a16:creationId xmlns:a16="http://schemas.microsoft.com/office/drawing/2014/main" id="{A6AA2449-3198-02D3-AF67-2678EEB9C000}"/>
              </a:ext>
            </a:extLst>
          </p:cNvPr>
          <p:cNvGrpSpPr/>
          <p:nvPr/>
        </p:nvGrpSpPr>
        <p:grpSpPr>
          <a:xfrm>
            <a:off x="6677105" y="2087789"/>
            <a:ext cx="4099415" cy="516834"/>
            <a:chOff x="7553738" y="2050705"/>
            <a:chExt cx="3578087" cy="516834"/>
          </a:xfrm>
        </p:grpSpPr>
        <p:sp>
          <p:nvSpPr>
            <p:cNvPr id="47" name="圆角矩形 29">
              <a:extLst>
                <a:ext uri="{FF2B5EF4-FFF2-40B4-BE49-F238E27FC236}">
                  <a16:creationId xmlns:a16="http://schemas.microsoft.com/office/drawing/2014/main" id="{FCEC2957-5B86-C406-A03B-F7A9459EA5C4}"/>
                </a:ext>
              </a:extLst>
            </p:cNvPr>
            <p:cNvSpPr/>
            <p:nvPr/>
          </p:nvSpPr>
          <p:spPr>
            <a:xfrm>
              <a:off x="7553738" y="2050705"/>
              <a:ext cx="3578087" cy="516834"/>
            </a:xfrm>
            <a:prstGeom prst="roundRect">
              <a:avLst>
                <a:gd name="adj" fmla="val 29488"/>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cs typeface="Arial" panose="020B0604020202020204" pitchFamily="34" charset="0"/>
              </a:endParaRPr>
            </a:p>
          </p:txBody>
        </p:sp>
        <p:sp>
          <p:nvSpPr>
            <p:cNvPr id="48" name="文本框 30">
              <a:extLst>
                <a:ext uri="{FF2B5EF4-FFF2-40B4-BE49-F238E27FC236}">
                  <a16:creationId xmlns:a16="http://schemas.microsoft.com/office/drawing/2014/main" id="{8056A75F-AE59-8663-20E4-74ED9E053FB6}"/>
                </a:ext>
              </a:extLst>
            </p:cNvPr>
            <p:cNvSpPr txBox="1"/>
            <p:nvPr/>
          </p:nvSpPr>
          <p:spPr>
            <a:xfrm>
              <a:off x="7675039" y="2065037"/>
              <a:ext cx="3071382" cy="461665"/>
            </a:xfrm>
            <a:prstGeom prst="rect">
              <a:avLst/>
            </a:prstGeom>
            <a:noFill/>
          </p:spPr>
          <p:txBody>
            <a:bodyPr wrap="square" rtlCol="0">
              <a:spAutoFit/>
            </a:bodyPr>
            <a:lstStyle/>
            <a:p>
              <a:pPr defTabSz="1218804">
                <a:defRPr/>
              </a:pPr>
              <a:r>
                <a:rPr lang="en-US" altLang="zh-CN" sz="2400" b="1" kern="0">
                  <a:solidFill>
                    <a:schemeClr val="bg1"/>
                  </a:solidFill>
                  <a:latin typeface="Arial" panose="020B0604020202020204" pitchFamily="34" charset="0"/>
                  <a:ea typeface="幼圆" panose="02010509060101010101" pitchFamily="49" charset="-122"/>
                  <a:cs typeface="Arial" panose="020B0604020202020204" pitchFamily="34" charset="0"/>
                </a:rPr>
                <a:t>A. Câm điếc bẩm sinh.</a:t>
              </a:r>
              <a:endParaRPr lang="zh-CN" altLang="en-US" sz="2400" b="1" kern="0" dirty="0">
                <a:solidFill>
                  <a:schemeClr val="bg1"/>
                </a:solidFill>
                <a:latin typeface="Arial" panose="020B0604020202020204" pitchFamily="34" charset="0"/>
                <a:ea typeface="幼圆" panose="02010509060101010101" pitchFamily="49" charset="-122"/>
                <a:cs typeface="Arial" panose="020B0604020202020204" pitchFamily="34" charset="0"/>
              </a:endParaRPr>
            </a:p>
          </p:txBody>
        </p:sp>
      </p:grpSp>
      <p:grpSp>
        <p:nvGrpSpPr>
          <p:cNvPr id="60" name="组合 31">
            <a:extLst>
              <a:ext uri="{FF2B5EF4-FFF2-40B4-BE49-F238E27FC236}">
                <a16:creationId xmlns:a16="http://schemas.microsoft.com/office/drawing/2014/main" id="{8FE7AAFE-7331-9660-ECC9-868635BCA991}"/>
              </a:ext>
            </a:extLst>
          </p:cNvPr>
          <p:cNvGrpSpPr/>
          <p:nvPr/>
        </p:nvGrpSpPr>
        <p:grpSpPr>
          <a:xfrm>
            <a:off x="6677106" y="2967227"/>
            <a:ext cx="4099415" cy="516834"/>
            <a:chOff x="7553738" y="2930980"/>
            <a:chExt cx="3578087" cy="516834"/>
          </a:xfrm>
        </p:grpSpPr>
        <p:sp>
          <p:nvSpPr>
            <p:cNvPr id="61" name="圆角矩形 32">
              <a:extLst>
                <a:ext uri="{FF2B5EF4-FFF2-40B4-BE49-F238E27FC236}">
                  <a16:creationId xmlns:a16="http://schemas.microsoft.com/office/drawing/2014/main" id="{9FB30B39-719D-D877-CCCE-A7C91193E689}"/>
                </a:ext>
              </a:extLst>
            </p:cNvPr>
            <p:cNvSpPr/>
            <p:nvPr/>
          </p:nvSpPr>
          <p:spPr>
            <a:xfrm>
              <a:off x="7553738" y="2930980"/>
              <a:ext cx="3578087" cy="516834"/>
            </a:xfrm>
            <a:prstGeom prst="roundRect">
              <a:avLst>
                <a:gd name="adj" fmla="val 29488"/>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cs typeface="Arial" panose="020B0604020202020204" pitchFamily="34" charset="0"/>
              </a:endParaRPr>
            </a:p>
          </p:txBody>
        </p:sp>
        <p:sp>
          <p:nvSpPr>
            <p:cNvPr id="62" name="文本框 33">
              <a:extLst>
                <a:ext uri="{FF2B5EF4-FFF2-40B4-BE49-F238E27FC236}">
                  <a16:creationId xmlns:a16="http://schemas.microsoft.com/office/drawing/2014/main" id="{C134636A-BD69-064E-F755-5B845CC52067}"/>
                </a:ext>
              </a:extLst>
            </p:cNvPr>
            <p:cNvSpPr txBox="1"/>
            <p:nvPr/>
          </p:nvSpPr>
          <p:spPr>
            <a:xfrm>
              <a:off x="7675038" y="2932060"/>
              <a:ext cx="2710517" cy="461665"/>
            </a:xfrm>
            <a:prstGeom prst="rect">
              <a:avLst/>
            </a:prstGeom>
            <a:noFill/>
          </p:spPr>
          <p:txBody>
            <a:bodyPr wrap="square" rtlCol="0">
              <a:spAutoFit/>
            </a:bodyPr>
            <a:lstStyle/>
            <a:p>
              <a:pPr defTabSz="1218804">
                <a:defRPr/>
              </a:pPr>
              <a:r>
                <a:rPr lang="en-US" altLang="zh-CN" sz="2400" b="1" kern="0">
                  <a:solidFill>
                    <a:schemeClr val="bg1"/>
                  </a:solidFill>
                  <a:latin typeface="Arial" panose="020B0604020202020204" pitchFamily="34" charset="0"/>
                  <a:ea typeface="幼圆" panose="02010509060101010101" pitchFamily="49" charset="-122"/>
                  <a:cs typeface="Arial" panose="020B0604020202020204" pitchFamily="34" charset="0"/>
                </a:rPr>
                <a:t>B. Viêm loét dạ dày.</a:t>
              </a:r>
              <a:endParaRPr lang="zh-CN" altLang="en-US" sz="2400" b="1" kern="0" dirty="0">
                <a:solidFill>
                  <a:schemeClr val="bg1"/>
                </a:solidFill>
                <a:latin typeface="Arial" panose="020B0604020202020204" pitchFamily="34" charset="0"/>
                <a:ea typeface="幼圆" panose="02010509060101010101" pitchFamily="49" charset="-122"/>
                <a:cs typeface="Arial" panose="020B0604020202020204" pitchFamily="34" charset="0"/>
              </a:endParaRPr>
            </a:p>
          </p:txBody>
        </p:sp>
      </p:grpSp>
      <p:grpSp>
        <p:nvGrpSpPr>
          <p:cNvPr id="63" name="组合 34">
            <a:extLst>
              <a:ext uri="{FF2B5EF4-FFF2-40B4-BE49-F238E27FC236}">
                <a16:creationId xmlns:a16="http://schemas.microsoft.com/office/drawing/2014/main" id="{BDC99FF7-16C6-6CF8-635A-9D1683FF1B62}"/>
              </a:ext>
            </a:extLst>
          </p:cNvPr>
          <p:cNvGrpSpPr/>
          <p:nvPr/>
        </p:nvGrpSpPr>
        <p:grpSpPr>
          <a:xfrm>
            <a:off x="6677106" y="3920359"/>
            <a:ext cx="4099415" cy="516834"/>
            <a:chOff x="7553738" y="3789239"/>
            <a:chExt cx="3578087" cy="516834"/>
          </a:xfrm>
        </p:grpSpPr>
        <p:sp>
          <p:nvSpPr>
            <p:cNvPr id="64" name="圆角矩形 35">
              <a:extLst>
                <a:ext uri="{FF2B5EF4-FFF2-40B4-BE49-F238E27FC236}">
                  <a16:creationId xmlns:a16="http://schemas.microsoft.com/office/drawing/2014/main" id="{ADA60D14-60BF-33E3-480D-B66FC994AAAA}"/>
                </a:ext>
              </a:extLst>
            </p:cNvPr>
            <p:cNvSpPr/>
            <p:nvPr/>
          </p:nvSpPr>
          <p:spPr>
            <a:xfrm>
              <a:off x="7553738" y="3789239"/>
              <a:ext cx="3578087" cy="516834"/>
            </a:xfrm>
            <a:prstGeom prst="roundRect">
              <a:avLst>
                <a:gd name="adj" fmla="val 29488"/>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cs typeface="Arial" panose="020B0604020202020204" pitchFamily="34" charset="0"/>
              </a:endParaRPr>
            </a:p>
          </p:txBody>
        </p:sp>
        <p:sp>
          <p:nvSpPr>
            <p:cNvPr id="65" name="文本框 36">
              <a:extLst>
                <a:ext uri="{FF2B5EF4-FFF2-40B4-BE49-F238E27FC236}">
                  <a16:creationId xmlns:a16="http://schemas.microsoft.com/office/drawing/2014/main" id="{A315D6DB-CEBD-074F-0D1E-CB6D70A7806B}"/>
                </a:ext>
              </a:extLst>
            </p:cNvPr>
            <p:cNvSpPr txBox="1"/>
            <p:nvPr/>
          </p:nvSpPr>
          <p:spPr>
            <a:xfrm>
              <a:off x="7675038" y="3798003"/>
              <a:ext cx="2763567" cy="461665"/>
            </a:xfrm>
            <a:prstGeom prst="rect">
              <a:avLst/>
            </a:prstGeom>
            <a:noFill/>
          </p:spPr>
          <p:txBody>
            <a:bodyPr wrap="square" rtlCol="0">
              <a:spAutoFit/>
            </a:bodyPr>
            <a:lstStyle/>
            <a:p>
              <a:pPr defTabSz="1218804">
                <a:defRPr/>
              </a:pPr>
              <a:r>
                <a:rPr lang="en-US" altLang="zh-CN" sz="2400" b="1" kern="0">
                  <a:solidFill>
                    <a:schemeClr val="bg1"/>
                  </a:solidFill>
                  <a:latin typeface="Arial" panose="020B0604020202020204" pitchFamily="34" charset="0"/>
                  <a:ea typeface="幼圆" panose="02010509060101010101" pitchFamily="49" charset="-122"/>
                  <a:cs typeface="Arial" panose="020B0604020202020204" pitchFamily="34" charset="0"/>
                </a:rPr>
                <a:t>C. Hở khe môi, hàm.</a:t>
              </a:r>
              <a:endParaRPr lang="zh-CN" altLang="en-US" sz="2400" b="1" kern="0" dirty="0">
                <a:solidFill>
                  <a:schemeClr val="bg1"/>
                </a:solidFill>
                <a:latin typeface="Arial" panose="020B0604020202020204" pitchFamily="34" charset="0"/>
                <a:ea typeface="幼圆" panose="02010509060101010101" pitchFamily="49" charset="-122"/>
                <a:cs typeface="Arial" panose="020B0604020202020204" pitchFamily="34" charset="0"/>
              </a:endParaRPr>
            </a:p>
          </p:txBody>
        </p:sp>
      </p:grpSp>
      <p:grpSp>
        <p:nvGrpSpPr>
          <p:cNvPr id="66" name="组合 37">
            <a:extLst>
              <a:ext uri="{FF2B5EF4-FFF2-40B4-BE49-F238E27FC236}">
                <a16:creationId xmlns:a16="http://schemas.microsoft.com/office/drawing/2014/main" id="{22720230-A4A9-89F4-7A15-2756E8D28E92}"/>
              </a:ext>
            </a:extLst>
          </p:cNvPr>
          <p:cNvGrpSpPr/>
          <p:nvPr/>
        </p:nvGrpSpPr>
        <p:grpSpPr>
          <a:xfrm>
            <a:off x="6672064" y="4839331"/>
            <a:ext cx="4099415" cy="522098"/>
            <a:chOff x="7553738" y="4664250"/>
            <a:chExt cx="3578087" cy="522098"/>
          </a:xfrm>
        </p:grpSpPr>
        <p:sp>
          <p:nvSpPr>
            <p:cNvPr id="67" name="圆角矩形 38">
              <a:extLst>
                <a:ext uri="{FF2B5EF4-FFF2-40B4-BE49-F238E27FC236}">
                  <a16:creationId xmlns:a16="http://schemas.microsoft.com/office/drawing/2014/main" id="{0A85DC68-8A39-D736-0BC8-DC5E36D5A9FF}"/>
                </a:ext>
              </a:extLst>
            </p:cNvPr>
            <p:cNvSpPr/>
            <p:nvPr/>
          </p:nvSpPr>
          <p:spPr>
            <a:xfrm>
              <a:off x="7553738" y="4669514"/>
              <a:ext cx="3578087" cy="516834"/>
            </a:xfrm>
            <a:prstGeom prst="roundRect">
              <a:avLst>
                <a:gd name="adj" fmla="val 29488"/>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cs typeface="Arial" panose="020B0604020202020204" pitchFamily="34" charset="0"/>
              </a:endParaRPr>
            </a:p>
          </p:txBody>
        </p:sp>
        <p:sp>
          <p:nvSpPr>
            <p:cNvPr id="68" name="文本框 39">
              <a:extLst>
                <a:ext uri="{FF2B5EF4-FFF2-40B4-BE49-F238E27FC236}">
                  <a16:creationId xmlns:a16="http://schemas.microsoft.com/office/drawing/2014/main" id="{600B99CE-9C12-63CE-DB88-3389A940FCE3}"/>
                </a:ext>
              </a:extLst>
            </p:cNvPr>
            <p:cNvSpPr txBox="1"/>
            <p:nvPr/>
          </p:nvSpPr>
          <p:spPr>
            <a:xfrm>
              <a:off x="7679438" y="4664250"/>
              <a:ext cx="1947893" cy="461665"/>
            </a:xfrm>
            <a:prstGeom prst="rect">
              <a:avLst/>
            </a:prstGeom>
            <a:noFill/>
          </p:spPr>
          <p:txBody>
            <a:bodyPr wrap="square" rtlCol="0">
              <a:spAutoFit/>
            </a:bodyPr>
            <a:lstStyle/>
            <a:p>
              <a:pPr defTabSz="1218804">
                <a:defRPr/>
              </a:pPr>
              <a:r>
                <a:rPr lang="en-US" altLang="zh-CN" sz="2400" b="1" kern="0">
                  <a:solidFill>
                    <a:schemeClr val="bg1"/>
                  </a:solidFill>
                  <a:latin typeface="Arial" panose="020B0604020202020204" pitchFamily="34" charset="0"/>
                  <a:ea typeface="幼圆" panose="02010509060101010101" pitchFamily="49" charset="-122"/>
                  <a:cs typeface="Arial" panose="020B0604020202020204" pitchFamily="34" charset="0"/>
                </a:rPr>
                <a:t>D. Bạch tạng.</a:t>
              </a:r>
              <a:endParaRPr lang="zh-CN" altLang="en-US" sz="2400" b="1" kern="0" dirty="0">
                <a:solidFill>
                  <a:schemeClr val="bg1"/>
                </a:solidFill>
                <a:latin typeface="Arial" panose="020B0604020202020204" pitchFamily="34" charset="0"/>
                <a:ea typeface="幼圆" panose="02010509060101010101" pitchFamily="49" charset="-122"/>
                <a:cs typeface="Arial" panose="020B0604020202020204" pitchFamily="34" charset="0"/>
              </a:endParaRPr>
            </a:p>
          </p:txBody>
        </p:sp>
      </p:grpSp>
      <p:pic>
        <p:nvPicPr>
          <p:cNvPr id="69" name="图片 40">
            <a:extLst>
              <a:ext uri="{FF2B5EF4-FFF2-40B4-BE49-F238E27FC236}">
                <a16:creationId xmlns:a16="http://schemas.microsoft.com/office/drawing/2014/main" id="{1A15FB3B-5559-A9C9-D76E-4D008849DF1E}"/>
              </a:ext>
            </a:extLst>
          </p:cNvPr>
          <p:cNvPicPr>
            <a:picLocks noChangeAspect="1"/>
          </p:cNvPicPr>
          <p:nvPr/>
        </p:nvPicPr>
        <p:blipFill>
          <a:blip r:embed="rId14"/>
          <a:stretch>
            <a:fillRect/>
          </a:stretch>
        </p:blipFill>
        <p:spPr>
          <a:xfrm>
            <a:off x="5977176" y="2958334"/>
            <a:ext cx="440845" cy="623837"/>
          </a:xfrm>
          <a:prstGeom prst="rect">
            <a:avLst/>
          </a:prstGeom>
        </p:spPr>
      </p:pic>
      <p:pic>
        <p:nvPicPr>
          <p:cNvPr id="70" name="图片 41">
            <a:extLst>
              <a:ext uri="{FF2B5EF4-FFF2-40B4-BE49-F238E27FC236}">
                <a16:creationId xmlns:a16="http://schemas.microsoft.com/office/drawing/2014/main" id="{2EC0589F-1413-91C0-3DE2-364F7FAAD3ED}"/>
              </a:ext>
            </a:extLst>
          </p:cNvPr>
          <p:cNvPicPr>
            <a:picLocks noChangeAspect="1"/>
          </p:cNvPicPr>
          <p:nvPr/>
        </p:nvPicPr>
        <p:blipFill>
          <a:blip r:embed="rId14"/>
          <a:stretch>
            <a:fillRect/>
          </a:stretch>
        </p:blipFill>
        <p:spPr>
          <a:xfrm>
            <a:off x="5977176" y="3920359"/>
            <a:ext cx="440845" cy="623837"/>
          </a:xfrm>
          <a:prstGeom prst="rect">
            <a:avLst/>
          </a:prstGeom>
        </p:spPr>
      </p:pic>
      <p:pic>
        <p:nvPicPr>
          <p:cNvPr id="71" name="图片 42">
            <a:extLst>
              <a:ext uri="{FF2B5EF4-FFF2-40B4-BE49-F238E27FC236}">
                <a16:creationId xmlns:a16="http://schemas.microsoft.com/office/drawing/2014/main" id="{78D26377-8601-AD62-C464-3A17530511BA}"/>
              </a:ext>
            </a:extLst>
          </p:cNvPr>
          <p:cNvPicPr>
            <a:picLocks noChangeAspect="1"/>
          </p:cNvPicPr>
          <p:nvPr/>
        </p:nvPicPr>
        <p:blipFill>
          <a:blip r:embed="rId14"/>
          <a:stretch>
            <a:fillRect/>
          </a:stretch>
        </p:blipFill>
        <p:spPr>
          <a:xfrm>
            <a:off x="5977176" y="4839331"/>
            <a:ext cx="440845" cy="623837"/>
          </a:xfrm>
          <a:prstGeom prst="rect">
            <a:avLst/>
          </a:prstGeom>
        </p:spPr>
      </p:pic>
      <p:sp>
        <p:nvSpPr>
          <p:cNvPr id="73" name="TextBox 72">
            <a:extLst>
              <a:ext uri="{FF2B5EF4-FFF2-40B4-BE49-F238E27FC236}">
                <a16:creationId xmlns:a16="http://schemas.microsoft.com/office/drawing/2014/main" id="{B9F38E16-77EB-8335-2F4A-C53D23439001}"/>
              </a:ext>
            </a:extLst>
          </p:cNvPr>
          <p:cNvSpPr txBox="1"/>
          <p:nvPr/>
        </p:nvSpPr>
        <p:spPr>
          <a:xfrm>
            <a:off x="1387481" y="1338513"/>
            <a:ext cx="9717455" cy="461665"/>
          </a:xfrm>
          <a:prstGeom prst="rect">
            <a:avLst/>
          </a:prstGeom>
          <a:noFill/>
        </p:spPr>
        <p:txBody>
          <a:bodyPr wrap="square">
            <a:spAutoFit/>
          </a:bodyPr>
          <a:lstStyle/>
          <a:p>
            <a:r>
              <a:rPr lang="vi-VN" sz="2400" b="1"/>
              <a:t>Câu 1. Bệnh/tật nào dưới đây </a:t>
            </a:r>
            <a:r>
              <a:rPr lang="vi-VN" sz="2400" b="1">
                <a:solidFill>
                  <a:srgbClr val="C00000"/>
                </a:solidFill>
              </a:rPr>
              <a:t>không phải </a:t>
            </a:r>
            <a:r>
              <a:rPr lang="vi-VN" sz="2400" b="1"/>
              <a:t>là bệnh/tật di truyền?</a:t>
            </a:r>
            <a:endParaRPr lang="en-US" sz="2400" b="1"/>
          </a:p>
        </p:txBody>
      </p:sp>
      <p:grpSp>
        <p:nvGrpSpPr>
          <p:cNvPr id="74" name="组合 52">
            <a:extLst>
              <a:ext uri="{FF2B5EF4-FFF2-40B4-BE49-F238E27FC236}">
                <a16:creationId xmlns:a16="http://schemas.microsoft.com/office/drawing/2014/main" id="{F43CB0F3-E946-32B6-8B1D-883583A9C024}"/>
              </a:ext>
            </a:extLst>
          </p:cNvPr>
          <p:cNvGrpSpPr/>
          <p:nvPr/>
        </p:nvGrpSpPr>
        <p:grpSpPr>
          <a:xfrm flipH="1">
            <a:off x="2322694" y="2946875"/>
            <a:ext cx="2205573" cy="1346221"/>
            <a:chOff x="3505786" y="1556624"/>
            <a:chExt cx="2133600" cy="2048256"/>
          </a:xfrm>
        </p:grpSpPr>
        <p:pic>
          <p:nvPicPr>
            <p:cNvPr id="75" name="图片 53">
              <a:extLst>
                <a:ext uri="{FF2B5EF4-FFF2-40B4-BE49-F238E27FC236}">
                  <a16:creationId xmlns:a16="http://schemas.microsoft.com/office/drawing/2014/main" id="{06DC454B-C4F0-DEB5-4F47-A9D3D991C7B1}"/>
                </a:ext>
              </a:extLst>
            </p:cNvPr>
            <p:cNvPicPr>
              <a:picLocks noChangeAspect="1"/>
            </p:cNvPicPr>
            <p:nvPr/>
          </p:nvPicPr>
          <p:blipFill>
            <a:blip r:embed="rId15"/>
            <a:stretch>
              <a:fillRect/>
            </a:stretch>
          </p:blipFill>
          <p:spPr>
            <a:xfrm flipH="1">
              <a:off x="3505786" y="1556624"/>
              <a:ext cx="2133600" cy="2048256"/>
            </a:xfrm>
            <a:prstGeom prst="rect">
              <a:avLst/>
            </a:prstGeom>
          </p:spPr>
        </p:pic>
        <p:sp>
          <p:nvSpPr>
            <p:cNvPr id="76" name="文本框 54">
              <a:extLst>
                <a:ext uri="{FF2B5EF4-FFF2-40B4-BE49-F238E27FC236}">
                  <a16:creationId xmlns:a16="http://schemas.microsoft.com/office/drawing/2014/main" id="{F3B0BB29-1218-4AE2-6480-524C490B9B65}"/>
                </a:ext>
              </a:extLst>
            </p:cNvPr>
            <p:cNvSpPr txBox="1"/>
            <p:nvPr/>
          </p:nvSpPr>
          <p:spPr>
            <a:xfrm>
              <a:off x="4063828" y="1724704"/>
              <a:ext cx="1114533" cy="1318848"/>
            </a:xfrm>
            <a:prstGeom prst="rect">
              <a:avLst/>
            </a:prstGeom>
            <a:noFill/>
            <a:effectLst/>
          </p:spPr>
          <p:txBody>
            <a:bodyPr wrap="square" rtlCol="0">
              <a:spAutoFit/>
            </a:bodyPr>
            <a:lstStyle/>
            <a:p>
              <a:pPr algn="ctr"/>
              <a:r>
                <a:rPr lang="en-US" altLang="zh-CN" sz="6600" b="1">
                  <a:solidFill>
                    <a:schemeClr val="bg1"/>
                  </a:solidFill>
                  <a:latin typeface="Arial" panose="020B0604020202020204" pitchFamily="34" charset="0"/>
                  <a:ea typeface="方正姚体" panose="02010601030101010101" pitchFamily="2" charset="-122"/>
                  <a:cs typeface="Arial" panose="020B0604020202020204" pitchFamily="34" charset="0"/>
                </a:rPr>
                <a:t>B</a:t>
              </a:r>
              <a:endParaRPr lang="zh-CN" altLang="en-US" sz="6600" b="1" dirty="0">
                <a:solidFill>
                  <a:schemeClr val="bg1"/>
                </a:solidFill>
                <a:latin typeface="Arial" panose="020B0604020202020204" pitchFamily="34" charset="0"/>
                <a:ea typeface="方正姚体" panose="02010601030101010101" pitchFamily="2" charset="-122"/>
                <a:cs typeface="Arial" panose="020B0604020202020204" pitchFamily="34" charset="0"/>
              </a:endParaRPr>
            </a:p>
          </p:txBody>
        </p:sp>
      </p:grpSp>
    </p:spTree>
    <p:extLst>
      <p:ext uri="{BB962C8B-B14F-4D97-AF65-F5344CB8AC3E}">
        <p14:creationId xmlns:p14="http://schemas.microsoft.com/office/powerpoint/2010/main" val="10171666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000"/>
                                        <p:tgtEl>
                                          <p:spTgt spid="44"/>
                                        </p:tgtEl>
                                      </p:cBhvr>
                                    </p:animEffect>
                                    <p:anim calcmode="lin" valueType="num">
                                      <p:cBhvr>
                                        <p:cTn id="8" dur="1000" fill="hold"/>
                                        <p:tgtEl>
                                          <p:spTgt spid="44"/>
                                        </p:tgtEl>
                                        <p:attrNameLst>
                                          <p:attrName>ppt_x</p:attrName>
                                        </p:attrNameLst>
                                      </p:cBhvr>
                                      <p:tavLst>
                                        <p:tav tm="0">
                                          <p:val>
                                            <p:strVal val="#ppt_x"/>
                                          </p:val>
                                        </p:tav>
                                        <p:tav tm="100000">
                                          <p:val>
                                            <p:strVal val="#ppt_x"/>
                                          </p:val>
                                        </p:tav>
                                      </p:tavLst>
                                    </p:anim>
                                    <p:anim calcmode="lin" valueType="num">
                                      <p:cBhvr>
                                        <p:cTn id="9" dur="1000" fill="hold"/>
                                        <p:tgtEl>
                                          <p:spTgt spid="4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wipe(left)">
                                      <p:cBhvr>
                                        <p:cTn id="13" dur="500"/>
                                        <p:tgtEl>
                                          <p:spTgt spid="46"/>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69"/>
                                        </p:tgtEl>
                                        <p:attrNameLst>
                                          <p:attrName>style.visibility</p:attrName>
                                        </p:attrNameLst>
                                      </p:cBhvr>
                                      <p:to>
                                        <p:strVal val="visible"/>
                                      </p:to>
                                    </p:set>
                                    <p:animEffect transition="in" filter="fade">
                                      <p:cBhvr>
                                        <p:cTn id="17" dur="1000"/>
                                        <p:tgtEl>
                                          <p:spTgt spid="69"/>
                                        </p:tgtEl>
                                      </p:cBhvr>
                                    </p:animEffect>
                                    <p:anim calcmode="lin" valueType="num">
                                      <p:cBhvr>
                                        <p:cTn id="18" dur="1000" fill="hold"/>
                                        <p:tgtEl>
                                          <p:spTgt spid="69"/>
                                        </p:tgtEl>
                                        <p:attrNameLst>
                                          <p:attrName>ppt_x</p:attrName>
                                        </p:attrNameLst>
                                      </p:cBhvr>
                                      <p:tavLst>
                                        <p:tav tm="0">
                                          <p:val>
                                            <p:strVal val="#ppt_x"/>
                                          </p:val>
                                        </p:tav>
                                        <p:tav tm="100000">
                                          <p:val>
                                            <p:strVal val="#ppt_x"/>
                                          </p:val>
                                        </p:tav>
                                      </p:tavLst>
                                    </p:anim>
                                    <p:anim calcmode="lin" valueType="num">
                                      <p:cBhvr>
                                        <p:cTn id="19" dur="1000" fill="hold"/>
                                        <p:tgtEl>
                                          <p:spTgt spid="6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60"/>
                                        </p:tgtEl>
                                        <p:attrNameLst>
                                          <p:attrName>style.visibility</p:attrName>
                                        </p:attrNameLst>
                                      </p:cBhvr>
                                      <p:to>
                                        <p:strVal val="visible"/>
                                      </p:to>
                                    </p:set>
                                    <p:animEffect transition="in" filter="wipe(left)">
                                      <p:cBhvr>
                                        <p:cTn id="23" dur="500"/>
                                        <p:tgtEl>
                                          <p:spTgt spid="60"/>
                                        </p:tgtEl>
                                      </p:cBhvr>
                                    </p:animEffect>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fade">
                                      <p:cBhvr>
                                        <p:cTn id="27" dur="1000"/>
                                        <p:tgtEl>
                                          <p:spTgt spid="70"/>
                                        </p:tgtEl>
                                      </p:cBhvr>
                                    </p:animEffect>
                                    <p:anim calcmode="lin" valueType="num">
                                      <p:cBhvr>
                                        <p:cTn id="28" dur="1000" fill="hold"/>
                                        <p:tgtEl>
                                          <p:spTgt spid="70"/>
                                        </p:tgtEl>
                                        <p:attrNameLst>
                                          <p:attrName>ppt_x</p:attrName>
                                        </p:attrNameLst>
                                      </p:cBhvr>
                                      <p:tavLst>
                                        <p:tav tm="0">
                                          <p:val>
                                            <p:strVal val="#ppt_x"/>
                                          </p:val>
                                        </p:tav>
                                        <p:tav tm="100000">
                                          <p:val>
                                            <p:strVal val="#ppt_x"/>
                                          </p:val>
                                        </p:tav>
                                      </p:tavLst>
                                    </p:anim>
                                    <p:anim calcmode="lin" valueType="num">
                                      <p:cBhvr>
                                        <p:cTn id="29" dur="1000" fill="hold"/>
                                        <p:tgtEl>
                                          <p:spTgt spid="70"/>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22" presetClass="entr" presetSubtype="8" fill="hold" nodeType="afterEffect">
                                  <p:stCondLst>
                                    <p:cond delay="0"/>
                                  </p:stCondLst>
                                  <p:childTnLst>
                                    <p:set>
                                      <p:cBhvr>
                                        <p:cTn id="32" dur="1" fill="hold">
                                          <p:stCondLst>
                                            <p:cond delay="0"/>
                                          </p:stCondLst>
                                        </p:cTn>
                                        <p:tgtEl>
                                          <p:spTgt spid="63"/>
                                        </p:tgtEl>
                                        <p:attrNameLst>
                                          <p:attrName>style.visibility</p:attrName>
                                        </p:attrNameLst>
                                      </p:cBhvr>
                                      <p:to>
                                        <p:strVal val="visible"/>
                                      </p:to>
                                    </p:set>
                                    <p:animEffect transition="in" filter="wipe(left)">
                                      <p:cBhvr>
                                        <p:cTn id="33" dur="500"/>
                                        <p:tgtEl>
                                          <p:spTgt spid="63"/>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1"/>
                                        </p:tgtEl>
                                        <p:attrNameLst>
                                          <p:attrName>style.visibility</p:attrName>
                                        </p:attrNameLst>
                                      </p:cBhvr>
                                      <p:to>
                                        <p:strVal val="visible"/>
                                      </p:to>
                                    </p:set>
                                    <p:animEffect transition="in" filter="fade">
                                      <p:cBhvr>
                                        <p:cTn id="37" dur="1000"/>
                                        <p:tgtEl>
                                          <p:spTgt spid="71"/>
                                        </p:tgtEl>
                                      </p:cBhvr>
                                    </p:animEffect>
                                    <p:anim calcmode="lin" valueType="num">
                                      <p:cBhvr>
                                        <p:cTn id="38" dur="1000" fill="hold"/>
                                        <p:tgtEl>
                                          <p:spTgt spid="71"/>
                                        </p:tgtEl>
                                        <p:attrNameLst>
                                          <p:attrName>ppt_x</p:attrName>
                                        </p:attrNameLst>
                                      </p:cBhvr>
                                      <p:tavLst>
                                        <p:tav tm="0">
                                          <p:val>
                                            <p:strVal val="#ppt_x"/>
                                          </p:val>
                                        </p:tav>
                                        <p:tav tm="100000">
                                          <p:val>
                                            <p:strVal val="#ppt_x"/>
                                          </p:val>
                                        </p:tav>
                                      </p:tavLst>
                                    </p:anim>
                                    <p:anim calcmode="lin" valueType="num">
                                      <p:cBhvr>
                                        <p:cTn id="39" dur="1000" fill="hold"/>
                                        <p:tgtEl>
                                          <p:spTgt spid="71"/>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22" presetClass="entr" presetSubtype="8" fill="hold" nodeType="afterEffect">
                                  <p:stCondLst>
                                    <p:cond delay="0"/>
                                  </p:stCondLst>
                                  <p:childTnLst>
                                    <p:set>
                                      <p:cBhvr>
                                        <p:cTn id="42" dur="1" fill="hold">
                                          <p:stCondLst>
                                            <p:cond delay="0"/>
                                          </p:stCondLst>
                                        </p:cTn>
                                        <p:tgtEl>
                                          <p:spTgt spid="66"/>
                                        </p:tgtEl>
                                        <p:attrNameLst>
                                          <p:attrName>style.visibility</p:attrName>
                                        </p:attrNameLst>
                                      </p:cBhvr>
                                      <p:to>
                                        <p:strVal val="visible"/>
                                      </p:to>
                                    </p:set>
                                    <p:animEffect transition="in" filter="wipe(left)">
                                      <p:cBhvr>
                                        <p:cTn id="43" dur="500"/>
                                        <p:tgtEl>
                                          <p:spTgt spid="6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74"/>
                                        </p:tgtEl>
                                        <p:attrNameLst>
                                          <p:attrName>style.visibility</p:attrName>
                                        </p:attrNameLst>
                                      </p:cBhvr>
                                      <p:to>
                                        <p:strVal val="visible"/>
                                      </p:to>
                                    </p:set>
                                    <p:animEffect transition="in" filter="wipe(down)">
                                      <p:cBhvr>
                                        <p:cTn id="48"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3"/>
          <a:stretch>
            <a:fillRect/>
          </a:stretch>
        </p:blipFill>
        <p:spPr>
          <a:xfrm>
            <a:off x="404616" y="325260"/>
            <a:ext cx="11188006" cy="3592968"/>
          </a:xfrm>
          <a:prstGeom prst="rect">
            <a:avLst/>
          </a:prstGeom>
        </p:spPr>
      </p:pic>
      <p:pic>
        <p:nvPicPr>
          <p:cNvPr id="4" name="图片 3"/>
          <p:cNvPicPr>
            <a:picLocks noChangeAspect="1"/>
          </p:cNvPicPr>
          <p:nvPr/>
        </p:nvPicPr>
        <p:blipFill>
          <a:blip r:embed="rId4"/>
          <a:stretch>
            <a:fillRect/>
          </a:stretch>
        </p:blipFill>
        <p:spPr>
          <a:xfrm>
            <a:off x="0" y="5486400"/>
            <a:ext cx="12163928" cy="1371600"/>
          </a:xfrm>
          <a:prstGeom prst="rect">
            <a:avLst/>
          </a:prstGeom>
        </p:spPr>
      </p:pic>
      <p:pic>
        <p:nvPicPr>
          <p:cNvPr id="11" name="图片 10"/>
          <p:cNvPicPr>
            <a:picLocks noChangeAspect="1"/>
          </p:cNvPicPr>
          <p:nvPr/>
        </p:nvPicPr>
        <p:blipFill>
          <a:blip r:embed="rId5"/>
          <a:stretch>
            <a:fillRect/>
          </a:stretch>
        </p:blipFill>
        <p:spPr>
          <a:xfrm>
            <a:off x="5437129" y="6136783"/>
            <a:ext cx="663750" cy="247500"/>
          </a:xfrm>
          <a:prstGeom prst="rect">
            <a:avLst/>
          </a:prstGeom>
        </p:spPr>
      </p:pic>
      <p:pic>
        <p:nvPicPr>
          <p:cNvPr id="13" name="图片 12"/>
          <p:cNvPicPr>
            <a:picLocks noChangeAspect="1"/>
          </p:cNvPicPr>
          <p:nvPr/>
        </p:nvPicPr>
        <p:blipFill>
          <a:blip r:embed="rId6"/>
          <a:stretch>
            <a:fillRect/>
          </a:stretch>
        </p:blipFill>
        <p:spPr>
          <a:xfrm>
            <a:off x="6638369" y="6278717"/>
            <a:ext cx="416250" cy="157500"/>
          </a:xfrm>
          <a:prstGeom prst="rect">
            <a:avLst/>
          </a:prstGeom>
        </p:spPr>
      </p:pic>
      <p:pic>
        <p:nvPicPr>
          <p:cNvPr id="17" name="图片 16"/>
          <p:cNvPicPr>
            <a:picLocks noChangeAspect="1"/>
          </p:cNvPicPr>
          <p:nvPr/>
        </p:nvPicPr>
        <p:blipFill>
          <a:blip r:embed="rId7"/>
          <a:stretch>
            <a:fillRect/>
          </a:stretch>
        </p:blipFill>
        <p:spPr>
          <a:xfrm>
            <a:off x="8976320" y="409285"/>
            <a:ext cx="540000" cy="371250"/>
          </a:xfrm>
          <a:prstGeom prst="rect">
            <a:avLst/>
          </a:prstGeom>
        </p:spPr>
      </p:pic>
      <p:pic>
        <p:nvPicPr>
          <p:cNvPr id="18" name="图片 17"/>
          <p:cNvPicPr>
            <a:picLocks noChangeAspect="1"/>
          </p:cNvPicPr>
          <p:nvPr/>
        </p:nvPicPr>
        <p:blipFill>
          <a:blip r:embed="rId8"/>
          <a:stretch>
            <a:fillRect/>
          </a:stretch>
        </p:blipFill>
        <p:spPr>
          <a:xfrm>
            <a:off x="592427" y="253170"/>
            <a:ext cx="795054" cy="419612"/>
          </a:xfrm>
          <a:prstGeom prst="rect">
            <a:avLst/>
          </a:prstGeom>
        </p:spPr>
      </p:pic>
      <p:pic>
        <p:nvPicPr>
          <p:cNvPr id="19" name="图片 18"/>
          <p:cNvPicPr>
            <a:picLocks noChangeAspect="1"/>
          </p:cNvPicPr>
          <p:nvPr/>
        </p:nvPicPr>
        <p:blipFill>
          <a:blip r:embed="rId9"/>
          <a:stretch>
            <a:fillRect/>
          </a:stretch>
        </p:blipFill>
        <p:spPr>
          <a:xfrm>
            <a:off x="10071183" y="44624"/>
            <a:ext cx="1289800" cy="954787"/>
          </a:xfrm>
          <a:prstGeom prst="rect">
            <a:avLst/>
          </a:prstGeom>
        </p:spPr>
      </p:pic>
      <p:pic>
        <p:nvPicPr>
          <p:cNvPr id="21" name="图片 20"/>
          <p:cNvPicPr>
            <a:picLocks noChangeAspect="1"/>
          </p:cNvPicPr>
          <p:nvPr/>
        </p:nvPicPr>
        <p:blipFill>
          <a:blip r:embed="rId10"/>
          <a:stretch>
            <a:fillRect/>
          </a:stretch>
        </p:blipFill>
        <p:spPr>
          <a:xfrm>
            <a:off x="1277256" y="5987792"/>
            <a:ext cx="2674144" cy="657577"/>
          </a:xfrm>
          <a:prstGeom prst="rect">
            <a:avLst/>
          </a:prstGeom>
        </p:spPr>
      </p:pic>
      <p:pic>
        <p:nvPicPr>
          <p:cNvPr id="10" name="图片 9"/>
          <p:cNvPicPr>
            <a:picLocks noChangeAspect="1"/>
          </p:cNvPicPr>
          <p:nvPr/>
        </p:nvPicPr>
        <p:blipFill>
          <a:blip r:embed="rId11"/>
          <a:stretch>
            <a:fillRect/>
          </a:stretch>
        </p:blipFill>
        <p:spPr>
          <a:xfrm>
            <a:off x="4672665" y="5691335"/>
            <a:ext cx="358788" cy="780892"/>
          </a:xfrm>
          <a:prstGeom prst="rect">
            <a:avLst/>
          </a:prstGeom>
        </p:spPr>
      </p:pic>
      <p:pic>
        <p:nvPicPr>
          <p:cNvPr id="9" name="图片 8"/>
          <p:cNvPicPr>
            <a:picLocks noChangeAspect="1"/>
          </p:cNvPicPr>
          <p:nvPr/>
        </p:nvPicPr>
        <p:blipFill>
          <a:blip r:embed="rId12"/>
          <a:stretch>
            <a:fillRect/>
          </a:stretch>
        </p:blipFill>
        <p:spPr>
          <a:xfrm>
            <a:off x="4996892" y="5659177"/>
            <a:ext cx="400998" cy="865311"/>
          </a:xfrm>
          <a:prstGeom prst="rect">
            <a:avLst/>
          </a:prstGeom>
        </p:spPr>
      </p:pic>
      <p:sp>
        <p:nvSpPr>
          <p:cNvPr id="23" name="矩形 22"/>
          <p:cNvSpPr/>
          <p:nvPr/>
        </p:nvSpPr>
        <p:spPr>
          <a:xfrm>
            <a:off x="3078479" y="-1465420"/>
            <a:ext cx="694006" cy="1258675"/>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4" name="矩形 23"/>
          <p:cNvSpPr/>
          <p:nvPr/>
        </p:nvSpPr>
        <p:spPr>
          <a:xfrm>
            <a:off x="3772485" y="-1465420"/>
            <a:ext cx="694006" cy="1258675"/>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5" name="矩形 24"/>
          <p:cNvSpPr/>
          <p:nvPr/>
        </p:nvSpPr>
        <p:spPr>
          <a:xfrm>
            <a:off x="4466491" y="-1465420"/>
            <a:ext cx="694006" cy="1258675"/>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6" name="矩形 25"/>
          <p:cNvSpPr/>
          <p:nvPr/>
        </p:nvSpPr>
        <p:spPr>
          <a:xfrm>
            <a:off x="5160498" y="-1465420"/>
            <a:ext cx="694006" cy="1258675"/>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7" name="矩形 26"/>
          <p:cNvSpPr/>
          <p:nvPr/>
        </p:nvSpPr>
        <p:spPr>
          <a:xfrm>
            <a:off x="5854504" y="-1465420"/>
            <a:ext cx="694006" cy="1258675"/>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45" name="图片 44"/>
          <p:cNvPicPr>
            <a:picLocks noChangeAspect="1"/>
          </p:cNvPicPr>
          <p:nvPr/>
        </p:nvPicPr>
        <p:blipFill>
          <a:blip r:embed="rId13"/>
          <a:stretch>
            <a:fillRect/>
          </a:stretch>
        </p:blipFill>
        <p:spPr>
          <a:xfrm>
            <a:off x="332130" y="5417100"/>
            <a:ext cx="4262954" cy="649092"/>
          </a:xfrm>
          <a:prstGeom prst="rect">
            <a:avLst/>
          </a:prstGeom>
        </p:spPr>
      </p:pic>
      <p:pic>
        <p:nvPicPr>
          <p:cNvPr id="44" name="图片 27">
            <a:extLst>
              <a:ext uri="{FF2B5EF4-FFF2-40B4-BE49-F238E27FC236}">
                <a16:creationId xmlns:a16="http://schemas.microsoft.com/office/drawing/2014/main" id="{BF181BF9-24E5-BF81-3033-4078A114D8CB}"/>
              </a:ext>
            </a:extLst>
          </p:cNvPr>
          <p:cNvPicPr>
            <a:picLocks noChangeAspect="1"/>
          </p:cNvPicPr>
          <p:nvPr/>
        </p:nvPicPr>
        <p:blipFill>
          <a:blip r:embed="rId14"/>
          <a:stretch>
            <a:fillRect/>
          </a:stretch>
        </p:blipFill>
        <p:spPr>
          <a:xfrm>
            <a:off x="5239627" y="2169086"/>
            <a:ext cx="440845" cy="623837"/>
          </a:xfrm>
          <a:prstGeom prst="rect">
            <a:avLst/>
          </a:prstGeom>
        </p:spPr>
      </p:pic>
      <p:grpSp>
        <p:nvGrpSpPr>
          <p:cNvPr id="46" name="组合 28">
            <a:extLst>
              <a:ext uri="{FF2B5EF4-FFF2-40B4-BE49-F238E27FC236}">
                <a16:creationId xmlns:a16="http://schemas.microsoft.com/office/drawing/2014/main" id="{A6AA2449-3198-02D3-AF67-2678EEB9C000}"/>
              </a:ext>
            </a:extLst>
          </p:cNvPr>
          <p:cNvGrpSpPr/>
          <p:nvPr/>
        </p:nvGrpSpPr>
        <p:grpSpPr>
          <a:xfrm>
            <a:off x="5939554" y="2260566"/>
            <a:ext cx="5827605" cy="516834"/>
            <a:chOff x="7553738" y="2050705"/>
            <a:chExt cx="3578087" cy="516834"/>
          </a:xfrm>
        </p:grpSpPr>
        <p:sp>
          <p:nvSpPr>
            <p:cNvPr id="47" name="圆角矩形 29">
              <a:extLst>
                <a:ext uri="{FF2B5EF4-FFF2-40B4-BE49-F238E27FC236}">
                  <a16:creationId xmlns:a16="http://schemas.microsoft.com/office/drawing/2014/main" id="{FCEC2957-5B86-C406-A03B-F7A9459EA5C4}"/>
                </a:ext>
              </a:extLst>
            </p:cNvPr>
            <p:cNvSpPr/>
            <p:nvPr/>
          </p:nvSpPr>
          <p:spPr>
            <a:xfrm>
              <a:off x="7553738" y="2050705"/>
              <a:ext cx="3578087" cy="516834"/>
            </a:xfrm>
            <a:prstGeom prst="roundRect">
              <a:avLst>
                <a:gd name="adj" fmla="val 29488"/>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cs typeface="Arial" panose="020B0604020202020204" pitchFamily="34" charset="0"/>
              </a:endParaRPr>
            </a:p>
          </p:txBody>
        </p:sp>
        <p:sp>
          <p:nvSpPr>
            <p:cNvPr id="48" name="文本框 30">
              <a:extLst>
                <a:ext uri="{FF2B5EF4-FFF2-40B4-BE49-F238E27FC236}">
                  <a16:creationId xmlns:a16="http://schemas.microsoft.com/office/drawing/2014/main" id="{8056A75F-AE59-8663-20E4-74ED9E053FB6}"/>
                </a:ext>
              </a:extLst>
            </p:cNvPr>
            <p:cNvSpPr txBox="1"/>
            <p:nvPr/>
          </p:nvSpPr>
          <p:spPr>
            <a:xfrm>
              <a:off x="7675039" y="2065037"/>
              <a:ext cx="3422188" cy="461665"/>
            </a:xfrm>
            <a:prstGeom prst="rect">
              <a:avLst/>
            </a:prstGeom>
            <a:noFill/>
          </p:spPr>
          <p:txBody>
            <a:bodyPr wrap="square" rtlCol="0">
              <a:spAutoFit/>
            </a:bodyPr>
            <a:lstStyle/>
            <a:p>
              <a:pPr defTabSz="1218804">
                <a:defRPr/>
              </a:pPr>
              <a:r>
                <a:rPr lang="en-US" altLang="zh-CN" sz="2400" b="1" kern="0">
                  <a:solidFill>
                    <a:schemeClr val="bg1"/>
                  </a:solidFill>
                  <a:latin typeface="Arial" panose="020B0604020202020204" pitchFamily="34" charset="0"/>
                  <a:ea typeface="幼圆" panose="02010509060101010101" pitchFamily="49" charset="-122"/>
                  <a:cs typeface="Arial" panose="020B0604020202020204" pitchFamily="34" charset="0"/>
                </a:rPr>
                <a:t>A. </a:t>
              </a:r>
              <a:r>
                <a:rPr lang="vi-VN" altLang="zh-CN" sz="2400" b="1" kern="0">
                  <a:solidFill>
                    <a:schemeClr val="bg1"/>
                  </a:solidFill>
                  <a:latin typeface="Arial" panose="020B0604020202020204" pitchFamily="34" charset="0"/>
                  <a:ea typeface="幼圆" panose="02010509060101010101" pitchFamily="49" charset="-122"/>
                  <a:cs typeface="Arial" panose="020B0604020202020204" pitchFamily="34" charset="0"/>
                </a:rPr>
                <a:t>Người mắc hội chứng </a:t>
              </a:r>
              <a:r>
                <a:rPr lang="en-US" altLang="zh-CN" sz="2400" b="1" kern="0">
                  <a:solidFill>
                    <a:schemeClr val="bg1"/>
                  </a:solidFill>
                  <a:latin typeface="Arial" panose="020B0604020202020204" pitchFamily="34" charset="0"/>
                  <a:ea typeface="幼圆" panose="02010509060101010101" pitchFamily="49" charset="-122"/>
                  <a:cs typeface="Arial" panose="020B0604020202020204" pitchFamily="34" charset="0"/>
                </a:rPr>
                <a:t>Down</a:t>
              </a:r>
              <a:r>
                <a:rPr lang="vi-VN" altLang="zh-CN" sz="2400" b="1" kern="0">
                  <a:solidFill>
                    <a:schemeClr val="bg1"/>
                  </a:solidFill>
                  <a:latin typeface="Arial" panose="020B0604020202020204" pitchFamily="34" charset="0"/>
                  <a:ea typeface="幼圆" panose="02010509060101010101" pitchFamily="49" charset="-122"/>
                  <a:cs typeface="Arial" panose="020B0604020202020204" pitchFamily="34" charset="0"/>
                </a:rPr>
                <a:t>.</a:t>
              </a:r>
              <a:endParaRPr lang="zh-CN" altLang="en-US" sz="2400" b="1" kern="0" dirty="0">
                <a:solidFill>
                  <a:schemeClr val="bg1"/>
                </a:solidFill>
                <a:latin typeface="Arial" panose="020B0604020202020204" pitchFamily="34" charset="0"/>
                <a:ea typeface="幼圆" panose="02010509060101010101" pitchFamily="49" charset="-122"/>
                <a:cs typeface="Arial" panose="020B0604020202020204" pitchFamily="34" charset="0"/>
              </a:endParaRPr>
            </a:p>
          </p:txBody>
        </p:sp>
      </p:grpSp>
      <p:grpSp>
        <p:nvGrpSpPr>
          <p:cNvPr id="60" name="组合 31">
            <a:extLst>
              <a:ext uri="{FF2B5EF4-FFF2-40B4-BE49-F238E27FC236}">
                <a16:creationId xmlns:a16="http://schemas.microsoft.com/office/drawing/2014/main" id="{8FE7AAFE-7331-9660-ECC9-868635BCA991}"/>
              </a:ext>
            </a:extLst>
          </p:cNvPr>
          <p:cNvGrpSpPr/>
          <p:nvPr/>
        </p:nvGrpSpPr>
        <p:grpSpPr>
          <a:xfrm>
            <a:off x="5939555" y="3140004"/>
            <a:ext cx="5827605" cy="516834"/>
            <a:chOff x="7553738" y="2930980"/>
            <a:chExt cx="4332293" cy="516834"/>
          </a:xfrm>
        </p:grpSpPr>
        <p:sp>
          <p:nvSpPr>
            <p:cNvPr id="61" name="圆角矩形 32">
              <a:extLst>
                <a:ext uri="{FF2B5EF4-FFF2-40B4-BE49-F238E27FC236}">
                  <a16:creationId xmlns:a16="http://schemas.microsoft.com/office/drawing/2014/main" id="{9FB30B39-719D-D877-CCCE-A7C91193E689}"/>
                </a:ext>
              </a:extLst>
            </p:cNvPr>
            <p:cNvSpPr/>
            <p:nvPr/>
          </p:nvSpPr>
          <p:spPr>
            <a:xfrm>
              <a:off x="7553738" y="2930980"/>
              <a:ext cx="4332293" cy="516834"/>
            </a:xfrm>
            <a:prstGeom prst="roundRect">
              <a:avLst>
                <a:gd name="adj" fmla="val 29488"/>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cs typeface="Arial" panose="020B0604020202020204" pitchFamily="34" charset="0"/>
              </a:endParaRPr>
            </a:p>
          </p:txBody>
        </p:sp>
        <p:sp>
          <p:nvSpPr>
            <p:cNvPr id="62" name="文本框 33">
              <a:extLst>
                <a:ext uri="{FF2B5EF4-FFF2-40B4-BE49-F238E27FC236}">
                  <a16:creationId xmlns:a16="http://schemas.microsoft.com/office/drawing/2014/main" id="{C134636A-BD69-064E-F755-5B845CC52067}"/>
                </a:ext>
              </a:extLst>
            </p:cNvPr>
            <p:cNvSpPr txBox="1"/>
            <p:nvPr/>
          </p:nvSpPr>
          <p:spPr>
            <a:xfrm>
              <a:off x="7675038" y="2932060"/>
              <a:ext cx="4169103" cy="461665"/>
            </a:xfrm>
            <a:prstGeom prst="rect">
              <a:avLst/>
            </a:prstGeom>
            <a:noFill/>
          </p:spPr>
          <p:txBody>
            <a:bodyPr wrap="square" rtlCol="0">
              <a:spAutoFit/>
            </a:bodyPr>
            <a:lstStyle/>
            <a:p>
              <a:pPr defTabSz="1218804">
                <a:defRPr/>
              </a:pPr>
              <a:r>
                <a:rPr lang="vi-VN" altLang="zh-CN" sz="2400" b="1" kern="0">
                  <a:solidFill>
                    <a:schemeClr val="bg1"/>
                  </a:solidFill>
                  <a:latin typeface="Arial" panose="020B0604020202020204" pitchFamily="34" charset="0"/>
                  <a:ea typeface="幼圆" panose="02010509060101010101" pitchFamily="49" charset="-122"/>
                  <a:cs typeface="Arial" panose="020B0604020202020204" pitchFamily="34" charset="0"/>
                </a:rPr>
                <a:t>B.</a:t>
              </a:r>
              <a:r>
                <a:rPr lang="en-US" altLang="zh-CN" sz="2400" b="1" kern="0">
                  <a:solidFill>
                    <a:schemeClr val="bg1"/>
                  </a:solidFill>
                  <a:latin typeface="Arial" panose="020B0604020202020204" pitchFamily="34" charset="0"/>
                  <a:ea typeface="幼圆" panose="02010509060101010101" pitchFamily="49" charset="-122"/>
                  <a:cs typeface="Arial" panose="020B0604020202020204" pitchFamily="34" charset="0"/>
                </a:rPr>
                <a:t> </a:t>
              </a:r>
              <a:r>
                <a:rPr lang="vi-VN" altLang="zh-CN" sz="2400" b="1" kern="0">
                  <a:solidFill>
                    <a:schemeClr val="bg1"/>
                  </a:solidFill>
                  <a:latin typeface="Arial" panose="020B0604020202020204" pitchFamily="34" charset="0"/>
                  <a:ea typeface="幼圆" panose="02010509060101010101" pitchFamily="49" charset="-122"/>
                  <a:cs typeface="Arial" panose="020B0604020202020204" pitchFamily="34" charset="0"/>
                </a:rPr>
                <a:t>Người mắc bệnh bạch tạng</a:t>
              </a:r>
              <a:r>
                <a:rPr lang="en-US" altLang="zh-CN" sz="2400" b="1" kern="0">
                  <a:solidFill>
                    <a:schemeClr val="bg1"/>
                  </a:solidFill>
                  <a:latin typeface="Arial" panose="020B0604020202020204" pitchFamily="34" charset="0"/>
                  <a:ea typeface="幼圆" panose="02010509060101010101" pitchFamily="49" charset="-122"/>
                  <a:cs typeface="Arial" panose="020B0604020202020204" pitchFamily="34" charset="0"/>
                </a:rPr>
                <a:t>.</a:t>
              </a:r>
              <a:endParaRPr lang="zh-CN" altLang="en-US" sz="2400" b="1" kern="0" dirty="0">
                <a:solidFill>
                  <a:schemeClr val="bg1"/>
                </a:solidFill>
                <a:latin typeface="Arial" panose="020B0604020202020204" pitchFamily="34" charset="0"/>
                <a:ea typeface="幼圆" panose="02010509060101010101" pitchFamily="49" charset="-122"/>
                <a:cs typeface="Arial" panose="020B0604020202020204" pitchFamily="34" charset="0"/>
              </a:endParaRPr>
            </a:p>
          </p:txBody>
        </p:sp>
      </p:grpSp>
      <p:grpSp>
        <p:nvGrpSpPr>
          <p:cNvPr id="63" name="组合 34">
            <a:extLst>
              <a:ext uri="{FF2B5EF4-FFF2-40B4-BE49-F238E27FC236}">
                <a16:creationId xmlns:a16="http://schemas.microsoft.com/office/drawing/2014/main" id="{BDC99FF7-16C6-6CF8-635A-9D1683FF1B62}"/>
              </a:ext>
            </a:extLst>
          </p:cNvPr>
          <p:cNvGrpSpPr/>
          <p:nvPr/>
        </p:nvGrpSpPr>
        <p:grpSpPr>
          <a:xfrm>
            <a:off x="5939556" y="4093136"/>
            <a:ext cx="5827605" cy="516834"/>
            <a:chOff x="7553738" y="3789239"/>
            <a:chExt cx="5086501" cy="516834"/>
          </a:xfrm>
        </p:grpSpPr>
        <p:sp>
          <p:nvSpPr>
            <p:cNvPr id="64" name="圆角矩形 35">
              <a:extLst>
                <a:ext uri="{FF2B5EF4-FFF2-40B4-BE49-F238E27FC236}">
                  <a16:creationId xmlns:a16="http://schemas.microsoft.com/office/drawing/2014/main" id="{ADA60D14-60BF-33E3-480D-B66FC994AAAA}"/>
                </a:ext>
              </a:extLst>
            </p:cNvPr>
            <p:cNvSpPr/>
            <p:nvPr/>
          </p:nvSpPr>
          <p:spPr>
            <a:xfrm>
              <a:off x="7553738" y="3789239"/>
              <a:ext cx="5086501" cy="516834"/>
            </a:xfrm>
            <a:prstGeom prst="roundRect">
              <a:avLst>
                <a:gd name="adj" fmla="val 29488"/>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cs typeface="Arial" panose="020B0604020202020204" pitchFamily="34" charset="0"/>
              </a:endParaRPr>
            </a:p>
          </p:txBody>
        </p:sp>
        <p:sp>
          <p:nvSpPr>
            <p:cNvPr id="65" name="文本框 36">
              <a:extLst>
                <a:ext uri="{FF2B5EF4-FFF2-40B4-BE49-F238E27FC236}">
                  <a16:creationId xmlns:a16="http://schemas.microsoft.com/office/drawing/2014/main" id="{A315D6DB-CEBD-074F-0D1E-CB6D70A7806B}"/>
                </a:ext>
              </a:extLst>
            </p:cNvPr>
            <p:cNvSpPr txBox="1"/>
            <p:nvPr/>
          </p:nvSpPr>
          <p:spPr>
            <a:xfrm>
              <a:off x="7675038" y="3798003"/>
              <a:ext cx="4839501" cy="461665"/>
            </a:xfrm>
            <a:prstGeom prst="rect">
              <a:avLst/>
            </a:prstGeom>
            <a:noFill/>
          </p:spPr>
          <p:txBody>
            <a:bodyPr wrap="square" rtlCol="0">
              <a:spAutoFit/>
            </a:bodyPr>
            <a:lstStyle/>
            <a:p>
              <a:pPr defTabSz="1218804">
                <a:defRPr/>
              </a:pPr>
              <a:r>
                <a:rPr lang="vi-VN" altLang="zh-CN" sz="2400" b="1" kern="0">
                  <a:solidFill>
                    <a:schemeClr val="bg1"/>
                  </a:solidFill>
                  <a:latin typeface="Arial" panose="020B0604020202020204" pitchFamily="34" charset="0"/>
                  <a:ea typeface="幼圆" panose="02010509060101010101" pitchFamily="49" charset="-122"/>
                  <a:cs typeface="Arial" panose="020B0604020202020204" pitchFamily="34" charset="0"/>
                </a:rPr>
                <a:t>C.</a:t>
              </a:r>
              <a:r>
                <a:rPr lang="en-US" altLang="zh-CN" sz="2400" b="1" kern="0">
                  <a:solidFill>
                    <a:schemeClr val="bg1"/>
                  </a:solidFill>
                  <a:latin typeface="Arial" panose="020B0604020202020204" pitchFamily="34" charset="0"/>
                  <a:ea typeface="幼圆" panose="02010509060101010101" pitchFamily="49" charset="-122"/>
                  <a:cs typeface="Arial" panose="020B0604020202020204" pitchFamily="34" charset="0"/>
                </a:rPr>
                <a:t> </a:t>
              </a:r>
              <a:r>
                <a:rPr lang="vi-VN" altLang="zh-CN" sz="2400" b="1" kern="0">
                  <a:solidFill>
                    <a:schemeClr val="bg1"/>
                  </a:solidFill>
                  <a:latin typeface="Arial" panose="020B0604020202020204" pitchFamily="34" charset="0"/>
                  <a:ea typeface="幼圆" panose="02010509060101010101" pitchFamily="49" charset="-122"/>
                  <a:cs typeface="Arial" panose="020B0604020202020204" pitchFamily="34" charset="0"/>
                </a:rPr>
                <a:t>Người mắc tật câm điếc bẩm sinh.</a:t>
              </a:r>
              <a:endParaRPr lang="zh-CN" altLang="en-US" sz="2400" b="1" kern="0" dirty="0">
                <a:solidFill>
                  <a:schemeClr val="bg1"/>
                </a:solidFill>
                <a:latin typeface="Arial" panose="020B0604020202020204" pitchFamily="34" charset="0"/>
                <a:ea typeface="幼圆" panose="02010509060101010101" pitchFamily="49" charset="-122"/>
                <a:cs typeface="Arial" panose="020B0604020202020204" pitchFamily="34" charset="0"/>
              </a:endParaRPr>
            </a:p>
          </p:txBody>
        </p:sp>
      </p:grpSp>
      <p:grpSp>
        <p:nvGrpSpPr>
          <p:cNvPr id="66" name="组合 37">
            <a:extLst>
              <a:ext uri="{FF2B5EF4-FFF2-40B4-BE49-F238E27FC236}">
                <a16:creationId xmlns:a16="http://schemas.microsoft.com/office/drawing/2014/main" id="{22720230-A4A9-89F4-7A15-2756E8D28E92}"/>
              </a:ext>
            </a:extLst>
          </p:cNvPr>
          <p:cNvGrpSpPr/>
          <p:nvPr/>
        </p:nvGrpSpPr>
        <p:grpSpPr>
          <a:xfrm>
            <a:off x="5934515" y="5017372"/>
            <a:ext cx="5827604" cy="516834"/>
            <a:chOff x="7553738" y="4669514"/>
            <a:chExt cx="3860836" cy="516834"/>
          </a:xfrm>
        </p:grpSpPr>
        <p:sp>
          <p:nvSpPr>
            <p:cNvPr id="67" name="圆角矩形 38">
              <a:extLst>
                <a:ext uri="{FF2B5EF4-FFF2-40B4-BE49-F238E27FC236}">
                  <a16:creationId xmlns:a16="http://schemas.microsoft.com/office/drawing/2014/main" id="{0A85DC68-8A39-D736-0BC8-DC5E36D5A9FF}"/>
                </a:ext>
              </a:extLst>
            </p:cNvPr>
            <p:cNvSpPr/>
            <p:nvPr/>
          </p:nvSpPr>
          <p:spPr>
            <a:xfrm>
              <a:off x="7553738" y="4669514"/>
              <a:ext cx="3860836" cy="516834"/>
            </a:xfrm>
            <a:prstGeom prst="roundRect">
              <a:avLst>
                <a:gd name="adj" fmla="val 29488"/>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cs typeface="Arial" panose="020B0604020202020204" pitchFamily="34" charset="0"/>
              </a:endParaRPr>
            </a:p>
          </p:txBody>
        </p:sp>
        <p:sp>
          <p:nvSpPr>
            <p:cNvPr id="68" name="文本框 39">
              <a:extLst>
                <a:ext uri="{FF2B5EF4-FFF2-40B4-BE49-F238E27FC236}">
                  <a16:creationId xmlns:a16="http://schemas.microsoft.com/office/drawing/2014/main" id="{600B99CE-9C12-63CE-DB88-3389A940FCE3}"/>
                </a:ext>
              </a:extLst>
            </p:cNvPr>
            <p:cNvSpPr txBox="1"/>
            <p:nvPr/>
          </p:nvSpPr>
          <p:spPr>
            <a:xfrm>
              <a:off x="7665177" y="4680409"/>
              <a:ext cx="2641243" cy="461665"/>
            </a:xfrm>
            <a:prstGeom prst="rect">
              <a:avLst/>
            </a:prstGeom>
            <a:noFill/>
          </p:spPr>
          <p:txBody>
            <a:bodyPr wrap="square" rtlCol="0">
              <a:spAutoFit/>
            </a:bodyPr>
            <a:lstStyle/>
            <a:p>
              <a:pPr defTabSz="1218804">
                <a:defRPr/>
              </a:pPr>
              <a:r>
                <a:rPr lang="vi-VN" altLang="zh-CN" sz="2400" b="1" kern="0">
                  <a:solidFill>
                    <a:schemeClr val="bg1"/>
                  </a:solidFill>
                  <a:latin typeface="Arial" panose="020B0604020202020204" pitchFamily="34" charset="0"/>
                  <a:ea typeface="幼圆" panose="02010509060101010101" pitchFamily="49" charset="-122"/>
                  <a:cs typeface="Arial" panose="020B0604020202020204" pitchFamily="34" charset="0"/>
                </a:rPr>
                <a:t>D.</a:t>
              </a:r>
              <a:r>
                <a:rPr lang="en-US" altLang="zh-CN" sz="2400" b="1" kern="0">
                  <a:solidFill>
                    <a:schemeClr val="bg1"/>
                  </a:solidFill>
                  <a:latin typeface="Arial" panose="020B0604020202020204" pitchFamily="34" charset="0"/>
                  <a:ea typeface="幼圆" panose="02010509060101010101" pitchFamily="49" charset="-122"/>
                  <a:cs typeface="Arial" panose="020B0604020202020204" pitchFamily="34" charset="0"/>
                </a:rPr>
                <a:t> </a:t>
              </a:r>
              <a:r>
                <a:rPr lang="vi-VN" altLang="zh-CN" sz="2400" b="1" kern="0">
                  <a:solidFill>
                    <a:schemeClr val="bg1"/>
                  </a:solidFill>
                  <a:latin typeface="Arial" panose="020B0604020202020204" pitchFamily="34" charset="0"/>
                  <a:ea typeface="幼圆" panose="02010509060101010101" pitchFamily="49" charset="-122"/>
                  <a:cs typeface="Arial" panose="020B0604020202020204" pitchFamily="34" charset="0"/>
                </a:rPr>
                <a:t>Người bị bệnh mù màu.</a:t>
              </a:r>
              <a:endParaRPr lang="zh-CN" altLang="en-US" sz="2400" b="1" kern="0" dirty="0">
                <a:solidFill>
                  <a:schemeClr val="bg1"/>
                </a:solidFill>
                <a:latin typeface="Arial" panose="020B0604020202020204" pitchFamily="34" charset="0"/>
                <a:ea typeface="幼圆" panose="02010509060101010101" pitchFamily="49" charset="-122"/>
                <a:cs typeface="Arial" panose="020B0604020202020204" pitchFamily="34" charset="0"/>
              </a:endParaRPr>
            </a:p>
          </p:txBody>
        </p:sp>
      </p:grpSp>
      <p:pic>
        <p:nvPicPr>
          <p:cNvPr id="69" name="图片 40">
            <a:extLst>
              <a:ext uri="{FF2B5EF4-FFF2-40B4-BE49-F238E27FC236}">
                <a16:creationId xmlns:a16="http://schemas.microsoft.com/office/drawing/2014/main" id="{1A15FB3B-5559-A9C9-D76E-4D008849DF1E}"/>
              </a:ext>
            </a:extLst>
          </p:cNvPr>
          <p:cNvPicPr>
            <a:picLocks noChangeAspect="1"/>
          </p:cNvPicPr>
          <p:nvPr/>
        </p:nvPicPr>
        <p:blipFill>
          <a:blip r:embed="rId14"/>
          <a:stretch>
            <a:fillRect/>
          </a:stretch>
        </p:blipFill>
        <p:spPr>
          <a:xfrm>
            <a:off x="5239625" y="3131111"/>
            <a:ext cx="440845" cy="623837"/>
          </a:xfrm>
          <a:prstGeom prst="rect">
            <a:avLst/>
          </a:prstGeom>
        </p:spPr>
      </p:pic>
      <p:pic>
        <p:nvPicPr>
          <p:cNvPr id="70" name="图片 41">
            <a:extLst>
              <a:ext uri="{FF2B5EF4-FFF2-40B4-BE49-F238E27FC236}">
                <a16:creationId xmlns:a16="http://schemas.microsoft.com/office/drawing/2014/main" id="{2EC0589F-1413-91C0-3DE2-364F7FAAD3ED}"/>
              </a:ext>
            </a:extLst>
          </p:cNvPr>
          <p:cNvPicPr>
            <a:picLocks noChangeAspect="1"/>
          </p:cNvPicPr>
          <p:nvPr/>
        </p:nvPicPr>
        <p:blipFill>
          <a:blip r:embed="rId14"/>
          <a:stretch>
            <a:fillRect/>
          </a:stretch>
        </p:blipFill>
        <p:spPr>
          <a:xfrm>
            <a:off x="5239625" y="4093136"/>
            <a:ext cx="440845" cy="623837"/>
          </a:xfrm>
          <a:prstGeom prst="rect">
            <a:avLst/>
          </a:prstGeom>
        </p:spPr>
      </p:pic>
      <p:pic>
        <p:nvPicPr>
          <p:cNvPr id="71" name="图片 42">
            <a:extLst>
              <a:ext uri="{FF2B5EF4-FFF2-40B4-BE49-F238E27FC236}">
                <a16:creationId xmlns:a16="http://schemas.microsoft.com/office/drawing/2014/main" id="{78D26377-8601-AD62-C464-3A17530511BA}"/>
              </a:ext>
            </a:extLst>
          </p:cNvPr>
          <p:cNvPicPr>
            <a:picLocks noChangeAspect="1"/>
          </p:cNvPicPr>
          <p:nvPr/>
        </p:nvPicPr>
        <p:blipFill>
          <a:blip r:embed="rId14"/>
          <a:stretch>
            <a:fillRect/>
          </a:stretch>
        </p:blipFill>
        <p:spPr>
          <a:xfrm>
            <a:off x="5239625" y="5012108"/>
            <a:ext cx="440845" cy="623837"/>
          </a:xfrm>
          <a:prstGeom prst="rect">
            <a:avLst/>
          </a:prstGeom>
        </p:spPr>
      </p:pic>
      <p:sp>
        <p:nvSpPr>
          <p:cNvPr id="73" name="TextBox 72">
            <a:extLst>
              <a:ext uri="{FF2B5EF4-FFF2-40B4-BE49-F238E27FC236}">
                <a16:creationId xmlns:a16="http://schemas.microsoft.com/office/drawing/2014/main" id="{B9F38E16-77EB-8335-2F4A-C53D23439001}"/>
              </a:ext>
            </a:extLst>
          </p:cNvPr>
          <p:cNvSpPr txBox="1"/>
          <p:nvPr/>
        </p:nvSpPr>
        <p:spPr>
          <a:xfrm>
            <a:off x="1391425" y="1194985"/>
            <a:ext cx="9717455" cy="947503"/>
          </a:xfrm>
          <a:prstGeom prst="rect">
            <a:avLst/>
          </a:prstGeom>
          <a:noFill/>
        </p:spPr>
        <p:txBody>
          <a:bodyPr wrap="square">
            <a:spAutoFit/>
          </a:bodyPr>
          <a:lstStyle/>
          <a:p>
            <a:pPr>
              <a:lnSpc>
                <a:spcPct val="120000"/>
              </a:lnSpc>
            </a:pPr>
            <a:r>
              <a:rPr lang="vi-VN" sz="2400" b="1"/>
              <a:t>Câu 2. Người mắc bệnh/tật/hội chứng di truyền nào sau đây mang </a:t>
            </a:r>
            <a:r>
              <a:rPr lang="vi-VN" sz="2400" b="1">
                <a:solidFill>
                  <a:srgbClr val="C00000"/>
                </a:solidFill>
              </a:rPr>
              <a:t>bất thường về NST?</a:t>
            </a:r>
            <a:endParaRPr lang="en-US" sz="2400" b="1">
              <a:solidFill>
                <a:srgbClr val="C00000"/>
              </a:solidFill>
            </a:endParaRPr>
          </a:p>
        </p:txBody>
      </p:sp>
      <p:grpSp>
        <p:nvGrpSpPr>
          <p:cNvPr id="74" name="组合 52">
            <a:extLst>
              <a:ext uri="{FF2B5EF4-FFF2-40B4-BE49-F238E27FC236}">
                <a16:creationId xmlns:a16="http://schemas.microsoft.com/office/drawing/2014/main" id="{F43CB0F3-E946-32B6-8B1D-883583A9C024}"/>
              </a:ext>
            </a:extLst>
          </p:cNvPr>
          <p:cNvGrpSpPr/>
          <p:nvPr/>
        </p:nvGrpSpPr>
        <p:grpSpPr>
          <a:xfrm flipH="1">
            <a:off x="2322694" y="2946875"/>
            <a:ext cx="2205573" cy="1346221"/>
            <a:chOff x="3505786" y="1556624"/>
            <a:chExt cx="2133600" cy="2048256"/>
          </a:xfrm>
        </p:grpSpPr>
        <p:pic>
          <p:nvPicPr>
            <p:cNvPr id="75" name="图片 53">
              <a:extLst>
                <a:ext uri="{FF2B5EF4-FFF2-40B4-BE49-F238E27FC236}">
                  <a16:creationId xmlns:a16="http://schemas.microsoft.com/office/drawing/2014/main" id="{06DC454B-C4F0-DEB5-4F47-A9D3D991C7B1}"/>
                </a:ext>
              </a:extLst>
            </p:cNvPr>
            <p:cNvPicPr>
              <a:picLocks noChangeAspect="1"/>
            </p:cNvPicPr>
            <p:nvPr/>
          </p:nvPicPr>
          <p:blipFill>
            <a:blip r:embed="rId15"/>
            <a:stretch>
              <a:fillRect/>
            </a:stretch>
          </p:blipFill>
          <p:spPr>
            <a:xfrm flipH="1">
              <a:off x="3505786" y="1556624"/>
              <a:ext cx="2133600" cy="2048256"/>
            </a:xfrm>
            <a:prstGeom prst="rect">
              <a:avLst/>
            </a:prstGeom>
          </p:spPr>
        </p:pic>
        <p:sp>
          <p:nvSpPr>
            <p:cNvPr id="76" name="文本框 54">
              <a:extLst>
                <a:ext uri="{FF2B5EF4-FFF2-40B4-BE49-F238E27FC236}">
                  <a16:creationId xmlns:a16="http://schemas.microsoft.com/office/drawing/2014/main" id="{F3B0BB29-1218-4AE2-6480-524C490B9B65}"/>
                </a:ext>
              </a:extLst>
            </p:cNvPr>
            <p:cNvSpPr txBox="1"/>
            <p:nvPr/>
          </p:nvSpPr>
          <p:spPr>
            <a:xfrm>
              <a:off x="4063828" y="1724704"/>
              <a:ext cx="1114533" cy="1685800"/>
            </a:xfrm>
            <a:prstGeom prst="rect">
              <a:avLst/>
            </a:prstGeom>
            <a:noFill/>
            <a:effectLst/>
          </p:spPr>
          <p:txBody>
            <a:bodyPr wrap="square" rtlCol="0">
              <a:spAutoFit/>
            </a:bodyPr>
            <a:lstStyle/>
            <a:p>
              <a:pPr algn="ctr"/>
              <a:r>
                <a:rPr lang="en-US" altLang="zh-CN" sz="6600" b="1">
                  <a:solidFill>
                    <a:schemeClr val="bg1"/>
                  </a:solidFill>
                  <a:latin typeface="Arial" panose="020B0604020202020204" pitchFamily="34" charset="0"/>
                  <a:ea typeface="方正姚体" panose="02010601030101010101" pitchFamily="2" charset="-122"/>
                  <a:cs typeface="Arial" panose="020B0604020202020204" pitchFamily="34" charset="0"/>
                </a:rPr>
                <a:t>A</a:t>
              </a:r>
              <a:endParaRPr lang="zh-CN" altLang="en-US" sz="6600" b="1" dirty="0">
                <a:solidFill>
                  <a:schemeClr val="bg1"/>
                </a:solidFill>
                <a:latin typeface="Arial" panose="020B0604020202020204" pitchFamily="34" charset="0"/>
                <a:ea typeface="方正姚体" panose="02010601030101010101" pitchFamily="2" charset="-122"/>
                <a:cs typeface="Arial" panose="020B0604020202020204" pitchFamily="34" charset="0"/>
              </a:endParaRPr>
            </a:p>
          </p:txBody>
        </p:sp>
      </p:grpSp>
    </p:spTree>
    <p:extLst>
      <p:ext uri="{BB962C8B-B14F-4D97-AF65-F5344CB8AC3E}">
        <p14:creationId xmlns:p14="http://schemas.microsoft.com/office/powerpoint/2010/main" val="29486931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000"/>
                                        <p:tgtEl>
                                          <p:spTgt spid="44"/>
                                        </p:tgtEl>
                                      </p:cBhvr>
                                    </p:animEffect>
                                    <p:anim calcmode="lin" valueType="num">
                                      <p:cBhvr>
                                        <p:cTn id="8" dur="1000" fill="hold"/>
                                        <p:tgtEl>
                                          <p:spTgt spid="44"/>
                                        </p:tgtEl>
                                        <p:attrNameLst>
                                          <p:attrName>ppt_x</p:attrName>
                                        </p:attrNameLst>
                                      </p:cBhvr>
                                      <p:tavLst>
                                        <p:tav tm="0">
                                          <p:val>
                                            <p:strVal val="#ppt_x"/>
                                          </p:val>
                                        </p:tav>
                                        <p:tav tm="100000">
                                          <p:val>
                                            <p:strVal val="#ppt_x"/>
                                          </p:val>
                                        </p:tav>
                                      </p:tavLst>
                                    </p:anim>
                                    <p:anim calcmode="lin" valueType="num">
                                      <p:cBhvr>
                                        <p:cTn id="9" dur="1000" fill="hold"/>
                                        <p:tgtEl>
                                          <p:spTgt spid="4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wipe(left)">
                                      <p:cBhvr>
                                        <p:cTn id="13" dur="500"/>
                                        <p:tgtEl>
                                          <p:spTgt spid="46"/>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69"/>
                                        </p:tgtEl>
                                        <p:attrNameLst>
                                          <p:attrName>style.visibility</p:attrName>
                                        </p:attrNameLst>
                                      </p:cBhvr>
                                      <p:to>
                                        <p:strVal val="visible"/>
                                      </p:to>
                                    </p:set>
                                    <p:animEffect transition="in" filter="fade">
                                      <p:cBhvr>
                                        <p:cTn id="17" dur="1000"/>
                                        <p:tgtEl>
                                          <p:spTgt spid="69"/>
                                        </p:tgtEl>
                                      </p:cBhvr>
                                    </p:animEffect>
                                    <p:anim calcmode="lin" valueType="num">
                                      <p:cBhvr>
                                        <p:cTn id="18" dur="1000" fill="hold"/>
                                        <p:tgtEl>
                                          <p:spTgt spid="69"/>
                                        </p:tgtEl>
                                        <p:attrNameLst>
                                          <p:attrName>ppt_x</p:attrName>
                                        </p:attrNameLst>
                                      </p:cBhvr>
                                      <p:tavLst>
                                        <p:tav tm="0">
                                          <p:val>
                                            <p:strVal val="#ppt_x"/>
                                          </p:val>
                                        </p:tav>
                                        <p:tav tm="100000">
                                          <p:val>
                                            <p:strVal val="#ppt_x"/>
                                          </p:val>
                                        </p:tav>
                                      </p:tavLst>
                                    </p:anim>
                                    <p:anim calcmode="lin" valueType="num">
                                      <p:cBhvr>
                                        <p:cTn id="19" dur="1000" fill="hold"/>
                                        <p:tgtEl>
                                          <p:spTgt spid="6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60"/>
                                        </p:tgtEl>
                                        <p:attrNameLst>
                                          <p:attrName>style.visibility</p:attrName>
                                        </p:attrNameLst>
                                      </p:cBhvr>
                                      <p:to>
                                        <p:strVal val="visible"/>
                                      </p:to>
                                    </p:set>
                                    <p:animEffect transition="in" filter="wipe(left)">
                                      <p:cBhvr>
                                        <p:cTn id="23" dur="500"/>
                                        <p:tgtEl>
                                          <p:spTgt spid="60"/>
                                        </p:tgtEl>
                                      </p:cBhvr>
                                    </p:animEffect>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fade">
                                      <p:cBhvr>
                                        <p:cTn id="27" dur="1000"/>
                                        <p:tgtEl>
                                          <p:spTgt spid="70"/>
                                        </p:tgtEl>
                                      </p:cBhvr>
                                    </p:animEffect>
                                    <p:anim calcmode="lin" valueType="num">
                                      <p:cBhvr>
                                        <p:cTn id="28" dur="1000" fill="hold"/>
                                        <p:tgtEl>
                                          <p:spTgt spid="70"/>
                                        </p:tgtEl>
                                        <p:attrNameLst>
                                          <p:attrName>ppt_x</p:attrName>
                                        </p:attrNameLst>
                                      </p:cBhvr>
                                      <p:tavLst>
                                        <p:tav tm="0">
                                          <p:val>
                                            <p:strVal val="#ppt_x"/>
                                          </p:val>
                                        </p:tav>
                                        <p:tav tm="100000">
                                          <p:val>
                                            <p:strVal val="#ppt_x"/>
                                          </p:val>
                                        </p:tav>
                                      </p:tavLst>
                                    </p:anim>
                                    <p:anim calcmode="lin" valueType="num">
                                      <p:cBhvr>
                                        <p:cTn id="29" dur="1000" fill="hold"/>
                                        <p:tgtEl>
                                          <p:spTgt spid="70"/>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22" presetClass="entr" presetSubtype="8" fill="hold" nodeType="afterEffect">
                                  <p:stCondLst>
                                    <p:cond delay="0"/>
                                  </p:stCondLst>
                                  <p:childTnLst>
                                    <p:set>
                                      <p:cBhvr>
                                        <p:cTn id="32" dur="1" fill="hold">
                                          <p:stCondLst>
                                            <p:cond delay="0"/>
                                          </p:stCondLst>
                                        </p:cTn>
                                        <p:tgtEl>
                                          <p:spTgt spid="63"/>
                                        </p:tgtEl>
                                        <p:attrNameLst>
                                          <p:attrName>style.visibility</p:attrName>
                                        </p:attrNameLst>
                                      </p:cBhvr>
                                      <p:to>
                                        <p:strVal val="visible"/>
                                      </p:to>
                                    </p:set>
                                    <p:animEffect transition="in" filter="wipe(left)">
                                      <p:cBhvr>
                                        <p:cTn id="33" dur="500"/>
                                        <p:tgtEl>
                                          <p:spTgt spid="63"/>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1"/>
                                        </p:tgtEl>
                                        <p:attrNameLst>
                                          <p:attrName>style.visibility</p:attrName>
                                        </p:attrNameLst>
                                      </p:cBhvr>
                                      <p:to>
                                        <p:strVal val="visible"/>
                                      </p:to>
                                    </p:set>
                                    <p:animEffect transition="in" filter="fade">
                                      <p:cBhvr>
                                        <p:cTn id="37" dur="1000"/>
                                        <p:tgtEl>
                                          <p:spTgt spid="71"/>
                                        </p:tgtEl>
                                      </p:cBhvr>
                                    </p:animEffect>
                                    <p:anim calcmode="lin" valueType="num">
                                      <p:cBhvr>
                                        <p:cTn id="38" dur="1000" fill="hold"/>
                                        <p:tgtEl>
                                          <p:spTgt spid="71"/>
                                        </p:tgtEl>
                                        <p:attrNameLst>
                                          <p:attrName>ppt_x</p:attrName>
                                        </p:attrNameLst>
                                      </p:cBhvr>
                                      <p:tavLst>
                                        <p:tav tm="0">
                                          <p:val>
                                            <p:strVal val="#ppt_x"/>
                                          </p:val>
                                        </p:tav>
                                        <p:tav tm="100000">
                                          <p:val>
                                            <p:strVal val="#ppt_x"/>
                                          </p:val>
                                        </p:tav>
                                      </p:tavLst>
                                    </p:anim>
                                    <p:anim calcmode="lin" valueType="num">
                                      <p:cBhvr>
                                        <p:cTn id="39" dur="1000" fill="hold"/>
                                        <p:tgtEl>
                                          <p:spTgt spid="71"/>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22" presetClass="entr" presetSubtype="8" fill="hold" nodeType="afterEffect">
                                  <p:stCondLst>
                                    <p:cond delay="0"/>
                                  </p:stCondLst>
                                  <p:childTnLst>
                                    <p:set>
                                      <p:cBhvr>
                                        <p:cTn id="42" dur="1" fill="hold">
                                          <p:stCondLst>
                                            <p:cond delay="0"/>
                                          </p:stCondLst>
                                        </p:cTn>
                                        <p:tgtEl>
                                          <p:spTgt spid="66"/>
                                        </p:tgtEl>
                                        <p:attrNameLst>
                                          <p:attrName>style.visibility</p:attrName>
                                        </p:attrNameLst>
                                      </p:cBhvr>
                                      <p:to>
                                        <p:strVal val="visible"/>
                                      </p:to>
                                    </p:set>
                                    <p:animEffect transition="in" filter="wipe(left)">
                                      <p:cBhvr>
                                        <p:cTn id="43" dur="500"/>
                                        <p:tgtEl>
                                          <p:spTgt spid="6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74"/>
                                        </p:tgtEl>
                                        <p:attrNameLst>
                                          <p:attrName>style.visibility</p:attrName>
                                        </p:attrNameLst>
                                      </p:cBhvr>
                                      <p:to>
                                        <p:strVal val="visible"/>
                                      </p:to>
                                    </p:set>
                                    <p:animEffect transition="in" filter="wipe(down)">
                                      <p:cBhvr>
                                        <p:cTn id="48"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3"/>
          <a:stretch>
            <a:fillRect/>
          </a:stretch>
        </p:blipFill>
        <p:spPr>
          <a:xfrm>
            <a:off x="404616" y="325260"/>
            <a:ext cx="11188006" cy="3592968"/>
          </a:xfrm>
          <a:prstGeom prst="rect">
            <a:avLst/>
          </a:prstGeom>
        </p:spPr>
      </p:pic>
      <p:pic>
        <p:nvPicPr>
          <p:cNvPr id="4" name="图片 3"/>
          <p:cNvPicPr>
            <a:picLocks noChangeAspect="1"/>
          </p:cNvPicPr>
          <p:nvPr/>
        </p:nvPicPr>
        <p:blipFill>
          <a:blip r:embed="rId4"/>
          <a:stretch>
            <a:fillRect/>
          </a:stretch>
        </p:blipFill>
        <p:spPr>
          <a:xfrm>
            <a:off x="0" y="5486400"/>
            <a:ext cx="12163928" cy="1371600"/>
          </a:xfrm>
          <a:prstGeom prst="rect">
            <a:avLst/>
          </a:prstGeom>
        </p:spPr>
      </p:pic>
      <p:pic>
        <p:nvPicPr>
          <p:cNvPr id="11" name="图片 10"/>
          <p:cNvPicPr>
            <a:picLocks noChangeAspect="1"/>
          </p:cNvPicPr>
          <p:nvPr/>
        </p:nvPicPr>
        <p:blipFill>
          <a:blip r:embed="rId5"/>
          <a:stretch>
            <a:fillRect/>
          </a:stretch>
        </p:blipFill>
        <p:spPr>
          <a:xfrm>
            <a:off x="5437129" y="6136783"/>
            <a:ext cx="663750" cy="247500"/>
          </a:xfrm>
          <a:prstGeom prst="rect">
            <a:avLst/>
          </a:prstGeom>
        </p:spPr>
      </p:pic>
      <p:pic>
        <p:nvPicPr>
          <p:cNvPr id="13" name="图片 12"/>
          <p:cNvPicPr>
            <a:picLocks noChangeAspect="1"/>
          </p:cNvPicPr>
          <p:nvPr/>
        </p:nvPicPr>
        <p:blipFill>
          <a:blip r:embed="rId6"/>
          <a:stretch>
            <a:fillRect/>
          </a:stretch>
        </p:blipFill>
        <p:spPr>
          <a:xfrm>
            <a:off x="6638369" y="6278717"/>
            <a:ext cx="416250" cy="157500"/>
          </a:xfrm>
          <a:prstGeom prst="rect">
            <a:avLst/>
          </a:prstGeom>
        </p:spPr>
      </p:pic>
      <p:pic>
        <p:nvPicPr>
          <p:cNvPr id="17" name="图片 16"/>
          <p:cNvPicPr>
            <a:picLocks noChangeAspect="1"/>
          </p:cNvPicPr>
          <p:nvPr/>
        </p:nvPicPr>
        <p:blipFill>
          <a:blip r:embed="rId7"/>
          <a:stretch>
            <a:fillRect/>
          </a:stretch>
        </p:blipFill>
        <p:spPr>
          <a:xfrm>
            <a:off x="8976320" y="409285"/>
            <a:ext cx="540000" cy="371250"/>
          </a:xfrm>
          <a:prstGeom prst="rect">
            <a:avLst/>
          </a:prstGeom>
        </p:spPr>
      </p:pic>
      <p:pic>
        <p:nvPicPr>
          <p:cNvPr id="18" name="图片 17"/>
          <p:cNvPicPr>
            <a:picLocks noChangeAspect="1"/>
          </p:cNvPicPr>
          <p:nvPr/>
        </p:nvPicPr>
        <p:blipFill>
          <a:blip r:embed="rId8"/>
          <a:stretch>
            <a:fillRect/>
          </a:stretch>
        </p:blipFill>
        <p:spPr>
          <a:xfrm>
            <a:off x="592427" y="253170"/>
            <a:ext cx="795054" cy="419612"/>
          </a:xfrm>
          <a:prstGeom prst="rect">
            <a:avLst/>
          </a:prstGeom>
        </p:spPr>
      </p:pic>
      <p:pic>
        <p:nvPicPr>
          <p:cNvPr id="19" name="图片 18"/>
          <p:cNvPicPr>
            <a:picLocks noChangeAspect="1"/>
          </p:cNvPicPr>
          <p:nvPr/>
        </p:nvPicPr>
        <p:blipFill>
          <a:blip r:embed="rId9"/>
          <a:stretch>
            <a:fillRect/>
          </a:stretch>
        </p:blipFill>
        <p:spPr>
          <a:xfrm>
            <a:off x="10071183" y="44624"/>
            <a:ext cx="1289800" cy="954787"/>
          </a:xfrm>
          <a:prstGeom prst="rect">
            <a:avLst/>
          </a:prstGeom>
        </p:spPr>
      </p:pic>
      <p:pic>
        <p:nvPicPr>
          <p:cNvPr id="21" name="图片 20"/>
          <p:cNvPicPr>
            <a:picLocks noChangeAspect="1"/>
          </p:cNvPicPr>
          <p:nvPr/>
        </p:nvPicPr>
        <p:blipFill>
          <a:blip r:embed="rId10"/>
          <a:stretch>
            <a:fillRect/>
          </a:stretch>
        </p:blipFill>
        <p:spPr>
          <a:xfrm>
            <a:off x="1277256" y="5987792"/>
            <a:ext cx="2674144" cy="657577"/>
          </a:xfrm>
          <a:prstGeom prst="rect">
            <a:avLst/>
          </a:prstGeom>
        </p:spPr>
      </p:pic>
      <p:pic>
        <p:nvPicPr>
          <p:cNvPr id="10" name="图片 9"/>
          <p:cNvPicPr>
            <a:picLocks noChangeAspect="1"/>
          </p:cNvPicPr>
          <p:nvPr/>
        </p:nvPicPr>
        <p:blipFill>
          <a:blip r:embed="rId11"/>
          <a:stretch>
            <a:fillRect/>
          </a:stretch>
        </p:blipFill>
        <p:spPr>
          <a:xfrm>
            <a:off x="4672665" y="5691335"/>
            <a:ext cx="358788" cy="780892"/>
          </a:xfrm>
          <a:prstGeom prst="rect">
            <a:avLst/>
          </a:prstGeom>
        </p:spPr>
      </p:pic>
      <p:pic>
        <p:nvPicPr>
          <p:cNvPr id="9" name="图片 8"/>
          <p:cNvPicPr>
            <a:picLocks noChangeAspect="1"/>
          </p:cNvPicPr>
          <p:nvPr/>
        </p:nvPicPr>
        <p:blipFill>
          <a:blip r:embed="rId12"/>
          <a:stretch>
            <a:fillRect/>
          </a:stretch>
        </p:blipFill>
        <p:spPr>
          <a:xfrm>
            <a:off x="4996892" y="5659177"/>
            <a:ext cx="400998" cy="865311"/>
          </a:xfrm>
          <a:prstGeom prst="rect">
            <a:avLst/>
          </a:prstGeom>
        </p:spPr>
      </p:pic>
      <p:sp>
        <p:nvSpPr>
          <p:cNvPr id="23" name="矩形 22"/>
          <p:cNvSpPr/>
          <p:nvPr/>
        </p:nvSpPr>
        <p:spPr>
          <a:xfrm>
            <a:off x="3078479" y="-1465420"/>
            <a:ext cx="694006" cy="1258675"/>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4" name="矩形 23"/>
          <p:cNvSpPr/>
          <p:nvPr/>
        </p:nvSpPr>
        <p:spPr>
          <a:xfrm>
            <a:off x="3772485" y="-1465420"/>
            <a:ext cx="694006" cy="1258675"/>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5" name="矩形 24"/>
          <p:cNvSpPr/>
          <p:nvPr/>
        </p:nvSpPr>
        <p:spPr>
          <a:xfrm>
            <a:off x="4466491" y="-1465420"/>
            <a:ext cx="694006" cy="1258675"/>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6" name="矩形 25"/>
          <p:cNvSpPr/>
          <p:nvPr/>
        </p:nvSpPr>
        <p:spPr>
          <a:xfrm>
            <a:off x="5160498" y="-1465420"/>
            <a:ext cx="694006" cy="1258675"/>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7" name="矩形 26"/>
          <p:cNvSpPr/>
          <p:nvPr/>
        </p:nvSpPr>
        <p:spPr>
          <a:xfrm>
            <a:off x="5854504" y="-1465420"/>
            <a:ext cx="694006" cy="1258675"/>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45" name="图片 44"/>
          <p:cNvPicPr>
            <a:picLocks noChangeAspect="1"/>
          </p:cNvPicPr>
          <p:nvPr/>
        </p:nvPicPr>
        <p:blipFill>
          <a:blip r:embed="rId13"/>
          <a:stretch>
            <a:fillRect/>
          </a:stretch>
        </p:blipFill>
        <p:spPr>
          <a:xfrm>
            <a:off x="332130" y="5417100"/>
            <a:ext cx="4262954" cy="649092"/>
          </a:xfrm>
          <a:prstGeom prst="rect">
            <a:avLst/>
          </a:prstGeom>
        </p:spPr>
      </p:pic>
      <p:pic>
        <p:nvPicPr>
          <p:cNvPr id="44" name="图片 27">
            <a:extLst>
              <a:ext uri="{FF2B5EF4-FFF2-40B4-BE49-F238E27FC236}">
                <a16:creationId xmlns:a16="http://schemas.microsoft.com/office/drawing/2014/main" id="{BF181BF9-24E5-BF81-3033-4078A114D8CB}"/>
              </a:ext>
            </a:extLst>
          </p:cNvPr>
          <p:cNvPicPr>
            <a:picLocks noChangeAspect="1"/>
          </p:cNvPicPr>
          <p:nvPr/>
        </p:nvPicPr>
        <p:blipFill>
          <a:blip r:embed="rId14"/>
          <a:stretch>
            <a:fillRect/>
          </a:stretch>
        </p:blipFill>
        <p:spPr>
          <a:xfrm>
            <a:off x="5239627" y="2169086"/>
            <a:ext cx="440845" cy="623837"/>
          </a:xfrm>
          <a:prstGeom prst="rect">
            <a:avLst/>
          </a:prstGeom>
        </p:spPr>
      </p:pic>
      <p:grpSp>
        <p:nvGrpSpPr>
          <p:cNvPr id="46" name="组合 28">
            <a:extLst>
              <a:ext uri="{FF2B5EF4-FFF2-40B4-BE49-F238E27FC236}">
                <a16:creationId xmlns:a16="http://schemas.microsoft.com/office/drawing/2014/main" id="{A6AA2449-3198-02D3-AF67-2678EEB9C000}"/>
              </a:ext>
            </a:extLst>
          </p:cNvPr>
          <p:cNvGrpSpPr/>
          <p:nvPr/>
        </p:nvGrpSpPr>
        <p:grpSpPr>
          <a:xfrm>
            <a:off x="5939554" y="2260566"/>
            <a:ext cx="5827605" cy="516834"/>
            <a:chOff x="7553738" y="2050705"/>
            <a:chExt cx="3578087" cy="516834"/>
          </a:xfrm>
        </p:grpSpPr>
        <p:sp>
          <p:nvSpPr>
            <p:cNvPr id="47" name="圆角矩形 29">
              <a:extLst>
                <a:ext uri="{FF2B5EF4-FFF2-40B4-BE49-F238E27FC236}">
                  <a16:creationId xmlns:a16="http://schemas.microsoft.com/office/drawing/2014/main" id="{FCEC2957-5B86-C406-A03B-F7A9459EA5C4}"/>
                </a:ext>
              </a:extLst>
            </p:cNvPr>
            <p:cNvSpPr/>
            <p:nvPr/>
          </p:nvSpPr>
          <p:spPr>
            <a:xfrm>
              <a:off x="7553738" y="2050705"/>
              <a:ext cx="3578087" cy="516834"/>
            </a:xfrm>
            <a:prstGeom prst="roundRect">
              <a:avLst>
                <a:gd name="adj" fmla="val 29488"/>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cs typeface="Arial" panose="020B0604020202020204" pitchFamily="34" charset="0"/>
              </a:endParaRPr>
            </a:p>
          </p:txBody>
        </p:sp>
        <p:sp>
          <p:nvSpPr>
            <p:cNvPr id="48" name="文本框 30">
              <a:extLst>
                <a:ext uri="{FF2B5EF4-FFF2-40B4-BE49-F238E27FC236}">
                  <a16:creationId xmlns:a16="http://schemas.microsoft.com/office/drawing/2014/main" id="{8056A75F-AE59-8663-20E4-74ED9E053FB6}"/>
                </a:ext>
              </a:extLst>
            </p:cNvPr>
            <p:cNvSpPr txBox="1"/>
            <p:nvPr/>
          </p:nvSpPr>
          <p:spPr>
            <a:xfrm>
              <a:off x="7675039" y="2065037"/>
              <a:ext cx="3422188" cy="461665"/>
            </a:xfrm>
            <a:prstGeom prst="rect">
              <a:avLst/>
            </a:prstGeom>
            <a:noFill/>
          </p:spPr>
          <p:txBody>
            <a:bodyPr wrap="square" rtlCol="0">
              <a:spAutoFit/>
            </a:bodyPr>
            <a:lstStyle/>
            <a:p>
              <a:pPr defTabSz="1218804">
                <a:defRPr/>
              </a:pPr>
              <a:r>
                <a:rPr lang="en-US" altLang="zh-CN" sz="2400" b="1" kern="0">
                  <a:solidFill>
                    <a:schemeClr val="bg1"/>
                  </a:solidFill>
                  <a:latin typeface="Arial" panose="020B0604020202020204" pitchFamily="34" charset="0"/>
                  <a:ea typeface="幼圆" panose="02010509060101010101" pitchFamily="49" charset="-122"/>
                  <a:cs typeface="Arial" panose="020B0604020202020204" pitchFamily="34" charset="0"/>
                </a:rPr>
                <a:t>A. </a:t>
              </a:r>
              <a:r>
                <a:rPr lang="vi-VN" altLang="zh-CN" sz="2400" b="1" kern="0">
                  <a:solidFill>
                    <a:schemeClr val="bg1"/>
                  </a:solidFill>
                  <a:latin typeface="Arial" panose="020B0604020202020204" pitchFamily="34" charset="0"/>
                  <a:ea typeface="幼圆" panose="02010509060101010101" pitchFamily="49" charset="-122"/>
                  <a:cs typeface="Arial" panose="020B0604020202020204" pitchFamily="34" charset="0"/>
                </a:rPr>
                <a:t>Người mắc hội chứng </a:t>
              </a:r>
              <a:r>
                <a:rPr lang="en-US" altLang="zh-CN" sz="2400" b="1" kern="0">
                  <a:solidFill>
                    <a:schemeClr val="bg1"/>
                  </a:solidFill>
                  <a:latin typeface="Arial" panose="020B0604020202020204" pitchFamily="34" charset="0"/>
                  <a:ea typeface="幼圆" panose="02010509060101010101" pitchFamily="49" charset="-122"/>
                  <a:cs typeface="Arial" panose="020B0604020202020204" pitchFamily="34" charset="0"/>
                </a:rPr>
                <a:t>Down</a:t>
              </a:r>
              <a:r>
                <a:rPr lang="vi-VN" altLang="zh-CN" sz="2400" b="1" kern="0">
                  <a:solidFill>
                    <a:schemeClr val="bg1"/>
                  </a:solidFill>
                  <a:latin typeface="Arial" panose="020B0604020202020204" pitchFamily="34" charset="0"/>
                  <a:ea typeface="幼圆" panose="02010509060101010101" pitchFamily="49" charset="-122"/>
                  <a:cs typeface="Arial" panose="020B0604020202020204" pitchFamily="34" charset="0"/>
                </a:rPr>
                <a:t>.</a:t>
              </a:r>
              <a:endParaRPr lang="zh-CN" altLang="en-US" sz="2400" b="1" kern="0" dirty="0">
                <a:solidFill>
                  <a:schemeClr val="bg1"/>
                </a:solidFill>
                <a:latin typeface="Arial" panose="020B0604020202020204" pitchFamily="34" charset="0"/>
                <a:ea typeface="幼圆" panose="02010509060101010101" pitchFamily="49" charset="-122"/>
                <a:cs typeface="Arial" panose="020B0604020202020204" pitchFamily="34" charset="0"/>
              </a:endParaRPr>
            </a:p>
          </p:txBody>
        </p:sp>
      </p:grpSp>
      <p:grpSp>
        <p:nvGrpSpPr>
          <p:cNvPr id="60" name="组合 31">
            <a:extLst>
              <a:ext uri="{FF2B5EF4-FFF2-40B4-BE49-F238E27FC236}">
                <a16:creationId xmlns:a16="http://schemas.microsoft.com/office/drawing/2014/main" id="{8FE7AAFE-7331-9660-ECC9-868635BCA991}"/>
              </a:ext>
            </a:extLst>
          </p:cNvPr>
          <p:cNvGrpSpPr/>
          <p:nvPr/>
        </p:nvGrpSpPr>
        <p:grpSpPr>
          <a:xfrm>
            <a:off x="5939555" y="3140004"/>
            <a:ext cx="5827605" cy="516834"/>
            <a:chOff x="7553738" y="2930980"/>
            <a:chExt cx="4332293" cy="516834"/>
          </a:xfrm>
        </p:grpSpPr>
        <p:sp>
          <p:nvSpPr>
            <p:cNvPr id="61" name="圆角矩形 32">
              <a:extLst>
                <a:ext uri="{FF2B5EF4-FFF2-40B4-BE49-F238E27FC236}">
                  <a16:creationId xmlns:a16="http://schemas.microsoft.com/office/drawing/2014/main" id="{9FB30B39-719D-D877-CCCE-A7C91193E689}"/>
                </a:ext>
              </a:extLst>
            </p:cNvPr>
            <p:cNvSpPr/>
            <p:nvPr/>
          </p:nvSpPr>
          <p:spPr>
            <a:xfrm>
              <a:off x="7553738" y="2930980"/>
              <a:ext cx="4332293" cy="516834"/>
            </a:xfrm>
            <a:prstGeom prst="roundRect">
              <a:avLst>
                <a:gd name="adj" fmla="val 29488"/>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cs typeface="Arial" panose="020B0604020202020204" pitchFamily="34" charset="0"/>
              </a:endParaRPr>
            </a:p>
          </p:txBody>
        </p:sp>
        <p:sp>
          <p:nvSpPr>
            <p:cNvPr id="62" name="文本框 33">
              <a:extLst>
                <a:ext uri="{FF2B5EF4-FFF2-40B4-BE49-F238E27FC236}">
                  <a16:creationId xmlns:a16="http://schemas.microsoft.com/office/drawing/2014/main" id="{C134636A-BD69-064E-F755-5B845CC52067}"/>
                </a:ext>
              </a:extLst>
            </p:cNvPr>
            <p:cNvSpPr txBox="1"/>
            <p:nvPr/>
          </p:nvSpPr>
          <p:spPr>
            <a:xfrm>
              <a:off x="7675038" y="2932060"/>
              <a:ext cx="4169103" cy="461665"/>
            </a:xfrm>
            <a:prstGeom prst="rect">
              <a:avLst/>
            </a:prstGeom>
            <a:noFill/>
          </p:spPr>
          <p:txBody>
            <a:bodyPr wrap="square" rtlCol="0">
              <a:spAutoFit/>
            </a:bodyPr>
            <a:lstStyle/>
            <a:p>
              <a:pPr defTabSz="1218804">
                <a:defRPr/>
              </a:pPr>
              <a:r>
                <a:rPr lang="vi-VN" altLang="zh-CN" sz="2400" b="1" kern="0">
                  <a:solidFill>
                    <a:schemeClr val="bg1"/>
                  </a:solidFill>
                  <a:latin typeface="Arial" panose="020B0604020202020204" pitchFamily="34" charset="0"/>
                  <a:ea typeface="幼圆" panose="02010509060101010101" pitchFamily="49" charset="-122"/>
                  <a:cs typeface="Arial" panose="020B0604020202020204" pitchFamily="34" charset="0"/>
                </a:rPr>
                <a:t>B.</a:t>
              </a:r>
              <a:r>
                <a:rPr lang="en-US" altLang="zh-CN" sz="2400" b="1" kern="0">
                  <a:solidFill>
                    <a:schemeClr val="bg1"/>
                  </a:solidFill>
                  <a:latin typeface="Arial" panose="020B0604020202020204" pitchFamily="34" charset="0"/>
                  <a:ea typeface="幼圆" panose="02010509060101010101" pitchFamily="49" charset="-122"/>
                  <a:cs typeface="Arial" panose="020B0604020202020204" pitchFamily="34" charset="0"/>
                </a:rPr>
                <a:t> </a:t>
              </a:r>
              <a:r>
                <a:rPr lang="vi-VN" altLang="zh-CN" sz="2400" b="1" kern="0">
                  <a:solidFill>
                    <a:schemeClr val="bg1"/>
                  </a:solidFill>
                  <a:latin typeface="Arial" panose="020B0604020202020204" pitchFamily="34" charset="0"/>
                  <a:ea typeface="幼圆" panose="02010509060101010101" pitchFamily="49" charset="-122"/>
                  <a:cs typeface="Arial" panose="020B0604020202020204" pitchFamily="34" charset="0"/>
                </a:rPr>
                <a:t>Người mắc bệnh bạch tạng</a:t>
              </a:r>
              <a:r>
                <a:rPr lang="en-US" altLang="zh-CN" sz="2400" b="1" kern="0">
                  <a:solidFill>
                    <a:schemeClr val="bg1"/>
                  </a:solidFill>
                  <a:latin typeface="Arial" panose="020B0604020202020204" pitchFamily="34" charset="0"/>
                  <a:ea typeface="幼圆" panose="02010509060101010101" pitchFamily="49" charset="-122"/>
                  <a:cs typeface="Arial" panose="020B0604020202020204" pitchFamily="34" charset="0"/>
                </a:rPr>
                <a:t>.</a:t>
              </a:r>
              <a:endParaRPr lang="zh-CN" altLang="en-US" sz="2400" b="1" kern="0" dirty="0">
                <a:solidFill>
                  <a:schemeClr val="bg1"/>
                </a:solidFill>
                <a:latin typeface="Arial" panose="020B0604020202020204" pitchFamily="34" charset="0"/>
                <a:ea typeface="幼圆" panose="02010509060101010101" pitchFamily="49" charset="-122"/>
                <a:cs typeface="Arial" panose="020B0604020202020204" pitchFamily="34" charset="0"/>
              </a:endParaRPr>
            </a:p>
          </p:txBody>
        </p:sp>
      </p:grpSp>
      <p:grpSp>
        <p:nvGrpSpPr>
          <p:cNvPr id="63" name="组合 34">
            <a:extLst>
              <a:ext uri="{FF2B5EF4-FFF2-40B4-BE49-F238E27FC236}">
                <a16:creationId xmlns:a16="http://schemas.microsoft.com/office/drawing/2014/main" id="{BDC99FF7-16C6-6CF8-635A-9D1683FF1B62}"/>
              </a:ext>
            </a:extLst>
          </p:cNvPr>
          <p:cNvGrpSpPr/>
          <p:nvPr/>
        </p:nvGrpSpPr>
        <p:grpSpPr>
          <a:xfrm>
            <a:off x="5939556" y="4093136"/>
            <a:ext cx="5827605" cy="516834"/>
            <a:chOff x="7553738" y="3789239"/>
            <a:chExt cx="5086501" cy="516834"/>
          </a:xfrm>
        </p:grpSpPr>
        <p:sp>
          <p:nvSpPr>
            <p:cNvPr id="64" name="圆角矩形 35">
              <a:extLst>
                <a:ext uri="{FF2B5EF4-FFF2-40B4-BE49-F238E27FC236}">
                  <a16:creationId xmlns:a16="http://schemas.microsoft.com/office/drawing/2014/main" id="{ADA60D14-60BF-33E3-480D-B66FC994AAAA}"/>
                </a:ext>
              </a:extLst>
            </p:cNvPr>
            <p:cNvSpPr/>
            <p:nvPr/>
          </p:nvSpPr>
          <p:spPr>
            <a:xfrm>
              <a:off x="7553738" y="3789239"/>
              <a:ext cx="5086501" cy="516834"/>
            </a:xfrm>
            <a:prstGeom prst="roundRect">
              <a:avLst>
                <a:gd name="adj" fmla="val 29488"/>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cs typeface="Arial" panose="020B0604020202020204" pitchFamily="34" charset="0"/>
              </a:endParaRPr>
            </a:p>
          </p:txBody>
        </p:sp>
        <p:sp>
          <p:nvSpPr>
            <p:cNvPr id="65" name="文本框 36">
              <a:extLst>
                <a:ext uri="{FF2B5EF4-FFF2-40B4-BE49-F238E27FC236}">
                  <a16:creationId xmlns:a16="http://schemas.microsoft.com/office/drawing/2014/main" id="{A315D6DB-CEBD-074F-0D1E-CB6D70A7806B}"/>
                </a:ext>
              </a:extLst>
            </p:cNvPr>
            <p:cNvSpPr txBox="1"/>
            <p:nvPr/>
          </p:nvSpPr>
          <p:spPr>
            <a:xfrm>
              <a:off x="7675038" y="3798003"/>
              <a:ext cx="4839501" cy="461665"/>
            </a:xfrm>
            <a:prstGeom prst="rect">
              <a:avLst/>
            </a:prstGeom>
            <a:noFill/>
          </p:spPr>
          <p:txBody>
            <a:bodyPr wrap="square" rtlCol="0">
              <a:spAutoFit/>
            </a:bodyPr>
            <a:lstStyle/>
            <a:p>
              <a:pPr defTabSz="1218804">
                <a:defRPr/>
              </a:pPr>
              <a:r>
                <a:rPr lang="vi-VN" altLang="zh-CN" sz="2400" b="1" kern="0">
                  <a:solidFill>
                    <a:schemeClr val="bg1"/>
                  </a:solidFill>
                  <a:latin typeface="Arial" panose="020B0604020202020204" pitchFamily="34" charset="0"/>
                  <a:ea typeface="幼圆" panose="02010509060101010101" pitchFamily="49" charset="-122"/>
                  <a:cs typeface="Arial" panose="020B0604020202020204" pitchFamily="34" charset="0"/>
                </a:rPr>
                <a:t>C.</a:t>
              </a:r>
              <a:r>
                <a:rPr lang="en-US" altLang="zh-CN" sz="2400" b="1" kern="0">
                  <a:solidFill>
                    <a:schemeClr val="bg1"/>
                  </a:solidFill>
                  <a:latin typeface="Arial" panose="020B0604020202020204" pitchFamily="34" charset="0"/>
                  <a:ea typeface="幼圆" panose="02010509060101010101" pitchFamily="49" charset="-122"/>
                  <a:cs typeface="Arial" panose="020B0604020202020204" pitchFamily="34" charset="0"/>
                </a:rPr>
                <a:t> </a:t>
              </a:r>
              <a:r>
                <a:rPr lang="vi-VN" altLang="zh-CN" sz="2400" b="1" kern="0">
                  <a:solidFill>
                    <a:schemeClr val="bg1"/>
                  </a:solidFill>
                  <a:latin typeface="Arial" panose="020B0604020202020204" pitchFamily="34" charset="0"/>
                  <a:ea typeface="幼圆" panose="02010509060101010101" pitchFamily="49" charset="-122"/>
                  <a:cs typeface="Arial" panose="020B0604020202020204" pitchFamily="34" charset="0"/>
                </a:rPr>
                <a:t>Người mắc tật câm điếc bẩm sinh.</a:t>
              </a:r>
              <a:endParaRPr lang="zh-CN" altLang="en-US" sz="2400" b="1" kern="0" dirty="0">
                <a:solidFill>
                  <a:schemeClr val="bg1"/>
                </a:solidFill>
                <a:latin typeface="Arial" panose="020B0604020202020204" pitchFamily="34" charset="0"/>
                <a:ea typeface="幼圆" panose="02010509060101010101" pitchFamily="49" charset="-122"/>
                <a:cs typeface="Arial" panose="020B0604020202020204" pitchFamily="34" charset="0"/>
              </a:endParaRPr>
            </a:p>
          </p:txBody>
        </p:sp>
      </p:grpSp>
      <p:grpSp>
        <p:nvGrpSpPr>
          <p:cNvPr id="66" name="组合 37">
            <a:extLst>
              <a:ext uri="{FF2B5EF4-FFF2-40B4-BE49-F238E27FC236}">
                <a16:creationId xmlns:a16="http://schemas.microsoft.com/office/drawing/2014/main" id="{22720230-A4A9-89F4-7A15-2756E8D28E92}"/>
              </a:ext>
            </a:extLst>
          </p:cNvPr>
          <p:cNvGrpSpPr/>
          <p:nvPr/>
        </p:nvGrpSpPr>
        <p:grpSpPr>
          <a:xfrm>
            <a:off x="5934515" y="5017372"/>
            <a:ext cx="5827604" cy="516834"/>
            <a:chOff x="7553738" y="4669514"/>
            <a:chExt cx="3860836" cy="516834"/>
          </a:xfrm>
        </p:grpSpPr>
        <p:sp>
          <p:nvSpPr>
            <p:cNvPr id="67" name="圆角矩形 38">
              <a:extLst>
                <a:ext uri="{FF2B5EF4-FFF2-40B4-BE49-F238E27FC236}">
                  <a16:creationId xmlns:a16="http://schemas.microsoft.com/office/drawing/2014/main" id="{0A85DC68-8A39-D736-0BC8-DC5E36D5A9FF}"/>
                </a:ext>
              </a:extLst>
            </p:cNvPr>
            <p:cNvSpPr/>
            <p:nvPr/>
          </p:nvSpPr>
          <p:spPr>
            <a:xfrm>
              <a:off x="7553738" y="4669514"/>
              <a:ext cx="3860836" cy="516834"/>
            </a:xfrm>
            <a:prstGeom prst="roundRect">
              <a:avLst>
                <a:gd name="adj" fmla="val 29488"/>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cs typeface="Arial" panose="020B0604020202020204" pitchFamily="34" charset="0"/>
              </a:endParaRPr>
            </a:p>
          </p:txBody>
        </p:sp>
        <p:sp>
          <p:nvSpPr>
            <p:cNvPr id="68" name="文本框 39">
              <a:extLst>
                <a:ext uri="{FF2B5EF4-FFF2-40B4-BE49-F238E27FC236}">
                  <a16:creationId xmlns:a16="http://schemas.microsoft.com/office/drawing/2014/main" id="{600B99CE-9C12-63CE-DB88-3389A940FCE3}"/>
                </a:ext>
              </a:extLst>
            </p:cNvPr>
            <p:cNvSpPr txBox="1"/>
            <p:nvPr/>
          </p:nvSpPr>
          <p:spPr>
            <a:xfrm>
              <a:off x="7665177" y="4680409"/>
              <a:ext cx="2641243" cy="461665"/>
            </a:xfrm>
            <a:prstGeom prst="rect">
              <a:avLst/>
            </a:prstGeom>
            <a:noFill/>
          </p:spPr>
          <p:txBody>
            <a:bodyPr wrap="square" rtlCol="0">
              <a:spAutoFit/>
            </a:bodyPr>
            <a:lstStyle/>
            <a:p>
              <a:pPr defTabSz="1218804">
                <a:defRPr/>
              </a:pPr>
              <a:r>
                <a:rPr lang="vi-VN" altLang="zh-CN" sz="2400" b="1" kern="0">
                  <a:solidFill>
                    <a:schemeClr val="bg1"/>
                  </a:solidFill>
                  <a:latin typeface="Arial" panose="020B0604020202020204" pitchFamily="34" charset="0"/>
                  <a:ea typeface="幼圆" panose="02010509060101010101" pitchFamily="49" charset="-122"/>
                  <a:cs typeface="Arial" panose="020B0604020202020204" pitchFamily="34" charset="0"/>
                </a:rPr>
                <a:t>D.</a:t>
              </a:r>
              <a:r>
                <a:rPr lang="en-US" altLang="zh-CN" sz="2400" b="1" kern="0">
                  <a:solidFill>
                    <a:schemeClr val="bg1"/>
                  </a:solidFill>
                  <a:latin typeface="Arial" panose="020B0604020202020204" pitchFamily="34" charset="0"/>
                  <a:ea typeface="幼圆" panose="02010509060101010101" pitchFamily="49" charset="-122"/>
                  <a:cs typeface="Arial" panose="020B0604020202020204" pitchFamily="34" charset="0"/>
                </a:rPr>
                <a:t> </a:t>
              </a:r>
              <a:r>
                <a:rPr lang="vi-VN" altLang="zh-CN" sz="2400" b="1" kern="0">
                  <a:solidFill>
                    <a:schemeClr val="bg1"/>
                  </a:solidFill>
                  <a:latin typeface="Arial" panose="020B0604020202020204" pitchFamily="34" charset="0"/>
                  <a:ea typeface="幼圆" panose="02010509060101010101" pitchFamily="49" charset="-122"/>
                  <a:cs typeface="Arial" panose="020B0604020202020204" pitchFamily="34" charset="0"/>
                </a:rPr>
                <a:t>Người bị bệnh mù màu.</a:t>
              </a:r>
              <a:endParaRPr lang="zh-CN" altLang="en-US" sz="2400" b="1" kern="0" dirty="0">
                <a:solidFill>
                  <a:schemeClr val="bg1"/>
                </a:solidFill>
                <a:latin typeface="Arial" panose="020B0604020202020204" pitchFamily="34" charset="0"/>
                <a:ea typeface="幼圆" panose="02010509060101010101" pitchFamily="49" charset="-122"/>
                <a:cs typeface="Arial" panose="020B0604020202020204" pitchFamily="34" charset="0"/>
              </a:endParaRPr>
            </a:p>
          </p:txBody>
        </p:sp>
      </p:grpSp>
      <p:pic>
        <p:nvPicPr>
          <p:cNvPr id="69" name="图片 40">
            <a:extLst>
              <a:ext uri="{FF2B5EF4-FFF2-40B4-BE49-F238E27FC236}">
                <a16:creationId xmlns:a16="http://schemas.microsoft.com/office/drawing/2014/main" id="{1A15FB3B-5559-A9C9-D76E-4D008849DF1E}"/>
              </a:ext>
            </a:extLst>
          </p:cNvPr>
          <p:cNvPicPr>
            <a:picLocks noChangeAspect="1"/>
          </p:cNvPicPr>
          <p:nvPr/>
        </p:nvPicPr>
        <p:blipFill>
          <a:blip r:embed="rId14"/>
          <a:stretch>
            <a:fillRect/>
          </a:stretch>
        </p:blipFill>
        <p:spPr>
          <a:xfrm>
            <a:off x="5239625" y="3131111"/>
            <a:ext cx="440845" cy="623837"/>
          </a:xfrm>
          <a:prstGeom prst="rect">
            <a:avLst/>
          </a:prstGeom>
        </p:spPr>
      </p:pic>
      <p:pic>
        <p:nvPicPr>
          <p:cNvPr id="70" name="图片 41">
            <a:extLst>
              <a:ext uri="{FF2B5EF4-FFF2-40B4-BE49-F238E27FC236}">
                <a16:creationId xmlns:a16="http://schemas.microsoft.com/office/drawing/2014/main" id="{2EC0589F-1413-91C0-3DE2-364F7FAAD3ED}"/>
              </a:ext>
            </a:extLst>
          </p:cNvPr>
          <p:cNvPicPr>
            <a:picLocks noChangeAspect="1"/>
          </p:cNvPicPr>
          <p:nvPr/>
        </p:nvPicPr>
        <p:blipFill>
          <a:blip r:embed="rId14"/>
          <a:stretch>
            <a:fillRect/>
          </a:stretch>
        </p:blipFill>
        <p:spPr>
          <a:xfrm>
            <a:off x="5239625" y="4093136"/>
            <a:ext cx="440845" cy="623837"/>
          </a:xfrm>
          <a:prstGeom prst="rect">
            <a:avLst/>
          </a:prstGeom>
        </p:spPr>
      </p:pic>
      <p:pic>
        <p:nvPicPr>
          <p:cNvPr id="71" name="图片 42">
            <a:extLst>
              <a:ext uri="{FF2B5EF4-FFF2-40B4-BE49-F238E27FC236}">
                <a16:creationId xmlns:a16="http://schemas.microsoft.com/office/drawing/2014/main" id="{78D26377-8601-AD62-C464-3A17530511BA}"/>
              </a:ext>
            </a:extLst>
          </p:cNvPr>
          <p:cNvPicPr>
            <a:picLocks noChangeAspect="1"/>
          </p:cNvPicPr>
          <p:nvPr/>
        </p:nvPicPr>
        <p:blipFill>
          <a:blip r:embed="rId14"/>
          <a:stretch>
            <a:fillRect/>
          </a:stretch>
        </p:blipFill>
        <p:spPr>
          <a:xfrm>
            <a:off x="5239625" y="5012108"/>
            <a:ext cx="440845" cy="623837"/>
          </a:xfrm>
          <a:prstGeom prst="rect">
            <a:avLst/>
          </a:prstGeom>
        </p:spPr>
      </p:pic>
      <p:sp>
        <p:nvSpPr>
          <p:cNvPr id="73" name="TextBox 72">
            <a:extLst>
              <a:ext uri="{FF2B5EF4-FFF2-40B4-BE49-F238E27FC236}">
                <a16:creationId xmlns:a16="http://schemas.microsoft.com/office/drawing/2014/main" id="{B9F38E16-77EB-8335-2F4A-C53D23439001}"/>
              </a:ext>
            </a:extLst>
          </p:cNvPr>
          <p:cNvSpPr txBox="1"/>
          <p:nvPr/>
        </p:nvSpPr>
        <p:spPr>
          <a:xfrm>
            <a:off x="1391425" y="1194985"/>
            <a:ext cx="9717455" cy="947503"/>
          </a:xfrm>
          <a:prstGeom prst="rect">
            <a:avLst/>
          </a:prstGeom>
          <a:noFill/>
        </p:spPr>
        <p:txBody>
          <a:bodyPr wrap="square">
            <a:spAutoFit/>
          </a:bodyPr>
          <a:lstStyle/>
          <a:p>
            <a:pPr>
              <a:lnSpc>
                <a:spcPct val="120000"/>
              </a:lnSpc>
            </a:pPr>
            <a:r>
              <a:rPr lang="vi-VN" sz="2400" b="1"/>
              <a:t>Câu 2. Người mắc bệnh/tật/hội chứng di truyền nào sau đây mang </a:t>
            </a:r>
            <a:r>
              <a:rPr lang="vi-VN" sz="2400" b="1">
                <a:solidFill>
                  <a:srgbClr val="C00000"/>
                </a:solidFill>
              </a:rPr>
              <a:t>bất thường về NST?</a:t>
            </a:r>
            <a:endParaRPr lang="en-US" sz="2400" b="1">
              <a:solidFill>
                <a:srgbClr val="C00000"/>
              </a:solidFill>
            </a:endParaRPr>
          </a:p>
        </p:txBody>
      </p:sp>
      <p:grpSp>
        <p:nvGrpSpPr>
          <p:cNvPr id="74" name="组合 52">
            <a:extLst>
              <a:ext uri="{FF2B5EF4-FFF2-40B4-BE49-F238E27FC236}">
                <a16:creationId xmlns:a16="http://schemas.microsoft.com/office/drawing/2014/main" id="{F43CB0F3-E946-32B6-8B1D-883583A9C024}"/>
              </a:ext>
            </a:extLst>
          </p:cNvPr>
          <p:cNvGrpSpPr/>
          <p:nvPr/>
        </p:nvGrpSpPr>
        <p:grpSpPr>
          <a:xfrm flipH="1">
            <a:off x="2322694" y="2946875"/>
            <a:ext cx="2205573" cy="1346221"/>
            <a:chOff x="3505786" y="1556624"/>
            <a:chExt cx="2133600" cy="2048256"/>
          </a:xfrm>
        </p:grpSpPr>
        <p:pic>
          <p:nvPicPr>
            <p:cNvPr id="75" name="图片 53">
              <a:extLst>
                <a:ext uri="{FF2B5EF4-FFF2-40B4-BE49-F238E27FC236}">
                  <a16:creationId xmlns:a16="http://schemas.microsoft.com/office/drawing/2014/main" id="{06DC454B-C4F0-DEB5-4F47-A9D3D991C7B1}"/>
                </a:ext>
              </a:extLst>
            </p:cNvPr>
            <p:cNvPicPr>
              <a:picLocks noChangeAspect="1"/>
            </p:cNvPicPr>
            <p:nvPr/>
          </p:nvPicPr>
          <p:blipFill>
            <a:blip r:embed="rId15"/>
            <a:stretch>
              <a:fillRect/>
            </a:stretch>
          </p:blipFill>
          <p:spPr>
            <a:xfrm flipH="1">
              <a:off x="3505786" y="1556624"/>
              <a:ext cx="2133600" cy="2048256"/>
            </a:xfrm>
            <a:prstGeom prst="rect">
              <a:avLst/>
            </a:prstGeom>
          </p:spPr>
        </p:pic>
        <p:sp>
          <p:nvSpPr>
            <p:cNvPr id="76" name="文本框 54">
              <a:extLst>
                <a:ext uri="{FF2B5EF4-FFF2-40B4-BE49-F238E27FC236}">
                  <a16:creationId xmlns:a16="http://schemas.microsoft.com/office/drawing/2014/main" id="{F3B0BB29-1218-4AE2-6480-524C490B9B65}"/>
                </a:ext>
              </a:extLst>
            </p:cNvPr>
            <p:cNvSpPr txBox="1"/>
            <p:nvPr/>
          </p:nvSpPr>
          <p:spPr>
            <a:xfrm>
              <a:off x="4063828" y="1724704"/>
              <a:ext cx="1114533" cy="1685800"/>
            </a:xfrm>
            <a:prstGeom prst="rect">
              <a:avLst/>
            </a:prstGeom>
            <a:noFill/>
            <a:effectLst/>
          </p:spPr>
          <p:txBody>
            <a:bodyPr wrap="square" rtlCol="0">
              <a:spAutoFit/>
            </a:bodyPr>
            <a:lstStyle/>
            <a:p>
              <a:pPr algn="ctr"/>
              <a:r>
                <a:rPr lang="en-US" altLang="zh-CN" sz="6600" b="1">
                  <a:solidFill>
                    <a:schemeClr val="bg1"/>
                  </a:solidFill>
                  <a:latin typeface="Arial" panose="020B0604020202020204" pitchFamily="34" charset="0"/>
                  <a:ea typeface="方正姚体" panose="02010601030101010101" pitchFamily="2" charset="-122"/>
                  <a:cs typeface="Arial" panose="020B0604020202020204" pitchFamily="34" charset="0"/>
                </a:rPr>
                <a:t>A</a:t>
              </a:r>
              <a:endParaRPr lang="zh-CN" altLang="en-US" sz="6600" b="1" dirty="0">
                <a:solidFill>
                  <a:schemeClr val="bg1"/>
                </a:solidFill>
                <a:latin typeface="Arial" panose="020B0604020202020204" pitchFamily="34" charset="0"/>
                <a:ea typeface="方正姚体" panose="02010601030101010101" pitchFamily="2" charset="-122"/>
                <a:cs typeface="Arial" panose="020B0604020202020204" pitchFamily="34" charset="0"/>
              </a:endParaRPr>
            </a:p>
          </p:txBody>
        </p:sp>
      </p:grpSp>
    </p:spTree>
    <p:extLst>
      <p:ext uri="{BB962C8B-B14F-4D97-AF65-F5344CB8AC3E}">
        <p14:creationId xmlns:p14="http://schemas.microsoft.com/office/powerpoint/2010/main" val="7043002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000"/>
                                        <p:tgtEl>
                                          <p:spTgt spid="44"/>
                                        </p:tgtEl>
                                      </p:cBhvr>
                                    </p:animEffect>
                                    <p:anim calcmode="lin" valueType="num">
                                      <p:cBhvr>
                                        <p:cTn id="8" dur="1000" fill="hold"/>
                                        <p:tgtEl>
                                          <p:spTgt spid="44"/>
                                        </p:tgtEl>
                                        <p:attrNameLst>
                                          <p:attrName>ppt_x</p:attrName>
                                        </p:attrNameLst>
                                      </p:cBhvr>
                                      <p:tavLst>
                                        <p:tav tm="0">
                                          <p:val>
                                            <p:strVal val="#ppt_x"/>
                                          </p:val>
                                        </p:tav>
                                        <p:tav tm="100000">
                                          <p:val>
                                            <p:strVal val="#ppt_x"/>
                                          </p:val>
                                        </p:tav>
                                      </p:tavLst>
                                    </p:anim>
                                    <p:anim calcmode="lin" valueType="num">
                                      <p:cBhvr>
                                        <p:cTn id="9" dur="1000" fill="hold"/>
                                        <p:tgtEl>
                                          <p:spTgt spid="4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wipe(left)">
                                      <p:cBhvr>
                                        <p:cTn id="13" dur="500"/>
                                        <p:tgtEl>
                                          <p:spTgt spid="46"/>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69"/>
                                        </p:tgtEl>
                                        <p:attrNameLst>
                                          <p:attrName>style.visibility</p:attrName>
                                        </p:attrNameLst>
                                      </p:cBhvr>
                                      <p:to>
                                        <p:strVal val="visible"/>
                                      </p:to>
                                    </p:set>
                                    <p:animEffect transition="in" filter="fade">
                                      <p:cBhvr>
                                        <p:cTn id="17" dur="1000"/>
                                        <p:tgtEl>
                                          <p:spTgt spid="69"/>
                                        </p:tgtEl>
                                      </p:cBhvr>
                                    </p:animEffect>
                                    <p:anim calcmode="lin" valueType="num">
                                      <p:cBhvr>
                                        <p:cTn id="18" dur="1000" fill="hold"/>
                                        <p:tgtEl>
                                          <p:spTgt spid="69"/>
                                        </p:tgtEl>
                                        <p:attrNameLst>
                                          <p:attrName>ppt_x</p:attrName>
                                        </p:attrNameLst>
                                      </p:cBhvr>
                                      <p:tavLst>
                                        <p:tav tm="0">
                                          <p:val>
                                            <p:strVal val="#ppt_x"/>
                                          </p:val>
                                        </p:tav>
                                        <p:tav tm="100000">
                                          <p:val>
                                            <p:strVal val="#ppt_x"/>
                                          </p:val>
                                        </p:tav>
                                      </p:tavLst>
                                    </p:anim>
                                    <p:anim calcmode="lin" valueType="num">
                                      <p:cBhvr>
                                        <p:cTn id="19" dur="1000" fill="hold"/>
                                        <p:tgtEl>
                                          <p:spTgt spid="6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60"/>
                                        </p:tgtEl>
                                        <p:attrNameLst>
                                          <p:attrName>style.visibility</p:attrName>
                                        </p:attrNameLst>
                                      </p:cBhvr>
                                      <p:to>
                                        <p:strVal val="visible"/>
                                      </p:to>
                                    </p:set>
                                    <p:animEffect transition="in" filter="wipe(left)">
                                      <p:cBhvr>
                                        <p:cTn id="23" dur="500"/>
                                        <p:tgtEl>
                                          <p:spTgt spid="60"/>
                                        </p:tgtEl>
                                      </p:cBhvr>
                                    </p:animEffect>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fade">
                                      <p:cBhvr>
                                        <p:cTn id="27" dur="1000"/>
                                        <p:tgtEl>
                                          <p:spTgt spid="70"/>
                                        </p:tgtEl>
                                      </p:cBhvr>
                                    </p:animEffect>
                                    <p:anim calcmode="lin" valueType="num">
                                      <p:cBhvr>
                                        <p:cTn id="28" dur="1000" fill="hold"/>
                                        <p:tgtEl>
                                          <p:spTgt spid="70"/>
                                        </p:tgtEl>
                                        <p:attrNameLst>
                                          <p:attrName>ppt_x</p:attrName>
                                        </p:attrNameLst>
                                      </p:cBhvr>
                                      <p:tavLst>
                                        <p:tav tm="0">
                                          <p:val>
                                            <p:strVal val="#ppt_x"/>
                                          </p:val>
                                        </p:tav>
                                        <p:tav tm="100000">
                                          <p:val>
                                            <p:strVal val="#ppt_x"/>
                                          </p:val>
                                        </p:tav>
                                      </p:tavLst>
                                    </p:anim>
                                    <p:anim calcmode="lin" valueType="num">
                                      <p:cBhvr>
                                        <p:cTn id="29" dur="1000" fill="hold"/>
                                        <p:tgtEl>
                                          <p:spTgt spid="70"/>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22" presetClass="entr" presetSubtype="8" fill="hold" nodeType="afterEffect">
                                  <p:stCondLst>
                                    <p:cond delay="0"/>
                                  </p:stCondLst>
                                  <p:childTnLst>
                                    <p:set>
                                      <p:cBhvr>
                                        <p:cTn id="32" dur="1" fill="hold">
                                          <p:stCondLst>
                                            <p:cond delay="0"/>
                                          </p:stCondLst>
                                        </p:cTn>
                                        <p:tgtEl>
                                          <p:spTgt spid="63"/>
                                        </p:tgtEl>
                                        <p:attrNameLst>
                                          <p:attrName>style.visibility</p:attrName>
                                        </p:attrNameLst>
                                      </p:cBhvr>
                                      <p:to>
                                        <p:strVal val="visible"/>
                                      </p:to>
                                    </p:set>
                                    <p:animEffect transition="in" filter="wipe(left)">
                                      <p:cBhvr>
                                        <p:cTn id="33" dur="500"/>
                                        <p:tgtEl>
                                          <p:spTgt spid="63"/>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1"/>
                                        </p:tgtEl>
                                        <p:attrNameLst>
                                          <p:attrName>style.visibility</p:attrName>
                                        </p:attrNameLst>
                                      </p:cBhvr>
                                      <p:to>
                                        <p:strVal val="visible"/>
                                      </p:to>
                                    </p:set>
                                    <p:animEffect transition="in" filter="fade">
                                      <p:cBhvr>
                                        <p:cTn id="37" dur="1000"/>
                                        <p:tgtEl>
                                          <p:spTgt spid="71"/>
                                        </p:tgtEl>
                                      </p:cBhvr>
                                    </p:animEffect>
                                    <p:anim calcmode="lin" valueType="num">
                                      <p:cBhvr>
                                        <p:cTn id="38" dur="1000" fill="hold"/>
                                        <p:tgtEl>
                                          <p:spTgt spid="71"/>
                                        </p:tgtEl>
                                        <p:attrNameLst>
                                          <p:attrName>ppt_x</p:attrName>
                                        </p:attrNameLst>
                                      </p:cBhvr>
                                      <p:tavLst>
                                        <p:tav tm="0">
                                          <p:val>
                                            <p:strVal val="#ppt_x"/>
                                          </p:val>
                                        </p:tav>
                                        <p:tav tm="100000">
                                          <p:val>
                                            <p:strVal val="#ppt_x"/>
                                          </p:val>
                                        </p:tav>
                                      </p:tavLst>
                                    </p:anim>
                                    <p:anim calcmode="lin" valueType="num">
                                      <p:cBhvr>
                                        <p:cTn id="39" dur="1000" fill="hold"/>
                                        <p:tgtEl>
                                          <p:spTgt spid="71"/>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22" presetClass="entr" presetSubtype="8" fill="hold" nodeType="afterEffect">
                                  <p:stCondLst>
                                    <p:cond delay="0"/>
                                  </p:stCondLst>
                                  <p:childTnLst>
                                    <p:set>
                                      <p:cBhvr>
                                        <p:cTn id="42" dur="1" fill="hold">
                                          <p:stCondLst>
                                            <p:cond delay="0"/>
                                          </p:stCondLst>
                                        </p:cTn>
                                        <p:tgtEl>
                                          <p:spTgt spid="66"/>
                                        </p:tgtEl>
                                        <p:attrNameLst>
                                          <p:attrName>style.visibility</p:attrName>
                                        </p:attrNameLst>
                                      </p:cBhvr>
                                      <p:to>
                                        <p:strVal val="visible"/>
                                      </p:to>
                                    </p:set>
                                    <p:animEffect transition="in" filter="wipe(left)">
                                      <p:cBhvr>
                                        <p:cTn id="43" dur="500"/>
                                        <p:tgtEl>
                                          <p:spTgt spid="6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74"/>
                                        </p:tgtEl>
                                        <p:attrNameLst>
                                          <p:attrName>style.visibility</p:attrName>
                                        </p:attrNameLst>
                                      </p:cBhvr>
                                      <p:to>
                                        <p:strVal val="visible"/>
                                      </p:to>
                                    </p:set>
                                    <p:animEffect transition="in" filter="wipe(down)">
                                      <p:cBhvr>
                                        <p:cTn id="48"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A05AB6DB-88A5-5687-920C-278AD710BB23}"/>
              </a:ext>
            </a:extLst>
          </p:cNvPr>
          <p:cNvSpPr txBox="1"/>
          <p:nvPr/>
        </p:nvSpPr>
        <p:spPr>
          <a:xfrm>
            <a:off x="695400" y="260648"/>
            <a:ext cx="11233248" cy="1078950"/>
          </a:xfrm>
          <a:prstGeom prst="rect">
            <a:avLst/>
          </a:prstGeom>
          <a:noFill/>
        </p:spPr>
        <p:txBody>
          <a:bodyPr wrap="square">
            <a:spAutoFit/>
          </a:bodyPr>
          <a:lstStyle>
            <a:defPPr>
              <a:defRPr lang="en-US"/>
            </a:defPPr>
            <a:lvl1pPr>
              <a:lnSpc>
                <a:spcPct val="120000"/>
              </a:lnSpc>
              <a:defRPr sz="2400" b="1"/>
            </a:lvl1pPr>
          </a:lstStyle>
          <a:p>
            <a:r>
              <a:rPr lang="vi-VN" sz="2800">
                <a:solidFill>
                  <a:schemeClr val="bg1"/>
                </a:solidFill>
              </a:rPr>
              <a:t>Câu 3. Tại sao tỉ lệ trẻ mắc bệnh </a:t>
            </a:r>
            <a:r>
              <a:rPr lang="en-US" sz="2800">
                <a:solidFill>
                  <a:schemeClr val="bg1"/>
                </a:solidFill>
              </a:rPr>
              <a:t>Down</a:t>
            </a:r>
            <a:r>
              <a:rPr lang="vi-VN" sz="2800">
                <a:solidFill>
                  <a:schemeClr val="bg1"/>
                </a:solidFill>
              </a:rPr>
              <a:t> có tỉ lệ gia tăng theo độ tuổi của người mẹ?</a:t>
            </a:r>
            <a:endParaRPr lang="en-US" sz="2800">
              <a:solidFill>
                <a:schemeClr val="bg1"/>
              </a:solidFill>
            </a:endParaRPr>
          </a:p>
        </p:txBody>
      </p:sp>
      <p:sp>
        <p:nvSpPr>
          <p:cNvPr id="30" name="任意多边形 27">
            <a:extLst>
              <a:ext uri="{FF2B5EF4-FFF2-40B4-BE49-F238E27FC236}">
                <a16:creationId xmlns:a16="http://schemas.microsoft.com/office/drawing/2014/main" id="{F8FAEE48-D7BD-FFB9-BF4B-B1A9B7487AA9}"/>
              </a:ext>
            </a:extLst>
          </p:cNvPr>
          <p:cNvSpPr/>
          <p:nvPr/>
        </p:nvSpPr>
        <p:spPr>
          <a:xfrm>
            <a:off x="-1084250" y="2125454"/>
            <a:ext cx="4695045" cy="1873220"/>
          </a:xfrm>
          <a:custGeom>
            <a:avLst/>
            <a:gdLst>
              <a:gd name="connsiteX0" fmla="*/ 1628463 w 4008766"/>
              <a:gd name="connsiteY0" fmla="*/ 0 h 1599410"/>
              <a:gd name="connsiteX1" fmla="*/ 1646822 w 4008766"/>
              <a:gd name="connsiteY1" fmla="*/ 0 h 1599410"/>
              <a:gd name="connsiteX2" fmla="*/ 3601835 w 4008766"/>
              <a:gd name="connsiteY2" fmla="*/ 0 h 1599410"/>
              <a:gd name="connsiteX3" fmla="*/ 4008766 w 4008766"/>
              <a:gd name="connsiteY3" fmla="*/ 406932 h 1599410"/>
              <a:gd name="connsiteX4" fmla="*/ 3601835 w 4008766"/>
              <a:gd name="connsiteY4" fmla="*/ 813863 h 1599410"/>
              <a:gd name="connsiteX5" fmla="*/ 3067145 w 4008766"/>
              <a:gd name="connsiteY5" fmla="*/ 813863 h 1599410"/>
              <a:gd name="connsiteX6" fmla="*/ 3067145 w 4008766"/>
              <a:gd name="connsiteY6" fmla="*/ 813864 h 1599410"/>
              <a:gd name="connsiteX7" fmla="*/ 1210565 w 4008766"/>
              <a:gd name="connsiteY7" fmla="*/ 813864 h 1599410"/>
              <a:gd name="connsiteX8" fmla="*/ 1210539 w 4008766"/>
              <a:gd name="connsiteY8" fmla="*/ 813855 h 1599410"/>
              <a:gd name="connsiteX9" fmla="*/ 931442 w 4008766"/>
              <a:gd name="connsiteY9" fmla="*/ 771659 h 1599410"/>
              <a:gd name="connsiteX10" fmla="*/ 11958 w 4008766"/>
              <a:gd name="connsiteY10" fmla="*/ 1521060 h 1599410"/>
              <a:gd name="connsiteX11" fmla="*/ 0 w 4008766"/>
              <a:gd name="connsiteY11" fmla="*/ 1599410 h 1599410"/>
              <a:gd name="connsiteX12" fmla="*/ 5994 w 4008766"/>
              <a:gd name="connsiteY12" fmla="*/ 1480707 h 1599410"/>
              <a:gd name="connsiteX13" fmla="*/ 1488592 w 4008766"/>
              <a:gd name="connsiteY13" fmla="*/ 7492 h 1599410"/>
              <a:gd name="connsiteX14" fmla="*/ 1628463 w 4008766"/>
              <a:gd name="connsiteY14" fmla="*/ 869 h 1599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08766" h="1599410">
                <a:moveTo>
                  <a:pt x="1628463" y="0"/>
                </a:moveTo>
                <a:lnTo>
                  <a:pt x="1646822" y="0"/>
                </a:lnTo>
                <a:lnTo>
                  <a:pt x="3601835" y="0"/>
                </a:lnTo>
                <a:lnTo>
                  <a:pt x="4008766" y="406932"/>
                </a:lnTo>
                <a:lnTo>
                  <a:pt x="3601835" y="813863"/>
                </a:lnTo>
                <a:lnTo>
                  <a:pt x="3067145" y="813863"/>
                </a:lnTo>
                <a:lnTo>
                  <a:pt x="3067145" y="813864"/>
                </a:lnTo>
                <a:lnTo>
                  <a:pt x="1210565" y="813864"/>
                </a:lnTo>
                <a:lnTo>
                  <a:pt x="1210539" y="813855"/>
                </a:lnTo>
                <a:cubicBezTo>
                  <a:pt x="1122372" y="786432"/>
                  <a:pt x="1028632" y="771659"/>
                  <a:pt x="931442" y="771659"/>
                </a:cubicBezTo>
                <a:cubicBezTo>
                  <a:pt x="477888" y="771659"/>
                  <a:pt x="99475" y="1093378"/>
                  <a:pt x="11958" y="1521060"/>
                </a:cubicBezTo>
                <a:lnTo>
                  <a:pt x="0" y="1599410"/>
                </a:lnTo>
                <a:lnTo>
                  <a:pt x="5994" y="1480707"/>
                </a:lnTo>
                <a:cubicBezTo>
                  <a:pt x="85178" y="700997"/>
                  <a:pt x="707462" y="81841"/>
                  <a:pt x="1488592" y="7492"/>
                </a:cubicBezTo>
                <a:lnTo>
                  <a:pt x="1628463" y="869"/>
                </a:lnTo>
                <a:close/>
              </a:path>
            </a:pathLst>
          </a:custGeom>
          <a:blipFill>
            <a:blip r:embed="rId2"/>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五边形 30">
            <a:extLst>
              <a:ext uri="{FF2B5EF4-FFF2-40B4-BE49-F238E27FC236}">
                <a16:creationId xmlns:a16="http://schemas.microsoft.com/office/drawing/2014/main" id="{0CD8D1E7-1204-350B-8A12-02376271088B}"/>
              </a:ext>
            </a:extLst>
          </p:cNvPr>
          <p:cNvSpPr/>
          <p:nvPr/>
        </p:nvSpPr>
        <p:spPr>
          <a:xfrm>
            <a:off x="225327" y="3078647"/>
            <a:ext cx="3418422" cy="1054464"/>
          </a:xfrm>
          <a:prstGeom prst="homePlat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endParaRPr>
          </a:p>
        </p:txBody>
      </p:sp>
      <p:sp>
        <p:nvSpPr>
          <p:cNvPr id="36" name="五边形 33">
            <a:extLst>
              <a:ext uri="{FF2B5EF4-FFF2-40B4-BE49-F238E27FC236}">
                <a16:creationId xmlns:a16="http://schemas.microsoft.com/office/drawing/2014/main" id="{5F583039-F737-C0D7-2D9E-6F8F1152B425}"/>
              </a:ext>
            </a:extLst>
          </p:cNvPr>
          <p:cNvSpPr/>
          <p:nvPr/>
        </p:nvSpPr>
        <p:spPr>
          <a:xfrm>
            <a:off x="225327" y="4133111"/>
            <a:ext cx="3418422" cy="1054464"/>
          </a:xfrm>
          <a:prstGeom prst="homePlate">
            <a:avLst/>
          </a:prstGeom>
          <a:blipFill>
            <a:blip r:embed="rId2"/>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endParaRPr>
          </a:p>
        </p:txBody>
      </p:sp>
      <p:sp>
        <p:nvSpPr>
          <p:cNvPr id="39" name="任意多边形 36">
            <a:extLst>
              <a:ext uri="{FF2B5EF4-FFF2-40B4-BE49-F238E27FC236}">
                <a16:creationId xmlns:a16="http://schemas.microsoft.com/office/drawing/2014/main" id="{0FC6A8E7-3E99-962E-0FEA-AE450D7680EA}"/>
              </a:ext>
            </a:extLst>
          </p:cNvPr>
          <p:cNvSpPr/>
          <p:nvPr/>
        </p:nvSpPr>
        <p:spPr>
          <a:xfrm flipV="1">
            <a:off x="-1088713" y="4265831"/>
            <a:ext cx="4699508" cy="1873220"/>
          </a:xfrm>
          <a:custGeom>
            <a:avLst/>
            <a:gdLst>
              <a:gd name="connsiteX0" fmla="*/ 0 w 4012577"/>
              <a:gd name="connsiteY0" fmla="*/ 1599410 h 1599410"/>
              <a:gd name="connsiteX1" fmla="*/ 11958 w 4012577"/>
              <a:gd name="connsiteY1" fmla="*/ 1521060 h 1599410"/>
              <a:gd name="connsiteX2" fmla="*/ 931442 w 4012577"/>
              <a:gd name="connsiteY2" fmla="*/ 771659 h 1599410"/>
              <a:gd name="connsiteX3" fmla="*/ 1210539 w 4012577"/>
              <a:gd name="connsiteY3" fmla="*/ 813855 h 1599410"/>
              <a:gd name="connsiteX4" fmla="*/ 1210565 w 4012577"/>
              <a:gd name="connsiteY4" fmla="*/ 813864 h 1599410"/>
              <a:gd name="connsiteX5" fmla="*/ 1576005 w 4012577"/>
              <a:gd name="connsiteY5" fmla="*/ 813864 h 1599410"/>
              <a:gd name="connsiteX6" fmla="*/ 3067145 w 4012577"/>
              <a:gd name="connsiteY6" fmla="*/ 813864 h 1599410"/>
              <a:gd name="connsiteX7" fmla="*/ 3605646 w 4012577"/>
              <a:gd name="connsiteY7" fmla="*/ 813864 h 1599410"/>
              <a:gd name="connsiteX8" fmla="*/ 4012577 w 4012577"/>
              <a:gd name="connsiteY8" fmla="*/ 406933 h 1599410"/>
              <a:gd name="connsiteX9" fmla="*/ 3605646 w 4012577"/>
              <a:gd name="connsiteY9" fmla="*/ 1 h 1599410"/>
              <a:gd name="connsiteX10" fmla="*/ 1646838 w 4012577"/>
              <a:gd name="connsiteY10" fmla="*/ 1 h 1599410"/>
              <a:gd name="connsiteX11" fmla="*/ 1646822 w 4012577"/>
              <a:gd name="connsiteY11" fmla="*/ 0 h 1599410"/>
              <a:gd name="connsiteX12" fmla="*/ 1646801 w 4012577"/>
              <a:gd name="connsiteY12" fmla="*/ 1 h 1599410"/>
              <a:gd name="connsiteX13" fmla="*/ 1576005 w 4012577"/>
              <a:gd name="connsiteY13" fmla="*/ 1 h 1599410"/>
              <a:gd name="connsiteX14" fmla="*/ 1576005 w 4012577"/>
              <a:gd name="connsiteY14" fmla="*/ 3353 h 1599410"/>
              <a:gd name="connsiteX15" fmla="*/ 1488592 w 4012577"/>
              <a:gd name="connsiteY15" fmla="*/ 7492 h 1599410"/>
              <a:gd name="connsiteX16" fmla="*/ 5994 w 4012577"/>
              <a:gd name="connsiteY16" fmla="*/ 1480707 h 1599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012577" h="1599410">
                <a:moveTo>
                  <a:pt x="0" y="1599410"/>
                </a:moveTo>
                <a:lnTo>
                  <a:pt x="11958" y="1521060"/>
                </a:lnTo>
                <a:cubicBezTo>
                  <a:pt x="99475" y="1093378"/>
                  <a:pt x="477888" y="771659"/>
                  <a:pt x="931442" y="771659"/>
                </a:cubicBezTo>
                <a:cubicBezTo>
                  <a:pt x="1028632" y="771659"/>
                  <a:pt x="1122372" y="786432"/>
                  <a:pt x="1210539" y="813855"/>
                </a:cubicBezTo>
                <a:lnTo>
                  <a:pt x="1210565" y="813864"/>
                </a:lnTo>
                <a:lnTo>
                  <a:pt x="1576005" y="813864"/>
                </a:lnTo>
                <a:lnTo>
                  <a:pt x="3067145" y="813864"/>
                </a:lnTo>
                <a:lnTo>
                  <a:pt x="3605646" y="813864"/>
                </a:lnTo>
                <a:lnTo>
                  <a:pt x="4012577" y="406933"/>
                </a:lnTo>
                <a:lnTo>
                  <a:pt x="3605646" y="1"/>
                </a:lnTo>
                <a:lnTo>
                  <a:pt x="1646838" y="1"/>
                </a:lnTo>
                <a:lnTo>
                  <a:pt x="1646822" y="0"/>
                </a:lnTo>
                <a:lnTo>
                  <a:pt x="1646801" y="1"/>
                </a:lnTo>
                <a:lnTo>
                  <a:pt x="1576005" y="1"/>
                </a:lnTo>
                <a:lnTo>
                  <a:pt x="1576005" y="3353"/>
                </a:lnTo>
                <a:lnTo>
                  <a:pt x="1488592" y="7492"/>
                </a:lnTo>
                <a:cubicBezTo>
                  <a:pt x="707462" y="81841"/>
                  <a:pt x="85178" y="700997"/>
                  <a:pt x="5994" y="1480707"/>
                </a:cubicBezTo>
                <a:close/>
              </a:path>
            </a:pathLst>
          </a:cu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39">
            <a:extLst>
              <a:ext uri="{FF2B5EF4-FFF2-40B4-BE49-F238E27FC236}">
                <a16:creationId xmlns:a16="http://schemas.microsoft.com/office/drawing/2014/main" id="{CCD76C8D-151C-8929-27E9-4651EE725AD9}"/>
              </a:ext>
            </a:extLst>
          </p:cNvPr>
          <p:cNvSpPr>
            <a:spLocks noChangeAspect="1"/>
          </p:cNvSpPr>
          <p:nvPr/>
        </p:nvSpPr>
        <p:spPr>
          <a:xfrm>
            <a:off x="-1102883" y="2994710"/>
            <a:ext cx="2276802" cy="2276802"/>
          </a:xfrm>
          <a:prstGeom prst="ellipse">
            <a:avLst/>
          </a:prstGeom>
          <a:gradFill>
            <a:gsLst>
              <a:gs pos="0">
                <a:srgbClr val="E2E2E2"/>
              </a:gs>
              <a:gs pos="100000">
                <a:schemeClr val="bg1"/>
              </a:gs>
            </a:gsLst>
            <a:lin ang="3600000" scaled="0"/>
          </a:gra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4" name="组合 12">
            <a:extLst>
              <a:ext uri="{FF2B5EF4-FFF2-40B4-BE49-F238E27FC236}">
                <a16:creationId xmlns:a16="http://schemas.microsoft.com/office/drawing/2014/main" id="{F2F401FB-C6DE-E541-9675-069AA6E8F806}"/>
              </a:ext>
            </a:extLst>
          </p:cNvPr>
          <p:cNvGrpSpPr/>
          <p:nvPr/>
        </p:nvGrpSpPr>
        <p:grpSpPr>
          <a:xfrm>
            <a:off x="2279576" y="5374982"/>
            <a:ext cx="674608" cy="674608"/>
            <a:chOff x="5633937" y="5416673"/>
            <a:chExt cx="674608" cy="674608"/>
          </a:xfrm>
        </p:grpSpPr>
        <p:sp>
          <p:nvSpPr>
            <p:cNvPr id="45" name="椭圆 13">
              <a:extLst>
                <a:ext uri="{FF2B5EF4-FFF2-40B4-BE49-F238E27FC236}">
                  <a16:creationId xmlns:a16="http://schemas.microsoft.com/office/drawing/2014/main" id="{B2713F9F-7499-AD52-5A65-96F6F220C6FA}"/>
                </a:ext>
              </a:extLst>
            </p:cNvPr>
            <p:cNvSpPr>
              <a:spLocks noChangeAspect="1"/>
            </p:cNvSpPr>
            <p:nvPr/>
          </p:nvSpPr>
          <p:spPr>
            <a:xfrm>
              <a:off x="5633937" y="5416673"/>
              <a:ext cx="674608" cy="674608"/>
            </a:xfrm>
            <a:prstGeom prst="ellipse">
              <a:avLst/>
            </a:prstGeom>
            <a:blipFill>
              <a:blip r:embed="rId3"/>
              <a:stretch>
                <a:fillRect/>
              </a:stretch>
            </a:blip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endParaRPr>
            </a:p>
          </p:txBody>
        </p:sp>
        <p:sp>
          <p:nvSpPr>
            <p:cNvPr id="46" name="文本框 14">
              <a:extLst>
                <a:ext uri="{FF2B5EF4-FFF2-40B4-BE49-F238E27FC236}">
                  <a16:creationId xmlns:a16="http://schemas.microsoft.com/office/drawing/2014/main" id="{73545A65-290D-EC5A-91E1-05D0FC3146E7}"/>
                </a:ext>
              </a:extLst>
            </p:cNvPr>
            <p:cNvSpPr txBox="1"/>
            <p:nvPr/>
          </p:nvSpPr>
          <p:spPr>
            <a:xfrm>
              <a:off x="5779591" y="5492367"/>
              <a:ext cx="444352" cy="523220"/>
            </a:xfrm>
            <a:prstGeom prst="rect">
              <a:avLst/>
            </a:prstGeom>
            <a:noFill/>
            <a:effectLst/>
          </p:spPr>
          <p:txBody>
            <a:bodyPr wrap="none" rtlCol="0">
              <a:spAutoFit/>
            </a:bodyPr>
            <a:lstStyle/>
            <a:p>
              <a:pPr algn="ctr"/>
              <a:r>
                <a:rPr lang="en-US" altLang="zh-CN" sz="2800" b="1">
                  <a:solidFill>
                    <a:schemeClr val="bg1"/>
                  </a:solidFill>
                  <a:latin typeface="+mj-lt"/>
                  <a:ea typeface="方正兰亭超细黑简体" panose="02000000000000000000" pitchFamily="2" charset="-122"/>
                </a:rPr>
                <a:t>D</a:t>
              </a:r>
              <a:endParaRPr lang="zh-CN" altLang="en-US" sz="2800" b="1" dirty="0">
                <a:solidFill>
                  <a:schemeClr val="bg1"/>
                </a:solidFill>
                <a:latin typeface="+mj-lt"/>
                <a:ea typeface="方正兰亭超细黑简体" panose="02000000000000000000" pitchFamily="2" charset="-122"/>
              </a:endParaRPr>
            </a:p>
          </p:txBody>
        </p:sp>
      </p:grpSp>
      <p:grpSp>
        <p:nvGrpSpPr>
          <p:cNvPr id="47" name="组合 15">
            <a:extLst>
              <a:ext uri="{FF2B5EF4-FFF2-40B4-BE49-F238E27FC236}">
                <a16:creationId xmlns:a16="http://schemas.microsoft.com/office/drawing/2014/main" id="{0A48558B-DE39-EA15-54EA-04636E21DB24}"/>
              </a:ext>
            </a:extLst>
          </p:cNvPr>
          <p:cNvGrpSpPr/>
          <p:nvPr/>
        </p:nvGrpSpPr>
        <p:grpSpPr>
          <a:xfrm>
            <a:off x="2279576" y="4311734"/>
            <a:ext cx="674608" cy="674608"/>
            <a:chOff x="5633937" y="4353425"/>
            <a:chExt cx="674608" cy="674608"/>
          </a:xfrm>
        </p:grpSpPr>
        <p:sp>
          <p:nvSpPr>
            <p:cNvPr id="48" name="椭圆 16">
              <a:extLst>
                <a:ext uri="{FF2B5EF4-FFF2-40B4-BE49-F238E27FC236}">
                  <a16:creationId xmlns:a16="http://schemas.microsoft.com/office/drawing/2014/main" id="{1732B52E-EC2C-D900-2B0C-D48B97EEB755}"/>
                </a:ext>
              </a:extLst>
            </p:cNvPr>
            <p:cNvSpPr>
              <a:spLocks noChangeAspect="1"/>
            </p:cNvSpPr>
            <p:nvPr/>
          </p:nvSpPr>
          <p:spPr>
            <a:xfrm>
              <a:off x="5633937" y="4353425"/>
              <a:ext cx="674608" cy="674608"/>
            </a:xfrm>
            <a:prstGeom prst="ellipse">
              <a:avLst/>
            </a:prstGeom>
            <a:blipFill>
              <a:blip r:embed="rId2"/>
              <a:stretch>
                <a:fillRect/>
              </a:stretch>
            </a:blip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endParaRPr>
            </a:p>
          </p:txBody>
        </p:sp>
        <p:sp>
          <p:nvSpPr>
            <p:cNvPr id="49" name="文本框 17">
              <a:extLst>
                <a:ext uri="{FF2B5EF4-FFF2-40B4-BE49-F238E27FC236}">
                  <a16:creationId xmlns:a16="http://schemas.microsoft.com/office/drawing/2014/main" id="{878ED8F2-73A5-EF26-686F-59F8AC1254B1}"/>
                </a:ext>
              </a:extLst>
            </p:cNvPr>
            <p:cNvSpPr txBox="1"/>
            <p:nvPr/>
          </p:nvSpPr>
          <p:spPr>
            <a:xfrm>
              <a:off x="5749065" y="4422114"/>
              <a:ext cx="444352" cy="523220"/>
            </a:xfrm>
            <a:prstGeom prst="rect">
              <a:avLst/>
            </a:prstGeom>
            <a:noFill/>
            <a:effectLst/>
          </p:spPr>
          <p:txBody>
            <a:bodyPr wrap="none" rtlCol="0">
              <a:spAutoFit/>
            </a:bodyPr>
            <a:lstStyle/>
            <a:p>
              <a:pPr algn="ctr"/>
              <a:r>
                <a:rPr lang="en-US" altLang="zh-CN" sz="2800" b="1">
                  <a:solidFill>
                    <a:srgbClr val="FDFDFD"/>
                  </a:solidFill>
                  <a:latin typeface="+mj-lt"/>
                  <a:ea typeface="方正兰亭超细黑简体" panose="02000000000000000000" pitchFamily="2" charset="-122"/>
                </a:rPr>
                <a:t>C</a:t>
              </a:r>
              <a:endParaRPr lang="zh-CN" altLang="en-US" sz="2800" b="1" dirty="0">
                <a:solidFill>
                  <a:srgbClr val="FDFDFD"/>
                </a:solidFill>
                <a:latin typeface="+mj-lt"/>
                <a:ea typeface="方正兰亭超细黑简体" panose="02000000000000000000" pitchFamily="2" charset="-122"/>
              </a:endParaRPr>
            </a:p>
          </p:txBody>
        </p:sp>
      </p:grpSp>
      <p:grpSp>
        <p:nvGrpSpPr>
          <p:cNvPr id="50" name="组合 19">
            <a:extLst>
              <a:ext uri="{FF2B5EF4-FFF2-40B4-BE49-F238E27FC236}">
                <a16:creationId xmlns:a16="http://schemas.microsoft.com/office/drawing/2014/main" id="{33B9E44A-DE15-4F58-A867-F803A38F30DE}"/>
              </a:ext>
            </a:extLst>
          </p:cNvPr>
          <p:cNvGrpSpPr/>
          <p:nvPr/>
        </p:nvGrpSpPr>
        <p:grpSpPr>
          <a:xfrm>
            <a:off x="2282201" y="3250265"/>
            <a:ext cx="674608" cy="674608"/>
            <a:chOff x="5636562" y="3291956"/>
            <a:chExt cx="674608" cy="674608"/>
          </a:xfrm>
        </p:grpSpPr>
        <p:sp>
          <p:nvSpPr>
            <p:cNvPr id="51" name="椭圆 21">
              <a:extLst>
                <a:ext uri="{FF2B5EF4-FFF2-40B4-BE49-F238E27FC236}">
                  <a16:creationId xmlns:a16="http://schemas.microsoft.com/office/drawing/2014/main" id="{7920EACC-08D8-DA87-77CF-242322F34AAD}"/>
                </a:ext>
              </a:extLst>
            </p:cNvPr>
            <p:cNvSpPr>
              <a:spLocks noChangeAspect="1"/>
            </p:cNvSpPr>
            <p:nvPr/>
          </p:nvSpPr>
          <p:spPr>
            <a:xfrm>
              <a:off x="5636562" y="3291956"/>
              <a:ext cx="674608" cy="674608"/>
            </a:xfrm>
            <a:prstGeom prst="ellipse">
              <a:avLst/>
            </a:prstGeom>
            <a:blipFill>
              <a:blip r:embed="rId3"/>
              <a:stretch>
                <a:fillRect/>
              </a:stretch>
            </a:blip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endParaRPr>
            </a:p>
          </p:txBody>
        </p:sp>
        <p:sp>
          <p:nvSpPr>
            <p:cNvPr id="52" name="文本框 22">
              <a:extLst>
                <a:ext uri="{FF2B5EF4-FFF2-40B4-BE49-F238E27FC236}">
                  <a16:creationId xmlns:a16="http://schemas.microsoft.com/office/drawing/2014/main" id="{6A7738F7-AD97-A68A-DE76-EE653D17CF6A}"/>
                </a:ext>
              </a:extLst>
            </p:cNvPr>
            <p:cNvSpPr txBox="1"/>
            <p:nvPr/>
          </p:nvSpPr>
          <p:spPr>
            <a:xfrm>
              <a:off x="5767406" y="3367650"/>
              <a:ext cx="444352" cy="523220"/>
            </a:xfrm>
            <a:prstGeom prst="rect">
              <a:avLst/>
            </a:prstGeom>
            <a:noFill/>
            <a:effectLst/>
          </p:spPr>
          <p:txBody>
            <a:bodyPr wrap="none" rtlCol="0">
              <a:spAutoFit/>
            </a:bodyPr>
            <a:lstStyle/>
            <a:p>
              <a:pPr algn="ctr"/>
              <a:r>
                <a:rPr lang="en-US" altLang="zh-CN" sz="2800" b="1">
                  <a:solidFill>
                    <a:schemeClr val="bg1"/>
                  </a:solidFill>
                  <a:latin typeface="+mj-lt"/>
                  <a:ea typeface="方正兰亭超细黑简体" panose="02000000000000000000" pitchFamily="2" charset="-122"/>
                </a:rPr>
                <a:t>B</a:t>
              </a:r>
              <a:endParaRPr lang="zh-CN" altLang="en-US" sz="2800" b="1" dirty="0">
                <a:solidFill>
                  <a:schemeClr val="bg1"/>
                </a:solidFill>
                <a:latin typeface="+mj-lt"/>
                <a:ea typeface="方正兰亭超细黑简体" panose="02000000000000000000" pitchFamily="2" charset="-122"/>
              </a:endParaRPr>
            </a:p>
          </p:txBody>
        </p:sp>
      </p:grpSp>
      <p:grpSp>
        <p:nvGrpSpPr>
          <p:cNvPr id="53" name="组合 23">
            <a:extLst>
              <a:ext uri="{FF2B5EF4-FFF2-40B4-BE49-F238E27FC236}">
                <a16:creationId xmlns:a16="http://schemas.microsoft.com/office/drawing/2014/main" id="{BA5E21B4-4EA0-F0D6-B462-080C6724C11F}"/>
              </a:ext>
            </a:extLst>
          </p:cNvPr>
          <p:cNvGrpSpPr/>
          <p:nvPr/>
        </p:nvGrpSpPr>
        <p:grpSpPr>
          <a:xfrm>
            <a:off x="2279576" y="2241302"/>
            <a:ext cx="674608" cy="674608"/>
            <a:chOff x="5633937" y="2282993"/>
            <a:chExt cx="674608" cy="674608"/>
          </a:xfrm>
        </p:grpSpPr>
        <p:sp>
          <p:nvSpPr>
            <p:cNvPr id="54" name="椭圆 24">
              <a:extLst>
                <a:ext uri="{FF2B5EF4-FFF2-40B4-BE49-F238E27FC236}">
                  <a16:creationId xmlns:a16="http://schemas.microsoft.com/office/drawing/2014/main" id="{4D0783E9-C099-1905-7F5B-4AFB77DF34CB}"/>
                </a:ext>
              </a:extLst>
            </p:cNvPr>
            <p:cNvSpPr>
              <a:spLocks noChangeAspect="1"/>
            </p:cNvSpPr>
            <p:nvPr/>
          </p:nvSpPr>
          <p:spPr>
            <a:xfrm>
              <a:off x="5633937" y="2282993"/>
              <a:ext cx="674608" cy="674608"/>
            </a:xfrm>
            <a:prstGeom prst="ellipse">
              <a:avLst/>
            </a:prstGeom>
            <a:blipFill>
              <a:blip r:embed="rId2"/>
              <a:stretch>
                <a:fillRect/>
              </a:stretch>
            </a:blip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endParaRPr>
            </a:p>
          </p:txBody>
        </p:sp>
        <p:sp>
          <p:nvSpPr>
            <p:cNvPr id="55" name="文本框 25">
              <a:extLst>
                <a:ext uri="{FF2B5EF4-FFF2-40B4-BE49-F238E27FC236}">
                  <a16:creationId xmlns:a16="http://schemas.microsoft.com/office/drawing/2014/main" id="{42C16F04-A490-D5A3-41D4-C303A9A83721}"/>
                </a:ext>
              </a:extLst>
            </p:cNvPr>
            <p:cNvSpPr txBox="1"/>
            <p:nvPr/>
          </p:nvSpPr>
          <p:spPr>
            <a:xfrm>
              <a:off x="5748147" y="2340947"/>
              <a:ext cx="453970" cy="523220"/>
            </a:xfrm>
            <a:prstGeom prst="rect">
              <a:avLst/>
            </a:prstGeom>
            <a:noFill/>
            <a:effectLst/>
          </p:spPr>
          <p:txBody>
            <a:bodyPr wrap="none" rtlCol="0">
              <a:spAutoFit/>
            </a:bodyPr>
            <a:lstStyle/>
            <a:p>
              <a:pPr algn="ctr"/>
              <a:r>
                <a:rPr lang="en-US" altLang="zh-CN" sz="2800" b="1">
                  <a:solidFill>
                    <a:srgbClr val="FDFDFD"/>
                  </a:solidFill>
                  <a:latin typeface="+mj-lt"/>
                  <a:ea typeface="方正兰亭超细黑简体" panose="02000000000000000000" pitchFamily="2" charset="-122"/>
                </a:rPr>
                <a:t>A</a:t>
              </a:r>
              <a:endParaRPr lang="zh-CN" altLang="en-US" sz="2800" b="1" dirty="0">
                <a:solidFill>
                  <a:srgbClr val="FDFDFD"/>
                </a:solidFill>
                <a:latin typeface="+mj-lt"/>
                <a:ea typeface="方正兰亭超细黑简体" panose="02000000000000000000" pitchFamily="2" charset="-122"/>
              </a:endParaRPr>
            </a:p>
          </p:txBody>
        </p:sp>
      </p:grpSp>
      <p:sp>
        <p:nvSpPr>
          <p:cNvPr id="57" name="TextBox 56">
            <a:extLst>
              <a:ext uri="{FF2B5EF4-FFF2-40B4-BE49-F238E27FC236}">
                <a16:creationId xmlns:a16="http://schemas.microsoft.com/office/drawing/2014/main" id="{07E66112-B174-FFF9-7AC0-27FBD0131FB7}"/>
              </a:ext>
            </a:extLst>
          </p:cNvPr>
          <p:cNvSpPr txBox="1"/>
          <p:nvPr/>
        </p:nvSpPr>
        <p:spPr>
          <a:xfrm>
            <a:off x="3692506" y="2140698"/>
            <a:ext cx="8245845" cy="937949"/>
          </a:xfrm>
          <a:prstGeom prst="rect">
            <a:avLst/>
          </a:prstGeom>
          <a:noFill/>
        </p:spPr>
        <p:txBody>
          <a:bodyPr wrap="square">
            <a:spAutoFit/>
          </a:bodyPr>
          <a:lstStyle>
            <a:defPPr>
              <a:defRPr lang="en-US"/>
            </a:defPPr>
            <a:lvl1pPr>
              <a:lnSpc>
                <a:spcPct val="120000"/>
              </a:lnSpc>
              <a:defRPr sz="2400" b="1"/>
            </a:lvl1pPr>
          </a:lstStyle>
          <a:p>
            <a:r>
              <a:rPr lang="en-US" b="0"/>
              <a:t>Tế bào bị lão hoá làm cho quá trình giảm phân của tế bào sinh trứng không diễn ra.</a:t>
            </a:r>
          </a:p>
        </p:txBody>
      </p:sp>
      <p:sp>
        <p:nvSpPr>
          <p:cNvPr id="59" name="TextBox 58">
            <a:extLst>
              <a:ext uri="{FF2B5EF4-FFF2-40B4-BE49-F238E27FC236}">
                <a16:creationId xmlns:a16="http://schemas.microsoft.com/office/drawing/2014/main" id="{98A277BE-BBB0-577C-3EAF-8E8462918899}"/>
              </a:ext>
            </a:extLst>
          </p:cNvPr>
          <p:cNvSpPr txBox="1"/>
          <p:nvPr/>
        </p:nvSpPr>
        <p:spPr>
          <a:xfrm>
            <a:off x="3702209" y="3340193"/>
            <a:ext cx="8236142" cy="494751"/>
          </a:xfrm>
          <a:prstGeom prst="rect">
            <a:avLst/>
          </a:prstGeom>
          <a:noFill/>
        </p:spPr>
        <p:txBody>
          <a:bodyPr wrap="square">
            <a:spAutoFit/>
          </a:bodyPr>
          <a:lstStyle>
            <a:defPPr>
              <a:defRPr lang="en-US"/>
            </a:defPPr>
            <a:lvl1pPr>
              <a:lnSpc>
                <a:spcPct val="120000"/>
              </a:lnSpc>
              <a:defRPr sz="2400" b="0"/>
            </a:lvl1pPr>
          </a:lstStyle>
          <a:p>
            <a:r>
              <a:rPr lang="en-US"/>
              <a:t>Tỉ lệ đột biến gene tăng lên trong quá trình tái bản DNA.</a:t>
            </a:r>
          </a:p>
        </p:txBody>
      </p:sp>
      <p:sp>
        <p:nvSpPr>
          <p:cNvPr id="61" name="TextBox 60">
            <a:extLst>
              <a:ext uri="{FF2B5EF4-FFF2-40B4-BE49-F238E27FC236}">
                <a16:creationId xmlns:a16="http://schemas.microsoft.com/office/drawing/2014/main" id="{2CA4481A-200F-8E30-18E3-186C7045577A}"/>
              </a:ext>
            </a:extLst>
          </p:cNvPr>
          <p:cNvSpPr txBox="1"/>
          <p:nvPr/>
        </p:nvSpPr>
        <p:spPr>
          <a:xfrm>
            <a:off x="3692506" y="4370544"/>
            <a:ext cx="7938407" cy="494751"/>
          </a:xfrm>
          <a:prstGeom prst="rect">
            <a:avLst/>
          </a:prstGeom>
          <a:noFill/>
        </p:spPr>
        <p:txBody>
          <a:bodyPr wrap="square">
            <a:spAutoFit/>
          </a:bodyPr>
          <a:lstStyle>
            <a:defPPr>
              <a:defRPr lang="en-US"/>
            </a:defPPr>
            <a:lvl1pPr>
              <a:lnSpc>
                <a:spcPct val="120000"/>
              </a:lnSpc>
              <a:defRPr sz="2400" b="0"/>
            </a:lvl1pPr>
          </a:lstStyle>
          <a:p>
            <a:r>
              <a:rPr lang="en-US"/>
              <a:t>Tế bào bị lão hoá làm cho sự phân li của NST bị rối loạn.</a:t>
            </a:r>
          </a:p>
        </p:txBody>
      </p:sp>
      <p:sp>
        <p:nvSpPr>
          <p:cNvPr id="63" name="TextBox 62">
            <a:extLst>
              <a:ext uri="{FF2B5EF4-FFF2-40B4-BE49-F238E27FC236}">
                <a16:creationId xmlns:a16="http://schemas.microsoft.com/office/drawing/2014/main" id="{8C387739-4BB6-CC31-7C2E-5845CC402429}"/>
              </a:ext>
            </a:extLst>
          </p:cNvPr>
          <p:cNvSpPr txBox="1"/>
          <p:nvPr/>
        </p:nvSpPr>
        <p:spPr>
          <a:xfrm>
            <a:off x="3702208" y="5219243"/>
            <a:ext cx="8082423" cy="937949"/>
          </a:xfrm>
          <a:prstGeom prst="rect">
            <a:avLst/>
          </a:prstGeom>
          <a:noFill/>
        </p:spPr>
        <p:txBody>
          <a:bodyPr wrap="square">
            <a:spAutoFit/>
          </a:bodyPr>
          <a:lstStyle>
            <a:defPPr>
              <a:defRPr lang="en-US"/>
            </a:defPPr>
            <a:lvl1pPr>
              <a:lnSpc>
                <a:spcPct val="120000"/>
              </a:lnSpc>
              <a:defRPr sz="2400" b="0"/>
            </a:lvl1pPr>
          </a:lstStyle>
          <a:p>
            <a:r>
              <a:rPr lang="en-US"/>
              <a:t>Tế bào bị lão hoá làm cho quá trình giảm phân của tế bào sinh tinh trùng không diễn ra.</a:t>
            </a:r>
          </a:p>
        </p:txBody>
      </p:sp>
      <p:sp>
        <p:nvSpPr>
          <p:cNvPr id="64" name="文本框 54">
            <a:extLst>
              <a:ext uri="{FF2B5EF4-FFF2-40B4-BE49-F238E27FC236}">
                <a16:creationId xmlns:a16="http://schemas.microsoft.com/office/drawing/2014/main" id="{C17A2DD8-CA9E-63A5-DAC1-043BB81D319F}"/>
              </a:ext>
            </a:extLst>
          </p:cNvPr>
          <p:cNvSpPr txBox="1"/>
          <p:nvPr/>
        </p:nvSpPr>
        <p:spPr>
          <a:xfrm flipH="1">
            <a:off x="-14978" y="3567550"/>
            <a:ext cx="1152130" cy="1107996"/>
          </a:xfrm>
          <a:prstGeom prst="rect">
            <a:avLst/>
          </a:prstGeom>
          <a:noFill/>
          <a:effectLst/>
        </p:spPr>
        <p:txBody>
          <a:bodyPr wrap="square" rtlCol="0">
            <a:spAutoFit/>
          </a:bodyPr>
          <a:lstStyle/>
          <a:p>
            <a:pPr algn="ctr"/>
            <a:r>
              <a:rPr lang="en-US" altLang="zh-CN" sz="6600" b="1">
                <a:solidFill>
                  <a:srgbClr val="C00000"/>
                </a:solidFill>
                <a:latin typeface="Arial" panose="020B0604020202020204" pitchFamily="34" charset="0"/>
                <a:ea typeface="方正姚体" panose="02010601030101010101" pitchFamily="2" charset="-122"/>
                <a:cs typeface="Arial" panose="020B0604020202020204" pitchFamily="34" charset="0"/>
              </a:rPr>
              <a:t>C</a:t>
            </a:r>
            <a:endParaRPr lang="zh-CN" altLang="en-US" sz="6600" b="1" dirty="0">
              <a:solidFill>
                <a:srgbClr val="C00000"/>
              </a:solidFill>
              <a:latin typeface="Arial" panose="020B0604020202020204" pitchFamily="34" charset="0"/>
              <a:ea typeface="方正姚体" panose="02010601030101010101" pitchFamily="2" charset="-122"/>
              <a:cs typeface="Arial" panose="020B0604020202020204" pitchFamily="34" charset="0"/>
            </a:endParaRPr>
          </a:p>
        </p:txBody>
      </p:sp>
    </p:spTree>
    <p:extLst>
      <p:ext uri="{BB962C8B-B14F-4D97-AF65-F5344CB8AC3E}">
        <p14:creationId xmlns:p14="http://schemas.microsoft.com/office/powerpoint/2010/main" val="2738627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par>
                                <p:cTn id="8" presetID="10" presetClass="entr" presetSubtype="0" fill="hold" nodeType="withEffect">
                                  <p:stCondLst>
                                    <p:cond delay="250"/>
                                  </p:stCondLst>
                                  <p:childTnLst>
                                    <p:set>
                                      <p:cBhvr>
                                        <p:cTn id="9" dur="1" fill="hold">
                                          <p:stCondLst>
                                            <p:cond delay="0"/>
                                          </p:stCondLst>
                                        </p:cTn>
                                        <p:tgtEl>
                                          <p:spTgt spid="50"/>
                                        </p:tgtEl>
                                        <p:attrNameLst>
                                          <p:attrName>style.visibility</p:attrName>
                                        </p:attrNameLst>
                                      </p:cBhvr>
                                      <p:to>
                                        <p:strVal val="visible"/>
                                      </p:to>
                                    </p:set>
                                    <p:animEffect transition="in" filter="fade">
                                      <p:cBhvr>
                                        <p:cTn id="10" dur="500"/>
                                        <p:tgtEl>
                                          <p:spTgt spid="50"/>
                                        </p:tgtEl>
                                      </p:cBhvr>
                                    </p:animEffect>
                                  </p:childTnLst>
                                </p:cTn>
                              </p:par>
                              <p:par>
                                <p:cTn id="11" presetID="10" presetClass="entr" presetSubtype="0" fill="hold" nodeType="withEffect">
                                  <p:stCondLst>
                                    <p:cond delay="50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500"/>
                                        <p:tgtEl>
                                          <p:spTgt spid="47"/>
                                        </p:tgtEl>
                                      </p:cBhvr>
                                    </p:animEffect>
                                  </p:childTnLst>
                                </p:cTn>
                              </p:par>
                              <p:par>
                                <p:cTn id="14" presetID="10" presetClass="entr" presetSubtype="0" fill="hold" nodeType="withEffect">
                                  <p:stCondLst>
                                    <p:cond delay="750"/>
                                  </p:stCondLst>
                                  <p:childTnLst>
                                    <p:set>
                                      <p:cBhvr>
                                        <p:cTn id="15" dur="1" fill="hold">
                                          <p:stCondLst>
                                            <p:cond delay="0"/>
                                          </p:stCondLst>
                                        </p:cTn>
                                        <p:tgtEl>
                                          <p:spTgt spid="44"/>
                                        </p:tgtEl>
                                        <p:attrNameLst>
                                          <p:attrName>style.visibility</p:attrName>
                                        </p:attrNameLst>
                                      </p:cBhvr>
                                      <p:to>
                                        <p:strVal val="visible"/>
                                      </p:to>
                                    </p:set>
                                    <p:animEffect transition="in" filter="fade">
                                      <p:cBhvr>
                                        <p:cTn id="16" dur="500"/>
                                        <p:tgtEl>
                                          <p:spTgt spid="4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barn(inVertical)">
                                      <p:cBhvr>
                                        <p:cTn id="21"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A05AB6DB-88A5-5687-920C-278AD710BB23}"/>
              </a:ext>
            </a:extLst>
          </p:cNvPr>
          <p:cNvSpPr txBox="1"/>
          <p:nvPr/>
        </p:nvSpPr>
        <p:spPr>
          <a:xfrm>
            <a:off x="705103" y="475456"/>
            <a:ext cx="11233248" cy="561885"/>
          </a:xfrm>
          <a:prstGeom prst="rect">
            <a:avLst/>
          </a:prstGeom>
          <a:noFill/>
        </p:spPr>
        <p:txBody>
          <a:bodyPr wrap="square">
            <a:spAutoFit/>
          </a:bodyPr>
          <a:lstStyle>
            <a:defPPr>
              <a:defRPr lang="en-US"/>
            </a:defPPr>
            <a:lvl1pPr>
              <a:lnSpc>
                <a:spcPct val="120000"/>
              </a:lnSpc>
              <a:defRPr sz="2400" b="1"/>
            </a:lvl1pPr>
          </a:lstStyle>
          <a:p>
            <a:r>
              <a:rPr lang="vi-VN" sz="2800">
                <a:solidFill>
                  <a:schemeClr val="bg1"/>
                </a:solidFill>
              </a:rPr>
              <a:t>Câu </a:t>
            </a:r>
            <a:r>
              <a:rPr lang="en-US" sz="2800">
                <a:solidFill>
                  <a:schemeClr val="bg1"/>
                </a:solidFill>
              </a:rPr>
              <a:t>4</a:t>
            </a:r>
            <a:r>
              <a:rPr lang="vi-VN" sz="2800">
                <a:solidFill>
                  <a:schemeClr val="bg1"/>
                </a:solidFill>
              </a:rPr>
              <a:t>. Người bị hội chứng Turner có biểu hiện</a:t>
            </a:r>
            <a:endParaRPr lang="en-US" sz="2800">
              <a:solidFill>
                <a:schemeClr val="bg1"/>
              </a:solidFill>
            </a:endParaRPr>
          </a:p>
        </p:txBody>
      </p:sp>
      <p:sp>
        <p:nvSpPr>
          <p:cNvPr id="30" name="任意多边形 27">
            <a:extLst>
              <a:ext uri="{FF2B5EF4-FFF2-40B4-BE49-F238E27FC236}">
                <a16:creationId xmlns:a16="http://schemas.microsoft.com/office/drawing/2014/main" id="{F8FAEE48-D7BD-FFB9-BF4B-B1A9B7487AA9}"/>
              </a:ext>
            </a:extLst>
          </p:cNvPr>
          <p:cNvSpPr/>
          <p:nvPr/>
        </p:nvSpPr>
        <p:spPr>
          <a:xfrm>
            <a:off x="-1084250" y="2125454"/>
            <a:ext cx="4695045" cy="1873220"/>
          </a:xfrm>
          <a:custGeom>
            <a:avLst/>
            <a:gdLst>
              <a:gd name="connsiteX0" fmla="*/ 1628463 w 4008766"/>
              <a:gd name="connsiteY0" fmla="*/ 0 h 1599410"/>
              <a:gd name="connsiteX1" fmla="*/ 1646822 w 4008766"/>
              <a:gd name="connsiteY1" fmla="*/ 0 h 1599410"/>
              <a:gd name="connsiteX2" fmla="*/ 3601835 w 4008766"/>
              <a:gd name="connsiteY2" fmla="*/ 0 h 1599410"/>
              <a:gd name="connsiteX3" fmla="*/ 4008766 w 4008766"/>
              <a:gd name="connsiteY3" fmla="*/ 406932 h 1599410"/>
              <a:gd name="connsiteX4" fmla="*/ 3601835 w 4008766"/>
              <a:gd name="connsiteY4" fmla="*/ 813863 h 1599410"/>
              <a:gd name="connsiteX5" fmla="*/ 3067145 w 4008766"/>
              <a:gd name="connsiteY5" fmla="*/ 813863 h 1599410"/>
              <a:gd name="connsiteX6" fmla="*/ 3067145 w 4008766"/>
              <a:gd name="connsiteY6" fmla="*/ 813864 h 1599410"/>
              <a:gd name="connsiteX7" fmla="*/ 1210565 w 4008766"/>
              <a:gd name="connsiteY7" fmla="*/ 813864 h 1599410"/>
              <a:gd name="connsiteX8" fmla="*/ 1210539 w 4008766"/>
              <a:gd name="connsiteY8" fmla="*/ 813855 h 1599410"/>
              <a:gd name="connsiteX9" fmla="*/ 931442 w 4008766"/>
              <a:gd name="connsiteY9" fmla="*/ 771659 h 1599410"/>
              <a:gd name="connsiteX10" fmla="*/ 11958 w 4008766"/>
              <a:gd name="connsiteY10" fmla="*/ 1521060 h 1599410"/>
              <a:gd name="connsiteX11" fmla="*/ 0 w 4008766"/>
              <a:gd name="connsiteY11" fmla="*/ 1599410 h 1599410"/>
              <a:gd name="connsiteX12" fmla="*/ 5994 w 4008766"/>
              <a:gd name="connsiteY12" fmla="*/ 1480707 h 1599410"/>
              <a:gd name="connsiteX13" fmla="*/ 1488592 w 4008766"/>
              <a:gd name="connsiteY13" fmla="*/ 7492 h 1599410"/>
              <a:gd name="connsiteX14" fmla="*/ 1628463 w 4008766"/>
              <a:gd name="connsiteY14" fmla="*/ 869 h 1599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08766" h="1599410">
                <a:moveTo>
                  <a:pt x="1628463" y="0"/>
                </a:moveTo>
                <a:lnTo>
                  <a:pt x="1646822" y="0"/>
                </a:lnTo>
                <a:lnTo>
                  <a:pt x="3601835" y="0"/>
                </a:lnTo>
                <a:lnTo>
                  <a:pt x="4008766" y="406932"/>
                </a:lnTo>
                <a:lnTo>
                  <a:pt x="3601835" y="813863"/>
                </a:lnTo>
                <a:lnTo>
                  <a:pt x="3067145" y="813863"/>
                </a:lnTo>
                <a:lnTo>
                  <a:pt x="3067145" y="813864"/>
                </a:lnTo>
                <a:lnTo>
                  <a:pt x="1210565" y="813864"/>
                </a:lnTo>
                <a:lnTo>
                  <a:pt x="1210539" y="813855"/>
                </a:lnTo>
                <a:cubicBezTo>
                  <a:pt x="1122372" y="786432"/>
                  <a:pt x="1028632" y="771659"/>
                  <a:pt x="931442" y="771659"/>
                </a:cubicBezTo>
                <a:cubicBezTo>
                  <a:pt x="477888" y="771659"/>
                  <a:pt x="99475" y="1093378"/>
                  <a:pt x="11958" y="1521060"/>
                </a:cubicBezTo>
                <a:lnTo>
                  <a:pt x="0" y="1599410"/>
                </a:lnTo>
                <a:lnTo>
                  <a:pt x="5994" y="1480707"/>
                </a:lnTo>
                <a:cubicBezTo>
                  <a:pt x="85178" y="700997"/>
                  <a:pt x="707462" y="81841"/>
                  <a:pt x="1488592" y="7492"/>
                </a:cubicBezTo>
                <a:lnTo>
                  <a:pt x="1628463" y="869"/>
                </a:lnTo>
                <a:close/>
              </a:path>
            </a:pathLst>
          </a:custGeom>
          <a:blipFill>
            <a:blip r:embed="rId2"/>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五边形 30">
            <a:extLst>
              <a:ext uri="{FF2B5EF4-FFF2-40B4-BE49-F238E27FC236}">
                <a16:creationId xmlns:a16="http://schemas.microsoft.com/office/drawing/2014/main" id="{0CD8D1E7-1204-350B-8A12-02376271088B}"/>
              </a:ext>
            </a:extLst>
          </p:cNvPr>
          <p:cNvSpPr/>
          <p:nvPr/>
        </p:nvSpPr>
        <p:spPr>
          <a:xfrm>
            <a:off x="225327" y="3078647"/>
            <a:ext cx="3418422" cy="1054464"/>
          </a:xfrm>
          <a:prstGeom prst="homePlat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endParaRPr>
          </a:p>
        </p:txBody>
      </p:sp>
      <p:sp>
        <p:nvSpPr>
          <p:cNvPr id="36" name="五边形 33">
            <a:extLst>
              <a:ext uri="{FF2B5EF4-FFF2-40B4-BE49-F238E27FC236}">
                <a16:creationId xmlns:a16="http://schemas.microsoft.com/office/drawing/2014/main" id="{5F583039-F737-C0D7-2D9E-6F8F1152B425}"/>
              </a:ext>
            </a:extLst>
          </p:cNvPr>
          <p:cNvSpPr/>
          <p:nvPr/>
        </p:nvSpPr>
        <p:spPr>
          <a:xfrm>
            <a:off x="225327" y="4133111"/>
            <a:ext cx="3418422" cy="1054464"/>
          </a:xfrm>
          <a:prstGeom prst="homePlate">
            <a:avLst/>
          </a:prstGeom>
          <a:blipFill>
            <a:blip r:embed="rId2"/>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endParaRPr>
          </a:p>
        </p:txBody>
      </p:sp>
      <p:sp>
        <p:nvSpPr>
          <p:cNvPr id="39" name="任意多边形 36">
            <a:extLst>
              <a:ext uri="{FF2B5EF4-FFF2-40B4-BE49-F238E27FC236}">
                <a16:creationId xmlns:a16="http://schemas.microsoft.com/office/drawing/2014/main" id="{0FC6A8E7-3E99-962E-0FEA-AE450D7680EA}"/>
              </a:ext>
            </a:extLst>
          </p:cNvPr>
          <p:cNvSpPr/>
          <p:nvPr/>
        </p:nvSpPr>
        <p:spPr>
          <a:xfrm flipV="1">
            <a:off x="-1088713" y="4265831"/>
            <a:ext cx="4699508" cy="1873220"/>
          </a:xfrm>
          <a:custGeom>
            <a:avLst/>
            <a:gdLst>
              <a:gd name="connsiteX0" fmla="*/ 0 w 4012577"/>
              <a:gd name="connsiteY0" fmla="*/ 1599410 h 1599410"/>
              <a:gd name="connsiteX1" fmla="*/ 11958 w 4012577"/>
              <a:gd name="connsiteY1" fmla="*/ 1521060 h 1599410"/>
              <a:gd name="connsiteX2" fmla="*/ 931442 w 4012577"/>
              <a:gd name="connsiteY2" fmla="*/ 771659 h 1599410"/>
              <a:gd name="connsiteX3" fmla="*/ 1210539 w 4012577"/>
              <a:gd name="connsiteY3" fmla="*/ 813855 h 1599410"/>
              <a:gd name="connsiteX4" fmla="*/ 1210565 w 4012577"/>
              <a:gd name="connsiteY4" fmla="*/ 813864 h 1599410"/>
              <a:gd name="connsiteX5" fmla="*/ 1576005 w 4012577"/>
              <a:gd name="connsiteY5" fmla="*/ 813864 h 1599410"/>
              <a:gd name="connsiteX6" fmla="*/ 3067145 w 4012577"/>
              <a:gd name="connsiteY6" fmla="*/ 813864 h 1599410"/>
              <a:gd name="connsiteX7" fmla="*/ 3605646 w 4012577"/>
              <a:gd name="connsiteY7" fmla="*/ 813864 h 1599410"/>
              <a:gd name="connsiteX8" fmla="*/ 4012577 w 4012577"/>
              <a:gd name="connsiteY8" fmla="*/ 406933 h 1599410"/>
              <a:gd name="connsiteX9" fmla="*/ 3605646 w 4012577"/>
              <a:gd name="connsiteY9" fmla="*/ 1 h 1599410"/>
              <a:gd name="connsiteX10" fmla="*/ 1646838 w 4012577"/>
              <a:gd name="connsiteY10" fmla="*/ 1 h 1599410"/>
              <a:gd name="connsiteX11" fmla="*/ 1646822 w 4012577"/>
              <a:gd name="connsiteY11" fmla="*/ 0 h 1599410"/>
              <a:gd name="connsiteX12" fmla="*/ 1646801 w 4012577"/>
              <a:gd name="connsiteY12" fmla="*/ 1 h 1599410"/>
              <a:gd name="connsiteX13" fmla="*/ 1576005 w 4012577"/>
              <a:gd name="connsiteY13" fmla="*/ 1 h 1599410"/>
              <a:gd name="connsiteX14" fmla="*/ 1576005 w 4012577"/>
              <a:gd name="connsiteY14" fmla="*/ 3353 h 1599410"/>
              <a:gd name="connsiteX15" fmla="*/ 1488592 w 4012577"/>
              <a:gd name="connsiteY15" fmla="*/ 7492 h 1599410"/>
              <a:gd name="connsiteX16" fmla="*/ 5994 w 4012577"/>
              <a:gd name="connsiteY16" fmla="*/ 1480707 h 1599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012577" h="1599410">
                <a:moveTo>
                  <a:pt x="0" y="1599410"/>
                </a:moveTo>
                <a:lnTo>
                  <a:pt x="11958" y="1521060"/>
                </a:lnTo>
                <a:cubicBezTo>
                  <a:pt x="99475" y="1093378"/>
                  <a:pt x="477888" y="771659"/>
                  <a:pt x="931442" y="771659"/>
                </a:cubicBezTo>
                <a:cubicBezTo>
                  <a:pt x="1028632" y="771659"/>
                  <a:pt x="1122372" y="786432"/>
                  <a:pt x="1210539" y="813855"/>
                </a:cubicBezTo>
                <a:lnTo>
                  <a:pt x="1210565" y="813864"/>
                </a:lnTo>
                <a:lnTo>
                  <a:pt x="1576005" y="813864"/>
                </a:lnTo>
                <a:lnTo>
                  <a:pt x="3067145" y="813864"/>
                </a:lnTo>
                <a:lnTo>
                  <a:pt x="3605646" y="813864"/>
                </a:lnTo>
                <a:lnTo>
                  <a:pt x="4012577" y="406933"/>
                </a:lnTo>
                <a:lnTo>
                  <a:pt x="3605646" y="1"/>
                </a:lnTo>
                <a:lnTo>
                  <a:pt x="1646838" y="1"/>
                </a:lnTo>
                <a:lnTo>
                  <a:pt x="1646822" y="0"/>
                </a:lnTo>
                <a:lnTo>
                  <a:pt x="1646801" y="1"/>
                </a:lnTo>
                <a:lnTo>
                  <a:pt x="1576005" y="1"/>
                </a:lnTo>
                <a:lnTo>
                  <a:pt x="1576005" y="3353"/>
                </a:lnTo>
                <a:lnTo>
                  <a:pt x="1488592" y="7492"/>
                </a:lnTo>
                <a:cubicBezTo>
                  <a:pt x="707462" y="81841"/>
                  <a:pt x="85178" y="700997"/>
                  <a:pt x="5994" y="1480707"/>
                </a:cubicBezTo>
                <a:close/>
              </a:path>
            </a:pathLst>
          </a:cu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39">
            <a:extLst>
              <a:ext uri="{FF2B5EF4-FFF2-40B4-BE49-F238E27FC236}">
                <a16:creationId xmlns:a16="http://schemas.microsoft.com/office/drawing/2014/main" id="{CCD76C8D-151C-8929-27E9-4651EE725AD9}"/>
              </a:ext>
            </a:extLst>
          </p:cNvPr>
          <p:cNvSpPr>
            <a:spLocks noChangeAspect="1"/>
          </p:cNvSpPr>
          <p:nvPr/>
        </p:nvSpPr>
        <p:spPr>
          <a:xfrm>
            <a:off x="-1102883" y="2994710"/>
            <a:ext cx="2276802" cy="2276802"/>
          </a:xfrm>
          <a:prstGeom prst="ellipse">
            <a:avLst/>
          </a:prstGeom>
          <a:gradFill>
            <a:gsLst>
              <a:gs pos="0">
                <a:srgbClr val="E2E2E2"/>
              </a:gs>
              <a:gs pos="100000">
                <a:schemeClr val="bg1"/>
              </a:gs>
            </a:gsLst>
            <a:lin ang="3600000" scaled="0"/>
          </a:gra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4" name="组合 12">
            <a:extLst>
              <a:ext uri="{FF2B5EF4-FFF2-40B4-BE49-F238E27FC236}">
                <a16:creationId xmlns:a16="http://schemas.microsoft.com/office/drawing/2014/main" id="{F2F401FB-C6DE-E541-9675-069AA6E8F806}"/>
              </a:ext>
            </a:extLst>
          </p:cNvPr>
          <p:cNvGrpSpPr/>
          <p:nvPr/>
        </p:nvGrpSpPr>
        <p:grpSpPr>
          <a:xfrm>
            <a:off x="2279576" y="5374982"/>
            <a:ext cx="674608" cy="674608"/>
            <a:chOff x="5633937" y="5416673"/>
            <a:chExt cx="674608" cy="674608"/>
          </a:xfrm>
        </p:grpSpPr>
        <p:sp>
          <p:nvSpPr>
            <p:cNvPr id="45" name="椭圆 13">
              <a:extLst>
                <a:ext uri="{FF2B5EF4-FFF2-40B4-BE49-F238E27FC236}">
                  <a16:creationId xmlns:a16="http://schemas.microsoft.com/office/drawing/2014/main" id="{B2713F9F-7499-AD52-5A65-96F6F220C6FA}"/>
                </a:ext>
              </a:extLst>
            </p:cNvPr>
            <p:cNvSpPr>
              <a:spLocks noChangeAspect="1"/>
            </p:cNvSpPr>
            <p:nvPr/>
          </p:nvSpPr>
          <p:spPr>
            <a:xfrm>
              <a:off x="5633937" y="5416673"/>
              <a:ext cx="674608" cy="674608"/>
            </a:xfrm>
            <a:prstGeom prst="ellipse">
              <a:avLst/>
            </a:prstGeom>
            <a:blipFill>
              <a:blip r:embed="rId3"/>
              <a:stretch>
                <a:fillRect/>
              </a:stretch>
            </a:blip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endParaRPr>
            </a:p>
          </p:txBody>
        </p:sp>
        <p:sp>
          <p:nvSpPr>
            <p:cNvPr id="46" name="文本框 14">
              <a:extLst>
                <a:ext uri="{FF2B5EF4-FFF2-40B4-BE49-F238E27FC236}">
                  <a16:creationId xmlns:a16="http://schemas.microsoft.com/office/drawing/2014/main" id="{73545A65-290D-EC5A-91E1-05D0FC3146E7}"/>
                </a:ext>
              </a:extLst>
            </p:cNvPr>
            <p:cNvSpPr txBox="1"/>
            <p:nvPr/>
          </p:nvSpPr>
          <p:spPr>
            <a:xfrm>
              <a:off x="5779591" y="5492367"/>
              <a:ext cx="444352" cy="523220"/>
            </a:xfrm>
            <a:prstGeom prst="rect">
              <a:avLst/>
            </a:prstGeom>
            <a:noFill/>
            <a:effectLst/>
          </p:spPr>
          <p:txBody>
            <a:bodyPr wrap="none" rtlCol="0">
              <a:spAutoFit/>
            </a:bodyPr>
            <a:lstStyle/>
            <a:p>
              <a:pPr algn="ctr"/>
              <a:r>
                <a:rPr lang="en-US" altLang="zh-CN" sz="2800" b="1">
                  <a:solidFill>
                    <a:schemeClr val="bg1"/>
                  </a:solidFill>
                  <a:latin typeface="+mj-lt"/>
                  <a:ea typeface="方正兰亭超细黑简体" panose="02000000000000000000" pitchFamily="2" charset="-122"/>
                </a:rPr>
                <a:t>D</a:t>
              </a:r>
              <a:endParaRPr lang="zh-CN" altLang="en-US" sz="2800" b="1" dirty="0">
                <a:solidFill>
                  <a:schemeClr val="bg1"/>
                </a:solidFill>
                <a:latin typeface="+mj-lt"/>
                <a:ea typeface="方正兰亭超细黑简体" panose="02000000000000000000" pitchFamily="2" charset="-122"/>
              </a:endParaRPr>
            </a:p>
          </p:txBody>
        </p:sp>
      </p:grpSp>
      <p:grpSp>
        <p:nvGrpSpPr>
          <p:cNvPr id="47" name="组合 15">
            <a:extLst>
              <a:ext uri="{FF2B5EF4-FFF2-40B4-BE49-F238E27FC236}">
                <a16:creationId xmlns:a16="http://schemas.microsoft.com/office/drawing/2014/main" id="{0A48558B-DE39-EA15-54EA-04636E21DB24}"/>
              </a:ext>
            </a:extLst>
          </p:cNvPr>
          <p:cNvGrpSpPr/>
          <p:nvPr/>
        </p:nvGrpSpPr>
        <p:grpSpPr>
          <a:xfrm>
            <a:off x="2279576" y="4311734"/>
            <a:ext cx="674608" cy="674608"/>
            <a:chOff x="5633937" y="4353425"/>
            <a:chExt cx="674608" cy="674608"/>
          </a:xfrm>
        </p:grpSpPr>
        <p:sp>
          <p:nvSpPr>
            <p:cNvPr id="48" name="椭圆 16">
              <a:extLst>
                <a:ext uri="{FF2B5EF4-FFF2-40B4-BE49-F238E27FC236}">
                  <a16:creationId xmlns:a16="http://schemas.microsoft.com/office/drawing/2014/main" id="{1732B52E-EC2C-D900-2B0C-D48B97EEB755}"/>
                </a:ext>
              </a:extLst>
            </p:cNvPr>
            <p:cNvSpPr>
              <a:spLocks noChangeAspect="1"/>
            </p:cNvSpPr>
            <p:nvPr/>
          </p:nvSpPr>
          <p:spPr>
            <a:xfrm>
              <a:off x="5633937" y="4353425"/>
              <a:ext cx="674608" cy="674608"/>
            </a:xfrm>
            <a:prstGeom prst="ellipse">
              <a:avLst/>
            </a:prstGeom>
            <a:blipFill>
              <a:blip r:embed="rId2"/>
              <a:stretch>
                <a:fillRect/>
              </a:stretch>
            </a:blip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endParaRPr>
            </a:p>
          </p:txBody>
        </p:sp>
        <p:sp>
          <p:nvSpPr>
            <p:cNvPr id="49" name="文本框 17">
              <a:extLst>
                <a:ext uri="{FF2B5EF4-FFF2-40B4-BE49-F238E27FC236}">
                  <a16:creationId xmlns:a16="http://schemas.microsoft.com/office/drawing/2014/main" id="{878ED8F2-73A5-EF26-686F-59F8AC1254B1}"/>
                </a:ext>
              </a:extLst>
            </p:cNvPr>
            <p:cNvSpPr txBox="1"/>
            <p:nvPr/>
          </p:nvSpPr>
          <p:spPr>
            <a:xfrm>
              <a:off x="5749065" y="4422114"/>
              <a:ext cx="444352" cy="523220"/>
            </a:xfrm>
            <a:prstGeom prst="rect">
              <a:avLst/>
            </a:prstGeom>
            <a:noFill/>
            <a:effectLst/>
          </p:spPr>
          <p:txBody>
            <a:bodyPr wrap="none" rtlCol="0">
              <a:spAutoFit/>
            </a:bodyPr>
            <a:lstStyle/>
            <a:p>
              <a:pPr algn="ctr"/>
              <a:r>
                <a:rPr lang="en-US" altLang="zh-CN" sz="2800" b="1">
                  <a:solidFill>
                    <a:srgbClr val="FDFDFD"/>
                  </a:solidFill>
                  <a:latin typeface="+mj-lt"/>
                  <a:ea typeface="方正兰亭超细黑简体" panose="02000000000000000000" pitchFamily="2" charset="-122"/>
                </a:rPr>
                <a:t>C</a:t>
              </a:r>
              <a:endParaRPr lang="zh-CN" altLang="en-US" sz="2800" b="1" dirty="0">
                <a:solidFill>
                  <a:srgbClr val="FDFDFD"/>
                </a:solidFill>
                <a:latin typeface="+mj-lt"/>
                <a:ea typeface="方正兰亭超细黑简体" panose="02000000000000000000" pitchFamily="2" charset="-122"/>
              </a:endParaRPr>
            </a:p>
          </p:txBody>
        </p:sp>
      </p:grpSp>
      <p:grpSp>
        <p:nvGrpSpPr>
          <p:cNvPr id="50" name="组合 19">
            <a:extLst>
              <a:ext uri="{FF2B5EF4-FFF2-40B4-BE49-F238E27FC236}">
                <a16:creationId xmlns:a16="http://schemas.microsoft.com/office/drawing/2014/main" id="{33B9E44A-DE15-4F58-A867-F803A38F30DE}"/>
              </a:ext>
            </a:extLst>
          </p:cNvPr>
          <p:cNvGrpSpPr/>
          <p:nvPr/>
        </p:nvGrpSpPr>
        <p:grpSpPr>
          <a:xfrm>
            <a:off x="2282201" y="3250265"/>
            <a:ext cx="674608" cy="674608"/>
            <a:chOff x="5636562" y="3291956"/>
            <a:chExt cx="674608" cy="674608"/>
          </a:xfrm>
        </p:grpSpPr>
        <p:sp>
          <p:nvSpPr>
            <p:cNvPr id="51" name="椭圆 21">
              <a:extLst>
                <a:ext uri="{FF2B5EF4-FFF2-40B4-BE49-F238E27FC236}">
                  <a16:creationId xmlns:a16="http://schemas.microsoft.com/office/drawing/2014/main" id="{7920EACC-08D8-DA87-77CF-242322F34AAD}"/>
                </a:ext>
              </a:extLst>
            </p:cNvPr>
            <p:cNvSpPr>
              <a:spLocks noChangeAspect="1"/>
            </p:cNvSpPr>
            <p:nvPr/>
          </p:nvSpPr>
          <p:spPr>
            <a:xfrm>
              <a:off x="5636562" y="3291956"/>
              <a:ext cx="674608" cy="674608"/>
            </a:xfrm>
            <a:prstGeom prst="ellipse">
              <a:avLst/>
            </a:prstGeom>
            <a:blipFill>
              <a:blip r:embed="rId3"/>
              <a:stretch>
                <a:fillRect/>
              </a:stretch>
            </a:blip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endParaRPr>
            </a:p>
          </p:txBody>
        </p:sp>
        <p:sp>
          <p:nvSpPr>
            <p:cNvPr id="52" name="文本框 22">
              <a:extLst>
                <a:ext uri="{FF2B5EF4-FFF2-40B4-BE49-F238E27FC236}">
                  <a16:creationId xmlns:a16="http://schemas.microsoft.com/office/drawing/2014/main" id="{6A7738F7-AD97-A68A-DE76-EE653D17CF6A}"/>
                </a:ext>
              </a:extLst>
            </p:cNvPr>
            <p:cNvSpPr txBox="1"/>
            <p:nvPr/>
          </p:nvSpPr>
          <p:spPr>
            <a:xfrm>
              <a:off x="5767406" y="3367650"/>
              <a:ext cx="444352" cy="523220"/>
            </a:xfrm>
            <a:prstGeom prst="rect">
              <a:avLst/>
            </a:prstGeom>
            <a:noFill/>
            <a:effectLst/>
          </p:spPr>
          <p:txBody>
            <a:bodyPr wrap="none" rtlCol="0">
              <a:spAutoFit/>
            </a:bodyPr>
            <a:lstStyle/>
            <a:p>
              <a:pPr algn="ctr"/>
              <a:r>
                <a:rPr lang="en-US" altLang="zh-CN" sz="2800" b="1">
                  <a:solidFill>
                    <a:schemeClr val="bg1"/>
                  </a:solidFill>
                  <a:latin typeface="+mj-lt"/>
                  <a:ea typeface="方正兰亭超细黑简体" panose="02000000000000000000" pitchFamily="2" charset="-122"/>
                </a:rPr>
                <a:t>B</a:t>
              </a:r>
              <a:endParaRPr lang="zh-CN" altLang="en-US" sz="2800" b="1" dirty="0">
                <a:solidFill>
                  <a:schemeClr val="bg1"/>
                </a:solidFill>
                <a:latin typeface="+mj-lt"/>
                <a:ea typeface="方正兰亭超细黑简体" panose="02000000000000000000" pitchFamily="2" charset="-122"/>
              </a:endParaRPr>
            </a:p>
          </p:txBody>
        </p:sp>
      </p:grpSp>
      <p:grpSp>
        <p:nvGrpSpPr>
          <p:cNvPr id="53" name="组合 23">
            <a:extLst>
              <a:ext uri="{FF2B5EF4-FFF2-40B4-BE49-F238E27FC236}">
                <a16:creationId xmlns:a16="http://schemas.microsoft.com/office/drawing/2014/main" id="{BA5E21B4-4EA0-F0D6-B462-080C6724C11F}"/>
              </a:ext>
            </a:extLst>
          </p:cNvPr>
          <p:cNvGrpSpPr/>
          <p:nvPr/>
        </p:nvGrpSpPr>
        <p:grpSpPr>
          <a:xfrm>
            <a:off x="2279576" y="2241302"/>
            <a:ext cx="674608" cy="674608"/>
            <a:chOff x="5633937" y="2282993"/>
            <a:chExt cx="674608" cy="674608"/>
          </a:xfrm>
        </p:grpSpPr>
        <p:sp>
          <p:nvSpPr>
            <p:cNvPr id="54" name="椭圆 24">
              <a:extLst>
                <a:ext uri="{FF2B5EF4-FFF2-40B4-BE49-F238E27FC236}">
                  <a16:creationId xmlns:a16="http://schemas.microsoft.com/office/drawing/2014/main" id="{4D0783E9-C099-1905-7F5B-4AFB77DF34CB}"/>
                </a:ext>
              </a:extLst>
            </p:cNvPr>
            <p:cNvSpPr>
              <a:spLocks noChangeAspect="1"/>
            </p:cNvSpPr>
            <p:nvPr/>
          </p:nvSpPr>
          <p:spPr>
            <a:xfrm>
              <a:off x="5633937" y="2282993"/>
              <a:ext cx="674608" cy="674608"/>
            </a:xfrm>
            <a:prstGeom prst="ellipse">
              <a:avLst/>
            </a:prstGeom>
            <a:blipFill>
              <a:blip r:embed="rId2"/>
              <a:stretch>
                <a:fillRect/>
              </a:stretch>
            </a:blip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endParaRPr>
            </a:p>
          </p:txBody>
        </p:sp>
        <p:sp>
          <p:nvSpPr>
            <p:cNvPr id="55" name="文本框 25">
              <a:extLst>
                <a:ext uri="{FF2B5EF4-FFF2-40B4-BE49-F238E27FC236}">
                  <a16:creationId xmlns:a16="http://schemas.microsoft.com/office/drawing/2014/main" id="{42C16F04-A490-D5A3-41D4-C303A9A83721}"/>
                </a:ext>
              </a:extLst>
            </p:cNvPr>
            <p:cNvSpPr txBox="1"/>
            <p:nvPr/>
          </p:nvSpPr>
          <p:spPr>
            <a:xfrm>
              <a:off x="5748147" y="2340947"/>
              <a:ext cx="453970" cy="523220"/>
            </a:xfrm>
            <a:prstGeom prst="rect">
              <a:avLst/>
            </a:prstGeom>
            <a:noFill/>
            <a:effectLst/>
          </p:spPr>
          <p:txBody>
            <a:bodyPr wrap="none" rtlCol="0">
              <a:spAutoFit/>
            </a:bodyPr>
            <a:lstStyle/>
            <a:p>
              <a:pPr algn="ctr"/>
              <a:r>
                <a:rPr lang="en-US" altLang="zh-CN" sz="2800" b="1">
                  <a:solidFill>
                    <a:srgbClr val="FDFDFD"/>
                  </a:solidFill>
                  <a:latin typeface="+mj-lt"/>
                  <a:ea typeface="方正兰亭超细黑简体" panose="02000000000000000000" pitchFamily="2" charset="-122"/>
                </a:rPr>
                <a:t>A</a:t>
              </a:r>
              <a:endParaRPr lang="zh-CN" altLang="en-US" sz="2800" b="1" dirty="0">
                <a:solidFill>
                  <a:srgbClr val="FDFDFD"/>
                </a:solidFill>
                <a:latin typeface="+mj-lt"/>
                <a:ea typeface="方正兰亭超细黑简体" panose="02000000000000000000" pitchFamily="2" charset="-122"/>
              </a:endParaRPr>
            </a:p>
          </p:txBody>
        </p:sp>
      </p:grpSp>
      <p:sp>
        <p:nvSpPr>
          <p:cNvPr id="57" name="TextBox 56">
            <a:extLst>
              <a:ext uri="{FF2B5EF4-FFF2-40B4-BE49-F238E27FC236}">
                <a16:creationId xmlns:a16="http://schemas.microsoft.com/office/drawing/2014/main" id="{07E66112-B174-FFF9-7AC0-27FBD0131FB7}"/>
              </a:ext>
            </a:extLst>
          </p:cNvPr>
          <p:cNvSpPr txBox="1"/>
          <p:nvPr/>
        </p:nvSpPr>
        <p:spPr>
          <a:xfrm>
            <a:off x="3702208" y="2309842"/>
            <a:ext cx="8245845" cy="494751"/>
          </a:xfrm>
          <a:prstGeom prst="rect">
            <a:avLst/>
          </a:prstGeom>
          <a:noFill/>
        </p:spPr>
        <p:txBody>
          <a:bodyPr wrap="square">
            <a:spAutoFit/>
          </a:bodyPr>
          <a:lstStyle>
            <a:defPPr>
              <a:defRPr lang="en-US"/>
            </a:defPPr>
            <a:lvl1pPr>
              <a:lnSpc>
                <a:spcPct val="120000"/>
              </a:lnSpc>
              <a:defRPr sz="2400" b="1"/>
            </a:lvl1pPr>
          </a:lstStyle>
          <a:p>
            <a:r>
              <a:rPr lang="vi-VN" b="0"/>
              <a:t>người bệnh là nam có cổ ngắn, lùn, mất trí </a:t>
            </a:r>
            <a:r>
              <a:rPr lang="en-US" b="0"/>
              <a:t>nhớ.</a:t>
            </a:r>
          </a:p>
        </p:txBody>
      </p:sp>
      <p:sp>
        <p:nvSpPr>
          <p:cNvPr id="59" name="TextBox 58">
            <a:extLst>
              <a:ext uri="{FF2B5EF4-FFF2-40B4-BE49-F238E27FC236}">
                <a16:creationId xmlns:a16="http://schemas.microsoft.com/office/drawing/2014/main" id="{98A277BE-BBB0-577C-3EAF-8E8462918899}"/>
              </a:ext>
            </a:extLst>
          </p:cNvPr>
          <p:cNvSpPr txBox="1"/>
          <p:nvPr/>
        </p:nvSpPr>
        <p:spPr>
          <a:xfrm>
            <a:off x="3702209" y="3340193"/>
            <a:ext cx="8236142" cy="494751"/>
          </a:xfrm>
          <a:prstGeom prst="rect">
            <a:avLst/>
          </a:prstGeom>
          <a:noFill/>
        </p:spPr>
        <p:txBody>
          <a:bodyPr wrap="square">
            <a:spAutoFit/>
          </a:bodyPr>
          <a:lstStyle>
            <a:defPPr>
              <a:defRPr lang="en-US"/>
            </a:defPPr>
            <a:lvl1pPr>
              <a:lnSpc>
                <a:spcPct val="120000"/>
              </a:lnSpc>
              <a:defRPr sz="2400" b="0"/>
            </a:lvl1pPr>
          </a:lstStyle>
          <a:p>
            <a:r>
              <a:rPr lang="vi-VN"/>
              <a:t>người bệnh là nữ có mắt xếch, lưỡi dày, dài thè ra ngoài.</a:t>
            </a:r>
            <a:endParaRPr lang="en-US"/>
          </a:p>
        </p:txBody>
      </p:sp>
      <p:sp>
        <p:nvSpPr>
          <p:cNvPr id="61" name="TextBox 60">
            <a:extLst>
              <a:ext uri="{FF2B5EF4-FFF2-40B4-BE49-F238E27FC236}">
                <a16:creationId xmlns:a16="http://schemas.microsoft.com/office/drawing/2014/main" id="{2CA4481A-200F-8E30-18E3-186C7045577A}"/>
              </a:ext>
            </a:extLst>
          </p:cNvPr>
          <p:cNvSpPr txBox="1"/>
          <p:nvPr/>
        </p:nvSpPr>
        <p:spPr>
          <a:xfrm>
            <a:off x="3702208" y="4206571"/>
            <a:ext cx="7938407" cy="937949"/>
          </a:xfrm>
          <a:prstGeom prst="rect">
            <a:avLst/>
          </a:prstGeom>
          <a:noFill/>
        </p:spPr>
        <p:txBody>
          <a:bodyPr wrap="square">
            <a:spAutoFit/>
          </a:bodyPr>
          <a:lstStyle>
            <a:defPPr>
              <a:defRPr lang="en-US"/>
            </a:defPPr>
            <a:lvl1pPr>
              <a:lnSpc>
                <a:spcPct val="120000"/>
              </a:lnSpc>
              <a:defRPr sz="2400" b="0"/>
            </a:lvl1pPr>
          </a:lstStyle>
          <a:p>
            <a:r>
              <a:rPr lang="vi-VN"/>
              <a:t>người bệnh là nữ có tai rụt, cổ ngắn, cơ quan sinh dục không phát triển.</a:t>
            </a:r>
            <a:endParaRPr lang="en-US"/>
          </a:p>
        </p:txBody>
      </p:sp>
      <p:sp>
        <p:nvSpPr>
          <p:cNvPr id="63" name="TextBox 62">
            <a:extLst>
              <a:ext uri="{FF2B5EF4-FFF2-40B4-BE49-F238E27FC236}">
                <a16:creationId xmlns:a16="http://schemas.microsoft.com/office/drawing/2014/main" id="{8C387739-4BB6-CC31-7C2E-5845CC402429}"/>
              </a:ext>
            </a:extLst>
          </p:cNvPr>
          <p:cNvSpPr txBox="1"/>
          <p:nvPr/>
        </p:nvSpPr>
        <p:spPr>
          <a:xfrm>
            <a:off x="3702208" y="5219243"/>
            <a:ext cx="8082423" cy="937949"/>
          </a:xfrm>
          <a:prstGeom prst="rect">
            <a:avLst/>
          </a:prstGeom>
          <a:noFill/>
        </p:spPr>
        <p:txBody>
          <a:bodyPr wrap="square">
            <a:spAutoFit/>
          </a:bodyPr>
          <a:lstStyle>
            <a:defPPr>
              <a:defRPr lang="en-US"/>
            </a:defPPr>
            <a:lvl1pPr>
              <a:lnSpc>
                <a:spcPct val="120000"/>
              </a:lnSpc>
              <a:defRPr sz="2400" b="0"/>
            </a:lvl1pPr>
          </a:lstStyle>
          <a:p>
            <a:r>
              <a:rPr lang="vi-VN"/>
              <a:t>người bệnh là nữ có chân tay dài, cơ quan sinh dục không phát triển, mắt xếch.</a:t>
            </a:r>
            <a:endParaRPr lang="en-US"/>
          </a:p>
        </p:txBody>
      </p:sp>
      <p:sp>
        <p:nvSpPr>
          <p:cNvPr id="64" name="文本框 54">
            <a:extLst>
              <a:ext uri="{FF2B5EF4-FFF2-40B4-BE49-F238E27FC236}">
                <a16:creationId xmlns:a16="http://schemas.microsoft.com/office/drawing/2014/main" id="{C17A2DD8-CA9E-63A5-DAC1-043BB81D319F}"/>
              </a:ext>
            </a:extLst>
          </p:cNvPr>
          <p:cNvSpPr txBox="1"/>
          <p:nvPr/>
        </p:nvSpPr>
        <p:spPr>
          <a:xfrm flipH="1">
            <a:off x="-14978" y="3567550"/>
            <a:ext cx="1152130" cy="1107996"/>
          </a:xfrm>
          <a:prstGeom prst="rect">
            <a:avLst/>
          </a:prstGeom>
          <a:noFill/>
          <a:effectLst/>
        </p:spPr>
        <p:txBody>
          <a:bodyPr wrap="square" rtlCol="0">
            <a:spAutoFit/>
          </a:bodyPr>
          <a:lstStyle/>
          <a:p>
            <a:pPr algn="ctr"/>
            <a:r>
              <a:rPr lang="en-US" altLang="zh-CN" sz="6600" b="1">
                <a:solidFill>
                  <a:srgbClr val="C00000"/>
                </a:solidFill>
                <a:latin typeface="Arial" panose="020B0604020202020204" pitchFamily="34" charset="0"/>
                <a:ea typeface="方正姚体" panose="02010601030101010101" pitchFamily="2" charset="-122"/>
                <a:cs typeface="Arial" panose="020B0604020202020204" pitchFamily="34" charset="0"/>
              </a:rPr>
              <a:t>C</a:t>
            </a:r>
            <a:endParaRPr lang="zh-CN" altLang="en-US" sz="6600" b="1" dirty="0">
              <a:solidFill>
                <a:srgbClr val="C00000"/>
              </a:solidFill>
              <a:latin typeface="Arial" panose="020B0604020202020204" pitchFamily="34" charset="0"/>
              <a:ea typeface="方正姚体" panose="02010601030101010101" pitchFamily="2" charset="-122"/>
              <a:cs typeface="Arial" panose="020B0604020202020204" pitchFamily="34" charset="0"/>
            </a:endParaRPr>
          </a:p>
        </p:txBody>
      </p:sp>
    </p:spTree>
    <p:extLst>
      <p:ext uri="{BB962C8B-B14F-4D97-AF65-F5344CB8AC3E}">
        <p14:creationId xmlns:p14="http://schemas.microsoft.com/office/powerpoint/2010/main" val="269386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par>
                                <p:cTn id="8" presetID="10" presetClass="entr" presetSubtype="0" fill="hold" nodeType="withEffect">
                                  <p:stCondLst>
                                    <p:cond delay="250"/>
                                  </p:stCondLst>
                                  <p:childTnLst>
                                    <p:set>
                                      <p:cBhvr>
                                        <p:cTn id="9" dur="1" fill="hold">
                                          <p:stCondLst>
                                            <p:cond delay="0"/>
                                          </p:stCondLst>
                                        </p:cTn>
                                        <p:tgtEl>
                                          <p:spTgt spid="50"/>
                                        </p:tgtEl>
                                        <p:attrNameLst>
                                          <p:attrName>style.visibility</p:attrName>
                                        </p:attrNameLst>
                                      </p:cBhvr>
                                      <p:to>
                                        <p:strVal val="visible"/>
                                      </p:to>
                                    </p:set>
                                    <p:animEffect transition="in" filter="fade">
                                      <p:cBhvr>
                                        <p:cTn id="10" dur="500"/>
                                        <p:tgtEl>
                                          <p:spTgt spid="50"/>
                                        </p:tgtEl>
                                      </p:cBhvr>
                                    </p:animEffect>
                                  </p:childTnLst>
                                </p:cTn>
                              </p:par>
                              <p:par>
                                <p:cTn id="11" presetID="10" presetClass="entr" presetSubtype="0" fill="hold" nodeType="withEffect">
                                  <p:stCondLst>
                                    <p:cond delay="50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500"/>
                                        <p:tgtEl>
                                          <p:spTgt spid="47"/>
                                        </p:tgtEl>
                                      </p:cBhvr>
                                    </p:animEffect>
                                  </p:childTnLst>
                                </p:cTn>
                              </p:par>
                              <p:par>
                                <p:cTn id="14" presetID="10" presetClass="entr" presetSubtype="0" fill="hold" nodeType="withEffect">
                                  <p:stCondLst>
                                    <p:cond delay="750"/>
                                  </p:stCondLst>
                                  <p:childTnLst>
                                    <p:set>
                                      <p:cBhvr>
                                        <p:cTn id="15" dur="1" fill="hold">
                                          <p:stCondLst>
                                            <p:cond delay="0"/>
                                          </p:stCondLst>
                                        </p:cTn>
                                        <p:tgtEl>
                                          <p:spTgt spid="44"/>
                                        </p:tgtEl>
                                        <p:attrNameLst>
                                          <p:attrName>style.visibility</p:attrName>
                                        </p:attrNameLst>
                                      </p:cBhvr>
                                      <p:to>
                                        <p:strVal val="visible"/>
                                      </p:to>
                                    </p:set>
                                    <p:animEffect transition="in" filter="fade">
                                      <p:cBhvr>
                                        <p:cTn id="16" dur="500"/>
                                        <p:tgtEl>
                                          <p:spTgt spid="4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barn(inVertical)">
                                      <p:cBhvr>
                                        <p:cTn id="21"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1384" y="116632"/>
            <a:ext cx="10573816" cy="1325563"/>
          </a:xfrm>
        </p:spPr>
        <p:txBody>
          <a:bodyPr/>
          <a:lstStyle/>
          <a:p>
            <a:r>
              <a:rPr lang="en-US" b="1"/>
              <a:t>I. TÍNH TRẠNG Ở NGƯỜI</a:t>
            </a:r>
            <a:endParaRPr lang="en-US" b="1" dirty="0"/>
          </a:p>
        </p:txBody>
      </p:sp>
      <p:pic>
        <p:nvPicPr>
          <p:cNvPr id="11266" name="Picture 2" descr="international group of happy smiling people - Community Foundation of the  Kootenay Rockies">
            <a:extLst>
              <a:ext uri="{FF2B5EF4-FFF2-40B4-BE49-F238E27FC236}">
                <a16:creationId xmlns:a16="http://schemas.microsoft.com/office/drawing/2014/main" id="{79BA4C62-A753-9128-6B4D-6128F12D3837}"/>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4981"/>
          <a:stretch/>
        </p:blipFill>
        <p:spPr bwMode="auto">
          <a:xfrm>
            <a:off x="7586361" y="4048076"/>
            <a:ext cx="4605639" cy="2564904"/>
          </a:xfrm>
          <a:prstGeom prst="rect">
            <a:avLst/>
          </a:prstGeom>
          <a:noFill/>
          <a:extLst>
            <a:ext uri="{909E8E84-426E-40DD-AFC4-6F175D3DCCD1}">
              <a14:hiddenFill xmlns:a14="http://schemas.microsoft.com/office/drawing/2010/main">
                <a:solidFill>
                  <a:srgbClr val="FFFFFF"/>
                </a:solidFill>
              </a14:hiddenFill>
            </a:ext>
          </a:extLst>
        </p:spPr>
      </p:pic>
      <p:sp>
        <p:nvSpPr>
          <p:cNvPr id="3" name="Arrow: Down 2">
            <a:extLst>
              <a:ext uri="{FF2B5EF4-FFF2-40B4-BE49-F238E27FC236}">
                <a16:creationId xmlns:a16="http://schemas.microsoft.com/office/drawing/2014/main" id="{118B1F59-17DC-D6E4-182F-CE4C24E170C7}"/>
              </a:ext>
            </a:extLst>
          </p:cNvPr>
          <p:cNvSpPr/>
          <p:nvPr/>
        </p:nvSpPr>
        <p:spPr>
          <a:xfrm>
            <a:off x="3483002" y="3387840"/>
            <a:ext cx="1080120" cy="432048"/>
          </a:xfrm>
          <a:prstGeom prst="downArrow">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EF53F86-2F88-0E3C-6720-4CA57AC4BC9B}"/>
              </a:ext>
            </a:extLst>
          </p:cNvPr>
          <p:cNvSpPr txBox="1"/>
          <p:nvPr/>
        </p:nvSpPr>
        <p:spPr>
          <a:xfrm>
            <a:off x="767408" y="4149080"/>
            <a:ext cx="6924892" cy="1181448"/>
          </a:xfrm>
          <a:prstGeom prst="roundRect">
            <a:avLst>
              <a:gd name="adj" fmla="val 10191"/>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ln>
            <a:noFill/>
          </a:ln>
        </p:spPr>
        <p:style>
          <a:lnRef idx="0">
            <a:scrgbClr r="0" g="0" b="0"/>
          </a:lnRef>
          <a:fillRef idx="0">
            <a:scrgbClr r="0" g="0" b="0"/>
          </a:fillRef>
          <a:effectRef idx="0">
            <a:scrgbClr r="0" g="0" b="0"/>
          </a:effectRef>
          <a:fontRef idx="minor">
            <a:schemeClr val="lt1"/>
          </a:fontRef>
        </p:style>
        <p:txBody>
          <a:bodyPr wrap="square" anchor="ctr">
            <a:spAutoFit/>
          </a:bodyPr>
          <a:lstStyle>
            <a:defPPr>
              <a:defRPr lang="en-US"/>
            </a:defPPr>
            <a:lvl1pPr>
              <a:lnSpc>
                <a:spcPct val="125000"/>
              </a:lnSpc>
              <a:defRPr sz="2400" b="1" i="0"/>
            </a:lvl1pPr>
          </a:lstStyle>
          <a:p>
            <a:pPr algn="ctr"/>
            <a:r>
              <a:rPr lang="vi-VN" sz="2800">
                <a:solidFill>
                  <a:schemeClr val="tx1"/>
                </a:solidFill>
              </a:rPr>
              <a:t>Tính trạng </a:t>
            </a:r>
            <a:r>
              <a:rPr lang="vi-VN" sz="2800" b="0">
                <a:solidFill>
                  <a:schemeClr val="tx1"/>
                </a:solidFill>
              </a:rPr>
              <a:t>ở người là các đặc điểm hình thái, cấu tạo, sinh lí của cơ thể người.</a:t>
            </a:r>
            <a:endParaRPr lang="en-US" sz="2800">
              <a:solidFill>
                <a:schemeClr val="tx1"/>
              </a:solidFill>
            </a:endParaRPr>
          </a:p>
        </p:txBody>
      </p:sp>
      <p:pic>
        <p:nvPicPr>
          <p:cNvPr id="12290" name="Picture 2" descr="Câu Hỏi Đuôi trong tiếng Anh | VOCA.VN">
            <a:extLst>
              <a:ext uri="{FF2B5EF4-FFF2-40B4-BE49-F238E27FC236}">
                <a16:creationId xmlns:a16="http://schemas.microsoft.com/office/drawing/2014/main" id="{8700B0E6-38A6-C370-B2C6-D84D14F4AB4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392" y="2277517"/>
            <a:ext cx="1294855" cy="1294855"/>
          </a:xfrm>
          <a:prstGeom prst="rect">
            <a:avLst/>
          </a:prstGeom>
          <a:noFill/>
          <a:extLst>
            <a:ext uri="{909E8E84-426E-40DD-AFC4-6F175D3DCCD1}">
              <a14:hiddenFill xmlns:a14="http://schemas.microsoft.com/office/drawing/2010/main">
                <a:solidFill>
                  <a:srgbClr val="FFFFFF"/>
                </a:solidFill>
              </a14:hiddenFill>
            </a:ext>
          </a:extLst>
        </p:spPr>
      </p:pic>
      <p:sp>
        <p:nvSpPr>
          <p:cNvPr id="5" name="Thought Bubble: Cloud 4">
            <a:extLst>
              <a:ext uri="{FF2B5EF4-FFF2-40B4-BE49-F238E27FC236}">
                <a16:creationId xmlns:a16="http://schemas.microsoft.com/office/drawing/2014/main" id="{63F82969-A152-8911-903D-C80529E93672}"/>
              </a:ext>
            </a:extLst>
          </p:cNvPr>
          <p:cNvSpPr/>
          <p:nvPr/>
        </p:nvSpPr>
        <p:spPr>
          <a:xfrm>
            <a:off x="2423592" y="1720559"/>
            <a:ext cx="4104456" cy="1204386"/>
          </a:xfrm>
          <a:prstGeom prst="cloudCallout">
            <a:avLst>
              <a:gd name="adj1" fmla="val -66421"/>
              <a:gd name="adj2" fmla="val 75472"/>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800" b="1"/>
              <a:t>Vậy tính trạng là gì?</a:t>
            </a:r>
          </a:p>
        </p:txBody>
      </p:sp>
    </p:spTree>
    <p:extLst>
      <p:ext uri="{BB962C8B-B14F-4D97-AF65-F5344CB8AC3E}">
        <p14:creationId xmlns:p14="http://schemas.microsoft.com/office/powerpoint/2010/main" val="392475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A05AB6DB-88A5-5687-920C-278AD710BB23}"/>
              </a:ext>
            </a:extLst>
          </p:cNvPr>
          <p:cNvSpPr txBox="1"/>
          <p:nvPr/>
        </p:nvSpPr>
        <p:spPr>
          <a:xfrm>
            <a:off x="551383" y="227360"/>
            <a:ext cx="11233248" cy="1078950"/>
          </a:xfrm>
          <a:prstGeom prst="rect">
            <a:avLst/>
          </a:prstGeom>
          <a:noFill/>
        </p:spPr>
        <p:txBody>
          <a:bodyPr wrap="square">
            <a:spAutoFit/>
          </a:bodyPr>
          <a:lstStyle>
            <a:defPPr>
              <a:defRPr lang="en-US"/>
            </a:defPPr>
            <a:lvl1pPr>
              <a:lnSpc>
                <a:spcPct val="120000"/>
              </a:lnSpc>
              <a:defRPr sz="2400" b="1"/>
            </a:lvl1pPr>
          </a:lstStyle>
          <a:p>
            <a:r>
              <a:rPr lang="vi-VN" sz="2800">
                <a:solidFill>
                  <a:schemeClr val="bg1"/>
                </a:solidFill>
              </a:rPr>
              <a:t>Câu </a:t>
            </a:r>
            <a:r>
              <a:rPr lang="en-US" sz="2800">
                <a:solidFill>
                  <a:schemeClr val="bg1"/>
                </a:solidFill>
              </a:rPr>
              <a:t>5</a:t>
            </a:r>
            <a:r>
              <a:rPr lang="vi-VN" sz="2800">
                <a:solidFill>
                  <a:schemeClr val="bg1"/>
                </a:solidFill>
              </a:rPr>
              <a:t>. Trường hợp nào dưới đây </a:t>
            </a:r>
            <a:r>
              <a:rPr lang="vi-VN" sz="2800">
                <a:solidFill>
                  <a:srgbClr val="FFFF00"/>
                </a:solidFill>
              </a:rPr>
              <a:t>không phải </a:t>
            </a:r>
            <a:r>
              <a:rPr lang="vi-VN" sz="2800">
                <a:solidFill>
                  <a:schemeClr val="bg1"/>
                </a:solidFill>
              </a:rPr>
              <a:t>là nguyên nhân gây ra các bệnh, tật di truyền ở người?</a:t>
            </a:r>
            <a:endParaRPr lang="en-US" sz="2800">
              <a:solidFill>
                <a:schemeClr val="bg1"/>
              </a:solidFill>
            </a:endParaRPr>
          </a:p>
        </p:txBody>
      </p:sp>
      <p:sp>
        <p:nvSpPr>
          <p:cNvPr id="30" name="任意多边形 27">
            <a:extLst>
              <a:ext uri="{FF2B5EF4-FFF2-40B4-BE49-F238E27FC236}">
                <a16:creationId xmlns:a16="http://schemas.microsoft.com/office/drawing/2014/main" id="{F8FAEE48-D7BD-FFB9-BF4B-B1A9B7487AA9}"/>
              </a:ext>
            </a:extLst>
          </p:cNvPr>
          <p:cNvSpPr/>
          <p:nvPr/>
        </p:nvSpPr>
        <p:spPr>
          <a:xfrm>
            <a:off x="-1084250" y="2125454"/>
            <a:ext cx="4695045" cy="1873220"/>
          </a:xfrm>
          <a:custGeom>
            <a:avLst/>
            <a:gdLst>
              <a:gd name="connsiteX0" fmla="*/ 1628463 w 4008766"/>
              <a:gd name="connsiteY0" fmla="*/ 0 h 1599410"/>
              <a:gd name="connsiteX1" fmla="*/ 1646822 w 4008766"/>
              <a:gd name="connsiteY1" fmla="*/ 0 h 1599410"/>
              <a:gd name="connsiteX2" fmla="*/ 3601835 w 4008766"/>
              <a:gd name="connsiteY2" fmla="*/ 0 h 1599410"/>
              <a:gd name="connsiteX3" fmla="*/ 4008766 w 4008766"/>
              <a:gd name="connsiteY3" fmla="*/ 406932 h 1599410"/>
              <a:gd name="connsiteX4" fmla="*/ 3601835 w 4008766"/>
              <a:gd name="connsiteY4" fmla="*/ 813863 h 1599410"/>
              <a:gd name="connsiteX5" fmla="*/ 3067145 w 4008766"/>
              <a:gd name="connsiteY5" fmla="*/ 813863 h 1599410"/>
              <a:gd name="connsiteX6" fmla="*/ 3067145 w 4008766"/>
              <a:gd name="connsiteY6" fmla="*/ 813864 h 1599410"/>
              <a:gd name="connsiteX7" fmla="*/ 1210565 w 4008766"/>
              <a:gd name="connsiteY7" fmla="*/ 813864 h 1599410"/>
              <a:gd name="connsiteX8" fmla="*/ 1210539 w 4008766"/>
              <a:gd name="connsiteY8" fmla="*/ 813855 h 1599410"/>
              <a:gd name="connsiteX9" fmla="*/ 931442 w 4008766"/>
              <a:gd name="connsiteY9" fmla="*/ 771659 h 1599410"/>
              <a:gd name="connsiteX10" fmla="*/ 11958 w 4008766"/>
              <a:gd name="connsiteY10" fmla="*/ 1521060 h 1599410"/>
              <a:gd name="connsiteX11" fmla="*/ 0 w 4008766"/>
              <a:gd name="connsiteY11" fmla="*/ 1599410 h 1599410"/>
              <a:gd name="connsiteX12" fmla="*/ 5994 w 4008766"/>
              <a:gd name="connsiteY12" fmla="*/ 1480707 h 1599410"/>
              <a:gd name="connsiteX13" fmla="*/ 1488592 w 4008766"/>
              <a:gd name="connsiteY13" fmla="*/ 7492 h 1599410"/>
              <a:gd name="connsiteX14" fmla="*/ 1628463 w 4008766"/>
              <a:gd name="connsiteY14" fmla="*/ 869 h 1599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08766" h="1599410">
                <a:moveTo>
                  <a:pt x="1628463" y="0"/>
                </a:moveTo>
                <a:lnTo>
                  <a:pt x="1646822" y="0"/>
                </a:lnTo>
                <a:lnTo>
                  <a:pt x="3601835" y="0"/>
                </a:lnTo>
                <a:lnTo>
                  <a:pt x="4008766" y="406932"/>
                </a:lnTo>
                <a:lnTo>
                  <a:pt x="3601835" y="813863"/>
                </a:lnTo>
                <a:lnTo>
                  <a:pt x="3067145" y="813863"/>
                </a:lnTo>
                <a:lnTo>
                  <a:pt x="3067145" y="813864"/>
                </a:lnTo>
                <a:lnTo>
                  <a:pt x="1210565" y="813864"/>
                </a:lnTo>
                <a:lnTo>
                  <a:pt x="1210539" y="813855"/>
                </a:lnTo>
                <a:cubicBezTo>
                  <a:pt x="1122372" y="786432"/>
                  <a:pt x="1028632" y="771659"/>
                  <a:pt x="931442" y="771659"/>
                </a:cubicBezTo>
                <a:cubicBezTo>
                  <a:pt x="477888" y="771659"/>
                  <a:pt x="99475" y="1093378"/>
                  <a:pt x="11958" y="1521060"/>
                </a:cubicBezTo>
                <a:lnTo>
                  <a:pt x="0" y="1599410"/>
                </a:lnTo>
                <a:lnTo>
                  <a:pt x="5994" y="1480707"/>
                </a:lnTo>
                <a:cubicBezTo>
                  <a:pt x="85178" y="700997"/>
                  <a:pt x="707462" y="81841"/>
                  <a:pt x="1488592" y="7492"/>
                </a:cubicBezTo>
                <a:lnTo>
                  <a:pt x="1628463" y="869"/>
                </a:lnTo>
                <a:close/>
              </a:path>
            </a:pathLst>
          </a:custGeom>
          <a:blipFill>
            <a:blip r:embed="rId2"/>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五边形 30">
            <a:extLst>
              <a:ext uri="{FF2B5EF4-FFF2-40B4-BE49-F238E27FC236}">
                <a16:creationId xmlns:a16="http://schemas.microsoft.com/office/drawing/2014/main" id="{0CD8D1E7-1204-350B-8A12-02376271088B}"/>
              </a:ext>
            </a:extLst>
          </p:cNvPr>
          <p:cNvSpPr/>
          <p:nvPr/>
        </p:nvSpPr>
        <p:spPr>
          <a:xfrm>
            <a:off x="225327" y="3078647"/>
            <a:ext cx="3418422" cy="1054464"/>
          </a:xfrm>
          <a:prstGeom prst="homePlat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endParaRPr>
          </a:p>
        </p:txBody>
      </p:sp>
      <p:sp>
        <p:nvSpPr>
          <p:cNvPr id="36" name="五边形 33">
            <a:extLst>
              <a:ext uri="{FF2B5EF4-FFF2-40B4-BE49-F238E27FC236}">
                <a16:creationId xmlns:a16="http://schemas.microsoft.com/office/drawing/2014/main" id="{5F583039-F737-C0D7-2D9E-6F8F1152B425}"/>
              </a:ext>
            </a:extLst>
          </p:cNvPr>
          <p:cNvSpPr/>
          <p:nvPr/>
        </p:nvSpPr>
        <p:spPr>
          <a:xfrm>
            <a:off x="225327" y="4133111"/>
            <a:ext cx="3418422" cy="1054464"/>
          </a:xfrm>
          <a:prstGeom prst="homePlate">
            <a:avLst/>
          </a:prstGeom>
          <a:blipFill>
            <a:blip r:embed="rId2"/>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endParaRPr>
          </a:p>
        </p:txBody>
      </p:sp>
      <p:sp>
        <p:nvSpPr>
          <p:cNvPr id="39" name="任意多边形 36">
            <a:extLst>
              <a:ext uri="{FF2B5EF4-FFF2-40B4-BE49-F238E27FC236}">
                <a16:creationId xmlns:a16="http://schemas.microsoft.com/office/drawing/2014/main" id="{0FC6A8E7-3E99-962E-0FEA-AE450D7680EA}"/>
              </a:ext>
            </a:extLst>
          </p:cNvPr>
          <p:cNvSpPr/>
          <p:nvPr/>
        </p:nvSpPr>
        <p:spPr>
          <a:xfrm flipV="1">
            <a:off x="-1088713" y="4265831"/>
            <a:ext cx="4699508" cy="1873220"/>
          </a:xfrm>
          <a:custGeom>
            <a:avLst/>
            <a:gdLst>
              <a:gd name="connsiteX0" fmla="*/ 0 w 4012577"/>
              <a:gd name="connsiteY0" fmla="*/ 1599410 h 1599410"/>
              <a:gd name="connsiteX1" fmla="*/ 11958 w 4012577"/>
              <a:gd name="connsiteY1" fmla="*/ 1521060 h 1599410"/>
              <a:gd name="connsiteX2" fmla="*/ 931442 w 4012577"/>
              <a:gd name="connsiteY2" fmla="*/ 771659 h 1599410"/>
              <a:gd name="connsiteX3" fmla="*/ 1210539 w 4012577"/>
              <a:gd name="connsiteY3" fmla="*/ 813855 h 1599410"/>
              <a:gd name="connsiteX4" fmla="*/ 1210565 w 4012577"/>
              <a:gd name="connsiteY4" fmla="*/ 813864 h 1599410"/>
              <a:gd name="connsiteX5" fmla="*/ 1576005 w 4012577"/>
              <a:gd name="connsiteY5" fmla="*/ 813864 h 1599410"/>
              <a:gd name="connsiteX6" fmla="*/ 3067145 w 4012577"/>
              <a:gd name="connsiteY6" fmla="*/ 813864 h 1599410"/>
              <a:gd name="connsiteX7" fmla="*/ 3605646 w 4012577"/>
              <a:gd name="connsiteY7" fmla="*/ 813864 h 1599410"/>
              <a:gd name="connsiteX8" fmla="*/ 4012577 w 4012577"/>
              <a:gd name="connsiteY8" fmla="*/ 406933 h 1599410"/>
              <a:gd name="connsiteX9" fmla="*/ 3605646 w 4012577"/>
              <a:gd name="connsiteY9" fmla="*/ 1 h 1599410"/>
              <a:gd name="connsiteX10" fmla="*/ 1646838 w 4012577"/>
              <a:gd name="connsiteY10" fmla="*/ 1 h 1599410"/>
              <a:gd name="connsiteX11" fmla="*/ 1646822 w 4012577"/>
              <a:gd name="connsiteY11" fmla="*/ 0 h 1599410"/>
              <a:gd name="connsiteX12" fmla="*/ 1646801 w 4012577"/>
              <a:gd name="connsiteY12" fmla="*/ 1 h 1599410"/>
              <a:gd name="connsiteX13" fmla="*/ 1576005 w 4012577"/>
              <a:gd name="connsiteY13" fmla="*/ 1 h 1599410"/>
              <a:gd name="connsiteX14" fmla="*/ 1576005 w 4012577"/>
              <a:gd name="connsiteY14" fmla="*/ 3353 h 1599410"/>
              <a:gd name="connsiteX15" fmla="*/ 1488592 w 4012577"/>
              <a:gd name="connsiteY15" fmla="*/ 7492 h 1599410"/>
              <a:gd name="connsiteX16" fmla="*/ 5994 w 4012577"/>
              <a:gd name="connsiteY16" fmla="*/ 1480707 h 1599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012577" h="1599410">
                <a:moveTo>
                  <a:pt x="0" y="1599410"/>
                </a:moveTo>
                <a:lnTo>
                  <a:pt x="11958" y="1521060"/>
                </a:lnTo>
                <a:cubicBezTo>
                  <a:pt x="99475" y="1093378"/>
                  <a:pt x="477888" y="771659"/>
                  <a:pt x="931442" y="771659"/>
                </a:cubicBezTo>
                <a:cubicBezTo>
                  <a:pt x="1028632" y="771659"/>
                  <a:pt x="1122372" y="786432"/>
                  <a:pt x="1210539" y="813855"/>
                </a:cubicBezTo>
                <a:lnTo>
                  <a:pt x="1210565" y="813864"/>
                </a:lnTo>
                <a:lnTo>
                  <a:pt x="1576005" y="813864"/>
                </a:lnTo>
                <a:lnTo>
                  <a:pt x="3067145" y="813864"/>
                </a:lnTo>
                <a:lnTo>
                  <a:pt x="3605646" y="813864"/>
                </a:lnTo>
                <a:lnTo>
                  <a:pt x="4012577" y="406933"/>
                </a:lnTo>
                <a:lnTo>
                  <a:pt x="3605646" y="1"/>
                </a:lnTo>
                <a:lnTo>
                  <a:pt x="1646838" y="1"/>
                </a:lnTo>
                <a:lnTo>
                  <a:pt x="1646822" y="0"/>
                </a:lnTo>
                <a:lnTo>
                  <a:pt x="1646801" y="1"/>
                </a:lnTo>
                <a:lnTo>
                  <a:pt x="1576005" y="1"/>
                </a:lnTo>
                <a:lnTo>
                  <a:pt x="1576005" y="3353"/>
                </a:lnTo>
                <a:lnTo>
                  <a:pt x="1488592" y="7492"/>
                </a:lnTo>
                <a:cubicBezTo>
                  <a:pt x="707462" y="81841"/>
                  <a:pt x="85178" y="700997"/>
                  <a:pt x="5994" y="1480707"/>
                </a:cubicBezTo>
                <a:close/>
              </a:path>
            </a:pathLst>
          </a:cu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39">
            <a:extLst>
              <a:ext uri="{FF2B5EF4-FFF2-40B4-BE49-F238E27FC236}">
                <a16:creationId xmlns:a16="http://schemas.microsoft.com/office/drawing/2014/main" id="{CCD76C8D-151C-8929-27E9-4651EE725AD9}"/>
              </a:ext>
            </a:extLst>
          </p:cNvPr>
          <p:cNvSpPr>
            <a:spLocks noChangeAspect="1"/>
          </p:cNvSpPr>
          <p:nvPr/>
        </p:nvSpPr>
        <p:spPr>
          <a:xfrm>
            <a:off x="-1102883" y="2994710"/>
            <a:ext cx="2276802" cy="2276802"/>
          </a:xfrm>
          <a:prstGeom prst="ellipse">
            <a:avLst/>
          </a:prstGeom>
          <a:gradFill>
            <a:gsLst>
              <a:gs pos="0">
                <a:srgbClr val="E2E2E2"/>
              </a:gs>
              <a:gs pos="100000">
                <a:schemeClr val="bg1"/>
              </a:gs>
            </a:gsLst>
            <a:lin ang="3600000" scaled="0"/>
          </a:gra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4" name="组合 12">
            <a:extLst>
              <a:ext uri="{FF2B5EF4-FFF2-40B4-BE49-F238E27FC236}">
                <a16:creationId xmlns:a16="http://schemas.microsoft.com/office/drawing/2014/main" id="{F2F401FB-C6DE-E541-9675-069AA6E8F806}"/>
              </a:ext>
            </a:extLst>
          </p:cNvPr>
          <p:cNvGrpSpPr/>
          <p:nvPr/>
        </p:nvGrpSpPr>
        <p:grpSpPr>
          <a:xfrm>
            <a:off x="2279576" y="5374982"/>
            <a:ext cx="674608" cy="674608"/>
            <a:chOff x="5633937" y="5416673"/>
            <a:chExt cx="674608" cy="674608"/>
          </a:xfrm>
        </p:grpSpPr>
        <p:sp>
          <p:nvSpPr>
            <p:cNvPr id="45" name="椭圆 13">
              <a:extLst>
                <a:ext uri="{FF2B5EF4-FFF2-40B4-BE49-F238E27FC236}">
                  <a16:creationId xmlns:a16="http://schemas.microsoft.com/office/drawing/2014/main" id="{B2713F9F-7499-AD52-5A65-96F6F220C6FA}"/>
                </a:ext>
              </a:extLst>
            </p:cNvPr>
            <p:cNvSpPr>
              <a:spLocks noChangeAspect="1"/>
            </p:cNvSpPr>
            <p:nvPr/>
          </p:nvSpPr>
          <p:spPr>
            <a:xfrm>
              <a:off x="5633937" y="5416673"/>
              <a:ext cx="674608" cy="674608"/>
            </a:xfrm>
            <a:prstGeom prst="ellipse">
              <a:avLst/>
            </a:prstGeom>
            <a:blipFill>
              <a:blip r:embed="rId3"/>
              <a:stretch>
                <a:fillRect/>
              </a:stretch>
            </a:blip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endParaRPr>
            </a:p>
          </p:txBody>
        </p:sp>
        <p:sp>
          <p:nvSpPr>
            <p:cNvPr id="46" name="文本框 14">
              <a:extLst>
                <a:ext uri="{FF2B5EF4-FFF2-40B4-BE49-F238E27FC236}">
                  <a16:creationId xmlns:a16="http://schemas.microsoft.com/office/drawing/2014/main" id="{73545A65-290D-EC5A-91E1-05D0FC3146E7}"/>
                </a:ext>
              </a:extLst>
            </p:cNvPr>
            <p:cNvSpPr txBox="1"/>
            <p:nvPr/>
          </p:nvSpPr>
          <p:spPr>
            <a:xfrm>
              <a:off x="5779591" y="5492367"/>
              <a:ext cx="444352" cy="523220"/>
            </a:xfrm>
            <a:prstGeom prst="rect">
              <a:avLst/>
            </a:prstGeom>
            <a:noFill/>
            <a:effectLst/>
          </p:spPr>
          <p:txBody>
            <a:bodyPr wrap="none" rtlCol="0">
              <a:spAutoFit/>
            </a:bodyPr>
            <a:lstStyle/>
            <a:p>
              <a:pPr algn="ctr"/>
              <a:r>
                <a:rPr lang="en-US" altLang="zh-CN" sz="2800" b="1">
                  <a:solidFill>
                    <a:schemeClr val="bg1"/>
                  </a:solidFill>
                  <a:latin typeface="+mj-lt"/>
                  <a:ea typeface="方正兰亭超细黑简体" panose="02000000000000000000" pitchFamily="2" charset="-122"/>
                </a:rPr>
                <a:t>D</a:t>
              </a:r>
              <a:endParaRPr lang="zh-CN" altLang="en-US" sz="2800" b="1" dirty="0">
                <a:solidFill>
                  <a:schemeClr val="bg1"/>
                </a:solidFill>
                <a:latin typeface="+mj-lt"/>
                <a:ea typeface="方正兰亭超细黑简体" panose="02000000000000000000" pitchFamily="2" charset="-122"/>
              </a:endParaRPr>
            </a:p>
          </p:txBody>
        </p:sp>
      </p:grpSp>
      <p:grpSp>
        <p:nvGrpSpPr>
          <p:cNvPr id="47" name="组合 15">
            <a:extLst>
              <a:ext uri="{FF2B5EF4-FFF2-40B4-BE49-F238E27FC236}">
                <a16:creationId xmlns:a16="http://schemas.microsoft.com/office/drawing/2014/main" id="{0A48558B-DE39-EA15-54EA-04636E21DB24}"/>
              </a:ext>
            </a:extLst>
          </p:cNvPr>
          <p:cNvGrpSpPr/>
          <p:nvPr/>
        </p:nvGrpSpPr>
        <p:grpSpPr>
          <a:xfrm>
            <a:off x="2279576" y="4311734"/>
            <a:ext cx="674608" cy="674608"/>
            <a:chOff x="5633937" y="4353425"/>
            <a:chExt cx="674608" cy="674608"/>
          </a:xfrm>
        </p:grpSpPr>
        <p:sp>
          <p:nvSpPr>
            <p:cNvPr id="48" name="椭圆 16">
              <a:extLst>
                <a:ext uri="{FF2B5EF4-FFF2-40B4-BE49-F238E27FC236}">
                  <a16:creationId xmlns:a16="http://schemas.microsoft.com/office/drawing/2014/main" id="{1732B52E-EC2C-D900-2B0C-D48B97EEB755}"/>
                </a:ext>
              </a:extLst>
            </p:cNvPr>
            <p:cNvSpPr>
              <a:spLocks noChangeAspect="1"/>
            </p:cNvSpPr>
            <p:nvPr/>
          </p:nvSpPr>
          <p:spPr>
            <a:xfrm>
              <a:off x="5633937" y="4353425"/>
              <a:ext cx="674608" cy="674608"/>
            </a:xfrm>
            <a:prstGeom prst="ellipse">
              <a:avLst/>
            </a:prstGeom>
            <a:blipFill>
              <a:blip r:embed="rId2"/>
              <a:stretch>
                <a:fillRect/>
              </a:stretch>
            </a:blip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endParaRPr>
            </a:p>
          </p:txBody>
        </p:sp>
        <p:sp>
          <p:nvSpPr>
            <p:cNvPr id="49" name="文本框 17">
              <a:extLst>
                <a:ext uri="{FF2B5EF4-FFF2-40B4-BE49-F238E27FC236}">
                  <a16:creationId xmlns:a16="http://schemas.microsoft.com/office/drawing/2014/main" id="{878ED8F2-73A5-EF26-686F-59F8AC1254B1}"/>
                </a:ext>
              </a:extLst>
            </p:cNvPr>
            <p:cNvSpPr txBox="1"/>
            <p:nvPr/>
          </p:nvSpPr>
          <p:spPr>
            <a:xfrm>
              <a:off x="5749065" y="4422114"/>
              <a:ext cx="444352" cy="523220"/>
            </a:xfrm>
            <a:prstGeom prst="rect">
              <a:avLst/>
            </a:prstGeom>
            <a:noFill/>
            <a:effectLst/>
          </p:spPr>
          <p:txBody>
            <a:bodyPr wrap="none" rtlCol="0">
              <a:spAutoFit/>
            </a:bodyPr>
            <a:lstStyle/>
            <a:p>
              <a:pPr algn="ctr"/>
              <a:r>
                <a:rPr lang="en-US" altLang="zh-CN" sz="2800" b="1">
                  <a:solidFill>
                    <a:srgbClr val="FDFDFD"/>
                  </a:solidFill>
                  <a:latin typeface="+mj-lt"/>
                  <a:ea typeface="方正兰亭超细黑简体" panose="02000000000000000000" pitchFamily="2" charset="-122"/>
                </a:rPr>
                <a:t>C</a:t>
              </a:r>
              <a:endParaRPr lang="zh-CN" altLang="en-US" sz="2800" b="1" dirty="0">
                <a:solidFill>
                  <a:srgbClr val="FDFDFD"/>
                </a:solidFill>
                <a:latin typeface="+mj-lt"/>
                <a:ea typeface="方正兰亭超细黑简体" panose="02000000000000000000" pitchFamily="2" charset="-122"/>
              </a:endParaRPr>
            </a:p>
          </p:txBody>
        </p:sp>
      </p:grpSp>
      <p:grpSp>
        <p:nvGrpSpPr>
          <p:cNvPr id="50" name="组合 19">
            <a:extLst>
              <a:ext uri="{FF2B5EF4-FFF2-40B4-BE49-F238E27FC236}">
                <a16:creationId xmlns:a16="http://schemas.microsoft.com/office/drawing/2014/main" id="{33B9E44A-DE15-4F58-A867-F803A38F30DE}"/>
              </a:ext>
            </a:extLst>
          </p:cNvPr>
          <p:cNvGrpSpPr/>
          <p:nvPr/>
        </p:nvGrpSpPr>
        <p:grpSpPr>
          <a:xfrm>
            <a:off x="2282201" y="3250265"/>
            <a:ext cx="674608" cy="674608"/>
            <a:chOff x="5636562" y="3291956"/>
            <a:chExt cx="674608" cy="674608"/>
          </a:xfrm>
        </p:grpSpPr>
        <p:sp>
          <p:nvSpPr>
            <p:cNvPr id="51" name="椭圆 21">
              <a:extLst>
                <a:ext uri="{FF2B5EF4-FFF2-40B4-BE49-F238E27FC236}">
                  <a16:creationId xmlns:a16="http://schemas.microsoft.com/office/drawing/2014/main" id="{7920EACC-08D8-DA87-77CF-242322F34AAD}"/>
                </a:ext>
              </a:extLst>
            </p:cNvPr>
            <p:cNvSpPr>
              <a:spLocks noChangeAspect="1"/>
            </p:cNvSpPr>
            <p:nvPr/>
          </p:nvSpPr>
          <p:spPr>
            <a:xfrm>
              <a:off x="5636562" y="3291956"/>
              <a:ext cx="674608" cy="674608"/>
            </a:xfrm>
            <a:prstGeom prst="ellipse">
              <a:avLst/>
            </a:prstGeom>
            <a:blipFill>
              <a:blip r:embed="rId3"/>
              <a:stretch>
                <a:fillRect/>
              </a:stretch>
            </a:blip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endParaRPr>
            </a:p>
          </p:txBody>
        </p:sp>
        <p:sp>
          <p:nvSpPr>
            <p:cNvPr id="52" name="文本框 22">
              <a:extLst>
                <a:ext uri="{FF2B5EF4-FFF2-40B4-BE49-F238E27FC236}">
                  <a16:creationId xmlns:a16="http://schemas.microsoft.com/office/drawing/2014/main" id="{6A7738F7-AD97-A68A-DE76-EE653D17CF6A}"/>
                </a:ext>
              </a:extLst>
            </p:cNvPr>
            <p:cNvSpPr txBox="1"/>
            <p:nvPr/>
          </p:nvSpPr>
          <p:spPr>
            <a:xfrm>
              <a:off x="5767406" y="3367650"/>
              <a:ext cx="444352" cy="523220"/>
            </a:xfrm>
            <a:prstGeom prst="rect">
              <a:avLst/>
            </a:prstGeom>
            <a:noFill/>
            <a:effectLst/>
          </p:spPr>
          <p:txBody>
            <a:bodyPr wrap="none" rtlCol="0">
              <a:spAutoFit/>
            </a:bodyPr>
            <a:lstStyle/>
            <a:p>
              <a:pPr algn="ctr"/>
              <a:r>
                <a:rPr lang="en-US" altLang="zh-CN" sz="2800" b="1">
                  <a:solidFill>
                    <a:schemeClr val="bg1"/>
                  </a:solidFill>
                  <a:latin typeface="+mj-lt"/>
                  <a:ea typeface="方正兰亭超细黑简体" panose="02000000000000000000" pitchFamily="2" charset="-122"/>
                </a:rPr>
                <a:t>B</a:t>
              </a:r>
              <a:endParaRPr lang="zh-CN" altLang="en-US" sz="2800" b="1" dirty="0">
                <a:solidFill>
                  <a:schemeClr val="bg1"/>
                </a:solidFill>
                <a:latin typeface="+mj-lt"/>
                <a:ea typeface="方正兰亭超细黑简体" panose="02000000000000000000" pitchFamily="2" charset="-122"/>
              </a:endParaRPr>
            </a:p>
          </p:txBody>
        </p:sp>
      </p:grpSp>
      <p:grpSp>
        <p:nvGrpSpPr>
          <p:cNvPr id="53" name="组合 23">
            <a:extLst>
              <a:ext uri="{FF2B5EF4-FFF2-40B4-BE49-F238E27FC236}">
                <a16:creationId xmlns:a16="http://schemas.microsoft.com/office/drawing/2014/main" id="{BA5E21B4-4EA0-F0D6-B462-080C6724C11F}"/>
              </a:ext>
            </a:extLst>
          </p:cNvPr>
          <p:cNvGrpSpPr/>
          <p:nvPr/>
        </p:nvGrpSpPr>
        <p:grpSpPr>
          <a:xfrm>
            <a:off x="2279576" y="2241302"/>
            <a:ext cx="674608" cy="674608"/>
            <a:chOff x="5633937" y="2282993"/>
            <a:chExt cx="674608" cy="674608"/>
          </a:xfrm>
        </p:grpSpPr>
        <p:sp>
          <p:nvSpPr>
            <p:cNvPr id="54" name="椭圆 24">
              <a:extLst>
                <a:ext uri="{FF2B5EF4-FFF2-40B4-BE49-F238E27FC236}">
                  <a16:creationId xmlns:a16="http://schemas.microsoft.com/office/drawing/2014/main" id="{4D0783E9-C099-1905-7F5B-4AFB77DF34CB}"/>
                </a:ext>
              </a:extLst>
            </p:cNvPr>
            <p:cNvSpPr>
              <a:spLocks noChangeAspect="1"/>
            </p:cNvSpPr>
            <p:nvPr/>
          </p:nvSpPr>
          <p:spPr>
            <a:xfrm>
              <a:off x="5633937" y="2282993"/>
              <a:ext cx="674608" cy="674608"/>
            </a:xfrm>
            <a:prstGeom prst="ellipse">
              <a:avLst/>
            </a:prstGeom>
            <a:blipFill>
              <a:blip r:embed="rId2"/>
              <a:stretch>
                <a:fillRect/>
              </a:stretch>
            </a:blip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endParaRPr>
            </a:p>
          </p:txBody>
        </p:sp>
        <p:sp>
          <p:nvSpPr>
            <p:cNvPr id="55" name="文本框 25">
              <a:extLst>
                <a:ext uri="{FF2B5EF4-FFF2-40B4-BE49-F238E27FC236}">
                  <a16:creationId xmlns:a16="http://schemas.microsoft.com/office/drawing/2014/main" id="{42C16F04-A490-D5A3-41D4-C303A9A83721}"/>
                </a:ext>
              </a:extLst>
            </p:cNvPr>
            <p:cNvSpPr txBox="1"/>
            <p:nvPr/>
          </p:nvSpPr>
          <p:spPr>
            <a:xfrm>
              <a:off x="5748147" y="2340947"/>
              <a:ext cx="453970" cy="523220"/>
            </a:xfrm>
            <a:prstGeom prst="rect">
              <a:avLst/>
            </a:prstGeom>
            <a:noFill/>
            <a:effectLst/>
          </p:spPr>
          <p:txBody>
            <a:bodyPr wrap="none" rtlCol="0">
              <a:spAutoFit/>
            </a:bodyPr>
            <a:lstStyle/>
            <a:p>
              <a:pPr algn="ctr"/>
              <a:r>
                <a:rPr lang="en-US" altLang="zh-CN" sz="2800" b="1">
                  <a:solidFill>
                    <a:srgbClr val="FDFDFD"/>
                  </a:solidFill>
                  <a:latin typeface="+mj-lt"/>
                  <a:ea typeface="方正兰亭超细黑简体" panose="02000000000000000000" pitchFamily="2" charset="-122"/>
                </a:rPr>
                <a:t>A</a:t>
              </a:r>
              <a:endParaRPr lang="zh-CN" altLang="en-US" sz="2800" b="1" dirty="0">
                <a:solidFill>
                  <a:srgbClr val="FDFDFD"/>
                </a:solidFill>
                <a:latin typeface="+mj-lt"/>
                <a:ea typeface="方正兰亭超细黑简体" panose="02000000000000000000" pitchFamily="2" charset="-122"/>
              </a:endParaRPr>
            </a:p>
          </p:txBody>
        </p:sp>
      </p:grpSp>
      <p:sp>
        <p:nvSpPr>
          <p:cNvPr id="57" name="TextBox 56">
            <a:extLst>
              <a:ext uri="{FF2B5EF4-FFF2-40B4-BE49-F238E27FC236}">
                <a16:creationId xmlns:a16="http://schemas.microsoft.com/office/drawing/2014/main" id="{07E66112-B174-FFF9-7AC0-27FBD0131FB7}"/>
              </a:ext>
            </a:extLst>
          </p:cNvPr>
          <p:cNvSpPr txBox="1"/>
          <p:nvPr/>
        </p:nvSpPr>
        <p:spPr>
          <a:xfrm>
            <a:off x="3702208" y="2309842"/>
            <a:ext cx="8245845" cy="494751"/>
          </a:xfrm>
          <a:prstGeom prst="rect">
            <a:avLst/>
          </a:prstGeom>
          <a:noFill/>
        </p:spPr>
        <p:txBody>
          <a:bodyPr wrap="square">
            <a:spAutoFit/>
          </a:bodyPr>
          <a:lstStyle>
            <a:defPPr>
              <a:defRPr lang="en-US"/>
            </a:defPPr>
            <a:lvl1pPr>
              <a:lnSpc>
                <a:spcPct val="120000"/>
              </a:lnSpc>
              <a:defRPr sz="2400" b="1"/>
            </a:lvl1pPr>
          </a:lstStyle>
          <a:p>
            <a:r>
              <a:rPr lang="vi-VN" b="0"/>
              <a:t>Do kết hôn gần trong phạm vi 3 đời.</a:t>
            </a:r>
            <a:endParaRPr lang="en-US" b="0"/>
          </a:p>
        </p:txBody>
      </p:sp>
      <p:sp>
        <p:nvSpPr>
          <p:cNvPr id="59" name="TextBox 58">
            <a:extLst>
              <a:ext uri="{FF2B5EF4-FFF2-40B4-BE49-F238E27FC236}">
                <a16:creationId xmlns:a16="http://schemas.microsoft.com/office/drawing/2014/main" id="{98A277BE-BBB0-577C-3EAF-8E8462918899}"/>
              </a:ext>
            </a:extLst>
          </p:cNvPr>
          <p:cNvSpPr txBox="1"/>
          <p:nvPr/>
        </p:nvSpPr>
        <p:spPr>
          <a:xfrm>
            <a:off x="3702209" y="3340193"/>
            <a:ext cx="8236142" cy="494751"/>
          </a:xfrm>
          <a:prstGeom prst="rect">
            <a:avLst/>
          </a:prstGeom>
          <a:noFill/>
        </p:spPr>
        <p:txBody>
          <a:bodyPr wrap="square">
            <a:spAutoFit/>
          </a:bodyPr>
          <a:lstStyle>
            <a:defPPr>
              <a:defRPr lang="en-US"/>
            </a:defPPr>
            <a:lvl1pPr>
              <a:lnSpc>
                <a:spcPct val="120000"/>
              </a:lnSpc>
              <a:defRPr sz="2400" b="0"/>
            </a:lvl1pPr>
          </a:lstStyle>
          <a:p>
            <a:r>
              <a:rPr lang="vi-VN"/>
              <a:t>Do người phụ nữ sinh đẻ ở độ tuổi ngoài 35.</a:t>
            </a:r>
            <a:endParaRPr lang="en-US"/>
          </a:p>
        </p:txBody>
      </p:sp>
      <p:sp>
        <p:nvSpPr>
          <p:cNvPr id="61" name="TextBox 60">
            <a:extLst>
              <a:ext uri="{FF2B5EF4-FFF2-40B4-BE49-F238E27FC236}">
                <a16:creationId xmlns:a16="http://schemas.microsoft.com/office/drawing/2014/main" id="{2CA4481A-200F-8E30-18E3-186C7045577A}"/>
              </a:ext>
            </a:extLst>
          </p:cNvPr>
          <p:cNvSpPr txBox="1"/>
          <p:nvPr/>
        </p:nvSpPr>
        <p:spPr>
          <a:xfrm>
            <a:off x="3702208" y="4401662"/>
            <a:ext cx="7938407" cy="494751"/>
          </a:xfrm>
          <a:prstGeom prst="rect">
            <a:avLst/>
          </a:prstGeom>
          <a:noFill/>
        </p:spPr>
        <p:txBody>
          <a:bodyPr wrap="square">
            <a:spAutoFit/>
          </a:bodyPr>
          <a:lstStyle>
            <a:defPPr>
              <a:defRPr lang="en-US"/>
            </a:defPPr>
            <a:lvl1pPr>
              <a:lnSpc>
                <a:spcPct val="120000"/>
              </a:lnSpc>
              <a:defRPr sz="2400" b="0"/>
            </a:lvl1pPr>
          </a:lstStyle>
          <a:p>
            <a:r>
              <a:rPr lang="vi-VN"/>
              <a:t>Do ăn uống thiếu chất dinh dưỡng.</a:t>
            </a:r>
            <a:endParaRPr lang="en-US"/>
          </a:p>
        </p:txBody>
      </p:sp>
      <p:sp>
        <p:nvSpPr>
          <p:cNvPr id="63" name="TextBox 62">
            <a:extLst>
              <a:ext uri="{FF2B5EF4-FFF2-40B4-BE49-F238E27FC236}">
                <a16:creationId xmlns:a16="http://schemas.microsoft.com/office/drawing/2014/main" id="{8C387739-4BB6-CC31-7C2E-5845CC402429}"/>
              </a:ext>
            </a:extLst>
          </p:cNvPr>
          <p:cNvSpPr txBox="1"/>
          <p:nvPr/>
        </p:nvSpPr>
        <p:spPr>
          <a:xfrm>
            <a:off x="3702208" y="5374982"/>
            <a:ext cx="8082423" cy="494751"/>
          </a:xfrm>
          <a:prstGeom prst="rect">
            <a:avLst/>
          </a:prstGeom>
          <a:noFill/>
        </p:spPr>
        <p:txBody>
          <a:bodyPr wrap="square">
            <a:spAutoFit/>
          </a:bodyPr>
          <a:lstStyle>
            <a:defPPr>
              <a:defRPr lang="en-US"/>
            </a:defPPr>
            <a:lvl1pPr>
              <a:lnSpc>
                <a:spcPct val="120000"/>
              </a:lnSpc>
              <a:defRPr sz="2400" b="0"/>
            </a:lvl1pPr>
          </a:lstStyle>
          <a:p>
            <a:r>
              <a:rPr lang="vi-VN"/>
              <a:t>Sống ở môi trường ô nhiễm phóng xạ, hoá chất.</a:t>
            </a:r>
            <a:endParaRPr lang="en-US"/>
          </a:p>
        </p:txBody>
      </p:sp>
      <p:sp>
        <p:nvSpPr>
          <p:cNvPr id="64" name="文本框 54">
            <a:extLst>
              <a:ext uri="{FF2B5EF4-FFF2-40B4-BE49-F238E27FC236}">
                <a16:creationId xmlns:a16="http://schemas.microsoft.com/office/drawing/2014/main" id="{C17A2DD8-CA9E-63A5-DAC1-043BB81D319F}"/>
              </a:ext>
            </a:extLst>
          </p:cNvPr>
          <p:cNvSpPr txBox="1"/>
          <p:nvPr/>
        </p:nvSpPr>
        <p:spPr>
          <a:xfrm flipH="1">
            <a:off x="-14978" y="3567550"/>
            <a:ext cx="1152130" cy="1107996"/>
          </a:xfrm>
          <a:prstGeom prst="rect">
            <a:avLst/>
          </a:prstGeom>
          <a:noFill/>
          <a:effectLst/>
        </p:spPr>
        <p:txBody>
          <a:bodyPr wrap="square" rtlCol="0">
            <a:spAutoFit/>
          </a:bodyPr>
          <a:lstStyle/>
          <a:p>
            <a:pPr algn="ctr"/>
            <a:r>
              <a:rPr lang="en-US" altLang="zh-CN" sz="6600" b="1">
                <a:solidFill>
                  <a:srgbClr val="C00000"/>
                </a:solidFill>
                <a:latin typeface="Arial" panose="020B0604020202020204" pitchFamily="34" charset="0"/>
                <a:ea typeface="方正姚体" panose="02010601030101010101" pitchFamily="2" charset="-122"/>
                <a:cs typeface="Arial" panose="020B0604020202020204" pitchFamily="34" charset="0"/>
              </a:rPr>
              <a:t>C</a:t>
            </a:r>
            <a:endParaRPr lang="zh-CN" altLang="en-US" sz="6600" b="1" dirty="0">
              <a:solidFill>
                <a:srgbClr val="C00000"/>
              </a:solidFill>
              <a:latin typeface="Arial" panose="020B0604020202020204" pitchFamily="34" charset="0"/>
              <a:ea typeface="方正姚体" panose="02010601030101010101" pitchFamily="2" charset="-122"/>
              <a:cs typeface="Arial" panose="020B0604020202020204" pitchFamily="34" charset="0"/>
            </a:endParaRPr>
          </a:p>
        </p:txBody>
      </p:sp>
    </p:spTree>
    <p:extLst>
      <p:ext uri="{BB962C8B-B14F-4D97-AF65-F5344CB8AC3E}">
        <p14:creationId xmlns:p14="http://schemas.microsoft.com/office/powerpoint/2010/main" val="2208306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par>
                                <p:cTn id="8" presetID="10" presetClass="entr" presetSubtype="0" fill="hold" nodeType="withEffect">
                                  <p:stCondLst>
                                    <p:cond delay="250"/>
                                  </p:stCondLst>
                                  <p:childTnLst>
                                    <p:set>
                                      <p:cBhvr>
                                        <p:cTn id="9" dur="1" fill="hold">
                                          <p:stCondLst>
                                            <p:cond delay="0"/>
                                          </p:stCondLst>
                                        </p:cTn>
                                        <p:tgtEl>
                                          <p:spTgt spid="50"/>
                                        </p:tgtEl>
                                        <p:attrNameLst>
                                          <p:attrName>style.visibility</p:attrName>
                                        </p:attrNameLst>
                                      </p:cBhvr>
                                      <p:to>
                                        <p:strVal val="visible"/>
                                      </p:to>
                                    </p:set>
                                    <p:animEffect transition="in" filter="fade">
                                      <p:cBhvr>
                                        <p:cTn id="10" dur="500"/>
                                        <p:tgtEl>
                                          <p:spTgt spid="50"/>
                                        </p:tgtEl>
                                      </p:cBhvr>
                                    </p:animEffect>
                                  </p:childTnLst>
                                </p:cTn>
                              </p:par>
                              <p:par>
                                <p:cTn id="11" presetID="10" presetClass="entr" presetSubtype="0" fill="hold" nodeType="withEffect">
                                  <p:stCondLst>
                                    <p:cond delay="50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500"/>
                                        <p:tgtEl>
                                          <p:spTgt spid="47"/>
                                        </p:tgtEl>
                                      </p:cBhvr>
                                    </p:animEffect>
                                  </p:childTnLst>
                                </p:cTn>
                              </p:par>
                              <p:par>
                                <p:cTn id="14" presetID="10" presetClass="entr" presetSubtype="0" fill="hold" nodeType="withEffect">
                                  <p:stCondLst>
                                    <p:cond delay="750"/>
                                  </p:stCondLst>
                                  <p:childTnLst>
                                    <p:set>
                                      <p:cBhvr>
                                        <p:cTn id="15" dur="1" fill="hold">
                                          <p:stCondLst>
                                            <p:cond delay="0"/>
                                          </p:stCondLst>
                                        </p:cTn>
                                        <p:tgtEl>
                                          <p:spTgt spid="44"/>
                                        </p:tgtEl>
                                        <p:attrNameLst>
                                          <p:attrName>style.visibility</p:attrName>
                                        </p:attrNameLst>
                                      </p:cBhvr>
                                      <p:to>
                                        <p:strVal val="visible"/>
                                      </p:to>
                                    </p:set>
                                    <p:animEffect transition="in" filter="fade">
                                      <p:cBhvr>
                                        <p:cTn id="16" dur="500"/>
                                        <p:tgtEl>
                                          <p:spTgt spid="4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barn(inVertical)">
                                      <p:cBhvr>
                                        <p:cTn id="21"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A05AB6DB-88A5-5687-920C-278AD710BB23}"/>
              </a:ext>
            </a:extLst>
          </p:cNvPr>
          <p:cNvSpPr txBox="1"/>
          <p:nvPr/>
        </p:nvSpPr>
        <p:spPr>
          <a:xfrm>
            <a:off x="705103" y="475456"/>
            <a:ext cx="11233248" cy="561885"/>
          </a:xfrm>
          <a:prstGeom prst="rect">
            <a:avLst/>
          </a:prstGeom>
          <a:noFill/>
        </p:spPr>
        <p:txBody>
          <a:bodyPr wrap="square">
            <a:spAutoFit/>
          </a:bodyPr>
          <a:lstStyle>
            <a:defPPr>
              <a:defRPr lang="en-US"/>
            </a:defPPr>
            <a:lvl1pPr>
              <a:lnSpc>
                <a:spcPct val="120000"/>
              </a:lnSpc>
              <a:defRPr sz="2400" b="1"/>
            </a:lvl1pPr>
          </a:lstStyle>
          <a:p>
            <a:r>
              <a:rPr lang="vi-VN" sz="2800">
                <a:solidFill>
                  <a:schemeClr val="bg1"/>
                </a:solidFill>
              </a:rPr>
              <a:t>Câu </a:t>
            </a:r>
            <a:r>
              <a:rPr lang="en-US" sz="2800">
                <a:solidFill>
                  <a:schemeClr val="bg1"/>
                </a:solidFill>
              </a:rPr>
              <a:t>6</a:t>
            </a:r>
            <a:r>
              <a:rPr lang="vi-VN" sz="2800">
                <a:solidFill>
                  <a:schemeClr val="bg1"/>
                </a:solidFill>
              </a:rPr>
              <a:t>. Bệnh di truyền chỉ gặp ở nữ mà </a:t>
            </a:r>
            <a:r>
              <a:rPr lang="vi-VN" sz="2800">
                <a:solidFill>
                  <a:srgbClr val="FFFF00"/>
                </a:solidFill>
              </a:rPr>
              <a:t>không gặp </a:t>
            </a:r>
            <a:r>
              <a:rPr lang="vi-VN" sz="2800">
                <a:solidFill>
                  <a:schemeClr val="bg1"/>
                </a:solidFill>
              </a:rPr>
              <a:t>ở nam là</a:t>
            </a:r>
            <a:endParaRPr lang="en-US" sz="2800">
              <a:solidFill>
                <a:schemeClr val="bg1"/>
              </a:solidFill>
            </a:endParaRPr>
          </a:p>
        </p:txBody>
      </p:sp>
      <p:sp>
        <p:nvSpPr>
          <p:cNvPr id="30" name="任意多边形 27">
            <a:extLst>
              <a:ext uri="{FF2B5EF4-FFF2-40B4-BE49-F238E27FC236}">
                <a16:creationId xmlns:a16="http://schemas.microsoft.com/office/drawing/2014/main" id="{F8FAEE48-D7BD-FFB9-BF4B-B1A9B7487AA9}"/>
              </a:ext>
            </a:extLst>
          </p:cNvPr>
          <p:cNvSpPr/>
          <p:nvPr/>
        </p:nvSpPr>
        <p:spPr>
          <a:xfrm>
            <a:off x="-1084250" y="2125454"/>
            <a:ext cx="4695045" cy="1873220"/>
          </a:xfrm>
          <a:custGeom>
            <a:avLst/>
            <a:gdLst>
              <a:gd name="connsiteX0" fmla="*/ 1628463 w 4008766"/>
              <a:gd name="connsiteY0" fmla="*/ 0 h 1599410"/>
              <a:gd name="connsiteX1" fmla="*/ 1646822 w 4008766"/>
              <a:gd name="connsiteY1" fmla="*/ 0 h 1599410"/>
              <a:gd name="connsiteX2" fmla="*/ 3601835 w 4008766"/>
              <a:gd name="connsiteY2" fmla="*/ 0 h 1599410"/>
              <a:gd name="connsiteX3" fmla="*/ 4008766 w 4008766"/>
              <a:gd name="connsiteY3" fmla="*/ 406932 h 1599410"/>
              <a:gd name="connsiteX4" fmla="*/ 3601835 w 4008766"/>
              <a:gd name="connsiteY4" fmla="*/ 813863 h 1599410"/>
              <a:gd name="connsiteX5" fmla="*/ 3067145 w 4008766"/>
              <a:gd name="connsiteY5" fmla="*/ 813863 h 1599410"/>
              <a:gd name="connsiteX6" fmla="*/ 3067145 w 4008766"/>
              <a:gd name="connsiteY6" fmla="*/ 813864 h 1599410"/>
              <a:gd name="connsiteX7" fmla="*/ 1210565 w 4008766"/>
              <a:gd name="connsiteY7" fmla="*/ 813864 h 1599410"/>
              <a:gd name="connsiteX8" fmla="*/ 1210539 w 4008766"/>
              <a:gd name="connsiteY8" fmla="*/ 813855 h 1599410"/>
              <a:gd name="connsiteX9" fmla="*/ 931442 w 4008766"/>
              <a:gd name="connsiteY9" fmla="*/ 771659 h 1599410"/>
              <a:gd name="connsiteX10" fmla="*/ 11958 w 4008766"/>
              <a:gd name="connsiteY10" fmla="*/ 1521060 h 1599410"/>
              <a:gd name="connsiteX11" fmla="*/ 0 w 4008766"/>
              <a:gd name="connsiteY11" fmla="*/ 1599410 h 1599410"/>
              <a:gd name="connsiteX12" fmla="*/ 5994 w 4008766"/>
              <a:gd name="connsiteY12" fmla="*/ 1480707 h 1599410"/>
              <a:gd name="connsiteX13" fmla="*/ 1488592 w 4008766"/>
              <a:gd name="connsiteY13" fmla="*/ 7492 h 1599410"/>
              <a:gd name="connsiteX14" fmla="*/ 1628463 w 4008766"/>
              <a:gd name="connsiteY14" fmla="*/ 869 h 1599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08766" h="1599410">
                <a:moveTo>
                  <a:pt x="1628463" y="0"/>
                </a:moveTo>
                <a:lnTo>
                  <a:pt x="1646822" y="0"/>
                </a:lnTo>
                <a:lnTo>
                  <a:pt x="3601835" y="0"/>
                </a:lnTo>
                <a:lnTo>
                  <a:pt x="4008766" y="406932"/>
                </a:lnTo>
                <a:lnTo>
                  <a:pt x="3601835" y="813863"/>
                </a:lnTo>
                <a:lnTo>
                  <a:pt x="3067145" y="813863"/>
                </a:lnTo>
                <a:lnTo>
                  <a:pt x="3067145" y="813864"/>
                </a:lnTo>
                <a:lnTo>
                  <a:pt x="1210565" y="813864"/>
                </a:lnTo>
                <a:lnTo>
                  <a:pt x="1210539" y="813855"/>
                </a:lnTo>
                <a:cubicBezTo>
                  <a:pt x="1122372" y="786432"/>
                  <a:pt x="1028632" y="771659"/>
                  <a:pt x="931442" y="771659"/>
                </a:cubicBezTo>
                <a:cubicBezTo>
                  <a:pt x="477888" y="771659"/>
                  <a:pt x="99475" y="1093378"/>
                  <a:pt x="11958" y="1521060"/>
                </a:cubicBezTo>
                <a:lnTo>
                  <a:pt x="0" y="1599410"/>
                </a:lnTo>
                <a:lnTo>
                  <a:pt x="5994" y="1480707"/>
                </a:lnTo>
                <a:cubicBezTo>
                  <a:pt x="85178" y="700997"/>
                  <a:pt x="707462" y="81841"/>
                  <a:pt x="1488592" y="7492"/>
                </a:cubicBezTo>
                <a:lnTo>
                  <a:pt x="1628463" y="869"/>
                </a:lnTo>
                <a:close/>
              </a:path>
            </a:pathLst>
          </a:custGeom>
          <a:blipFill>
            <a:blip r:embed="rId2"/>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五边形 30">
            <a:extLst>
              <a:ext uri="{FF2B5EF4-FFF2-40B4-BE49-F238E27FC236}">
                <a16:creationId xmlns:a16="http://schemas.microsoft.com/office/drawing/2014/main" id="{0CD8D1E7-1204-350B-8A12-02376271088B}"/>
              </a:ext>
            </a:extLst>
          </p:cNvPr>
          <p:cNvSpPr/>
          <p:nvPr/>
        </p:nvSpPr>
        <p:spPr>
          <a:xfrm>
            <a:off x="225327" y="3078647"/>
            <a:ext cx="3418422" cy="1054464"/>
          </a:xfrm>
          <a:prstGeom prst="homePlat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endParaRPr>
          </a:p>
        </p:txBody>
      </p:sp>
      <p:sp>
        <p:nvSpPr>
          <p:cNvPr id="36" name="五边形 33">
            <a:extLst>
              <a:ext uri="{FF2B5EF4-FFF2-40B4-BE49-F238E27FC236}">
                <a16:creationId xmlns:a16="http://schemas.microsoft.com/office/drawing/2014/main" id="{5F583039-F737-C0D7-2D9E-6F8F1152B425}"/>
              </a:ext>
            </a:extLst>
          </p:cNvPr>
          <p:cNvSpPr/>
          <p:nvPr/>
        </p:nvSpPr>
        <p:spPr>
          <a:xfrm>
            <a:off x="225327" y="4133111"/>
            <a:ext cx="3418422" cy="1054464"/>
          </a:xfrm>
          <a:prstGeom prst="homePlate">
            <a:avLst/>
          </a:prstGeom>
          <a:blipFill>
            <a:blip r:embed="rId2"/>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endParaRPr>
          </a:p>
        </p:txBody>
      </p:sp>
      <p:sp>
        <p:nvSpPr>
          <p:cNvPr id="39" name="任意多边形 36">
            <a:extLst>
              <a:ext uri="{FF2B5EF4-FFF2-40B4-BE49-F238E27FC236}">
                <a16:creationId xmlns:a16="http://schemas.microsoft.com/office/drawing/2014/main" id="{0FC6A8E7-3E99-962E-0FEA-AE450D7680EA}"/>
              </a:ext>
            </a:extLst>
          </p:cNvPr>
          <p:cNvSpPr/>
          <p:nvPr/>
        </p:nvSpPr>
        <p:spPr>
          <a:xfrm flipV="1">
            <a:off x="-1088713" y="4265831"/>
            <a:ext cx="4699508" cy="1873220"/>
          </a:xfrm>
          <a:custGeom>
            <a:avLst/>
            <a:gdLst>
              <a:gd name="connsiteX0" fmla="*/ 0 w 4012577"/>
              <a:gd name="connsiteY0" fmla="*/ 1599410 h 1599410"/>
              <a:gd name="connsiteX1" fmla="*/ 11958 w 4012577"/>
              <a:gd name="connsiteY1" fmla="*/ 1521060 h 1599410"/>
              <a:gd name="connsiteX2" fmla="*/ 931442 w 4012577"/>
              <a:gd name="connsiteY2" fmla="*/ 771659 h 1599410"/>
              <a:gd name="connsiteX3" fmla="*/ 1210539 w 4012577"/>
              <a:gd name="connsiteY3" fmla="*/ 813855 h 1599410"/>
              <a:gd name="connsiteX4" fmla="*/ 1210565 w 4012577"/>
              <a:gd name="connsiteY4" fmla="*/ 813864 h 1599410"/>
              <a:gd name="connsiteX5" fmla="*/ 1576005 w 4012577"/>
              <a:gd name="connsiteY5" fmla="*/ 813864 h 1599410"/>
              <a:gd name="connsiteX6" fmla="*/ 3067145 w 4012577"/>
              <a:gd name="connsiteY6" fmla="*/ 813864 h 1599410"/>
              <a:gd name="connsiteX7" fmla="*/ 3605646 w 4012577"/>
              <a:gd name="connsiteY7" fmla="*/ 813864 h 1599410"/>
              <a:gd name="connsiteX8" fmla="*/ 4012577 w 4012577"/>
              <a:gd name="connsiteY8" fmla="*/ 406933 h 1599410"/>
              <a:gd name="connsiteX9" fmla="*/ 3605646 w 4012577"/>
              <a:gd name="connsiteY9" fmla="*/ 1 h 1599410"/>
              <a:gd name="connsiteX10" fmla="*/ 1646838 w 4012577"/>
              <a:gd name="connsiteY10" fmla="*/ 1 h 1599410"/>
              <a:gd name="connsiteX11" fmla="*/ 1646822 w 4012577"/>
              <a:gd name="connsiteY11" fmla="*/ 0 h 1599410"/>
              <a:gd name="connsiteX12" fmla="*/ 1646801 w 4012577"/>
              <a:gd name="connsiteY12" fmla="*/ 1 h 1599410"/>
              <a:gd name="connsiteX13" fmla="*/ 1576005 w 4012577"/>
              <a:gd name="connsiteY13" fmla="*/ 1 h 1599410"/>
              <a:gd name="connsiteX14" fmla="*/ 1576005 w 4012577"/>
              <a:gd name="connsiteY14" fmla="*/ 3353 h 1599410"/>
              <a:gd name="connsiteX15" fmla="*/ 1488592 w 4012577"/>
              <a:gd name="connsiteY15" fmla="*/ 7492 h 1599410"/>
              <a:gd name="connsiteX16" fmla="*/ 5994 w 4012577"/>
              <a:gd name="connsiteY16" fmla="*/ 1480707 h 1599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012577" h="1599410">
                <a:moveTo>
                  <a:pt x="0" y="1599410"/>
                </a:moveTo>
                <a:lnTo>
                  <a:pt x="11958" y="1521060"/>
                </a:lnTo>
                <a:cubicBezTo>
                  <a:pt x="99475" y="1093378"/>
                  <a:pt x="477888" y="771659"/>
                  <a:pt x="931442" y="771659"/>
                </a:cubicBezTo>
                <a:cubicBezTo>
                  <a:pt x="1028632" y="771659"/>
                  <a:pt x="1122372" y="786432"/>
                  <a:pt x="1210539" y="813855"/>
                </a:cubicBezTo>
                <a:lnTo>
                  <a:pt x="1210565" y="813864"/>
                </a:lnTo>
                <a:lnTo>
                  <a:pt x="1576005" y="813864"/>
                </a:lnTo>
                <a:lnTo>
                  <a:pt x="3067145" y="813864"/>
                </a:lnTo>
                <a:lnTo>
                  <a:pt x="3605646" y="813864"/>
                </a:lnTo>
                <a:lnTo>
                  <a:pt x="4012577" y="406933"/>
                </a:lnTo>
                <a:lnTo>
                  <a:pt x="3605646" y="1"/>
                </a:lnTo>
                <a:lnTo>
                  <a:pt x="1646838" y="1"/>
                </a:lnTo>
                <a:lnTo>
                  <a:pt x="1646822" y="0"/>
                </a:lnTo>
                <a:lnTo>
                  <a:pt x="1646801" y="1"/>
                </a:lnTo>
                <a:lnTo>
                  <a:pt x="1576005" y="1"/>
                </a:lnTo>
                <a:lnTo>
                  <a:pt x="1576005" y="3353"/>
                </a:lnTo>
                <a:lnTo>
                  <a:pt x="1488592" y="7492"/>
                </a:lnTo>
                <a:cubicBezTo>
                  <a:pt x="707462" y="81841"/>
                  <a:pt x="85178" y="700997"/>
                  <a:pt x="5994" y="1480707"/>
                </a:cubicBezTo>
                <a:close/>
              </a:path>
            </a:pathLst>
          </a:cu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39">
            <a:extLst>
              <a:ext uri="{FF2B5EF4-FFF2-40B4-BE49-F238E27FC236}">
                <a16:creationId xmlns:a16="http://schemas.microsoft.com/office/drawing/2014/main" id="{CCD76C8D-151C-8929-27E9-4651EE725AD9}"/>
              </a:ext>
            </a:extLst>
          </p:cNvPr>
          <p:cNvSpPr>
            <a:spLocks noChangeAspect="1"/>
          </p:cNvSpPr>
          <p:nvPr/>
        </p:nvSpPr>
        <p:spPr>
          <a:xfrm>
            <a:off x="-1102883" y="2994710"/>
            <a:ext cx="2276802" cy="2276802"/>
          </a:xfrm>
          <a:prstGeom prst="ellipse">
            <a:avLst/>
          </a:prstGeom>
          <a:gradFill>
            <a:gsLst>
              <a:gs pos="0">
                <a:srgbClr val="E2E2E2"/>
              </a:gs>
              <a:gs pos="100000">
                <a:schemeClr val="bg1"/>
              </a:gs>
            </a:gsLst>
            <a:lin ang="3600000" scaled="0"/>
          </a:gra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4" name="组合 12">
            <a:extLst>
              <a:ext uri="{FF2B5EF4-FFF2-40B4-BE49-F238E27FC236}">
                <a16:creationId xmlns:a16="http://schemas.microsoft.com/office/drawing/2014/main" id="{F2F401FB-C6DE-E541-9675-069AA6E8F806}"/>
              </a:ext>
            </a:extLst>
          </p:cNvPr>
          <p:cNvGrpSpPr/>
          <p:nvPr/>
        </p:nvGrpSpPr>
        <p:grpSpPr>
          <a:xfrm>
            <a:off x="2279576" y="5374982"/>
            <a:ext cx="674608" cy="674608"/>
            <a:chOff x="5633937" y="5416673"/>
            <a:chExt cx="674608" cy="674608"/>
          </a:xfrm>
        </p:grpSpPr>
        <p:sp>
          <p:nvSpPr>
            <p:cNvPr id="45" name="椭圆 13">
              <a:extLst>
                <a:ext uri="{FF2B5EF4-FFF2-40B4-BE49-F238E27FC236}">
                  <a16:creationId xmlns:a16="http://schemas.microsoft.com/office/drawing/2014/main" id="{B2713F9F-7499-AD52-5A65-96F6F220C6FA}"/>
                </a:ext>
              </a:extLst>
            </p:cNvPr>
            <p:cNvSpPr>
              <a:spLocks noChangeAspect="1"/>
            </p:cNvSpPr>
            <p:nvPr/>
          </p:nvSpPr>
          <p:spPr>
            <a:xfrm>
              <a:off x="5633937" y="5416673"/>
              <a:ext cx="674608" cy="674608"/>
            </a:xfrm>
            <a:prstGeom prst="ellipse">
              <a:avLst/>
            </a:prstGeom>
            <a:blipFill>
              <a:blip r:embed="rId3"/>
              <a:stretch>
                <a:fillRect/>
              </a:stretch>
            </a:blip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endParaRPr>
            </a:p>
          </p:txBody>
        </p:sp>
        <p:sp>
          <p:nvSpPr>
            <p:cNvPr id="46" name="文本框 14">
              <a:extLst>
                <a:ext uri="{FF2B5EF4-FFF2-40B4-BE49-F238E27FC236}">
                  <a16:creationId xmlns:a16="http://schemas.microsoft.com/office/drawing/2014/main" id="{73545A65-290D-EC5A-91E1-05D0FC3146E7}"/>
                </a:ext>
              </a:extLst>
            </p:cNvPr>
            <p:cNvSpPr txBox="1"/>
            <p:nvPr/>
          </p:nvSpPr>
          <p:spPr>
            <a:xfrm>
              <a:off x="5779591" y="5492367"/>
              <a:ext cx="444352" cy="523220"/>
            </a:xfrm>
            <a:prstGeom prst="rect">
              <a:avLst/>
            </a:prstGeom>
            <a:noFill/>
            <a:effectLst/>
          </p:spPr>
          <p:txBody>
            <a:bodyPr wrap="none" rtlCol="0">
              <a:spAutoFit/>
            </a:bodyPr>
            <a:lstStyle/>
            <a:p>
              <a:pPr algn="ctr"/>
              <a:r>
                <a:rPr lang="en-US" altLang="zh-CN" sz="2800" b="1">
                  <a:solidFill>
                    <a:schemeClr val="bg1"/>
                  </a:solidFill>
                  <a:latin typeface="+mj-lt"/>
                  <a:ea typeface="方正兰亭超细黑简体" panose="02000000000000000000" pitchFamily="2" charset="-122"/>
                </a:rPr>
                <a:t>D</a:t>
              </a:r>
              <a:endParaRPr lang="zh-CN" altLang="en-US" sz="2800" b="1" dirty="0">
                <a:solidFill>
                  <a:schemeClr val="bg1"/>
                </a:solidFill>
                <a:latin typeface="+mj-lt"/>
                <a:ea typeface="方正兰亭超细黑简体" panose="02000000000000000000" pitchFamily="2" charset="-122"/>
              </a:endParaRPr>
            </a:p>
          </p:txBody>
        </p:sp>
      </p:grpSp>
      <p:grpSp>
        <p:nvGrpSpPr>
          <p:cNvPr id="47" name="组合 15">
            <a:extLst>
              <a:ext uri="{FF2B5EF4-FFF2-40B4-BE49-F238E27FC236}">
                <a16:creationId xmlns:a16="http://schemas.microsoft.com/office/drawing/2014/main" id="{0A48558B-DE39-EA15-54EA-04636E21DB24}"/>
              </a:ext>
            </a:extLst>
          </p:cNvPr>
          <p:cNvGrpSpPr/>
          <p:nvPr/>
        </p:nvGrpSpPr>
        <p:grpSpPr>
          <a:xfrm>
            <a:off x="2279576" y="4311734"/>
            <a:ext cx="674608" cy="674608"/>
            <a:chOff x="5633937" y="4353425"/>
            <a:chExt cx="674608" cy="674608"/>
          </a:xfrm>
        </p:grpSpPr>
        <p:sp>
          <p:nvSpPr>
            <p:cNvPr id="48" name="椭圆 16">
              <a:extLst>
                <a:ext uri="{FF2B5EF4-FFF2-40B4-BE49-F238E27FC236}">
                  <a16:creationId xmlns:a16="http://schemas.microsoft.com/office/drawing/2014/main" id="{1732B52E-EC2C-D900-2B0C-D48B97EEB755}"/>
                </a:ext>
              </a:extLst>
            </p:cNvPr>
            <p:cNvSpPr>
              <a:spLocks noChangeAspect="1"/>
            </p:cNvSpPr>
            <p:nvPr/>
          </p:nvSpPr>
          <p:spPr>
            <a:xfrm>
              <a:off x="5633937" y="4353425"/>
              <a:ext cx="674608" cy="674608"/>
            </a:xfrm>
            <a:prstGeom prst="ellipse">
              <a:avLst/>
            </a:prstGeom>
            <a:blipFill>
              <a:blip r:embed="rId2"/>
              <a:stretch>
                <a:fillRect/>
              </a:stretch>
            </a:blip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endParaRPr>
            </a:p>
          </p:txBody>
        </p:sp>
        <p:sp>
          <p:nvSpPr>
            <p:cNvPr id="49" name="文本框 17">
              <a:extLst>
                <a:ext uri="{FF2B5EF4-FFF2-40B4-BE49-F238E27FC236}">
                  <a16:creationId xmlns:a16="http://schemas.microsoft.com/office/drawing/2014/main" id="{878ED8F2-73A5-EF26-686F-59F8AC1254B1}"/>
                </a:ext>
              </a:extLst>
            </p:cNvPr>
            <p:cNvSpPr txBox="1"/>
            <p:nvPr/>
          </p:nvSpPr>
          <p:spPr>
            <a:xfrm>
              <a:off x="5749065" y="4422114"/>
              <a:ext cx="444352" cy="523220"/>
            </a:xfrm>
            <a:prstGeom prst="rect">
              <a:avLst/>
            </a:prstGeom>
            <a:noFill/>
            <a:effectLst/>
          </p:spPr>
          <p:txBody>
            <a:bodyPr wrap="none" rtlCol="0">
              <a:spAutoFit/>
            </a:bodyPr>
            <a:lstStyle/>
            <a:p>
              <a:pPr algn="ctr"/>
              <a:r>
                <a:rPr lang="en-US" altLang="zh-CN" sz="2800" b="1">
                  <a:solidFill>
                    <a:srgbClr val="FDFDFD"/>
                  </a:solidFill>
                  <a:latin typeface="+mj-lt"/>
                  <a:ea typeface="方正兰亭超细黑简体" panose="02000000000000000000" pitchFamily="2" charset="-122"/>
                </a:rPr>
                <a:t>C</a:t>
              </a:r>
              <a:endParaRPr lang="zh-CN" altLang="en-US" sz="2800" b="1" dirty="0">
                <a:solidFill>
                  <a:srgbClr val="FDFDFD"/>
                </a:solidFill>
                <a:latin typeface="+mj-lt"/>
                <a:ea typeface="方正兰亭超细黑简体" panose="02000000000000000000" pitchFamily="2" charset="-122"/>
              </a:endParaRPr>
            </a:p>
          </p:txBody>
        </p:sp>
      </p:grpSp>
      <p:grpSp>
        <p:nvGrpSpPr>
          <p:cNvPr id="50" name="组合 19">
            <a:extLst>
              <a:ext uri="{FF2B5EF4-FFF2-40B4-BE49-F238E27FC236}">
                <a16:creationId xmlns:a16="http://schemas.microsoft.com/office/drawing/2014/main" id="{33B9E44A-DE15-4F58-A867-F803A38F30DE}"/>
              </a:ext>
            </a:extLst>
          </p:cNvPr>
          <p:cNvGrpSpPr/>
          <p:nvPr/>
        </p:nvGrpSpPr>
        <p:grpSpPr>
          <a:xfrm>
            <a:off x="2282201" y="3250265"/>
            <a:ext cx="674608" cy="674608"/>
            <a:chOff x="5636562" y="3291956"/>
            <a:chExt cx="674608" cy="674608"/>
          </a:xfrm>
        </p:grpSpPr>
        <p:sp>
          <p:nvSpPr>
            <p:cNvPr id="51" name="椭圆 21">
              <a:extLst>
                <a:ext uri="{FF2B5EF4-FFF2-40B4-BE49-F238E27FC236}">
                  <a16:creationId xmlns:a16="http://schemas.microsoft.com/office/drawing/2014/main" id="{7920EACC-08D8-DA87-77CF-242322F34AAD}"/>
                </a:ext>
              </a:extLst>
            </p:cNvPr>
            <p:cNvSpPr>
              <a:spLocks noChangeAspect="1"/>
            </p:cNvSpPr>
            <p:nvPr/>
          </p:nvSpPr>
          <p:spPr>
            <a:xfrm>
              <a:off x="5636562" y="3291956"/>
              <a:ext cx="674608" cy="674608"/>
            </a:xfrm>
            <a:prstGeom prst="ellipse">
              <a:avLst/>
            </a:prstGeom>
            <a:blipFill>
              <a:blip r:embed="rId3"/>
              <a:stretch>
                <a:fillRect/>
              </a:stretch>
            </a:blip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endParaRPr>
            </a:p>
          </p:txBody>
        </p:sp>
        <p:sp>
          <p:nvSpPr>
            <p:cNvPr id="52" name="文本框 22">
              <a:extLst>
                <a:ext uri="{FF2B5EF4-FFF2-40B4-BE49-F238E27FC236}">
                  <a16:creationId xmlns:a16="http://schemas.microsoft.com/office/drawing/2014/main" id="{6A7738F7-AD97-A68A-DE76-EE653D17CF6A}"/>
                </a:ext>
              </a:extLst>
            </p:cNvPr>
            <p:cNvSpPr txBox="1"/>
            <p:nvPr/>
          </p:nvSpPr>
          <p:spPr>
            <a:xfrm>
              <a:off x="5767406" y="3367650"/>
              <a:ext cx="444352" cy="523220"/>
            </a:xfrm>
            <a:prstGeom prst="rect">
              <a:avLst/>
            </a:prstGeom>
            <a:noFill/>
            <a:effectLst/>
          </p:spPr>
          <p:txBody>
            <a:bodyPr wrap="none" rtlCol="0">
              <a:spAutoFit/>
            </a:bodyPr>
            <a:lstStyle/>
            <a:p>
              <a:pPr algn="ctr"/>
              <a:r>
                <a:rPr lang="en-US" altLang="zh-CN" sz="2800" b="1">
                  <a:solidFill>
                    <a:schemeClr val="bg1"/>
                  </a:solidFill>
                  <a:latin typeface="+mj-lt"/>
                  <a:ea typeface="方正兰亭超细黑简体" panose="02000000000000000000" pitchFamily="2" charset="-122"/>
                </a:rPr>
                <a:t>B</a:t>
              </a:r>
              <a:endParaRPr lang="zh-CN" altLang="en-US" sz="2800" b="1" dirty="0">
                <a:solidFill>
                  <a:schemeClr val="bg1"/>
                </a:solidFill>
                <a:latin typeface="+mj-lt"/>
                <a:ea typeface="方正兰亭超细黑简体" panose="02000000000000000000" pitchFamily="2" charset="-122"/>
              </a:endParaRPr>
            </a:p>
          </p:txBody>
        </p:sp>
      </p:grpSp>
      <p:grpSp>
        <p:nvGrpSpPr>
          <p:cNvPr id="53" name="组合 23">
            <a:extLst>
              <a:ext uri="{FF2B5EF4-FFF2-40B4-BE49-F238E27FC236}">
                <a16:creationId xmlns:a16="http://schemas.microsoft.com/office/drawing/2014/main" id="{BA5E21B4-4EA0-F0D6-B462-080C6724C11F}"/>
              </a:ext>
            </a:extLst>
          </p:cNvPr>
          <p:cNvGrpSpPr/>
          <p:nvPr/>
        </p:nvGrpSpPr>
        <p:grpSpPr>
          <a:xfrm>
            <a:off x="2279576" y="2241302"/>
            <a:ext cx="674608" cy="674608"/>
            <a:chOff x="5633937" y="2282993"/>
            <a:chExt cx="674608" cy="674608"/>
          </a:xfrm>
        </p:grpSpPr>
        <p:sp>
          <p:nvSpPr>
            <p:cNvPr id="54" name="椭圆 24">
              <a:extLst>
                <a:ext uri="{FF2B5EF4-FFF2-40B4-BE49-F238E27FC236}">
                  <a16:creationId xmlns:a16="http://schemas.microsoft.com/office/drawing/2014/main" id="{4D0783E9-C099-1905-7F5B-4AFB77DF34CB}"/>
                </a:ext>
              </a:extLst>
            </p:cNvPr>
            <p:cNvSpPr>
              <a:spLocks noChangeAspect="1"/>
            </p:cNvSpPr>
            <p:nvPr/>
          </p:nvSpPr>
          <p:spPr>
            <a:xfrm>
              <a:off x="5633937" y="2282993"/>
              <a:ext cx="674608" cy="674608"/>
            </a:xfrm>
            <a:prstGeom prst="ellipse">
              <a:avLst/>
            </a:prstGeom>
            <a:blipFill>
              <a:blip r:embed="rId2"/>
              <a:stretch>
                <a:fillRect/>
              </a:stretch>
            </a:blip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endParaRPr>
            </a:p>
          </p:txBody>
        </p:sp>
        <p:sp>
          <p:nvSpPr>
            <p:cNvPr id="55" name="文本框 25">
              <a:extLst>
                <a:ext uri="{FF2B5EF4-FFF2-40B4-BE49-F238E27FC236}">
                  <a16:creationId xmlns:a16="http://schemas.microsoft.com/office/drawing/2014/main" id="{42C16F04-A490-D5A3-41D4-C303A9A83721}"/>
                </a:ext>
              </a:extLst>
            </p:cNvPr>
            <p:cNvSpPr txBox="1"/>
            <p:nvPr/>
          </p:nvSpPr>
          <p:spPr>
            <a:xfrm>
              <a:off x="5748147" y="2340947"/>
              <a:ext cx="453970" cy="523220"/>
            </a:xfrm>
            <a:prstGeom prst="rect">
              <a:avLst/>
            </a:prstGeom>
            <a:noFill/>
            <a:effectLst/>
          </p:spPr>
          <p:txBody>
            <a:bodyPr wrap="none" rtlCol="0">
              <a:spAutoFit/>
            </a:bodyPr>
            <a:lstStyle/>
            <a:p>
              <a:pPr algn="ctr"/>
              <a:r>
                <a:rPr lang="en-US" altLang="zh-CN" sz="2800" b="1">
                  <a:solidFill>
                    <a:srgbClr val="FDFDFD"/>
                  </a:solidFill>
                  <a:latin typeface="+mj-lt"/>
                  <a:ea typeface="方正兰亭超细黑简体" panose="02000000000000000000" pitchFamily="2" charset="-122"/>
                </a:rPr>
                <a:t>A</a:t>
              </a:r>
              <a:endParaRPr lang="zh-CN" altLang="en-US" sz="2800" b="1" dirty="0">
                <a:solidFill>
                  <a:srgbClr val="FDFDFD"/>
                </a:solidFill>
                <a:latin typeface="+mj-lt"/>
                <a:ea typeface="方正兰亭超细黑简体" panose="02000000000000000000" pitchFamily="2" charset="-122"/>
              </a:endParaRPr>
            </a:p>
          </p:txBody>
        </p:sp>
      </p:grpSp>
      <p:sp>
        <p:nvSpPr>
          <p:cNvPr id="57" name="TextBox 56">
            <a:extLst>
              <a:ext uri="{FF2B5EF4-FFF2-40B4-BE49-F238E27FC236}">
                <a16:creationId xmlns:a16="http://schemas.microsoft.com/office/drawing/2014/main" id="{07E66112-B174-FFF9-7AC0-27FBD0131FB7}"/>
              </a:ext>
            </a:extLst>
          </p:cNvPr>
          <p:cNvSpPr txBox="1"/>
          <p:nvPr/>
        </p:nvSpPr>
        <p:spPr>
          <a:xfrm>
            <a:off x="3702208" y="2309842"/>
            <a:ext cx="8245845" cy="494751"/>
          </a:xfrm>
          <a:prstGeom prst="rect">
            <a:avLst/>
          </a:prstGeom>
          <a:noFill/>
        </p:spPr>
        <p:txBody>
          <a:bodyPr wrap="square">
            <a:spAutoFit/>
          </a:bodyPr>
          <a:lstStyle>
            <a:defPPr>
              <a:defRPr lang="en-US"/>
            </a:defPPr>
            <a:lvl1pPr>
              <a:lnSpc>
                <a:spcPct val="120000"/>
              </a:lnSpc>
              <a:defRPr sz="2400" b="1"/>
            </a:lvl1pPr>
          </a:lstStyle>
          <a:p>
            <a:r>
              <a:rPr lang="vi-VN" b="0"/>
              <a:t>bệnh bạch tạng.</a:t>
            </a:r>
            <a:endParaRPr lang="en-US" b="0"/>
          </a:p>
        </p:txBody>
      </p:sp>
      <p:sp>
        <p:nvSpPr>
          <p:cNvPr id="59" name="TextBox 58">
            <a:extLst>
              <a:ext uri="{FF2B5EF4-FFF2-40B4-BE49-F238E27FC236}">
                <a16:creationId xmlns:a16="http://schemas.microsoft.com/office/drawing/2014/main" id="{98A277BE-BBB0-577C-3EAF-8E8462918899}"/>
              </a:ext>
            </a:extLst>
          </p:cNvPr>
          <p:cNvSpPr txBox="1"/>
          <p:nvPr/>
        </p:nvSpPr>
        <p:spPr>
          <a:xfrm>
            <a:off x="3702209" y="3340193"/>
            <a:ext cx="8236142" cy="494751"/>
          </a:xfrm>
          <a:prstGeom prst="rect">
            <a:avLst/>
          </a:prstGeom>
          <a:noFill/>
        </p:spPr>
        <p:txBody>
          <a:bodyPr wrap="square">
            <a:spAutoFit/>
          </a:bodyPr>
          <a:lstStyle>
            <a:defPPr>
              <a:defRPr lang="en-US"/>
            </a:defPPr>
            <a:lvl1pPr>
              <a:lnSpc>
                <a:spcPct val="120000"/>
              </a:lnSpc>
              <a:defRPr sz="2400" b="0"/>
            </a:lvl1pPr>
          </a:lstStyle>
          <a:p>
            <a:r>
              <a:rPr lang="vi-VN"/>
              <a:t>hội chứng Turner.</a:t>
            </a:r>
            <a:endParaRPr lang="en-US"/>
          </a:p>
        </p:txBody>
      </p:sp>
      <p:sp>
        <p:nvSpPr>
          <p:cNvPr id="61" name="TextBox 60">
            <a:extLst>
              <a:ext uri="{FF2B5EF4-FFF2-40B4-BE49-F238E27FC236}">
                <a16:creationId xmlns:a16="http://schemas.microsoft.com/office/drawing/2014/main" id="{2CA4481A-200F-8E30-18E3-186C7045577A}"/>
              </a:ext>
            </a:extLst>
          </p:cNvPr>
          <p:cNvSpPr txBox="1"/>
          <p:nvPr/>
        </p:nvSpPr>
        <p:spPr>
          <a:xfrm>
            <a:off x="3702208" y="4394657"/>
            <a:ext cx="7938407" cy="494751"/>
          </a:xfrm>
          <a:prstGeom prst="rect">
            <a:avLst/>
          </a:prstGeom>
          <a:noFill/>
        </p:spPr>
        <p:txBody>
          <a:bodyPr wrap="square">
            <a:spAutoFit/>
          </a:bodyPr>
          <a:lstStyle>
            <a:defPPr>
              <a:defRPr lang="en-US"/>
            </a:defPPr>
            <a:lvl1pPr>
              <a:lnSpc>
                <a:spcPct val="120000"/>
              </a:lnSpc>
              <a:defRPr sz="2400" b="0"/>
            </a:lvl1pPr>
          </a:lstStyle>
          <a:p>
            <a:r>
              <a:rPr lang="vi-VN"/>
              <a:t>hội chứng Down</a:t>
            </a:r>
            <a:r>
              <a:rPr lang="en-US"/>
              <a:t>.</a:t>
            </a:r>
          </a:p>
        </p:txBody>
      </p:sp>
      <p:sp>
        <p:nvSpPr>
          <p:cNvPr id="63" name="TextBox 62">
            <a:extLst>
              <a:ext uri="{FF2B5EF4-FFF2-40B4-BE49-F238E27FC236}">
                <a16:creationId xmlns:a16="http://schemas.microsoft.com/office/drawing/2014/main" id="{8C387739-4BB6-CC31-7C2E-5845CC402429}"/>
              </a:ext>
            </a:extLst>
          </p:cNvPr>
          <p:cNvSpPr txBox="1"/>
          <p:nvPr/>
        </p:nvSpPr>
        <p:spPr>
          <a:xfrm>
            <a:off x="3696983" y="5379739"/>
            <a:ext cx="4415242" cy="494751"/>
          </a:xfrm>
          <a:prstGeom prst="rect">
            <a:avLst/>
          </a:prstGeom>
          <a:noFill/>
        </p:spPr>
        <p:txBody>
          <a:bodyPr wrap="square">
            <a:spAutoFit/>
          </a:bodyPr>
          <a:lstStyle>
            <a:defPPr>
              <a:defRPr lang="en-US"/>
            </a:defPPr>
            <a:lvl1pPr>
              <a:lnSpc>
                <a:spcPct val="120000"/>
              </a:lnSpc>
              <a:defRPr sz="2400" b="0"/>
            </a:lvl1pPr>
          </a:lstStyle>
          <a:p>
            <a:r>
              <a:rPr lang="vi-VN"/>
              <a:t>bệnh câm điếc bẩm sinh.</a:t>
            </a:r>
            <a:endParaRPr lang="en-US"/>
          </a:p>
        </p:txBody>
      </p:sp>
      <p:sp>
        <p:nvSpPr>
          <p:cNvPr id="64" name="文本框 54">
            <a:extLst>
              <a:ext uri="{FF2B5EF4-FFF2-40B4-BE49-F238E27FC236}">
                <a16:creationId xmlns:a16="http://schemas.microsoft.com/office/drawing/2014/main" id="{C17A2DD8-CA9E-63A5-DAC1-043BB81D319F}"/>
              </a:ext>
            </a:extLst>
          </p:cNvPr>
          <p:cNvSpPr txBox="1"/>
          <p:nvPr/>
        </p:nvSpPr>
        <p:spPr>
          <a:xfrm flipH="1">
            <a:off x="-14978" y="3567550"/>
            <a:ext cx="1152130" cy="1107996"/>
          </a:xfrm>
          <a:prstGeom prst="rect">
            <a:avLst/>
          </a:prstGeom>
          <a:noFill/>
          <a:effectLst/>
        </p:spPr>
        <p:txBody>
          <a:bodyPr wrap="square" rtlCol="0">
            <a:spAutoFit/>
          </a:bodyPr>
          <a:lstStyle/>
          <a:p>
            <a:pPr algn="ctr"/>
            <a:r>
              <a:rPr lang="en-US" altLang="zh-CN" sz="6600" b="1">
                <a:solidFill>
                  <a:srgbClr val="C00000"/>
                </a:solidFill>
                <a:latin typeface="Arial" panose="020B0604020202020204" pitchFamily="34" charset="0"/>
                <a:ea typeface="方正姚体" panose="02010601030101010101" pitchFamily="2" charset="-122"/>
                <a:cs typeface="Arial" panose="020B0604020202020204" pitchFamily="34" charset="0"/>
              </a:rPr>
              <a:t>B</a:t>
            </a:r>
            <a:endParaRPr lang="zh-CN" altLang="en-US" sz="6600" b="1" dirty="0">
              <a:solidFill>
                <a:srgbClr val="C00000"/>
              </a:solidFill>
              <a:latin typeface="Arial" panose="020B0604020202020204" pitchFamily="34" charset="0"/>
              <a:ea typeface="方正姚体" panose="02010601030101010101" pitchFamily="2" charset="-122"/>
              <a:cs typeface="Arial" panose="020B0604020202020204" pitchFamily="34" charset="0"/>
            </a:endParaRPr>
          </a:p>
        </p:txBody>
      </p:sp>
    </p:spTree>
    <p:extLst>
      <p:ext uri="{BB962C8B-B14F-4D97-AF65-F5344CB8AC3E}">
        <p14:creationId xmlns:p14="http://schemas.microsoft.com/office/powerpoint/2010/main" val="1295780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par>
                                <p:cTn id="8" presetID="10" presetClass="entr" presetSubtype="0" fill="hold" nodeType="withEffect">
                                  <p:stCondLst>
                                    <p:cond delay="250"/>
                                  </p:stCondLst>
                                  <p:childTnLst>
                                    <p:set>
                                      <p:cBhvr>
                                        <p:cTn id="9" dur="1" fill="hold">
                                          <p:stCondLst>
                                            <p:cond delay="0"/>
                                          </p:stCondLst>
                                        </p:cTn>
                                        <p:tgtEl>
                                          <p:spTgt spid="50"/>
                                        </p:tgtEl>
                                        <p:attrNameLst>
                                          <p:attrName>style.visibility</p:attrName>
                                        </p:attrNameLst>
                                      </p:cBhvr>
                                      <p:to>
                                        <p:strVal val="visible"/>
                                      </p:to>
                                    </p:set>
                                    <p:animEffect transition="in" filter="fade">
                                      <p:cBhvr>
                                        <p:cTn id="10" dur="500"/>
                                        <p:tgtEl>
                                          <p:spTgt spid="50"/>
                                        </p:tgtEl>
                                      </p:cBhvr>
                                    </p:animEffect>
                                  </p:childTnLst>
                                </p:cTn>
                              </p:par>
                              <p:par>
                                <p:cTn id="11" presetID="10" presetClass="entr" presetSubtype="0" fill="hold" nodeType="withEffect">
                                  <p:stCondLst>
                                    <p:cond delay="50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500"/>
                                        <p:tgtEl>
                                          <p:spTgt spid="47"/>
                                        </p:tgtEl>
                                      </p:cBhvr>
                                    </p:animEffect>
                                  </p:childTnLst>
                                </p:cTn>
                              </p:par>
                              <p:par>
                                <p:cTn id="14" presetID="10" presetClass="entr" presetSubtype="0" fill="hold" nodeType="withEffect">
                                  <p:stCondLst>
                                    <p:cond delay="750"/>
                                  </p:stCondLst>
                                  <p:childTnLst>
                                    <p:set>
                                      <p:cBhvr>
                                        <p:cTn id="15" dur="1" fill="hold">
                                          <p:stCondLst>
                                            <p:cond delay="0"/>
                                          </p:stCondLst>
                                        </p:cTn>
                                        <p:tgtEl>
                                          <p:spTgt spid="44"/>
                                        </p:tgtEl>
                                        <p:attrNameLst>
                                          <p:attrName>style.visibility</p:attrName>
                                        </p:attrNameLst>
                                      </p:cBhvr>
                                      <p:to>
                                        <p:strVal val="visible"/>
                                      </p:to>
                                    </p:set>
                                    <p:animEffect transition="in" filter="fade">
                                      <p:cBhvr>
                                        <p:cTn id="16" dur="500"/>
                                        <p:tgtEl>
                                          <p:spTgt spid="4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barn(inVertical)">
                                      <p:cBhvr>
                                        <p:cTn id="21"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A05AB6DB-88A5-5687-920C-278AD710BB23}"/>
              </a:ext>
            </a:extLst>
          </p:cNvPr>
          <p:cNvSpPr txBox="1"/>
          <p:nvPr/>
        </p:nvSpPr>
        <p:spPr>
          <a:xfrm>
            <a:off x="705103" y="475456"/>
            <a:ext cx="11233248" cy="561885"/>
          </a:xfrm>
          <a:prstGeom prst="rect">
            <a:avLst/>
          </a:prstGeom>
          <a:noFill/>
        </p:spPr>
        <p:txBody>
          <a:bodyPr wrap="square">
            <a:spAutoFit/>
          </a:bodyPr>
          <a:lstStyle>
            <a:defPPr>
              <a:defRPr lang="en-US"/>
            </a:defPPr>
            <a:lvl1pPr>
              <a:lnSpc>
                <a:spcPct val="120000"/>
              </a:lnSpc>
              <a:defRPr sz="2400" b="1"/>
            </a:lvl1pPr>
          </a:lstStyle>
          <a:p>
            <a:r>
              <a:rPr lang="vi-VN" sz="2800">
                <a:solidFill>
                  <a:schemeClr val="bg1"/>
                </a:solidFill>
              </a:rPr>
              <a:t>Câu </a:t>
            </a:r>
            <a:r>
              <a:rPr lang="en-US" sz="2800">
                <a:solidFill>
                  <a:schemeClr val="bg1"/>
                </a:solidFill>
              </a:rPr>
              <a:t>7</a:t>
            </a:r>
            <a:r>
              <a:rPr lang="vi-VN" sz="2800">
                <a:solidFill>
                  <a:schemeClr val="bg1"/>
                </a:solidFill>
              </a:rPr>
              <a:t>. Mục đích chính của di truyền y học tư vấn là để</a:t>
            </a:r>
            <a:endParaRPr lang="en-US" sz="2800">
              <a:solidFill>
                <a:schemeClr val="bg1"/>
              </a:solidFill>
            </a:endParaRPr>
          </a:p>
        </p:txBody>
      </p:sp>
      <p:sp>
        <p:nvSpPr>
          <p:cNvPr id="30" name="任意多边形 27">
            <a:extLst>
              <a:ext uri="{FF2B5EF4-FFF2-40B4-BE49-F238E27FC236}">
                <a16:creationId xmlns:a16="http://schemas.microsoft.com/office/drawing/2014/main" id="{F8FAEE48-D7BD-FFB9-BF4B-B1A9B7487AA9}"/>
              </a:ext>
            </a:extLst>
          </p:cNvPr>
          <p:cNvSpPr/>
          <p:nvPr/>
        </p:nvSpPr>
        <p:spPr>
          <a:xfrm>
            <a:off x="-1084250" y="2125454"/>
            <a:ext cx="4695045" cy="1873220"/>
          </a:xfrm>
          <a:custGeom>
            <a:avLst/>
            <a:gdLst>
              <a:gd name="connsiteX0" fmla="*/ 1628463 w 4008766"/>
              <a:gd name="connsiteY0" fmla="*/ 0 h 1599410"/>
              <a:gd name="connsiteX1" fmla="*/ 1646822 w 4008766"/>
              <a:gd name="connsiteY1" fmla="*/ 0 h 1599410"/>
              <a:gd name="connsiteX2" fmla="*/ 3601835 w 4008766"/>
              <a:gd name="connsiteY2" fmla="*/ 0 h 1599410"/>
              <a:gd name="connsiteX3" fmla="*/ 4008766 w 4008766"/>
              <a:gd name="connsiteY3" fmla="*/ 406932 h 1599410"/>
              <a:gd name="connsiteX4" fmla="*/ 3601835 w 4008766"/>
              <a:gd name="connsiteY4" fmla="*/ 813863 h 1599410"/>
              <a:gd name="connsiteX5" fmla="*/ 3067145 w 4008766"/>
              <a:gd name="connsiteY5" fmla="*/ 813863 h 1599410"/>
              <a:gd name="connsiteX6" fmla="*/ 3067145 w 4008766"/>
              <a:gd name="connsiteY6" fmla="*/ 813864 h 1599410"/>
              <a:gd name="connsiteX7" fmla="*/ 1210565 w 4008766"/>
              <a:gd name="connsiteY7" fmla="*/ 813864 h 1599410"/>
              <a:gd name="connsiteX8" fmla="*/ 1210539 w 4008766"/>
              <a:gd name="connsiteY8" fmla="*/ 813855 h 1599410"/>
              <a:gd name="connsiteX9" fmla="*/ 931442 w 4008766"/>
              <a:gd name="connsiteY9" fmla="*/ 771659 h 1599410"/>
              <a:gd name="connsiteX10" fmla="*/ 11958 w 4008766"/>
              <a:gd name="connsiteY10" fmla="*/ 1521060 h 1599410"/>
              <a:gd name="connsiteX11" fmla="*/ 0 w 4008766"/>
              <a:gd name="connsiteY11" fmla="*/ 1599410 h 1599410"/>
              <a:gd name="connsiteX12" fmla="*/ 5994 w 4008766"/>
              <a:gd name="connsiteY12" fmla="*/ 1480707 h 1599410"/>
              <a:gd name="connsiteX13" fmla="*/ 1488592 w 4008766"/>
              <a:gd name="connsiteY13" fmla="*/ 7492 h 1599410"/>
              <a:gd name="connsiteX14" fmla="*/ 1628463 w 4008766"/>
              <a:gd name="connsiteY14" fmla="*/ 869 h 1599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08766" h="1599410">
                <a:moveTo>
                  <a:pt x="1628463" y="0"/>
                </a:moveTo>
                <a:lnTo>
                  <a:pt x="1646822" y="0"/>
                </a:lnTo>
                <a:lnTo>
                  <a:pt x="3601835" y="0"/>
                </a:lnTo>
                <a:lnTo>
                  <a:pt x="4008766" y="406932"/>
                </a:lnTo>
                <a:lnTo>
                  <a:pt x="3601835" y="813863"/>
                </a:lnTo>
                <a:lnTo>
                  <a:pt x="3067145" y="813863"/>
                </a:lnTo>
                <a:lnTo>
                  <a:pt x="3067145" y="813864"/>
                </a:lnTo>
                <a:lnTo>
                  <a:pt x="1210565" y="813864"/>
                </a:lnTo>
                <a:lnTo>
                  <a:pt x="1210539" y="813855"/>
                </a:lnTo>
                <a:cubicBezTo>
                  <a:pt x="1122372" y="786432"/>
                  <a:pt x="1028632" y="771659"/>
                  <a:pt x="931442" y="771659"/>
                </a:cubicBezTo>
                <a:cubicBezTo>
                  <a:pt x="477888" y="771659"/>
                  <a:pt x="99475" y="1093378"/>
                  <a:pt x="11958" y="1521060"/>
                </a:cubicBezTo>
                <a:lnTo>
                  <a:pt x="0" y="1599410"/>
                </a:lnTo>
                <a:lnTo>
                  <a:pt x="5994" y="1480707"/>
                </a:lnTo>
                <a:cubicBezTo>
                  <a:pt x="85178" y="700997"/>
                  <a:pt x="707462" y="81841"/>
                  <a:pt x="1488592" y="7492"/>
                </a:cubicBezTo>
                <a:lnTo>
                  <a:pt x="1628463" y="869"/>
                </a:lnTo>
                <a:close/>
              </a:path>
            </a:pathLst>
          </a:custGeom>
          <a:blipFill>
            <a:blip r:embed="rId2"/>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五边形 30">
            <a:extLst>
              <a:ext uri="{FF2B5EF4-FFF2-40B4-BE49-F238E27FC236}">
                <a16:creationId xmlns:a16="http://schemas.microsoft.com/office/drawing/2014/main" id="{0CD8D1E7-1204-350B-8A12-02376271088B}"/>
              </a:ext>
            </a:extLst>
          </p:cNvPr>
          <p:cNvSpPr/>
          <p:nvPr/>
        </p:nvSpPr>
        <p:spPr>
          <a:xfrm>
            <a:off x="225327" y="3078647"/>
            <a:ext cx="3418422" cy="1054464"/>
          </a:xfrm>
          <a:prstGeom prst="homePlat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endParaRPr>
          </a:p>
        </p:txBody>
      </p:sp>
      <p:sp>
        <p:nvSpPr>
          <p:cNvPr id="36" name="五边形 33">
            <a:extLst>
              <a:ext uri="{FF2B5EF4-FFF2-40B4-BE49-F238E27FC236}">
                <a16:creationId xmlns:a16="http://schemas.microsoft.com/office/drawing/2014/main" id="{5F583039-F737-C0D7-2D9E-6F8F1152B425}"/>
              </a:ext>
            </a:extLst>
          </p:cNvPr>
          <p:cNvSpPr/>
          <p:nvPr/>
        </p:nvSpPr>
        <p:spPr>
          <a:xfrm>
            <a:off x="225327" y="4133111"/>
            <a:ext cx="3418422" cy="1054464"/>
          </a:xfrm>
          <a:prstGeom prst="homePlate">
            <a:avLst/>
          </a:prstGeom>
          <a:blipFill>
            <a:blip r:embed="rId2"/>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endParaRPr>
          </a:p>
        </p:txBody>
      </p:sp>
      <p:sp>
        <p:nvSpPr>
          <p:cNvPr id="39" name="任意多边形 36">
            <a:extLst>
              <a:ext uri="{FF2B5EF4-FFF2-40B4-BE49-F238E27FC236}">
                <a16:creationId xmlns:a16="http://schemas.microsoft.com/office/drawing/2014/main" id="{0FC6A8E7-3E99-962E-0FEA-AE450D7680EA}"/>
              </a:ext>
            </a:extLst>
          </p:cNvPr>
          <p:cNvSpPr/>
          <p:nvPr/>
        </p:nvSpPr>
        <p:spPr>
          <a:xfrm flipV="1">
            <a:off x="-1088713" y="4265831"/>
            <a:ext cx="4699508" cy="1873220"/>
          </a:xfrm>
          <a:custGeom>
            <a:avLst/>
            <a:gdLst>
              <a:gd name="connsiteX0" fmla="*/ 0 w 4012577"/>
              <a:gd name="connsiteY0" fmla="*/ 1599410 h 1599410"/>
              <a:gd name="connsiteX1" fmla="*/ 11958 w 4012577"/>
              <a:gd name="connsiteY1" fmla="*/ 1521060 h 1599410"/>
              <a:gd name="connsiteX2" fmla="*/ 931442 w 4012577"/>
              <a:gd name="connsiteY2" fmla="*/ 771659 h 1599410"/>
              <a:gd name="connsiteX3" fmla="*/ 1210539 w 4012577"/>
              <a:gd name="connsiteY3" fmla="*/ 813855 h 1599410"/>
              <a:gd name="connsiteX4" fmla="*/ 1210565 w 4012577"/>
              <a:gd name="connsiteY4" fmla="*/ 813864 h 1599410"/>
              <a:gd name="connsiteX5" fmla="*/ 1576005 w 4012577"/>
              <a:gd name="connsiteY5" fmla="*/ 813864 h 1599410"/>
              <a:gd name="connsiteX6" fmla="*/ 3067145 w 4012577"/>
              <a:gd name="connsiteY6" fmla="*/ 813864 h 1599410"/>
              <a:gd name="connsiteX7" fmla="*/ 3605646 w 4012577"/>
              <a:gd name="connsiteY7" fmla="*/ 813864 h 1599410"/>
              <a:gd name="connsiteX8" fmla="*/ 4012577 w 4012577"/>
              <a:gd name="connsiteY8" fmla="*/ 406933 h 1599410"/>
              <a:gd name="connsiteX9" fmla="*/ 3605646 w 4012577"/>
              <a:gd name="connsiteY9" fmla="*/ 1 h 1599410"/>
              <a:gd name="connsiteX10" fmla="*/ 1646838 w 4012577"/>
              <a:gd name="connsiteY10" fmla="*/ 1 h 1599410"/>
              <a:gd name="connsiteX11" fmla="*/ 1646822 w 4012577"/>
              <a:gd name="connsiteY11" fmla="*/ 0 h 1599410"/>
              <a:gd name="connsiteX12" fmla="*/ 1646801 w 4012577"/>
              <a:gd name="connsiteY12" fmla="*/ 1 h 1599410"/>
              <a:gd name="connsiteX13" fmla="*/ 1576005 w 4012577"/>
              <a:gd name="connsiteY13" fmla="*/ 1 h 1599410"/>
              <a:gd name="connsiteX14" fmla="*/ 1576005 w 4012577"/>
              <a:gd name="connsiteY14" fmla="*/ 3353 h 1599410"/>
              <a:gd name="connsiteX15" fmla="*/ 1488592 w 4012577"/>
              <a:gd name="connsiteY15" fmla="*/ 7492 h 1599410"/>
              <a:gd name="connsiteX16" fmla="*/ 5994 w 4012577"/>
              <a:gd name="connsiteY16" fmla="*/ 1480707 h 1599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012577" h="1599410">
                <a:moveTo>
                  <a:pt x="0" y="1599410"/>
                </a:moveTo>
                <a:lnTo>
                  <a:pt x="11958" y="1521060"/>
                </a:lnTo>
                <a:cubicBezTo>
                  <a:pt x="99475" y="1093378"/>
                  <a:pt x="477888" y="771659"/>
                  <a:pt x="931442" y="771659"/>
                </a:cubicBezTo>
                <a:cubicBezTo>
                  <a:pt x="1028632" y="771659"/>
                  <a:pt x="1122372" y="786432"/>
                  <a:pt x="1210539" y="813855"/>
                </a:cubicBezTo>
                <a:lnTo>
                  <a:pt x="1210565" y="813864"/>
                </a:lnTo>
                <a:lnTo>
                  <a:pt x="1576005" y="813864"/>
                </a:lnTo>
                <a:lnTo>
                  <a:pt x="3067145" y="813864"/>
                </a:lnTo>
                <a:lnTo>
                  <a:pt x="3605646" y="813864"/>
                </a:lnTo>
                <a:lnTo>
                  <a:pt x="4012577" y="406933"/>
                </a:lnTo>
                <a:lnTo>
                  <a:pt x="3605646" y="1"/>
                </a:lnTo>
                <a:lnTo>
                  <a:pt x="1646838" y="1"/>
                </a:lnTo>
                <a:lnTo>
                  <a:pt x="1646822" y="0"/>
                </a:lnTo>
                <a:lnTo>
                  <a:pt x="1646801" y="1"/>
                </a:lnTo>
                <a:lnTo>
                  <a:pt x="1576005" y="1"/>
                </a:lnTo>
                <a:lnTo>
                  <a:pt x="1576005" y="3353"/>
                </a:lnTo>
                <a:lnTo>
                  <a:pt x="1488592" y="7492"/>
                </a:lnTo>
                <a:cubicBezTo>
                  <a:pt x="707462" y="81841"/>
                  <a:pt x="85178" y="700997"/>
                  <a:pt x="5994" y="1480707"/>
                </a:cubicBezTo>
                <a:close/>
              </a:path>
            </a:pathLst>
          </a:cu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39">
            <a:extLst>
              <a:ext uri="{FF2B5EF4-FFF2-40B4-BE49-F238E27FC236}">
                <a16:creationId xmlns:a16="http://schemas.microsoft.com/office/drawing/2014/main" id="{CCD76C8D-151C-8929-27E9-4651EE725AD9}"/>
              </a:ext>
            </a:extLst>
          </p:cNvPr>
          <p:cNvSpPr>
            <a:spLocks noChangeAspect="1"/>
          </p:cNvSpPr>
          <p:nvPr/>
        </p:nvSpPr>
        <p:spPr>
          <a:xfrm>
            <a:off x="-1102883" y="2994710"/>
            <a:ext cx="2276802" cy="2276802"/>
          </a:xfrm>
          <a:prstGeom prst="ellipse">
            <a:avLst/>
          </a:prstGeom>
          <a:gradFill>
            <a:gsLst>
              <a:gs pos="0">
                <a:srgbClr val="E2E2E2"/>
              </a:gs>
              <a:gs pos="100000">
                <a:schemeClr val="bg1"/>
              </a:gs>
            </a:gsLst>
            <a:lin ang="3600000" scaled="0"/>
          </a:gra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4" name="组合 12">
            <a:extLst>
              <a:ext uri="{FF2B5EF4-FFF2-40B4-BE49-F238E27FC236}">
                <a16:creationId xmlns:a16="http://schemas.microsoft.com/office/drawing/2014/main" id="{F2F401FB-C6DE-E541-9675-069AA6E8F806}"/>
              </a:ext>
            </a:extLst>
          </p:cNvPr>
          <p:cNvGrpSpPr/>
          <p:nvPr/>
        </p:nvGrpSpPr>
        <p:grpSpPr>
          <a:xfrm>
            <a:off x="2279576" y="5374982"/>
            <a:ext cx="674608" cy="674608"/>
            <a:chOff x="5633937" y="5416673"/>
            <a:chExt cx="674608" cy="674608"/>
          </a:xfrm>
        </p:grpSpPr>
        <p:sp>
          <p:nvSpPr>
            <p:cNvPr id="45" name="椭圆 13">
              <a:extLst>
                <a:ext uri="{FF2B5EF4-FFF2-40B4-BE49-F238E27FC236}">
                  <a16:creationId xmlns:a16="http://schemas.microsoft.com/office/drawing/2014/main" id="{B2713F9F-7499-AD52-5A65-96F6F220C6FA}"/>
                </a:ext>
              </a:extLst>
            </p:cNvPr>
            <p:cNvSpPr>
              <a:spLocks noChangeAspect="1"/>
            </p:cNvSpPr>
            <p:nvPr/>
          </p:nvSpPr>
          <p:spPr>
            <a:xfrm>
              <a:off x="5633937" y="5416673"/>
              <a:ext cx="674608" cy="674608"/>
            </a:xfrm>
            <a:prstGeom prst="ellipse">
              <a:avLst/>
            </a:prstGeom>
            <a:blipFill>
              <a:blip r:embed="rId3"/>
              <a:stretch>
                <a:fillRect/>
              </a:stretch>
            </a:blip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endParaRPr>
            </a:p>
          </p:txBody>
        </p:sp>
        <p:sp>
          <p:nvSpPr>
            <p:cNvPr id="46" name="文本框 14">
              <a:extLst>
                <a:ext uri="{FF2B5EF4-FFF2-40B4-BE49-F238E27FC236}">
                  <a16:creationId xmlns:a16="http://schemas.microsoft.com/office/drawing/2014/main" id="{73545A65-290D-EC5A-91E1-05D0FC3146E7}"/>
                </a:ext>
              </a:extLst>
            </p:cNvPr>
            <p:cNvSpPr txBox="1"/>
            <p:nvPr/>
          </p:nvSpPr>
          <p:spPr>
            <a:xfrm>
              <a:off x="5779591" y="5492367"/>
              <a:ext cx="444352" cy="523220"/>
            </a:xfrm>
            <a:prstGeom prst="rect">
              <a:avLst/>
            </a:prstGeom>
            <a:noFill/>
            <a:effectLst/>
          </p:spPr>
          <p:txBody>
            <a:bodyPr wrap="none" rtlCol="0">
              <a:spAutoFit/>
            </a:bodyPr>
            <a:lstStyle/>
            <a:p>
              <a:pPr algn="ctr"/>
              <a:r>
                <a:rPr lang="en-US" altLang="zh-CN" sz="2800" b="1">
                  <a:solidFill>
                    <a:schemeClr val="bg1"/>
                  </a:solidFill>
                  <a:latin typeface="+mj-lt"/>
                  <a:ea typeface="方正兰亭超细黑简体" panose="02000000000000000000" pitchFamily="2" charset="-122"/>
                </a:rPr>
                <a:t>D</a:t>
              </a:r>
              <a:endParaRPr lang="zh-CN" altLang="en-US" sz="2800" b="1" dirty="0">
                <a:solidFill>
                  <a:schemeClr val="bg1"/>
                </a:solidFill>
                <a:latin typeface="+mj-lt"/>
                <a:ea typeface="方正兰亭超细黑简体" panose="02000000000000000000" pitchFamily="2" charset="-122"/>
              </a:endParaRPr>
            </a:p>
          </p:txBody>
        </p:sp>
      </p:grpSp>
      <p:grpSp>
        <p:nvGrpSpPr>
          <p:cNvPr id="47" name="组合 15">
            <a:extLst>
              <a:ext uri="{FF2B5EF4-FFF2-40B4-BE49-F238E27FC236}">
                <a16:creationId xmlns:a16="http://schemas.microsoft.com/office/drawing/2014/main" id="{0A48558B-DE39-EA15-54EA-04636E21DB24}"/>
              </a:ext>
            </a:extLst>
          </p:cNvPr>
          <p:cNvGrpSpPr/>
          <p:nvPr/>
        </p:nvGrpSpPr>
        <p:grpSpPr>
          <a:xfrm>
            <a:off x="2279576" y="4311734"/>
            <a:ext cx="674608" cy="674608"/>
            <a:chOff x="5633937" y="4353425"/>
            <a:chExt cx="674608" cy="674608"/>
          </a:xfrm>
        </p:grpSpPr>
        <p:sp>
          <p:nvSpPr>
            <p:cNvPr id="48" name="椭圆 16">
              <a:extLst>
                <a:ext uri="{FF2B5EF4-FFF2-40B4-BE49-F238E27FC236}">
                  <a16:creationId xmlns:a16="http://schemas.microsoft.com/office/drawing/2014/main" id="{1732B52E-EC2C-D900-2B0C-D48B97EEB755}"/>
                </a:ext>
              </a:extLst>
            </p:cNvPr>
            <p:cNvSpPr>
              <a:spLocks noChangeAspect="1"/>
            </p:cNvSpPr>
            <p:nvPr/>
          </p:nvSpPr>
          <p:spPr>
            <a:xfrm>
              <a:off x="5633937" y="4353425"/>
              <a:ext cx="674608" cy="674608"/>
            </a:xfrm>
            <a:prstGeom prst="ellipse">
              <a:avLst/>
            </a:prstGeom>
            <a:blipFill>
              <a:blip r:embed="rId2"/>
              <a:stretch>
                <a:fillRect/>
              </a:stretch>
            </a:blip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endParaRPr>
            </a:p>
          </p:txBody>
        </p:sp>
        <p:sp>
          <p:nvSpPr>
            <p:cNvPr id="49" name="文本框 17">
              <a:extLst>
                <a:ext uri="{FF2B5EF4-FFF2-40B4-BE49-F238E27FC236}">
                  <a16:creationId xmlns:a16="http://schemas.microsoft.com/office/drawing/2014/main" id="{878ED8F2-73A5-EF26-686F-59F8AC1254B1}"/>
                </a:ext>
              </a:extLst>
            </p:cNvPr>
            <p:cNvSpPr txBox="1"/>
            <p:nvPr/>
          </p:nvSpPr>
          <p:spPr>
            <a:xfrm>
              <a:off x="5749065" y="4422114"/>
              <a:ext cx="444352" cy="523220"/>
            </a:xfrm>
            <a:prstGeom prst="rect">
              <a:avLst/>
            </a:prstGeom>
            <a:noFill/>
            <a:effectLst/>
          </p:spPr>
          <p:txBody>
            <a:bodyPr wrap="none" rtlCol="0">
              <a:spAutoFit/>
            </a:bodyPr>
            <a:lstStyle/>
            <a:p>
              <a:pPr algn="ctr"/>
              <a:r>
                <a:rPr lang="en-US" altLang="zh-CN" sz="2800" b="1">
                  <a:solidFill>
                    <a:srgbClr val="FDFDFD"/>
                  </a:solidFill>
                  <a:latin typeface="+mj-lt"/>
                  <a:ea typeface="方正兰亭超细黑简体" panose="02000000000000000000" pitchFamily="2" charset="-122"/>
                </a:rPr>
                <a:t>C</a:t>
              </a:r>
              <a:endParaRPr lang="zh-CN" altLang="en-US" sz="2800" b="1" dirty="0">
                <a:solidFill>
                  <a:srgbClr val="FDFDFD"/>
                </a:solidFill>
                <a:latin typeface="+mj-lt"/>
                <a:ea typeface="方正兰亭超细黑简体" panose="02000000000000000000" pitchFamily="2" charset="-122"/>
              </a:endParaRPr>
            </a:p>
          </p:txBody>
        </p:sp>
      </p:grpSp>
      <p:grpSp>
        <p:nvGrpSpPr>
          <p:cNvPr id="50" name="组合 19">
            <a:extLst>
              <a:ext uri="{FF2B5EF4-FFF2-40B4-BE49-F238E27FC236}">
                <a16:creationId xmlns:a16="http://schemas.microsoft.com/office/drawing/2014/main" id="{33B9E44A-DE15-4F58-A867-F803A38F30DE}"/>
              </a:ext>
            </a:extLst>
          </p:cNvPr>
          <p:cNvGrpSpPr/>
          <p:nvPr/>
        </p:nvGrpSpPr>
        <p:grpSpPr>
          <a:xfrm>
            <a:off x="2282201" y="3250265"/>
            <a:ext cx="674608" cy="674608"/>
            <a:chOff x="5636562" y="3291956"/>
            <a:chExt cx="674608" cy="674608"/>
          </a:xfrm>
        </p:grpSpPr>
        <p:sp>
          <p:nvSpPr>
            <p:cNvPr id="51" name="椭圆 21">
              <a:extLst>
                <a:ext uri="{FF2B5EF4-FFF2-40B4-BE49-F238E27FC236}">
                  <a16:creationId xmlns:a16="http://schemas.microsoft.com/office/drawing/2014/main" id="{7920EACC-08D8-DA87-77CF-242322F34AAD}"/>
                </a:ext>
              </a:extLst>
            </p:cNvPr>
            <p:cNvSpPr>
              <a:spLocks noChangeAspect="1"/>
            </p:cNvSpPr>
            <p:nvPr/>
          </p:nvSpPr>
          <p:spPr>
            <a:xfrm>
              <a:off x="5636562" y="3291956"/>
              <a:ext cx="674608" cy="674608"/>
            </a:xfrm>
            <a:prstGeom prst="ellipse">
              <a:avLst/>
            </a:prstGeom>
            <a:blipFill>
              <a:blip r:embed="rId3"/>
              <a:stretch>
                <a:fillRect/>
              </a:stretch>
            </a:blip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endParaRPr>
            </a:p>
          </p:txBody>
        </p:sp>
        <p:sp>
          <p:nvSpPr>
            <p:cNvPr id="52" name="文本框 22">
              <a:extLst>
                <a:ext uri="{FF2B5EF4-FFF2-40B4-BE49-F238E27FC236}">
                  <a16:creationId xmlns:a16="http://schemas.microsoft.com/office/drawing/2014/main" id="{6A7738F7-AD97-A68A-DE76-EE653D17CF6A}"/>
                </a:ext>
              </a:extLst>
            </p:cNvPr>
            <p:cNvSpPr txBox="1"/>
            <p:nvPr/>
          </p:nvSpPr>
          <p:spPr>
            <a:xfrm>
              <a:off x="5767406" y="3367650"/>
              <a:ext cx="444352" cy="523220"/>
            </a:xfrm>
            <a:prstGeom prst="rect">
              <a:avLst/>
            </a:prstGeom>
            <a:noFill/>
            <a:effectLst/>
          </p:spPr>
          <p:txBody>
            <a:bodyPr wrap="none" rtlCol="0">
              <a:spAutoFit/>
            </a:bodyPr>
            <a:lstStyle/>
            <a:p>
              <a:pPr algn="ctr"/>
              <a:r>
                <a:rPr lang="en-US" altLang="zh-CN" sz="2800" b="1">
                  <a:solidFill>
                    <a:schemeClr val="bg1"/>
                  </a:solidFill>
                  <a:latin typeface="+mj-lt"/>
                  <a:ea typeface="方正兰亭超细黑简体" panose="02000000000000000000" pitchFamily="2" charset="-122"/>
                </a:rPr>
                <a:t>B</a:t>
              </a:r>
              <a:endParaRPr lang="zh-CN" altLang="en-US" sz="2800" b="1" dirty="0">
                <a:solidFill>
                  <a:schemeClr val="bg1"/>
                </a:solidFill>
                <a:latin typeface="+mj-lt"/>
                <a:ea typeface="方正兰亭超细黑简体" panose="02000000000000000000" pitchFamily="2" charset="-122"/>
              </a:endParaRPr>
            </a:p>
          </p:txBody>
        </p:sp>
      </p:grpSp>
      <p:grpSp>
        <p:nvGrpSpPr>
          <p:cNvPr id="53" name="组合 23">
            <a:extLst>
              <a:ext uri="{FF2B5EF4-FFF2-40B4-BE49-F238E27FC236}">
                <a16:creationId xmlns:a16="http://schemas.microsoft.com/office/drawing/2014/main" id="{BA5E21B4-4EA0-F0D6-B462-080C6724C11F}"/>
              </a:ext>
            </a:extLst>
          </p:cNvPr>
          <p:cNvGrpSpPr/>
          <p:nvPr/>
        </p:nvGrpSpPr>
        <p:grpSpPr>
          <a:xfrm>
            <a:off x="2279576" y="2241302"/>
            <a:ext cx="674608" cy="674608"/>
            <a:chOff x="5633937" y="2282993"/>
            <a:chExt cx="674608" cy="674608"/>
          </a:xfrm>
        </p:grpSpPr>
        <p:sp>
          <p:nvSpPr>
            <p:cNvPr id="54" name="椭圆 24">
              <a:extLst>
                <a:ext uri="{FF2B5EF4-FFF2-40B4-BE49-F238E27FC236}">
                  <a16:creationId xmlns:a16="http://schemas.microsoft.com/office/drawing/2014/main" id="{4D0783E9-C099-1905-7F5B-4AFB77DF34CB}"/>
                </a:ext>
              </a:extLst>
            </p:cNvPr>
            <p:cNvSpPr>
              <a:spLocks noChangeAspect="1"/>
            </p:cNvSpPr>
            <p:nvPr/>
          </p:nvSpPr>
          <p:spPr>
            <a:xfrm>
              <a:off x="5633937" y="2282993"/>
              <a:ext cx="674608" cy="674608"/>
            </a:xfrm>
            <a:prstGeom prst="ellipse">
              <a:avLst/>
            </a:prstGeom>
            <a:blipFill>
              <a:blip r:embed="rId2"/>
              <a:stretch>
                <a:fillRect/>
              </a:stretch>
            </a:blip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endParaRPr>
            </a:p>
          </p:txBody>
        </p:sp>
        <p:sp>
          <p:nvSpPr>
            <p:cNvPr id="55" name="文本框 25">
              <a:extLst>
                <a:ext uri="{FF2B5EF4-FFF2-40B4-BE49-F238E27FC236}">
                  <a16:creationId xmlns:a16="http://schemas.microsoft.com/office/drawing/2014/main" id="{42C16F04-A490-D5A3-41D4-C303A9A83721}"/>
                </a:ext>
              </a:extLst>
            </p:cNvPr>
            <p:cNvSpPr txBox="1"/>
            <p:nvPr/>
          </p:nvSpPr>
          <p:spPr>
            <a:xfrm>
              <a:off x="5748147" y="2340947"/>
              <a:ext cx="453970" cy="523220"/>
            </a:xfrm>
            <a:prstGeom prst="rect">
              <a:avLst/>
            </a:prstGeom>
            <a:noFill/>
            <a:effectLst/>
          </p:spPr>
          <p:txBody>
            <a:bodyPr wrap="none" rtlCol="0">
              <a:spAutoFit/>
            </a:bodyPr>
            <a:lstStyle/>
            <a:p>
              <a:pPr algn="ctr"/>
              <a:r>
                <a:rPr lang="en-US" altLang="zh-CN" sz="2800" b="1">
                  <a:solidFill>
                    <a:srgbClr val="FDFDFD"/>
                  </a:solidFill>
                  <a:latin typeface="+mj-lt"/>
                  <a:ea typeface="方正兰亭超细黑简体" panose="02000000000000000000" pitchFamily="2" charset="-122"/>
                </a:rPr>
                <a:t>A</a:t>
              </a:r>
              <a:endParaRPr lang="zh-CN" altLang="en-US" sz="2800" b="1" dirty="0">
                <a:solidFill>
                  <a:srgbClr val="FDFDFD"/>
                </a:solidFill>
                <a:latin typeface="+mj-lt"/>
                <a:ea typeface="方正兰亭超细黑简体" panose="02000000000000000000" pitchFamily="2" charset="-122"/>
              </a:endParaRPr>
            </a:p>
          </p:txBody>
        </p:sp>
      </p:grpSp>
      <p:sp>
        <p:nvSpPr>
          <p:cNvPr id="57" name="TextBox 56">
            <a:extLst>
              <a:ext uri="{FF2B5EF4-FFF2-40B4-BE49-F238E27FC236}">
                <a16:creationId xmlns:a16="http://schemas.microsoft.com/office/drawing/2014/main" id="{07E66112-B174-FFF9-7AC0-27FBD0131FB7}"/>
              </a:ext>
            </a:extLst>
          </p:cNvPr>
          <p:cNvSpPr txBox="1"/>
          <p:nvPr/>
        </p:nvSpPr>
        <p:spPr>
          <a:xfrm>
            <a:off x="3702208" y="2309842"/>
            <a:ext cx="8245845" cy="494751"/>
          </a:xfrm>
          <a:prstGeom prst="rect">
            <a:avLst/>
          </a:prstGeom>
          <a:noFill/>
        </p:spPr>
        <p:txBody>
          <a:bodyPr wrap="square">
            <a:spAutoFit/>
          </a:bodyPr>
          <a:lstStyle>
            <a:defPPr>
              <a:defRPr lang="en-US"/>
            </a:defPPr>
            <a:lvl1pPr>
              <a:lnSpc>
                <a:spcPct val="120000"/>
              </a:lnSpc>
              <a:defRPr sz="2400" b="1"/>
            </a:lvl1pPr>
          </a:lstStyle>
          <a:p>
            <a:r>
              <a:rPr lang="vi-VN" b="0"/>
              <a:t>dự đoán, ngăn ngừa các bệnh do đột biến gene.</a:t>
            </a:r>
            <a:endParaRPr lang="en-US" b="0"/>
          </a:p>
        </p:txBody>
      </p:sp>
      <p:sp>
        <p:nvSpPr>
          <p:cNvPr id="59" name="TextBox 58">
            <a:extLst>
              <a:ext uri="{FF2B5EF4-FFF2-40B4-BE49-F238E27FC236}">
                <a16:creationId xmlns:a16="http://schemas.microsoft.com/office/drawing/2014/main" id="{98A277BE-BBB0-577C-3EAF-8E8462918899}"/>
              </a:ext>
            </a:extLst>
          </p:cNvPr>
          <p:cNvSpPr txBox="1"/>
          <p:nvPr/>
        </p:nvSpPr>
        <p:spPr>
          <a:xfrm>
            <a:off x="3702209" y="3340193"/>
            <a:ext cx="8236142" cy="494751"/>
          </a:xfrm>
          <a:prstGeom prst="rect">
            <a:avLst/>
          </a:prstGeom>
          <a:noFill/>
        </p:spPr>
        <p:txBody>
          <a:bodyPr wrap="square">
            <a:spAutoFit/>
          </a:bodyPr>
          <a:lstStyle>
            <a:defPPr>
              <a:defRPr lang="en-US"/>
            </a:defPPr>
            <a:lvl1pPr>
              <a:lnSpc>
                <a:spcPct val="120000"/>
              </a:lnSpc>
              <a:defRPr sz="2400" b="0"/>
            </a:lvl1pPr>
          </a:lstStyle>
          <a:p>
            <a:r>
              <a:rPr lang="vi-VN"/>
              <a:t>dự đoán, ngăn ngừa các bệnh do đột biến nhiễm sắc thể.</a:t>
            </a:r>
            <a:endParaRPr lang="en-US"/>
          </a:p>
        </p:txBody>
      </p:sp>
      <p:sp>
        <p:nvSpPr>
          <p:cNvPr id="61" name="TextBox 60">
            <a:extLst>
              <a:ext uri="{FF2B5EF4-FFF2-40B4-BE49-F238E27FC236}">
                <a16:creationId xmlns:a16="http://schemas.microsoft.com/office/drawing/2014/main" id="{2CA4481A-200F-8E30-18E3-186C7045577A}"/>
              </a:ext>
            </a:extLst>
          </p:cNvPr>
          <p:cNvSpPr txBox="1"/>
          <p:nvPr/>
        </p:nvSpPr>
        <p:spPr>
          <a:xfrm>
            <a:off x="3696983" y="4191368"/>
            <a:ext cx="8154432" cy="937949"/>
          </a:xfrm>
          <a:prstGeom prst="rect">
            <a:avLst/>
          </a:prstGeom>
          <a:noFill/>
        </p:spPr>
        <p:txBody>
          <a:bodyPr wrap="square">
            <a:spAutoFit/>
          </a:bodyPr>
          <a:lstStyle>
            <a:defPPr>
              <a:defRPr lang="en-US"/>
            </a:defPPr>
            <a:lvl1pPr>
              <a:lnSpc>
                <a:spcPct val="120000"/>
              </a:lnSpc>
              <a:defRPr sz="2400" b="0"/>
            </a:lvl1pPr>
          </a:lstStyle>
          <a:p>
            <a:r>
              <a:rPr lang="vi-VN"/>
              <a:t>dự đoán, ngăn ngừa hậu quả của các khuyết tật di truyền ở người</a:t>
            </a:r>
            <a:r>
              <a:rPr lang="en-US"/>
              <a:t>.</a:t>
            </a:r>
          </a:p>
        </p:txBody>
      </p:sp>
      <p:sp>
        <p:nvSpPr>
          <p:cNvPr id="63" name="TextBox 62">
            <a:extLst>
              <a:ext uri="{FF2B5EF4-FFF2-40B4-BE49-F238E27FC236}">
                <a16:creationId xmlns:a16="http://schemas.microsoft.com/office/drawing/2014/main" id="{8C387739-4BB6-CC31-7C2E-5845CC402429}"/>
              </a:ext>
            </a:extLst>
          </p:cNvPr>
          <p:cNvSpPr txBox="1"/>
          <p:nvPr/>
        </p:nvSpPr>
        <p:spPr>
          <a:xfrm>
            <a:off x="3696982" y="5379739"/>
            <a:ext cx="8303673" cy="494751"/>
          </a:xfrm>
          <a:prstGeom prst="rect">
            <a:avLst/>
          </a:prstGeom>
          <a:noFill/>
        </p:spPr>
        <p:txBody>
          <a:bodyPr wrap="square">
            <a:spAutoFit/>
          </a:bodyPr>
          <a:lstStyle>
            <a:defPPr>
              <a:defRPr lang="en-US"/>
            </a:defPPr>
            <a:lvl1pPr>
              <a:lnSpc>
                <a:spcPct val="120000"/>
              </a:lnSpc>
              <a:defRPr sz="2400" b="0"/>
            </a:lvl1pPr>
          </a:lstStyle>
          <a:p>
            <a:r>
              <a:rPr lang="vi-VN"/>
              <a:t>dự đoán, ngăn ngừa các tác nhân gây bệnh, tật di truyền</a:t>
            </a:r>
            <a:r>
              <a:rPr lang="en-US"/>
              <a:t>.</a:t>
            </a:r>
          </a:p>
        </p:txBody>
      </p:sp>
      <p:sp>
        <p:nvSpPr>
          <p:cNvPr id="64" name="文本框 54">
            <a:extLst>
              <a:ext uri="{FF2B5EF4-FFF2-40B4-BE49-F238E27FC236}">
                <a16:creationId xmlns:a16="http://schemas.microsoft.com/office/drawing/2014/main" id="{C17A2DD8-CA9E-63A5-DAC1-043BB81D319F}"/>
              </a:ext>
            </a:extLst>
          </p:cNvPr>
          <p:cNvSpPr txBox="1"/>
          <p:nvPr/>
        </p:nvSpPr>
        <p:spPr>
          <a:xfrm flipH="1">
            <a:off x="-14978" y="3567550"/>
            <a:ext cx="1152130" cy="1107996"/>
          </a:xfrm>
          <a:prstGeom prst="rect">
            <a:avLst/>
          </a:prstGeom>
          <a:noFill/>
          <a:effectLst/>
        </p:spPr>
        <p:txBody>
          <a:bodyPr wrap="square" rtlCol="0">
            <a:spAutoFit/>
          </a:bodyPr>
          <a:lstStyle/>
          <a:p>
            <a:pPr algn="ctr"/>
            <a:r>
              <a:rPr lang="en-US" altLang="zh-CN" sz="6600" b="1">
                <a:solidFill>
                  <a:srgbClr val="C00000"/>
                </a:solidFill>
                <a:latin typeface="Arial" panose="020B0604020202020204" pitchFamily="34" charset="0"/>
                <a:ea typeface="方正姚体" panose="02010601030101010101" pitchFamily="2" charset="-122"/>
                <a:cs typeface="Arial" panose="020B0604020202020204" pitchFamily="34" charset="0"/>
              </a:rPr>
              <a:t>C</a:t>
            </a:r>
            <a:endParaRPr lang="zh-CN" altLang="en-US" sz="6600" b="1" dirty="0">
              <a:solidFill>
                <a:srgbClr val="C00000"/>
              </a:solidFill>
              <a:latin typeface="Arial" panose="020B0604020202020204" pitchFamily="34" charset="0"/>
              <a:ea typeface="方正姚体" panose="02010601030101010101" pitchFamily="2" charset="-122"/>
              <a:cs typeface="Arial" panose="020B0604020202020204" pitchFamily="34" charset="0"/>
            </a:endParaRPr>
          </a:p>
        </p:txBody>
      </p:sp>
    </p:spTree>
    <p:extLst>
      <p:ext uri="{BB962C8B-B14F-4D97-AF65-F5344CB8AC3E}">
        <p14:creationId xmlns:p14="http://schemas.microsoft.com/office/powerpoint/2010/main" val="1765928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par>
                                <p:cTn id="8" presetID="10" presetClass="entr" presetSubtype="0" fill="hold" nodeType="withEffect">
                                  <p:stCondLst>
                                    <p:cond delay="250"/>
                                  </p:stCondLst>
                                  <p:childTnLst>
                                    <p:set>
                                      <p:cBhvr>
                                        <p:cTn id="9" dur="1" fill="hold">
                                          <p:stCondLst>
                                            <p:cond delay="0"/>
                                          </p:stCondLst>
                                        </p:cTn>
                                        <p:tgtEl>
                                          <p:spTgt spid="50"/>
                                        </p:tgtEl>
                                        <p:attrNameLst>
                                          <p:attrName>style.visibility</p:attrName>
                                        </p:attrNameLst>
                                      </p:cBhvr>
                                      <p:to>
                                        <p:strVal val="visible"/>
                                      </p:to>
                                    </p:set>
                                    <p:animEffect transition="in" filter="fade">
                                      <p:cBhvr>
                                        <p:cTn id="10" dur="500"/>
                                        <p:tgtEl>
                                          <p:spTgt spid="50"/>
                                        </p:tgtEl>
                                      </p:cBhvr>
                                    </p:animEffect>
                                  </p:childTnLst>
                                </p:cTn>
                              </p:par>
                              <p:par>
                                <p:cTn id="11" presetID="10" presetClass="entr" presetSubtype="0" fill="hold" nodeType="withEffect">
                                  <p:stCondLst>
                                    <p:cond delay="50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500"/>
                                        <p:tgtEl>
                                          <p:spTgt spid="47"/>
                                        </p:tgtEl>
                                      </p:cBhvr>
                                    </p:animEffect>
                                  </p:childTnLst>
                                </p:cTn>
                              </p:par>
                              <p:par>
                                <p:cTn id="14" presetID="10" presetClass="entr" presetSubtype="0" fill="hold" nodeType="withEffect">
                                  <p:stCondLst>
                                    <p:cond delay="750"/>
                                  </p:stCondLst>
                                  <p:childTnLst>
                                    <p:set>
                                      <p:cBhvr>
                                        <p:cTn id="15" dur="1" fill="hold">
                                          <p:stCondLst>
                                            <p:cond delay="0"/>
                                          </p:stCondLst>
                                        </p:cTn>
                                        <p:tgtEl>
                                          <p:spTgt spid="44"/>
                                        </p:tgtEl>
                                        <p:attrNameLst>
                                          <p:attrName>style.visibility</p:attrName>
                                        </p:attrNameLst>
                                      </p:cBhvr>
                                      <p:to>
                                        <p:strVal val="visible"/>
                                      </p:to>
                                    </p:set>
                                    <p:animEffect transition="in" filter="fade">
                                      <p:cBhvr>
                                        <p:cTn id="16" dur="500"/>
                                        <p:tgtEl>
                                          <p:spTgt spid="4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barn(inVertical)">
                                      <p:cBhvr>
                                        <p:cTn id="21"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A05AB6DB-88A5-5687-920C-278AD710BB23}"/>
              </a:ext>
            </a:extLst>
          </p:cNvPr>
          <p:cNvSpPr txBox="1"/>
          <p:nvPr/>
        </p:nvSpPr>
        <p:spPr>
          <a:xfrm>
            <a:off x="551382" y="227360"/>
            <a:ext cx="11521281" cy="1078950"/>
          </a:xfrm>
          <a:prstGeom prst="rect">
            <a:avLst/>
          </a:prstGeom>
          <a:noFill/>
        </p:spPr>
        <p:txBody>
          <a:bodyPr wrap="square">
            <a:spAutoFit/>
          </a:bodyPr>
          <a:lstStyle>
            <a:defPPr>
              <a:defRPr lang="en-US"/>
            </a:defPPr>
            <a:lvl1pPr>
              <a:lnSpc>
                <a:spcPct val="120000"/>
              </a:lnSpc>
              <a:defRPr sz="2400" b="1"/>
            </a:lvl1pPr>
          </a:lstStyle>
          <a:p>
            <a:r>
              <a:rPr lang="vi-VN" sz="2800">
                <a:solidFill>
                  <a:schemeClr val="bg1"/>
                </a:solidFill>
              </a:rPr>
              <a:t>Câu </a:t>
            </a:r>
            <a:r>
              <a:rPr lang="en-US" sz="2800">
                <a:solidFill>
                  <a:schemeClr val="bg1"/>
                </a:solidFill>
              </a:rPr>
              <a:t>8</a:t>
            </a:r>
            <a:r>
              <a:rPr lang="vi-VN" sz="2800">
                <a:solidFill>
                  <a:schemeClr val="bg1"/>
                </a:solidFill>
              </a:rPr>
              <a:t>. Một cặp đôi bình thường được sinh ra từ hai gia đình đều có bố bị câm điếc bẩm sinh. Sự tư vấn nào là </a:t>
            </a:r>
            <a:r>
              <a:rPr lang="vi-VN" sz="2800">
                <a:solidFill>
                  <a:srgbClr val="FFFF00"/>
                </a:solidFill>
              </a:rPr>
              <a:t>không</a:t>
            </a:r>
            <a:r>
              <a:rPr lang="vi-VN" sz="2800">
                <a:solidFill>
                  <a:schemeClr val="bg1"/>
                </a:solidFill>
              </a:rPr>
              <a:t> phù hợp?</a:t>
            </a:r>
            <a:endParaRPr lang="en-US" sz="2800">
              <a:solidFill>
                <a:schemeClr val="bg1"/>
              </a:solidFill>
            </a:endParaRPr>
          </a:p>
        </p:txBody>
      </p:sp>
      <p:sp>
        <p:nvSpPr>
          <p:cNvPr id="30" name="任意多边形 27">
            <a:extLst>
              <a:ext uri="{FF2B5EF4-FFF2-40B4-BE49-F238E27FC236}">
                <a16:creationId xmlns:a16="http://schemas.microsoft.com/office/drawing/2014/main" id="{F8FAEE48-D7BD-FFB9-BF4B-B1A9B7487AA9}"/>
              </a:ext>
            </a:extLst>
          </p:cNvPr>
          <p:cNvSpPr/>
          <p:nvPr/>
        </p:nvSpPr>
        <p:spPr>
          <a:xfrm>
            <a:off x="-1084250" y="2125454"/>
            <a:ext cx="4695045" cy="1873220"/>
          </a:xfrm>
          <a:custGeom>
            <a:avLst/>
            <a:gdLst>
              <a:gd name="connsiteX0" fmla="*/ 1628463 w 4008766"/>
              <a:gd name="connsiteY0" fmla="*/ 0 h 1599410"/>
              <a:gd name="connsiteX1" fmla="*/ 1646822 w 4008766"/>
              <a:gd name="connsiteY1" fmla="*/ 0 h 1599410"/>
              <a:gd name="connsiteX2" fmla="*/ 3601835 w 4008766"/>
              <a:gd name="connsiteY2" fmla="*/ 0 h 1599410"/>
              <a:gd name="connsiteX3" fmla="*/ 4008766 w 4008766"/>
              <a:gd name="connsiteY3" fmla="*/ 406932 h 1599410"/>
              <a:gd name="connsiteX4" fmla="*/ 3601835 w 4008766"/>
              <a:gd name="connsiteY4" fmla="*/ 813863 h 1599410"/>
              <a:gd name="connsiteX5" fmla="*/ 3067145 w 4008766"/>
              <a:gd name="connsiteY5" fmla="*/ 813863 h 1599410"/>
              <a:gd name="connsiteX6" fmla="*/ 3067145 w 4008766"/>
              <a:gd name="connsiteY6" fmla="*/ 813864 h 1599410"/>
              <a:gd name="connsiteX7" fmla="*/ 1210565 w 4008766"/>
              <a:gd name="connsiteY7" fmla="*/ 813864 h 1599410"/>
              <a:gd name="connsiteX8" fmla="*/ 1210539 w 4008766"/>
              <a:gd name="connsiteY8" fmla="*/ 813855 h 1599410"/>
              <a:gd name="connsiteX9" fmla="*/ 931442 w 4008766"/>
              <a:gd name="connsiteY9" fmla="*/ 771659 h 1599410"/>
              <a:gd name="connsiteX10" fmla="*/ 11958 w 4008766"/>
              <a:gd name="connsiteY10" fmla="*/ 1521060 h 1599410"/>
              <a:gd name="connsiteX11" fmla="*/ 0 w 4008766"/>
              <a:gd name="connsiteY11" fmla="*/ 1599410 h 1599410"/>
              <a:gd name="connsiteX12" fmla="*/ 5994 w 4008766"/>
              <a:gd name="connsiteY12" fmla="*/ 1480707 h 1599410"/>
              <a:gd name="connsiteX13" fmla="*/ 1488592 w 4008766"/>
              <a:gd name="connsiteY13" fmla="*/ 7492 h 1599410"/>
              <a:gd name="connsiteX14" fmla="*/ 1628463 w 4008766"/>
              <a:gd name="connsiteY14" fmla="*/ 869 h 1599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08766" h="1599410">
                <a:moveTo>
                  <a:pt x="1628463" y="0"/>
                </a:moveTo>
                <a:lnTo>
                  <a:pt x="1646822" y="0"/>
                </a:lnTo>
                <a:lnTo>
                  <a:pt x="3601835" y="0"/>
                </a:lnTo>
                <a:lnTo>
                  <a:pt x="4008766" y="406932"/>
                </a:lnTo>
                <a:lnTo>
                  <a:pt x="3601835" y="813863"/>
                </a:lnTo>
                <a:lnTo>
                  <a:pt x="3067145" y="813863"/>
                </a:lnTo>
                <a:lnTo>
                  <a:pt x="3067145" y="813864"/>
                </a:lnTo>
                <a:lnTo>
                  <a:pt x="1210565" y="813864"/>
                </a:lnTo>
                <a:lnTo>
                  <a:pt x="1210539" y="813855"/>
                </a:lnTo>
                <a:cubicBezTo>
                  <a:pt x="1122372" y="786432"/>
                  <a:pt x="1028632" y="771659"/>
                  <a:pt x="931442" y="771659"/>
                </a:cubicBezTo>
                <a:cubicBezTo>
                  <a:pt x="477888" y="771659"/>
                  <a:pt x="99475" y="1093378"/>
                  <a:pt x="11958" y="1521060"/>
                </a:cubicBezTo>
                <a:lnTo>
                  <a:pt x="0" y="1599410"/>
                </a:lnTo>
                <a:lnTo>
                  <a:pt x="5994" y="1480707"/>
                </a:lnTo>
                <a:cubicBezTo>
                  <a:pt x="85178" y="700997"/>
                  <a:pt x="707462" y="81841"/>
                  <a:pt x="1488592" y="7492"/>
                </a:cubicBezTo>
                <a:lnTo>
                  <a:pt x="1628463" y="869"/>
                </a:lnTo>
                <a:close/>
              </a:path>
            </a:pathLst>
          </a:custGeom>
          <a:blipFill>
            <a:blip r:embed="rId2"/>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五边形 30">
            <a:extLst>
              <a:ext uri="{FF2B5EF4-FFF2-40B4-BE49-F238E27FC236}">
                <a16:creationId xmlns:a16="http://schemas.microsoft.com/office/drawing/2014/main" id="{0CD8D1E7-1204-350B-8A12-02376271088B}"/>
              </a:ext>
            </a:extLst>
          </p:cNvPr>
          <p:cNvSpPr/>
          <p:nvPr/>
        </p:nvSpPr>
        <p:spPr>
          <a:xfrm>
            <a:off x="225327" y="3078647"/>
            <a:ext cx="3418422" cy="1054464"/>
          </a:xfrm>
          <a:prstGeom prst="homePlat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endParaRPr>
          </a:p>
        </p:txBody>
      </p:sp>
      <p:sp>
        <p:nvSpPr>
          <p:cNvPr id="36" name="五边形 33">
            <a:extLst>
              <a:ext uri="{FF2B5EF4-FFF2-40B4-BE49-F238E27FC236}">
                <a16:creationId xmlns:a16="http://schemas.microsoft.com/office/drawing/2014/main" id="{5F583039-F737-C0D7-2D9E-6F8F1152B425}"/>
              </a:ext>
            </a:extLst>
          </p:cNvPr>
          <p:cNvSpPr/>
          <p:nvPr/>
        </p:nvSpPr>
        <p:spPr>
          <a:xfrm>
            <a:off x="225327" y="4133111"/>
            <a:ext cx="3418422" cy="1054464"/>
          </a:xfrm>
          <a:prstGeom prst="homePlate">
            <a:avLst/>
          </a:prstGeom>
          <a:blipFill>
            <a:blip r:embed="rId2"/>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endParaRPr>
          </a:p>
        </p:txBody>
      </p:sp>
      <p:sp>
        <p:nvSpPr>
          <p:cNvPr id="39" name="任意多边形 36">
            <a:extLst>
              <a:ext uri="{FF2B5EF4-FFF2-40B4-BE49-F238E27FC236}">
                <a16:creationId xmlns:a16="http://schemas.microsoft.com/office/drawing/2014/main" id="{0FC6A8E7-3E99-962E-0FEA-AE450D7680EA}"/>
              </a:ext>
            </a:extLst>
          </p:cNvPr>
          <p:cNvSpPr/>
          <p:nvPr/>
        </p:nvSpPr>
        <p:spPr>
          <a:xfrm flipV="1">
            <a:off x="-1088713" y="4265831"/>
            <a:ext cx="4699508" cy="1873220"/>
          </a:xfrm>
          <a:custGeom>
            <a:avLst/>
            <a:gdLst>
              <a:gd name="connsiteX0" fmla="*/ 0 w 4012577"/>
              <a:gd name="connsiteY0" fmla="*/ 1599410 h 1599410"/>
              <a:gd name="connsiteX1" fmla="*/ 11958 w 4012577"/>
              <a:gd name="connsiteY1" fmla="*/ 1521060 h 1599410"/>
              <a:gd name="connsiteX2" fmla="*/ 931442 w 4012577"/>
              <a:gd name="connsiteY2" fmla="*/ 771659 h 1599410"/>
              <a:gd name="connsiteX3" fmla="*/ 1210539 w 4012577"/>
              <a:gd name="connsiteY3" fmla="*/ 813855 h 1599410"/>
              <a:gd name="connsiteX4" fmla="*/ 1210565 w 4012577"/>
              <a:gd name="connsiteY4" fmla="*/ 813864 h 1599410"/>
              <a:gd name="connsiteX5" fmla="*/ 1576005 w 4012577"/>
              <a:gd name="connsiteY5" fmla="*/ 813864 h 1599410"/>
              <a:gd name="connsiteX6" fmla="*/ 3067145 w 4012577"/>
              <a:gd name="connsiteY6" fmla="*/ 813864 h 1599410"/>
              <a:gd name="connsiteX7" fmla="*/ 3605646 w 4012577"/>
              <a:gd name="connsiteY7" fmla="*/ 813864 h 1599410"/>
              <a:gd name="connsiteX8" fmla="*/ 4012577 w 4012577"/>
              <a:gd name="connsiteY8" fmla="*/ 406933 h 1599410"/>
              <a:gd name="connsiteX9" fmla="*/ 3605646 w 4012577"/>
              <a:gd name="connsiteY9" fmla="*/ 1 h 1599410"/>
              <a:gd name="connsiteX10" fmla="*/ 1646838 w 4012577"/>
              <a:gd name="connsiteY10" fmla="*/ 1 h 1599410"/>
              <a:gd name="connsiteX11" fmla="*/ 1646822 w 4012577"/>
              <a:gd name="connsiteY11" fmla="*/ 0 h 1599410"/>
              <a:gd name="connsiteX12" fmla="*/ 1646801 w 4012577"/>
              <a:gd name="connsiteY12" fmla="*/ 1 h 1599410"/>
              <a:gd name="connsiteX13" fmla="*/ 1576005 w 4012577"/>
              <a:gd name="connsiteY13" fmla="*/ 1 h 1599410"/>
              <a:gd name="connsiteX14" fmla="*/ 1576005 w 4012577"/>
              <a:gd name="connsiteY14" fmla="*/ 3353 h 1599410"/>
              <a:gd name="connsiteX15" fmla="*/ 1488592 w 4012577"/>
              <a:gd name="connsiteY15" fmla="*/ 7492 h 1599410"/>
              <a:gd name="connsiteX16" fmla="*/ 5994 w 4012577"/>
              <a:gd name="connsiteY16" fmla="*/ 1480707 h 1599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012577" h="1599410">
                <a:moveTo>
                  <a:pt x="0" y="1599410"/>
                </a:moveTo>
                <a:lnTo>
                  <a:pt x="11958" y="1521060"/>
                </a:lnTo>
                <a:cubicBezTo>
                  <a:pt x="99475" y="1093378"/>
                  <a:pt x="477888" y="771659"/>
                  <a:pt x="931442" y="771659"/>
                </a:cubicBezTo>
                <a:cubicBezTo>
                  <a:pt x="1028632" y="771659"/>
                  <a:pt x="1122372" y="786432"/>
                  <a:pt x="1210539" y="813855"/>
                </a:cubicBezTo>
                <a:lnTo>
                  <a:pt x="1210565" y="813864"/>
                </a:lnTo>
                <a:lnTo>
                  <a:pt x="1576005" y="813864"/>
                </a:lnTo>
                <a:lnTo>
                  <a:pt x="3067145" y="813864"/>
                </a:lnTo>
                <a:lnTo>
                  <a:pt x="3605646" y="813864"/>
                </a:lnTo>
                <a:lnTo>
                  <a:pt x="4012577" y="406933"/>
                </a:lnTo>
                <a:lnTo>
                  <a:pt x="3605646" y="1"/>
                </a:lnTo>
                <a:lnTo>
                  <a:pt x="1646838" y="1"/>
                </a:lnTo>
                <a:lnTo>
                  <a:pt x="1646822" y="0"/>
                </a:lnTo>
                <a:lnTo>
                  <a:pt x="1646801" y="1"/>
                </a:lnTo>
                <a:lnTo>
                  <a:pt x="1576005" y="1"/>
                </a:lnTo>
                <a:lnTo>
                  <a:pt x="1576005" y="3353"/>
                </a:lnTo>
                <a:lnTo>
                  <a:pt x="1488592" y="7492"/>
                </a:lnTo>
                <a:cubicBezTo>
                  <a:pt x="707462" y="81841"/>
                  <a:pt x="85178" y="700997"/>
                  <a:pt x="5994" y="1480707"/>
                </a:cubicBezTo>
                <a:close/>
              </a:path>
            </a:pathLst>
          </a:cu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39">
            <a:extLst>
              <a:ext uri="{FF2B5EF4-FFF2-40B4-BE49-F238E27FC236}">
                <a16:creationId xmlns:a16="http://schemas.microsoft.com/office/drawing/2014/main" id="{CCD76C8D-151C-8929-27E9-4651EE725AD9}"/>
              </a:ext>
            </a:extLst>
          </p:cNvPr>
          <p:cNvSpPr>
            <a:spLocks noChangeAspect="1"/>
          </p:cNvSpPr>
          <p:nvPr/>
        </p:nvSpPr>
        <p:spPr>
          <a:xfrm>
            <a:off x="-1102883" y="2994710"/>
            <a:ext cx="2276802" cy="2276802"/>
          </a:xfrm>
          <a:prstGeom prst="ellipse">
            <a:avLst/>
          </a:prstGeom>
          <a:gradFill>
            <a:gsLst>
              <a:gs pos="0">
                <a:srgbClr val="E2E2E2"/>
              </a:gs>
              <a:gs pos="100000">
                <a:schemeClr val="bg1"/>
              </a:gs>
            </a:gsLst>
            <a:lin ang="3600000" scaled="0"/>
          </a:gra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4" name="组合 12">
            <a:extLst>
              <a:ext uri="{FF2B5EF4-FFF2-40B4-BE49-F238E27FC236}">
                <a16:creationId xmlns:a16="http://schemas.microsoft.com/office/drawing/2014/main" id="{F2F401FB-C6DE-E541-9675-069AA6E8F806}"/>
              </a:ext>
            </a:extLst>
          </p:cNvPr>
          <p:cNvGrpSpPr/>
          <p:nvPr/>
        </p:nvGrpSpPr>
        <p:grpSpPr>
          <a:xfrm>
            <a:off x="2279576" y="5374982"/>
            <a:ext cx="674608" cy="674608"/>
            <a:chOff x="5633937" y="5416673"/>
            <a:chExt cx="674608" cy="674608"/>
          </a:xfrm>
        </p:grpSpPr>
        <p:sp>
          <p:nvSpPr>
            <p:cNvPr id="45" name="椭圆 13">
              <a:extLst>
                <a:ext uri="{FF2B5EF4-FFF2-40B4-BE49-F238E27FC236}">
                  <a16:creationId xmlns:a16="http://schemas.microsoft.com/office/drawing/2014/main" id="{B2713F9F-7499-AD52-5A65-96F6F220C6FA}"/>
                </a:ext>
              </a:extLst>
            </p:cNvPr>
            <p:cNvSpPr>
              <a:spLocks noChangeAspect="1"/>
            </p:cNvSpPr>
            <p:nvPr/>
          </p:nvSpPr>
          <p:spPr>
            <a:xfrm>
              <a:off x="5633937" y="5416673"/>
              <a:ext cx="674608" cy="674608"/>
            </a:xfrm>
            <a:prstGeom prst="ellipse">
              <a:avLst/>
            </a:prstGeom>
            <a:blipFill>
              <a:blip r:embed="rId3"/>
              <a:stretch>
                <a:fillRect/>
              </a:stretch>
            </a:blip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endParaRPr>
            </a:p>
          </p:txBody>
        </p:sp>
        <p:sp>
          <p:nvSpPr>
            <p:cNvPr id="46" name="文本框 14">
              <a:extLst>
                <a:ext uri="{FF2B5EF4-FFF2-40B4-BE49-F238E27FC236}">
                  <a16:creationId xmlns:a16="http://schemas.microsoft.com/office/drawing/2014/main" id="{73545A65-290D-EC5A-91E1-05D0FC3146E7}"/>
                </a:ext>
              </a:extLst>
            </p:cNvPr>
            <p:cNvSpPr txBox="1"/>
            <p:nvPr/>
          </p:nvSpPr>
          <p:spPr>
            <a:xfrm>
              <a:off x="5779591" y="5492367"/>
              <a:ext cx="444352" cy="523220"/>
            </a:xfrm>
            <a:prstGeom prst="rect">
              <a:avLst/>
            </a:prstGeom>
            <a:noFill/>
            <a:effectLst/>
          </p:spPr>
          <p:txBody>
            <a:bodyPr wrap="none" rtlCol="0">
              <a:spAutoFit/>
            </a:bodyPr>
            <a:lstStyle/>
            <a:p>
              <a:pPr algn="ctr"/>
              <a:r>
                <a:rPr lang="en-US" altLang="zh-CN" sz="2800" b="1">
                  <a:solidFill>
                    <a:schemeClr val="bg1"/>
                  </a:solidFill>
                  <a:latin typeface="+mj-lt"/>
                  <a:ea typeface="方正兰亭超细黑简体" panose="02000000000000000000" pitchFamily="2" charset="-122"/>
                </a:rPr>
                <a:t>D</a:t>
              </a:r>
              <a:endParaRPr lang="zh-CN" altLang="en-US" sz="2800" b="1" dirty="0">
                <a:solidFill>
                  <a:schemeClr val="bg1"/>
                </a:solidFill>
                <a:latin typeface="+mj-lt"/>
                <a:ea typeface="方正兰亭超细黑简体" panose="02000000000000000000" pitchFamily="2" charset="-122"/>
              </a:endParaRPr>
            </a:p>
          </p:txBody>
        </p:sp>
      </p:grpSp>
      <p:grpSp>
        <p:nvGrpSpPr>
          <p:cNvPr id="47" name="组合 15">
            <a:extLst>
              <a:ext uri="{FF2B5EF4-FFF2-40B4-BE49-F238E27FC236}">
                <a16:creationId xmlns:a16="http://schemas.microsoft.com/office/drawing/2014/main" id="{0A48558B-DE39-EA15-54EA-04636E21DB24}"/>
              </a:ext>
            </a:extLst>
          </p:cNvPr>
          <p:cNvGrpSpPr/>
          <p:nvPr/>
        </p:nvGrpSpPr>
        <p:grpSpPr>
          <a:xfrm>
            <a:off x="2279576" y="4311734"/>
            <a:ext cx="674608" cy="674608"/>
            <a:chOff x="5633937" y="4353425"/>
            <a:chExt cx="674608" cy="674608"/>
          </a:xfrm>
        </p:grpSpPr>
        <p:sp>
          <p:nvSpPr>
            <p:cNvPr id="48" name="椭圆 16">
              <a:extLst>
                <a:ext uri="{FF2B5EF4-FFF2-40B4-BE49-F238E27FC236}">
                  <a16:creationId xmlns:a16="http://schemas.microsoft.com/office/drawing/2014/main" id="{1732B52E-EC2C-D900-2B0C-D48B97EEB755}"/>
                </a:ext>
              </a:extLst>
            </p:cNvPr>
            <p:cNvSpPr>
              <a:spLocks noChangeAspect="1"/>
            </p:cNvSpPr>
            <p:nvPr/>
          </p:nvSpPr>
          <p:spPr>
            <a:xfrm>
              <a:off x="5633937" y="4353425"/>
              <a:ext cx="674608" cy="674608"/>
            </a:xfrm>
            <a:prstGeom prst="ellipse">
              <a:avLst/>
            </a:prstGeom>
            <a:blipFill>
              <a:blip r:embed="rId2"/>
              <a:stretch>
                <a:fillRect/>
              </a:stretch>
            </a:blip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endParaRPr>
            </a:p>
          </p:txBody>
        </p:sp>
        <p:sp>
          <p:nvSpPr>
            <p:cNvPr id="49" name="文本框 17">
              <a:extLst>
                <a:ext uri="{FF2B5EF4-FFF2-40B4-BE49-F238E27FC236}">
                  <a16:creationId xmlns:a16="http://schemas.microsoft.com/office/drawing/2014/main" id="{878ED8F2-73A5-EF26-686F-59F8AC1254B1}"/>
                </a:ext>
              </a:extLst>
            </p:cNvPr>
            <p:cNvSpPr txBox="1"/>
            <p:nvPr/>
          </p:nvSpPr>
          <p:spPr>
            <a:xfrm>
              <a:off x="5749065" y="4422114"/>
              <a:ext cx="444352" cy="523220"/>
            </a:xfrm>
            <a:prstGeom prst="rect">
              <a:avLst/>
            </a:prstGeom>
            <a:noFill/>
            <a:effectLst/>
          </p:spPr>
          <p:txBody>
            <a:bodyPr wrap="none" rtlCol="0">
              <a:spAutoFit/>
            </a:bodyPr>
            <a:lstStyle/>
            <a:p>
              <a:pPr algn="ctr"/>
              <a:r>
                <a:rPr lang="en-US" altLang="zh-CN" sz="2800" b="1">
                  <a:solidFill>
                    <a:srgbClr val="FDFDFD"/>
                  </a:solidFill>
                  <a:latin typeface="+mj-lt"/>
                  <a:ea typeface="方正兰亭超细黑简体" panose="02000000000000000000" pitchFamily="2" charset="-122"/>
                </a:rPr>
                <a:t>C</a:t>
              </a:r>
              <a:endParaRPr lang="zh-CN" altLang="en-US" sz="2800" b="1" dirty="0">
                <a:solidFill>
                  <a:srgbClr val="FDFDFD"/>
                </a:solidFill>
                <a:latin typeface="+mj-lt"/>
                <a:ea typeface="方正兰亭超细黑简体" panose="02000000000000000000" pitchFamily="2" charset="-122"/>
              </a:endParaRPr>
            </a:p>
          </p:txBody>
        </p:sp>
      </p:grpSp>
      <p:grpSp>
        <p:nvGrpSpPr>
          <p:cNvPr id="50" name="组合 19">
            <a:extLst>
              <a:ext uri="{FF2B5EF4-FFF2-40B4-BE49-F238E27FC236}">
                <a16:creationId xmlns:a16="http://schemas.microsoft.com/office/drawing/2014/main" id="{33B9E44A-DE15-4F58-A867-F803A38F30DE}"/>
              </a:ext>
            </a:extLst>
          </p:cNvPr>
          <p:cNvGrpSpPr/>
          <p:nvPr/>
        </p:nvGrpSpPr>
        <p:grpSpPr>
          <a:xfrm>
            <a:off x="2282201" y="3250265"/>
            <a:ext cx="674608" cy="674608"/>
            <a:chOff x="5636562" y="3291956"/>
            <a:chExt cx="674608" cy="674608"/>
          </a:xfrm>
        </p:grpSpPr>
        <p:sp>
          <p:nvSpPr>
            <p:cNvPr id="51" name="椭圆 21">
              <a:extLst>
                <a:ext uri="{FF2B5EF4-FFF2-40B4-BE49-F238E27FC236}">
                  <a16:creationId xmlns:a16="http://schemas.microsoft.com/office/drawing/2014/main" id="{7920EACC-08D8-DA87-77CF-242322F34AAD}"/>
                </a:ext>
              </a:extLst>
            </p:cNvPr>
            <p:cNvSpPr>
              <a:spLocks noChangeAspect="1"/>
            </p:cNvSpPr>
            <p:nvPr/>
          </p:nvSpPr>
          <p:spPr>
            <a:xfrm>
              <a:off x="5636562" y="3291956"/>
              <a:ext cx="674608" cy="674608"/>
            </a:xfrm>
            <a:prstGeom prst="ellipse">
              <a:avLst/>
            </a:prstGeom>
            <a:blipFill>
              <a:blip r:embed="rId3"/>
              <a:stretch>
                <a:fillRect/>
              </a:stretch>
            </a:blip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endParaRPr>
            </a:p>
          </p:txBody>
        </p:sp>
        <p:sp>
          <p:nvSpPr>
            <p:cNvPr id="52" name="文本框 22">
              <a:extLst>
                <a:ext uri="{FF2B5EF4-FFF2-40B4-BE49-F238E27FC236}">
                  <a16:creationId xmlns:a16="http://schemas.microsoft.com/office/drawing/2014/main" id="{6A7738F7-AD97-A68A-DE76-EE653D17CF6A}"/>
                </a:ext>
              </a:extLst>
            </p:cNvPr>
            <p:cNvSpPr txBox="1"/>
            <p:nvPr/>
          </p:nvSpPr>
          <p:spPr>
            <a:xfrm>
              <a:off x="5767406" y="3367650"/>
              <a:ext cx="444352" cy="523220"/>
            </a:xfrm>
            <a:prstGeom prst="rect">
              <a:avLst/>
            </a:prstGeom>
            <a:noFill/>
            <a:effectLst/>
          </p:spPr>
          <p:txBody>
            <a:bodyPr wrap="none" rtlCol="0">
              <a:spAutoFit/>
            </a:bodyPr>
            <a:lstStyle/>
            <a:p>
              <a:pPr algn="ctr"/>
              <a:r>
                <a:rPr lang="en-US" altLang="zh-CN" sz="2800" b="1">
                  <a:solidFill>
                    <a:schemeClr val="bg1"/>
                  </a:solidFill>
                  <a:latin typeface="+mj-lt"/>
                  <a:ea typeface="方正兰亭超细黑简体" panose="02000000000000000000" pitchFamily="2" charset="-122"/>
                </a:rPr>
                <a:t>B</a:t>
              </a:r>
              <a:endParaRPr lang="zh-CN" altLang="en-US" sz="2800" b="1" dirty="0">
                <a:solidFill>
                  <a:schemeClr val="bg1"/>
                </a:solidFill>
                <a:latin typeface="+mj-lt"/>
                <a:ea typeface="方正兰亭超细黑简体" panose="02000000000000000000" pitchFamily="2" charset="-122"/>
              </a:endParaRPr>
            </a:p>
          </p:txBody>
        </p:sp>
      </p:grpSp>
      <p:grpSp>
        <p:nvGrpSpPr>
          <p:cNvPr id="53" name="组合 23">
            <a:extLst>
              <a:ext uri="{FF2B5EF4-FFF2-40B4-BE49-F238E27FC236}">
                <a16:creationId xmlns:a16="http://schemas.microsoft.com/office/drawing/2014/main" id="{BA5E21B4-4EA0-F0D6-B462-080C6724C11F}"/>
              </a:ext>
            </a:extLst>
          </p:cNvPr>
          <p:cNvGrpSpPr/>
          <p:nvPr/>
        </p:nvGrpSpPr>
        <p:grpSpPr>
          <a:xfrm>
            <a:off x="2279576" y="2241302"/>
            <a:ext cx="674608" cy="674608"/>
            <a:chOff x="5633937" y="2282993"/>
            <a:chExt cx="674608" cy="674608"/>
          </a:xfrm>
        </p:grpSpPr>
        <p:sp>
          <p:nvSpPr>
            <p:cNvPr id="54" name="椭圆 24">
              <a:extLst>
                <a:ext uri="{FF2B5EF4-FFF2-40B4-BE49-F238E27FC236}">
                  <a16:creationId xmlns:a16="http://schemas.microsoft.com/office/drawing/2014/main" id="{4D0783E9-C099-1905-7F5B-4AFB77DF34CB}"/>
                </a:ext>
              </a:extLst>
            </p:cNvPr>
            <p:cNvSpPr>
              <a:spLocks noChangeAspect="1"/>
            </p:cNvSpPr>
            <p:nvPr/>
          </p:nvSpPr>
          <p:spPr>
            <a:xfrm>
              <a:off x="5633937" y="2282993"/>
              <a:ext cx="674608" cy="674608"/>
            </a:xfrm>
            <a:prstGeom prst="ellipse">
              <a:avLst/>
            </a:prstGeom>
            <a:blipFill>
              <a:blip r:embed="rId2"/>
              <a:stretch>
                <a:fillRect/>
              </a:stretch>
            </a:blip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endParaRPr>
            </a:p>
          </p:txBody>
        </p:sp>
        <p:sp>
          <p:nvSpPr>
            <p:cNvPr id="55" name="文本框 25">
              <a:extLst>
                <a:ext uri="{FF2B5EF4-FFF2-40B4-BE49-F238E27FC236}">
                  <a16:creationId xmlns:a16="http://schemas.microsoft.com/office/drawing/2014/main" id="{42C16F04-A490-D5A3-41D4-C303A9A83721}"/>
                </a:ext>
              </a:extLst>
            </p:cNvPr>
            <p:cNvSpPr txBox="1"/>
            <p:nvPr/>
          </p:nvSpPr>
          <p:spPr>
            <a:xfrm>
              <a:off x="5748147" y="2340947"/>
              <a:ext cx="453970" cy="523220"/>
            </a:xfrm>
            <a:prstGeom prst="rect">
              <a:avLst/>
            </a:prstGeom>
            <a:noFill/>
            <a:effectLst/>
          </p:spPr>
          <p:txBody>
            <a:bodyPr wrap="none" rtlCol="0">
              <a:spAutoFit/>
            </a:bodyPr>
            <a:lstStyle/>
            <a:p>
              <a:pPr algn="ctr"/>
              <a:r>
                <a:rPr lang="en-US" altLang="zh-CN" sz="2800" b="1">
                  <a:solidFill>
                    <a:srgbClr val="FDFDFD"/>
                  </a:solidFill>
                  <a:latin typeface="+mj-lt"/>
                  <a:ea typeface="方正兰亭超细黑简体" panose="02000000000000000000" pitchFamily="2" charset="-122"/>
                </a:rPr>
                <a:t>A</a:t>
              </a:r>
              <a:endParaRPr lang="zh-CN" altLang="en-US" sz="2800" b="1" dirty="0">
                <a:solidFill>
                  <a:srgbClr val="FDFDFD"/>
                </a:solidFill>
                <a:latin typeface="+mj-lt"/>
                <a:ea typeface="方正兰亭超细黑简体" panose="02000000000000000000" pitchFamily="2" charset="-122"/>
              </a:endParaRPr>
            </a:p>
          </p:txBody>
        </p:sp>
      </p:grpSp>
      <p:sp>
        <p:nvSpPr>
          <p:cNvPr id="57" name="TextBox 56">
            <a:extLst>
              <a:ext uri="{FF2B5EF4-FFF2-40B4-BE49-F238E27FC236}">
                <a16:creationId xmlns:a16="http://schemas.microsoft.com/office/drawing/2014/main" id="{07E66112-B174-FFF9-7AC0-27FBD0131FB7}"/>
              </a:ext>
            </a:extLst>
          </p:cNvPr>
          <p:cNvSpPr txBox="1"/>
          <p:nvPr/>
        </p:nvSpPr>
        <p:spPr>
          <a:xfrm>
            <a:off x="3702208" y="2309842"/>
            <a:ext cx="8245845" cy="494751"/>
          </a:xfrm>
          <a:prstGeom prst="rect">
            <a:avLst/>
          </a:prstGeom>
          <a:noFill/>
        </p:spPr>
        <p:txBody>
          <a:bodyPr wrap="square">
            <a:spAutoFit/>
          </a:bodyPr>
          <a:lstStyle>
            <a:defPPr>
              <a:defRPr lang="en-US"/>
            </a:defPPr>
            <a:lvl1pPr>
              <a:lnSpc>
                <a:spcPct val="120000"/>
              </a:lnSpc>
              <a:defRPr sz="2400" b="1"/>
            </a:lvl1pPr>
          </a:lstStyle>
          <a:p>
            <a:r>
              <a:rPr lang="vi-VN" b="0"/>
              <a:t>Không nên kết hôn với nhau.</a:t>
            </a:r>
            <a:endParaRPr lang="en-US" b="0"/>
          </a:p>
        </p:txBody>
      </p:sp>
      <p:sp>
        <p:nvSpPr>
          <p:cNvPr id="59" name="TextBox 58">
            <a:extLst>
              <a:ext uri="{FF2B5EF4-FFF2-40B4-BE49-F238E27FC236}">
                <a16:creationId xmlns:a16="http://schemas.microsoft.com/office/drawing/2014/main" id="{98A277BE-BBB0-577C-3EAF-8E8462918899}"/>
              </a:ext>
            </a:extLst>
          </p:cNvPr>
          <p:cNvSpPr txBox="1"/>
          <p:nvPr/>
        </p:nvSpPr>
        <p:spPr>
          <a:xfrm>
            <a:off x="3702209" y="3340193"/>
            <a:ext cx="8236142" cy="494751"/>
          </a:xfrm>
          <a:prstGeom prst="rect">
            <a:avLst/>
          </a:prstGeom>
          <a:noFill/>
        </p:spPr>
        <p:txBody>
          <a:bodyPr wrap="square">
            <a:spAutoFit/>
          </a:bodyPr>
          <a:lstStyle>
            <a:defPPr>
              <a:defRPr lang="en-US"/>
            </a:defPPr>
            <a:lvl1pPr>
              <a:lnSpc>
                <a:spcPct val="120000"/>
              </a:lnSpc>
              <a:defRPr sz="2400" b="0"/>
            </a:lvl1pPr>
          </a:lstStyle>
          <a:p>
            <a:r>
              <a:rPr lang="vi-VN"/>
              <a:t>Nếu kết hôn thì không nên sinh con.</a:t>
            </a:r>
            <a:endParaRPr lang="en-US"/>
          </a:p>
        </p:txBody>
      </p:sp>
      <p:sp>
        <p:nvSpPr>
          <p:cNvPr id="61" name="TextBox 60">
            <a:extLst>
              <a:ext uri="{FF2B5EF4-FFF2-40B4-BE49-F238E27FC236}">
                <a16:creationId xmlns:a16="http://schemas.microsoft.com/office/drawing/2014/main" id="{2CA4481A-200F-8E30-18E3-186C7045577A}"/>
              </a:ext>
            </a:extLst>
          </p:cNvPr>
          <p:cNvSpPr txBox="1"/>
          <p:nvPr/>
        </p:nvSpPr>
        <p:spPr>
          <a:xfrm>
            <a:off x="3702208" y="4206571"/>
            <a:ext cx="7938407" cy="937949"/>
          </a:xfrm>
          <a:prstGeom prst="rect">
            <a:avLst/>
          </a:prstGeom>
          <a:noFill/>
        </p:spPr>
        <p:txBody>
          <a:bodyPr wrap="square">
            <a:spAutoFit/>
          </a:bodyPr>
          <a:lstStyle>
            <a:defPPr>
              <a:defRPr lang="en-US"/>
            </a:defPPr>
            <a:lvl1pPr>
              <a:lnSpc>
                <a:spcPct val="120000"/>
              </a:lnSpc>
              <a:defRPr sz="2400" b="0"/>
            </a:lvl1pPr>
          </a:lstStyle>
          <a:p>
            <a:r>
              <a:rPr lang="vi-VN"/>
              <a:t>Nếu tìm đối tượng khác để kết hôn cần tránh những gia đình có con câm điếc.</a:t>
            </a:r>
            <a:endParaRPr lang="en-US"/>
          </a:p>
        </p:txBody>
      </p:sp>
      <p:sp>
        <p:nvSpPr>
          <p:cNvPr id="63" name="TextBox 62">
            <a:extLst>
              <a:ext uri="{FF2B5EF4-FFF2-40B4-BE49-F238E27FC236}">
                <a16:creationId xmlns:a16="http://schemas.microsoft.com/office/drawing/2014/main" id="{8C387739-4BB6-CC31-7C2E-5845CC402429}"/>
              </a:ext>
            </a:extLst>
          </p:cNvPr>
          <p:cNvSpPr txBox="1"/>
          <p:nvPr/>
        </p:nvSpPr>
        <p:spPr>
          <a:xfrm>
            <a:off x="3702208" y="5243311"/>
            <a:ext cx="8082423" cy="937949"/>
          </a:xfrm>
          <a:prstGeom prst="rect">
            <a:avLst/>
          </a:prstGeom>
          <a:noFill/>
        </p:spPr>
        <p:txBody>
          <a:bodyPr wrap="square">
            <a:spAutoFit/>
          </a:bodyPr>
          <a:lstStyle>
            <a:defPPr>
              <a:defRPr lang="en-US"/>
            </a:defPPr>
            <a:lvl1pPr>
              <a:lnSpc>
                <a:spcPct val="120000"/>
              </a:lnSpc>
              <a:defRPr sz="2400" b="0"/>
            </a:lvl1pPr>
          </a:lstStyle>
          <a:p>
            <a:r>
              <a:rPr lang="vi-VN"/>
              <a:t>Hai người vẫn có thể kết hôn và sinh con nếu chú ý chế độ dinh dưỡng khi mang thai.</a:t>
            </a:r>
            <a:endParaRPr lang="en-US"/>
          </a:p>
        </p:txBody>
      </p:sp>
      <p:sp>
        <p:nvSpPr>
          <p:cNvPr id="64" name="文本框 54">
            <a:extLst>
              <a:ext uri="{FF2B5EF4-FFF2-40B4-BE49-F238E27FC236}">
                <a16:creationId xmlns:a16="http://schemas.microsoft.com/office/drawing/2014/main" id="{C17A2DD8-CA9E-63A5-DAC1-043BB81D319F}"/>
              </a:ext>
            </a:extLst>
          </p:cNvPr>
          <p:cNvSpPr txBox="1"/>
          <p:nvPr/>
        </p:nvSpPr>
        <p:spPr>
          <a:xfrm flipH="1">
            <a:off x="-14978" y="3567550"/>
            <a:ext cx="1152130" cy="1107996"/>
          </a:xfrm>
          <a:prstGeom prst="rect">
            <a:avLst/>
          </a:prstGeom>
          <a:noFill/>
          <a:effectLst/>
        </p:spPr>
        <p:txBody>
          <a:bodyPr wrap="square" rtlCol="0">
            <a:spAutoFit/>
          </a:bodyPr>
          <a:lstStyle/>
          <a:p>
            <a:pPr algn="ctr"/>
            <a:r>
              <a:rPr lang="en-US" altLang="zh-CN" sz="6600" b="1">
                <a:solidFill>
                  <a:srgbClr val="C00000"/>
                </a:solidFill>
                <a:latin typeface="Arial" panose="020B0604020202020204" pitchFamily="34" charset="0"/>
                <a:ea typeface="方正姚体" panose="02010601030101010101" pitchFamily="2" charset="-122"/>
                <a:cs typeface="Arial" panose="020B0604020202020204" pitchFamily="34" charset="0"/>
              </a:rPr>
              <a:t>D</a:t>
            </a:r>
            <a:endParaRPr lang="zh-CN" altLang="en-US" sz="6600" b="1" dirty="0">
              <a:solidFill>
                <a:srgbClr val="C00000"/>
              </a:solidFill>
              <a:latin typeface="Arial" panose="020B0604020202020204" pitchFamily="34" charset="0"/>
              <a:ea typeface="方正姚体" panose="02010601030101010101" pitchFamily="2" charset="-122"/>
              <a:cs typeface="Arial" panose="020B0604020202020204" pitchFamily="34" charset="0"/>
            </a:endParaRPr>
          </a:p>
        </p:txBody>
      </p:sp>
    </p:spTree>
    <p:extLst>
      <p:ext uri="{BB962C8B-B14F-4D97-AF65-F5344CB8AC3E}">
        <p14:creationId xmlns:p14="http://schemas.microsoft.com/office/powerpoint/2010/main" val="2028129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par>
                                <p:cTn id="8" presetID="10" presetClass="entr" presetSubtype="0" fill="hold" nodeType="withEffect">
                                  <p:stCondLst>
                                    <p:cond delay="250"/>
                                  </p:stCondLst>
                                  <p:childTnLst>
                                    <p:set>
                                      <p:cBhvr>
                                        <p:cTn id="9" dur="1" fill="hold">
                                          <p:stCondLst>
                                            <p:cond delay="0"/>
                                          </p:stCondLst>
                                        </p:cTn>
                                        <p:tgtEl>
                                          <p:spTgt spid="50"/>
                                        </p:tgtEl>
                                        <p:attrNameLst>
                                          <p:attrName>style.visibility</p:attrName>
                                        </p:attrNameLst>
                                      </p:cBhvr>
                                      <p:to>
                                        <p:strVal val="visible"/>
                                      </p:to>
                                    </p:set>
                                    <p:animEffect transition="in" filter="fade">
                                      <p:cBhvr>
                                        <p:cTn id="10" dur="500"/>
                                        <p:tgtEl>
                                          <p:spTgt spid="50"/>
                                        </p:tgtEl>
                                      </p:cBhvr>
                                    </p:animEffect>
                                  </p:childTnLst>
                                </p:cTn>
                              </p:par>
                              <p:par>
                                <p:cTn id="11" presetID="10" presetClass="entr" presetSubtype="0" fill="hold" nodeType="withEffect">
                                  <p:stCondLst>
                                    <p:cond delay="50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500"/>
                                        <p:tgtEl>
                                          <p:spTgt spid="47"/>
                                        </p:tgtEl>
                                      </p:cBhvr>
                                    </p:animEffect>
                                  </p:childTnLst>
                                </p:cTn>
                              </p:par>
                              <p:par>
                                <p:cTn id="14" presetID="10" presetClass="entr" presetSubtype="0" fill="hold" nodeType="withEffect">
                                  <p:stCondLst>
                                    <p:cond delay="750"/>
                                  </p:stCondLst>
                                  <p:childTnLst>
                                    <p:set>
                                      <p:cBhvr>
                                        <p:cTn id="15" dur="1" fill="hold">
                                          <p:stCondLst>
                                            <p:cond delay="0"/>
                                          </p:stCondLst>
                                        </p:cTn>
                                        <p:tgtEl>
                                          <p:spTgt spid="44"/>
                                        </p:tgtEl>
                                        <p:attrNameLst>
                                          <p:attrName>style.visibility</p:attrName>
                                        </p:attrNameLst>
                                      </p:cBhvr>
                                      <p:to>
                                        <p:strVal val="visible"/>
                                      </p:to>
                                    </p:set>
                                    <p:animEffect transition="in" filter="fade">
                                      <p:cBhvr>
                                        <p:cTn id="16" dur="500"/>
                                        <p:tgtEl>
                                          <p:spTgt spid="4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barn(inVertical)">
                                      <p:cBhvr>
                                        <p:cTn id="21"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Lst>
  </p:timing>
</p:sld>
</file>

<file path=ppt/slides/slide5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ED26EDC-BAA2-3438-D56C-B801A778CBF3}"/>
              </a:ext>
            </a:extLst>
          </p:cNvPr>
          <p:cNvSpPr txBox="1"/>
          <p:nvPr/>
        </p:nvSpPr>
        <p:spPr>
          <a:xfrm>
            <a:off x="479376" y="1556792"/>
            <a:ext cx="11233248" cy="4040530"/>
          </a:xfrm>
          <a:prstGeom prst="rect">
            <a:avLst/>
          </a:prstGeom>
          <a:solidFill>
            <a:schemeClr val="accent6">
              <a:lumMod val="20000"/>
              <a:lumOff val="80000"/>
            </a:schemeClr>
          </a:solidFill>
        </p:spPr>
        <p:txBody>
          <a:bodyPr wrap="square">
            <a:spAutoFit/>
          </a:bodyPr>
          <a:lstStyle/>
          <a:p>
            <a:pPr algn="just">
              <a:lnSpc>
                <a:spcPct val="125000"/>
              </a:lnSpc>
              <a:spcAft>
                <a:spcPts val="600"/>
              </a:spcAft>
            </a:pPr>
            <a:r>
              <a:rPr lang="vi-VN" sz="2800" b="1"/>
              <a:t>Bệnh bạch tạng do gene lặn nằm trên nhiễm sắc thể thường. Giả sử một gia đình có bố mẹ không bị bệnh nhưng người con đầu tiên của họ bị bệnh.</a:t>
            </a:r>
          </a:p>
          <a:p>
            <a:pPr algn="just">
              <a:lnSpc>
                <a:spcPct val="125000"/>
              </a:lnSpc>
              <a:spcAft>
                <a:spcPts val="600"/>
              </a:spcAft>
            </a:pPr>
            <a:r>
              <a:rPr lang="vi-VN" sz="2800"/>
              <a:t>a)</a:t>
            </a:r>
            <a:r>
              <a:rPr lang="en-US" sz="2800"/>
              <a:t> </a:t>
            </a:r>
            <a:r>
              <a:rPr lang="vi-VN" sz="2800"/>
              <a:t>Xác định kiểu gene của bố mẹ trong gia đình trên.</a:t>
            </a:r>
          </a:p>
          <a:p>
            <a:pPr algn="just">
              <a:lnSpc>
                <a:spcPct val="125000"/>
              </a:lnSpc>
              <a:spcAft>
                <a:spcPts val="600"/>
              </a:spcAft>
            </a:pPr>
            <a:r>
              <a:rPr lang="vi-VN" sz="2800"/>
              <a:t>b)</a:t>
            </a:r>
            <a:r>
              <a:rPr lang="en-US" sz="2800"/>
              <a:t> </a:t>
            </a:r>
            <a:r>
              <a:rPr lang="vi-VN" sz="2800"/>
              <a:t>Cặp vợ chồng trên muốn sinh thêm con nhưng lo rằng người con thứ hai cũng bị bệnh. </a:t>
            </a:r>
            <a:endParaRPr lang="en-US" sz="2800"/>
          </a:p>
          <a:p>
            <a:pPr algn="just">
              <a:lnSpc>
                <a:spcPct val="125000"/>
              </a:lnSpc>
              <a:spcAft>
                <a:spcPts val="600"/>
              </a:spcAft>
            </a:pPr>
            <a:r>
              <a:rPr lang="vi-VN" sz="2800"/>
              <a:t>Dựa vào kiến thức đã học, em có thể đưa ra dự đoán gì?</a:t>
            </a:r>
          </a:p>
        </p:txBody>
      </p:sp>
      <p:sp>
        <p:nvSpPr>
          <p:cNvPr id="7" name="TextBox 6">
            <a:extLst>
              <a:ext uri="{FF2B5EF4-FFF2-40B4-BE49-F238E27FC236}">
                <a16:creationId xmlns:a16="http://schemas.microsoft.com/office/drawing/2014/main" id="{B2C37138-AA7D-A496-B506-71365DF5CD14}"/>
              </a:ext>
            </a:extLst>
          </p:cNvPr>
          <p:cNvSpPr txBox="1"/>
          <p:nvPr/>
        </p:nvSpPr>
        <p:spPr>
          <a:xfrm>
            <a:off x="4403812" y="737458"/>
            <a:ext cx="3384376" cy="523220"/>
          </a:xfrm>
          <a:prstGeom prst="rect">
            <a:avLst/>
          </a:prstGeom>
          <a:solidFill>
            <a:schemeClr val="accent6">
              <a:lumMod val="50000"/>
            </a:schemeClr>
          </a:solidFill>
        </p:spPr>
        <p:txBody>
          <a:bodyPr wrap="square" rtlCol="0">
            <a:spAutoFit/>
          </a:bodyPr>
          <a:lstStyle/>
          <a:p>
            <a:pPr algn="ctr"/>
            <a:r>
              <a:rPr lang="en-US" sz="2800" b="1">
                <a:solidFill>
                  <a:schemeClr val="bg1"/>
                </a:solidFill>
              </a:rPr>
              <a:t>CÂU HỎI TỰ LUẬN</a:t>
            </a:r>
          </a:p>
        </p:txBody>
      </p:sp>
    </p:spTree>
    <p:extLst>
      <p:ext uri="{BB962C8B-B14F-4D97-AF65-F5344CB8AC3E}">
        <p14:creationId xmlns:p14="http://schemas.microsoft.com/office/powerpoint/2010/main" val="3478201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ED26EDC-BAA2-3438-D56C-B801A778CBF3}"/>
              </a:ext>
            </a:extLst>
          </p:cNvPr>
          <p:cNvSpPr txBox="1"/>
          <p:nvPr/>
        </p:nvSpPr>
        <p:spPr>
          <a:xfrm>
            <a:off x="335360" y="476672"/>
            <a:ext cx="5184576" cy="5740802"/>
          </a:xfrm>
          <a:prstGeom prst="rect">
            <a:avLst/>
          </a:prstGeom>
          <a:solidFill>
            <a:schemeClr val="accent4">
              <a:lumMod val="20000"/>
              <a:lumOff val="80000"/>
            </a:schemeClr>
          </a:solidFill>
        </p:spPr>
        <p:txBody>
          <a:bodyPr wrap="square">
            <a:spAutoFit/>
          </a:bodyPr>
          <a:lstStyle/>
          <a:p>
            <a:pPr algn="just">
              <a:lnSpc>
                <a:spcPct val="125000"/>
              </a:lnSpc>
              <a:spcAft>
                <a:spcPts val="600"/>
              </a:spcAft>
            </a:pPr>
            <a:r>
              <a:rPr lang="en-US" sz="2400" b="1"/>
              <a:t>HƯỚNG DẪN</a:t>
            </a:r>
            <a:endParaRPr lang="vi-VN" sz="2400" b="1"/>
          </a:p>
          <a:p>
            <a:pPr algn="just">
              <a:lnSpc>
                <a:spcPct val="125000"/>
              </a:lnSpc>
              <a:spcAft>
                <a:spcPts val="600"/>
              </a:spcAft>
            </a:pPr>
            <a:r>
              <a:rPr lang="en-US" sz="2400"/>
              <a:t>a) </a:t>
            </a:r>
            <a:r>
              <a:rPr lang="vi-VN" sz="2400"/>
              <a:t>HS liên hệ kiến thức liên quan đến quy luật phân li để xác định các kiểu hình ở đời con và tỉ lệ sinh con mắc bệnh.</a:t>
            </a:r>
          </a:p>
          <a:p>
            <a:pPr algn="just">
              <a:lnSpc>
                <a:spcPct val="125000"/>
              </a:lnSpc>
              <a:spcAft>
                <a:spcPts val="600"/>
              </a:spcAft>
            </a:pPr>
            <a:r>
              <a:rPr lang="en-US" sz="2400"/>
              <a:t>b) </a:t>
            </a:r>
            <a:r>
              <a:rPr lang="vi-VN" sz="2400"/>
              <a:t>Cặp vợ chồng trên có thể sinh được con không mắc bệnh bạch tạng và cả người con mắc bệnh. Xác suất sinh con mắc bệnh là 25%. Do đó, khi sinh con thứ hai, cặp vợ chồng cần thực hiện các biện pháp sàng lọc trước sinh. </a:t>
            </a:r>
          </a:p>
        </p:txBody>
      </p:sp>
      <p:pic>
        <p:nvPicPr>
          <p:cNvPr id="2" name="Picture 1">
            <a:extLst>
              <a:ext uri="{FF2B5EF4-FFF2-40B4-BE49-F238E27FC236}">
                <a16:creationId xmlns:a16="http://schemas.microsoft.com/office/drawing/2014/main" id="{F8D8BBFD-9349-46DF-3F92-408CA422A5EC}"/>
              </a:ext>
            </a:extLst>
          </p:cNvPr>
          <p:cNvPicPr>
            <a:picLocks noChangeAspect="1"/>
          </p:cNvPicPr>
          <p:nvPr/>
        </p:nvPicPr>
        <p:blipFill>
          <a:blip r:embed="rId2"/>
          <a:stretch>
            <a:fillRect/>
          </a:stretch>
        </p:blipFill>
        <p:spPr>
          <a:xfrm>
            <a:off x="5663952" y="845305"/>
            <a:ext cx="6404919" cy="5003535"/>
          </a:xfrm>
          <a:prstGeom prst="rect">
            <a:avLst/>
          </a:prstGeom>
        </p:spPr>
      </p:pic>
    </p:spTree>
    <p:extLst>
      <p:ext uri="{BB962C8B-B14F-4D97-AF65-F5344CB8AC3E}">
        <p14:creationId xmlns:p14="http://schemas.microsoft.com/office/powerpoint/2010/main" val="3914369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ree Google Slides Virtual Classroom Background PowerPoint Template">
            <a:extLst>
              <a:ext uri="{FF2B5EF4-FFF2-40B4-BE49-F238E27FC236}">
                <a16:creationId xmlns:a16="http://schemas.microsoft.com/office/drawing/2014/main" id="{F60F26C1-D1C0-0819-37B1-9E0886E209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03B787C-E3F3-3A72-694D-0734BE13C07B}"/>
              </a:ext>
            </a:extLst>
          </p:cNvPr>
          <p:cNvSpPr txBox="1"/>
          <p:nvPr/>
        </p:nvSpPr>
        <p:spPr>
          <a:xfrm>
            <a:off x="1595500" y="1772816"/>
            <a:ext cx="9001000" cy="1642694"/>
          </a:xfrm>
          <a:prstGeom prst="rect">
            <a:avLst/>
          </a:prstGeom>
          <a:noFill/>
        </p:spPr>
        <p:txBody>
          <a:bodyPr wrap="square" rtlCol="0">
            <a:spAutoFit/>
          </a:bodyPr>
          <a:lstStyle/>
          <a:p>
            <a:pPr algn="ctr">
              <a:lnSpc>
                <a:spcPct val="120000"/>
              </a:lnSpc>
            </a:pPr>
            <a:r>
              <a:rPr lang="en-US" sz="4400" b="1">
                <a:solidFill>
                  <a:schemeClr val="bg1"/>
                </a:solidFill>
              </a:rPr>
              <a:t>CÁM ƠN CÁC EM ĐÃ THEO DÕI BUỔI HỌC</a:t>
            </a:r>
          </a:p>
        </p:txBody>
      </p:sp>
      <p:cxnSp>
        <p:nvCxnSpPr>
          <p:cNvPr id="7" name="Straight Connector 6">
            <a:extLst>
              <a:ext uri="{FF2B5EF4-FFF2-40B4-BE49-F238E27FC236}">
                <a16:creationId xmlns:a16="http://schemas.microsoft.com/office/drawing/2014/main" id="{FE6A0D00-27AE-AC58-C4C4-4C2D5F5F97FB}"/>
              </a:ext>
            </a:extLst>
          </p:cNvPr>
          <p:cNvCxnSpPr/>
          <p:nvPr/>
        </p:nvCxnSpPr>
        <p:spPr>
          <a:xfrm>
            <a:off x="3287688" y="3645024"/>
            <a:ext cx="532859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1D3ED95-75F6-B7D0-40A9-B465364562A5}"/>
              </a:ext>
            </a:extLst>
          </p:cNvPr>
          <p:cNvSpPr txBox="1"/>
          <p:nvPr/>
        </p:nvSpPr>
        <p:spPr>
          <a:xfrm>
            <a:off x="3719736" y="3819847"/>
            <a:ext cx="4608512" cy="523220"/>
          </a:xfrm>
          <a:prstGeom prst="rect">
            <a:avLst/>
          </a:prstGeom>
          <a:noFill/>
        </p:spPr>
        <p:txBody>
          <a:bodyPr wrap="square" rtlCol="0">
            <a:spAutoFit/>
          </a:bodyPr>
          <a:lstStyle/>
          <a:p>
            <a:pPr algn="ctr"/>
            <a:r>
              <a:rPr lang="en-US" sz="2800" b="1">
                <a:solidFill>
                  <a:srgbClr val="FFFF00"/>
                </a:solidFill>
              </a:rPr>
              <a:t>Khoa học tự nhiên 9</a:t>
            </a:r>
          </a:p>
        </p:txBody>
      </p:sp>
      <p:pic>
        <p:nvPicPr>
          <p:cNvPr id="9" name="Picture 6" descr="TLTH - Bộ SGK Lớp 6 - Kết nối tri thức với cuộc sống - Công ty Cổ phần Đầu  tư và Phát triển Giáo dục Phương Nam">
            <a:extLst>
              <a:ext uri="{FF2B5EF4-FFF2-40B4-BE49-F238E27FC236}">
                <a16:creationId xmlns:a16="http://schemas.microsoft.com/office/drawing/2014/main" id="{8BADC12E-5CF5-0AFD-66C9-7F7EC16BBC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28448" y="3933056"/>
            <a:ext cx="1522860" cy="1522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9417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1384" y="116632"/>
            <a:ext cx="10573816" cy="1325563"/>
          </a:xfrm>
        </p:spPr>
        <p:txBody>
          <a:bodyPr/>
          <a:lstStyle/>
          <a:p>
            <a:r>
              <a:rPr lang="en-US" b="1"/>
              <a:t>2. BỆNH VÀ TẬT DI TRUYỀN Ở NGƯỜI</a:t>
            </a:r>
            <a:endParaRPr lang="en-US" b="1" dirty="0"/>
          </a:p>
        </p:txBody>
      </p:sp>
      <p:sp>
        <p:nvSpPr>
          <p:cNvPr id="4" name="Arrow: Pentagon 3">
            <a:extLst>
              <a:ext uri="{FF2B5EF4-FFF2-40B4-BE49-F238E27FC236}">
                <a16:creationId xmlns:a16="http://schemas.microsoft.com/office/drawing/2014/main" id="{C51F7D58-037C-971D-2312-CADAE09F01CE}"/>
              </a:ext>
            </a:extLst>
          </p:cNvPr>
          <p:cNvSpPr/>
          <p:nvPr/>
        </p:nvSpPr>
        <p:spPr>
          <a:xfrm>
            <a:off x="0" y="1772816"/>
            <a:ext cx="479376" cy="360040"/>
          </a:xfrm>
          <a:prstGeom prst="homePlate">
            <a:avLst/>
          </a:prstGeom>
          <a:solidFill>
            <a:srgbClr val="009F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F4903F6-2A1C-74E7-EC09-850D0F6F3C3B}"/>
              </a:ext>
            </a:extLst>
          </p:cNvPr>
          <p:cNvSpPr txBox="1"/>
          <p:nvPr/>
        </p:nvSpPr>
        <p:spPr>
          <a:xfrm>
            <a:off x="545020" y="1691226"/>
            <a:ext cx="6408712" cy="523220"/>
          </a:xfrm>
          <a:prstGeom prst="rect">
            <a:avLst/>
          </a:prstGeom>
          <a:noFill/>
        </p:spPr>
        <p:txBody>
          <a:bodyPr wrap="square" rtlCol="0">
            <a:spAutoFit/>
          </a:bodyPr>
          <a:lstStyle/>
          <a:p>
            <a:r>
              <a:rPr lang="en-US" sz="2800" b="1">
                <a:solidFill>
                  <a:srgbClr val="00B0F0"/>
                </a:solidFill>
              </a:rPr>
              <a:t>a. Khái niệm bệnh và tật di truyền</a:t>
            </a:r>
          </a:p>
        </p:txBody>
      </p:sp>
      <p:grpSp>
        <p:nvGrpSpPr>
          <p:cNvPr id="8" name="Group 7">
            <a:extLst>
              <a:ext uri="{FF2B5EF4-FFF2-40B4-BE49-F238E27FC236}">
                <a16:creationId xmlns:a16="http://schemas.microsoft.com/office/drawing/2014/main" id="{116D906B-C1B1-14B1-EC68-DA6B57BB7C41}"/>
              </a:ext>
            </a:extLst>
          </p:cNvPr>
          <p:cNvGrpSpPr/>
          <p:nvPr/>
        </p:nvGrpSpPr>
        <p:grpSpPr>
          <a:xfrm>
            <a:off x="2435082" y="2964806"/>
            <a:ext cx="7693365" cy="1054108"/>
            <a:chOff x="263352" y="1754452"/>
            <a:chExt cx="4608512" cy="1397775"/>
          </a:xfrm>
        </p:grpSpPr>
        <p:sp>
          <p:nvSpPr>
            <p:cNvPr id="9" name="Rectangle: Rounded Corners 8">
              <a:extLst>
                <a:ext uri="{FF2B5EF4-FFF2-40B4-BE49-F238E27FC236}">
                  <a16:creationId xmlns:a16="http://schemas.microsoft.com/office/drawing/2014/main" id="{511273DF-7AA7-74E4-432A-092714472F33}"/>
                </a:ext>
              </a:extLst>
            </p:cNvPr>
            <p:cNvSpPr/>
            <p:nvPr/>
          </p:nvSpPr>
          <p:spPr>
            <a:xfrm>
              <a:off x="263352" y="1772816"/>
              <a:ext cx="4608512" cy="1379411"/>
            </a:xfrm>
            <a:prstGeom prst="roundRect">
              <a:avLst>
                <a:gd name="adj" fmla="val 4932"/>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7E6411C-8B74-F438-FDCB-586A44E8DD8F}"/>
                </a:ext>
              </a:extLst>
            </p:cNvPr>
            <p:cNvSpPr txBox="1"/>
            <p:nvPr/>
          </p:nvSpPr>
          <p:spPr>
            <a:xfrm>
              <a:off x="337610" y="1754452"/>
              <a:ext cx="4436743" cy="1286598"/>
            </a:xfrm>
            <a:prstGeom prst="rect">
              <a:avLst/>
            </a:prstGeom>
            <a:noFill/>
          </p:spPr>
          <p:txBody>
            <a:bodyPr wrap="square">
              <a:spAutoFit/>
            </a:bodyPr>
            <a:lstStyle>
              <a:defPPr>
                <a:defRPr lang="en-US"/>
              </a:defPPr>
              <a:lvl1pPr algn="just">
                <a:lnSpc>
                  <a:spcPct val="125000"/>
                </a:lnSpc>
                <a:defRPr sz="2400" i="1"/>
              </a:lvl1pPr>
            </a:lstStyle>
            <a:p>
              <a:pPr algn="ctr"/>
              <a:r>
                <a:rPr lang="en-US" b="1">
                  <a:solidFill>
                    <a:srgbClr val="FFFF00"/>
                  </a:solidFill>
                </a:rPr>
                <a:t>Đọc thông tin sách giáo khoa, hãy nêu khái niệm về bệnh và tật di truyền?</a:t>
              </a:r>
            </a:p>
          </p:txBody>
        </p:sp>
      </p:grpSp>
      <p:sp>
        <p:nvSpPr>
          <p:cNvPr id="12" name="TextBox 11">
            <a:extLst>
              <a:ext uri="{FF2B5EF4-FFF2-40B4-BE49-F238E27FC236}">
                <a16:creationId xmlns:a16="http://schemas.microsoft.com/office/drawing/2014/main" id="{23C49CFA-B715-7C07-585B-3F2420C29C36}"/>
              </a:ext>
            </a:extLst>
          </p:cNvPr>
          <p:cNvSpPr txBox="1"/>
          <p:nvPr/>
        </p:nvSpPr>
        <p:spPr>
          <a:xfrm>
            <a:off x="896068" y="2330486"/>
            <a:ext cx="11019107" cy="508601"/>
          </a:xfrm>
          <a:prstGeom prst="rect">
            <a:avLst/>
          </a:prstGeom>
          <a:noFill/>
        </p:spPr>
        <p:txBody>
          <a:bodyPr wrap="square">
            <a:spAutoFit/>
          </a:bodyPr>
          <a:lstStyle>
            <a:defPPr>
              <a:defRPr lang="en-US"/>
            </a:defPPr>
            <a:lvl1pPr>
              <a:lnSpc>
                <a:spcPct val="125000"/>
              </a:lnSpc>
              <a:defRPr sz="2400" b="1" i="0"/>
            </a:lvl1pPr>
          </a:lstStyle>
          <a:p>
            <a:r>
              <a:rPr lang="en-US"/>
              <a:t>Đột biến NST và đột biến ở một số gene </a:t>
            </a:r>
            <a:r>
              <a:rPr lang="en-US" b="0"/>
              <a:t>đã gây nên các bệnh, tật di truyền. </a:t>
            </a:r>
          </a:p>
        </p:txBody>
      </p:sp>
      <p:sp>
        <p:nvSpPr>
          <p:cNvPr id="17" name="Rectangle: Rounded Corners 16">
            <a:extLst>
              <a:ext uri="{FF2B5EF4-FFF2-40B4-BE49-F238E27FC236}">
                <a16:creationId xmlns:a16="http://schemas.microsoft.com/office/drawing/2014/main" id="{10D68A30-2C3F-5B9B-2DD2-1EAA99E42FBC}"/>
              </a:ext>
            </a:extLst>
          </p:cNvPr>
          <p:cNvSpPr/>
          <p:nvPr/>
        </p:nvSpPr>
        <p:spPr>
          <a:xfrm>
            <a:off x="5231904" y="4149080"/>
            <a:ext cx="1800200" cy="432048"/>
          </a:xfrm>
          <a:prstGeom prst="roundRect">
            <a:avLst>
              <a:gd name="adj" fmla="val 50000"/>
            </a:avLst>
          </a:pr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B050"/>
                </a:solidFill>
              </a:rPr>
              <a:t>Trả lời</a:t>
            </a:r>
          </a:p>
        </p:txBody>
      </p:sp>
      <p:sp>
        <p:nvSpPr>
          <p:cNvPr id="18" name="Rectangle: Rounded Corners 17">
            <a:extLst>
              <a:ext uri="{FF2B5EF4-FFF2-40B4-BE49-F238E27FC236}">
                <a16:creationId xmlns:a16="http://schemas.microsoft.com/office/drawing/2014/main" id="{15F04CDD-A894-E933-1231-97A78D2C58A3}"/>
              </a:ext>
            </a:extLst>
          </p:cNvPr>
          <p:cNvSpPr/>
          <p:nvPr/>
        </p:nvSpPr>
        <p:spPr>
          <a:xfrm>
            <a:off x="1019436" y="4797152"/>
            <a:ext cx="10225136" cy="1728192"/>
          </a:xfrm>
          <a:prstGeom prst="roundRect">
            <a:avLst>
              <a:gd name="adj" fmla="val 7844"/>
            </a:avLst>
          </a:pr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74280D6-FD07-0C2A-227C-E4EC01A9BD1B}"/>
              </a:ext>
            </a:extLst>
          </p:cNvPr>
          <p:cNvSpPr txBox="1"/>
          <p:nvPr/>
        </p:nvSpPr>
        <p:spPr>
          <a:xfrm>
            <a:off x="1200818" y="4869160"/>
            <a:ext cx="9924382" cy="1508875"/>
          </a:xfrm>
          <a:prstGeom prst="rect">
            <a:avLst/>
          </a:prstGeom>
          <a:noFill/>
        </p:spPr>
        <p:txBody>
          <a:bodyPr wrap="square">
            <a:spAutoFit/>
          </a:bodyPr>
          <a:lstStyle>
            <a:defPPr>
              <a:defRPr lang="en-US"/>
            </a:defPPr>
            <a:lvl1pPr>
              <a:lnSpc>
                <a:spcPct val="125000"/>
              </a:lnSpc>
              <a:defRPr sz="2400" b="1" i="0"/>
            </a:lvl1pPr>
          </a:lstStyle>
          <a:p>
            <a:pPr>
              <a:spcAft>
                <a:spcPts val="600"/>
              </a:spcAft>
            </a:pPr>
            <a:r>
              <a:rPr lang="vi-VN"/>
              <a:t>–</a:t>
            </a:r>
            <a:r>
              <a:rPr lang="en-US"/>
              <a:t> </a:t>
            </a:r>
            <a:r>
              <a:rPr lang="vi-VN"/>
              <a:t>Bệnh di truyền </a:t>
            </a:r>
            <a:r>
              <a:rPr lang="vi-VN" b="0"/>
              <a:t>ở người là những rối loạn về chức năng của các cơ quan trên cơ thể. </a:t>
            </a:r>
          </a:p>
          <a:p>
            <a:pPr>
              <a:spcAft>
                <a:spcPts val="600"/>
              </a:spcAft>
            </a:pPr>
            <a:r>
              <a:rPr lang="vi-VN"/>
              <a:t>–</a:t>
            </a:r>
            <a:r>
              <a:rPr lang="en-US"/>
              <a:t> </a:t>
            </a:r>
            <a:r>
              <a:rPr lang="vi-VN"/>
              <a:t>Tật di truyền </a:t>
            </a:r>
            <a:r>
              <a:rPr lang="vi-VN" b="0"/>
              <a:t>là những bất thường về hình thái trên cơ thể.</a:t>
            </a:r>
          </a:p>
        </p:txBody>
      </p:sp>
    </p:spTree>
    <p:extLst>
      <p:ext uri="{BB962C8B-B14F-4D97-AF65-F5344CB8AC3E}">
        <p14:creationId xmlns:p14="http://schemas.microsoft.com/office/powerpoint/2010/main" val="37308578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arn(inVertical)">
                                      <p:cBhvr>
                                        <p:cTn id="32" dur="500"/>
                                        <p:tgtEl>
                                          <p:spTgt spid="17"/>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barn(inVertical)">
                                      <p:cBhvr>
                                        <p:cTn id="35" dur="500"/>
                                        <p:tgtEl>
                                          <p:spTgt spid="19"/>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barn(inVertical)">
                                      <p:cBhvr>
                                        <p:cTn id="3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7" grpId="0"/>
      <p:bldP spid="12" grpId="0"/>
      <p:bldP spid="17" grpId="0" animBg="1"/>
      <p:bldP spid="18" grpId="0" animBg="1"/>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1384" y="116632"/>
            <a:ext cx="10573816" cy="1325563"/>
          </a:xfrm>
        </p:spPr>
        <p:txBody>
          <a:bodyPr/>
          <a:lstStyle/>
          <a:p>
            <a:r>
              <a:rPr lang="en-US" b="1"/>
              <a:t>II. BỆNH VÀ TẬT DI TRUYỀN Ở NGƯỜI</a:t>
            </a:r>
            <a:endParaRPr lang="en-US" b="1" dirty="0"/>
          </a:p>
        </p:txBody>
      </p:sp>
      <p:sp>
        <p:nvSpPr>
          <p:cNvPr id="4" name="Arrow: Pentagon 3">
            <a:extLst>
              <a:ext uri="{FF2B5EF4-FFF2-40B4-BE49-F238E27FC236}">
                <a16:creationId xmlns:a16="http://schemas.microsoft.com/office/drawing/2014/main" id="{C51F7D58-037C-971D-2312-CADAE09F01CE}"/>
              </a:ext>
            </a:extLst>
          </p:cNvPr>
          <p:cNvSpPr/>
          <p:nvPr/>
        </p:nvSpPr>
        <p:spPr>
          <a:xfrm>
            <a:off x="0" y="1772816"/>
            <a:ext cx="479376" cy="360040"/>
          </a:xfrm>
          <a:prstGeom prst="homePlate">
            <a:avLst/>
          </a:prstGeom>
          <a:solidFill>
            <a:srgbClr val="009F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F4903F6-2A1C-74E7-EC09-850D0F6F3C3B}"/>
              </a:ext>
            </a:extLst>
          </p:cNvPr>
          <p:cNvSpPr txBox="1"/>
          <p:nvPr/>
        </p:nvSpPr>
        <p:spPr>
          <a:xfrm>
            <a:off x="545020" y="1691226"/>
            <a:ext cx="6408712" cy="523220"/>
          </a:xfrm>
          <a:prstGeom prst="rect">
            <a:avLst/>
          </a:prstGeom>
          <a:noFill/>
        </p:spPr>
        <p:txBody>
          <a:bodyPr wrap="square" rtlCol="0">
            <a:spAutoFit/>
          </a:bodyPr>
          <a:lstStyle/>
          <a:p>
            <a:r>
              <a:rPr lang="en-US" sz="2800" b="1">
                <a:solidFill>
                  <a:srgbClr val="00B0F0"/>
                </a:solidFill>
              </a:rPr>
              <a:t> Một số hội chứng ở người</a:t>
            </a:r>
          </a:p>
        </p:txBody>
      </p:sp>
      <p:pic>
        <p:nvPicPr>
          <p:cNvPr id="24578" name="Picture 2" descr="Down syndrome - symptoms, causes, diagnosis - medikamio">
            <a:extLst>
              <a:ext uri="{FF2B5EF4-FFF2-40B4-BE49-F238E27FC236}">
                <a16:creationId xmlns:a16="http://schemas.microsoft.com/office/drawing/2014/main" id="{C7FCC192-665A-FDB3-6853-30FBD82F0AE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2201" b="3801"/>
          <a:stretch/>
        </p:blipFill>
        <p:spPr bwMode="auto">
          <a:xfrm>
            <a:off x="91788" y="2391242"/>
            <a:ext cx="3528392" cy="444571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Down Syndrome: Symptoms, Causes, Prevention and Treatments">
            <a:extLst>
              <a:ext uri="{FF2B5EF4-FFF2-40B4-BE49-F238E27FC236}">
                <a16:creationId xmlns:a16="http://schemas.microsoft.com/office/drawing/2014/main" id="{EE12457A-0563-56A2-0A2E-9E3763F3FC7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2645" t="11702" r="5292"/>
          <a:stretch/>
        </p:blipFill>
        <p:spPr bwMode="auto">
          <a:xfrm>
            <a:off x="3640522" y="3068960"/>
            <a:ext cx="3528392" cy="3888529"/>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F7B1EF63-EDCC-FA53-55B1-90BAD1343D64}"/>
              </a:ext>
            </a:extLst>
          </p:cNvPr>
          <p:cNvSpPr/>
          <p:nvPr/>
        </p:nvSpPr>
        <p:spPr>
          <a:xfrm>
            <a:off x="7324157" y="2533653"/>
            <a:ext cx="4594285" cy="3636414"/>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9170688-4193-9C99-6F70-ACFBEFB61CD1}"/>
              </a:ext>
            </a:extLst>
          </p:cNvPr>
          <p:cNvSpPr/>
          <p:nvPr/>
        </p:nvSpPr>
        <p:spPr>
          <a:xfrm>
            <a:off x="7180141" y="2389647"/>
            <a:ext cx="4594285" cy="3636414"/>
          </a:xfrm>
          <a:custGeom>
            <a:avLst/>
            <a:gdLst>
              <a:gd name="connsiteX0" fmla="*/ 0 w 4594285"/>
              <a:gd name="connsiteY0" fmla="*/ 0 h 3636414"/>
              <a:gd name="connsiteX1" fmla="*/ 656326 w 4594285"/>
              <a:gd name="connsiteY1" fmla="*/ 0 h 3636414"/>
              <a:gd name="connsiteX2" fmla="*/ 1266710 w 4594285"/>
              <a:gd name="connsiteY2" fmla="*/ 0 h 3636414"/>
              <a:gd name="connsiteX3" fmla="*/ 1968979 w 4594285"/>
              <a:gd name="connsiteY3" fmla="*/ 0 h 3636414"/>
              <a:gd name="connsiteX4" fmla="*/ 2533420 w 4594285"/>
              <a:gd name="connsiteY4" fmla="*/ 0 h 3636414"/>
              <a:gd name="connsiteX5" fmla="*/ 3189746 w 4594285"/>
              <a:gd name="connsiteY5" fmla="*/ 0 h 3636414"/>
              <a:gd name="connsiteX6" fmla="*/ 3800130 w 4594285"/>
              <a:gd name="connsiteY6" fmla="*/ 0 h 3636414"/>
              <a:gd name="connsiteX7" fmla="*/ 4594285 w 4594285"/>
              <a:gd name="connsiteY7" fmla="*/ 0 h 3636414"/>
              <a:gd name="connsiteX8" fmla="*/ 4594285 w 4594285"/>
              <a:gd name="connsiteY8" fmla="*/ 642433 h 3636414"/>
              <a:gd name="connsiteX9" fmla="*/ 4594285 w 4594285"/>
              <a:gd name="connsiteY9" fmla="*/ 1175774 h 3636414"/>
              <a:gd name="connsiteX10" fmla="*/ 4594285 w 4594285"/>
              <a:gd name="connsiteY10" fmla="*/ 1709115 h 3636414"/>
              <a:gd name="connsiteX11" fmla="*/ 4594285 w 4594285"/>
              <a:gd name="connsiteY11" fmla="*/ 2351548 h 3636414"/>
              <a:gd name="connsiteX12" fmla="*/ 4594285 w 4594285"/>
              <a:gd name="connsiteY12" fmla="*/ 2957617 h 3636414"/>
              <a:gd name="connsiteX13" fmla="*/ 4594285 w 4594285"/>
              <a:gd name="connsiteY13" fmla="*/ 3636414 h 3636414"/>
              <a:gd name="connsiteX14" fmla="*/ 3937959 w 4594285"/>
              <a:gd name="connsiteY14" fmla="*/ 3636414 h 3636414"/>
              <a:gd name="connsiteX15" fmla="*/ 3327575 w 4594285"/>
              <a:gd name="connsiteY15" fmla="*/ 3636414 h 3636414"/>
              <a:gd name="connsiteX16" fmla="*/ 2671249 w 4594285"/>
              <a:gd name="connsiteY16" fmla="*/ 3636414 h 3636414"/>
              <a:gd name="connsiteX17" fmla="*/ 2014922 w 4594285"/>
              <a:gd name="connsiteY17" fmla="*/ 3636414 h 3636414"/>
              <a:gd name="connsiteX18" fmla="*/ 1450481 w 4594285"/>
              <a:gd name="connsiteY18" fmla="*/ 3636414 h 3636414"/>
              <a:gd name="connsiteX19" fmla="*/ 931984 w 4594285"/>
              <a:gd name="connsiteY19" fmla="*/ 3636414 h 3636414"/>
              <a:gd name="connsiteX20" fmla="*/ 0 w 4594285"/>
              <a:gd name="connsiteY20" fmla="*/ 3636414 h 3636414"/>
              <a:gd name="connsiteX21" fmla="*/ 0 w 4594285"/>
              <a:gd name="connsiteY21" fmla="*/ 3066709 h 3636414"/>
              <a:gd name="connsiteX22" fmla="*/ 0 w 4594285"/>
              <a:gd name="connsiteY22" fmla="*/ 2533368 h 3636414"/>
              <a:gd name="connsiteX23" fmla="*/ 0 w 4594285"/>
              <a:gd name="connsiteY23" fmla="*/ 1963664 h 3636414"/>
              <a:gd name="connsiteX24" fmla="*/ 0 w 4594285"/>
              <a:gd name="connsiteY24" fmla="*/ 1430323 h 3636414"/>
              <a:gd name="connsiteX25" fmla="*/ 0 w 4594285"/>
              <a:gd name="connsiteY25" fmla="*/ 933346 h 3636414"/>
              <a:gd name="connsiteX26" fmla="*/ 0 w 4594285"/>
              <a:gd name="connsiteY26" fmla="*/ 0 h 3636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94285" h="3636414" fill="none" extrusionOk="0">
                <a:moveTo>
                  <a:pt x="0" y="0"/>
                </a:moveTo>
                <a:cubicBezTo>
                  <a:pt x="183416" y="29617"/>
                  <a:pt x="348382" y="3425"/>
                  <a:pt x="656326" y="0"/>
                </a:cubicBezTo>
                <a:cubicBezTo>
                  <a:pt x="964270" y="-3425"/>
                  <a:pt x="969285" y="-29749"/>
                  <a:pt x="1266710" y="0"/>
                </a:cubicBezTo>
                <a:cubicBezTo>
                  <a:pt x="1564135" y="29749"/>
                  <a:pt x="1784382" y="27172"/>
                  <a:pt x="1968979" y="0"/>
                </a:cubicBezTo>
                <a:cubicBezTo>
                  <a:pt x="2153576" y="-27172"/>
                  <a:pt x="2303685" y="-26496"/>
                  <a:pt x="2533420" y="0"/>
                </a:cubicBezTo>
                <a:cubicBezTo>
                  <a:pt x="2763155" y="26496"/>
                  <a:pt x="2960238" y="-27169"/>
                  <a:pt x="3189746" y="0"/>
                </a:cubicBezTo>
                <a:cubicBezTo>
                  <a:pt x="3419254" y="27169"/>
                  <a:pt x="3495708" y="-28255"/>
                  <a:pt x="3800130" y="0"/>
                </a:cubicBezTo>
                <a:cubicBezTo>
                  <a:pt x="4104552" y="28255"/>
                  <a:pt x="4322378" y="-10310"/>
                  <a:pt x="4594285" y="0"/>
                </a:cubicBezTo>
                <a:cubicBezTo>
                  <a:pt x="4587490" y="132477"/>
                  <a:pt x="4585500" y="450275"/>
                  <a:pt x="4594285" y="642433"/>
                </a:cubicBezTo>
                <a:cubicBezTo>
                  <a:pt x="4603070" y="834591"/>
                  <a:pt x="4604108" y="990902"/>
                  <a:pt x="4594285" y="1175774"/>
                </a:cubicBezTo>
                <a:cubicBezTo>
                  <a:pt x="4584462" y="1360646"/>
                  <a:pt x="4594012" y="1458666"/>
                  <a:pt x="4594285" y="1709115"/>
                </a:cubicBezTo>
                <a:cubicBezTo>
                  <a:pt x="4594558" y="1959564"/>
                  <a:pt x="4565181" y="2057133"/>
                  <a:pt x="4594285" y="2351548"/>
                </a:cubicBezTo>
                <a:cubicBezTo>
                  <a:pt x="4623389" y="2645963"/>
                  <a:pt x="4578009" y="2814817"/>
                  <a:pt x="4594285" y="2957617"/>
                </a:cubicBezTo>
                <a:cubicBezTo>
                  <a:pt x="4610561" y="3100417"/>
                  <a:pt x="4579589" y="3321006"/>
                  <a:pt x="4594285" y="3636414"/>
                </a:cubicBezTo>
                <a:cubicBezTo>
                  <a:pt x="4287198" y="3657856"/>
                  <a:pt x="4091540" y="3610979"/>
                  <a:pt x="3937959" y="3636414"/>
                </a:cubicBezTo>
                <a:cubicBezTo>
                  <a:pt x="3784378" y="3661849"/>
                  <a:pt x="3476969" y="3656180"/>
                  <a:pt x="3327575" y="3636414"/>
                </a:cubicBezTo>
                <a:cubicBezTo>
                  <a:pt x="3178181" y="3616648"/>
                  <a:pt x="2986391" y="3621339"/>
                  <a:pt x="2671249" y="3636414"/>
                </a:cubicBezTo>
                <a:cubicBezTo>
                  <a:pt x="2356107" y="3651489"/>
                  <a:pt x="2227119" y="3656450"/>
                  <a:pt x="2014922" y="3636414"/>
                </a:cubicBezTo>
                <a:cubicBezTo>
                  <a:pt x="1802725" y="3616378"/>
                  <a:pt x="1614524" y="3659852"/>
                  <a:pt x="1450481" y="3636414"/>
                </a:cubicBezTo>
                <a:cubicBezTo>
                  <a:pt x="1286438" y="3612976"/>
                  <a:pt x="1135113" y="3659133"/>
                  <a:pt x="931984" y="3636414"/>
                </a:cubicBezTo>
                <a:cubicBezTo>
                  <a:pt x="728855" y="3613695"/>
                  <a:pt x="309957" y="3671546"/>
                  <a:pt x="0" y="3636414"/>
                </a:cubicBezTo>
                <a:cubicBezTo>
                  <a:pt x="18424" y="3379284"/>
                  <a:pt x="-26734" y="3298924"/>
                  <a:pt x="0" y="3066709"/>
                </a:cubicBezTo>
                <a:cubicBezTo>
                  <a:pt x="26734" y="2834495"/>
                  <a:pt x="4277" y="2766671"/>
                  <a:pt x="0" y="2533368"/>
                </a:cubicBezTo>
                <a:cubicBezTo>
                  <a:pt x="-4277" y="2300065"/>
                  <a:pt x="-14410" y="2113334"/>
                  <a:pt x="0" y="1963664"/>
                </a:cubicBezTo>
                <a:cubicBezTo>
                  <a:pt x="14410" y="1813994"/>
                  <a:pt x="-5515" y="1574716"/>
                  <a:pt x="0" y="1430323"/>
                </a:cubicBezTo>
                <a:cubicBezTo>
                  <a:pt x="5515" y="1285930"/>
                  <a:pt x="1729" y="1082448"/>
                  <a:pt x="0" y="933346"/>
                </a:cubicBezTo>
                <a:cubicBezTo>
                  <a:pt x="-1729" y="784244"/>
                  <a:pt x="758" y="359831"/>
                  <a:pt x="0" y="0"/>
                </a:cubicBezTo>
                <a:close/>
              </a:path>
              <a:path w="4594285" h="3636414" stroke="0" extrusionOk="0">
                <a:moveTo>
                  <a:pt x="0" y="0"/>
                </a:moveTo>
                <a:cubicBezTo>
                  <a:pt x="164078" y="-1001"/>
                  <a:pt x="313208" y="19704"/>
                  <a:pt x="564441" y="0"/>
                </a:cubicBezTo>
                <a:cubicBezTo>
                  <a:pt x="815674" y="-19704"/>
                  <a:pt x="917085" y="-7207"/>
                  <a:pt x="1082939" y="0"/>
                </a:cubicBezTo>
                <a:cubicBezTo>
                  <a:pt x="1248793" y="7207"/>
                  <a:pt x="1477809" y="3573"/>
                  <a:pt x="1693322" y="0"/>
                </a:cubicBezTo>
                <a:cubicBezTo>
                  <a:pt x="1908835" y="-3573"/>
                  <a:pt x="2063689" y="-31319"/>
                  <a:pt x="2349649" y="0"/>
                </a:cubicBezTo>
                <a:cubicBezTo>
                  <a:pt x="2635609" y="31319"/>
                  <a:pt x="2756829" y="20725"/>
                  <a:pt x="3051918" y="0"/>
                </a:cubicBezTo>
                <a:cubicBezTo>
                  <a:pt x="3347007" y="-20725"/>
                  <a:pt x="3336757" y="-25000"/>
                  <a:pt x="3616359" y="0"/>
                </a:cubicBezTo>
                <a:cubicBezTo>
                  <a:pt x="3895961" y="25000"/>
                  <a:pt x="4381402" y="-46601"/>
                  <a:pt x="4594285" y="0"/>
                </a:cubicBezTo>
                <a:cubicBezTo>
                  <a:pt x="4579041" y="277557"/>
                  <a:pt x="4578675" y="354039"/>
                  <a:pt x="4594285" y="678797"/>
                </a:cubicBezTo>
                <a:cubicBezTo>
                  <a:pt x="4609895" y="1003555"/>
                  <a:pt x="4603624" y="955665"/>
                  <a:pt x="4594285" y="1212138"/>
                </a:cubicBezTo>
                <a:cubicBezTo>
                  <a:pt x="4584946" y="1468611"/>
                  <a:pt x="4617163" y="1574116"/>
                  <a:pt x="4594285" y="1745479"/>
                </a:cubicBezTo>
                <a:cubicBezTo>
                  <a:pt x="4571407" y="1916842"/>
                  <a:pt x="4624056" y="2121683"/>
                  <a:pt x="4594285" y="2424276"/>
                </a:cubicBezTo>
                <a:cubicBezTo>
                  <a:pt x="4564514" y="2726869"/>
                  <a:pt x="4617669" y="2751285"/>
                  <a:pt x="4594285" y="3066709"/>
                </a:cubicBezTo>
                <a:cubicBezTo>
                  <a:pt x="4570901" y="3382133"/>
                  <a:pt x="4592576" y="3418064"/>
                  <a:pt x="4594285" y="3636414"/>
                </a:cubicBezTo>
                <a:cubicBezTo>
                  <a:pt x="4339929" y="3656232"/>
                  <a:pt x="4246493" y="3630456"/>
                  <a:pt x="4075787" y="3636414"/>
                </a:cubicBezTo>
                <a:cubicBezTo>
                  <a:pt x="3905081" y="3642372"/>
                  <a:pt x="3648316" y="3610319"/>
                  <a:pt x="3327575" y="3636414"/>
                </a:cubicBezTo>
                <a:cubicBezTo>
                  <a:pt x="3006834" y="3662509"/>
                  <a:pt x="2944803" y="3629757"/>
                  <a:pt x="2717191" y="3636414"/>
                </a:cubicBezTo>
                <a:cubicBezTo>
                  <a:pt x="2489579" y="3643071"/>
                  <a:pt x="2403670" y="3642335"/>
                  <a:pt x="2152751" y="3636414"/>
                </a:cubicBezTo>
                <a:cubicBezTo>
                  <a:pt x="1901832" y="3630493"/>
                  <a:pt x="1782652" y="3646561"/>
                  <a:pt x="1496424" y="3636414"/>
                </a:cubicBezTo>
                <a:cubicBezTo>
                  <a:pt x="1210196" y="3626267"/>
                  <a:pt x="1185110" y="3654526"/>
                  <a:pt x="977926" y="3636414"/>
                </a:cubicBezTo>
                <a:cubicBezTo>
                  <a:pt x="770742" y="3618302"/>
                  <a:pt x="448289" y="3596841"/>
                  <a:pt x="0" y="3636414"/>
                </a:cubicBezTo>
                <a:cubicBezTo>
                  <a:pt x="8516" y="3478111"/>
                  <a:pt x="17257" y="3199632"/>
                  <a:pt x="0" y="3030345"/>
                </a:cubicBezTo>
                <a:cubicBezTo>
                  <a:pt x="-17257" y="2861058"/>
                  <a:pt x="27619" y="2626300"/>
                  <a:pt x="0" y="2460640"/>
                </a:cubicBezTo>
                <a:cubicBezTo>
                  <a:pt x="-27619" y="2294980"/>
                  <a:pt x="-18215" y="1970375"/>
                  <a:pt x="0" y="1781843"/>
                </a:cubicBezTo>
                <a:cubicBezTo>
                  <a:pt x="18215" y="1593311"/>
                  <a:pt x="-3696" y="1362357"/>
                  <a:pt x="0" y="1175774"/>
                </a:cubicBezTo>
                <a:cubicBezTo>
                  <a:pt x="3696" y="989191"/>
                  <a:pt x="-21706" y="870006"/>
                  <a:pt x="0" y="569705"/>
                </a:cubicBezTo>
                <a:cubicBezTo>
                  <a:pt x="21706" y="269404"/>
                  <a:pt x="-23383" y="116038"/>
                  <a:pt x="0" y="0"/>
                </a:cubicBezTo>
                <a:close/>
              </a:path>
            </a:pathLst>
          </a:custGeom>
          <a:solidFill>
            <a:schemeClr val="bg1"/>
          </a:solidFill>
          <a:ln w="28575">
            <a:solidFill>
              <a:srgbClr val="FFC000"/>
            </a:solidFill>
            <a:extLst>
              <a:ext uri="{C807C97D-BFC1-408E-A445-0C87EB9F89A2}">
                <ask:lineSketchStyleProps xmlns:ask="http://schemas.microsoft.com/office/drawing/2018/sketchyshapes" sd="1007475747">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1691F1F-4D29-280E-CA75-2EEF483C9F26}"/>
              </a:ext>
            </a:extLst>
          </p:cNvPr>
          <p:cNvSpPr txBox="1"/>
          <p:nvPr/>
        </p:nvSpPr>
        <p:spPr>
          <a:xfrm>
            <a:off x="7244943" y="2533663"/>
            <a:ext cx="4399694" cy="3278590"/>
          </a:xfrm>
          <a:prstGeom prst="rect">
            <a:avLst/>
          </a:prstGeom>
          <a:noFill/>
        </p:spPr>
        <p:txBody>
          <a:bodyPr wrap="square">
            <a:spAutoFit/>
          </a:bodyPr>
          <a:lstStyle/>
          <a:p>
            <a:pPr algn="just">
              <a:lnSpc>
                <a:spcPct val="125000"/>
              </a:lnSpc>
            </a:pPr>
            <a:r>
              <a:rPr lang="vi-VN" sz="2400" b="1"/>
              <a:t>Hội chứng Down</a:t>
            </a:r>
            <a:r>
              <a:rPr lang="en-US" sz="2400" b="1"/>
              <a:t>: </a:t>
            </a:r>
          </a:p>
          <a:p>
            <a:pPr algn="just">
              <a:lnSpc>
                <a:spcPct val="125000"/>
              </a:lnSpc>
            </a:pPr>
            <a:r>
              <a:rPr lang="vi-VN" sz="2400"/>
              <a:t>Trẻ chậm phát triển trí tuệ, cổ ngắn, lưỡi dày,... Bệnh do thừa một NST số 21 (chiếm trên 90% bệnh nhân), do đột biến chuyển đoạn NST số 21 hoặc đột biến ở nhiều gene.</a:t>
            </a:r>
            <a:endParaRPr lang="en-US" sz="2400"/>
          </a:p>
        </p:txBody>
      </p:sp>
    </p:spTree>
    <p:extLst>
      <p:ext uri="{BB962C8B-B14F-4D97-AF65-F5344CB8AC3E}">
        <p14:creationId xmlns:p14="http://schemas.microsoft.com/office/powerpoint/2010/main" val="2095768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4578"/>
                                        </p:tgtEl>
                                        <p:attrNameLst>
                                          <p:attrName>style.visibility</p:attrName>
                                        </p:attrNameLst>
                                      </p:cBhvr>
                                      <p:to>
                                        <p:strVal val="visible"/>
                                      </p:to>
                                    </p:set>
                                    <p:anim calcmode="lin" valueType="num">
                                      <p:cBhvr additive="base">
                                        <p:cTn id="15" dur="500" fill="hold"/>
                                        <p:tgtEl>
                                          <p:spTgt spid="24578"/>
                                        </p:tgtEl>
                                        <p:attrNameLst>
                                          <p:attrName>ppt_x</p:attrName>
                                        </p:attrNameLst>
                                      </p:cBhvr>
                                      <p:tavLst>
                                        <p:tav tm="0">
                                          <p:val>
                                            <p:strVal val="#ppt_x"/>
                                          </p:val>
                                        </p:tav>
                                        <p:tav tm="100000">
                                          <p:val>
                                            <p:strVal val="#ppt_x"/>
                                          </p:val>
                                        </p:tav>
                                      </p:tavLst>
                                    </p:anim>
                                    <p:anim calcmode="lin" valueType="num">
                                      <p:cBhvr additive="base">
                                        <p:cTn id="16" dur="500" fill="hold"/>
                                        <p:tgtEl>
                                          <p:spTgt spid="2457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circle(in)">
                                      <p:cBhvr>
                                        <p:cTn id="25" dur="2000"/>
                                        <p:tgtEl>
                                          <p:spTgt spid="12"/>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circle(in)">
                                      <p:cBhvr>
                                        <p:cTn id="28" dur="2000"/>
                                        <p:tgtEl>
                                          <p:spTgt spid="13"/>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circle(in)">
                                      <p:cBhvr>
                                        <p:cTn id="31"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12" grpId="0" animBg="1"/>
      <p:bldP spid="13" grpId="0" animBg="1"/>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1384" y="116632"/>
            <a:ext cx="10573816" cy="1325563"/>
          </a:xfrm>
        </p:spPr>
        <p:txBody>
          <a:bodyPr/>
          <a:lstStyle/>
          <a:p>
            <a:r>
              <a:rPr lang="en-US" b="1"/>
              <a:t>2. BỆNH VÀ TẬT DI TRUYỀN Ở NGƯỜI</a:t>
            </a:r>
            <a:endParaRPr lang="en-US" b="1" dirty="0"/>
          </a:p>
        </p:txBody>
      </p:sp>
      <p:sp>
        <p:nvSpPr>
          <p:cNvPr id="4" name="Arrow: Pentagon 3">
            <a:extLst>
              <a:ext uri="{FF2B5EF4-FFF2-40B4-BE49-F238E27FC236}">
                <a16:creationId xmlns:a16="http://schemas.microsoft.com/office/drawing/2014/main" id="{C51F7D58-037C-971D-2312-CADAE09F01CE}"/>
              </a:ext>
            </a:extLst>
          </p:cNvPr>
          <p:cNvSpPr/>
          <p:nvPr/>
        </p:nvSpPr>
        <p:spPr>
          <a:xfrm>
            <a:off x="0" y="1772816"/>
            <a:ext cx="479376" cy="360040"/>
          </a:xfrm>
          <a:prstGeom prst="homePlate">
            <a:avLst/>
          </a:prstGeom>
          <a:solidFill>
            <a:srgbClr val="009F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7B1EF63-EDCC-FA53-55B1-90BAD1343D64}"/>
              </a:ext>
            </a:extLst>
          </p:cNvPr>
          <p:cNvSpPr/>
          <p:nvPr/>
        </p:nvSpPr>
        <p:spPr>
          <a:xfrm>
            <a:off x="6625443" y="2533653"/>
            <a:ext cx="5293000" cy="3636414"/>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9170688-4193-9C99-6F70-ACFBEFB61CD1}"/>
              </a:ext>
            </a:extLst>
          </p:cNvPr>
          <p:cNvSpPr/>
          <p:nvPr/>
        </p:nvSpPr>
        <p:spPr>
          <a:xfrm>
            <a:off x="6456041" y="2389647"/>
            <a:ext cx="5318386" cy="3636414"/>
          </a:xfrm>
          <a:custGeom>
            <a:avLst/>
            <a:gdLst>
              <a:gd name="connsiteX0" fmla="*/ 0 w 5318386"/>
              <a:gd name="connsiteY0" fmla="*/ 0 h 3636414"/>
              <a:gd name="connsiteX1" fmla="*/ 505247 w 5318386"/>
              <a:gd name="connsiteY1" fmla="*/ 0 h 3636414"/>
              <a:gd name="connsiteX2" fmla="*/ 1063677 w 5318386"/>
              <a:gd name="connsiteY2" fmla="*/ 0 h 3636414"/>
              <a:gd name="connsiteX3" fmla="*/ 1728475 w 5318386"/>
              <a:gd name="connsiteY3" fmla="*/ 0 h 3636414"/>
              <a:gd name="connsiteX4" fmla="*/ 2340090 w 5318386"/>
              <a:gd name="connsiteY4" fmla="*/ 0 h 3636414"/>
              <a:gd name="connsiteX5" fmla="*/ 3004888 w 5318386"/>
              <a:gd name="connsiteY5" fmla="*/ 0 h 3636414"/>
              <a:gd name="connsiteX6" fmla="*/ 3722870 w 5318386"/>
              <a:gd name="connsiteY6" fmla="*/ 0 h 3636414"/>
              <a:gd name="connsiteX7" fmla="*/ 4281301 w 5318386"/>
              <a:gd name="connsiteY7" fmla="*/ 0 h 3636414"/>
              <a:gd name="connsiteX8" fmla="*/ 5318386 w 5318386"/>
              <a:gd name="connsiteY8" fmla="*/ 0 h 3636414"/>
              <a:gd name="connsiteX9" fmla="*/ 5318386 w 5318386"/>
              <a:gd name="connsiteY9" fmla="*/ 642433 h 3636414"/>
              <a:gd name="connsiteX10" fmla="*/ 5318386 w 5318386"/>
              <a:gd name="connsiteY10" fmla="*/ 1248502 h 3636414"/>
              <a:gd name="connsiteX11" fmla="*/ 5318386 w 5318386"/>
              <a:gd name="connsiteY11" fmla="*/ 1745479 h 3636414"/>
              <a:gd name="connsiteX12" fmla="*/ 5318386 w 5318386"/>
              <a:gd name="connsiteY12" fmla="*/ 2351548 h 3636414"/>
              <a:gd name="connsiteX13" fmla="*/ 5318386 w 5318386"/>
              <a:gd name="connsiteY13" fmla="*/ 3030345 h 3636414"/>
              <a:gd name="connsiteX14" fmla="*/ 5318386 w 5318386"/>
              <a:gd name="connsiteY14" fmla="*/ 3636414 h 3636414"/>
              <a:gd name="connsiteX15" fmla="*/ 4759955 w 5318386"/>
              <a:gd name="connsiteY15" fmla="*/ 3636414 h 3636414"/>
              <a:gd name="connsiteX16" fmla="*/ 4201525 w 5318386"/>
              <a:gd name="connsiteY16" fmla="*/ 3636414 h 3636414"/>
              <a:gd name="connsiteX17" fmla="*/ 3696278 w 5318386"/>
              <a:gd name="connsiteY17" fmla="*/ 3636414 h 3636414"/>
              <a:gd name="connsiteX18" fmla="*/ 3031480 w 5318386"/>
              <a:gd name="connsiteY18" fmla="*/ 3636414 h 3636414"/>
              <a:gd name="connsiteX19" fmla="*/ 2419866 w 5318386"/>
              <a:gd name="connsiteY19" fmla="*/ 3636414 h 3636414"/>
              <a:gd name="connsiteX20" fmla="*/ 1648700 w 5318386"/>
              <a:gd name="connsiteY20" fmla="*/ 3636414 h 3636414"/>
              <a:gd name="connsiteX21" fmla="*/ 983901 w 5318386"/>
              <a:gd name="connsiteY21" fmla="*/ 3636414 h 3636414"/>
              <a:gd name="connsiteX22" fmla="*/ 0 w 5318386"/>
              <a:gd name="connsiteY22" fmla="*/ 3636414 h 3636414"/>
              <a:gd name="connsiteX23" fmla="*/ 0 w 5318386"/>
              <a:gd name="connsiteY23" fmla="*/ 2957617 h 3636414"/>
              <a:gd name="connsiteX24" fmla="*/ 0 w 5318386"/>
              <a:gd name="connsiteY24" fmla="*/ 2351548 h 3636414"/>
              <a:gd name="connsiteX25" fmla="*/ 0 w 5318386"/>
              <a:gd name="connsiteY25" fmla="*/ 1709115 h 3636414"/>
              <a:gd name="connsiteX26" fmla="*/ 0 w 5318386"/>
              <a:gd name="connsiteY26" fmla="*/ 1175774 h 3636414"/>
              <a:gd name="connsiteX27" fmla="*/ 0 w 5318386"/>
              <a:gd name="connsiteY27" fmla="*/ 678797 h 3636414"/>
              <a:gd name="connsiteX28" fmla="*/ 0 w 5318386"/>
              <a:gd name="connsiteY28" fmla="*/ 0 h 3636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318386" h="3636414" fill="none" extrusionOk="0">
                <a:moveTo>
                  <a:pt x="0" y="0"/>
                </a:moveTo>
                <a:cubicBezTo>
                  <a:pt x="183581" y="3807"/>
                  <a:pt x="291185" y="-10154"/>
                  <a:pt x="505247" y="0"/>
                </a:cubicBezTo>
                <a:cubicBezTo>
                  <a:pt x="719309" y="10154"/>
                  <a:pt x="925656" y="20146"/>
                  <a:pt x="1063677" y="0"/>
                </a:cubicBezTo>
                <a:cubicBezTo>
                  <a:pt x="1201698" y="-20146"/>
                  <a:pt x="1509641" y="5541"/>
                  <a:pt x="1728475" y="0"/>
                </a:cubicBezTo>
                <a:cubicBezTo>
                  <a:pt x="1947309" y="-5541"/>
                  <a:pt x="2078809" y="5399"/>
                  <a:pt x="2340090" y="0"/>
                </a:cubicBezTo>
                <a:cubicBezTo>
                  <a:pt x="2601372" y="-5399"/>
                  <a:pt x="2773965" y="27186"/>
                  <a:pt x="3004888" y="0"/>
                </a:cubicBezTo>
                <a:cubicBezTo>
                  <a:pt x="3235811" y="-27186"/>
                  <a:pt x="3507505" y="-15723"/>
                  <a:pt x="3722870" y="0"/>
                </a:cubicBezTo>
                <a:cubicBezTo>
                  <a:pt x="3938235" y="15723"/>
                  <a:pt x="4026790" y="10373"/>
                  <a:pt x="4281301" y="0"/>
                </a:cubicBezTo>
                <a:cubicBezTo>
                  <a:pt x="4535812" y="-10373"/>
                  <a:pt x="4836967" y="-2097"/>
                  <a:pt x="5318386" y="0"/>
                </a:cubicBezTo>
                <a:cubicBezTo>
                  <a:pt x="5336282" y="197155"/>
                  <a:pt x="5289282" y="348018"/>
                  <a:pt x="5318386" y="642433"/>
                </a:cubicBezTo>
                <a:cubicBezTo>
                  <a:pt x="5347490" y="936848"/>
                  <a:pt x="5302110" y="1105702"/>
                  <a:pt x="5318386" y="1248502"/>
                </a:cubicBezTo>
                <a:cubicBezTo>
                  <a:pt x="5334662" y="1391302"/>
                  <a:pt x="5336941" y="1570291"/>
                  <a:pt x="5318386" y="1745479"/>
                </a:cubicBezTo>
                <a:cubicBezTo>
                  <a:pt x="5299831" y="1920667"/>
                  <a:pt x="5325900" y="2148521"/>
                  <a:pt x="5318386" y="2351548"/>
                </a:cubicBezTo>
                <a:cubicBezTo>
                  <a:pt x="5310872" y="2554575"/>
                  <a:pt x="5292739" y="2781172"/>
                  <a:pt x="5318386" y="3030345"/>
                </a:cubicBezTo>
                <a:cubicBezTo>
                  <a:pt x="5344033" y="3279518"/>
                  <a:pt x="5311778" y="3396870"/>
                  <a:pt x="5318386" y="3636414"/>
                </a:cubicBezTo>
                <a:cubicBezTo>
                  <a:pt x="5168866" y="3650888"/>
                  <a:pt x="5014051" y="3653479"/>
                  <a:pt x="4759955" y="3636414"/>
                </a:cubicBezTo>
                <a:cubicBezTo>
                  <a:pt x="4505859" y="3619349"/>
                  <a:pt x="4389390" y="3630710"/>
                  <a:pt x="4201525" y="3636414"/>
                </a:cubicBezTo>
                <a:cubicBezTo>
                  <a:pt x="4013660" y="3642119"/>
                  <a:pt x="3936051" y="3658720"/>
                  <a:pt x="3696278" y="3636414"/>
                </a:cubicBezTo>
                <a:cubicBezTo>
                  <a:pt x="3456505" y="3614108"/>
                  <a:pt x="3272641" y="3620397"/>
                  <a:pt x="3031480" y="3636414"/>
                </a:cubicBezTo>
                <a:cubicBezTo>
                  <a:pt x="2790319" y="3652431"/>
                  <a:pt x="2542191" y="3609973"/>
                  <a:pt x="2419866" y="3636414"/>
                </a:cubicBezTo>
                <a:cubicBezTo>
                  <a:pt x="2297541" y="3662855"/>
                  <a:pt x="1926324" y="3651632"/>
                  <a:pt x="1648700" y="3636414"/>
                </a:cubicBezTo>
                <a:cubicBezTo>
                  <a:pt x="1371076" y="3621196"/>
                  <a:pt x="1239195" y="3634063"/>
                  <a:pt x="983901" y="3636414"/>
                </a:cubicBezTo>
                <a:cubicBezTo>
                  <a:pt x="728607" y="3638765"/>
                  <a:pt x="264215" y="3614352"/>
                  <a:pt x="0" y="3636414"/>
                </a:cubicBezTo>
                <a:cubicBezTo>
                  <a:pt x="32677" y="3458105"/>
                  <a:pt x="-31285" y="3184684"/>
                  <a:pt x="0" y="2957617"/>
                </a:cubicBezTo>
                <a:cubicBezTo>
                  <a:pt x="31285" y="2730550"/>
                  <a:pt x="-19630" y="2480006"/>
                  <a:pt x="0" y="2351548"/>
                </a:cubicBezTo>
                <a:cubicBezTo>
                  <a:pt x="19630" y="2223090"/>
                  <a:pt x="28775" y="1918624"/>
                  <a:pt x="0" y="1709115"/>
                </a:cubicBezTo>
                <a:cubicBezTo>
                  <a:pt x="-28775" y="1499606"/>
                  <a:pt x="11699" y="1359221"/>
                  <a:pt x="0" y="1175774"/>
                </a:cubicBezTo>
                <a:cubicBezTo>
                  <a:pt x="-11699" y="992327"/>
                  <a:pt x="20662" y="812404"/>
                  <a:pt x="0" y="678797"/>
                </a:cubicBezTo>
                <a:cubicBezTo>
                  <a:pt x="-20662" y="545190"/>
                  <a:pt x="33882" y="276249"/>
                  <a:pt x="0" y="0"/>
                </a:cubicBezTo>
                <a:close/>
              </a:path>
              <a:path w="5318386" h="3636414" stroke="0" extrusionOk="0">
                <a:moveTo>
                  <a:pt x="0" y="0"/>
                </a:moveTo>
                <a:cubicBezTo>
                  <a:pt x="151927" y="22903"/>
                  <a:pt x="377881" y="-1318"/>
                  <a:pt x="558431" y="0"/>
                </a:cubicBezTo>
                <a:cubicBezTo>
                  <a:pt x="738981" y="1318"/>
                  <a:pt x="886301" y="24995"/>
                  <a:pt x="1063677" y="0"/>
                </a:cubicBezTo>
                <a:cubicBezTo>
                  <a:pt x="1241053" y="-24995"/>
                  <a:pt x="1539391" y="-12978"/>
                  <a:pt x="1675292" y="0"/>
                </a:cubicBezTo>
                <a:cubicBezTo>
                  <a:pt x="1811193" y="12978"/>
                  <a:pt x="2108117" y="13446"/>
                  <a:pt x="2340090" y="0"/>
                </a:cubicBezTo>
                <a:cubicBezTo>
                  <a:pt x="2572063" y="-13446"/>
                  <a:pt x="2856014" y="10621"/>
                  <a:pt x="3058072" y="0"/>
                </a:cubicBezTo>
                <a:cubicBezTo>
                  <a:pt x="3260130" y="-10621"/>
                  <a:pt x="3466266" y="21779"/>
                  <a:pt x="3616502" y="0"/>
                </a:cubicBezTo>
                <a:cubicBezTo>
                  <a:pt x="3766738" y="-21779"/>
                  <a:pt x="4065128" y="7522"/>
                  <a:pt x="4228117" y="0"/>
                </a:cubicBezTo>
                <a:cubicBezTo>
                  <a:pt x="4391106" y="-7522"/>
                  <a:pt x="4803518" y="17336"/>
                  <a:pt x="5318386" y="0"/>
                </a:cubicBezTo>
                <a:cubicBezTo>
                  <a:pt x="5350205" y="316952"/>
                  <a:pt x="5325331" y="474468"/>
                  <a:pt x="5318386" y="642433"/>
                </a:cubicBezTo>
                <a:cubicBezTo>
                  <a:pt x="5311441" y="810398"/>
                  <a:pt x="5341264" y="1004411"/>
                  <a:pt x="5318386" y="1175774"/>
                </a:cubicBezTo>
                <a:cubicBezTo>
                  <a:pt x="5295508" y="1347137"/>
                  <a:pt x="5348157" y="1551978"/>
                  <a:pt x="5318386" y="1854571"/>
                </a:cubicBezTo>
                <a:cubicBezTo>
                  <a:pt x="5288615" y="2157164"/>
                  <a:pt x="5341770" y="2181580"/>
                  <a:pt x="5318386" y="2497004"/>
                </a:cubicBezTo>
                <a:cubicBezTo>
                  <a:pt x="5295002" y="2812428"/>
                  <a:pt x="5311082" y="2831015"/>
                  <a:pt x="5318386" y="3103073"/>
                </a:cubicBezTo>
                <a:cubicBezTo>
                  <a:pt x="5325690" y="3375131"/>
                  <a:pt x="5306645" y="3436465"/>
                  <a:pt x="5318386" y="3636414"/>
                </a:cubicBezTo>
                <a:cubicBezTo>
                  <a:pt x="5070747" y="3607097"/>
                  <a:pt x="4843397" y="3649438"/>
                  <a:pt x="4600404" y="3636414"/>
                </a:cubicBezTo>
                <a:cubicBezTo>
                  <a:pt x="4357411" y="3623390"/>
                  <a:pt x="4266003" y="3617085"/>
                  <a:pt x="3988790" y="3636414"/>
                </a:cubicBezTo>
                <a:cubicBezTo>
                  <a:pt x="3711577" y="3655743"/>
                  <a:pt x="3673525" y="3621280"/>
                  <a:pt x="3430359" y="3636414"/>
                </a:cubicBezTo>
                <a:cubicBezTo>
                  <a:pt x="3187193" y="3651548"/>
                  <a:pt x="3079019" y="3618370"/>
                  <a:pt x="2765561" y="3636414"/>
                </a:cubicBezTo>
                <a:cubicBezTo>
                  <a:pt x="2452103" y="3654458"/>
                  <a:pt x="2502157" y="3660911"/>
                  <a:pt x="2260314" y="3636414"/>
                </a:cubicBezTo>
                <a:cubicBezTo>
                  <a:pt x="2018471" y="3611917"/>
                  <a:pt x="1857315" y="3623090"/>
                  <a:pt x="1755067" y="3636414"/>
                </a:cubicBezTo>
                <a:cubicBezTo>
                  <a:pt x="1652819" y="3649738"/>
                  <a:pt x="1312811" y="3646857"/>
                  <a:pt x="1090269" y="3636414"/>
                </a:cubicBezTo>
                <a:cubicBezTo>
                  <a:pt x="867727" y="3625971"/>
                  <a:pt x="345731" y="3635743"/>
                  <a:pt x="0" y="3636414"/>
                </a:cubicBezTo>
                <a:cubicBezTo>
                  <a:pt x="14427" y="3412218"/>
                  <a:pt x="-3532" y="3175519"/>
                  <a:pt x="0" y="3030345"/>
                </a:cubicBezTo>
                <a:cubicBezTo>
                  <a:pt x="3532" y="2885171"/>
                  <a:pt x="-3696" y="2610859"/>
                  <a:pt x="0" y="2424276"/>
                </a:cubicBezTo>
                <a:cubicBezTo>
                  <a:pt x="3696" y="2237693"/>
                  <a:pt x="-21706" y="2118508"/>
                  <a:pt x="0" y="1818207"/>
                </a:cubicBezTo>
                <a:cubicBezTo>
                  <a:pt x="21706" y="1517906"/>
                  <a:pt x="-23383" y="1364540"/>
                  <a:pt x="0" y="1248502"/>
                </a:cubicBezTo>
                <a:cubicBezTo>
                  <a:pt x="23383" y="1132464"/>
                  <a:pt x="-26086" y="854874"/>
                  <a:pt x="0" y="642433"/>
                </a:cubicBezTo>
                <a:cubicBezTo>
                  <a:pt x="26086" y="429992"/>
                  <a:pt x="-24577" y="157638"/>
                  <a:pt x="0" y="0"/>
                </a:cubicBezTo>
                <a:close/>
              </a:path>
            </a:pathLst>
          </a:custGeom>
          <a:solidFill>
            <a:schemeClr val="bg1"/>
          </a:solidFill>
          <a:ln w="28575">
            <a:solidFill>
              <a:srgbClr val="00B0F0"/>
            </a:solidFill>
            <a:extLst>
              <a:ext uri="{C807C97D-BFC1-408E-A445-0C87EB9F89A2}">
                <ask:lineSketchStyleProps xmlns:ask="http://schemas.microsoft.com/office/drawing/2018/sketchyshapes" sd="1007475747">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1691F1F-4D29-280E-CA75-2EEF483C9F26}"/>
              </a:ext>
            </a:extLst>
          </p:cNvPr>
          <p:cNvSpPr txBox="1"/>
          <p:nvPr/>
        </p:nvSpPr>
        <p:spPr>
          <a:xfrm>
            <a:off x="6625442" y="2533663"/>
            <a:ext cx="5019195" cy="3278590"/>
          </a:xfrm>
          <a:prstGeom prst="rect">
            <a:avLst/>
          </a:prstGeom>
          <a:noFill/>
        </p:spPr>
        <p:txBody>
          <a:bodyPr wrap="square">
            <a:spAutoFit/>
          </a:bodyPr>
          <a:lstStyle/>
          <a:p>
            <a:pPr algn="just">
              <a:lnSpc>
                <a:spcPct val="125000"/>
              </a:lnSpc>
            </a:pPr>
            <a:r>
              <a:rPr lang="vi-VN" sz="2400" b="1"/>
              <a:t>Hội chứng Turner: </a:t>
            </a:r>
            <a:endParaRPr lang="en-US" sz="2400" b="1"/>
          </a:p>
          <a:p>
            <a:pPr algn="just">
              <a:lnSpc>
                <a:spcPct val="125000"/>
              </a:lnSpc>
            </a:pPr>
            <a:r>
              <a:rPr lang="vi-VN" sz="2400"/>
              <a:t>Bề ngoài người bệnh là nữ, chậm lớn, cổ và ngực to ngang, tuyến vú không phát triển. Hầu hết người mắc bệnh do thiếu một NST giới tính X, còn lại do đột biến mất đoạn trên NST X.</a:t>
            </a:r>
            <a:endParaRPr lang="en-US" sz="2400"/>
          </a:p>
        </p:txBody>
      </p:sp>
      <p:pic>
        <p:nvPicPr>
          <p:cNvPr id="3" name="Picture 2">
            <a:extLst>
              <a:ext uri="{FF2B5EF4-FFF2-40B4-BE49-F238E27FC236}">
                <a16:creationId xmlns:a16="http://schemas.microsoft.com/office/drawing/2014/main" id="{5A388490-7685-D1D0-ECF5-1E703C748F04}"/>
              </a:ext>
            </a:extLst>
          </p:cNvPr>
          <p:cNvPicPr>
            <a:picLocks noChangeAspect="1"/>
          </p:cNvPicPr>
          <p:nvPr/>
        </p:nvPicPr>
        <p:blipFill>
          <a:blip r:embed="rId3"/>
          <a:stretch>
            <a:fillRect/>
          </a:stretch>
        </p:blipFill>
        <p:spPr>
          <a:xfrm>
            <a:off x="1058423" y="2245458"/>
            <a:ext cx="5019195" cy="4575846"/>
          </a:xfrm>
          <a:prstGeom prst="rect">
            <a:avLst/>
          </a:prstGeom>
        </p:spPr>
      </p:pic>
      <p:sp>
        <p:nvSpPr>
          <p:cNvPr id="5" name="TextBox 4">
            <a:extLst>
              <a:ext uri="{FF2B5EF4-FFF2-40B4-BE49-F238E27FC236}">
                <a16:creationId xmlns:a16="http://schemas.microsoft.com/office/drawing/2014/main" id="{75C36861-454F-0BB1-6EAB-EF20F120FC60}"/>
              </a:ext>
            </a:extLst>
          </p:cNvPr>
          <p:cNvSpPr txBox="1"/>
          <p:nvPr/>
        </p:nvSpPr>
        <p:spPr>
          <a:xfrm>
            <a:off x="545020" y="1691226"/>
            <a:ext cx="6408712" cy="523220"/>
          </a:xfrm>
          <a:prstGeom prst="rect">
            <a:avLst/>
          </a:prstGeom>
          <a:noFill/>
        </p:spPr>
        <p:txBody>
          <a:bodyPr wrap="square" rtlCol="0">
            <a:spAutoFit/>
          </a:bodyPr>
          <a:lstStyle/>
          <a:p>
            <a:r>
              <a:rPr lang="en-US" sz="2800" b="1">
                <a:solidFill>
                  <a:srgbClr val="00B0F0"/>
                </a:solidFill>
              </a:rPr>
              <a:t> Một số hội chứng ở người</a:t>
            </a:r>
          </a:p>
        </p:txBody>
      </p:sp>
    </p:spTree>
    <p:extLst>
      <p:ext uri="{BB962C8B-B14F-4D97-AF65-F5344CB8AC3E}">
        <p14:creationId xmlns:p14="http://schemas.microsoft.com/office/powerpoint/2010/main" val="333843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circle(in)">
                                      <p:cBhvr>
                                        <p:cTn id="10" dur="2000"/>
                                        <p:tgtEl>
                                          <p:spTgt spid="13"/>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circle(in)">
                                      <p:cBhvr>
                                        <p:cTn id="13"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1384" y="116632"/>
            <a:ext cx="10573816" cy="1325563"/>
          </a:xfrm>
        </p:spPr>
        <p:txBody>
          <a:bodyPr/>
          <a:lstStyle/>
          <a:p>
            <a:r>
              <a:rPr lang="en-US" b="1"/>
              <a:t>2.. BỆNH VÀ TẬT DI TRUYỀN Ở NGƯỜI</a:t>
            </a:r>
            <a:endParaRPr lang="en-US" b="1" dirty="0"/>
          </a:p>
        </p:txBody>
      </p:sp>
      <p:sp>
        <p:nvSpPr>
          <p:cNvPr id="4" name="Arrow: Pentagon 3">
            <a:extLst>
              <a:ext uri="{FF2B5EF4-FFF2-40B4-BE49-F238E27FC236}">
                <a16:creationId xmlns:a16="http://schemas.microsoft.com/office/drawing/2014/main" id="{C51F7D58-037C-971D-2312-CADAE09F01CE}"/>
              </a:ext>
            </a:extLst>
          </p:cNvPr>
          <p:cNvSpPr/>
          <p:nvPr/>
        </p:nvSpPr>
        <p:spPr>
          <a:xfrm>
            <a:off x="0" y="1772816"/>
            <a:ext cx="479376" cy="360040"/>
          </a:xfrm>
          <a:prstGeom prst="homePlate">
            <a:avLst/>
          </a:prstGeom>
          <a:solidFill>
            <a:srgbClr val="009F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7B1EF63-EDCC-FA53-55B1-90BAD1343D64}"/>
              </a:ext>
            </a:extLst>
          </p:cNvPr>
          <p:cNvSpPr/>
          <p:nvPr/>
        </p:nvSpPr>
        <p:spPr>
          <a:xfrm>
            <a:off x="6625443" y="2533653"/>
            <a:ext cx="5293000" cy="3636414"/>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9170688-4193-9C99-6F70-ACFBEFB61CD1}"/>
              </a:ext>
            </a:extLst>
          </p:cNvPr>
          <p:cNvSpPr/>
          <p:nvPr/>
        </p:nvSpPr>
        <p:spPr>
          <a:xfrm>
            <a:off x="6456041" y="2389647"/>
            <a:ext cx="5318386" cy="3636414"/>
          </a:xfrm>
          <a:custGeom>
            <a:avLst/>
            <a:gdLst>
              <a:gd name="connsiteX0" fmla="*/ 0 w 5318386"/>
              <a:gd name="connsiteY0" fmla="*/ 0 h 3636414"/>
              <a:gd name="connsiteX1" fmla="*/ 505247 w 5318386"/>
              <a:gd name="connsiteY1" fmla="*/ 0 h 3636414"/>
              <a:gd name="connsiteX2" fmla="*/ 1063677 w 5318386"/>
              <a:gd name="connsiteY2" fmla="*/ 0 h 3636414"/>
              <a:gd name="connsiteX3" fmla="*/ 1728475 w 5318386"/>
              <a:gd name="connsiteY3" fmla="*/ 0 h 3636414"/>
              <a:gd name="connsiteX4" fmla="*/ 2340090 w 5318386"/>
              <a:gd name="connsiteY4" fmla="*/ 0 h 3636414"/>
              <a:gd name="connsiteX5" fmla="*/ 3004888 w 5318386"/>
              <a:gd name="connsiteY5" fmla="*/ 0 h 3636414"/>
              <a:gd name="connsiteX6" fmla="*/ 3722870 w 5318386"/>
              <a:gd name="connsiteY6" fmla="*/ 0 h 3636414"/>
              <a:gd name="connsiteX7" fmla="*/ 4281301 w 5318386"/>
              <a:gd name="connsiteY7" fmla="*/ 0 h 3636414"/>
              <a:gd name="connsiteX8" fmla="*/ 5318386 w 5318386"/>
              <a:gd name="connsiteY8" fmla="*/ 0 h 3636414"/>
              <a:gd name="connsiteX9" fmla="*/ 5318386 w 5318386"/>
              <a:gd name="connsiteY9" fmla="*/ 642433 h 3636414"/>
              <a:gd name="connsiteX10" fmla="*/ 5318386 w 5318386"/>
              <a:gd name="connsiteY10" fmla="*/ 1248502 h 3636414"/>
              <a:gd name="connsiteX11" fmla="*/ 5318386 w 5318386"/>
              <a:gd name="connsiteY11" fmla="*/ 1745479 h 3636414"/>
              <a:gd name="connsiteX12" fmla="*/ 5318386 w 5318386"/>
              <a:gd name="connsiteY12" fmla="*/ 2351548 h 3636414"/>
              <a:gd name="connsiteX13" fmla="*/ 5318386 w 5318386"/>
              <a:gd name="connsiteY13" fmla="*/ 3030345 h 3636414"/>
              <a:gd name="connsiteX14" fmla="*/ 5318386 w 5318386"/>
              <a:gd name="connsiteY14" fmla="*/ 3636414 h 3636414"/>
              <a:gd name="connsiteX15" fmla="*/ 4759955 w 5318386"/>
              <a:gd name="connsiteY15" fmla="*/ 3636414 h 3636414"/>
              <a:gd name="connsiteX16" fmla="*/ 4201525 w 5318386"/>
              <a:gd name="connsiteY16" fmla="*/ 3636414 h 3636414"/>
              <a:gd name="connsiteX17" fmla="*/ 3696278 w 5318386"/>
              <a:gd name="connsiteY17" fmla="*/ 3636414 h 3636414"/>
              <a:gd name="connsiteX18" fmla="*/ 3031480 w 5318386"/>
              <a:gd name="connsiteY18" fmla="*/ 3636414 h 3636414"/>
              <a:gd name="connsiteX19" fmla="*/ 2419866 w 5318386"/>
              <a:gd name="connsiteY19" fmla="*/ 3636414 h 3636414"/>
              <a:gd name="connsiteX20" fmla="*/ 1648700 w 5318386"/>
              <a:gd name="connsiteY20" fmla="*/ 3636414 h 3636414"/>
              <a:gd name="connsiteX21" fmla="*/ 983901 w 5318386"/>
              <a:gd name="connsiteY21" fmla="*/ 3636414 h 3636414"/>
              <a:gd name="connsiteX22" fmla="*/ 0 w 5318386"/>
              <a:gd name="connsiteY22" fmla="*/ 3636414 h 3636414"/>
              <a:gd name="connsiteX23" fmla="*/ 0 w 5318386"/>
              <a:gd name="connsiteY23" fmla="*/ 2957617 h 3636414"/>
              <a:gd name="connsiteX24" fmla="*/ 0 w 5318386"/>
              <a:gd name="connsiteY24" fmla="*/ 2351548 h 3636414"/>
              <a:gd name="connsiteX25" fmla="*/ 0 w 5318386"/>
              <a:gd name="connsiteY25" fmla="*/ 1709115 h 3636414"/>
              <a:gd name="connsiteX26" fmla="*/ 0 w 5318386"/>
              <a:gd name="connsiteY26" fmla="*/ 1175774 h 3636414"/>
              <a:gd name="connsiteX27" fmla="*/ 0 w 5318386"/>
              <a:gd name="connsiteY27" fmla="*/ 678797 h 3636414"/>
              <a:gd name="connsiteX28" fmla="*/ 0 w 5318386"/>
              <a:gd name="connsiteY28" fmla="*/ 0 h 3636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318386" h="3636414" fill="none" extrusionOk="0">
                <a:moveTo>
                  <a:pt x="0" y="0"/>
                </a:moveTo>
                <a:cubicBezTo>
                  <a:pt x="183581" y="3807"/>
                  <a:pt x="291185" y="-10154"/>
                  <a:pt x="505247" y="0"/>
                </a:cubicBezTo>
                <a:cubicBezTo>
                  <a:pt x="719309" y="10154"/>
                  <a:pt x="925656" y="20146"/>
                  <a:pt x="1063677" y="0"/>
                </a:cubicBezTo>
                <a:cubicBezTo>
                  <a:pt x="1201698" y="-20146"/>
                  <a:pt x="1509641" y="5541"/>
                  <a:pt x="1728475" y="0"/>
                </a:cubicBezTo>
                <a:cubicBezTo>
                  <a:pt x="1947309" y="-5541"/>
                  <a:pt x="2078809" y="5399"/>
                  <a:pt x="2340090" y="0"/>
                </a:cubicBezTo>
                <a:cubicBezTo>
                  <a:pt x="2601372" y="-5399"/>
                  <a:pt x="2773965" y="27186"/>
                  <a:pt x="3004888" y="0"/>
                </a:cubicBezTo>
                <a:cubicBezTo>
                  <a:pt x="3235811" y="-27186"/>
                  <a:pt x="3507505" y="-15723"/>
                  <a:pt x="3722870" y="0"/>
                </a:cubicBezTo>
                <a:cubicBezTo>
                  <a:pt x="3938235" y="15723"/>
                  <a:pt x="4026790" y="10373"/>
                  <a:pt x="4281301" y="0"/>
                </a:cubicBezTo>
                <a:cubicBezTo>
                  <a:pt x="4535812" y="-10373"/>
                  <a:pt x="4836967" y="-2097"/>
                  <a:pt x="5318386" y="0"/>
                </a:cubicBezTo>
                <a:cubicBezTo>
                  <a:pt x="5336282" y="197155"/>
                  <a:pt x="5289282" y="348018"/>
                  <a:pt x="5318386" y="642433"/>
                </a:cubicBezTo>
                <a:cubicBezTo>
                  <a:pt x="5347490" y="936848"/>
                  <a:pt x="5302110" y="1105702"/>
                  <a:pt x="5318386" y="1248502"/>
                </a:cubicBezTo>
                <a:cubicBezTo>
                  <a:pt x="5334662" y="1391302"/>
                  <a:pt x="5336941" y="1570291"/>
                  <a:pt x="5318386" y="1745479"/>
                </a:cubicBezTo>
                <a:cubicBezTo>
                  <a:pt x="5299831" y="1920667"/>
                  <a:pt x="5325900" y="2148521"/>
                  <a:pt x="5318386" y="2351548"/>
                </a:cubicBezTo>
                <a:cubicBezTo>
                  <a:pt x="5310872" y="2554575"/>
                  <a:pt x="5292739" y="2781172"/>
                  <a:pt x="5318386" y="3030345"/>
                </a:cubicBezTo>
                <a:cubicBezTo>
                  <a:pt x="5344033" y="3279518"/>
                  <a:pt x="5311778" y="3396870"/>
                  <a:pt x="5318386" y="3636414"/>
                </a:cubicBezTo>
                <a:cubicBezTo>
                  <a:pt x="5168866" y="3650888"/>
                  <a:pt x="5014051" y="3653479"/>
                  <a:pt x="4759955" y="3636414"/>
                </a:cubicBezTo>
                <a:cubicBezTo>
                  <a:pt x="4505859" y="3619349"/>
                  <a:pt x="4389390" y="3630710"/>
                  <a:pt x="4201525" y="3636414"/>
                </a:cubicBezTo>
                <a:cubicBezTo>
                  <a:pt x="4013660" y="3642119"/>
                  <a:pt x="3936051" y="3658720"/>
                  <a:pt x="3696278" y="3636414"/>
                </a:cubicBezTo>
                <a:cubicBezTo>
                  <a:pt x="3456505" y="3614108"/>
                  <a:pt x="3272641" y="3620397"/>
                  <a:pt x="3031480" y="3636414"/>
                </a:cubicBezTo>
                <a:cubicBezTo>
                  <a:pt x="2790319" y="3652431"/>
                  <a:pt x="2542191" y="3609973"/>
                  <a:pt x="2419866" y="3636414"/>
                </a:cubicBezTo>
                <a:cubicBezTo>
                  <a:pt x="2297541" y="3662855"/>
                  <a:pt x="1926324" y="3651632"/>
                  <a:pt x="1648700" y="3636414"/>
                </a:cubicBezTo>
                <a:cubicBezTo>
                  <a:pt x="1371076" y="3621196"/>
                  <a:pt x="1239195" y="3634063"/>
                  <a:pt x="983901" y="3636414"/>
                </a:cubicBezTo>
                <a:cubicBezTo>
                  <a:pt x="728607" y="3638765"/>
                  <a:pt x="264215" y="3614352"/>
                  <a:pt x="0" y="3636414"/>
                </a:cubicBezTo>
                <a:cubicBezTo>
                  <a:pt x="32677" y="3458105"/>
                  <a:pt x="-31285" y="3184684"/>
                  <a:pt x="0" y="2957617"/>
                </a:cubicBezTo>
                <a:cubicBezTo>
                  <a:pt x="31285" y="2730550"/>
                  <a:pt x="-19630" y="2480006"/>
                  <a:pt x="0" y="2351548"/>
                </a:cubicBezTo>
                <a:cubicBezTo>
                  <a:pt x="19630" y="2223090"/>
                  <a:pt x="28775" y="1918624"/>
                  <a:pt x="0" y="1709115"/>
                </a:cubicBezTo>
                <a:cubicBezTo>
                  <a:pt x="-28775" y="1499606"/>
                  <a:pt x="11699" y="1359221"/>
                  <a:pt x="0" y="1175774"/>
                </a:cubicBezTo>
                <a:cubicBezTo>
                  <a:pt x="-11699" y="992327"/>
                  <a:pt x="20662" y="812404"/>
                  <a:pt x="0" y="678797"/>
                </a:cubicBezTo>
                <a:cubicBezTo>
                  <a:pt x="-20662" y="545190"/>
                  <a:pt x="33882" y="276249"/>
                  <a:pt x="0" y="0"/>
                </a:cubicBezTo>
                <a:close/>
              </a:path>
              <a:path w="5318386" h="3636414" stroke="0" extrusionOk="0">
                <a:moveTo>
                  <a:pt x="0" y="0"/>
                </a:moveTo>
                <a:cubicBezTo>
                  <a:pt x="151927" y="22903"/>
                  <a:pt x="377881" y="-1318"/>
                  <a:pt x="558431" y="0"/>
                </a:cubicBezTo>
                <a:cubicBezTo>
                  <a:pt x="738981" y="1318"/>
                  <a:pt x="886301" y="24995"/>
                  <a:pt x="1063677" y="0"/>
                </a:cubicBezTo>
                <a:cubicBezTo>
                  <a:pt x="1241053" y="-24995"/>
                  <a:pt x="1539391" y="-12978"/>
                  <a:pt x="1675292" y="0"/>
                </a:cubicBezTo>
                <a:cubicBezTo>
                  <a:pt x="1811193" y="12978"/>
                  <a:pt x="2108117" y="13446"/>
                  <a:pt x="2340090" y="0"/>
                </a:cubicBezTo>
                <a:cubicBezTo>
                  <a:pt x="2572063" y="-13446"/>
                  <a:pt x="2856014" y="10621"/>
                  <a:pt x="3058072" y="0"/>
                </a:cubicBezTo>
                <a:cubicBezTo>
                  <a:pt x="3260130" y="-10621"/>
                  <a:pt x="3466266" y="21779"/>
                  <a:pt x="3616502" y="0"/>
                </a:cubicBezTo>
                <a:cubicBezTo>
                  <a:pt x="3766738" y="-21779"/>
                  <a:pt x="4065128" y="7522"/>
                  <a:pt x="4228117" y="0"/>
                </a:cubicBezTo>
                <a:cubicBezTo>
                  <a:pt x="4391106" y="-7522"/>
                  <a:pt x="4803518" y="17336"/>
                  <a:pt x="5318386" y="0"/>
                </a:cubicBezTo>
                <a:cubicBezTo>
                  <a:pt x="5350205" y="316952"/>
                  <a:pt x="5325331" y="474468"/>
                  <a:pt x="5318386" y="642433"/>
                </a:cubicBezTo>
                <a:cubicBezTo>
                  <a:pt x="5311441" y="810398"/>
                  <a:pt x="5341264" y="1004411"/>
                  <a:pt x="5318386" y="1175774"/>
                </a:cubicBezTo>
                <a:cubicBezTo>
                  <a:pt x="5295508" y="1347137"/>
                  <a:pt x="5348157" y="1551978"/>
                  <a:pt x="5318386" y="1854571"/>
                </a:cubicBezTo>
                <a:cubicBezTo>
                  <a:pt x="5288615" y="2157164"/>
                  <a:pt x="5341770" y="2181580"/>
                  <a:pt x="5318386" y="2497004"/>
                </a:cubicBezTo>
                <a:cubicBezTo>
                  <a:pt x="5295002" y="2812428"/>
                  <a:pt x="5311082" y="2831015"/>
                  <a:pt x="5318386" y="3103073"/>
                </a:cubicBezTo>
                <a:cubicBezTo>
                  <a:pt x="5325690" y="3375131"/>
                  <a:pt x="5306645" y="3436465"/>
                  <a:pt x="5318386" y="3636414"/>
                </a:cubicBezTo>
                <a:cubicBezTo>
                  <a:pt x="5070747" y="3607097"/>
                  <a:pt x="4843397" y="3649438"/>
                  <a:pt x="4600404" y="3636414"/>
                </a:cubicBezTo>
                <a:cubicBezTo>
                  <a:pt x="4357411" y="3623390"/>
                  <a:pt x="4266003" y="3617085"/>
                  <a:pt x="3988790" y="3636414"/>
                </a:cubicBezTo>
                <a:cubicBezTo>
                  <a:pt x="3711577" y="3655743"/>
                  <a:pt x="3673525" y="3621280"/>
                  <a:pt x="3430359" y="3636414"/>
                </a:cubicBezTo>
                <a:cubicBezTo>
                  <a:pt x="3187193" y="3651548"/>
                  <a:pt x="3079019" y="3618370"/>
                  <a:pt x="2765561" y="3636414"/>
                </a:cubicBezTo>
                <a:cubicBezTo>
                  <a:pt x="2452103" y="3654458"/>
                  <a:pt x="2502157" y="3660911"/>
                  <a:pt x="2260314" y="3636414"/>
                </a:cubicBezTo>
                <a:cubicBezTo>
                  <a:pt x="2018471" y="3611917"/>
                  <a:pt x="1857315" y="3623090"/>
                  <a:pt x="1755067" y="3636414"/>
                </a:cubicBezTo>
                <a:cubicBezTo>
                  <a:pt x="1652819" y="3649738"/>
                  <a:pt x="1312811" y="3646857"/>
                  <a:pt x="1090269" y="3636414"/>
                </a:cubicBezTo>
                <a:cubicBezTo>
                  <a:pt x="867727" y="3625971"/>
                  <a:pt x="345731" y="3635743"/>
                  <a:pt x="0" y="3636414"/>
                </a:cubicBezTo>
                <a:cubicBezTo>
                  <a:pt x="14427" y="3412218"/>
                  <a:pt x="-3532" y="3175519"/>
                  <a:pt x="0" y="3030345"/>
                </a:cubicBezTo>
                <a:cubicBezTo>
                  <a:pt x="3532" y="2885171"/>
                  <a:pt x="-3696" y="2610859"/>
                  <a:pt x="0" y="2424276"/>
                </a:cubicBezTo>
                <a:cubicBezTo>
                  <a:pt x="3696" y="2237693"/>
                  <a:pt x="-21706" y="2118508"/>
                  <a:pt x="0" y="1818207"/>
                </a:cubicBezTo>
                <a:cubicBezTo>
                  <a:pt x="21706" y="1517906"/>
                  <a:pt x="-23383" y="1364540"/>
                  <a:pt x="0" y="1248502"/>
                </a:cubicBezTo>
                <a:cubicBezTo>
                  <a:pt x="23383" y="1132464"/>
                  <a:pt x="-26086" y="854874"/>
                  <a:pt x="0" y="642433"/>
                </a:cubicBezTo>
                <a:cubicBezTo>
                  <a:pt x="26086" y="429992"/>
                  <a:pt x="-24577" y="157638"/>
                  <a:pt x="0" y="0"/>
                </a:cubicBezTo>
                <a:close/>
              </a:path>
            </a:pathLst>
          </a:custGeom>
          <a:solidFill>
            <a:schemeClr val="bg1"/>
          </a:solidFill>
          <a:ln w="28575">
            <a:solidFill>
              <a:srgbClr val="00B050"/>
            </a:solidFill>
            <a:extLst>
              <a:ext uri="{C807C97D-BFC1-408E-A445-0C87EB9F89A2}">
                <ask:lineSketchStyleProps xmlns:ask="http://schemas.microsoft.com/office/drawing/2018/sketchyshapes" sd="1007475747">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1691F1F-4D29-280E-CA75-2EEF483C9F26}"/>
              </a:ext>
            </a:extLst>
          </p:cNvPr>
          <p:cNvSpPr txBox="1"/>
          <p:nvPr/>
        </p:nvSpPr>
        <p:spPr>
          <a:xfrm>
            <a:off x="6625442" y="2533663"/>
            <a:ext cx="5019195" cy="3278590"/>
          </a:xfrm>
          <a:prstGeom prst="rect">
            <a:avLst/>
          </a:prstGeom>
          <a:noFill/>
        </p:spPr>
        <p:txBody>
          <a:bodyPr wrap="square">
            <a:spAutoFit/>
          </a:bodyPr>
          <a:lstStyle/>
          <a:p>
            <a:pPr algn="just">
              <a:lnSpc>
                <a:spcPct val="125000"/>
              </a:lnSpc>
            </a:pPr>
            <a:r>
              <a:rPr lang="vi-VN" sz="2400" b="1"/>
              <a:t>Bệnh bạch tạng</a:t>
            </a:r>
            <a:r>
              <a:rPr lang="en-US" sz="2400" b="1"/>
              <a:t>:</a:t>
            </a:r>
          </a:p>
          <a:p>
            <a:pPr algn="just">
              <a:lnSpc>
                <a:spcPct val="125000"/>
              </a:lnSpc>
            </a:pPr>
            <a:r>
              <a:rPr lang="vi-VN" sz="2400"/>
              <a:t>Người bị bệnh có da, mắt, tóc,... màu nhạt. Bệnh do đột biến gene tổng hợp melanin giúp bảo vệ cơ thể khỏi tia cực tím (tia UV), đây là dạng đột biến gene lặn trên NST thường.</a:t>
            </a:r>
            <a:endParaRPr lang="en-US" sz="2400"/>
          </a:p>
        </p:txBody>
      </p:sp>
      <p:sp>
        <p:nvSpPr>
          <p:cNvPr id="5" name="TextBox 4">
            <a:extLst>
              <a:ext uri="{FF2B5EF4-FFF2-40B4-BE49-F238E27FC236}">
                <a16:creationId xmlns:a16="http://schemas.microsoft.com/office/drawing/2014/main" id="{75C36861-454F-0BB1-6EAB-EF20F120FC60}"/>
              </a:ext>
            </a:extLst>
          </p:cNvPr>
          <p:cNvSpPr txBox="1"/>
          <p:nvPr/>
        </p:nvSpPr>
        <p:spPr>
          <a:xfrm>
            <a:off x="545020" y="1691226"/>
            <a:ext cx="6408712" cy="523220"/>
          </a:xfrm>
          <a:prstGeom prst="rect">
            <a:avLst/>
          </a:prstGeom>
          <a:noFill/>
        </p:spPr>
        <p:txBody>
          <a:bodyPr wrap="square" rtlCol="0">
            <a:spAutoFit/>
          </a:bodyPr>
          <a:lstStyle/>
          <a:p>
            <a:r>
              <a:rPr lang="en-US" sz="2800" b="1">
                <a:solidFill>
                  <a:srgbClr val="00B0F0"/>
                </a:solidFill>
              </a:rPr>
              <a:t> Một số bệnh di truyền ở người</a:t>
            </a:r>
          </a:p>
        </p:txBody>
      </p:sp>
      <p:pic>
        <p:nvPicPr>
          <p:cNvPr id="3" name="Picture 4" descr="Albino Eye Color: Understanding Its Unique Appearance">
            <a:extLst>
              <a:ext uri="{FF2B5EF4-FFF2-40B4-BE49-F238E27FC236}">
                <a16:creationId xmlns:a16="http://schemas.microsoft.com/office/drawing/2014/main" id="{03DC1206-DF64-CAAF-9D30-3D33B1B1477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898"/>
          <a:stretch/>
        </p:blipFill>
        <p:spPr bwMode="auto">
          <a:xfrm>
            <a:off x="443276" y="2389647"/>
            <a:ext cx="5678427" cy="4344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9308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circle(in)">
                                      <p:cBhvr>
                                        <p:cTn id="10" dur="2000"/>
                                        <p:tgtEl>
                                          <p:spTgt spid="13"/>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circle(in)">
                                      <p:cBhvr>
                                        <p:cTn id="13" dur="2000"/>
                                        <p:tgtEl>
                                          <p:spTgt spid="15"/>
                                        </p:tgtEl>
                                      </p:cBhvr>
                                    </p:animEffect>
                                  </p:childTnLst>
                                </p:cTn>
                              </p:par>
                              <p:par>
                                <p:cTn id="14" presetID="6" presetClass="entr" presetSubtype="16"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circle(in)">
                                      <p:cBhvr>
                                        <p:cTn id="1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p:bldLst>
  </p:timing>
</p:sld>
</file>

<file path=ppt/theme/theme1.xml><?xml version="1.0" encoding="utf-8"?>
<a:theme xmlns:a="http://schemas.openxmlformats.org/drawingml/2006/main" name="Medical Design 16x9">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41.potx" id="{D7485564-6666-4DDB-B0D3-55F6E694D6E5}" vid="{6E950D30-6FC6-4411-BCFF-468AD9ECA787}"/>
    </a:ext>
  </a:extLst>
</a:theme>
</file>

<file path=ppt/theme/theme2.xml><?xml version="1.0" encoding="utf-8"?>
<a:theme xmlns:a="http://schemas.openxmlformats.org/drawingml/2006/main" name="Office 主题​​">
  <a:themeElements>
    <a:clrScheme name="黄绿色">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方正静蕾简体">
      <a:majorFont>
        <a:latin typeface="方正静蕾简体"/>
        <a:ea typeface="方正静蕾简体"/>
        <a:cs typeface=""/>
      </a:majorFont>
      <a:minorFont>
        <a:latin typeface="方正静蕾简体"/>
        <a:ea typeface="方正静蕾简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Medical design presentation (widescreen)</Template>
  <TotalTime>884</TotalTime>
  <Words>3172</Words>
  <Application>Microsoft Office PowerPoint</Application>
  <PresentationFormat>Widescreen</PresentationFormat>
  <Paragraphs>298</Paragraphs>
  <Slides>56</Slides>
  <Notes>9</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56</vt:i4>
      </vt:variant>
    </vt:vector>
  </HeadingPairs>
  <TitlesOfParts>
    <vt:vector size="66" baseType="lpstr">
      <vt:lpstr>等线</vt:lpstr>
      <vt:lpstr>等线 Light</vt:lpstr>
      <vt:lpstr>Arial</vt:lpstr>
      <vt:lpstr>Franklin Gothic Medium</vt:lpstr>
      <vt:lpstr>Times New Roman</vt:lpstr>
      <vt:lpstr>Wingdings</vt:lpstr>
      <vt:lpstr>方正静蕾简体</vt:lpstr>
      <vt:lpstr>Medical Design 16x9</vt:lpstr>
      <vt:lpstr>Office 主题​​</vt:lpstr>
      <vt:lpstr>1_Office 主题​​</vt:lpstr>
      <vt:lpstr>PowerPoint Presentation</vt:lpstr>
      <vt:lpstr>1. TÍNH TRẠNG Ở NGƯỜI</vt:lpstr>
      <vt:lpstr>1. TÍNH TRẠNG Ở NGƯỜI</vt:lpstr>
      <vt:lpstr>1. TÍNH TRẠNG Ở NGƯỜI</vt:lpstr>
      <vt:lpstr>I. TÍNH TRẠNG Ở NGƯỜI</vt:lpstr>
      <vt:lpstr>2. BỆNH VÀ TẬT DI TRUYỀN Ở NGƯỜI</vt:lpstr>
      <vt:lpstr>II. BỆNH VÀ TẬT DI TRUYỀN Ở NGƯỜI</vt:lpstr>
      <vt:lpstr>2. BỆNH VÀ TẬT DI TRUYỀN Ở NGƯỜI</vt:lpstr>
      <vt:lpstr>2.. BỆNH VÀ TẬT DI TRUYỀN Ở NGƯỜI</vt:lpstr>
      <vt:lpstr>2. BỆNH VÀ TẬT DI TRUYỀN Ở NGƯỜI</vt:lpstr>
      <vt:lpstr>2. BỆNH VÀ TẬT DI TRUYỀN Ở NGƯỜI</vt:lpstr>
      <vt:lpstr>2. BỆNH VÀ TẬT DI TRUYỀN Ở NGƯỜI</vt:lpstr>
      <vt:lpstr>2. BỆNH VÀ TẬT DI TRUYỀN Ở NGƯỜI</vt:lpstr>
      <vt:lpstr>2. BỆNH VÀ TẬT DI TRUYỀN Ở NGƯỜI</vt:lpstr>
      <vt:lpstr>2. BỆNH VÀ TẬT DI TRUYỀN Ở NGƯỜI</vt:lpstr>
      <vt:lpstr>2. BỆNH VÀ TẬT DI TRUYỀN Ở NGƯỜI</vt:lpstr>
      <vt:lpstr>2. BỆNH VÀ TẬT DI TRUYỀN Ở NGƯỜI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Quách Thị Cẩm Tú</dc:creator>
  <cp:lastModifiedBy>HP</cp:lastModifiedBy>
  <cp:revision>117</cp:revision>
  <dcterms:created xsi:type="dcterms:W3CDTF">2024-06-17T08:21:52Z</dcterms:created>
  <dcterms:modified xsi:type="dcterms:W3CDTF">2025-03-04T00:43:27Z</dcterms:modified>
</cp:coreProperties>
</file>