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0" r:id="rId2"/>
    <p:sldMasterId id="2147483713" r:id="rId3"/>
    <p:sldMasterId id="2147483726" r:id="rId4"/>
    <p:sldMasterId id="2147483752" r:id="rId5"/>
    <p:sldMasterId id="2147483764" r:id="rId6"/>
  </p:sldMasterIdLst>
  <p:notesMasterIdLst>
    <p:notesMasterId r:id="rId49"/>
  </p:notesMasterIdLst>
  <p:sldIdLst>
    <p:sldId id="314" r:id="rId7"/>
    <p:sldId id="1276" r:id="rId8"/>
    <p:sldId id="433" r:id="rId9"/>
    <p:sldId id="437" r:id="rId10"/>
    <p:sldId id="1278" r:id="rId11"/>
    <p:sldId id="339" r:id="rId12"/>
    <p:sldId id="340" r:id="rId13"/>
    <p:sldId id="343" r:id="rId14"/>
    <p:sldId id="261" r:id="rId15"/>
    <p:sldId id="351" r:id="rId16"/>
    <p:sldId id="347" r:id="rId17"/>
    <p:sldId id="346" r:id="rId18"/>
    <p:sldId id="353" r:id="rId19"/>
    <p:sldId id="1279" r:id="rId20"/>
    <p:sldId id="328" r:id="rId21"/>
    <p:sldId id="1294" r:id="rId22"/>
    <p:sldId id="354" r:id="rId23"/>
    <p:sldId id="274" r:id="rId24"/>
    <p:sldId id="1286" r:id="rId25"/>
    <p:sldId id="511" r:id="rId26"/>
    <p:sldId id="1287" r:id="rId27"/>
    <p:sldId id="1280" r:id="rId28"/>
    <p:sldId id="1288" r:id="rId29"/>
    <p:sldId id="1284" r:id="rId30"/>
    <p:sldId id="1289" r:id="rId31"/>
    <p:sldId id="1285" r:id="rId32"/>
    <p:sldId id="1291" r:id="rId33"/>
    <p:sldId id="1290" r:id="rId34"/>
    <p:sldId id="361" r:id="rId35"/>
    <p:sldId id="363" r:id="rId36"/>
    <p:sldId id="364" r:id="rId37"/>
    <p:sldId id="365" r:id="rId38"/>
    <p:sldId id="1292" r:id="rId39"/>
    <p:sldId id="1293" r:id="rId40"/>
    <p:sldId id="519" r:id="rId41"/>
    <p:sldId id="1295" r:id="rId42"/>
    <p:sldId id="371" r:id="rId43"/>
    <p:sldId id="332" r:id="rId44"/>
    <p:sldId id="1299" r:id="rId45"/>
    <p:sldId id="1304" r:id="rId46"/>
    <p:sldId id="1300" r:id="rId47"/>
    <p:sldId id="360" r:id="rId48"/>
  </p:sldIdLst>
  <p:sldSz cx="9144000" cy="6858000" type="screen4x3"/>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14"/>
            <p14:sldId id="1276"/>
            <p14:sldId id="433"/>
            <p14:sldId id="437"/>
            <p14:sldId id="1278"/>
            <p14:sldId id="339"/>
            <p14:sldId id="340"/>
            <p14:sldId id="343"/>
            <p14:sldId id="261"/>
            <p14:sldId id="351"/>
            <p14:sldId id="347"/>
            <p14:sldId id="346"/>
            <p14:sldId id="353"/>
            <p14:sldId id="1279"/>
            <p14:sldId id="328"/>
            <p14:sldId id="1294"/>
            <p14:sldId id="354"/>
            <p14:sldId id="274"/>
            <p14:sldId id="1286"/>
            <p14:sldId id="511"/>
            <p14:sldId id="1287"/>
            <p14:sldId id="1280"/>
            <p14:sldId id="1288"/>
            <p14:sldId id="1284"/>
            <p14:sldId id="1289"/>
            <p14:sldId id="1285"/>
            <p14:sldId id="1291"/>
            <p14:sldId id="1290"/>
            <p14:sldId id="361"/>
            <p14:sldId id="363"/>
            <p14:sldId id="364"/>
            <p14:sldId id="365"/>
            <p14:sldId id="1292"/>
            <p14:sldId id="1293"/>
            <p14:sldId id="519"/>
            <p14:sldId id="1295"/>
            <p14:sldId id="371"/>
            <p14:sldId id="332"/>
            <p14:sldId id="1299"/>
            <p14:sldId id="1304"/>
            <p14:sldId id="1300"/>
            <p14:sldId id="360"/>
          </p14:sldIdLst>
        </p14:section>
        <p14:section name="Untitled Section" id="{493620FA-9B75-4C68-87DF-23964D95FFF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24" autoAdjust="0"/>
  </p:normalViewPr>
  <p:slideViewPr>
    <p:cSldViewPr>
      <p:cViewPr varScale="1">
        <p:scale>
          <a:sx n="64" d="100"/>
          <a:sy n="64" d="100"/>
        </p:scale>
        <p:origin x="1578" y="108"/>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3/8/2025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524C-F911-A817-C9D7-3D53137A2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638C9-E2D2-571D-7078-58F800F3A83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A2423E3-94E4-3703-270A-A30879E90C6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997CE56-D502-47EF-6DB3-58EA7462D69C}"/>
              </a:ext>
            </a:extLst>
          </p:cNvPr>
          <p:cNvSpPr>
            <a:spLocks noGrp="1"/>
          </p:cNvSpPr>
          <p:nvPr>
            <p:ph type="sldNum" sz="quarter" idx="10"/>
          </p:nvPr>
        </p:nvSpPr>
        <p:spPr/>
        <p:txBody>
          <a:bodyPr/>
          <a:lstStyle/>
          <a:p>
            <a:fld id="{7C42BE1D-C95D-4CE6-88F1-33EF17194843}" type="slidenum">
              <a:rPr lang="en-US" smtClean="0"/>
              <a:pPr/>
              <a:t>5</a:t>
            </a:fld>
            <a:endParaRPr lang="en-US"/>
          </a:p>
        </p:txBody>
      </p:sp>
    </p:spTree>
    <p:extLst>
      <p:ext uri="{BB962C8B-B14F-4D97-AF65-F5344CB8AC3E}">
        <p14:creationId xmlns:p14="http://schemas.microsoft.com/office/powerpoint/2010/main" val="1019332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7C42BE1D-C95D-4CE6-88F1-33EF17194843}" type="slidenum">
              <a:rPr lang="en-US" smtClean="0"/>
              <a:pPr/>
              <a:t>18</a:t>
            </a:fld>
            <a:endParaRPr lang="en-US"/>
          </a:p>
        </p:txBody>
      </p:sp>
    </p:spTree>
    <p:extLst>
      <p:ext uri="{BB962C8B-B14F-4D97-AF65-F5344CB8AC3E}">
        <p14:creationId xmlns:p14="http://schemas.microsoft.com/office/powerpoint/2010/main" val="175252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E53A-AC72-E2F2-2A81-28D004758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C9522-68A6-986A-FF5A-3E1B800B3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BC89B-2590-B7D5-667E-FC6726D26270}"/>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EE0C916A-C1E8-BD23-719B-BBAB5B6ED451}"/>
              </a:ext>
            </a:extLst>
          </p:cNvPr>
          <p:cNvSpPr>
            <a:spLocks noGrp="1"/>
          </p:cNvSpPr>
          <p:nvPr>
            <p:ph type="sldNum" sz="quarter" idx="5"/>
          </p:nvPr>
        </p:nvSpPr>
        <p:spPr/>
        <p:txBody>
          <a:bodyPr/>
          <a:lstStyle/>
          <a:p>
            <a:fld id="{7C42BE1D-C95D-4CE6-88F1-33EF17194843}" type="slidenum">
              <a:rPr lang="en-US" smtClean="0"/>
              <a:pPr/>
              <a:t>19</a:t>
            </a:fld>
            <a:endParaRPr lang="en-US"/>
          </a:p>
        </p:txBody>
      </p:sp>
    </p:spTree>
    <p:extLst>
      <p:ext uri="{BB962C8B-B14F-4D97-AF65-F5344CB8AC3E}">
        <p14:creationId xmlns:p14="http://schemas.microsoft.com/office/powerpoint/2010/main" val="419642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BA54F-CA09-6DBC-46A9-316C0DA4D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DF973-2052-1265-76DC-A964689CB8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39774-F94C-F039-821F-6E92AF7D3E8E}"/>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CD2BEF3C-48FF-6397-DC99-F94962ED819D}"/>
              </a:ext>
            </a:extLst>
          </p:cNvPr>
          <p:cNvSpPr>
            <a:spLocks noGrp="1"/>
          </p:cNvSpPr>
          <p:nvPr>
            <p:ph type="sldNum" sz="quarter" idx="5"/>
          </p:nvPr>
        </p:nvSpPr>
        <p:spPr/>
        <p:txBody>
          <a:bodyPr/>
          <a:lstStyle/>
          <a:p>
            <a:fld id="{7C42BE1D-C95D-4CE6-88F1-33EF17194843}" type="slidenum">
              <a:rPr lang="en-US" smtClean="0"/>
              <a:pPr/>
              <a:t>23</a:t>
            </a:fld>
            <a:endParaRPr lang="en-US"/>
          </a:p>
        </p:txBody>
      </p:sp>
    </p:spTree>
    <p:extLst>
      <p:ext uri="{BB962C8B-B14F-4D97-AF65-F5344CB8AC3E}">
        <p14:creationId xmlns:p14="http://schemas.microsoft.com/office/powerpoint/2010/main" val="61218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9E14-C7CD-2EC4-AF6A-827B61771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E11D1-B81C-D8C2-39CB-E394D4112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82C5B-6560-C9BF-C699-45283CE3B765}"/>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A58423AF-52B4-E39D-AF02-29FA8277B817}"/>
              </a:ext>
            </a:extLst>
          </p:cNvPr>
          <p:cNvSpPr>
            <a:spLocks noGrp="1"/>
          </p:cNvSpPr>
          <p:nvPr>
            <p:ph type="sldNum" sz="quarter" idx="5"/>
          </p:nvPr>
        </p:nvSpPr>
        <p:spPr/>
        <p:txBody>
          <a:bodyPr/>
          <a:lstStyle/>
          <a:p>
            <a:fld id="{7C42BE1D-C95D-4CE6-88F1-33EF17194843}" type="slidenum">
              <a:rPr lang="en-US" smtClean="0"/>
              <a:pPr/>
              <a:t>25</a:t>
            </a:fld>
            <a:endParaRPr lang="en-US"/>
          </a:p>
        </p:txBody>
      </p:sp>
    </p:spTree>
    <p:extLst>
      <p:ext uri="{BB962C8B-B14F-4D97-AF65-F5344CB8AC3E}">
        <p14:creationId xmlns:p14="http://schemas.microsoft.com/office/powerpoint/2010/main" val="314641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5414B-1DBB-DD80-46B3-EA1EAF0A3E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647460-1BFC-479A-4F9F-67B26E168FB8}"/>
              </a:ext>
            </a:extLst>
          </p:cNvPr>
          <p:cNvSpPr>
            <a:spLocks noGrp="1" noRot="1" noChangeAspect="1"/>
          </p:cNvSpPr>
          <p:nvPr>
            <p:ph type="sldImg"/>
          </p:nvPr>
        </p:nvSpPr>
        <p:spPr>
          <a:xfrm>
            <a:off x="1371600" y="1143000"/>
            <a:ext cx="4114800" cy="3086100"/>
          </a:xfrm>
        </p:spPr>
      </p:sp>
      <p:sp>
        <p:nvSpPr>
          <p:cNvPr id="3" name="备注占位符 2">
            <a:extLst>
              <a:ext uri="{FF2B5EF4-FFF2-40B4-BE49-F238E27FC236}">
                <a16:creationId xmlns:a16="http://schemas.microsoft.com/office/drawing/2014/main" id="{610A4EA3-19C2-6796-F0B7-8E1F6C1693A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D8E415F-E1AA-A0EE-68B8-37F263CAA40C}"/>
              </a:ext>
            </a:extLst>
          </p:cNvPr>
          <p:cNvSpPr>
            <a:spLocks noGrp="1"/>
          </p:cNvSpPr>
          <p:nvPr>
            <p:ph type="sldNum" sz="quarter" idx="10"/>
          </p:nvPr>
        </p:nvSpPr>
        <p:spPr/>
        <p:txBody>
          <a:bodyPr/>
          <a:lstStyle/>
          <a:p>
            <a:fld id="{C9E7B7F8-81FA-46DC-8926-8D6B124E54D6}" type="slidenum">
              <a:rPr lang="en-US" smtClean="0"/>
              <a:t>28</a:t>
            </a:fld>
            <a:endParaRPr lang="en-US"/>
          </a:p>
        </p:txBody>
      </p:sp>
    </p:spTree>
    <p:extLst>
      <p:ext uri="{BB962C8B-B14F-4D97-AF65-F5344CB8AC3E}">
        <p14:creationId xmlns:p14="http://schemas.microsoft.com/office/powerpoint/2010/main" val="157998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7C42BE1D-C95D-4CE6-88F1-33EF17194843}" type="slidenum">
              <a:rPr lang="en-US" smtClean="0"/>
              <a:pPr/>
              <a:t>32</a:t>
            </a:fld>
            <a:endParaRPr lang="en-US"/>
          </a:p>
        </p:txBody>
      </p:sp>
    </p:spTree>
    <p:extLst>
      <p:ext uri="{BB962C8B-B14F-4D97-AF65-F5344CB8AC3E}">
        <p14:creationId xmlns:p14="http://schemas.microsoft.com/office/powerpoint/2010/main" val="85767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0ED4-A2B6-DF3E-3C1D-1C7FB1A862F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B27C910-7833-8501-B76A-73E734C9C7D3}"/>
              </a:ext>
            </a:extLst>
          </p:cNvPr>
          <p:cNvSpPr>
            <a:spLocks noGrp="1" noRot="1" noChangeAspect="1"/>
          </p:cNvSpPr>
          <p:nvPr>
            <p:ph type="sldImg"/>
          </p:nvPr>
        </p:nvSpPr>
        <p:spPr>
          <a:xfrm>
            <a:off x="1371600" y="1143000"/>
            <a:ext cx="4114800" cy="3086100"/>
          </a:xfrm>
        </p:spPr>
      </p:sp>
      <p:sp>
        <p:nvSpPr>
          <p:cNvPr id="3" name="备注占位符 2">
            <a:extLst>
              <a:ext uri="{FF2B5EF4-FFF2-40B4-BE49-F238E27FC236}">
                <a16:creationId xmlns:a16="http://schemas.microsoft.com/office/drawing/2014/main" id="{613A7F2A-B1A4-B54C-09BB-F26ED575584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94264BD-156B-3958-0DB9-95E7B580F1D1}"/>
              </a:ext>
            </a:extLst>
          </p:cNvPr>
          <p:cNvSpPr>
            <a:spLocks noGrp="1"/>
          </p:cNvSpPr>
          <p:nvPr>
            <p:ph type="sldNum" sz="quarter" idx="10"/>
          </p:nvPr>
        </p:nvSpPr>
        <p:spPr/>
        <p:txBody>
          <a:bodyPr/>
          <a:lstStyle/>
          <a:p>
            <a:fld id="{C9E7B7F8-81FA-46DC-8926-8D6B124E54D6}" type="slidenum">
              <a:rPr lang="en-US" smtClean="0"/>
              <a:t>33</a:t>
            </a:fld>
            <a:endParaRPr lang="en-US"/>
          </a:p>
        </p:txBody>
      </p:sp>
    </p:spTree>
    <p:extLst>
      <p:ext uri="{BB962C8B-B14F-4D97-AF65-F5344CB8AC3E}">
        <p14:creationId xmlns:p14="http://schemas.microsoft.com/office/powerpoint/2010/main" val="195040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7351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60234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2781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65445840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83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1611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1871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0294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032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79385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03512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39741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965874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09215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43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368092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29228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059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6220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76817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0106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624036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47743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40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25617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616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36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00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45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29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2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3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68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01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65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868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56"/>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36"/>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1"/>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1"/>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2"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2" y="2368551"/>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8" name="页脚占位符 7"/>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4"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8"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2"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26"/>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pPr/>
              <a:t>3/8/2025</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4570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3/8/2025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63449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52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8" y="659479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2908936" y="2419351"/>
            <a:ext cx="3547586" cy="2585323"/>
          </a:xfrm>
          <a:prstGeom prst="rect">
            <a:avLst/>
          </a:prstGeom>
          <a:noFill/>
        </p:spPr>
        <p:txBody>
          <a:bodyPr wrap="square"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8.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8.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2.png"/><Relationship Id="rId5" Type="http://schemas.microsoft.com/office/2007/relationships/media" Target="../media/media5.mp3"/><Relationship Id="rId10"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2.png"/><Relationship Id="rId5" Type="http://schemas.microsoft.com/office/2007/relationships/media" Target="../media/media5.mp3"/><Relationship Id="rId10"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2.png"/><Relationship Id="rId5" Type="http://schemas.microsoft.com/office/2007/relationships/media" Target="../media/media5.mp3"/><Relationship Id="rId10"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5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1.png"/><Relationship Id="rId5" Type="http://schemas.microsoft.com/office/2007/relationships/media" Target="../media/media5.mp3"/><Relationship Id="rId10" Type="http://schemas.openxmlformats.org/officeDocument/2006/relationships/notesSlide" Target="../notesSlides/notesSlide8.xml"/><Relationship Id="rId4" Type="http://schemas.openxmlformats.org/officeDocument/2006/relationships/audio" Target="../media/media4.mp3"/><Relationship Id="rId9"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5.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5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366284" y="1944756"/>
            <a:ext cx="6383812" cy="5131110"/>
          </a:xfrm>
          <a:prstGeom prst="rect">
            <a:avLst/>
          </a:prstGeom>
        </p:spPr>
        <p:txBody>
          <a:bodyPr spcFirstLastPara="1" wrap="none" fromWordArt="1">
            <a:prstTxWarp prst="textArchUp">
              <a:avLst>
                <a:gd name="adj" fmla="val 10800000"/>
              </a:avLst>
            </a:prstTxWarp>
          </a:bodyPr>
          <a:lstStyle/>
          <a:p>
            <a:pPr algn="ctr"/>
            <a:r>
              <a:rPr lang="en-US" sz="2700" kern="10" dirty="0">
                <a:ln w="9525">
                  <a:solidFill>
                    <a:srgbClr val="FF0066"/>
                  </a:solidFill>
                  <a:round/>
                  <a:headEnd/>
                  <a:tailEnd/>
                </a:ln>
                <a:solidFill>
                  <a:srgbClr val="7030A0"/>
                </a:solidFill>
                <a:cs typeface="Arial" panose="020B0604020202020204" pitchFamily="34" charset="0"/>
              </a:rPr>
              <a:t>CHÀO MỪNG QUÝ THẦY,CÔ</a:t>
            </a:r>
            <a:r>
              <a:rPr lang="vi-VN" sz="2700" kern="10" dirty="0">
                <a:ln w="9525">
                  <a:solidFill>
                    <a:srgbClr val="FF0066"/>
                  </a:solidFill>
                  <a:round/>
                  <a:headEnd/>
                  <a:tailEnd/>
                </a:ln>
                <a:solidFill>
                  <a:srgbClr val="7030A0"/>
                </a:solidFill>
                <a:cs typeface="Arial" panose="020B0604020202020204" pitchFamily="34" charset="0"/>
              </a:rPr>
              <a:t> </a:t>
            </a:r>
            <a:r>
              <a:rPr lang="vi-VN" sz="2700" kern="10">
                <a:ln w="9525">
                  <a:solidFill>
                    <a:srgbClr val="FF0066"/>
                  </a:solidFill>
                  <a:round/>
                  <a:headEnd/>
                  <a:tailEnd/>
                </a:ln>
                <a:solidFill>
                  <a:srgbClr val="7030A0"/>
                </a:solidFill>
                <a:cs typeface="Arial" panose="020B0604020202020204" pitchFamily="34" charset="0"/>
              </a:rPr>
              <a:t>VỀ DỰ </a:t>
            </a:r>
            <a:r>
              <a:rPr lang="en-US" sz="2700" kern="10">
                <a:ln w="9525">
                  <a:solidFill>
                    <a:srgbClr val="FF0066"/>
                  </a:solidFill>
                  <a:round/>
                  <a:headEnd/>
                  <a:tailEnd/>
                </a:ln>
                <a:solidFill>
                  <a:srgbClr val="7030A0"/>
                </a:solidFill>
                <a:cs typeface="Arial" panose="020B0604020202020204" pitchFamily="34" charset="0"/>
              </a:rPr>
              <a:t>GIỜ  </a:t>
            </a:r>
            <a:endParaRPr lang="en-US" sz="2700" kern="10" dirty="0">
              <a:ln w="9525">
                <a:solidFill>
                  <a:srgbClr val="FF0066"/>
                </a:solidFill>
                <a:round/>
                <a:headEnd/>
                <a:tailEnd/>
              </a:ln>
              <a:solidFill>
                <a:srgbClr val="7030A0"/>
              </a:solidFill>
              <a:cs typeface="Arial" panose="020B0604020202020204" pitchFamily="34" charset="0"/>
            </a:endParaRPr>
          </a:p>
        </p:txBody>
      </p:sp>
      <p:sp>
        <p:nvSpPr>
          <p:cNvPr id="6" name="Rectangle 7"/>
          <p:cNvSpPr>
            <a:spLocks noChangeArrowheads="1"/>
          </p:cNvSpPr>
          <p:nvPr/>
        </p:nvSpPr>
        <p:spPr bwMode="auto">
          <a:xfrm>
            <a:off x="2752563" y="4913245"/>
            <a:ext cx="35961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800" dirty="0" err="1">
                <a:solidFill>
                  <a:srgbClr val="00B0F0"/>
                </a:solidFill>
                <a:latin typeface="Times New Roman" panose="02020603050405020304" pitchFamily="18" charset="0"/>
                <a:cs typeface="Times New Roman" panose="02020603050405020304" pitchFamily="18" charset="0"/>
              </a:rPr>
              <a:t>Giáo</a:t>
            </a:r>
            <a:r>
              <a:rPr lang="en-US" altLang="en-US" sz="1800" dirty="0">
                <a:solidFill>
                  <a:srgbClr val="00B0F0"/>
                </a:solidFill>
                <a:latin typeface="Times New Roman" panose="02020603050405020304" pitchFamily="18" charset="0"/>
                <a:cs typeface="Times New Roman" panose="02020603050405020304" pitchFamily="18" charset="0"/>
              </a:rPr>
              <a:t> </a:t>
            </a:r>
            <a:r>
              <a:rPr lang="en-US" altLang="en-US" sz="1800" dirty="0" err="1">
                <a:solidFill>
                  <a:srgbClr val="00B0F0"/>
                </a:solidFill>
                <a:latin typeface="Times New Roman" panose="02020603050405020304" pitchFamily="18" charset="0"/>
                <a:cs typeface="Times New Roman" panose="02020603050405020304" pitchFamily="18" charset="0"/>
              </a:rPr>
              <a:t>viên</a:t>
            </a:r>
            <a:r>
              <a:rPr lang="en-US" altLang="en-US" sz="1800" dirty="0">
                <a:solidFill>
                  <a:srgbClr val="00B0F0"/>
                </a:solidFill>
                <a:latin typeface="Times New Roman" panose="02020603050405020304" pitchFamily="18" charset="0"/>
                <a:cs typeface="Times New Roman" panose="02020603050405020304" pitchFamily="18" charset="0"/>
              </a:rPr>
              <a:t> </a:t>
            </a:r>
            <a:r>
              <a:rPr lang="en-US" altLang="en-US" sz="1800">
                <a:solidFill>
                  <a:srgbClr val="00B0F0"/>
                </a:solidFill>
                <a:latin typeface="Times New Roman" panose="02020603050405020304" pitchFamily="18" charset="0"/>
                <a:cs typeface="Times New Roman" panose="02020603050405020304" pitchFamily="18" charset="0"/>
              </a:rPr>
              <a:t>: Nguyễn </a:t>
            </a:r>
            <a:r>
              <a:rPr lang="en-US" altLang="en-US" sz="1800" dirty="0" err="1">
                <a:solidFill>
                  <a:srgbClr val="00B0F0"/>
                </a:solidFill>
                <a:latin typeface="Times New Roman" panose="02020603050405020304" pitchFamily="18" charset="0"/>
                <a:cs typeface="Times New Roman" panose="02020603050405020304" pitchFamily="18" charset="0"/>
              </a:rPr>
              <a:t>Thị</a:t>
            </a:r>
            <a:r>
              <a:rPr lang="en-US" altLang="en-US" sz="1800" dirty="0">
                <a:solidFill>
                  <a:srgbClr val="00B0F0"/>
                </a:solidFill>
                <a:latin typeface="Times New Roman" panose="02020603050405020304" pitchFamily="18" charset="0"/>
                <a:cs typeface="Times New Roman" panose="02020603050405020304" pitchFamily="18" charset="0"/>
              </a:rPr>
              <a:t> </a:t>
            </a:r>
            <a:r>
              <a:rPr lang="en-US" altLang="en-US" sz="1800" err="1">
                <a:solidFill>
                  <a:srgbClr val="00B0F0"/>
                </a:solidFill>
                <a:latin typeface="Times New Roman" panose="02020603050405020304" pitchFamily="18" charset="0"/>
                <a:cs typeface="Times New Roman" panose="02020603050405020304" pitchFamily="18" charset="0"/>
              </a:rPr>
              <a:t>Bích</a:t>
            </a:r>
            <a:r>
              <a:rPr lang="en-US" altLang="en-US" sz="1800">
                <a:solidFill>
                  <a:srgbClr val="00B0F0"/>
                </a:solidFill>
                <a:latin typeface="Times New Roman" panose="02020603050405020304" pitchFamily="18" charset="0"/>
                <a:cs typeface="Times New Roman" panose="02020603050405020304" pitchFamily="18" charset="0"/>
              </a:rPr>
              <a:t> Hạnh</a:t>
            </a:r>
            <a:endParaRPr lang="en-US" altLang="en-US" sz="1800" dirty="0">
              <a:solidFill>
                <a:srgbClr val="00B0F0"/>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en-US" altLang="en-US" sz="1800" dirty="0" err="1">
                <a:solidFill>
                  <a:srgbClr val="00B0F0"/>
                </a:solidFill>
                <a:latin typeface="Times New Roman" panose="02020603050405020304" pitchFamily="18" charset="0"/>
                <a:cs typeface="Times New Roman" panose="02020603050405020304" pitchFamily="18" charset="0"/>
              </a:rPr>
              <a:t>Trường</a:t>
            </a:r>
            <a:r>
              <a:rPr lang="en-US" altLang="en-US" sz="1800">
                <a:solidFill>
                  <a:srgbClr val="00B0F0"/>
                </a:solidFill>
                <a:latin typeface="Times New Roman" panose="02020603050405020304" pitchFamily="18" charset="0"/>
                <a:cs typeface="Times New Roman" panose="02020603050405020304" pitchFamily="18" charset="0"/>
              </a:rPr>
              <a:t>: TH-THCS Hòa Hội</a:t>
            </a:r>
            <a:endParaRPr lang="en-US" altLang="en-US" sz="1800" dirty="0">
              <a:solidFill>
                <a:srgbClr val="00B0F0"/>
              </a:solidFill>
              <a:latin typeface="Times New Roman" panose="02020603050405020304" pitchFamily="18" charset="0"/>
              <a:cs typeface="Times New Roman" panose="02020603050405020304" pitchFamily="18" charset="0"/>
            </a:endParaRPr>
          </a:p>
          <a:p>
            <a:pPr eaLnBrk="1" hangingPunct="1">
              <a:spcBef>
                <a:spcPct val="0"/>
              </a:spcBef>
              <a:buClrTx/>
              <a:buFontTx/>
              <a:buNone/>
            </a:pPr>
            <a:endParaRPr lang="en-US" altLang="en-US" sz="1800" dirty="0">
              <a:solidFill>
                <a:srgbClr val="0070C0"/>
              </a:solidFill>
              <a:latin typeface="Times New Roman" panose="02020603050405020304" pitchFamily="18" charset="0"/>
              <a:cs typeface="Times New Roman" panose="02020603050405020304" pitchFamily="18" charset="0"/>
            </a:endParaRPr>
          </a:p>
        </p:txBody>
      </p:sp>
      <p:pic>
        <p:nvPicPr>
          <p:cNvPr id="7" name="Picture 9"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93749" y="4564831"/>
            <a:ext cx="1070532" cy="57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27" y="939413"/>
            <a:ext cx="1050403" cy="1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55121" y="1192416"/>
            <a:ext cx="1357589" cy="85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146131" y="4352068"/>
            <a:ext cx="875204" cy="108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416686" y="2797672"/>
            <a:ext cx="3596150" cy="507831"/>
          </a:xfrm>
          <a:prstGeom prst="rect">
            <a:avLst/>
          </a:prstGeom>
        </p:spPr>
        <p:txBody>
          <a:bodyPr wrap="square">
            <a:spAutoFit/>
          </a:bodyPr>
          <a:lstStyle/>
          <a:p>
            <a:pPr eaLnBrk="1" hangingPunct="1">
              <a:spcBef>
                <a:spcPct val="50000"/>
              </a:spcBef>
              <a:buFont typeface="Arial" panose="020B0604020202020204" pitchFamily="34" charset="0"/>
              <a:buNone/>
            </a:pPr>
            <a:r>
              <a:rPr lang="en-US" altLang="en-US" sz="2700" b="1" i="1">
                <a:solidFill>
                  <a:srgbClr val="0000FF"/>
                </a:solidFill>
                <a:latin typeface="Times New Roman" panose="02020603050405020304" pitchFamily="18" charset="0"/>
                <a:cs typeface="Times New Roman" panose="02020603050405020304" pitchFamily="18" charset="0"/>
              </a:rPr>
              <a:t>            MÔN KHTN3   </a:t>
            </a:r>
            <a:endParaRPr lang="en-US" altLang="en-US" sz="2700" b="1" i="1" dirty="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E803C29-2215-1006-650D-7C445AEEB45F}"/>
              </a:ext>
            </a:extLst>
          </p:cNvPr>
          <p:cNvSpPr/>
          <p:nvPr/>
        </p:nvSpPr>
        <p:spPr>
          <a:xfrm>
            <a:off x="2571750" y="3329100"/>
            <a:ext cx="3596150" cy="507831"/>
          </a:xfrm>
          <a:prstGeom prst="rect">
            <a:avLst/>
          </a:prstGeom>
        </p:spPr>
        <p:txBody>
          <a:bodyPr wrap="square">
            <a:spAutoFit/>
          </a:bodyPr>
          <a:lstStyle/>
          <a:p>
            <a:pPr eaLnBrk="1" hangingPunct="1">
              <a:spcBef>
                <a:spcPct val="50000"/>
              </a:spcBef>
              <a:buFont typeface="Arial" panose="020B0604020202020204" pitchFamily="34" charset="0"/>
              <a:buNone/>
            </a:pPr>
            <a:r>
              <a:rPr lang="en-US" altLang="en-US" sz="2700" b="1" i="1">
                <a:solidFill>
                  <a:srgbClr val="FF0000"/>
                </a:solidFill>
                <a:latin typeface="Times New Roman" panose="02020603050405020304" pitchFamily="18" charset="0"/>
                <a:cs typeface="Times New Roman" panose="02020603050405020304" pitchFamily="18" charset="0"/>
              </a:rPr>
              <a:t>            LỚP 8A3   </a:t>
            </a:r>
            <a:endParaRPr lang="en-US" altLang="en-US" sz="27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75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20652" y="152400"/>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4" name="Rectangle 6" descr="Oak"/>
          <p:cNvSpPr>
            <a:spLocks noChangeArrowheads="1"/>
          </p:cNvSpPr>
          <p:nvPr/>
        </p:nvSpPr>
        <p:spPr bwMode="auto">
          <a:xfrm>
            <a:off x="228600" y="909721"/>
            <a:ext cx="7315200" cy="461665"/>
          </a:xfrm>
          <a:prstGeom prst="rect">
            <a:avLst/>
          </a:prstGeom>
          <a:noFill/>
          <a:ln w="9525">
            <a:noFill/>
            <a:miter lim="800000"/>
            <a:headEnd/>
            <a:tailEnd/>
          </a:ln>
          <a:effectLst/>
        </p:spPr>
        <p:txBody>
          <a:bodyPr wrap="square">
            <a:spAutoFit/>
          </a:bodyPr>
          <a:lstStyle/>
          <a:p>
            <a:pPr marL="457200" indent="-457200" algn="just"/>
            <a:r>
              <a:rPr lang="en-US" sz="2400" b="1" dirty="0">
                <a:solidFill>
                  <a:srgbClr val="FF0066"/>
                </a:solidFill>
                <a:latin typeface="Times New Roman" pitchFamily="18" charset="0"/>
              </a:rPr>
              <a:t>I. </a:t>
            </a:r>
            <a:r>
              <a:rPr lang="en-US" sz="2400" b="1" dirty="0" err="1">
                <a:solidFill>
                  <a:srgbClr val="FF0066"/>
                </a:solidFill>
                <a:latin typeface="Times New Roman" pitchFamily="18" charset="0"/>
              </a:rPr>
              <a:t>Khái</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niện</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quần</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xã</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sinh</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vật</a:t>
            </a:r>
            <a:r>
              <a:rPr lang="en-US" sz="2400" b="1" dirty="0">
                <a:solidFill>
                  <a:srgbClr val="FF0066"/>
                </a:solidFill>
                <a:latin typeface="Times New Roman" pitchFamily="18" charset="0"/>
              </a:rPr>
              <a:t>?</a:t>
            </a:r>
          </a:p>
        </p:txBody>
      </p:sp>
      <p:sp>
        <p:nvSpPr>
          <p:cNvPr id="11" name="Rectangle 5"/>
          <p:cNvSpPr>
            <a:spLocks noChangeArrowheads="1"/>
          </p:cNvSpPr>
          <p:nvPr/>
        </p:nvSpPr>
        <p:spPr bwMode="auto">
          <a:xfrm>
            <a:off x="749301" y="3886200"/>
            <a:ext cx="8013700" cy="1938992"/>
          </a:xfrm>
          <a:prstGeom prst="rect">
            <a:avLst/>
          </a:prstGeom>
          <a:noFill/>
          <a:ln w="9525">
            <a:noFill/>
            <a:miter lim="800000"/>
            <a:headEnd/>
            <a:tailEnd/>
          </a:ln>
        </p:spPr>
        <p:txBody>
          <a:bodyPr wrap="square">
            <a:spAutoFit/>
          </a:bodyPr>
          <a:lstStyle/>
          <a:p>
            <a:pPr algn="just">
              <a:spcBef>
                <a:spcPct val="50000"/>
              </a:spcBef>
            </a:pPr>
            <a:r>
              <a:rPr lang="en-US" sz="2400" b="1" dirty="0" err="1">
                <a:latin typeface="Times New Roman" panose="02020603050405020304" pitchFamily="18" charset="0"/>
                <a:cs typeface="Times New Roman" panose="02020603050405020304" pitchFamily="18" charset="0"/>
              </a:rPr>
              <a:t>Quần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một tập hợp các quần thể sinh vật thuộc nhiều loài khác nhau, cùng sống trong một không gian và thời gian nhất định. Các sinh vật trong quần xã có mối quan hệ gắn bó với nhau như một thể thống </a:t>
            </a:r>
            <a:r>
              <a:rPr lang="nl-NL" sz="2400" b="1">
                <a:latin typeface="Times New Roman" panose="02020603050405020304" pitchFamily="18" charset="0"/>
                <a:cs typeface="Times New Roman" panose="02020603050405020304" pitchFamily="18" charset="0"/>
              </a:rPr>
              <a:t>nhất do đó </a:t>
            </a:r>
            <a:r>
              <a:rPr lang="nl-NL" sz="2400" b="1" dirty="0">
                <a:latin typeface="Times New Roman" panose="02020603050405020304" pitchFamily="18" charset="0"/>
                <a:cs typeface="Times New Roman" panose="02020603050405020304" pitchFamily="18" charset="0"/>
              </a:rPr>
              <a:t>quần xã có cấu trúc tương đối ổn định.</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3" name="Picture 4"/>
          <p:cNvPicPr>
            <a:picLocks noChangeAspect="1" noChangeArrowheads="1"/>
          </p:cNvPicPr>
          <p:nvPr/>
        </p:nvPicPr>
        <p:blipFill>
          <a:blip r:embed="rId2" cstate="print"/>
          <a:srcRect/>
          <a:stretch>
            <a:fillRect/>
          </a:stretch>
        </p:blipFill>
        <p:spPr bwMode="auto">
          <a:xfrm>
            <a:off x="241300" y="3200400"/>
            <a:ext cx="533400" cy="533400"/>
          </a:xfrm>
          <a:prstGeom prst="rect">
            <a:avLst/>
          </a:prstGeom>
          <a:noFill/>
          <a:ln w="9360">
            <a:solidFill>
              <a:srgbClr val="3366FF"/>
            </a:solidFill>
            <a:miter lim="800000"/>
            <a:headEnd/>
            <a:tailEnd/>
          </a:ln>
          <a:effectLst/>
        </p:spPr>
      </p:pic>
      <p:sp>
        <p:nvSpPr>
          <p:cNvPr id="14" name="Rectangle 3"/>
          <p:cNvSpPr>
            <a:spLocks noChangeArrowheads="1"/>
          </p:cNvSpPr>
          <p:nvPr/>
        </p:nvSpPr>
        <p:spPr bwMode="auto">
          <a:xfrm>
            <a:off x="889000" y="5825192"/>
            <a:ext cx="7632700" cy="575608"/>
          </a:xfrm>
          <a:prstGeom prst="rect">
            <a:avLst/>
          </a:prstGeom>
          <a:noFill/>
          <a:ln w="9525">
            <a:noFill/>
            <a:round/>
            <a:headEnd/>
            <a:tailEnd/>
          </a:ln>
          <a:effectLst/>
        </p:spPr>
        <p:txBody>
          <a:bodyPr wrap="none"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u="sng" dirty="0" err="1">
                <a:latin typeface="Times New Roman" pitchFamily="18" charset="0"/>
              </a:rPr>
              <a:t>Ví</a:t>
            </a:r>
            <a:r>
              <a:rPr lang="en-US" sz="2400" b="1" u="sng" dirty="0">
                <a:latin typeface="Times New Roman" pitchFamily="18" charset="0"/>
              </a:rPr>
              <a:t> </a:t>
            </a:r>
            <a:r>
              <a:rPr lang="en-US" sz="2400" b="1" u="sng" dirty="0" err="1">
                <a:latin typeface="Times New Roman" pitchFamily="18" charset="0"/>
              </a:rPr>
              <a:t>dụ</a:t>
            </a:r>
            <a:r>
              <a:rPr lang="en-US" sz="2400" b="1" dirty="0">
                <a:latin typeface="Times New Roman" pitchFamily="18" charset="0"/>
              </a:rPr>
              <a:t>: </a:t>
            </a:r>
            <a:r>
              <a:rPr lang="en-US" sz="2400" b="1" dirty="0" err="1">
                <a:latin typeface="Times New Roman" pitchFamily="18" charset="0"/>
              </a:rPr>
              <a:t>quần</a:t>
            </a:r>
            <a:r>
              <a:rPr lang="en-US" sz="2400" b="1" dirty="0">
                <a:latin typeface="Times New Roman" pitchFamily="18" charset="0"/>
              </a:rPr>
              <a:t> </a:t>
            </a:r>
            <a:r>
              <a:rPr lang="en-US" sz="2400" b="1" dirty="0" err="1">
                <a:latin typeface="Times New Roman" pitchFamily="18" charset="0"/>
              </a:rPr>
              <a:t>xã</a:t>
            </a:r>
            <a:r>
              <a:rPr lang="en-US" sz="2400" b="1" dirty="0">
                <a:latin typeface="Times New Roman" pitchFamily="18" charset="0"/>
              </a:rPr>
              <a:t> </a:t>
            </a:r>
            <a:r>
              <a:rPr lang="en-US" sz="2400" b="1" dirty="0" err="1">
                <a:latin typeface="Times New Roman" pitchFamily="18" charset="0"/>
              </a:rPr>
              <a:t>rừng</a:t>
            </a:r>
            <a:r>
              <a:rPr lang="en-US" sz="2400" b="1" dirty="0">
                <a:latin typeface="Times New Roman" pitchFamily="18" charset="0"/>
              </a:rPr>
              <a:t> </a:t>
            </a:r>
            <a:r>
              <a:rPr lang="en-US" sz="2400" b="1" dirty="0" err="1">
                <a:latin typeface="Times New Roman" pitchFamily="18" charset="0"/>
              </a:rPr>
              <a:t>ngập</a:t>
            </a:r>
            <a:r>
              <a:rPr lang="en-US" sz="2400" b="1" dirty="0">
                <a:latin typeface="Times New Roman" pitchFamily="18" charset="0"/>
              </a:rPr>
              <a:t> </a:t>
            </a:r>
            <a:r>
              <a:rPr lang="en-US" sz="2400" b="1" dirty="0" err="1">
                <a:latin typeface="Times New Roman" pitchFamily="18" charset="0"/>
              </a:rPr>
              <a:t>mặn</a:t>
            </a:r>
            <a:r>
              <a:rPr lang="en-US" sz="2400" b="1" dirty="0">
                <a:latin typeface="Times New Roman" pitchFamily="18" charset="0"/>
              </a:rPr>
              <a:t>, </a:t>
            </a:r>
            <a:r>
              <a:rPr lang="en-US" sz="2400" b="1" dirty="0" err="1">
                <a:latin typeface="Times New Roman" pitchFamily="18" charset="0"/>
              </a:rPr>
              <a:t>quần</a:t>
            </a:r>
            <a:r>
              <a:rPr lang="en-US" sz="2400" b="1" dirty="0">
                <a:latin typeface="Times New Roman" pitchFamily="18" charset="0"/>
              </a:rPr>
              <a:t> </a:t>
            </a:r>
            <a:r>
              <a:rPr lang="en-US" sz="2400" b="1" dirty="0" err="1">
                <a:latin typeface="Times New Roman" pitchFamily="18" charset="0"/>
              </a:rPr>
              <a:t>xã</a:t>
            </a:r>
            <a:r>
              <a:rPr lang="en-US" sz="2400" b="1" dirty="0">
                <a:latin typeface="Times New Roman" pitchFamily="18" charset="0"/>
              </a:rPr>
              <a:t> </a:t>
            </a:r>
            <a:r>
              <a:rPr lang="en-US" sz="2400" b="1" dirty="0" err="1">
                <a:latin typeface="Times New Roman" pitchFamily="18" charset="0"/>
              </a:rPr>
              <a:t>đồi</a:t>
            </a:r>
            <a:r>
              <a:rPr lang="en-US" sz="2400" b="1" dirty="0">
                <a:latin typeface="Times New Roman" pitchFamily="18" charset="0"/>
              </a:rPr>
              <a:t> </a:t>
            </a:r>
            <a:r>
              <a:rPr lang="en-US" sz="2400" b="1" dirty="0" err="1">
                <a:latin typeface="Times New Roman" pitchFamily="18" charset="0"/>
              </a:rPr>
              <a:t>cọ</a:t>
            </a:r>
            <a:r>
              <a:rPr lang="en-US" sz="2400" b="1" dirty="0">
                <a:latin typeface="Times New Roman" pitchFamily="18" charset="0"/>
              </a:rPr>
              <a:t> ,...</a:t>
            </a:r>
          </a:p>
        </p:txBody>
      </p:sp>
      <p:sp>
        <p:nvSpPr>
          <p:cNvPr id="5" name="Oval Callout 4"/>
          <p:cNvSpPr/>
          <p:nvPr/>
        </p:nvSpPr>
        <p:spPr>
          <a:xfrm>
            <a:off x="2667000" y="1591508"/>
            <a:ext cx="4648200" cy="16088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971800" y="2134344"/>
            <a:ext cx="4191000" cy="523220"/>
          </a:xfrm>
          <a:prstGeom prst="rect">
            <a:avLst/>
          </a:prstGeom>
          <a:noFill/>
        </p:spPr>
        <p:txBody>
          <a:bodyPr wrap="square" rtlCol="0">
            <a:spAutoFit/>
          </a:bodyPr>
          <a:lstStyle/>
          <a:p>
            <a:r>
              <a:rPr lang="en-US" sz="2800" dirty="0" err="1">
                <a:solidFill>
                  <a:schemeClr val="bg1"/>
                </a:solidFill>
              </a:rPr>
              <a:t>Quần</a:t>
            </a:r>
            <a:r>
              <a:rPr lang="en-US" sz="2800" dirty="0">
                <a:solidFill>
                  <a:schemeClr val="bg1"/>
                </a:solidFill>
              </a:rPr>
              <a:t> </a:t>
            </a:r>
            <a:r>
              <a:rPr lang="en-US" sz="2800" dirty="0" err="1">
                <a:solidFill>
                  <a:schemeClr val="bg1"/>
                </a:solidFill>
              </a:rPr>
              <a:t>xã</a:t>
            </a:r>
            <a:r>
              <a:rPr lang="en-US" sz="2800" dirty="0">
                <a:solidFill>
                  <a:schemeClr val="bg1"/>
                </a:solidFill>
              </a:rPr>
              <a:t>  </a:t>
            </a:r>
            <a:r>
              <a:rPr lang="en-US" sz="2800" dirty="0" err="1">
                <a:solidFill>
                  <a:schemeClr val="bg1"/>
                </a:solidFill>
              </a:rPr>
              <a:t>sinh</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là</a:t>
            </a:r>
            <a:r>
              <a:rPr lang="en-US" sz="2800" dirty="0">
                <a:solidFill>
                  <a:schemeClr val="bg1"/>
                </a:solidFill>
              </a:rPr>
              <a:t> </a:t>
            </a:r>
            <a:r>
              <a:rPr lang="en-US" sz="2800" dirty="0" err="1">
                <a:solidFill>
                  <a:schemeClr val="bg1"/>
                </a:solidFill>
              </a:rPr>
              <a:t>gì</a:t>
            </a:r>
            <a:r>
              <a:rPr lang="en-US" sz="2800" dirty="0">
                <a:solidFill>
                  <a:schemeClr val="bg1"/>
                </a:solidFill>
              </a:rPr>
              <a:t>?</a:t>
            </a:r>
          </a:p>
        </p:txBody>
      </p:sp>
    </p:spTree>
    <p:extLst>
      <p:ext uri="{BB962C8B-B14F-4D97-AF65-F5344CB8AC3E}">
        <p14:creationId xmlns:p14="http://schemas.microsoft.com/office/powerpoint/2010/main" val="24363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fill="hold" nodeType="clickEffect">
                                  <p:stCondLst>
                                    <p:cond delay="0"/>
                                  </p:stCondLst>
                                  <p:childTnLst>
                                    <p:set>
                                      <p:cBhvr additive="repl">
                                        <p:cTn id="14" dur="1" fill="hold">
                                          <p:stCondLst>
                                            <p:cond delay="0"/>
                                          </p:stCondLst>
                                        </p:cTn>
                                        <p:tgtEl>
                                          <p:spTgt spid="14"/>
                                        </p:tgtEl>
                                        <p:attrNameLst>
                                          <p:attrName>style.visibility</p:attrName>
                                        </p:attrNameLst>
                                      </p:cBhvr>
                                      <p:to>
                                        <p:strVal val="visible"/>
                                      </p:to>
                                    </p:set>
                                    <p:animEffect transition="in" filter="fade">
                                      <p:cBhvr additive="repl">
                                        <p:cTn id="15" dur="100"/>
                                        <p:tgtEl>
                                          <p:spTgt spid="14"/>
                                        </p:tgtEl>
                                      </p:cBhvr>
                                    </p:animEffect>
                                    <p:anim calcmode="lin" valueType="num">
                                      <p:cBhvr additive="repl">
                                        <p:cTn id="16" dur="400" fill="hold"/>
                                        <p:tgtEl>
                                          <p:spTgt spid="14"/>
                                        </p:tgtEl>
                                        <p:attrNameLst>
                                          <p:attrName>ppt_x</p:attrName>
                                        </p:attrNameLst>
                                      </p:cBhvr>
                                      <p:tavLst>
                                        <p:tav tm="100000">
                                          <p:val>
                                            <p:strVal val="#ppt_x"/>
                                          </p:val>
                                        </p:tav>
                                        <p:tav>
                                          <p:val>
                                            <p:strVal val="#ppt_x"/>
                                          </p:val>
                                        </p:tav>
                                      </p:tavLst>
                                    </p:anim>
                                    <p:anim calcmode="lin" valueType="num">
                                      <p:cBhvr additive="repl">
                                        <p:cTn id="17" dur="400" fill="hold"/>
                                        <p:tgtEl>
                                          <p:spTgt spid="14"/>
                                        </p:tgtEl>
                                        <p:attrNameLst>
                                          <p:attrName>ppt_y</p:attrName>
                                        </p:attrNameLst>
                                      </p:cBhvr>
                                      <p:tavLst>
                                        <p:tav tm="100000">
                                          <p:val>
                                            <p:strVal val="#ppt_y+0.31"/>
                                          </p:val>
                                        </p:tav>
                                        <p:tav>
                                          <p:val>
                                            <p:strVal val="#ppt_y+0.31"/>
                                          </p:val>
                                        </p:tav>
                                      </p:tavLst>
                                    </p:anim>
                                    <p:anim calcmode="lin" valueType="num">
                                      <p:cBhvr additive="repl">
                                        <p:cTn id="18" dur="600" decel="50000" fill="hold">
                                          <p:stCondLst>
                                            <p:cond delay="0"/>
                                          </p:stCondLst>
                                        </p:cTn>
                                        <p:tgtEl>
                                          <p:spTgt spid="14"/>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p:val>
                                            <p:strVal val="#ppt_x"/>
                                          </p:val>
                                        </p:tav>
                                      </p:tavLst>
                                    </p:anim>
                                    <p:anim calcmode="lin" valueType="num">
                                      <p:cBhvr additive="repl">
                                        <p:cTn id="19" dur="600" decel="50000" fill="hold">
                                          <p:stCondLst>
                                            <p:cond delay="0"/>
                                          </p:stCondLst>
                                        </p:cTn>
                                        <p:tgtEl>
                                          <p:spTgt spid="14"/>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ungngapman"/>
          <p:cNvPicPr>
            <a:picLocks noChangeAspect="1" noChangeArrowheads="1"/>
          </p:cNvPicPr>
          <p:nvPr/>
        </p:nvPicPr>
        <p:blipFill>
          <a:blip r:embed="rId2"/>
          <a:srcRect/>
          <a:stretch>
            <a:fillRect/>
          </a:stretch>
        </p:blipFill>
        <p:spPr bwMode="auto">
          <a:xfrm>
            <a:off x="0" y="1"/>
            <a:ext cx="4572000" cy="5943600"/>
          </a:xfrm>
          <a:prstGeom prst="rect">
            <a:avLst/>
          </a:prstGeom>
          <a:noFill/>
        </p:spPr>
      </p:pic>
      <p:sp>
        <p:nvSpPr>
          <p:cNvPr id="3" name="Rectangle 2"/>
          <p:cNvSpPr/>
          <p:nvPr/>
        </p:nvSpPr>
        <p:spPr>
          <a:xfrm>
            <a:off x="0" y="6298843"/>
            <a:ext cx="4572000" cy="369332"/>
          </a:xfrm>
          <a:prstGeom prst="rect">
            <a:avLst/>
          </a:prstGeom>
        </p:spPr>
        <p:txBody>
          <a:bodyPr wrap="square">
            <a:spAutoFit/>
          </a:bodyPr>
          <a:lstStyle/>
          <a:p>
            <a:pPr lvl="0" algn="ctr">
              <a:spcBef>
                <a:spcPct val="50000"/>
              </a:spcBef>
            </a:pPr>
            <a:r>
              <a:rPr lang="en-US" b="1"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latin typeface="Times New Roman" pitchFamily="18" charset="0"/>
                <a:cs typeface="Times New Roman" pitchFamily="18" charset="0"/>
              </a:rPr>
              <a:t>QUẦN XÃ RỪNG NGẬP MẶN VEN BIỂN</a:t>
            </a:r>
          </a:p>
        </p:txBody>
      </p:sp>
      <p:pic>
        <p:nvPicPr>
          <p:cNvPr id="4" name="Picture 4" descr="Tập tin:Rừng.jpg"/>
          <p:cNvPicPr>
            <a:picLocks noChangeAspect="1" noChangeArrowheads="1"/>
          </p:cNvPicPr>
          <p:nvPr/>
        </p:nvPicPr>
        <p:blipFill>
          <a:blip r:embed="rId3"/>
          <a:srcRect/>
          <a:stretch>
            <a:fillRect/>
          </a:stretch>
        </p:blipFill>
        <p:spPr bwMode="auto">
          <a:xfrm>
            <a:off x="4724400" y="1"/>
            <a:ext cx="4419600" cy="5943600"/>
          </a:xfrm>
          <a:prstGeom prst="rect">
            <a:avLst/>
          </a:prstGeom>
          <a:noFill/>
        </p:spPr>
      </p:pic>
      <p:sp>
        <p:nvSpPr>
          <p:cNvPr id="5" name="Rectangle 4"/>
          <p:cNvSpPr/>
          <p:nvPr/>
        </p:nvSpPr>
        <p:spPr>
          <a:xfrm>
            <a:off x="4572000" y="6329621"/>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QUẦN</a:t>
            </a:r>
            <a:r>
              <a:rPr kumimoji="0" lang="en-US" b="1" i="0" u="none" strike="noStrike" kern="0" cap="none" spc="0" normalizeH="0" noProof="0"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 XÃ ĐỒI CỌ PHÚ THỌ</a:t>
            </a:r>
            <a:endParaRPr kumimoji="0" lang="en-US" b="0" i="0" u="none" strike="noStrike" kern="0" cap="none" spc="0" normalizeH="0" baseline="0" noProof="0" dirty="0">
              <a:ln>
                <a:noFill/>
              </a:ln>
              <a:solidFill>
                <a:schemeClr val="accent2"/>
              </a:solidFill>
              <a:effectLst/>
              <a:uLnTx/>
              <a:uFillTx/>
            </a:endParaRPr>
          </a:p>
        </p:txBody>
      </p:sp>
    </p:spTree>
    <p:extLst>
      <p:ext uri="{BB962C8B-B14F-4D97-AF65-F5344CB8AC3E}">
        <p14:creationId xmlns:p14="http://schemas.microsoft.com/office/powerpoint/2010/main" val="331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anho-ngam"/>
          <p:cNvPicPr>
            <a:picLocks noChangeAspect="1" noChangeArrowheads="1"/>
          </p:cNvPicPr>
          <p:nvPr/>
        </p:nvPicPr>
        <p:blipFill>
          <a:blip r:embed="rId2"/>
          <a:srcRect/>
          <a:stretch>
            <a:fillRect/>
          </a:stretch>
        </p:blipFill>
        <p:spPr bwMode="auto">
          <a:xfrm>
            <a:off x="-25400" y="-533400"/>
            <a:ext cx="9144000" cy="6832600"/>
          </a:xfrm>
          <a:prstGeom prst="rect">
            <a:avLst/>
          </a:prstGeom>
          <a:noFill/>
        </p:spPr>
      </p:pic>
      <p:sp>
        <p:nvSpPr>
          <p:cNvPr id="2" name="TextBox 1"/>
          <p:cNvSpPr txBox="1"/>
          <p:nvPr/>
        </p:nvSpPr>
        <p:spPr>
          <a:xfrm>
            <a:off x="2057400" y="6464300"/>
            <a:ext cx="4419600" cy="369332"/>
          </a:xfrm>
          <a:prstGeom prst="rect">
            <a:avLst/>
          </a:prstGeom>
          <a:noFill/>
        </p:spPr>
        <p:txBody>
          <a:bodyPr wrap="square" rtlCol="0">
            <a:spAutoFit/>
          </a:bodyPr>
          <a:lstStyle/>
          <a:p>
            <a:pPr algn="ctr"/>
            <a:r>
              <a:rPr lang="en-US" b="1" dirty="0"/>
              <a:t>QUẦN XÃ BÃI NGẦM SAN HÔ</a:t>
            </a:r>
          </a:p>
        </p:txBody>
      </p:sp>
    </p:spTree>
    <p:extLst>
      <p:ext uri="{BB962C8B-B14F-4D97-AF65-F5344CB8AC3E}">
        <p14:creationId xmlns:p14="http://schemas.microsoft.com/office/powerpoint/2010/main" val="1154185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7"/>
          <p:cNvSpPr>
            <a:spLocks noChangeArrowheads="1"/>
          </p:cNvSpPr>
          <p:nvPr/>
        </p:nvSpPr>
        <p:spPr bwMode="auto">
          <a:xfrm>
            <a:off x="0" y="0"/>
            <a:ext cx="9144000" cy="11811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thực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tế</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sản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xuất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mô</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hình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VAC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được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gọi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là</a:t>
            </a:r>
            <a:endPar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quần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xã</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không</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Hãy</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giải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thích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p:txBody>
      </p:sp>
      <p:sp>
        <p:nvSpPr>
          <p:cNvPr id="11268" name="Rectangle 12"/>
          <p:cNvSpPr>
            <a:spLocks noChangeArrowheads="1"/>
          </p:cNvSpPr>
          <p:nvPr/>
        </p:nvSpPr>
        <p:spPr bwMode="auto">
          <a:xfrm>
            <a:off x="4997" y="1295400"/>
            <a:ext cx="9144000" cy="6858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Mô</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hình</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sản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xuất</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VAC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Vườn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Ao</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Chuồng</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t>
            </a:r>
          </a:p>
        </p:txBody>
      </p:sp>
      <p:sp>
        <p:nvSpPr>
          <p:cNvPr id="11269" name="Rectangle 13"/>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p:cNvPicPr>
            <a:picLocks noChangeAspect="1" noChangeArrowheads="1"/>
          </p:cNvPicPr>
          <p:nvPr/>
        </p:nvPicPr>
        <p:blipFill>
          <a:blip r:embed="rId2"/>
          <a:srcRect/>
          <a:stretch>
            <a:fillRect/>
          </a:stretch>
        </p:blipFill>
        <p:spPr bwMode="auto">
          <a:xfrm>
            <a:off x="2971800" y="2095500"/>
            <a:ext cx="3124200" cy="47625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3"/>
          <a:srcRect/>
          <a:stretch>
            <a:fillRect/>
          </a:stretch>
        </p:blipFill>
        <p:spPr bwMode="auto">
          <a:xfrm>
            <a:off x="0" y="2095500"/>
            <a:ext cx="2971800" cy="47625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4"/>
          <a:srcRect/>
          <a:stretch>
            <a:fillRect/>
          </a:stretch>
        </p:blipFill>
        <p:spPr bwMode="auto">
          <a:xfrm>
            <a:off x="6096000" y="2209800"/>
            <a:ext cx="3048000" cy="4648205"/>
          </a:xfrm>
          <a:prstGeom prst="rect">
            <a:avLst/>
          </a:prstGeom>
          <a:noFill/>
          <a:ln w="9525">
            <a:noFill/>
            <a:miter lim="800000"/>
            <a:headEnd/>
            <a:tailEnd/>
          </a:ln>
        </p:spPr>
      </p:pic>
    </p:spTree>
    <p:extLst>
      <p:ext uri="{BB962C8B-B14F-4D97-AF65-F5344CB8AC3E}">
        <p14:creationId xmlns:p14="http://schemas.microsoft.com/office/powerpoint/2010/main" val="2566157466"/>
      </p:ext>
    </p:extLst>
  </p:cSld>
  <p:clrMapOvr>
    <a:masterClrMapping/>
  </p:clrMapOvr>
  <p:transition>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CAB6-E791-1D46-5BDA-AB09834FFD74}"/>
            </a:ext>
          </a:extLst>
        </p:cNvPr>
        <p:cNvGrpSpPr/>
        <p:nvPr/>
      </p:nvGrpSpPr>
      <p:grpSpPr>
        <a:xfrm>
          <a:off x="0" y="0"/>
          <a:ext cx="0" cy="0"/>
          <a:chOff x="0" y="0"/>
          <a:chExt cx="0" cy="0"/>
        </a:xfrm>
      </p:grpSpPr>
      <p:sp>
        <p:nvSpPr>
          <p:cNvPr id="11269" name="Rectangle 13">
            <a:extLst>
              <a:ext uri="{FF2B5EF4-FFF2-40B4-BE49-F238E27FC236}">
                <a16:creationId xmlns:a16="http://schemas.microsoft.com/office/drawing/2014/main" id="{1CFEC362-6C4E-88C8-3833-A463955267AF}"/>
              </a:ext>
            </a:extLst>
          </p:cNvPr>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a:extLst>
              <a:ext uri="{FF2B5EF4-FFF2-40B4-BE49-F238E27FC236}">
                <a16:creationId xmlns:a16="http://schemas.microsoft.com/office/drawing/2014/main" id="{075C41C4-3A36-24F3-690E-48738AA97C18}"/>
              </a:ext>
            </a:extLst>
          </p:cNvPr>
          <p:cNvPicPr>
            <a:picLocks noChangeAspect="1" noChangeArrowheads="1"/>
          </p:cNvPicPr>
          <p:nvPr/>
        </p:nvPicPr>
        <p:blipFill>
          <a:blip r:embed="rId2"/>
          <a:srcRect/>
          <a:stretch>
            <a:fillRect/>
          </a:stretch>
        </p:blipFill>
        <p:spPr bwMode="auto">
          <a:xfrm>
            <a:off x="2971800" y="3840018"/>
            <a:ext cx="3124200" cy="3017982"/>
          </a:xfrm>
          <a:prstGeom prst="rect">
            <a:avLst/>
          </a:prstGeom>
          <a:noFill/>
          <a:ln w="9525">
            <a:noFill/>
            <a:miter lim="800000"/>
            <a:headEnd/>
            <a:tailEnd/>
          </a:ln>
        </p:spPr>
      </p:pic>
      <p:pic>
        <p:nvPicPr>
          <p:cNvPr id="11271" name="Picture 5" descr="vuon">
            <a:extLst>
              <a:ext uri="{FF2B5EF4-FFF2-40B4-BE49-F238E27FC236}">
                <a16:creationId xmlns:a16="http://schemas.microsoft.com/office/drawing/2014/main" id="{9199C1A6-F3B0-D8BA-35B5-9A7E19B64AF4}"/>
              </a:ext>
            </a:extLst>
          </p:cNvPr>
          <p:cNvPicPr>
            <a:picLocks noChangeAspect="1" noChangeArrowheads="1"/>
          </p:cNvPicPr>
          <p:nvPr/>
        </p:nvPicPr>
        <p:blipFill>
          <a:blip r:embed="rId3"/>
          <a:srcRect/>
          <a:stretch>
            <a:fillRect/>
          </a:stretch>
        </p:blipFill>
        <p:spPr bwMode="auto">
          <a:xfrm>
            <a:off x="0" y="3840018"/>
            <a:ext cx="2971800" cy="3017981"/>
          </a:xfrm>
          <a:prstGeom prst="rect">
            <a:avLst/>
          </a:prstGeom>
          <a:noFill/>
          <a:ln w="9525">
            <a:noFill/>
            <a:miter lim="800000"/>
            <a:headEnd/>
            <a:tailEnd/>
          </a:ln>
        </p:spPr>
      </p:pic>
      <p:pic>
        <p:nvPicPr>
          <p:cNvPr id="11272" name="Picture 6" descr="chuong heo">
            <a:extLst>
              <a:ext uri="{FF2B5EF4-FFF2-40B4-BE49-F238E27FC236}">
                <a16:creationId xmlns:a16="http://schemas.microsoft.com/office/drawing/2014/main" id="{0E2CE112-57B8-0DCD-C1AA-1730F29BF453}"/>
              </a:ext>
            </a:extLst>
          </p:cNvPr>
          <p:cNvPicPr>
            <a:picLocks noChangeAspect="1" noChangeArrowheads="1"/>
          </p:cNvPicPr>
          <p:nvPr/>
        </p:nvPicPr>
        <p:blipFill>
          <a:blip r:embed="rId4"/>
          <a:srcRect/>
          <a:stretch>
            <a:fillRect/>
          </a:stretch>
        </p:blipFill>
        <p:spPr bwMode="auto">
          <a:xfrm>
            <a:off x="6096000" y="3840018"/>
            <a:ext cx="3048000" cy="3017987"/>
          </a:xfrm>
          <a:prstGeom prst="rect">
            <a:avLst/>
          </a:prstGeom>
          <a:noFill/>
          <a:ln w="9525">
            <a:noFill/>
            <a:miter lim="800000"/>
            <a:headEnd/>
            <a:tailEnd/>
          </a:ln>
        </p:spPr>
      </p:pic>
      <p:sp>
        <p:nvSpPr>
          <p:cNvPr id="3" name="TextBox 2">
            <a:extLst>
              <a:ext uri="{FF2B5EF4-FFF2-40B4-BE49-F238E27FC236}">
                <a16:creationId xmlns:a16="http://schemas.microsoft.com/office/drawing/2014/main" id="{EAA14EA9-D470-5D2B-98CD-EF25DBD286B0}"/>
              </a:ext>
            </a:extLst>
          </p:cNvPr>
          <p:cNvSpPr txBox="1"/>
          <p:nvPr/>
        </p:nvSpPr>
        <p:spPr>
          <a:xfrm>
            <a:off x="152400" y="146700"/>
            <a:ext cx="8610600" cy="3693319"/>
          </a:xfrm>
          <a:prstGeom prst="rect">
            <a:avLst/>
          </a:prstGeom>
          <a:noFill/>
        </p:spPr>
        <p:txBody>
          <a:bodyPr wrap="square">
            <a:spAutoFit/>
          </a:bodyPr>
          <a:lstStyle/>
          <a:p>
            <a:pPr algn="just">
              <a:spcAft>
                <a:spcPts val="600"/>
              </a:spcAft>
            </a:pPr>
            <a:r>
              <a:rPr lang="en-US" sz="2800" b="0" i="0">
                <a:solidFill>
                  <a:srgbClr val="FF0000"/>
                </a:solidFill>
                <a:effectLst/>
                <a:latin typeface="Times New Roman" panose="02020603050405020304" pitchFamily="18" charset="0"/>
                <a:cs typeface="Times New Roman" panose="02020603050405020304" pitchFamily="18" charset="0"/>
              </a:rPr>
              <a:t>Mô hình VAC ko phải là quần xã vì:</a:t>
            </a:r>
          </a:p>
          <a:p>
            <a:pPr algn="just">
              <a:spcAft>
                <a:spcPts val="600"/>
              </a:spcAft>
            </a:pPr>
            <a:r>
              <a:rPr lang="en-US" sz="2800" b="0" i="0">
                <a:solidFill>
                  <a:srgbClr val="0070C0"/>
                </a:solidFill>
                <a:effectLst/>
                <a:latin typeface="Times New Roman" panose="02020603050405020304" pitchFamily="18" charset="0"/>
                <a:cs typeface="Times New Roman" panose="02020603050405020304" pitchFamily="18" charset="0"/>
              </a:rPr>
              <a:t> </a:t>
            </a:r>
            <a:r>
              <a:rPr lang="vi-VN" sz="2800" b="0" i="0">
                <a:solidFill>
                  <a:srgbClr val="0070C0"/>
                </a:solidFill>
                <a:effectLst/>
                <a:latin typeface="Times New Roman" panose="02020603050405020304" pitchFamily="18" charset="0"/>
                <a:cs typeface="Times New Roman" panose="02020603050405020304" pitchFamily="18" charset="0"/>
              </a:rPr>
              <a:t>- Quần xã sinh </a:t>
            </a:r>
            <a:r>
              <a:rPr lang="en-US" sz="2800" b="0" i="0">
                <a:solidFill>
                  <a:srgbClr val="0070C0"/>
                </a:solidFill>
                <a:effectLst/>
                <a:latin typeface="Times New Roman" panose="02020603050405020304" pitchFamily="18" charset="0"/>
                <a:cs typeface="Times New Roman" panose="02020603050405020304" pitchFamily="18" charset="0"/>
              </a:rPr>
              <a:t>vật</a:t>
            </a:r>
            <a:r>
              <a:rPr lang="vi-VN" sz="2800" b="0" i="0">
                <a:solidFill>
                  <a:srgbClr val="0070C0"/>
                </a:solidFill>
                <a:effectLst/>
                <a:latin typeface="Times New Roman" panose="02020603050405020304" pitchFamily="18" charset="0"/>
                <a:cs typeface="Times New Roman" panose="02020603050405020304" pitchFamily="18" charset="0"/>
              </a:rPr>
              <a:t> là một tập hợp các quần thể sinh vật khác loài, cùng sống trong </a:t>
            </a:r>
            <a:r>
              <a:rPr lang="vi-VN" sz="2800" b="0" i="0">
                <a:solidFill>
                  <a:srgbClr val="FF0000"/>
                </a:solidFill>
                <a:effectLst/>
                <a:latin typeface="Times New Roman" panose="02020603050405020304" pitchFamily="18" charset="0"/>
                <a:cs typeface="Times New Roman" panose="02020603050405020304" pitchFamily="18" charset="0"/>
              </a:rPr>
              <a:t>một </a:t>
            </a:r>
            <a:r>
              <a:rPr lang="en-US" sz="2800" b="0" i="0">
                <a:solidFill>
                  <a:srgbClr val="FF0000"/>
                </a:solidFill>
                <a:effectLst/>
                <a:latin typeface="Times New Roman" panose="02020603050405020304" pitchFamily="18" charset="0"/>
                <a:cs typeface="Times New Roman" panose="02020603050405020304" pitchFamily="18" charset="0"/>
              </a:rPr>
              <a:t>môi trường sinh sống</a:t>
            </a:r>
            <a:r>
              <a:rPr lang="vi-VN" sz="2800" b="0" i="0">
                <a:solidFill>
                  <a:srgbClr val="0070C0"/>
                </a:solidFill>
                <a:effectLst/>
                <a:latin typeface="Times New Roman" panose="02020603050405020304" pitchFamily="18" charset="0"/>
                <a:cs typeface="Times New Roman" panose="02020603050405020304" pitchFamily="18" charset="0"/>
              </a:rPr>
              <a:t>, vào một khoảng thời gian nhất định. Các sinh vật trong quần xã có mối quan hệ chặt chẽ với nhau với môi trường sinh sống</a:t>
            </a:r>
          </a:p>
          <a:p>
            <a:pPr algn="just">
              <a:spcAft>
                <a:spcPts val="600"/>
              </a:spcAft>
            </a:pPr>
            <a:r>
              <a:rPr lang="vi-VN" sz="2800" b="0" i="0">
                <a:solidFill>
                  <a:srgbClr val="0070C0"/>
                </a:solidFill>
                <a:effectLst/>
                <a:latin typeface="Times New Roman" panose="02020603050405020304" pitchFamily="18" charset="0"/>
                <a:cs typeface="Times New Roman" panose="02020603050405020304" pitchFamily="18" charset="0"/>
              </a:rPr>
              <a:t>- Các quần thể phải có mối quan hệ với nhau về mặt dinh dưỡng</a:t>
            </a:r>
          </a:p>
        </p:txBody>
      </p:sp>
    </p:spTree>
    <p:extLst>
      <p:ext uri="{BB962C8B-B14F-4D97-AF65-F5344CB8AC3E}">
        <p14:creationId xmlns:p14="http://schemas.microsoft.com/office/powerpoint/2010/main" val="723660748"/>
      </p:ext>
    </p:extLst>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t"/>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6" name="Rectangle 6" descr="Oak"/>
          <p:cNvSpPr>
            <a:spLocks noChangeArrowheads="1"/>
          </p:cNvSpPr>
          <p:nvPr/>
        </p:nvSpPr>
        <p:spPr bwMode="auto">
          <a:xfrm>
            <a:off x="469900" y="871210"/>
            <a:ext cx="7454900" cy="523220"/>
          </a:xfrm>
          <a:prstGeom prst="rect">
            <a:avLst/>
          </a:prstGeom>
          <a:noFill/>
          <a:ln w="9525">
            <a:noFill/>
            <a:miter lim="800000"/>
            <a:headEnd/>
            <a:tailEnd/>
          </a:ln>
          <a:effectLst/>
        </p:spPr>
        <p:txBody>
          <a:bodyPr wrap="square">
            <a:spAutoFit/>
          </a:bodyPr>
          <a:lstStyle/>
          <a:p>
            <a:pPr marL="457200" indent="-457200" algn="just"/>
            <a:r>
              <a:rPr lang="en-US" sz="2800" b="1" dirty="0">
                <a:solidFill>
                  <a:srgbClr val="FF0066"/>
                </a:solidFill>
                <a:latin typeface="Times New Roman" pitchFamily="18" charset="0"/>
              </a:rPr>
              <a:t>II. </a:t>
            </a:r>
            <a:r>
              <a:rPr lang="en-US" sz="2800" b="1" dirty="0" err="1">
                <a:solidFill>
                  <a:srgbClr val="FF0066"/>
                </a:solidFill>
                <a:latin typeface="Times New Roman" pitchFamily="18" charset="0"/>
              </a:rPr>
              <a:t>Một</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số</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đặc</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trưng</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cơ</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bản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của</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 Box 2"/>
          <p:cNvSpPr txBox="1">
            <a:spLocks noChangeArrowheads="1"/>
          </p:cNvSpPr>
          <p:nvPr/>
        </p:nvSpPr>
        <p:spPr bwMode="auto">
          <a:xfrm>
            <a:off x="381000" y="1593483"/>
            <a:ext cx="8534400" cy="954107"/>
          </a:xfrm>
          <a:prstGeom prst="rect">
            <a:avLst/>
          </a:prstGeom>
          <a:noFill/>
          <a:ln w="9525">
            <a:noFill/>
            <a:miter lim="800000"/>
            <a:headEnd/>
            <a:tailEnd/>
          </a:ln>
          <a:effectLst/>
        </p:spPr>
        <p:txBody>
          <a:bodyPr wrap="square">
            <a:spAutoFit/>
          </a:bodyPr>
          <a:lstStyle/>
          <a:p>
            <a:pPr algn="just"/>
            <a:r>
              <a:rPr lang="en-US" sz="2800" b="1" dirty="0" err="1">
                <a:solidFill>
                  <a:srgbClr val="9900CC"/>
                </a:solidFill>
                <a:latin typeface="Times New Roman" pitchFamily="18" charset="0"/>
              </a:rPr>
              <a:t>Nghiên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cứu</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nội</a:t>
            </a:r>
            <a:r>
              <a:rPr lang="en-US" sz="2800" b="1" dirty="0">
                <a:solidFill>
                  <a:srgbClr val="9900CC"/>
                </a:solidFill>
                <a:latin typeface="Times New Roman" pitchFamily="18" charset="0"/>
              </a:rPr>
              <a:t> dung </a:t>
            </a:r>
            <a:r>
              <a:rPr lang="en-US" sz="2800" b="1" dirty="0" err="1">
                <a:solidFill>
                  <a:srgbClr val="9900CC"/>
                </a:solidFill>
                <a:latin typeface="Times New Roman" pitchFamily="18" charset="0"/>
              </a:rPr>
              <a:t>mục</a:t>
            </a:r>
            <a:r>
              <a:rPr lang="en-US" sz="2800" b="1" dirty="0">
                <a:solidFill>
                  <a:srgbClr val="9900CC"/>
                </a:solidFill>
                <a:latin typeface="Times New Roman" pitchFamily="18" charset="0"/>
              </a:rPr>
              <a:t> II SGK </a:t>
            </a:r>
            <a:r>
              <a:rPr lang="en-US" sz="2800" b="1" dirty="0" err="1">
                <a:solidFill>
                  <a:srgbClr val="9900CC"/>
                </a:solidFill>
                <a:latin typeface="Times New Roman" pitchFamily="18" charset="0"/>
              </a:rPr>
              <a:t>trang</a:t>
            </a:r>
            <a:r>
              <a:rPr lang="en-US" sz="2800" b="1" dirty="0">
                <a:solidFill>
                  <a:srgbClr val="9900CC"/>
                </a:solidFill>
                <a:latin typeface="Times New Roman" pitchFamily="18" charset="0"/>
              </a:rPr>
              <a:t> 178 </a:t>
            </a:r>
            <a:r>
              <a:rPr lang="en-US" sz="2800" b="1" dirty="0" err="1">
                <a:solidFill>
                  <a:srgbClr val="9900CC"/>
                </a:solidFill>
                <a:latin typeface="Times New Roman" pitchFamily="18" charset="0"/>
              </a:rPr>
              <a:t>cho</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biết</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Quần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xã</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có</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những</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đặc</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trưng</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cơ</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bản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nào</a:t>
            </a:r>
            <a:r>
              <a:rPr lang="en-US" sz="2800" b="1" dirty="0">
                <a:solidFill>
                  <a:srgbClr val="FF0000"/>
                </a:solidFill>
                <a:latin typeface="Times New Roman" pitchFamily="18" charset="0"/>
              </a:rPr>
              <a:t> </a:t>
            </a:r>
            <a:r>
              <a:rPr lang="en-US" sz="2800" b="1" dirty="0">
                <a:solidFill>
                  <a:srgbClr val="9900CC"/>
                </a:solidFill>
                <a:latin typeface="Times New Roman" pitchFamily="18" charset="0"/>
              </a:rPr>
              <a:t>?</a:t>
            </a:r>
          </a:p>
        </p:txBody>
      </p:sp>
      <p:sp>
        <p:nvSpPr>
          <p:cNvPr id="2" name="Text Box 2">
            <a:extLst>
              <a:ext uri="{FF2B5EF4-FFF2-40B4-BE49-F238E27FC236}">
                <a16:creationId xmlns:a16="http://schemas.microsoft.com/office/drawing/2014/main" id="{02FF26EB-A372-7C74-BF8B-E56FBE48D6C5}"/>
              </a:ext>
            </a:extLst>
          </p:cNvPr>
          <p:cNvSpPr txBox="1">
            <a:spLocks noChangeArrowheads="1"/>
          </p:cNvSpPr>
          <p:nvPr/>
        </p:nvSpPr>
        <p:spPr bwMode="auto">
          <a:xfrm>
            <a:off x="304800" y="3043034"/>
            <a:ext cx="8534400" cy="1384995"/>
          </a:xfrm>
          <a:prstGeom prst="rect">
            <a:avLst/>
          </a:prstGeom>
          <a:noFill/>
          <a:ln w="9525">
            <a:noFill/>
            <a:miter lim="800000"/>
            <a:headEnd/>
            <a:tailEnd/>
          </a:ln>
          <a:effectLst/>
        </p:spPr>
        <p:txBody>
          <a:bodyPr wrap="square">
            <a:spAutoFit/>
          </a:bodyPr>
          <a:lstStyle/>
          <a:p>
            <a:pPr algn="just"/>
            <a:r>
              <a:rPr lang="en-US" sz="2800" b="1">
                <a:solidFill>
                  <a:srgbClr val="0070C0"/>
                </a:solidFill>
                <a:latin typeface="Times New Roman" pitchFamily="18" charset="0"/>
              </a:rPr>
              <a:t>Quần </a:t>
            </a:r>
            <a:r>
              <a:rPr lang="en-US" sz="2800" b="1" dirty="0" err="1">
                <a:solidFill>
                  <a:srgbClr val="0070C0"/>
                </a:solidFill>
                <a:latin typeface="Times New Roman" pitchFamily="18" charset="0"/>
              </a:rPr>
              <a:t>xã</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có</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những</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đặc</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trưng</a:t>
            </a:r>
            <a:r>
              <a:rPr lang="en-US" sz="2800" b="1" dirty="0">
                <a:solidFill>
                  <a:srgbClr val="0070C0"/>
                </a:solidFill>
                <a:latin typeface="Times New Roman" pitchFamily="18" charset="0"/>
              </a:rPr>
              <a:t> </a:t>
            </a:r>
            <a:r>
              <a:rPr lang="en-US" sz="2800" b="1" err="1">
                <a:solidFill>
                  <a:srgbClr val="0070C0"/>
                </a:solidFill>
                <a:latin typeface="Times New Roman" pitchFamily="18" charset="0"/>
              </a:rPr>
              <a:t>cơ</a:t>
            </a:r>
            <a:r>
              <a:rPr lang="en-US" sz="2800" b="1">
                <a:solidFill>
                  <a:srgbClr val="0070C0"/>
                </a:solidFill>
                <a:latin typeface="Times New Roman" pitchFamily="18" charset="0"/>
              </a:rPr>
              <a:t> bản: Độ đa dạng, thành phần loài trong quần xã (Loài ưu thế và loài đặc trưng)</a:t>
            </a:r>
            <a:endParaRPr lang="en-US" sz="2800" b="1" dirty="0">
              <a:solidFill>
                <a:srgbClr val="0070C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AA28D-AE2E-CC80-75F7-E313420B152A}"/>
            </a:ext>
          </a:extLst>
        </p:cNvPr>
        <p:cNvGrpSpPr/>
        <p:nvPr/>
      </p:nvGrpSpPr>
      <p:grpSpPr>
        <a:xfrm>
          <a:off x="0" y="0"/>
          <a:ext cx="0" cy="0"/>
          <a:chOff x="0" y="0"/>
          <a:chExt cx="0" cy="0"/>
        </a:xfrm>
      </p:grpSpPr>
      <p:pic>
        <p:nvPicPr>
          <p:cNvPr id="3" name="41DFF4F7">
            <a:hlinkClick r:id="" action="ppaction://media"/>
            <a:extLst>
              <a:ext uri="{FF2B5EF4-FFF2-40B4-BE49-F238E27FC236}">
                <a16:creationId xmlns:a16="http://schemas.microsoft.com/office/drawing/2014/main" id="{E37FD724-BE09-F162-BADD-6D10FFC783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25812" y="1504770"/>
            <a:ext cx="1150375" cy="409280"/>
          </a:xfrm>
          <a:prstGeom prst="rect">
            <a:avLst/>
          </a:prstGeom>
        </p:spPr>
      </p:pic>
      <p:sp>
        <p:nvSpPr>
          <p:cNvPr id="6" name="TextBox 5">
            <a:extLst>
              <a:ext uri="{FF2B5EF4-FFF2-40B4-BE49-F238E27FC236}">
                <a16:creationId xmlns:a16="http://schemas.microsoft.com/office/drawing/2014/main" id="{69FDD1B9-36EB-B8B6-AF4C-BF71CCDD21E7}"/>
              </a:ext>
            </a:extLst>
          </p:cNvPr>
          <p:cNvSpPr txBox="1"/>
          <p:nvPr/>
        </p:nvSpPr>
        <p:spPr>
          <a:xfrm>
            <a:off x="1143000" y="1447800"/>
            <a:ext cx="5867400" cy="523220"/>
          </a:xfrm>
          <a:prstGeom prst="rect">
            <a:avLst/>
          </a:prstGeom>
          <a:noFill/>
        </p:spPr>
        <p:txBody>
          <a:bodyPr wrap="square">
            <a:spAutoFit/>
          </a:bodyPr>
          <a:lstStyle/>
          <a:p>
            <a:pPr algn="ctr">
              <a:defRPr/>
            </a:pPr>
            <a:r>
              <a:rPr lang="en-US" sz="2800" b="1" kern="0">
                <a:solidFill>
                  <a:srgbClr val="FF0000"/>
                </a:solidFill>
                <a:latin typeface="Times New Roman" pitchFamily="18" charset="0"/>
                <a:cs typeface="Times New Roman" pitchFamily="18" charset="0"/>
              </a:rPr>
              <a:t> THẢO LUẬN NHÓM</a:t>
            </a:r>
            <a:r>
              <a:rPr lang="en-US" sz="2800" b="1" kern="0">
                <a:solidFill>
                  <a:sysClr val="window" lastClr="FFFFFF"/>
                </a:solidFill>
                <a:latin typeface="Times New Roman" pitchFamily="18" charset="0"/>
                <a:cs typeface="Times New Roman" pitchFamily="18" charset="0"/>
              </a:rPr>
              <a:t> </a:t>
            </a:r>
            <a:endParaRPr lang="en-US" sz="2800" b="1" kern="0" dirty="0">
              <a:solidFill>
                <a:sysClr val="window" lastClr="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2526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0"/>
            <a:ext cx="8382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10924"/>
            <a:ext cx="9144000" cy="2369880"/>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1,4</a:t>
            </a:r>
            <a:r>
              <a:rPr lang="en-US" sz="2000" b="1"/>
              <a:t>.</a:t>
            </a:r>
          </a:p>
          <a:p>
            <a:pPr marL="457200" indent="-457200">
              <a:buFontTx/>
              <a:buChar char="-"/>
            </a:pPr>
            <a:r>
              <a:rPr lang="en-US" sz="2800">
                <a:latin typeface="Times New Roman" panose="02020603050405020304" pitchFamily="18" charset="0"/>
                <a:cs typeface="Times New Roman" panose="02020603050405020304" pitchFamily="18" charset="0"/>
              </a:rPr>
              <a:t>Hãy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xã</a:t>
            </a:r>
            <a:r>
              <a:rPr lang="en-US" sz="2800">
                <a:latin typeface="Times New Roman" panose="02020603050405020304" pitchFamily="18" charset="0"/>
                <a:cs typeface="Times New Roman" panose="02020603050405020304" pitchFamily="18" charset="0"/>
              </a:rPr>
              <a:t> trong hình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sự</a:t>
            </a:r>
            <a:r>
              <a:rPr lang="en-US" sz="2800">
                <a:latin typeface="Times New Roman" panose="02020603050405020304" pitchFamily="18" charset="0"/>
                <a:cs typeface="Times New Roman" panose="02020603050405020304" pitchFamily="18" charset="0"/>
              </a:rPr>
              <a:t> khác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xã</a:t>
            </a:r>
            <a:r>
              <a:rPr lang="en-US" sz="2800">
                <a:latin typeface="Times New Roman" panose="02020603050405020304" pitchFamily="18" charset="0"/>
                <a:cs typeface="Times New Roman" panose="02020603050405020304" pitchFamily="18" charset="0"/>
              </a:rPr>
              <a:t> này.</a:t>
            </a:r>
          </a:p>
          <a:p>
            <a:pPr marL="457200" indent="-457200">
              <a:buFontTx/>
              <a:buChar char="-"/>
            </a:pPr>
            <a:r>
              <a:rPr lang="en-US" sz="2800">
                <a:latin typeface="Times New Roman" panose="02020603050405020304" pitchFamily="18" charset="0"/>
                <a:cs typeface="Times New Roman" panose="02020603050405020304" pitchFamily="18" charset="0"/>
              </a:rPr>
              <a:t>Độ đa dạng là 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98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mboo-forest-1"/>
          <p:cNvPicPr>
            <a:picLocks noChangeAspect="1" noChangeArrowheads="1"/>
          </p:cNvPicPr>
          <p:nvPr/>
        </p:nvPicPr>
        <p:blipFill>
          <a:blip r:embed="rId3" cstate="print"/>
          <a:srcRect/>
          <a:stretch>
            <a:fillRect/>
          </a:stretch>
        </p:blipFill>
        <p:spPr bwMode="auto">
          <a:xfrm>
            <a:off x="330199" y="2590800"/>
            <a:ext cx="2633531" cy="3695700"/>
          </a:xfrm>
          <a:prstGeom prst="rect">
            <a:avLst/>
          </a:prstGeom>
          <a:noFill/>
          <a:ln w="9525">
            <a:noFill/>
            <a:miter lim="800000"/>
            <a:headEnd/>
            <a:tailEnd/>
          </a:ln>
        </p:spPr>
      </p:pic>
      <p:sp>
        <p:nvSpPr>
          <p:cNvPr id="14345" name="WordArt 9"/>
          <p:cNvSpPr>
            <a:spLocks noChangeArrowheads="1" noChangeShapeType="1" noTextEdit="1"/>
          </p:cNvSpPr>
          <p:nvPr/>
        </p:nvSpPr>
        <p:spPr bwMode="auto">
          <a:xfrm>
            <a:off x="330199" y="6298776"/>
            <a:ext cx="22860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RỪNG TRE</a:t>
            </a:r>
          </a:p>
        </p:txBody>
      </p:sp>
      <p:pic>
        <p:nvPicPr>
          <p:cNvPr id="2" name="Picture 1">
            <a:extLst>
              <a:ext uri="{FF2B5EF4-FFF2-40B4-BE49-F238E27FC236}">
                <a16:creationId xmlns:a16="http://schemas.microsoft.com/office/drawing/2014/main" id="{41F2BFD1-04CF-5696-95ED-EE493BFB0106}"/>
              </a:ext>
            </a:extLst>
          </p:cNvPr>
          <p:cNvPicPr>
            <a:picLocks noChangeAspect="1" noChangeArrowheads="1"/>
          </p:cNvPicPr>
          <p:nvPr/>
        </p:nvPicPr>
        <p:blipFill>
          <a:blip r:embed="rId4" cstate="print"/>
          <a:srcRect/>
          <a:stretch>
            <a:fillRect/>
          </a:stretch>
        </p:blipFill>
        <p:spPr bwMode="auto">
          <a:xfrm>
            <a:off x="3124199" y="2527219"/>
            <a:ext cx="2781510" cy="3695700"/>
          </a:xfrm>
          <a:prstGeom prst="rect">
            <a:avLst/>
          </a:prstGeom>
          <a:noFill/>
          <a:ln w="9525">
            <a:noFill/>
            <a:round/>
            <a:headEnd/>
            <a:tailEnd/>
          </a:ln>
          <a:effectLst/>
        </p:spPr>
      </p:pic>
      <p:sp>
        <p:nvSpPr>
          <p:cNvPr id="3" name="Text Box 2">
            <a:extLst>
              <a:ext uri="{FF2B5EF4-FFF2-40B4-BE49-F238E27FC236}">
                <a16:creationId xmlns:a16="http://schemas.microsoft.com/office/drawing/2014/main" id="{663F4B37-79A4-F846-A5F7-9ACD3833404D}"/>
              </a:ext>
            </a:extLst>
          </p:cNvPr>
          <p:cNvSpPr txBox="1">
            <a:spLocks noChangeArrowheads="1"/>
          </p:cNvSpPr>
          <p:nvPr/>
        </p:nvSpPr>
        <p:spPr bwMode="auto">
          <a:xfrm>
            <a:off x="3225714" y="6315767"/>
            <a:ext cx="22860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SA MẠC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562E69E-2396-2633-103B-3F7D4F453B5A}"/>
              </a:ext>
            </a:extLst>
          </p:cNvPr>
          <p:cNvSpPr txBox="1"/>
          <p:nvPr/>
        </p:nvSpPr>
        <p:spPr>
          <a:xfrm>
            <a:off x="36226" y="-76200"/>
            <a:ext cx="9144000" cy="1938992"/>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2</a:t>
            </a:r>
            <a:r>
              <a:rPr lang="en-US" sz="2000" b="1"/>
              <a:t>.</a:t>
            </a:r>
          </a:p>
          <a:p>
            <a:pPr marL="457200" indent="-457200">
              <a:buFontTx/>
              <a:buChar char="-"/>
            </a:pPr>
            <a:r>
              <a:rPr lang="en-US" sz="2800" b="1">
                <a:latin typeface="Times New Roman" panose="02020603050405020304" pitchFamily="18" charset="0"/>
                <a:cs typeface="Times New Roman" panose="02020603050405020304" pitchFamily="18" charset="0"/>
              </a:rPr>
              <a:t>Quan sát hình hãy cho biết loài nào chiếm ưu thế.  Vì sao?</a:t>
            </a:r>
          </a:p>
          <a:p>
            <a:pPr marL="457200" indent="-457200">
              <a:buFontTx/>
              <a:buChar char="-"/>
            </a:pPr>
            <a:r>
              <a:rPr lang="en-US" sz="2800" b="1">
                <a:solidFill>
                  <a:prstClr val="black"/>
                </a:solidFill>
                <a:latin typeface="Times New Roman"/>
                <a:ea typeface="Times New Roman"/>
                <a:cs typeface="Times New Roman"/>
              </a:rPr>
              <a:t>Thế nào là loài ưu thế?</a:t>
            </a:r>
            <a:endParaRPr lang="en-US" sz="2800" b="1">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B5F346F-3146-7B13-38FD-A2854192A54D}"/>
              </a:ext>
            </a:extLst>
          </p:cNvPr>
          <p:cNvPicPr>
            <a:picLocks noChangeAspect="1"/>
          </p:cNvPicPr>
          <p:nvPr/>
        </p:nvPicPr>
        <p:blipFill>
          <a:blip r:embed="rId5"/>
          <a:stretch>
            <a:fillRect/>
          </a:stretch>
        </p:blipFill>
        <p:spPr>
          <a:xfrm>
            <a:off x="5905709" y="2432262"/>
            <a:ext cx="2895600" cy="4012776"/>
          </a:xfrm>
          <a:prstGeom prst="rect">
            <a:avLst/>
          </a:prstGeom>
        </p:spPr>
      </p:pic>
      <p:sp>
        <p:nvSpPr>
          <p:cNvPr id="8" name="Text Box 2">
            <a:extLst>
              <a:ext uri="{FF2B5EF4-FFF2-40B4-BE49-F238E27FC236}">
                <a16:creationId xmlns:a16="http://schemas.microsoft.com/office/drawing/2014/main" id="{A6E8ECEF-0DD3-A315-F3D1-5A4CA6163127}"/>
              </a:ext>
            </a:extLst>
          </p:cNvPr>
          <p:cNvSpPr txBox="1">
            <a:spLocks noChangeArrowheads="1"/>
          </p:cNvSpPr>
          <p:nvPr/>
        </p:nvSpPr>
        <p:spPr bwMode="auto">
          <a:xfrm>
            <a:off x="6121229" y="6318674"/>
            <a:ext cx="2828058"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RUỘNG LÚA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87403-9202-77CA-F7D3-22F0DD4C600B}"/>
            </a:ext>
          </a:extLst>
        </p:cNvPr>
        <p:cNvGrpSpPr/>
        <p:nvPr/>
      </p:nvGrpSpPr>
      <p:grpSpPr>
        <a:xfrm>
          <a:off x="0" y="0"/>
          <a:ext cx="0" cy="0"/>
          <a:chOff x="0" y="0"/>
          <a:chExt cx="0" cy="0"/>
        </a:xfrm>
      </p:grpSpPr>
      <p:sp>
        <p:nvSpPr>
          <p:cNvPr id="3" name="Text Box 2">
            <a:extLst>
              <a:ext uri="{FF2B5EF4-FFF2-40B4-BE49-F238E27FC236}">
                <a16:creationId xmlns:a16="http://schemas.microsoft.com/office/drawing/2014/main" id="{06D57AAC-E848-8CFC-39C0-90CF52F7A3E5}"/>
              </a:ext>
            </a:extLst>
          </p:cNvPr>
          <p:cNvSpPr txBox="1">
            <a:spLocks noChangeArrowheads="1"/>
          </p:cNvSpPr>
          <p:nvPr/>
        </p:nvSpPr>
        <p:spPr bwMode="auto">
          <a:xfrm>
            <a:off x="4614472" y="6296290"/>
            <a:ext cx="44196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Vườn quốc gia Cát Tiên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47914C1-937F-445D-CA19-252E56A9413A}"/>
              </a:ext>
            </a:extLst>
          </p:cNvPr>
          <p:cNvSpPr txBox="1"/>
          <p:nvPr/>
        </p:nvSpPr>
        <p:spPr>
          <a:xfrm>
            <a:off x="36226" y="-76200"/>
            <a:ext cx="9144000" cy="1938992"/>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3</a:t>
            </a:r>
            <a:r>
              <a:rPr lang="en-US" sz="2000" b="1"/>
              <a:t>.</a:t>
            </a:r>
          </a:p>
          <a:p>
            <a:pPr marL="457200" indent="-457200">
              <a:buFontTx/>
              <a:buChar char="-"/>
            </a:pPr>
            <a:r>
              <a:rPr lang="en-US" sz="2800" b="1">
                <a:latin typeface="Times New Roman" panose="02020603050405020304" pitchFamily="18" charset="0"/>
                <a:cs typeface="Times New Roman" panose="02020603050405020304" pitchFamily="18" charset="0"/>
              </a:rPr>
              <a:t>Quan sát hình hãy cho biết loài nào là loài đặc trưng.  Vì sao?</a:t>
            </a:r>
          </a:p>
          <a:p>
            <a:pPr marL="457200" indent="-457200">
              <a:buFontTx/>
              <a:buChar char="-"/>
            </a:pPr>
            <a:r>
              <a:rPr lang="en-US" sz="2800" b="1">
                <a:solidFill>
                  <a:prstClr val="black"/>
                </a:solidFill>
                <a:latin typeface="Times New Roman"/>
                <a:ea typeface="Times New Roman"/>
                <a:cs typeface="Times New Roman"/>
              </a:rPr>
              <a:t>Thế nào là loài đặc trưng?</a:t>
            </a:r>
            <a:endParaRPr lang="en-US" sz="2800" b="1">
              <a:latin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id="{1A0901FC-20DB-E468-4065-34866560CC9B}"/>
              </a:ext>
            </a:extLst>
          </p:cNvPr>
          <p:cNvSpPr txBox="1">
            <a:spLocks noChangeArrowheads="1"/>
          </p:cNvSpPr>
          <p:nvPr/>
        </p:nvSpPr>
        <p:spPr bwMode="auto">
          <a:xfrm>
            <a:off x="0" y="6335244"/>
            <a:ext cx="36576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F0000"/>
                </a:solidFill>
                <a:latin typeface="Times New Roman" panose="02020603050405020304" pitchFamily="18" charset="0"/>
                <a:cs typeface="Times New Roman" panose="02020603050405020304" pitchFamily="18" charset="0"/>
              </a:rPr>
              <a:t>Vườn quốc gia Cát Bà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AAF1D0D-D458-DB1F-E79B-193EC6EEAD8E}"/>
              </a:ext>
            </a:extLst>
          </p:cNvPr>
          <p:cNvPicPr>
            <a:picLocks noChangeAspect="1"/>
          </p:cNvPicPr>
          <p:nvPr/>
        </p:nvPicPr>
        <p:blipFill>
          <a:blip r:embed="rId3"/>
          <a:stretch>
            <a:fillRect/>
          </a:stretch>
        </p:blipFill>
        <p:spPr>
          <a:xfrm>
            <a:off x="152400" y="1862792"/>
            <a:ext cx="4419599" cy="4452974"/>
          </a:xfrm>
          <a:prstGeom prst="rect">
            <a:avLst/>
          </a:prstGeom>
        </p:spPr>
      </p:pic>
      <p:pic>
        <p:nvPicPr>
          <p:cNvPr id="13" name="Picture 12">
            <a:extLst>
              <a:ext uri="{FF2B5EF4-FFF2-40B4-BE49-F238E27FC236}">
                <a16:creationId xmlns:a16="http://schemas.microsoft.com/office/drawing/2014/main" id="{988156FD-DD38-0A84-F9C1-9B1DB6DD35C4}"/>
              </a:ext>
            </a:extLst>
          </p:cNvPr>
          <p:cNvPicPr>
            <a:picLocks noChangeAspect="1"/>
          </p:cNvPicPr>
          <p:nvPr/>
        </p:nvPicPr>
        <p:blipFill>
          <a:blip r:embed="rId4"/>
          <a:stretch>
            <a:fillRect/>
          </a:stretch>
        </p:blipFill>
        <p:spPr>
          <a:xfrm>
            <a:off x="5105400" y="1862792"/>
            <a:ext cx="3657600" cy="4433498"/>
          </a:xfrm>
          <a:prstGeom prst="rect">
            <a:avLst/>
          </a:prstGeom>
        </p:spPr>
      </p:pic>
    </p:spTree>
    <p:extLst>
      <p:ext uri="{BB962C8B-B14F-4D97-AF65-F5344CB8AC3E}">
        <p14:creationId xmlns:p14="http://schemas.microsoft.com/office/powerpoint/2010/main" val="250854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9" y="1115330"/>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9" y="2721115"/>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7CD5-4543-86A2-8871-57146CBC4EE4}"/>
            </a:ext>
          </a:extLst>
        </p:cNvPr>
        <p:cNvGrpSpPr/>
        <p:nvPr/>
      </p:nvGrpSpPr>
      <p:grpSpPr>
        <a:xfrm>
          <a:off x="0" y="0"/>
          <a:ext cx="0" cy="0"/>
          <a:chOff x="0" y="0"/>
          <a:chExt cx="0" cy="0"/>
        </a:xfrm>
      </p:grpSpPr>
      <p:pic>
        <p:nvPicPr>
          <p:cNvPr id="3" name="41DFF4F7">
            <a:hlinkClick r:id="" action="ppaction://media"/>
            <a:extLst>
              <a:ext uri="{FF2B5EF4-FFF2-40B4-BE49-F238E27FC236}">
                <a16:creationId xmlns:a16="http://schemas.microsoft.com/office/drawing/2014/main" id="{E177D09B-57DD-D92D-ACFC-2CCD32B9AF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25812" y="1504770"/>
            <a:ext cx="1150375" cy="409280"/>
          </a:xfrm>
          <a:prstGeom prst="rect">
            <a:avLst/>
          </a:prstGeom>
        </p:spPr>
      </p:pic>
      <p:sp>
        <p:nvSpPr>
          <p:cNvPr id="6" name="TextBox 5">
            <a:extLst>
              <a:ext uri="{FF2B5EF4-FFF2-40B4-BE49-F238E27FC236}">
                <a16:creationId xmlns:a16="http://schemas.microsoft.com/office/drawing/2014/main" id="{490FA0C8-C1BE-18FF-F62F-85E5916833AE}"/>
              </a:ext>
            </a:extLst>
          </p:cNvPr>
          <p:cNvSpPr txBox="1"/>
          <p:nvPr/>
        </p:nvSpPr>
        <p:spPr>
          <a:xfrm>
            <a:off x="1143000" y="1447800"/>
            <a:ext cx="5867400" cy="523220"/>
          </a:xfrm>
          <a:prstGeom prst="rect">
            <a:avLst/>
          </a:prstGeom>
          <a:noFill/>
        </p:spPr>
        <p:txBody>
          <a:bodyPr wrap="square">
            <a:spAutoFit/>
          </a:bodyPr>
          <a:lstStyle/>
          <a:p>
            <a:pPr algn="ctr">
              <a:defRPr/>
            </a:pPr>
            <a:r>
              <a:rPr lang="en-US" sz="2800" b="1" kern="0">
                <a:solidFill>
                  <a:srgbClr val="FF0000"/>
                </a:solidFill>
                <a:latin typeface="Times New Roman" pitchFamily="18" charset="0"/>
                <a:cs typeface="Times New Roman" pitchFamily="18" charset="0"/>
              </a:rPr>
              <a:t>THỜI GIAN THẢO LUẬN NHÓM</a:t>
            </a:r>
            <a:r>
              <a:rPr lang="en-US" sz="2800" b="1" kern="0">
                <a:solidFill>
                  <a:sysClr val="window" lastClr="FFFFFF"/>
                </a:solidFill>
                <a:latin typeface="Times New Roman" pitchFamily="18" charset="0"/>
                <a:cs typeface="Times New Roman" pitchFamily="18" charset="0"/>
              </a:rPr>
              <a:t> </a:t>
            </a:r>
            <a:endParaRPr lang="en-US" sz="2800" b="1" kern="0" dirty="0">
              <a:solidFill>
                <a:sysClr val="window" lastClr="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2598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262E-DF5E-7ED4-73A8-B8E8B99AE6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9B9E11-E966-CABB-F96D-25D7276FC0B6}"/>
              </a:ext>
            </a:extLst>
          </p:cNvPr>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a:extLst>
              <a:ext uri="{FF2B5EF4-FFF2-40B4-BE49-F238E27FC236}">
                <a16:creationId xmlns:a16="http://schemas.microsoft.com/office/drawing/2014/main" id="{ED3C032F-AA51-8BDC-2B1F-802A6EAE5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0"/>
            <a:ext cx="8382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C8B3FC8-5D14-98AB-EF8E-91416F25AEF8}"/>
              </a:ext>
            </a:extLst>
          </p:cNvPr>
          <p:cNvSpPr txBox="1"/>
          <p:nvPr/>
        </p:nvSpPr>
        <p:spPr>
          <a:xfrm>
            <a:off x="1" y="10924"/>
            <a:ext cx="9144000" cy="2369880"/>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1,4</a:t>
            </a:r>
            <a:r>
              <a:rPr lang="en-US" sz="2000" b="1"/>
              <a:t>.</a:t>
            </a:r>
          </a:p>
          <a:p>
            <a:pPr marL="457200" indent="-457200">
              <a:buFontTx/>
              <a:buChar char="-"/>
            </a:pPr>
            <a:r>
              <a:rPr lang="en-US" sz="2800">
                <a:latin typeface="Times New Roman" panose="02020603050405020304" pitchFamily="18" charset="0"/>
                <a:cs typeface="Times New Roman" panose="02020603050405020304" pitchFamily="18" charset="0"/>
              </a:rPr>
              <a:t>Hãy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xã</a:t>
            </a:r>
            <a:r>
              <a:rPr lang="en-US" sz="2800">
                <a:latin typeface="Times New Roman" panose="02020603050405020304" pitchFamily="18" charset="0"/>
                <a:cs typeface="Times New Roman" panose="02020603050405020304" pitchFamily="18" charset="0"/>
              </a:rPr>
              <a:t> trong hình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sự</a:t>
            </a:r>
            <a:r>
              <a:rPr lang="en-US" sz="2800">
                <a:latin typeface="Times New Roman" panose="02020603050405020304" pitchFamily="18" charset="0"/>
                <a:cs typeface="Times New Roman" panose="02020603050405020304" pitchFamily="18" charset="0"/>
              </a:rPr>
              <a:t> khác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xã</a:t>
            </a:r>
            <a:r>
              <a:rPr lang="en-US" sz="2800">
                <a:latin typeface="Times New Roman" panose="02020603050405020304" pitchFamily="18" charset="0"/>
                <a:cs typeface="Times New Roman" panose="02020603050405020304" pitchFamily="18" charset="0"/>
              </a:rPr>
              <a:t> này.</a:t>
            </a:r>
          </a:p>
          <a:p>
            <a:pPr marL="457200" indent="-457200">
              <a:buFontTx/>
              <a:buChar char="-"/>
            </a:pPr>
            <a:r>
              <a:rPr lang="en-US" sz="2800">
                <a:latin typeface="Times New Roman" panose="02020603050405020304" pitchFamily="18" charset="0"/>
                <a:cs typeface="Times New Roman" panose="02020603050405020304" pitchFamily="18" charset="0"/>
              </a:rPr>
              <a:t>Độ đa dạng là 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22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22EA-204E-59DF-EDDE-22602294D9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B5C05F-5A55-90DC-3E31-2F238A46B1BC}"/>
              </a:ext>
            </a:extLst>
          </p:cNvPr>
          <p:cNvSpPr txBox="1"/>
          <p:nvPr/>
        </p:nvSpPr>
        <p:spPr>
          <a:xfrm>
            <a:off x="609600" y="457200"/>
            <a:ext cx="7848600"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0BEED3A6-1D68-9ECF-D93F-5C84B78BD6AB}"/>
              </a:ext>
            </a:extLst>
          </p:cNvPr>
          <p:cNvSpPr txBox="1"/>
          <p:nvPr/>
        </p:nvSpPr>
        <p:spPr>
          <a:xfrm>
            <a:off x="2819399" y="61322"/>
            <a:ext cx="3657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KẾT QUẢ NHÓM 1,4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CD61CD0-2DCE-C7B3-5871-0ACABBD3A2F6}"/>
              </a:ext>
            </a:extLst>
          </p:cNvPr>
          <p:cNvSpPr txBox="1"/>
          <p:nvPr/>
        </p:nvSpPr>
        <p:spPr>
          <a:xfrm>
            <a:off x="0" y="3860859"/>
            <a:ext cx="8879799" cy="1569660"/>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Có sự khác biệt lớn về độ đa dạng giữa các quần xã này chủ yếu là do điều kiện khí hậu khác nhau ở mỗi vùng</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5F5EF3-C842-797E-3293-6AD48A252D9D}"/>
              </a:ext>
            </a:extLst>
          </p:cNvPr>
          <p:cNvSpPr txBox="1"/>
          <p:nvPr/>
        </p:nvSpPr>
        <p:spPr>
          <a:xfrm>
            <a:off x="111800" y="642652"/>
            <a:ext cx="9072797" cy="1569660"/>
          </a:xfrm>
          <a:prstGeom prst="rect">
            <a:avLst/>
          </a:prstGeom>
          <a:noFill/>
        </p:spPr>
        <p:txBody>
          <a:bodyPr wrap="square" rtlCol="0">
            <a:spAutoFit/>
          </a:bodyPr>
          <a:lstStyle/>
          <a:p>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Thứ tự giảm dần về độ đa dạng của các quần xã: </a:t>
            </a:r>
            <a:r>
              <a:rPr lang="en-US" sz="3200">
                <a:solidFill>
                  <a:srgbClr val="7030A0"/>
                </a:solidFill>
                <a:latin typeface="Times New Roman" panose="02020603050405020304" pitchFamily="18" charset="0"/>
                <a:cs typeface="Times New Roman" panose="02020603050405020304" pitchFamily="18" charset="0"/>
              </a:rPr>
              <a:t>b)</a:t>
            </a:r>
            <a:r>
              <a:rPr lang="vi-VN" sz="3200">
                <a:solidFill>
                  <a:srgbClr val="7030A0"/>
                </a:solidFill>
                <a:latin typeface="Times New Roman" panose="02020603050405020304" pitchFamily="18" charset="0"/>
                <a:cs typeface="Times New Roman" panose="02020603050405020304" pitchFamily="18" charset="0"/>
              </a:rPr>
              <a:t>Rừng mưa nhiệt đới →</a:t>
            </a:r>
            <a:r>
              <a:rPr lang="vi-VN" sz="3200">
                <a:solidFill>
                  <a:srgbClr val="0070C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c) </a:t>
            </a:r>
            <a:r>
              <a:rPr lang="vi-VN" sz="3200">
                <a:solidFill>
                  <a:srgbClr val="FF0000"/>
                </a:solidFill>
                <a:latin typeface="Times New Roman" panose="02020603050405020304" pitchFamily="18" charset="0"/>
                <a:cs typeface="Times New Roman" panose="02020603050405020304" pitchFamily="18" charset="0"/>
              </a:rPr>
              <a:t>Rừng ôn đới </a:t>
            </a:r>
            <a:r>
              <a:rPr lang="vi-VN" sz="3200">
                <a:solidFill>
                  <a:srgbClr val="00B050"/>
                </a:solidFill>
                <a:latin typeface="Times New Roman" panose="02020603050405020304" pitchFamily="18" charset="0"/>
                <a:cs typeface="Times New Roman" panose="02020603050405020304" pitchFamily="18" charset="0"/>
              </a:rPr>
              <a:t>→ </a:t>
            </a:r>
            <a:r>
              <a:rPr lang="en-US" sz="3200">
                <a:solidFill>
                  <a:srgbClr val="00B050"/>
                </a:solidFill>
                <a:latin typeface="Times New Roman" panose="02020603050405020304" pitchFamily="18" charset="0"/>
                <a:cs typeface="Times New Roman" panose="02020603050405020304" pitchFamily="18" charset="0"/>
              </a:rPr>
              <a:t>a)</a:t>
            </a:r>
            <a:r>
              <a:rPr lang="vi-VN" sz="3200">
                <a:solidFill>
                  <a:srgbClr val="00B050"/>
                </a:solidFill>
                <a:latin typeface="Times New Roman" panose="02020603050405020304" pitchFamily="18" charset="0"/>
                <a:cs typeface="Times New Roman" panose="02020603050405020304" pitchFamily="18" charset="0"/>
              </a:rPr>
              <a:t>Đồng cỏ </a:t>
            </a:r>
            <a:r>
              <a:rPr lang="vi-VN" sz="3200">
                <a:solidFill>
                  <a:srgbClr val="0070C0"/>
                </a:solidFill>
                <a:latin typeface="Times New Roman" panose="02020603050405020304" pitchFamily="18" charset="0"/>
                <a:cs typeface="Times New Roman" panose="02020603050405020304" pitchFamily="18" charset="0"/>
              </a:rPr>
              <a:t>→</a:t>
            </a:r>
            <a:r>
              <a:rPr lang="en-US" sz="3200">
                <a:solidFill>
                  <a:srgbClr val="0070C0"/>
                </a:solidFill>
                <a:latin typeface="Times New Roman" panose="02020603050405020304" pitchFamily="18" charset="0"/>
                <a:cs typeface="Times New Roman" panose="02020603050405020304" pitchFamily="18" charset="0"/>
              </a:rPr>
              <a:t>  </a:t>
            </a:r>
            <a:r>
              <a:rPr lang="en-US" sz="3200">
                <a:solidFill>
                  <a:srgbClr val="FFC000"/>
                </a:solidFill>
                <a:latin typeface="Times New Roman" panose="02020603050405020304" pitchFamily="18" charset="0"/>
                <a:cs typeface="Times New Roman" panose="02020603050405020304" pitchFamily="18" charset="0"/>
              </a:rPr>
              <a:t>d)</a:t>
            </a:r>
            <a:r>
              <a:rPr lang="vi-VN" sz="3200">
                <a:solidFill>
                  <a:srgbClr val="FFC000"/>
                </a:solidFill>
                <a:latin typeface="Times New Roman" panose="02020603050405020304" pitchFamily="18" charset="0"/>
                <a:cs typeface="Times New Roman" panose="02020603050405020304" pitchFamily="18" charset="0"/>
              </a:rPr>
              <a:t> Sa mạc</a:t>
            </a:r>
            <a:r>
              <a:rPr lang="vi-VN" sz="320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8" name="Text Box 10">
            <a:extLst>
              <a:ext uri="{FF2B5EF4-FFF2-40B4-BE49-F238E27FC236}">
                <a16:creationId xmlns:a16="http://schemas.microsoft.com/office/drawing/2014/main" id="{88A27BFE-74E4-9900-9808-BD589630579E}"/>
              </a:ext>
            </a:extLst>
          </p:cNvPr>
          <p:cNvSpPr txBox="1">
            <a:spLocks noChangeArrowheads="1"/>
          </p:cNvSpPr>
          <p:nvPr/>
        </p:nvSpPr>
        <p:spPr bwMode="auto">
          <a:xfrm>
            <a:off x="78073" y="5288340"/>
            <a:ext cx="9072796" cy="1569660"/>
          </a:xfrm>
          <a:prstGeom prst="rect">
            <a:avLst/>
          </a:prstGeom>
          <a:noFill/>
          <a:ln w="9525">
            <a:noFill/>
            <a:miter lim="800000"/>
            <a:headEnd/>
            <a:tailEnd/>
          </a:ln>
          <a:effectLst/>
        </p:spPr>
        <p:txBody>
          <a:bodyPr wrap="square">
            <a:spAutoFit/>
          </a:bodyPr>
          <a:lstStyle/>
          <a:p>
            <a:pPr>
              <a:spcBef>
                <a:spcPct val="50000"/>
              </a:spcBef>
            </a:pPr>
            <a:r>
              <a:rPr lang="en-US" sz="3200" b="1">
                <a:solidFill>
                  <a:srgbClr val="FF0000"/>
                </a:solidFill>
                <a:latin typeface="Times New Roman" panose="02020603050405020304" pitchFamily="18" charset="0"/>
                <a:cs typeface="Times New Roman" panose="02020603050405020304" pitchFamily="18" charset="0"/>
              </a:rPr>
              <a:t>-Độ </a:t>
            </a:r>
            <a:r>
              <a:rPr lang="en-US" sz="3200" b="1" dirty="0" err="1">
                <a:solidFill>
                  <a:srgbClr val="FF0000"/>
                </a:solidFill>
                <a:latin typeface="Times New Roman" panose="02020603050405020304" pitchFamily="18" charset="0"/>
                <a:cs typeface="Times New Roman" panose="02020603050405020304" pitchFamily="18" charset="0"/>
              </a:rPr>
              <a:t>đa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mỗi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26DB49B-3541-611D-FA5C-2E0A875701B3}"/>
              </a:ext>
            </a:extLst>
          </p:cNvPr>
          <p:cNvPicPr>
            <a:picLocks noChangeAspect="1"/>
          </p:cNvPicPr>
          <p:nvPr/>
        </p:nvPicPr>
        <p:blipFill>
          <a:blip r:embed="rId2"/>
          <a:stretch>
            <a:fillRect/>
          </a:stretch>
        </p:blipFill>
        <p:spPr>
          <a:xfrm>
            <a:off x="111801" y="2281664"/>
            <a:ext cx="1801198" cy="1620895"/>
          </a:xfrm>
          <a:prstGeom prst="rect">
            <a:avLst/>
          </a:prstGeom>
        </p:spPr>
      </p:pic>
      <p:pic>
        <p:nvPicPr>
          <p:cNvPr id="7" name="Picture 6">
            <a:extLst>
              <a:ext uri="{FF2B5EF4-FFF2-40B4-BE49-F238E27FC236}">
                <a16:creationId xmlns:a16="http://schemas.microsoft.com/office/drawing/2014/main" id="{5DAE3A3D-36DE-4CEE-E191-4B375EF782E2}"/>
              </a:ext>
            </a:extLst>
          </p:cNvPr>
          <p:cNvPicPr>
            <a:picLocks noChangeAspect="1"/>
          </p:cNvPicPr>
          <p:nvPr/>
        </p:nvPicPr>
        <p:blipFill>
          <a:blip r:embed="rId3"/>
          <a:stretch>
            <a:fillRect/>
          </a:stretch>
        </p:blipFill>
        <p:spPr>
          <a:xfrm>
            <a:off x="2136335" y="2296410"/>
            <a:ext cx="1925302" cy="1620894"/>
          </a:xfrm>
          <a:prstGeom prst="rect">
            <a:avLst/>
          </a:prstGeom>
        </p:spPr>
      </p:pic>
      <p:pic>
        <p:nvPicPr>
          <p:cNvPr id="9" name="Picture 8">
            <a:extLst>
              <a:ext uri="{FF2B5EF4-FFF2-40B4-BE49-F238E27FC236}">
                <a16:creationId xmlns:a16="http://schemas.microsoft.com/office/drawing/2014/main" id="{DB1CB82F-836D-455D-7434-934B1EC58F97}"/>
              </a:ext>
            </a:extLst>
          </p:cNvPr>
          <p:cNvPicPr>
            <a:picLocks noChangeAspect="1"/>
          </p:cNvPicPr>
          <p:nvPr/>
        </p:nvPicPr>
        <p:blipFill>
          <a:blip r:embed="rId4"/>
          <a:stretch>
            <a:fillRect/>
          </a:stretch>
        </p:blipFill>
        <p:spPr>
          <a:xfrm>
            <a:off x="4160874" y="2253160"/>
            <a:ext cx="2154249" cy="1620895"/>
          </a:xfrm>
          <a:prstGeom prst="rect">
            <a:avLst/>
          </a:prstGeom>
        </p:spPr>
      </p:pic>
      <p:pic>
        <p:nvPicPr>
          <p:cNvPr id="11" name="Picture 10">
            <a:extLst>
              <a:ext uri="{FF2B5EF4-FFF2-40B4-BE49-F238E27FC236}">
                <a16:creationId xmlns:a16="http://schemas.microsoft.com/office/drawing/2014/main" id="{1A1967B2-E695-AF43-4484-45EBEE8833E3}"/>
              </a:ext>
            </a:extLst>
          </p:cNvPr>
          <p:cNvPicPr>
            <a:picLocks noChangeAspect="1"/>
          </p:cNvPicPr>
          <p:nvPr/>
        </p:nvPicPr>
        <p:blipFill>
          <a:blip r:embed="rId5"/>
          <a:stretch>
            <a:fillRect/>
          </a:stretch>
        </p:blipFill>
        <p:spPr>
          <a:xfrm>
            <a:off x="6513597" y="2239335"/>
            <a:ext cx="2093353" cy="1648546"/>
          </a:xfrm>
          <a:prstGeom prst="rect">
            <a:avLst/>
          </a:prstGeom>
        </p:spPr>
      </p:pic>
    </p:spTree>
    <p:extLst>
      <p:ext uri="{BB962C8B-B14F-4D97-AF65-F5344CB8AC3E}">
        <p14:creationId xmlns:p14="http://schemas.microsoft.com/office/powerpoint/2010/main" val="362579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F065-7AC8-7720-F09A-66C463CC2A08}"/>
            </a:ext>
          </a:extLst>
        </p:cNvPr>
        <p:cNvGrpSpPr/>
        <p:nvPr/>
      </p:nvGrpSpPr>
      <p:grpSpPr>
        <a:xfrm>
          <a:off x="0" y="0"/>
          <a:ext cx="0" cy="0"/>
          <a:chOff x="0" y="0"/>
          <a:chExt cx="0" cy="0"/>
        </a:xfrm>
      </p:grpSpPr>
      <p:pic>
        <p:nvPicPr>
          <p:cNvPr id="19458" name="Picture 7" descr="bamboo-forest-1">
            <a:extLst>
              <a:ext uri="{FF2B5EF4-FFF2-40B4-BE49-F238E27FC236}">
                <a16:creationId xmlns:a16="http://schemas.microsoft.com/office/drawing/2014/main" id="{BDA9B91C-ED0B-B556-1FB9-82237F28B897}"/>
              </a:ext>
            </a:extLst>
          </p:cNvPr>
          <p:cNvPicPr>
            <a:picLocks noChangeAspect="1" noChangeArrowheads="1"/>
          </p:cNvPicPr>
          <p:nvPr/>
        </p:nvPicPr>
        <p:blipFill>
          <a:blip r:embed="rId3" cstate="print"/>
          <a:srcRect/>
          <a:stretch>
            <a:fillRect/>
          </a:stretch>
        </p:blipFill>
        <p:spPr bwMode="auto">
          <a:xfrm>
            <a:off x="330199" y="2590800"/>
            <a:ext cx="2633531" cy="3695700"/>
          </a:xfrm>
          <a:prstGeom prst="rect">
            <a:avLst/>
          </a:prstGeom>
          <a:noFill/>
          <a:ln w="9525">
            <a:noFill/>
            <a:miter lim="800000"/>
            <a:headEnd/>
            <a:tailEnd/>
          </a:ln>
        </p:spPr>
      </p:pic>
      <p:sp>
        <p:nvSpPr>
          <p:cNvPr id="14345" name="WordArt 9">
            <a:extLst>
              <a:ext uri="{FF2B5EF4-FFF2-40B4-BE49-F238E27FC236}">
                <a16:creationId xmlns:a16="http://schemas.microsoft.com/office/drawing/2014/main" id="{571369A2-4C55-AB53-BAF4-7B0762631C6B}"/>
              </a:ext>
            </a:extLst>
          </p:cNvPr>
          <p:cNvSpPr>
            <a:spLocks noChangeArrowheads="1" noChangeShapeType="1" noTextEdit="1"/>
          </p:cNvSpPr>
          <p:nvPr/>
        </p:nvSpPr>
        <p:spPr bwMode="auto">
          <a:xfrm>
            <a:off x="330199" y="6298776"/>
            <a:ext cx="22860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RỪNG TRE</a:t>
            </a:r>
          </a:p>
        </p:txBody>
      </p:sp>
      <p:pic>
        <p:nvPicPr>
          <p:cNvPr id="2" name="Picture 1">
            <a:extLst>
              <a:ext uri="{FF2B5EF4-FFF2-40B4-BE49-F238E27FC236}">
                <a16:creationId xmlns:a16="http://schemas.microsoft.com/office/drawing/2014/main" id="{1BB4F15E-D6BF-A930-8461-57CD56B300D1}"/>
              </a:ext>
            </a:extLst>
          </p:cNvPr>
          <p:cNvPicPr>
            <a:picLocks noChangeAspect="1" noChangeArrowheads="1"/>
          </p:cNvPicPr>
          <p:nvPr/>
        </p:nvPicPr>
        <p:blipFill>
          <a:blip r:embed="rId4" cstate="print"/>
          <a:srcRect/>
          <a:stretch>
            <a:fillRect/>
          </a:stretch>
        </p:blipFill>
        <p:spPr bwMode="auto">
          <a:xfrm>
            <a:off x="3124199" y="2527219"/>
            <a:ext cx="2781510" cy="3695700"/>
          </a:xfrm>
          <a:prstGeom prst="rect">
            <a:avLst/>
          </a:prstGeom>
          <a:noFill/>
          <a:ln w="9525">
            <a:noFill/>
            <a:round/>
            <a:headEnd/>
            <a:tailEnd/>
          </a:ln>
          <a:effectLst/>
        </p:spPr>
      </p:pic>
      <p:sp>
        <p:nvSpPr>
          <p:cNvPr id="3" name="Text Box 2">
            <a:extLst>
              <a:ext uri="{FF2B5EF4-FFF2-40B4-BE49-F238E27FC236}">
                <a16:creationId xmlns:a16="http://schemas.microsoft.com/office/drawing/2014/main" id="{620E7A52-8C17-1B28-6895-AF79B81373F1}"/>
              </a:ext>
            </a:extLst>
          </p:cNvPr>
          <p:cNvSpPr txBox="1">
            <a:spLocks noChangeArrowheads="1"/>
          </p:cNvSpPr>
          <p:nvPr/>
        </p:nvSpPr>
        <p:spPr bwMode="auto">
          <a:xfrm>
            <a:off x="3225714" y="6315767"/>
            <a:ext cx="22860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SA MẠC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3379DCC-2620-6651-1761-5A2E16B95A4E}"/>
              </a:ext>
            </a:extLst>
          </p:cNvPr>
          <p:cNvSpPr txBox="1"/>
          <p:nvPr/>
        </p:nvSpPr>
        <p:spPr>
          <a:xfrm>
            <a:off x="36226" y="-76200"/>
            <a:ext cx="9144000" cy="1938992"/>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2</a:t>
            </a:r>
            <a:r>
              <a:rPr lang="en-US" sz="2000" b="1"/>
              <a:t>.</a:t>
            </a:r>
          </a:p>
          <a:p>
            <a:pPr marL="457200" indent="-457200">
              <a:buFontTx/>
              <a:buChar char="-"/>
            </a:pPr>
            <a:r>
              <a:rPr lang="en-US" sz="2800" b="1">
                <a:latin typeface="Times New Roman" panose="02020603050405020304" pitchFamily="18" charset="0"/>
                <a:cs typeface="Times New Roman" panose="02020603050405020304" pitchFamily="18" charset="0"/>
              </a:rPr>
              <a:t>Quan sát hình hãy cho biết loài nào chiếm ưu thế.  Vì sao?</a:t>
            </a:r>
          </a:p>
          <a:p>
            <a:pPr marL="457200" indent="-457200">
              <a:buFontTx/>
              <a:buChar char="-"/>
            </a:pPr>
            <a:r>
              <a:rPr lang="en-US" sz="2800" b="1">
                <a:solidFill>
                  <a:prstClr val="black"/>
                </a:solidFill>
                <a:latin typeface="Times New Roman"/>
                <a:ea typeface="Times New Roman"/>
                <a:cs typeface="Times New Roman"/>
              </a:rPr>
              <a:t>Thế nào là loài ưu thế?</a:t>
            </a:r>
            <a:endParaRPr lang="en-US" sz="2800" b="1">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22C02BC-0525-B1D8-093D-FDE0EA79CC26}"/>
              </a:ext>
            </a:extLst>
          </p:cNvPr>
          <p:cNvPicPr>
            <a:picLocks noChangeAspect="1"/>
          </p:cNvPicPr>
          <p:nvPr/>
        </p:nvPicPr>
        <p:blipFill>
          <a:blip r:embed="rId5"/>
          <a:stretch>
            <a:fillRect/>
          </a:stretch>
        </p:blipFill>
        <p:spPr>
          <a:xfrm>
            <a:off x="5905709" y="2432262"/>
            <a:ext cx="2895600" cy="4012776"/>
          </a:xfrm>
          <a:prstGeom prst="rect">
            <a:avLst/>
          </a:prstGeom>
        </p:spPr>
      </p:pic>
      <p:sp>
        <p:nvSpPr>
          <p:cNvPr id="8" name="Text Box 2">
            <a:extLst>
              <a:ext uri="{FF2B5EF4-FFF2-40B4-BE49-F238E27FC236}">
                <a16:creationId xmlns:a16="http://schemas.microsoft.com/office/drawing/2014/main" id="{F6554FF9-FB06-F4A3-3453-6EB49E9B6DCE}"/>
              </a:ext>
            </a:extLst>
          </p:cNvPr>
          <p:cNvSpPr txBox="1">
            <a:spLocks noChangeArrowheads="1"/>
          </p:cNvSpPr>
          <p:nvPr/>
        </p:nvSpPr>
        <p:spPr bwMode="auto">
          <a:xfrm>
            <a:off x="6121229" y="6318674"/>
            <a:ext cx="2828058"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RUỘNG LÚA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85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9B3B-00CA-FF66-0808-D9116DB305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50A54F-B3CC-9C4C-06A6-E1A63267F586}"/>
              </a:ext>
            </a:extLst>
          </p:cNvPr>
          <p:cNvSpPr txBox="1"/>
          <p:nvPr/>
        </p:nvSpPr>
        <p:spPr>
          <a:xfrm>
            <a:off x="609600" y="457200"/>
            <a:ext cx="7848600"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843F7D39-B8F9-7BC7-C8B9-BF1D8DE09BA7}"/>
              </a:ext>
            </a:extLst>
          </p:cNvPr>
          <p:cNvSpPr txBox="1"/>
          <p:nvPr/>
        </p:nvSpPr>
        <p:spPr>
          <a:xfrm>
            <a:off x="2819400" y="303312"/>
            <a:ext cx="3657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KẾT QUẢ NHÓM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E9FC24-84C1-4640-A3F5-00273108BDE2}"/>
              </a:ext>
            </a:extLst>
          </p:cNvPr>
          <p:cNvSpPr txBox="1"/>
          <p:nvPr/>
        </p:nvSpPr>
        <p:spPr>
          <a:xfrm>
            <a:off x="104618" y="615952"/>
            <a:ext cx="8879799" cy="1569660"/>
          </a:xfrm>
          <a:prstGeom prst="rect">
            <a:avLst/>
          </a:prstGeom>
          <a:noFill/>
        </p:spPr>
        <p:txBody>
          <a:bodyPr wrap="square" rtlCol="0">
            <a:spAutoFit/>
          </a:bodyPr>
          <a:lstStyle/>
          <a:p>
            <a:r>
              <a:rPr lang="en-US" sz="3200">
                <a:solidFill>
                  <a:srgbClr val="7030A0"/>
                </a:solidFill>
                <a:latin typeface="Times New Roman" panose="02020603050405020304" pitchFamily="18" charset="0"/>
                <a:cs typeface="Times New Roman" panose="02020603050405020304" pitchFamily="18" charset="0"/>
              </a:rPr>
              <a:t>- Rừng tre: Loài ưu thế cây tre</a:t>
            </a:r>
          </a:p>
          <a:p>
            <a:r>
              <a:rPr lang="en-US" sz="3200">
                <a:solidFill>
                  <a:srgbClr val="7030A0"/>
                </a:solidFill>
                <a:latin typeface="Times New Roman" panose="02020603050405020304" pitchFamily="18" charset="0"/>
                <a:cs typeface="Times New Roman" panose="02020603050405020304" pitchFamily="18" charset="0"/>
              </a:rPr>
              <a:t>  Sa mạc: Loài ưu thế lạc đà</a:t>
            </a:r>
          </a:p>
          <a:p>
            <a:r>
              <a:rPr lang="en-US" sz="3200">
                <a:solidFill>
                  <a:srgbClr val="7030A0"/>
                </a:solidFill>
                <a:latin typeface="Times New Roman" panose="02020603050405020304" pitchFamily="18" charset="0"/>
                <a:cs typeface="Times New Roman" panose="02020603050405020304" pitchFamily="18" charset="0"/>
              </a:rPr>
              <a:t>  Ruộng lúa: Loài ưu thế cây lúa</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1871098-6A5D-63C8-80C5-685483EF6294}"/>
              </a:ext>
            </a:extLst>
          </p:cNvPr>
          <p:cNvSpPr txBox="1"/>
          <p:nvPr/>
        </p:nvSpPr>
        <p:spPr>
          <a:xfrm>
            <a:off x="213921" y="4224863"/>
            <a:ext cx="8920398" cy="1569660"/>
          </a:xfrm>
          <a:prstGeom prst="rect">
            <a:avLst/>
          </a:prstGeom>
          <a:noFill/>
        </p:spPr>
        <p:txBody>
          <a:bodyPr wrap="square" rtlCol="0">
            <a:spAutoFit/>
          </a:bodyPr>
          <a:lstStyle/>
          <a:p>
            <a:r>
              <a:rPr lang="en-US" sz="3200" b="1">
                <a:solidFill>
                  <a:srgbClr val="FFC000"/>
                </a:solidFill>
                <a:latin typeface="Times New Roman" panose="02020603050405020304" pitchFamily="18" charset="0"/>
                <a:cs typeface="Times New Roman" panose="02020603050405020304" pitchFamily="18" charset="0"/>
              </a:rPr>
              <a:t>- Vì  cây tre, lạc đà, ruộng lúa có số lượng cá thể nhiều, hoạt động mạnh, đóng vai trò quan trọng trong quần xã</a:t>
            </a:r>
            <a:endParaRPr lang="en-US" sz="3200" dirty="0">
              <a:solidFill>
                <a:srgbClr val="FFC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FB8D94-F9BB-9312-7462-19E8077E50AC}"/>
              </a:ext>
            </a:extLst>
          </p:cNvPr>
          <p:cNvSpPr txBox="1"/>
          <p:nvPr/>
        </p:nvSpPr>
        <p:spPr>
          <a:xfrm>
            <a:off x="104618" y="5794523"/>
            <a:ext cx="8920398" cy="1077218"/>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 Loài ưu thế có số lượng cá thể nhiều, hoạt động mạnh, đóng vai trò quan trọng trong quần xã</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7" name="Picture 7" descr="bamboo-forest-1">
            <a:extLst>
              <a:ext uri="{FF2B5EF4-FFF2-40B4-BE49-F238E27FC236}">
                <a16:creationId xmlns:a16="http://schemas.microsoft.com/office/drawing/2014/main" id="{3239C85F-6087-15BA-E12E-BE539AD025EE}"/>
              </a:ext>
            </a:extLst>
          </p:cNvPr>
          <p:cNvPicPr>
            <a:picLocks noChangeAspect="1" noChangeArrowheads="1"/>
          </p:cNvPicPr>
          <p:nvPr/>
        </p:nvPicPr>
        <p:blipFill>
          <a:blip r:embed="rId2" cstate="print"/>
          <a:srcRect/>
          <a:stretch>
            <a:fillRect/>
          </a:stretch>
        </p:blipFill>
        <p:spPr bwMode="auto">
          <a:xfrm>
            <a:off x="330199" y="2344364"/>
            <a:ext cx="2633531" cy="1816096"/>
          </a:xfrm>
          <a:prstGeom prst="rect">
            <a:avLst/>
          </a:prstGeom>
          <a:noFill/>
          <a:ln w="9525">
            <a:noFill/>
            <a:miter lim="800000"/>
            <a:headEnd/>
            <a:tailEnd/>
          </a:ln>
        </p:spPr>
      </p:pic>
      <p:pic>
        <p:nvPicPr>
          <p:cNvPr id="8" name="Picture 7">
            <a:extLst>
              <a:ext uri="{FF2B5EF4-FFF2-40B4-BE49-F238E27FC236}">
                <a16:creationId xmlns:a16="http://schemas.microsoft.com/office/drawing/2014/main" id="{C33B08C3-BE32-B27B-AA49-0DC041857C47}"/>
              </a:ext>
            </a:extLst>
          </p:cNvPr>
          <p:cNvPicPr>
            <a:picLocks noChangeAspect="1" noChangeArrowheads="1"/>
          </p:cNvPicPr>
          <p:nvPr/>
        </p:nvPicPr>
        <p:blipFill>
          <a:blip r:embed="rId3" cstate="print"/>
          <a:srcRect/>
          <a:stretch>
            <a:fillRect/>
          </a:stretch>
        </p:blipFill>
        <p:spPr bwMode="auto">
          <a:xfrm>
            <a:off x="3143145" y="2185612"/>
            <a:ext cx="2781510" cy="1974848"/>
          </a:xfrm>
          <a:prstGeom prst="rect">
            <a:avLst/>
          </a:prstGeom>
          <a:noFill/>
          <a:ln w="9525">
            <a:noFill/>
            <a:round/>
            <a:headEnd/>
            <a:tailEnd/>
          </a:ln>
          <a:effectLst/>
        </p:spPr>
      </p:pic>
      <p:pic>
        <p:nvPicPr>
          <p:cNvPr id="9" name="Picture 8">
            <a:extLst>
              <a:ext uri="{FF2B5EF4-FFF2-40B4-BE49-F238E27FC236}">
                <a16:creationId xmlns:a16="http://schemas.microsoft.com/office/drawing/2014/main" id="{07800B6E-D2E6-63AD-58D8-C0F84C2B6940}"/>
              </a:ext>
            </a:extLst>
          </p:cNvPr>
          <p:cNvPicPr>
            <a:picLocks noChangeAspect="1"/>
          </p:cNvPicPr>
          <p:nvPr/>
        </p:nvPicPr>
        <p:blipFill>
          <a:blip r:embed="rId4"/>
          <a:stretch>
            <a:fillRect/>
          </a:stretch>
        </p:blipFill>
        <p:spPr>
          <a:xfrm>
            <a:off x="6118173" y="2185612"/>
            <a:ext cx="2895600" cy="2039251"/>
          </a:xfrm>
          <a:prstGeom prst="rect">
            <a:avLst/>
          </a:prstGeom>
        </p:spPr>
      </p:pic>
    </p:spTree>
    <p:extLst>
      <p:ext uri="{BB962C8B-B14F-4D97-AF65-F5344CB8AC3E}">
        <p14:creationId xmlns:p14="http://schemas.microsoft.com/office/powerpoint/2010/main" val="1146069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6CAA7-C937-C1A5-F715-3CE5C3CF0263}"/>
            </a:ext>
          </a:extLst>
        </p:cNvPr>
        <p:cNvGrpSpPr/>
        <p:nvPr/>
      </p:nvGrpSpPr>
      <p:grpSpPr>
        <a:xfrm>
          <a:off x="0" y="0"/>
          <a:ext cx="0" cy="0"/>
          <a:chOff x="0" y="0"/>
          <a:chExt cx="0" cy="0"/>
        </a:xfrm>
      </p:grpSpPr>
      <p:sp>
        <p:nvSpPr>
          <p:cNvPr id="3" name="Text Box 2">
            <a:extLst>
              <a:ext uri="{FF2B5EF4-FFF2-40B4-BE49-F238E27FC236}">
                <a16:creationId xmlns:a16="http://schemas.microsoft.com/office/drawing/2014/main" id="{FC6E19C9-FEFE-7D2E-555E-AFC6D52220B4}"/>
              </a:ext>
            </a:extLst>
          </p:cNvPr>
          <p:cNvSpPr txBox="1">
            <a:spLocks noChangeArrowheads="1"/>
          </p:cNvSpPr>
          <p:nvPr/>
        </p:nvSpPr>
        <p:spPr bwMode="auto">
          <a:xfrm>
            <a:off x="4614472" y="6296290"/>
            <a:ext cx="44196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0000"/>
                </a:solidFill>
                <a:latin typeface="Times New Roman" panose="02020603050405020304" pitchFamily="18" charset="0"/>
                <a:cs typeface="Times New Roman" panose="02020603050405020304" pitchFamily="18" charset="0"/>
              </a:rPr>
              <a:t>Vườn quốc gia Cát Tiên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053078F-1F76-7271-2EF6-82B837D23D29}"/>
              </a:ext>
            </a:extLst>
          </p:cNvPr>
          <p:cNvSpPr txBox="1"/>
          <p:nvPr/>
        </p:nvSpPr>
        <p:spPr>
          <a:xfrm>
            <a:off x="36226" y="-76200"/>
            <a:ext cx="9144000" cy="1938992"/>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Nhóm 3</a:t>
            </a:r>
            <a:r>
              <a:rPr lang="en-US" sz="2000" b="1"/>
              <a:t>.</a:t>
            </a:r>
          </a:p>
          <a:p>
            <a:pPr marL="457200" indent="-457200">
              <a:buFontTx/>
              <a:buChar char="-"/>
            </a:pPr>
            <a:r>
              <a:rPr lang="en-US" sz="2800" b="1">
                <a:latin typeface="Times New Roman" panose="02020603050405020304" pitchFamily="18" charset="0"/>
                <a:cs typeface="Times New Roman" panose="02020603050405020304" pitchFamily="18" charset="0"/>
              </a:rPr>
              <a:t>Quan sát hình hãy cho biết loài nào là loài đặc trưng.  Vì sao?</a:t>
            </a:r>
          </a:p>
          <a:p>
            <a:pPr marL="457200" indent="-457200">
              <a:buFontTx/>
              <a:buChar char="-"/>
            </a:pPr>
            <a:r>
              <a:rPr lang="en-US" sz="2800" b="1">
                <a:solidFill>
                  <a:prstClr val="black"/>
                </a:solidFill>
                <a:latin typeface="Times New Roman"/>
                <a:ea typeface="Times New Roman"/>
                <a:cs typeface="Times New Roman"/>
              </a:rPr>
              <a:t>Thế nào là loài đặc trưng?</a:t>
            </a:r>
            <a:endParaRPr lang="en-US" sz="2800" b="1">
              <a:latin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id="{36EFD271-8A7E-7815-8527-87A835C114A8}"/>
              </a:ext>
            </a:extLst>
          </p:cNvPr>
          <p:cNvSpPr txBox="1">
            <a:spLocks noChangeArrowheads="1"/>
          </p:cNvSpPr>
          <p:nvPr/>
        </p:nvSpPr>
        <p:spPr bwMode="auto">
          <a:xfrm>
            <a:off x="0" y="6335244"/>
            <a:ext cx="36576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F0000"/>
                </a:solidFill>
                <a:latin typeface="Times New Roman" panose="02020603050405020304" pitchFamily="18" charset="0"/>
                <a:cs typeface="Times New Roman" panose="02020603050405020304" pitchFamily="18" charset="0"/>
              </a:rPr>
              <a:t>Vườn quốc gia Cát Bà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8E7A770-0911-7663-F620-C4984145ACEB}"/>
              </a:ext>
            </a:extLst>
          </p:cNvPr>
          <p:cNvPicPr>
            <a:picLocks noChangeAspect="1"/>
          </p:cNvPicPr>
          <p:nvPr/>
        </p:nvPicPr>
        <p:blipFill>
          <a:blip r:embed="rId3"/>
          <a:stretch>
            <a:fillRect/>
          </a:stretch>
        </p:blipFill>
        <p:spPr>
          <a:xfrm>
            <a:off x="152400" y="1862792"/>
            <a:ext cx="4419599" cy="4452974"/>
          </a:xfrm>
          <a:prstGeom prst="rect">
            <a:avLst/>
          </a:prstGeom>
        </p:spPr>
      </p:pic>
      <p:pic>
        <p:nvPicPr>
          <p:cNvPr id="13" name="Picture 12">
            <a:extLst>
              <a:ext uri="{FF2B5EF4-FFF2-40B4-BE49-F238E27FC236}">
                <a16:creationId xmlns:a16="http://schemas.microsoft.com/office/drawing/2014/main" id="{5E9B3B8A-7035-6458-CEBC-00B58F7410A4}"/>
              </a:ext>
            </a:extLst>
          </p:cNvPr>
          <p:cNvPicPr>
            <a:picLocks noChangeAspect="1"/>
          </p:cNvPicPr>
          <p:nvPr/>
        </p:nvPicPr>
        <p:blipFill>
          <a:blip r:embed="rId4"/>
          <a:stretch>
            <a:fillRect/>
          </a:stretch>
        </p:blipFill>
        <p:spPr>
          <a:xfrm>
            <a:off x="5105400" y="1862792"/>
            <a:ext cx="3657600" cy="4433498"/>
          </a:xfrm>
          <a:prstGeom prst="rect">
            <a:avLst/>
          </a:prstGeom>
        </p:spPr>
      </p:pic>
    </p:spTree>
    <p:extLst>
      <p:ext uri="{BB962C8B-B14F-4D97-AF65-F5344CB8AC3E}">
        <p14:creationId xmlns:p14="http://schemas.microsoft.com/office/powerpoint/2010/main" val="3037986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B4F09-94D4-DAD0-B2D8-E36ED16AA0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307C20-0FA3-FA25-4FAC-4181232E2606}"/>
              </a:ext>
            </a:extLst>
          </p:cNvPr>
          <p:cNvSpPr txBox="1"/>
          <p:nvPr/>
        </p:nvSpPr>
        <p:spPr>
          <a:xfrm>
            <a:off x="609600" y="457200"/>
            <a:ext cx="7848600"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8EF7F78D-B5F9-36D1-5D3D-2241965A65F2}"/>
              </a:ext>
            </a:extLst>
          </p:cNvPr>
          <p:cNvSpPr txBox="1"/>
          <p:nvPr/>
        </p:nvSpPr>
        <p:spPr>
          <a:xfrm>
            <a:off x="2819399" y="0"/>
            <a:ext cx="3657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KẾT QUẢ NHÓM 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CD37C92-F3C8-3CFE-041F-291E759783B8}"/>
              </a:ext>
            </a:extLst>
          </p:cNvPr>
          <p:cNvSpPr txBox="1"/>
          <p:nvPr/>
        </p:nvSpPr>
        <p:spPr>
          <a:xfrm>
            <a:off x="274194" y="632935"/>
            <a:ext cx="8879799"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t>
            </a:r>
            <a:r>
              <a:rPr lang="en-US" sz="3200" b="1">
                <a:latin typeface="Times New Roman" panose="02020603050405020304" pitchFamily="18" charset="0"/>
                <a:cs typeface="Times New Roman" panose="02020603050405020304" pitchFamily="18" charset="0"/>
              </a:rPr>
              <a:t>Vườn quốc gia Cát Bà: </a:t>
            </a:r>
            <a:r>
              <a:rPr lang="en-US" sz="3200" b="1">
                <a:solidFill>
                  <a:srgbClr val="00B050"/>
                </a:solidFill>
                <a:latin typeface="Times New Roman" panose="02020603050405020304" pitchFamily="18" charset="0"/>
                <a:cs typeface="Times New Roman" panose="02020603050405020304" pitchFamily="18" charset="0"/>
              </a:rPr>
              <a:t>Voọc</a:t>
            </a:r>
          </a:p>
          <a:p>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Vườn quốc gia Cát Tiên: </a:t>
            </a:r>
            <a:r>
              <a:rPr lang="en-US" sz="3200" b="1">
                <a:solidFill>
                  <a:srgbClr val="00B050"/>
                </a:solidFill>
                <a:latin typeface="Times New Roman" panose="02020603050405020304" pitchFamily="18" charset="0"/>
                <a:cs typeface="Times New Roman" panose="02020603050405020304" pitchFamily="18" charset="0"/>
              </a:rPr>
              <a:t>Tê giác 1 sừng</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4C64D75-8153-990E-E7A1-0B2927497B6F}"/>
              </a:ext>
            </a:extLst>
          </p:cNvPr>
          <p:cNvSpPr txBox="1"/>
          <p:nvPr/>
        </p:nvSpPr>
        <p:spPr>
          <a:xfrm>
            <a:off x="-78700" y="4239853"/>
            <a:ext cx="8920398" cy="1077218"/>
          </a:xfrm>
          <a:prstGeom prst="rect">
            <a:avLst/>
          </a:prstGeom>
          <a:noFill/>
        </p:spPr>
        <p:txBody>
          <a:bodyPr wrap="square" rtlCol="0">
            <a:spAutoFit/>
          </a:bodyPr>
          <a:lstStyle/>
          <a:p>
            <a:pPr marL="457200" indent="-457200">
              <a:buFontTx/>
              <a:buChar char="-"/>
            </a:pPr>
            <a:r>
              <a:rPr lang="en-US" sz="3200">
                <a:solidFill>
                  <a:srgbClr val="C00000"/>
                </a:solidFill>
                <a:latin typeface="Times New Roman" panose="02020603050405020304" pitchFamily="18" charset="0"/>
                <a:cs typeface="Times New Roman" panose="02020603050405020304" pitchFamily="18" charset="0"/>
              </a:rPr>
              <a:t>Vì Voọc chỉ có ở cát Bà; Tê giác 1 sừng chỉ có ở Cát Tiên.</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8" name="Text Box 5">
            <a:extLst>
              <a:ext uri="{FF2B5EF4-FFF2-40B4-BE49-F238E27FC236}">
                <a16:creationId xmlns:a16="http://schemas.microsoft.com/office/drawing/2014/main" id="{AFC1D072-189C-5FE2-714C-D88868350C8D}"/>
              </a:ext>
            </a:extLst>
          </p:cNvPr>
          <p:cNvSpPr txBox="1">
            <a:spLocks noChangeArrowheads="1"/>
          </p:cNvSpPr>
          <p:nvPr/>
        </p:nvSpPr>
        <p:spPr bwMode="auto">
          <a:xfrm>
            <a:off x="78699" y="5322068"/>
            <a:ext cx="8762999" cy="1569660"/>
          </a:xfrm>
          <a:prstGeom prst="rect">
            <a:avLst/>
          </a:prstGeom>
          <a:noFill/>
          <a:ln w="9525">
            <a:noFill/>
            <a:miter lim="800000"/>
            <a:headEnd/>
            <a:tailEnd/>
          </a:ln>
          <a:effectLst/>
        </p:spPr>
        <p:txBody>
          <a:bodyPr wrap="square">
            <a:spAutoFit/>
          </a:bodyPr>
          <a:lstStyle/>
          <a:p>
            <a:pPr>
              <a:spcBef>
                <a:spcPct val="50000"/>
              </a:spcBef>
            </a:pPr>
            <a:r>
              <a:rPr lang="en-US" sz="3200" b="1">
                <a:solidFill>
                  <a:srgbClr val="0033CC"/>
                </a:solidFill>
                <a:latin typeface="Times New Roman" panose="02020603050405020304" pitchFamily="18" charset="0"/>
                <a:cs typeface="Times New Roman" panose="02020603050405020304" pitchFamily="18" charset="0"/>
              </a:rPr>
              <a:t>- Loài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là</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loài</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chỉ</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có</a:t>
            </a:r>
            <a:r>
              <a:rPr lang="en-US" sz="3200" b="1" dirty="0">
                <a:solidFill>
                  <a:srgbClr val="0033CC"/>
                </a:solidFill>
                <a:latin typeface="Times New Roman" panose="02020603050405020304" pitchFamily="18" charset="0"/>
                <a:cs typeface="Times New Roman" panose="02020603050405020304" pitchFamily="18" charset="0"/>
              </a:rPr>
              <a:t> ở </a:t>
            </a:r>
            <a:r>
              <a:rPr lang="en-US" sz="3200" b="1" dirty="0" err="1">
                <a:solidFill>
                  <a:srgbClr val="0033CC"/>
                </a:solidFill>
                <a:latin typeface="Times New Roman" panose="02020603050405020304" pitchFamily="18" charset="0"/>
                <a:cs typeface="Times New Roman" panose="02020603050405020304" pitchFamily="18" charset="0"/>
              </a:rPr>
              <a:t>một</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xã</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hoặc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có</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nhiều</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hơn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hẳn</a:t>
            </a:r>
            <a:r>
              <a:rPr lang="en-US" sz="3200" b="1" dirty="0">
                <a:solidFill>
                  <a:srgbClr val="0033CC"/>
                </a:solidFill>
                <a:latin typeface="Times New Roman" panose="02020603050405020304" pitchFamily="18" charset="0"/>
                <a:cs typeface="Times New Roman" panose="02020603050405020304" pitchFamily="18" charset="0"/>
              </a:rPr>
              <a:t> so </a:t>
            </a:r>
            <a:r>
              <a:rPr lang="en-US" sz="3200" b="1" dirty="0" err="1">
                <a:solidFill>
                  <a:srgbClr val="0033CC"/>
                </a:solidFill>
                <a:latin typeface="Times New Roman" panose="02020603050405020304" pitchFamily="18" charset="0"/>
                <a:cs typeface="Times New Roman" panose="02020603050405020304" pitchFamily="18" charset="0"/>
              </a:rPr>
              <a:t>với</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các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loài</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khác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trong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xã</a:t>
            </a:r>
            <a:r>
              <a:rPr lang="en-US" sz="3200" b="1" dirty="0">
                <a:solidFill>
                  <a:srgbClr val="0033CC"/>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65D9828-102D-9C37-720B-BF8E4E4CD6BB}"/>
              </a:ext>
            </a:extLst>
          </p:cNvPr>
          <p:cNvPicPr>
            <a:picLocks noChangeAspect="1"/>
          </p:cNvPicPr>
          <p:nvPr/>
        </p:nvPicPr>
        <p:blipFill>
          <a:blip r:embed="rId2"/>
          <a:stretch>
            <a:fillRect/>
          </a:stretch>
        </p:blipFill>
        <p:spPr>
          <a:xfrm>
            <a:off x="152400" y="1862792"/>
            <a:ext cx="4419599" cy="2372064"/>
          </a:xfrm>
          <a:prstGeom prst="rect">
            <a:avLst/>
          </a:prstGeom>
        </p:spPr>
      </p:pic>
      <p:pic>
        <p:nvPicPr>
          <p:cNvPr id="7" name="Picture 6">
            <a:extLst>
              <a:ext uri="{FF2B5EF4-FFF2-40B4-BE49-F238E27FC236}">
                <a16:creationId xmlns:a16="http://schemas.microsoft.com/office/drawing/2014/main" id="{1EA7ACF0-1EBB-8671-BC41-52A8746AC745}"/>
              </a:ext>
            </a:extLst>
          </p:cNvPr>
          <p:cNvPicPr>
            <a:picLocks noChangeAspect="1"/>
          </p:cNvPicPr>
          <p:nvPr/>
        </p:nvPicPr>
        <p:blipFill>
          <a:blip r:embed="rId3"/>
          <a:stretch>
            <a:fillRect/>
          </a:stretch>
        </p:blipFill>
        <p:spPr>
          <a:xfrm>
            <a:off x="4803099" y="1862792"/>
            <a:ext cx="3959901" cy="2372064"/>
          </a:xfrm>
          <a:prstGeom prst="rect">
            <a:avLst/>
          </a:prstGeom>
        </p:spPr>
      </p:pic>
    </p:spTree>
    <p:extLst>
      <p:ext uri="{BB962C8B-B14F-4D97-AF65-F5344CB8AC3E}">
        <p14:creationId xmlns:p14="http://schemas.microsoft.com/office/powerpoint/2010/main" val="270856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B6AA5-2877-102B-771A-03FCF7DFF9FA}"/>
            </a:ext>
          </a:extLst>
        </p:cNvPr>
        <p:cNvGrpSpPr/>
        <p:nvPr/>
      </p:nvGrpSpPr>
      <p:grpSpPr>
        <a:xfrm>
          <a:off x="0" y="0"/>
          <a:ext cx="0" cy="0"/>
          <a:chOff x="0" y="0"/>
          <a:chExt cx="0" cy="0"/>
        </a:xfrm>
      </p:grpSpPr>
      <p:pic>
        <p:nvPicPr>
          <p:cNvPr id="4" name="Picture 4" descr="tt">
            <a:extLst>
              <a:ext uri="{FF2B5EF4-FFF2-40B4-BE49-F238E27FC236}">
                <a16:creationId xmlns:a16="http://schemas.microsoft.com/office/drawing/2014/main" id="{1203EF1D-300B-2E1E-C853-12BFC34F56FD}"/>
              </a:ext>
            </a:extLst>
          </p:cNvPr>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a:extLst>
              <a:ext uri="{FF2B5EF4-FFF2-40B4-BE49-F238E27FC236}">
                <a16:creationId xmlns:a16="http://schemas.microsoft.com/office/drawing/2014/main" id="{048B18A6-180C-F1CC-CCC4-3F588A8D6202}"/>
              </a:ext>
            </a:extLst>
          </p:cNvPr>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6" name="Rectangle 6" descr="Oak">
            <a:extLst>
              <a:ext uri="{FF2B5EF4-FFF2-40B4-BE49-F238E27FC236}">
                <a16:creationId xmlns:a16="http://schemas.microsoft.com/office/drawing/2014/main" id="{AF7AC899-92E6-DA85-C48B-B2FCCF2798FF}"/>
              </a:ext>
            </a:extLst>
          </p:cNvPr>
          <p:cNvSpPr>
            <a:spLocks noChangeArrowheads="1"/>
          </p:cNvSpPr>
          <p:nvPr/>
        </p:nvSpPr>
        <p:spPr bwMode="auto">
          <a:xfrm>
            <a:off x="469900" y="871210"/>
            <a:ext cx="7454900" cy="523220"/>
          </a:xfrm>
          <a:prstGeom prst="rect">
            <a:avLst/>
          </a:prstGeom>
          <a:noFill/>
          <a:ln w="9525">
            <a:noFill/>
            <a:miter lim="800000"/>
            <a:headEnd/>
            <a:tailEnd/>
          </a:ln>
          <a:effectLst/>
        </p:spPr>
        <p:txBody>
          <a:bodyPr wrap="square">
            <a:spAutoFit/>
          </a:bodyPr>
          <a:lstStyle/>
          <a:p>
            <a:pPr marL="457200" indent="-457200" algn="just"/>
            <a:r>
              <a:rPr lang="en-US" sz="2800" b="1">
                <a:solidFill>
                  <a:srgbClr val="FF0066"/>
                </a:solidFill>
                <a:latin typeface="Times New Roman" pitchFamily="18" charset="0"/>
              </a:rPr>
              <a:t>II- </a:t>
            </a:r>
            <a:r>
              <a:rPr lang="en-US" sz="2800" b="1" dirty="0" err="1">
                <a:solidFill>
                  <a:srgbClr val="FF0066"/>
                </a:solidFill>
                <a:latin typeface="Times New Roman" pitchFamily="18" charset="0"/>
              </a:rPr>
              <a:t>Một</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số</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đặc</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trưng</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cơ</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bản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của</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3" name="Text Box 10">
            <a:extLst>
              <a:ext uri="{FF2B5EF4-FFF2-40B4-BE49-F238E27FC236}">
                <a16:creationId xmlns:a16="http://schemas.microsoft.com/office/drawing/2014/main" id="{38E86FF3-301D-9D20-CD36-794D5558A8EE}"/>
              </a:ext>
            </a:extLst>
          </p:cNvPr>
          <p:cNvSpPr txBox="1">
            <a:spLocks noChangeArrowheads="1"/>
          </p:cNvSpPr>
          <p:nvPr/>
        </p:nvSpPr>
        <p:spPr bwMode="auto">
          <a:xfrm>
            <a:off x="443667" y="1675867"/>
            <a:ext cx="9072796" cy="954107"/>
          </a:xfrm>
          <a:prstGeom prst="rect">
            <a:avLst/>
          </a:prstGeom>
          <a:noFill/>
          <a:ln w="9525">
            <a:noFill/>
            <a:miter lim="800000"/>
            <a:headEnd/>
            <a:tailEnd/>
          </a:ln>
          <a:effectLst/>
        </p:spPr>
        <p:txBody>
          <a:bodyPr wrap="square">
            <a:spAutoFit/>
          </a:bodyPr>
          <a:lstStyle/>
          <a:p>
            <a:pPr>
              <a:spcBef>
                <a:spcPct val="50000"/>
              </a:spcBef>
            </a:pPr>
            <a:r>
              <a:rPr lang="en-US" sz="2800">
                <a:latin typeface="Times New Roman" panose="02020603050405020304" pitchFamily="18" charset="0"/>
                <a:cs typeface="Times New Roman" panose="02020603050405020304" pitchFamily="18" charset="0"/>
              </a:rPr>
              <a:t>- Độ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A4B9C9A-F62A-C8E6-DDCA-D7AA21E502B5}"/>
              </a:ext>
            </a:extLst>
          </p:cNvPr>
          <p:cNvSpPr txBox="1"/>
          <p:nvPr/>
        </p:nvSpPr>
        <p:spPr>
          <a:xfrm>
            <a:off x="443667" y="2732310"/>
            <a:ext cx="892039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Loài ưu thế có số lượng cá thể nhiều, hoạt động mạnh, đóng vai trò quan trọng trong quần xã</a:t>
            </a:r>
            <a:endParaRPr lang="en-US" sz="2800" dirty="0">
              <a:latin typeface="Times New Roman" panose="02020603050405020304" pitchFamily="18" charset="0"/>
              <a:cs typeface="Times New Roman" panose="02020603050405020304" pitchFamily="18" charset="0"/>
            </a:endParaRPr>
          </a:p>
        </p:txBody>
      </p:sp>
      <p:sp>
        <p:nvSpPr>
          <p:cNvPr id="9" name="Text Box 5">
            <a:extLst>
              <a:ext uri="{FF2B5EF4-FFF2-40B4-BE49-F238E27FC236}">
                <a16:creationId xmlns:a16="http://schemas.microsoft.com/office/drawing/2014/main" id="{C365C512-D265-5C18-0CD3-FD8F457F5B95}"/>
              </a:ext>
            </a:extLst>
          </p:cNvPr>
          <p:cNvSpPr txBox="1">
            <a:spLocks noChangeArrowheads="1"/>
          </p:cNvSpPr>
          <p:nvPr/>
        </p:nvSpPr>
        <p:spPr bwMode="auto">
          <a:xfrm>
            <a:off x="443667" y="3788753"/>
            <a:ext cx="8762999" cy="954107"/>
          </a:xfrm>
          <a:prstGeom prst="rect">
            <a:avLst/>
          </a:prstGeom>
          <a:noFill/>
          <a:ln w="9525">
            <a:noFill/>
            <a:miter lim="800000"/>
            <a:headEnd/>
            <a:tailEnd/>
          </a:ln>
          <a:effectLst/>
        </p:spPr>
        <p:txBody>
          <a:bodyPr wrap="square">
            <a:spAutoFit/>
          </a:bodyPr>
          <a:lstStyle/>
          <a:p>
            <a:pPr>
              <a:spcBef>
                <a:spcPct val="50000"/>
              </a:spcBef>
            </a:pPr>
            <a:r>
              <a:rPr lang="en-US" sz="2800">
                <a:latin typeface="Times New Roman" panose="02020603050405020304" pitchFamily="18" charset="0"/>
                <a:cs typeface="Times New Roman" panose="02020603050405020304" pitchFamily="18" charset="0"/>
              </a:rPr>
              <a:t>- Loài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hẳn</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p>
        </p:txBody>
      </p:sp>
      <p:pic>
        <p:nvPicPr>
          <p:cNvPr id="2" name="Picture 5" descr="viet3">
            <a:extLst>
              <a:ext uri="{FF2B5EF4-FFF2-40B4-BE49-F238E27FC236}">
                <a16:creationId xmlns:a16="http://schemas.microsoft.com/office/drawing/2014/main" id="{29E47CE0-26BF-EE6E-B56A-67BCD604A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15579"/>
            <a:ext cx="4826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488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33CCB-4B56-BFBB-3751-86F51710BBDB}"/>
            </a:ext>
          </a:extLst>
        </p:cNvPr>
        <p:cNvGrpSpPr/>
        <p:nvPr/>
      </p:nvGrpSpPr>
      <p:grpSpPr>
        <a:xfrm>
          <a:off x="0" y="0"/>
          <a:ext cx="0" cy="0"/>
          <a:chOff x="0" y="0"/>
          <a:chExt cx="0" cy="0"/>
        </a:xfrm>
      </p:grpSpPr>
      <p:pic>
        <p:nvPicPr>
          <p:cNvPr id="5" name="图片 30">
            <a:extLst>
              <a:ext uri="{FF2B5EF4-FFF2-40B4-BE49-F238E27FC236}">
                <a16:creationId xmlns:a16="http://schemas.microsoft.com/office/drawing/2014/main" id="{A703FF8B-636D-F4B9-36AB-51664D0151AD}"/>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9" y="1115330"/>
            <a:ext cx="6023429" cy="4818743"/>
          </a:xfrm>
          <a:prstGeom prst="rect">
            <a:avLst/>
          </a:prstGeom>
        </p:spPr>
      </p:pic>
      <p:sp>
        <p:nvSpPr>
          <p:cNvPr id="7" name="文本框 31">
            <a:extLst>
              <a:ext uri="{FF2B5EF4-FFF2-40B4-BE49-F238E27FC236}">
                <a16:creationId xmlns:a16="http://schemas.microsoft.com/office/drawing/2014/main" id="{C5A010E8-E48A-439D-B214-A3C40CFC4A1C}"/>
              </a:ext>
            </a:extLst>
          </p:cNvPr>
          <p:cNvSpPr txBox="1"/>
          <p:nvPr/>
        </p:nvSpPr>
        <p:spPr>
          <a:xfrm>
            <a:off x="2375379" y="2721115"/>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087409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fr-FR" sz="2400" dirty="0">
                <a:solidFill>
                  <a:schemeClr val="bg1"/>
                </a:solidFill>
              </a:rPr>
              <a:t>1. </a:t>
            </a:r>
            <a:r>
              <a:rPr lang="fr-FR" sz="2400" dirty="0" err="1">
                <a:solidFill>
                  <a:schemeClr val="bg1"/>
                </a:solidFill>
              </a:rPr>
              <a:t>Quần</a:t>
            </a:r>
            <a:r>
              <a:rPr lang="fr-FR" sz="2400" dirty="0">
                <a:solidFill>
                  <a:schemeClr val="bg1"/>
                </a:solidFill>
              </a:rPr>
              <a:t> </a:t>
            </a:r>
            <a:r>
              <a:rPr lang="fr-FR" sz="2400" dirty="0" err="1">
                <a:solidFill>
                  <a:schemeClr val="bg1"/>
                </a:solidFill>
              </a:rPr>
              <a:t>xã</a:t>
            </a:r>
            <a:r>
              <a:rPr lang="fr-FR" sz="2400" dirty="0">
                <a:solidFill>
                  <a:schemeClr val="bg1"/>
                </a:solidFill>
              </a:rPr>
              <a:t> </a:t>
            </a:r>
            <a:r>
              <a:rPr lang="fr-FR" sz="2400" dirty="0" err="1">
                <a:solidFill>
                  <a:schemeClr val="bg1"/>
                </a:solidFill>
              </a:rPr>
              <a:t>sinh</a:t>
            </a:r>
            <a:r>
              <a:rPr lang="fr-FR" sz="2400" dirty="0">
                <a:solidFill>
                  <a:schemeClr val="bg1"/>
                </a:solidFill>
              </a:rPr>
              <a:t> </a:t>
            </a:r>
            <a:r>
              <a:rPr lang="fr-FR" sz="2400" dirty="0" err="1">
                <a:solidFill>
                  <a:schemeClr val="bg1"/>
                </a:solidFill>
              </a:rPr>
              <a:t>vật</a:t>
            </a:r>
            <a:r>
              <a:rPr lang="fr-FR" sz="2400" dirty="0">
                <a:solidFill>
                  <a:schemeClr val="bg1"/>
                </a:solidFill>
              </a:rPr>
              <a:t> là</a:t>
            </a:r>
            <a:r>
              <a:rPr lang="en-US" sz="2400" dirty="0">
                <a:solidFill>
                  <a:schemeClr val="bg1"/>
                </a:solidFill>
              </a:rPr>
              <a:t>?</a:t>
            </a: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762000" y="5987293"/>
            <a:ext cx="3657600" cy="400110"/>
          </a:xfrm>
          <a:prstGeom prst="rect">
            <a:avLst/>
          </a:prstGeom>
          <a:noFill/>
        </p:spPr>
        <p:txBody>
          <a:bodyPr wrap="square" rtlCol="0">
            <a:spAutoFit/>
          </a:bodyPr>
          <a:lstStyle/>
          <a:p>
            <a:r>
              <a:rPr lang="en-US" sz="2000" dirty="0">
                <a:solidFill>
                  <a:schemeClr val="bg1"/>
                </a:solidFill>
                <a:ea typeface="Tahoma" panose="020B0604030504040204" charset="0"/>
                <a:cs typeface="Tahoma" panose="020B0604030504040204" charset="0"/>
              </a:rPr>
              <a:t>C.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r>
              <a:rPr lang="en-US" sz="1600" dirty="0">
                <a:latin typeface="Times New Roman" panose="02020603050405020304" pitchFamily="18" charset="0"/>
                <a:cs typeface="Times New Roman" panose="02020603050405020304" pitchFamily="18" charset="0"/>
              </a:rPr>
              <a:t>.</a:t>
            </a:r>
          </a:p>
        </p:txBody>
      </p:sp>
      <p:sp>
        <p:nvSpPr>
          <p:cNvPr id="27" name="cau hoi b"/>
          <p:cNvSpPr txBox="1"/>
          <p:nvPr/>
        </p:nvSpPr>
        <p:spPr>
          <a:xfrm>
            <a:off x="4601922" y="5197162"/>
            <a:ext cx="3856278"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B</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71762"/>
            <a:ext cx="3487814"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A.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5996925"/>
            <a:ext cx="3631520"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D</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err="1">
                <a:solidFill>
                  <a:schemeClr val="bg1"/>
                </a:solidFill>
                <a:latin typeface="Times New Roman" panose="02020603050405020304" pitchFamily="18" charset="0"/>
                <a:cs typeface="Times New Roman" panose="02020603050405020304" pitchFamily="18" charset="0"/>
              </a:rPr>
              <a:t>tập</a:t>
            </a:r>
            <a:r>
              <a:rPr lang="en-US" sz="1600">
                <a:solidFill>
                  <a:schemeClr val="bg1"/>
                </a:solidFill>
                <a:latin typeface="Times New Roman" panose="02020603050405020304" pitchFamily="18" charset="0"/>
                <a:cs typeface="Times New Roman" panose="02020603050405020304" pitchFamily="18" charset="0"/>
              </a:rPr>
              <a:t> hợp các quần thể sinh vật cùng 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827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616F-84BD-E8CC-AD92-6E5C79E96412}"/>
              </a:ext>
            </a:extLst>
          </p:cNvPr>
          <p:cNvSpPr>
            <a:spLocks noGrp="1"/>
          </p:cNvSpPr>
          <p:nvPr>
            <p:ph type="title"/>
          </p:nvPr>
        </p:nvSpPr>
        <p:spPr>
          <a:xfrm>
            <a:off x="457200" y="109537"/>
            <a:ext cx="8229600" cy="1143000"/>
          </a:xfrm>
        </p:spPr>
        <p:txBody>
          <a:bodyPr>
            <a:noAutofit/>
          </a:bodyPr>
          <a:lstStyle/>
          <a:p>
            <a:r>
              <a:rPr lang="en-US" sz="32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Câu 1. Quan sát video hãy cho biết có những quần thể sinh vật nào?</a:t>
            </a:r>
            <a:endParaRPr lang="en-US" sz="3200"/>
          </a:p>
        </p:txBody>
      </p:sp>
      <p:pic>
        <p:nvPicPr>
          <p:cNvPr id="4" name="đàn ngựa đang chạy (phần 2)">
            <a:hlinkClick r:id="" action="ppaction://media"/>
            <a:extLst>
              <a:ext uri="{FF2B5EF4-FFF2-40B4-BE49-F238E27FC236}">
                <a16:creationId xmlns:a16="http://schemas.microsoft.com/office/drawing/2014/main" id="{839F9213-242D-4561-8E68-3853CAB9D1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295400"/>
            <a:ext cx="8381205" cy="4881563"/>
          </a:xfrm>
        </p:spPr>
      </p:pic>
    </p:spTree>
    <p:extLst>
      <p:ext uri="{BB962C8B-B14F-4D97-AF65-F5344CB8AC3E}">
        <p14:creationId xmlns:p14="http://schemas.microsoft.com/office/powerpoint/2010/main" val="179003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083035" y="3779210"/>
            <a:ext cx="7037773" cy="830997"/>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2. Dấu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64591" y="5123249"/>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p:cNvSpPr txBox="1"/>
          <p:nvPr/>
        </p:nvSpPr>
        <p:spPr>
          <a:xfrm>
            <a:off x="829506" y="5197163"/>
            <a:ext cx="3590093" cy="400110"/>
          </a:xfrm>
          <a:prstGeom prst="rect">
            <a:avLst/>
          </a:prstGeom>
          <a:noFill/>
        </p:spPr>
        <p:txBody>
          <a:bodyPr wrap="square" rtlCol="0">
            <a:spAutoFit/>
          </a:bodyPr>
          <a:lstStyle/>
          <a:p>
            <a:pPr>
              <a:buClr>
                <a:prstClr val="white"/>
              </a:buClr>
            </a:pPr>
            <a:r>
              <a:rPr lang="en-US" sz="2000" dirty="0">
                <a:solidFill>
                  <a:srgbClr val="FFC000"/>
                </a:solidFill>
                <a:latin typeface="Times New Roman" panose="02020603050405020304" pitchFamily="18" charset="0"/>
                <a:ea typeface="Tahoma" panose="020B0604030504040204" charset="0"/>
                <a:cs typeface="Times New Roman" panose="02020603050405020304" pitchFamily="18" charset="0"/>
              </a:rPr>
              <a:t>A</a:t>
            </a:r>
            <a:r>
              <a:rPr lang="en-US" sz="2000">
                <a:solidFill>
                  <a:schemeClr val="bg1"/>
                </a:solidFill>
                <a:latin typeface="Times New Roman" panose="02020603050405020304" pitchFamily="18" charset="0"/>
                <a:ea typeface="Tahoma" panose="020B0604030504040204" charset="0"/>
                <a:cs typeface="Times New Roman" panose="02020603050405020304" pitchFamily="18" charset="0"/>
              </a:rPr>
              <a:t>. Độ đa dạng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Tỉ</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tính</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p:cNvSpPr txBox="1"/>
          <p:nvPr/>
        </p:nvSpPr>
        <p:spPr>
          <a:xfrm>
            <a:off x="4826680" y="518015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a:solidFill>
                  <a:srgbClr val="FFC000"/>
                </a:solidFill>
                <a:ea typeface="Tahoma" panose="020B0604030504040204" charset="0"/>
                <a:cs typeface="Tahoma" panose="020B0604030504040204" charset="0"/>
              </a:rPr>
              <a:t>B. </a:t>
            </a:r>
            <a:r>
              <a:rPr lang="en-US" sz="2000">
                <a:solidFill>
                  <a:schemeClr val="bg1"/>
                </a:solidFill>
                <a:ea typeface="Tahoma" panose="020B0604030504040204" charset="0"/>
                <a:cs typeface="Tahoma" panose="020B0604030504040204" charset="0"/>
              </a:rPr>
              <a:t>Mật độ</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D</a:t>
            </a:r>
            <a:r>
              <a:rPr lang="en-US" b="1"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tuổi</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04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820763" y="3963876"/>
            <a:ext cx="7291302" cy="461665"/>
          </a:xfrm>
          <a:prstGeom prst="rect">
            <a:avLst/>
          </a:prstGeom>
          <a:noFill/>
        </p:spPr>
        <p:txBody>
          <a:bodyPr wrap="square" rtlCol="0">
            <a:spAutoFit/>
          </a:bodyPr>
          <a:lstStyle/>
          <a:p>
            <a:pPr>
              <a:defRPr/>
            </a:pPr>
            <a:r>
              <a:rPr lang="en-US" sz="2400" b="1">
                <a:solidFill>
                  <a:schemeClr val="bg1"/>
                </a:solidFill>
                <a:latin typeface="Times New Roman" panose="02020603050405020304" pitchFamily="18" charset="0"/>
                <a:cs typeface="Times New Roman" panose="02020603050405020304" pitchFamily="18" charset="0"/>
              </a:rPr>
              <a:t>3. Tập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đàn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hồ</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rừng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r>
              <a:rPr lang="en-US" sz="2000" dirty="0">
                <a:solidFill>
                  <a:srgbClr val="FFC000"/>
                </a:solidFill>
                <a:ea typeface="Tahoma" panose="020B0604030504040204" charset="0"/>
                <a:cs typeface="Tahoma" panose="020B0604030504040204" charset="0"/>
              </a:rPr>
              <a:t> D</a:t>
            </a:r>
            <a:r>
              <a:rPr lang="en-US" sz="2000" dirty="0"/>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ao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3810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828214" y="3631535"/>
            <a:ext cx="7486279" cy="1200329"/>
          </a:xfrm>
          <a:prstGeom prst="rect">
            <a:avLst/>
          </a:prstGeom>
          <a:noFill/>
        </p:spPr>
        <p:txBody>
          <a:bodyPr wrap="square" rtlCol="0">
            <a:spAutoFit/>
          </a:bodyPr>
          <a:lstStyle/>
          <a:p>
            <a:pPr>
              <a:defRPr/>
            </a:pPr>
            <a:r>
              <a:rPr lang="en-US" sz="2400" b="1">
                <a:solidFill>
                  <a:schemeClr val="bg1"/>
                </a:solidFill>
                <a:latin typeface="Times New Roman" panose="02020603050405020304" pitchFamily="18" charset="0"/>
                <a:cs typeface="Times New Roman" panose="02020603050405020304" pitchFamily="18" charset="0"/>
              </a:rPr>
              <a:t>4. Có số </a:t>
            </a:r>
            <a:r>
              <a:rPr lang="en-US" sz="2400" b="1" dirty="0" err="1">
                <a:solidFill>
                  <a:schemeClr val="bg1"/>
                </a:solidFill>
                <a:latin typeface="Times New Roman" panose="02020603050405020304" pitchFamily="18" charset="0"/>
                <a:cs typeface="Times New Roman" panose="02020603050405020304" pitchFamily="18" charset="0"/>
              </a:rPr>
              <a:t>lượng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cá</a:t>
            </a:r>
            <a:r>
              <a:rPr lang="en-US" sz="2400" b="1">
                <a:solidFill>
                  <a:schemeClr val="bg1"/>
                </a:solidFill>
                <a:latin typeface="Times New Roman" panose="02020603050405020304" pitchFamily="18" charset="0"/>
                <a:cs typeface="Times New Roman" panose="02020603050405020304" pitchFamily="18" charset="0"/>
              </a:rPr>
              <a:t> thể nhiều, hoạt động mạnh, đóng vai trò quan trọng tròn quần xã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latin typeface="Times New Roman" panose="02020603050405020304" pitchFamily="18" charset="0"/>
                <a:ea typeface="Tahoma" panose="020B0604030504040204" charset="0"/>
                <a:cs typeface="Times New Roman" panose="02020603050405020304" pitchFamily="18" charset="0"/>
              </a:rPr>
              <a:t>C</a:t>
            </a:r>
            <a:r>
              <a:rPr lang="en-US" sz="2000">
                <a:solidFill>
                  <a:schemeClr val="bg1"/>
                </a:solidFill>
                <a:latin typeface="Times New Roman" panose="02020603050405020304" pitchFamily="18" charset="0"/>
                <a:ea typeface="Tahoma" panose="020B0604030504040204" charset="0"/>
                <a:cs typeface="Times New Roman" panose="02020603050405020304" pitchFamily="18" charset="0"/>
              </a:rPr>
              <a:t>. Loài ưu thế</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latin typeface="Times New Roman" panose="02020603050405020304" pitchFamily="18" charset="0"/>
                <a:ea typeface="Tahoma" panose="020B0604030504040204"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trung</a:t>
            </a:r>
            <a:r>
              <a:rPr lang="en-US" sz="2000"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D</a:t>
            </a:r>
            <a:r>
              <a:rPr lang="en-US" sz="2000">
                <a:solidFill>
                  <a:schemeClr val="bg1"/>
                </a:solidFill>
                <a:ea typeface="Tahoma" panose="020B0604030504040204" charset="0"/>
                <a:cs typeface="Tahoma" panose="020B0604030504040204" charset="0"/>
              </a:rPr>
              <a:t>. Loài đặc trưng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901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BD636-5434-FEC3-0EA9-6ACFDE560795}"/>
            </a:ext>
          </a:extLst>
        </p:cNvPr>
        <p:cNvGrpSpPr/>
        <p:nvPr/>
      </p:nvGrpSpPr>
      <p:grpSpPr>
        <a:xfrm>
          <a:off x="0" y="0"/>
          <a:ext cx="0" cy="0"/>
          <a:chOff x="0" y="0"/>
          <a:chExt cx="0" cy="0"/>
        </a:xfrm>
      </p:grpSpPr>
      <p:pic>
        <p:nvPicPr>
          <p:cNvPr id="5" name="图片 30">
            <a:extLst>
              <a:ext uri="{FF2B5EF4-FFF2-40B4-BE49-F238E27FC236}">
                <a16:creationId xmlns:a16="http://schemas.microsoft.com/office/drawing/2014/main" id="{CCBC25F4-1509-E594-A641-AD9BC67C2D21}"/>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9" y="1115330"/>
            <a:ext cx="6023429" cy="4818743"/>
          </a:xfrm>
          <a:prstGeom prst="rect">
            <a:avLst/>
          </a:prstGeom>
        </p:spPr>
      </p:pic>
      <p:sp>
        <p:nvSpPr>
          <p:cNvPr id="7" name="文本框 31">
            <a:extLst>
              <a:ext uri="{FF2B5EF4-FFF2-40B4-BE49-F238E27FC236}">
                <a16:creationId xmlns:a16="http://schemas.microsoft.com/office/drawing/2014/main" id="{FD71B075-A36E-7EF6-F292-83616F06BA82}"/>
              </a:ext>
            </a:extLst>
          </p:cNvPr>
          <p:cNvSpPr txBox="1"/>
          <p:nvPr/>
        </p:nvSpPr>
        <p:spPr>
          <a:xfrm>
            <a:off x="2375379" y="2721115"/>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339437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14C7-CD6E-C1C4-EBD4-E7BD3149E2CE}"/>
            </a:ext>
          </a:extLst>
        </p:cNvPr>
        <p:cNvGrpSpPr/>
        <p:nvPr/>
      </p:nvGrpSpPr>
      <p:grpSpPr>
        <a:xfrm>
          <a:off x="0" y="0"/>
          <a:ext cx="0" cy="0"/>
          <a:chOff x="0" y="0"/>
          <a:chExt cx="0" cy="0"/>
        </a:xfrm>
      </p:grpSpPr>
      <p:pic>
        <p:nvPicPr>
          <p:cNvPr id="4" name="Picture 4" descr="tt">
            <a:extLst>
              <a:ext uri="{FF2B5EF4-FFF2-40B4-BE49-F238E27FC236}">
                <a16:creationId xmlns:a16="http://schemas.microsoft.com/office/drawing/2014/main" id="{41B14789-6B70-D9B8-19F9-35F2E84A0FC1}"/>
              </a:ext>
            </a:extLst>
          </p:cNvPr>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a:extLst>
              <a:ext uri="{FF2B5EF4-FFF2-40B4-BE49-F238E27FC236}">
                <a16:creationId xmlns:a16="http://schemas.microsoft.com/office/drawing/2014/main" id="{25DDD5AE-1C8F-4E42-2E36-A158951F1239}"/>
              </a:ext>
            </a:extLst>
          </p:cNvPr>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VẬN DỤNG</a:t>
            </a:r>
            <a:endPar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F35AD8D9-229B-9D67-3C73-BEC62B934B57}"/>
              </a:ext>
            </a:extLst>
          </p:cNvPr>
          <p:cNvGraphicFramePr>
            <a:graphicFrameLocks noGrp="1"/>
          </p:cNvGraphicFramePr>
          <p:nvPr>
            <p:extLst>
              <p:ext uri="{D42A27DB-BD31-4B8C-83A1-F6EECF244321}">
                <p14:modId xmlns:p14="http://schemas.microsoft.com/office/powerpoint/2010/main" val="3613528094"/>
              </p:ext>
            </p:extLst>
          </p:nvPr>
        </p:nvGraphicFramePr>
        <p:xfrm>
          <a:off x="186336" y="4191000"/>
          <a:ext cx="8978900" cy="1950720"/>
        </p:xfrm>
        <a:graphic>
          <a:graphicData uri="http://schemas.openxmlformats.org/drawingml/2006/table">
            <a:tbl>
              <a:tblPr>
                <a:tableStyleId>{5C22544A-7EE6-4342-B048-85BDC9FD1C3A}</a:tableStyleId>
              </a:tblPr>
              <a:tblGrid>
                <a:gridCol w="8978900">
                  <a:extLst>
                    <a:ext uri="{9D8B030D-6E8A-4147-A177-3AD203B41FA5}">
                      <a16:colId xmlns:a16="http://schemas.microsoft.com/office/drawing/2014/main" val="3824550004"/>
                    </a:ext>
                  </a:extLst>
                </a:gridCol>
              </a:tblGrid>
              <a:tr h="0">
                <a:tc>
                  <a:txBody>
                    <a:bodyPr/>
                    <a:lstStyle/>
                    <a:p>
                      <a:pPr algn="just">
                        <a:spcBef>
                          <a:spcPts val="600"/>
                        </a:spcBef>
                        <a:spcAft>
                          <a:spcPts val="600"/>
                        </a:spcAft>
                      </a:pPr>
                      <a:r>
                        <a:rPr lang="en-US" sz="3200">
                          <a:solidFill>
                            <a:srgbClr val="00B050"/>
                          </a:solidFill>
                          <a:effectLst/>
                          <a:latin typeface="Times New Roman" panose="02020603050405020304" pitchFamily="18" charset="0"/>
                          <a:cs typeface="Times New Roman" panose="02020603050405020304" pitchFamily="18" charset="0"/>
                        </a:rPr>
                        <a:t>Câu 3. Cho các loài sinh vật gồm cọ, tràm. Em hãy xác định loài đặc trưng tương ứng với các quần xã sinh vật: quần xã vùng đồi Phú Thọ, quần xã rừng U Minh.</a:t>
                      </a:r>
                      <a:endParaRPr lang="en-SG"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5510474"/>
                  </a:ext>
                </a:extLst>
              </a:tr>
            </a:tbl>
          </a:graphicData>
        </a:graphic>
      </p:graphicFrame>
      <p:graphicFrame>
        <p:nvGraphicFramePr>
          <p:cNvPr id="7" name="Table 6">
            <a:extLst>
              <a:ext uri="{FF2B5EF4-FFF2-40B4-BE49-F238E27FC236}">
                <a16:creationId xmlns:a16="http://schemas.microsoft.com/office/drawing/2014/main" id="{5825EE09-E893-35D0-BA07-09D585447676}"/>
              </a:ext>
            </a:extLst>
          </p:cNvPr>
          <p:cNvGraphicFramePr>
            <a:graphicFrameLocks noGrp="1"/>
          </p:cNvGraphicFramePr>
          <p:nvPr>
            <p:extLst>
              <p:ext uri="{D42A27DB-BD31-4B8C-83A1-F6EECF244321}">
                <p14:modId xmlns:p14="http://schemas.microsoft.com/office/powerpoint/2010/main" val="1294227946"/>
              </p:ext>
            </p:extLst>
          </p:nvPr>
        </p:nvGraphicFramePr>
        <p:xfrm>
          <a:off x="165100" y="2335372"/>
          <a:ext cx="8978900" cy="1463040"/>
        </p:xfrm>
        <a:graphic>
          <a:graphicData uri="http://schemas.openxmlformats.org/drawingml/2006/table">
            <a:tbl>
              <a:tblPr>
                <a:tableStyleId>{5C22544A-7EE6-4342-B048-85BDC9FD1C3A}</a:tableStyleId>
              </a:tblPr>
              <a:tblGrid>
                <a:gridCol w="8978900">
                  <a:extLst>
                    <a:ext uri="{9D8B030D-6E8A-4147-A177-3AD203B41FA5}">
                      <a16:colId xmlns:a16="http://schemas.microsoft.com/office/drawing/2014/main" val="3824550004"/>
                    </a:ext>
                  </a:extLst>
                </a:gridCol>
              </a:tblGrid>
              <a:tr h="0">
                <a:tc>
                  <a:txBody>
                    <a:bodyPr/>
                    <a:lstStyle/>
                    <a:p>
                      <a:pPr marR="30480" algn="just"/>
                      <a:r>
                        <a:rPr lang="en-US" sz="3200">
                          <a:solidFill>
                            <a:srgbClr val="FF0000"/>
                          </a:solidFill>
                          <a:effectLst/>
                          <a:latin typeface="Times New Roman" panose="02020603050405020304" pitchFamily="18" charset="0"/>
                          <a:cs typeface="Times New Roman" panose="02020603050405020304" pitchFamily="18" charset="0"/>
                        </a:rPr>
                        <a:t>Câu 2. Hãy lấy thêm một ví dụ về quan hệ ảnh hưởng của ngoại cảnh tới số lượng cá thể của quần thể trong quần xã.</a:t>
                      </a:r>
                      <a:endParaRPr lang="en-SG" sz="3200">
                        <a:solidFill>
                          <a:srgbClr val="FF0000"/>
                        </a:solidFill>
                        <a:effectLst/>
                        <a:latin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val="265510474"/>
                  </a:ext>
                </a:extLst>
              </a:tr>
            </a:tbl>
          </a:graphicData>
        </a:graphic>
      </p:graphicFrame>
      <p:graphicFrame>
        <p:nvGraphicFramePr>
          <p:cNvPr id="10" name="Table 9">
            <a:extLst>
              <a:ext uri="{FF2B5EF4-FFF2-40B4-BE49-F238E27FC236}">
                <a16:creationId xmlns:a16="http://schemas.microsoft.com/office/drawing/2014/main" id="{75C6B6C8-B183-52F4-0B13-240C2FA09785}"/>
              </a:ext>
            </a:extLst>
          </p:cNvPr>
          <p:cNvGraphicFramePr>
            <a:graphicFrameLocks noGrp="1"/>
          </p:cNvGraphicFramePr>
          <p:nvPr>
            <p:extLst>
              <p:ext uri="{D42A27DB-BD31-4B8C-83A1-F6EECF244321}">
                <p14:modId xmlns:p14="http://schemas.microsoft.com/office/powerpoint/2010/main" val="2700333698"/>
              </p:ext>
            </p:extLst>
          </p:nvPr>
        </p:nvGraphicFramePr>
        <p:xfrm>
          <a:off x="186336" y="967424"/>
          <a:ext cx="8978900" cy="975360"/>
        </p:xfrm>
        <a:graphic>
          <a:graphicData uri="http://schemas.openxmlformats.org/drawingml/2006/table">
            <a:tbl>
              <a:tblPr>
                <a:tableStyleId>{5C22544A-7EE6-4342-B048-85BDC9FD1C3A}</a:tableStyleId>
              </a:tblPr>
              <a:tblGrid>
                <a:gridCol w="8978900">
                  <a:extLst>
                    <a:ext uri="{9D8B030D-6E8A-4147-A177-3AD203B41FA5}">
                      <a16:colId xmlns:a16="http://schemas.microsoft.com/office/drawing/2014/main" val="3824550004"/>
                    </a:ext>
                  </a:extLst>
                </a:gridCol>
              </a:tblGrid>
              <a:tr h="0">
                <a:tc>
                  <a:txBody>
                    <a:bodyPr/>
                    <a:lstStyle/>
                    <a:p>
                      <a:pPr algn="just">
                        <a:spcBef>
                          <a:spcPts val="600"/>
                        </a:spcBef>
                        <a:spcAft>
                          <a:spcPts val="600"/>
                        </a:spcAft>
                      </a:pPr>
                      <a:r>
                        <a:rPr lang="en-US" sz="3200">
                          <a:solidFill>
                            <a:srgbClr val="7030A0"/>
                          </a:solidFill>
                          <a:effectLst/>
                          <a:latin typeface="Times New Roman" panose="02020603050405020304" pitchFamily="18" charset="0"/>
                          <a:cs typeface="Times New Roman" panose="02020603050405020304" pitchFamily="18" charset="0"/>
                        </a:rPr>
                        <a:t>Câu 1. Sông đập Đồng Cam có loài sinh vật nào là loài ưu thế?  </a:t>
                      </a:r>
                      <a:endParaRPr lang="en-SG" sz="3200">
                        <a:solidFill>
                          <a:srgbClr val="7030A0"/>
                        </a:solidFill>
                        <a:effectLst/>
                        <a:latin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val="265510474"/>
                  </a:ext>
                </a:extLst>
              </a:tr>
            </a:tbl>
          </a:graphicData>
        </a:graphic>
      </p:graphicFrame>
    </p:spTree>
    <p:extLst>
      <p:ext uri="{BB962C8B-B14F-4D97-AF65-F5344CB8AC3E}">
        <p14:creationId xmlns:p14="http://schemas.microsoft.com/office/powerpoint/2010/main" val="254295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1019602enqsikq4tv">
            <a:extLst>
              <a:ext uri="{FF2B5EF4-FFF2-40B4-BE49-F238E27FC236}">
                <a16:creationId xmlns:a16="http://schemas.microsoft.com/office/drawing/2014/main" id="{BFC02DAD-AAD9-27CB-DEFC-7602F428FC0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50107" cy="211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1019602enqsikq4tv">
            <a:extLst>
              <a:ext uri="{FF2B5EF4-FFF2-40B4-BE49-F238E27FC236}">
                <a16:creationId xmlns:a16="http://schemas.microsoft.com/office/drawing/2014/main" id="{2B60EFFA-96EA-3022-868D-0A5D8A654F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777627"/>
            <a:ext cx="685800" cy="260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EDFF7A0-F0FD-D875-15BA-7E599D44F2D3}"/>
              </a:ext>
            </a:extLst>
          </p:cNvPr>
          <p:cNvSpPr/>
          <p:nvPr/>
        </p:nvSpPr>
        <p:spPr>
          <a:xfrm>
            <a:off x="763416" y="897196"/>
            <a:ext cx="7931504" cy="2366353"/>
          </a:xfrm>
          <a:prstGeom prst="rect">
            <a:avLst/>
          </a:prstGeom>
        </p:spPr>
        <p:txBody>
          <a:bodyPr wrap="square">
            <a:spAutoFit/>
          </a:bodyPr>
          <a:lstStyle/>
          <a:p>
            <a:pPr marL="342900" marR="17145" indent="-342900" algn="just">
              <a:lnSpc>
                <a:spcPct val="107000"/>
              </a:lnSpc>
              <a:buAutoNum type="arabicPeriod"/>
            </a:pPr>
            <a:r>
              <a:rPr lang="en-US" sz="2800" b="1">
                <a:solidFill>
                  <a:srgbClr val="FF0000"/>
                </a:solidFill>
                <a:latin typeface="Times New Roman"/>
                <a:ea typeface="Times New Roman"/>
                <a:cs typeface="Times New Roman"/>
              </a:rPr>
              <a:t>Bài </a:t>
            </a:r>
            <a:r>
              <a:rPr lang="en-US" sz="2800" b="1" dirty="0" err="1">
                <a:solidFill>
                  <a:srgbClr val="FF0000"/>
                </a:solidFill>
                <a:latin typeface="Times New Roman"/>
                <a:ea typeface="Times New Roman"/>
                <a:cs typeface="Times New Roman"/>
              </a:rPr>
              <a:t>vừa</a:t>
            </a:r>
            <a:r>
              <a:rPr lang="en-US" sz="2800" b="1" dirty="0">
                <a:solidFill>
                  <a:srgbClr val="FF0000"/>
                </a:solidFill>
                <a:latin typeface="Times New Roman"/>
                <a:ea typeface="Times New Roman"/>
                <a:cs typeface="Times New Roman"/>
              </a:rPr>
              <a:t> </a:t>
            </a:r>
            <a:r>
              <a:rPr lang="en-US" sz="2800" b="1" err="1">
                <a:solidFill>
                  <a:srgbClr val="FF0000"/>
                </a:solidFill>
                <a:latin typeface="Times New Roman"/>
                <a:ea typeface="Times New Roman"/>
                <a:cs typeface="Times New Roman"/>
              </a:rPr>
              <a:t>học</a:t>
            </a:r>
            <a:r>
              <a:rPr lang="en-US" sz="2800" b="1">
                <a:solidFill>
                  <a:srgbClr val="FF0000"/>
                </a:solidFill>
                <a:latin typeface="Times New Roman"/>
                <a:ea typeface="Times New Roman"/>
                <a:cs typeface="Times New Roman"/>
              </a:rPr>
              <a:t>: Quần xã sinh vật (Tiết 1)</a:t>
            </a:r>
          </a:p>
          <a:p>
            <a:pPr marL="285750" marR="17145" indent="-285750" algn="just">
              <a:lnSpc>
                <a:spcPct val="107000"/>
              </a:lnSpc>
              <a:buFontTx/>
              <a:buChar char="-"/>
            </a:pPr>
            <a:r>
              <a:rPr lang="en-US" sz="2800">
                <a:latin typeface="Times New Roman" panose="02020603050405020304" pitchFamily="18" charset="0"/>
                <a:cs typeface="Times New Roman" panose="02020603050405020304" pitchFamily="18" charset="0"/>
              </a:rPr>
              <a:t>Vẽ sơ đồ tư duy về quần xã..</a:t>
            </a:r>
          </a:p>
          <a:p>
            <a:pPr marL="285750" marR="17145" indent="-285750" algn="just">
              <a:lnSpc>
                <a:spcPct val="107000"/>
              </a:lnSpc>
              <a:buFontTx/>
              <a:buChar char="-"/>
            </a:pPr>
            <a:r>
              <a:rPr lang="en-US" sz="2800">
                <a:latin typeface="Times New Roman" panose="02020603050405020304" pitchFamily="18" charset="0"/>
                <a:cs typeface="Times New Roman" panose="02020603050405020304" pitchFamily="18" charset="0"/>
              </a:rPr>
              <a:t>Lấy 1 số ví dụ về quần xã từ đó cho biết trong quần xã đó loài nào là độ đa dạng, loài đặc trưng, loài ưu thế.</a:t>
            </a:r>
            <a:endParaRPr lang="en-US" sz="2800" b="1">
              <a:solidFill>
                <a:srgbClr val="FF0000"/>
              </a:solidFill>
              <a:latin typeface="Times New Roman"/>
              <a:ea typeface="Times New Roman"/>
              <a:cs typeface="Times New Roman"/>
            </a:endParaRPr>
          </a:p>
        </p:txBody>
      </p:sp>
      <p:sp>
        <p:nvSpPr>
          <p:cNvPr id="5" name="TextBox 4">
            <a:extLst>
              <a:ext uri="{FF2B5EF4-FFF2-40B4-BE49-F238E27FC236}">
                <a16:creationId xmlns:a16="http://schemas.microsoft.com/office/drawing/2014/main" id="{C1530B66-6E39-8BEC-D4C1-8198DEABD910}"/>
              </a:ext>
            </a:extLst>
          </p:cNvPr>
          <p:cNvSpPr txBox="1"/>
          <p:nvPr/>
        </p:nvSpPr>
        <p:spPr>
          <a:xfrm>
            <a:off x="685800" y="3133426"/>
            <a:ext cx="7772400" cy="3288401"/>
          </a:xfrm>
          <a:prstGeom prst="rect">
            <a:avLst/>
          </a:prstGeom>
        </p:spPr>
        <p:txBody>
          <a:bodyPr wrap="square">
            <a:spAutoFit/>
          </a:bodyPr>
          <a:lstStyle>
            <a:defPPr>
              <a:defRPr lang="en-US"/>
            </a:defPPr>
            <a:lvl1pPr marR="30480" algn="just">
              <a:lnSpc>
                <a:spcPct val="107000"/>
              </a:lnSpc>
              <a:spcAft>
                <a:spcPts val="0"/>
              </a:spcAft>
              <a:defRPr sz="2000" b="1">
                <a:solidFill>
                  <a:schemeClr val="bg1">
                    <a:lumMod val="95000"/>
                  </a:schemeClr>
                </a:solidFill>
                <a:latin typeface="Times New Roman"/>
                <a:ea typeface="Times New Roman"/>
                <a:cs typeface="Times New Roman"/>
              </a:defRPr>
            </a:lvl1pPr>
          </a:lstStyle>
          <a:p>
            <a:pPr>
              <a:defRPr/>
            </a:pPr>
            <a:r>
              <a:rPr lang="en-US" sz="2800" kern="0" dirty="0">
                <a:solidFill>
                  <a:srgbClr val="7030A0"/>
                </a:solidFill>
              </a:rPr>
              <a:t>2. </a:t>
            </a:r>
            <a:r>
              <a:rPr lang="en-US" sz="2800" kern="0" dirty="0" err="1">
                <a:solidFill>
                  <a:srgbClr val="7030A0"/>
                </a:solidFill>
              </a:rPr>
              <a:t>Bài</a:t>
            </a:r>
            <a:r>
              <a:rPr lang="en-US" sz="2800" kern="0" dirty="0">
                <a:solidFill>
                  <a:srgbClr val="7030A0"/>
                </a:solidFill>
              </a:rPr>
              <a:t> </a:t>
            </a:r>
            <a:r>
              <a:rPr lang="en-US" sz="2800" kern="0" dirty="0" err="1">
                <a:solidFill>
                  <a:srgbClr val="7030A0"/>
                </a:solidFill>
              </a:rPr>
              <a:t>sắp</a:t>
            </a:r>
            <a:r>
              <a:rPr lang="en-US" sz="2800" kern="0" dirty="0">
                <a:solidFill>
                  <a:srgbClr val="7030A0"/>
                </a:solidFill>
              </a:rPr>
              <a:t> </a:t>
            </a:r>
            <a:r>
              <a:rPr lang="en-US" sz="2800" kern="0" err="1">
                <a:solidFill>
                  <a:srgbClr val="7030A0"/>
                </a:solidFill>
              </a:rPr>
              <a:t>học</a:t>
            </a:r>
            <a:r>
              <a:rPr lang="en-US" sz="2800" kern="0">
                <a:solidFill>
                  <a:srgbClr val="7030A0"/>
                </a:solidFill>
              </a:rPr>
              <a:t>: </a:t>
            </a:r>
            <a:r>
              <a:rPr lang="en-US" sz="2800">
                <a:solidFill>
                  <a:srgbClr val="FF0000"/>
                </a:solidFill>
              </a:rPr>
              <a:t>Quần xã sinh vật (Tiết 2)</a:t>
            </a:r>
          </a:p>
          <a:p>
            <a:pPr>
              <a:defRPr/>
            </a:pPr>
            <a:r>
              <a:rPr lang="en-US" sz="2800" b="0">
                <a:solidFill>
                  <a:srgbClr val="0070C0"/>
                </a:solidFill>
              </a:rPr>
              <a:t>Tìm hiểu về hiệu quả của các biện pháp bảo vệ đa dạng sinh học trong quần xã:</a:t>
            </a:r>
          </a:p>
          <a:p>
            <a:pPr>
              <a:defRPr/>
            </a:pPr>
            <a:r>
              <a:rPr lang="en-US" sz="2800" b="0">
                <a:solidFill>
                  <a:srgbClr val="0070C0"/>
                </a:solidFill>
              </a:rPr>
              <a:t>	- Bảo vệ môi trường sống </a:t>
            </a:r>
          </a:p>
          <a:p>
            <a:pPr>
              <a:defRPr/>
            </a:pPr>
            <a:r>
              <a:rPr lang="en-US" sz="2800" b="0" kern="0">
                <a:solidFill>
                  <a:srgbClr val="0070C0"/>
                </a:solidFill>
              </a:rPr>
              <a:t>	- Cấm săn bắt động vật</a:t>
            </a:r>
          </a:p>
          <a:p>
            <a:pPr>
              <a:defRPr/>
            </a:pPr>
            <a:r>
              <a:rPr lang="en-US" sz="2800" b="0" kern="0">
                <a:solidFill>
                  <a:srgbClr val="0070C0"/>
                </a:solidFill>
              </a:rPr>
              <a:t>	- Trồng rừng</a:t>
            </a:r>
          </a:p>
          <a:p>
            <a:pPr>
              <a:defRPr/>
            </a:pPr>
            <a:r>
              <a:rPr lang="en-US" sz="2800" b="0" kern="0">
                <a:solidFill>
                  <a:srgbClr val="0070C0"/>
                </a:solidFill>
              </a:rPr>
              <a:t>	- Phòng chống cháy rừng</a:t>
            </a:r>
            <a:endParaRPr lang="en-US" sz="2800" b="0" kern="0" dirty="0">
              <a:solidFill>
                <a:srgbClr val="7030A0"/>
              </a:solidFill>
            </a:endParaRPr>
          </a:p>
        </p:txBody>
      </p:sp>
      <p:sp>
        <p:nvSpPr>
          <p:cNvPr id="2" name="AutoShape 3">
            <a:extLst>
              <a:ext uri="{FF2B5EF4-FFF2-40B4-BE49-F238E27FC236}">
                <a16:creationId xmlns:a16="http://schemas.microsoft.com/office/drawing/2014/main" id="{89F0DB27-11CF-FC40-CEAC-1577A7009755}"/>
              </a:ext>
            </a:extLst>
          </p:cNvPr>
          <p:cNvSpPr>
            <a:spLocks noChangeArrowheads="1"/>
          </p:cNvSpPr>
          <p:nvPr/>
        </p:nvSpPr>
        <p:spPr bwMode="auto">
          <a:xfrm>
            <a:off x="1489033" y="228600"/>
            <a:ext cx="6000749" cy="757645"/>
          </a:xfrm>
          <a:prstGeom prst="star24">
            <a:avLst>
              <a:gd name="adj" fmla="val 37500"/>
            </a:avLst>
          </a:prstGeom>
          <a:solidFill>
            <a:srgbClr val="006600">
              <a:alpha val="89803"/>
            </a:srgbClr>
          </a:solidFill>
          <a:ln w="28575"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3600" b="1" dirty="0">
                <a:solidFill>
                  <a:srgbClr val="FFFF00"/>
                </a:solidFill>
                <a:latin typeface="Times New Roman" panose="02020603050405020304" pitchFamily="18" charset="0"/>
                <a:cs typeface="Times New Roman" panose="02020603050405020304" pitchFamily="18" charset="0"/>
              </a:rPr>
              <a:t>HƯỚNG DẪN TỰ HỌC</a:t>
            </a:r>
          </a:p>
        </p:txBody>
      </p:sp>
      <p:sp>
        <p:nvSpPr>
          <p:cNvPr id="3" name="Rectangle 2">
            <a:extLst>
              <a:ext uri="{FF2B5EF4-FFF2-40B4-BE49-F238E27FC236}">
                <a16:creationId xmlns:a16="http://schemas.microsoft.com/office/drawing/2014/main" id="{18396514-FD8A-C662-5232-7A36B503E018}"/>
              </a:ext>
            </a:extLst>
          </p:cNvPr>
          <p:cNvSpPr/>
          <p:nvPr/>
        </p:nvSpPr>
        <p:spPr>
          <a:xfrm>
            <a:off x="1694794" y="4393000"/>
            <a:ext cx="5589228" cy="368755"/>
          </a:xfrm>
          <a:prstGeom prst="rect">
            <a:avLst/>
          </a:prstGeom>
        </p:spPr>
        <p:txBody>
          <a:bodyPr wrap="square">
            <a:spAutoFit/>
          </a:bodyPr>
          <a:lstStyle/>
          <a:p>
            <a:pPr marR="17145" algn="just">
              <a:lnSpc>
                <a:spcPct val="107000"/>
              </a:lnSpc>
            </a:pPr>
            <a:endParaRPr lang="en-US" dirty="0">
              <a:solidFill>
                <a:srgbClr val="0070C0"/>
              </a:solidFill>
              <a:latin typeface="Times New Roman" panose="02020603050405020304" pitchFamily="18" charset="0"/>
              <a:ea typeface="Times New Roman"/>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CBDFB-5216-FC87-7FB7-F974FE2C200A}"/>
            </a:ext>
          </a:extLst>
        </p:cNvPr>
        <p:cNvGrpSpPr/>
        <p:nvPr/>
      </p:nvGrpSpPr>
      <p:grpSpPr>
        <a:xfrm>
          <a:off x="0" y="0"/>
          <a:ext cx="0" cy="0"/>
          <a:chOff x="0" y="0"/>
          <a:chExt cx="0" cy="0"/>
        </a:xfrm>
      </p:grpSpPr>
      <p:pic>
        <p:nvPicPr>
          <p:cNvPr id="122882" name="Picture 2" descr="image002">
            <a:extLst>
              <a:ext uri="{FF2B5EF4-FFF2-40B4-BE49-F238E27FC236}">
                <a16:creationId xmlns:a16="http://schemas.microsoft.com/office/drawing/2014/main" id="{50AA272D-257C-624B-C339-CC64DEB10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750665" y="3284599"/>
            <a:ext cx="7231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3" name="Picture 3" descr="image005">
            <a:extLst>
              <a:ext uri="{FF2B5EF4-FFF2-40B4-BE49-F238E27FC236}">
                <a16:creationId xmlns:a16="http://schemas.microsoft.com/office/drawing/2014/main" id="{2C8C4AD8-23B0-29CA-9CA3-445B9B89A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007" y="5284287"/>
            <a:ext cx="1053109" cy="127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8" name="AutoShape 8">
            <a:extLst>
              <a:ext uri="{FF2B5EF4-FFF2-40B4-BE49-F238E27FC236}">
                <a16:creationId xmlns:a16="http://schemas.microsoft.com/office/drawing/2014/main" id="{4F8FA86C-A7FE-07DE-9759-509327BA74A5}"/>
              </a:ext>
            </a:extLst>
          </p:cNvPr>
          <p:cNvSpPr>
            <a:spLocks noChangeArrowheads="1"/>
          </p:cNvSpPr>
          <p:nvPr/>
        </p:nvSpPr>
        <p:spPr bwMode="auto">
          <a:xfrm>
            <a:off x="2516819" y="307526"/>
            <a:ext cx="2055181" cy="1371792"/>
          </a:xfrm>
          <a:prstGeom prst="flowChartAlternateProcess">
            <a:avLst/>
          </a:prstGeom>
          <a:solidFill>
            <a:srgbClr val="FFDE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1500"/>
          </a:p>
        </p:txBody>
      </p:sp>
      <p:sp>
        <p:nvSpPr>
          <p:cNvPr id="122889" name="Text Box 9">
            <a:extLst>
              <a:ext uri="{FF2B5EF4-FFF2-40B4-BE49-F238E27FC236}">
                <a16:creationId xmlns:a16="http://schemas.microsoft.com/office/drawing/2014/main" id="{4064C295-DC58-1D76-08DB-786A1E35CDF6}"/>
              </a:ext>
            </a:extLst>
          </p:cNvPr>
          <p:cNvSpPr txBox="1">
            <a:spLocks noChangeArrowheads="1"/>
          </p:cNvSpPr>
          <p:nvPr/>
        </p:nvSpPr>
        <p:spPr bwMode="auto">
          <a:xfrm>
            <a:off x="2489104" y="709403"/>
            <a:ext cx="2051152" cy="523220"/>
          </a:xfrm>
          <a:prstGeom prst="rect">
            <a:avLst/>
          </a:prstGeom>
          <a:noFill/>
          <a:ln>
            <a:noFill/>
          </a:ln>
          <a:effectLst/>
          <a:extLst>
            <a:ext uri="{909E8E84-426E-40DD-AFC4-6F175D3DCCD1}">
              <a14:hiddenFill xmlns:a14="http://schemas.microsoft.com/office/drawing/2010/main">
                <a:solidFill>
                  <a:srgbClr val="FFDE9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800" b="1">
                <a:solidFill>
                  <a:srgbClr val="0000FF"/>
                </a:solidFill>
                <a:latin typeface="Times New Roman" panose="02020603050405020304" pitchFamily="18" charset="0"/>
              </a:rPr>
              <a:t>Khái niệm</a:t>
            </a:r>
          </a:p>
        </p:txBody>
      </p:sp>
      <p:sp>
        <p:nvSpPr>
          <p:cNvPr id="122896" name="AutoShape 16">
            <a:extLst>
              <a:ext uri="{FF2B5EF4-FFF2-40B4-BE49-F238E27FC236}">
                <a16:creationId xmlns:a16="http://schemas.microsoft.com/office/drawing/2014/main" id="{92DC4651-DA8A-554B-0438-5150CF814A98}"/>
              </a:ext>
            </a:extLst>
          </p:cNvPr>
          <p:cNvSpPr>
            <a:spLocks noChangeArrowheads="1"/>
          </p:cNvSpPr>
          <p:nvPr/>
        </p:nvSpPr>
        <p:spPr bwMode="auto">
          <a:xfrm>
            <a:off x="4769406" y="5738050"/>
            <a:ext cx="1612901" cy="956958"/>
          </a:xfrm>
          <a:prstGeom prst="flowChartAlternateProcess">
            <a:avLst/>
          </a:prstGeom>
          <a:solidFill>
            <a:srgbClr val="FFDE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000">
              <a:solidFill>
                <a:schemeClr val="accent2">
                  <a:lumMod val="60000"/>
                  <a:lumOff val="40000"/>
                </a:schemeClr>
              </a:solidFill>
            </a:endParaRPr>
          </a:p>
        </p:txBody>
      </p:sp>
      <p:sp>
        <p:nvSpPr>
          <p:cNvPr id="122897" name="Text Box 17">
            <a:extLst>
              <a:ext uri="{FF2B5EF4-FFF2-40B4-BE49-F238E27FC236}">
                <a16:creationId xmlns:a16="http://schemas.microsoft.com/office/drawing/2014/main" id="{0D7993A8-069D-34EC-0A0E-25BC07ADFD72}"/>
              </a:ext>
            </a:extLst>
          </p:cNvPr>
          <p:cNvSpPr txBox="1">
            <a:spLocks noChangeArrowheads="1"/>
          </p:cNvSpPr>
          <p:nvPr/>
        </p:nvSpPr>
        <p:spPr bwMode="auto">
          <a:xfrm>
            <a:off x="4755035" y="5839143"/>
            <a:ext cx="16129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400" b="1">
                <a:solidFill>
                  <a:schemeClr val="accent2">
                    <a:lumMod val="75000"/>
                  </a:schemeClr>
                </a:solidFill>
                <a:latin typeface="Times New Roman" panose="02020603050405020304" pitchFamily="18" charset="0"/>
              </a:rPr>
              <a:t>Loài đặc trưng</a:t>
            </a:r>
          </a:p>
        </p:txBody>
      </p:sp>
      <p:pic>
        <p:nvPicPr>
          <p:cNvPr id="10" name="Picture 2" descr="image002">
            <a:extLst>
              <a:ext uri="{FF2B5EF4-FFF2-40B4-BE49-F238E27FC236}">
                <a16:creationId xmlns:a16="http://schemas.microsoft.com/office/drawing/2014/main" id="{A3FDA30D-B54B-3F1D-1100-51D67535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226" y="896288"/>
            <a:ext cx="9148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8">
            <a:extLst>
              <a:ext uri="{FF2B5EF4-FFF2-40B4-BE49-F238E27FC236}">
                <a16:creationId xmlns:a16="http://schemas.microsoft.com/office/drawing/2014/main" id="{2D282793-46B5-7B73-2935-BD069DA8011C}"/>
              </a:ext>
            </a:extLst>
          </p:cNvPr>
          <p:cNvSpPr>
            <a:spLocks noChangeArrowheads="1"/>
          </p:cNvSpPr>
          <p:nvPr/>
        </p:nvSpPr>
        <p:spPr bwMode="auto">
          <a:xfrm>
            <a:off x="5026330" y="4321107"/>
            <a:ext cx="1747891" cy="758210"/>
          </a:xfrm>
          <a:prstGeom prst="flowChartAlternateProcess">
            <a:avLst/>
          </a:prstGeom>
          <a:solidFill>
            <a:srgbClr val="FFDE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1500"/>
          </a:p>
        </p:txBody>
      </p:sp>
      <p:sp>
        <p:nvSpPr>
          <p:cNvPr id="12" name="Text Box 9">
            <a:extLst>
              <a:ext uri="{FF2B5EF4-FFF2-40B4-BE49-F238E27FC236}">
                <a16:creationId xmlns:a16="http://schemas.microsoft.com/office/drawing/2014/main" id="{2D84765D-E7A6-3312-47F1-816F258F8D51}"/>
              </a:ext>
            </a:extLst>
          </p:cNvPr>
          <p:cNvSpPr txBox="1">
            <a:spLocks noChangeArrowheads="1"/>
          </p:cNvSpPr>
          <p:nvPr/>
        </p:nvSpPr>
        <p:spPr bwMode="auto">
          <a:xfrm>
            <a:off x="5052284" y="4410074"/>
            <a:ext cx="1747891" cy="461665"/>
          </a:xfrm>
          <a:prstGeom prst="rect">
            <a:avLst/>
          </a:prstGeom>
          <a:noFill/>
          <a:ln>
            <a:noFill/>
          </a:ln>
          <a:effectLst/>
          <a:extLst>
            <a:ext uri="{909E8E84-426E-40DD-AFC4-6F175D3DCCD1}">
              <a14:hiddenFill xmlns:a14="http://schemas.microsoft.com/office/drawing/2010/main">
                <a:solidFill>
                  <a:srgbClr val="FFDE9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rPr>
              <a:t>Loài ưu thế</a:t>
            </a:r>
          </a:p>
        </p:txBody>
      </p:sp>
      <p:pic>
        <p:nvPicPr>
          <p:cNvPr id="17" name="Picture 3" descr="image005">
            <a:extLst>
              <a:ext uri="{FF2B5EF4-FFF2-40B4-BE49-F238E27FC236}">
                <a16:creationId xmlns:a16="http://schemas.microsoft.com/office/drawing/2014/main" id="{6053EAA9-55B3-1760-DF53-DFFF91AED7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3903780" y="4588308"/>
            <a:ext cx="1148503" cy="53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image001">
            <a:extLst>
              <a:ext uri="{FF2B5EF4-FFF2-40B4-BE49-F238E27FC236}">
                <a16:creationId xmlns:a16="http://schemas.microsoft.com/office/drawing/2014/main" id="{44665AE4-14EF-6C82-30E5-449ABA398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 y="1969045"/>
            <a:ext cx="1824286" cy="295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10763373-FDC0-D4A9-3D91-693DE85DBCFF}"/>
              </a:ext>
            </a:extLst>
          </p:cNvPr>
          <p:cNvSpPr txBox="1">
            <a:spLocks noChangeArrowheads="1"/>
          </p:cNvSpPr>
          <p:nvPr/>
        </p:nvSpPr>
        <p:spPr bwMode="auto">
          <a:xfrm>
            <a:off x="487991" y="3055420"/>
            <a:ext cx="10531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b="1">
                <a:solidFill>
                  <a:srgbClr val="EC3A02"/>
                </a:solidFill>
                <a:latin typeface="Times New Roman" panose="02020603050405020304" pitchFamily="18" charset="0"/>
              </a:rPr>
              <a:t>QUẦN XÃ</a:t>
            </a:r>
          </a:p>
        </p:txBody>
      </p:sp>
      <p:sp>
        <p:nvSpPr>
          <p:cNvPr id="27" name="AutoShape 8">
            <a:extLst>
              <a:ext uri="{FF2B5EF4-FFF2-40B4-BE49-F238E27FC236}">
                <a16:creationId xmlns:a16="http://schemas.microsoft.com/office/drawing/2014/main" id="{5D93EF0C-B346-F533-B191-D1C542925C30}"/>
              </a:ext>
            </a:extLst>
          </p:cNvPr>
          <p:cNvSpPr>
            <a:spLocks noChangeArrowheads="1"/>
          </p:cNvSpPr>
          <p:nvPr/>
        </p:nvSpPr>
        <p:spPr bwMode="auto">
          <a:xfrm>
            <a:off x="2312785" y="4537720"/>
            <a:ext cx="1644761" cy="1200329"/>
          </a:xfrm>
          <a:prstGeom prst="flowChartAlternateProcess">
            <a:avLst/>
          </a:prstGeom>
          <a:solidFill>
            <a:srgbClr val="FFDE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1500"/>
          </a:p>
        </p:txBody>
      </p:sp>
      <p:sp>
        <p:nvSpPr>
          <p:cNvPr id="122880" name="Text Box 9">
            <a:extLst>
              <a:ext uri="{FF2B5EF4-FFF2-40B4-BE49-F238E27FC236}">
                <a16:creationId xmlns:a16="http://schemas.microsoft.com/office/drawing/2014/main" id="{E4217A08-D894-44C6-6AF7-2C4C4B904914}"/>
              </a:ext>
            </a:extLst>
          </p:cNvPr>
          <p:cNvSpPr txBox="1">
            <a:spLocks noChangeArrowheads="1"/>
          </p:cNvSpPr>
          <p:nvPr/>
        </p:nvSpPr>
        <p:spPr bwMode="auto">
          <a:xfrm>
            <a:off x="2242466" y="4876274"/>
            <a:ext cx="2000131" cy="523220"/>
          </a:xfrm>
          <a:prstGeom prst="rect">
            <a:avLst/>
          </a:prstGeom>
          <a:noFill/>
          <a:ln>
            <a:noFill/>
          </a:ln>
          <a:effectLst/>
          <a:extLst>
            <a:ext uri="{909E8E84-426E-40DD-AFC4-6F175D3DCCD1}">
              <a14:hiddenFill xmlns:a14="http://schemas.microsoft.com/office/drawing/2010/main">
                <a:solidFill>
                  <a:srgbClr val="FFDE9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800" b="1">
                <a:solidFill>
                  <a:srgbClr val="0000FF"/>
                </a:solidFill>
                <a:latin typeface="Times New Roman" panose="02020603050405020304" pitchFamily="18" charset="0"/>
              </a:rPr>
              <a:t>Đặc trưng</a:t>
            </a:r>
          </a:p>
        </p:txBody>
      </p:sp>
      <p:pic>
        <p:nvPicPr>
          <p:cNvPr id="122881" name="Picture 3" descr="image005">
            <a:extLst>
              <a:ext uri="{FF2B5EF4-FFF2-40B4-BE49-F238E27FC236}">
                <a16:creationId xmlns:a16="http://schemas.microsoft.com/office/drawing/2014/main" id="{D98A9734-B7FA-FAF7-92BF-C9E25D5D8C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4540256" y="744876"/>
            <a:ext cx="617855" cy="4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3" descr="image005">
            <a:extLst>
              <a:ext uri="{FF2B5EF4-FFF2-40B4-BE49-F238E27FC236}">
                <a16:creationId xmlns:a16="http://schemas.microsoft.com/office/drawing/2014/main" id="{7F9BC534-7B35-9979-0B01-BB1F4E8236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3917485" y="2824298"/>
            <a:ext cx="431989" cy="231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7" name="AutoShape 8">
            <a:extLst>
              <a:ext uri="{FF2B5EF4-FFF2-40B4-BE49-F238E27FC236}">
                <a16:creationId xmlns:a16="http://schemas.microsoft.com/office/drawing/2014/main" id="{04498345-E21D-1EED-2173-E5868E7E7377}"/>
              </a:ext>
            </a:extLst>
          </p:cNvPr>
          <p:cNvSpPr>
            <a:spLocks noChangeArrowheads="1"/>
          </p:cNvSpPr>
          <p:nvPr/>
        </p:nvSpPr>
        <p:spPr bwMode="auto">
          <a:xfrm>
            <a:off x="4060646" y="2659378"/>
            <a:ext cx="2065505" cy="874768"/>
          </a:xfrm>
          <a:prstGeom prst="flowChartAlternateProcess">
            <a:avLst/>
          </a:prstGeom>
          <a:solidFill>
            <a:srgbClr val="FFDE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1500"/>
          </a:p>
        </p:txBody>
      </p:sp>
      <p:sp>
        <p:nvSpPr>
          <p:cNvPr id="122890" name="Text Box 9">
            <a:extLst>
              <a:ext uri="{FF2B5EF4-FFF2-40B4-BE49-F238E27FC236}">
                <a16:creationId xmlns:a16="http://schemas.microsoft.com/office/drawing/2014/main" id="{446D1336-29EC-57BB-6EA6-01F32F2848C2}"/>
              </a:ext>
            </a:extLst>
          </p:cNvPr>
          <p:cNvSpPr txBox="1">
            <a:spLocks noChangeArrowheads="1"/>
          </p:cNvSpPr>
          <p:nvPr/>
        </p:nvSpPr>
        <p:spPr bwMode="auto">
          <a:xfrm>
            <a:off x="4180552" y="2899638"/>
            <a:ext cx="1806641" cy="461665"/>
          </a:xfrm>
          <a:prstGeom prst="rect">
            <a:avLst/>
          </a:prstGeom>
          <a:noFill/>
          <a:ln>
            <a:noFill/>
          </a:ln>
          <a:effectLst/>
          <a:extLst>
            <a:ext uri="{909E8E84-426E-40DD-AFC4-6F175D3DCCD1}">
              <a14:hiddenFill xmlns:a14="http://schemas.microsoft.com/office/drawing/2010/main">
                <a:solidFill>
                  <a:srgbClr val="FFDE9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400" b="1">
                <a:solidFill>
                  <a:srgbClr val="002060"/>
                </a:solidFill>
                <a:latin typeface="Times New Roman" panose="02020603050405020304" pitchFamily="18" charset="0"/>
              </a:rPr>
              <a:t>Độ đa dạng</a:t>
            </a:r>
          </a:p>
        </p:txBody>
      </p:sp>
      <p:sp>
        <p:nvSpPr>
          <p:cNvPr id="122891" name="Rectangle 5">
            <a:extLst>
              <a:ext uri="{FF2B5EF4-FFF2-40B4-BE49-F238E27FC236}">
                <a16:creationId xmlns:a16="http://schemas.microsoft.com/office/drawing/2014/main" id="{AB80FA1A-DC2B-90DB-BA51-2A77C19CDFD1}"/>
              </a:ext>
            </a:extLst>
          </p:cNvPr>
          <p:cNvSpPr>
            <a:spLocks noChangeArrowheads="1"/>
          </p:cNvSpPr>
          <p:nvPr/>
        </p:nvSpPr>
        <p:spPr bwMode="auto">
          <a:xfrm>
            <a:off x="5045761" y="-109133"/>
            <a:ext cx="4098239" cy="2031325"/>
          </a:xfrm>
          <a:prstGeom prst="rect">
            <a:avLst/>
          </a:prstGeom>
          <a:noFill/>
          <a:ln w="9525">
            <a:noFill/>
            <a:miter lim="800000"/>
            <a:headEnd/>
            <a:tailEnd/>
          </a:ln>
        </p:spPr>
        <p:txBody>
          <a:bodyPr wrap="square">
            <a:spAutoFit/>
          </a:bodyPr>
          <a:lstStyle/>
          <a:p>
            <a:pPr algn="just">
              <a:spcBef>
                <a:spcPct val="50000"/>
              </a:spcBef>
            </a:pPr>
            <a:r>
              <a:rPr lang="en-US" b="1" dirty="0" err="1">
                <a:latin typeface="Times New Roman" panose="02020603050405020304" pitchFamily="18" charset="0"/>
                <a:cs typeface="Times New Roman" panose="02020603050405020304" pitchFamily="18" charset="0"/>
              </a:rPr>
              <a:t>Quần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nl-NL" b="1" dirty="0">
                <a:latin typeface="Times New Roman" panose="02020603050405020304" pitchFamily="18" charset="0"/>
                <a:cs typeface="Times New Roman" panose="02020603050405020304" pitchFamily="18" charset="0"/>
              </a:rPr>
              <a:t>một tập hợp các quần thể sinh vật thuộc nhiều loài khác nhau, cùng sống trong một không gian và thời gian nhất định. Các sinh vật trong quần xã có mối quan hệ gắn bó với nhau như một thể thống </a:t>
            </a:r>
            <a:r>
              <a:rPr lang="nl-NL" b="1">
                <a:latin typeface="Times New Roman" panose="02020603050405020304" pitchFamily="18" charset="0"/>
                <a:cs typeface="Times New Roman" panose="02020603050405020304" pitchFamily="18" charset="0"/>
              </a:rPr>
              <a:t>nhất do đó </a:t>
            </a:r>
            <a:r>
              <a:rPr lang="nl-NL" b="1" dirty="0">
                <a:latin typeface="Times New Roman" panose="02020603050405020304" pitchFamily="18" charset="0"/>
                <a:cs typeface="Times New Roman" panose="02020603050405020304" pitchFamily="18" charset="0"/>
              </a:rPr>
              <a:t>quần xã có cấu trúc tương đối ổn định.</a:t>
            </a:r>
            <a:r>
              <a:rPr lang="en-US" b="1" dirty="0">
                <a:solidFill>
                  <a:srgbClr val="002060"/>
                </a:solidFill>
                <a:latin typeface="Times New Roman" panose="02020603050405020304" pitchFamily="18" charset="0"/>
                <a:cs typeface="Times New Roman" panose="02020603050405020304" pitchFamily="18" charset="0"/>
              </a:rPr>
              <a:t> </a:t>
            </a:r>
          </a:p>
        </p:txBody>
      </p:sp>
      <p:sp>
        <p:nvSpPr>
          <p:cNvPr id="122892" name="Text Box 10">
            <a:extLst>
              <a:ext uri="{FF2B5EF4-FFF2-40B4-BE49-F238E27FC236}">
                <a16:creationId xmlns:a16="http://schemas.microsoft.com/office/drawing/2014/main" id="{143DE3AF-6985-D36E-899E-8AC0F4F2B462}"/>
              </a:ext>
            </a:extLst>
          </p:cNvPr>
          <p:cNvSpPr txBox="1">
            <a:spLocks noChangeArrowheads="1"/>
          </p:cNvSpPr>
          <p:nvPr/>
        </p:nvSpPr>
        <p:spPr bwMode="auto">
          <a:xfrm>
            <a:off x="6774221" y="1947135"/>
            <a:ext cx="2493246" cy="1754326"/>
          </a:xfrm>
          <a:prstGeom prst="rect">
            <a:avLst/>
          </a:prstGeom>
          <a:noFill/>
          <a:ln w="9525">
            <a:noFill/>
            <a:miter lim="800000"/>
            <a:headEnd/>
            <a:tailEnd/>
          </a:ln>
          <a:effectLst/>
        </p:spPr>
        <p:txBody>
          <a:bodyPr wrap="square">
            <a:spAutoFit/>
          </a:bodyPr>
          <a:lstStyle/>
          <a:p>
            <a:pPr>
              <a:spcBef>
                <a:spcPct val="50000"/>
              </a:spcBef>
            </a:pPr>
            <a:r>
              <a:rPr lang="en-US" b="1">
                <a:solidFill>
                  <a:srgbClr val="002060"/>
                </a:solidFill>
                <a:latin typeface="Times New Roman" panose="02020603050405020304" pitchFamily="18" charset="0"/>
                <a:cs typeface="Times New Roman" panose="02020603050405020304" pitchFamily="18" charset="0"/>
              </a:rPr>
              <a:t>- Độ </a:t>
            </a:r>
            <a:r>
              <a:rPr lang="en-US" b="1" dirty="0" err="1">
                <a:solidFill>
                  <a:srgbClr val="002060"/>
                </a:solidFill>
                <a:latin typeface="Times New Roman" panose="02020603050405020304" pitchFamily="18" charset="0"/>
                <a:cs typeface="Times New Roman" panose="02020603050405020304" pitchFamily="18" charset="0"/>
              </a:rPr>
              <a:t>đa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dạng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được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thể</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hiện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phong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phú</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về</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số</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lượng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loài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số</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lượng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thể</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mỗi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loài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trong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quần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xã</a:t>
            </a:r>
            <a:r>
              <a:rPr lang="en-US" b="1" dirty="0">
                <a:solidFill>
                  <a:srgbClr val="002060"/>
                </a:solidFill>
                <a:latin typeface="Times New Roman" panose="02020603050405020304" pitchFamily="18" charset="0"/>
                <a:cs typeface="Times New Roman" panose="02020603050405020304" pitchFamily="18" charset="0"/>
              </a:rPr>
              <a:t>.</a:t>
            </a:r>
          </a:p>
        </p:txBody>
      </p:sp>
      <p:pic>
        <p:nvPicPr>
          <p:cNvPr id="122893" name="Picture 3" descr="image005">
            <a:extLst>
              <a:ext uri="{FF2B5EF4-FFF2-40B4-BE49-F238E27FC236}">
                <a16:creationId xmlns:a16="http://schemas.microsoft.com/office/drawing/2014/main" id="{C90BAF32-1EB2-CC6F-B38D-8AB34FC4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102328" y="2078996"/>
            <a:ext cx="778770" cy="112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94" name="TextBox 122893">
            <a:extLst>
              <a:ext uri="{FF2B5EF4-FFF2-40B4-BE49-F238E27FC236}">
                <a16:creationId xmlns:a16="http://schemas.microsoft.com/office/drawing/2014/main" id="{965ADE1D-C010-1FEB-551E-CF1C28AED7D5}"/>
              </a:ext>
            </a:extLst>
          </p:cNvPr>
          <p:cNvSpPr txBox="1"/>
          <p:nvPr/>
        </p:nvSpPr>
        <p:spPr>
          <a:xfrm>
            <a:off x="7262781" y="4040955"/>
            <a:ext cx="1877123" cy="1569660"/>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 Loài ưu thế có số lượng cá thể nhiều, hoạt động mạnh, đóng vai trò quan trọng trong quần xã</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22895" name="Text Box 5">
            <a:extLst>
              <a:ext uri="{FF2B5EF4-FFF2-40B4-BE49-F238E27FC236}">
                <a16:creationId xmlns:a16="http://schemas.microsoft.com/office/drawing/2014/main" id="{57FD7679-E9BE-7E06-0F5B-7F47F572C0D1}"/>
              </a:ext>
            </a:extLst>
          </p:cNvPr>
          <p:cNvSpPr txBox="1">
            <a:spLocks noChangeArrowheads="1"/>
          </p:cNvSpPr>
          <p:nvPr/>
        </p:nvSpPr>
        <p:spPr bwMode="auto">
          <a:xfrm>
            <a:off x="6907900" y="5592923"/>
            <a:ext cx="2262902" cy="1323439"/>
          </a:xfrm>
          <a:prstGeom prst="rect">
            <a:avLst/>
          </a:prstGeom>
          <a:noFill/>
          <a:ln w="9525">
            <a:noFill/>
            <a:miter lim="800000"/>
            <a:headEnd/>
            <a:tailEnd/>
          </a:ln>
          <a:effectLst/>
        </p:spPr>
        <p:txBody>
          <a:bodyPr wrap="square">
            <a:spAutoFit/>
          </a:bodyPr>
          <a:lstStyle/>
          <a:p>
            <a:pPr>
              <a:spcBef>
                <a:spcPct val="50000"/>
              </a:spcBef>
            </a:pPr>
            <a:r>
              <a:rPr lang="en-US" sz="1600" b="1">
                <a:solidFill>
                  <a:srgbClr val="FFC000"/>
                </a:solidFill>
                <a:latin typeface="Times New Roman" panose="02020603050405020304" pitchFamily="18" charset="0"/>
                <a:cs typeface="Times New Roman" panose="02020603050405020304" pitchFamily="18" charset="0"/>
              </a:rPr>
              <a:t>- Loài </a:t>
            </a:r>
            <a:r>
              <a:rPr lang="en-US" sz="1600" b="1" dirty="0" err="1">
                <a:solidFill>
                  <a:srgbClr val="FFC000"/>
                </a:solidFill>
                <a:latin typeface="Times New Roman" panose="02020603050405020304" pitchFamily="18" charset="0"/>
                <a:cs typeface="Times New Roman" panose="02020603050405020304" pitchFamily="18" charset="0"/>
              </a:rPr>
              <a:t>đặc</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trưng</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là</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loài</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chỉ</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có</a:t>
            </a:r>
            <a:r>
              <a:rPr lang="en-US" sz="1600" b="1" dirty="0">
                <a:solidFill>
                  <a:srgbClr val="FFC000"/>
                </a:solidFill>
                <a:latin typeface="Times New Roman" panose="02020603050405020304" pitchFamily="18" charset="0"/>
                <a:cs typeface="Times New Roman" panose="02020603050405020304" pitchFamily="18" charset="0"/>
              </a:rPr>
              <a:t> ở </a:t>
            </a:r>
            <a:r>
              <a:rPr lang="en-US" sz="1600" b="1" dirty="0" err="1">
                <a:solidFill>
                  <a:srgbClr val="FFC000"/>
                </a:solidFill>
                <a:latin typeface="Times New Roman" panose="02020603050405020304" pitchFamily="18" charset="0"/>
                <a:cs typeface="Times New Roman" panose="02020603050405020304" pitchFamily="18" charset="0"/>
              </a:rPr>
              <a:t>một</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quần</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xã</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hoặc</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có</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nhiều</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hơn</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hẳn</a:t>
            </a:r>
            <a:r>
              <a:rPr lang="en-US" sz="1600" b="1" dirty="0">
                <a:solidFill>
                  <a:srgbClr val="FFC000"/>
                </a:solidFill>
                <a:latin typeface="Times New Roman" panose="02020603050405020304" pitchFamily="18" charset="0"/>
                <a:cs typeface="Times New Roman" panose="02020603050405020304" pitchFamily="18" charset="0"/>
              </a:rPr>
              <a:t> so </a:t>
            </a:r>
            <a:r>
              <a:rPr lang="en-US" sz="1600" b="1" dirty="0" err="1">
                <a:solidFill>
                  <a:srgbClr val="FFC000"/>
                </a:solidFill>
                <a:latin typeface="Times New Roman" panose="02020603050405020304" pitchFamily="18" charset="0"/>
                <a:cs typeface="Times New Roman" panose="02020603050405020304" pitchFamily="18" charset="0"/>
              </a:rPr>
              <a:t>với</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các</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loài</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khác</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trong</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quần</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xã</a:t>
            </a:r>
            <a:r>
              <a:rPr lang="en-US" sz="1600" b="1" dirty="0">
                <a:solidFill>
                  <a:srgbClr val="FFC000"/>
                </a:solidFill>
                <a:latin typeface="Times New Roman" panose="02020603050405020304" pitchFamily="18" charset="0"/>
                <a:cs typeface="Times New Roman" panose="02020603050405020304" pitchFamily="18" charset="0"/>
              </a:rPr>
              <a:t>.</a:t>
            </a:r>
          </a:p>
        </p:txBody>
      </p:sp>
      <p:pic>
        <p:nvPicPr>
          <p:cNvPr id="122898" name="Picture 3" descr="image005">
            <a:extLst>
              <a:ext uri="{FF2B5EF4-FFF2-40B4-BE49-F238E27FC236}">
                <a16:creationId xmlns:a16="http://schemas.microsoft.com/office/drawing/2014/main" id="{6F3FA975-FB17-6D71-FBBD-B9C5D8733A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712574" y="4099198"/>
            <a:ext cx="680762" cy="75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9" name="Picture 3" descr="image005">
            <a:extLst>
              <a:ext uri="{FF2B5EF4-FFF2-40B4-BE49-F238E27FC236}">
                <a16:creationId xmlns:a16="http://schemas.microsoft.com/office/drawing/2014/main" id="{189CD006-BEDB-5784-A6E1-51FDE17F86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337175" y="5973903"/>
            <a:ext cx="680762" cy="53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42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2888"/>
                                        </p:tgtEl>
                                        <p:attrNameLst>
                                          <p:attrName>style.visibility</p:attrName>
                                        </p:attrNameLst>
                                      </p:cBhvr>
                                      <p:to>
                                        <p:strVal val="visible"/>
                                      </p:to>
                                    </p:set>
                                    <p:animEffect transition="in" filter="barn(inVertical)">
                                      <p:cBhvr>
                                        <p:cTn id="21" dur="500"/>
                                        <p:tgtEl>
                                          <p:spTgt spid="12288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2889"/>
                                        </p:tgtEl>
                                        <p:attrNameLst>
                                          <p:attrName>style.visibility</p:attrName>
                                        </p:attrNameLst>
                                      </p:cBhvr>
                                      <p:to>
                                        <p:strVal val="visible"/>
                                      </p:to>
                                    </p:set>
                                    <p:animEffect transition="in" filter="barn(inVertical)">
                                      <p:cBhvr>
                                        <p:cTn id="26" dur="500"/>
                                        <p:tgtEl>
                                          <p:spTgt spid="12288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2881"/>
                                        </p:tgtEl>
                                        <p:attrNameLst>
                                          <p:attrName>style.visibility</p:attrName>
                                        </p:attrNameLst>
                                      </p:cBhvr>
                                      <p:to>
                                        <p:strVal val="visible"/>
                                      </p:to>
                                    </p:set>
                                    <p:animEffect transition="in" filter="fade">
                                      <p:cBhvr>
                                        <p:cTn id="31" dur="1000"/>
                                        <p:tgtEl>
                                          <p:spTgt spid="122881"/>
                                        </p:tgtEl>
                                      </p:cBhvr>
                                    </p:animEffect>
                                    <p:anim calcmode="lin" valueType="num">
                                      <p:cBhvr>
                                        <p:cTn id="32" dur="1000" fill="hold"/>
                                        <p:tgtEl>
                                          <p:spTgt spid="122881"/>
                                        </p:tgtEl>
                                        <p:attrNameLst>
                                          <p:attrName>ppt_x</p:attrName>
                                        </p:attrNameLst>
                                      </p:cBhvr>
                                      <p:tavLst>
                                        <p:tav tm="0">
                                          <p:val>
                                            <p:strVal val="#ppt_x"/>
                                          </p:val>
                                        </p:tav>
                                        <p:tav tm="100000">
                                          <p:val>
                                            <p:strVal val="#ppt_x"/>
                                          </p:val>
                                        </p:tav>
                                      </p:tavLst>
                                    </p:anim>
                                    <p:anim calcmode="lin" valueType="num">
                                      <p:cBhvr>
                                        <p:cTn id="33" dur="1000" fill="hold"/>
                                        <p:tgtEl>
                                          <p:spTgt spid="12288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2891"/>
                                        </p:tgtEl>
                                        <p:attrNameLst>
                                          <p:attrName>style.visibility</p:attrName>
                                        </p:attrNameLst>
                                      </p:cBhvr>
                                      <p:to>
                                        <p:strVal val="visible"/>
                                      </p:to>
                                    </p:set>
                                    <p:animEffect transition="in" filter="barn(inVertical)">
                                      <p:cBhvr>
                                        <p:cTn id="38" dur="500"/>
                                        <p:tgtEl>
                                          <p:spTgt spid="12289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2882"/>
                                        </p:tgtEl>
                                        <p:attrNameLst>
                                          <p:attrName>style.visibility</p:attrName>
                                        </p:attrNameLst>
                                      </p:cBhvr>
                                      <p:to>
                                        <p:strVal val="visible"/>
                                      </p:to>
                                    </p:set>
                                    <p:anim calcmode="lin" valueType="num">
                                      <p:cBhvr additive="base">
                                        <p:cTn id="43" dur="500" fill="hold"/>
                                        <p:tgtEl>
                                          <p:spTgt spid="122882"/>
                                        </p:tgtEl>
                                        <p:attrNameLst>
                                          <p:attrName>ppt_x</p:attrName>
                                        </p:attrNameLst>
                                      </p:cBhvr>
                                      <p:tavLst>
                                        <p:tav tm="0">
                                          <p:val>
                                            <p:strVal val="#ppt_x"/>
                                          </p:val>
                                        </p:tav>
                                        <p:tav tm="100000">
                                          <p:val>
                                            <p:strVal val="#ppt_x"/>
                                          </p:val>
                                        </p:tav>
                                      </p:tavLst>
                                    </p:anim>
                                    <p:anim calcmode="lin" valueType="num">
                                      <p:cBhvr additive="base">
                                        <p:cTn id="44" dur="500" fill="hold"/>
                                        <p:tgtEl>
                                          <p:spTgt spid="12288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2880"/>
                                        </p:tgtEl>
                                        <p:attrNameLst>
                                          <p:attrName>style.visibility</p:attrName>
                                        </p:attrNameLst>
                                      </p:cBhvr>
                                      <p:to>
                                        <p:strVal val="visible"/>
                                      </p:to>
                                    </p:set>
                                    <p:animEffect transition="in" filter="fade">
                                      <p:cBhvr>
                                        <p:cTn id="54" dur="500"/>
                                        <p:tgtEl>
                                          <p:spTgt spid="12288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2886"/>
                                        </p:tgtEl>
                                        <p:attrNameLst>
                                          <p:attrName>style.visibility</p:attrName>
                                        </p:attrNameLst>
                                      </p:cBhvr>
                                      <p:to>
                                        <p:strVal val="visible"/>
                                      </p:to>
                                    </p:set>
                                    <p:anim calcmode="lin" valueType="num">
                                      <p:cBhvr additive="base">
                                        <p:cTn id="59" dur="500" fill="hold"/>
                                        <p:tgtEl>
                                          <p:spTgt spid="122886"/>
                                        </p:tgtEl>
                                        <p:attrNameLst>
                                          <p:attrName>ppt_x</p:attrName>
                                        </p:attrNameLst>
                                      </p:cBhvr>
                                      <p:tavLst>
                                        <p:tav tm="0">
                                          <p:val>
                                            <p:strVal val="#ppt_x"/>
                                          </p:val>
                                        </p:tav>
                                        <p:tav tm="100000">
                                          <p:val>
                                            <p:strVal val="#ppt_x"/>
                                          </p:val>
                                        </p:tav>
                                      </p:tavLst>
                                    </p:anim>
                                    <p:anim calcmode="lin" valueType="num">
                                      <p:cBhvr additive="base">
                                        <p:cTn id="60" dur="500" fill="hold"/>
                                        <p:tgtEl>
                                          <p:spTgt spid="12288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22887"/>
                                        </p:tgtEl>
                                        <p:attrNameLst>
                                          <p:attrName>style.visibility</p:attrName>
                                        </p:attrNameLst>
                                      </p:cBhvr>
                                      <p:to>
                                        <p:strVal val="visible"/>
                                      </p:to>
                                    </p:set>
                                    <p:animEffect transition="in" filter="barn(inVertical)">
                                      <p:cBhvr>
                                        <p:cTn id="65" dur="500"/>
                                        <p:tgtEl>
                                          <p:spTgt spid="12288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22890"/>
                                        </p:tgtEl>
                                        <p:attrNameLst>
                                          <p:attrName>style.visibility</p:attrName>
                                        </p:attrNameLst>
                                      </p:cBhvr>
                                      <p:to>
                                        <p:strVal val="visible"/>
                                      </p:to>
                                    </p:set>
                                    <p:animEffect transition="in" filter="wipe(down)">
                                      <p:cBhvr>
                                        <p:cTn id="70" dur="500"/>
                                        <p:tgtEl>
                                          <p:spTgt spid="12289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inVertical)">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barn(inVertical)">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22883"/>
                                        </p:tgtEl>
                                        <p:attrNameLst>
                                          <p:attrName>style.visibility</p:attrName>
                                        </p:attrNameLst>
                                      </p:cBhvr>
                                      <p:to>
                                        <p:strVal val="visible"/>
                                      </p:to>
                                    </p:set>
                                    <p:animEffect transition="in" filter="wipe(down)">
                                      <p:cBhvr>
                                        <p:cTn id="90" dur="500"/>
                                        <p:tgtEl>
                                          <p:spTgt spid="122883"/>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22896"/>
                                        </p:tgtEl>
                                        <p:attrNameLst>
                                          <p:attrName>style.visibility</p:attrName>
                                        </p:attrNameLst>
                                      </p:cBhvr>
                                      <p:to>
                                        <p:strVal val="visible"/>
                                      </p:to>
                                    </p:set>
                                    <p:animEffect transition="in" filter="fade">
                                      <p:cBhvr>
                                        <p:cTn id="95" dur="1000"/>
                                        <p:tgtEl>
                                          <p:spTgt spid="122896"/>
                                        </p:tgtEl>
                                      </p:cBhvr>
                                    </p:animEffect>
                                    <p:anim calcmode="lin" valueType="num">
                                      <p:cBhvr>
                                        <p:cTn id="96" dur="1000" fill="hold"/>
                                        <p:tgtEl>
                                          <p:spTgt spid="122896"/>
                                        </p:tgtEl>
                                        <p:attrNameLst>
                                          <p:attrName>ppt_x</p:attrName>
                                        </p:attrNameLst>
                                      </p:cBhvr>
                                      <p:tavLst>
                                        <p:tav tm="0">
                                          <p:val>
                                            <p:strVal val="#ppt_x"/>
                                          </p:val>
                                        </p:tav>
                                        <p:tav tm="100000">
                                          <p:val>
                                            <p:strVal val="#ppt_x"/>
                                          </p:val>
                                        </p:tav>
                                      </p:tavLst>
                                    </p:anim>
                                    <p:anim calcmode="lin" valueType="num">
                                      <p:cBhvr>
                                        <p:cTn id="97" dur="1000" fill="hold"/>
                                        <p:tgtEl>
                                          <p:spTgt spid="12289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22897"/>
                                        </p:tgtEl>
                                        <p:attrNameLst>
                                          <p:attrName>style.visibility</p:attrName>
                                        </p:attrNameLst>
                                      </p:cBhvr>
                                      <p:to>
                                        <p:strVal val="visible"/>
                                      </p:to>
                                    </p:set>
                                    <p:animEffect transition="in" filter="fade">
                                      <p:cBhvr>
                                        <p:cTn id="102" dur="1000"/>
                                        <p:tgtEl>
                                          <p:spTgt spid="122897"/>
                                        </p:tgtEl>
                                      </p:cBhvr>
                                    </p:animEffect>
                                    <p:anim calcmode="lin" valueType="num">
                                      <p:cBhvr>
                                        <p:cTn id="103" dur="1000" fill="hold"/>
                                        <p:tgtEl>
                                          <p:spTgt spid="122897"/>
                                        </p:tgtEl>
                                        <p:attrNameLst>
                                          <p:attrName>ppt_x</p:attrName>
                                        </p:attrNameLst>
                                      </p:cBhvr>
                                      <p:tavLst>
                                        <p:tav tm="0">
                                          <p:val>
                                            <p:strVal val="#ppt_x"/>
                                          </p:val>
                                        </p:tav>
                                        <p:tav tm="100000">
                                          <p:val>
                                            <p:strVal val="#ppt_x"/>
                                          </p:val>
                                        </p:tav>
                                      </p:tavLst>
                                    </p:anim>
                                    <p:anim calcmode="lin" valueType="num">
                                      <p:cBhvr>
                                        <p:cTn id="104" dur="1000" fill="hold"/>
                                        <p:tgtEl>
                                          <p:spTgt spid="12289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22893"/>
                                        </p:tgtEl>
                                        <p:attrNameLst>
                                          <p:attrName>style.visibility</p:attrName>
                                        </p:attrNameLst>
                                      </p:cBhvr>
                                      <p:to>
                                        <p:strVal val="visible"/>
                                      </p:to>
                                    </p:set>
                                    <p:animEffect transition="in" filter="fade">
                                      <p:cBhvr>
                                        <p:cTn id="109" dur="500"/>
                                        <p:tgtEl>
                                          <p:spTgt spid="122893"/>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2289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22898"/>
                                        </p:tgtEl>
                                        <p:attrNameLst>
                                          <p:attrName>style.visibility</p:attrName>
                                        </p:attrNameLst>
                                      </p:cBhvr>
                                      <p:to>
                                        <p:strVal val="visible"/>
                                      </p:to>
                                    </p:set>
                                    <p:animEffect transition="in" filter="fade">
                                      <p:cBhvr>
                                        <p:cTn id="118" dur="500"/>
                                        <p:tgtEl>
                                          <p:spTgt spid="12289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122894"/>
                                        </p:tgtEl>
                                        <p:attrNameLst>
                                          <p:attrName>style.visibility</p:attrName>
                                        </p:attrNameLst>
                                      </p:cBhvr>
                                      <p:to>
                                        <p:strVal val="visible"/>
                                      </p:to>
                                    </p:set>
                                    <p:animEffect transition="in" filter="wipe(down)">
                                      <p:cBhvr>
                                        <p:cTn id="123" dur="500"/>
                                        <p:tgtEl>
                                          <p:spTgt spid="122894"/>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122899"/>
                                        </p:tgtEl>
                                        <p:attrNameLst>
                                          <p:attrName>style.visibility</p:attrName>
                                        </p:attrNameLst>
                                      </p:cBhvr>
                                      <p:to>
                                        <p:strVal val="visible"/>
                                      </p:to>
                                    </p:set>
                                    <p:animEffect transition="in" filter="wipe(down)">
                                      <p:cBhvr>
                                        <p:cTn id="128" dur="500"/>
                                        <p:tgtEl>
                                          <p:spTgt spid="122899"/>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122895"/>
                                        </p:tgtEl>
                                        <p:attrNameLst>
                                          <p:attrName>style.visibility</p:attrName>
                                        </p:attrNameLst>
                                      </p:cBhvr>
                                      <p:to>
                                        <p:strVal val="visible"/>
                                      </p:to>
                                    </p:set>
                                    <p:animEffect transition="in" filter="wipe(down)">
                                      <p:cBhvr>
                                        <p:cTn id="133" dur="500"/>
                                        <p:tgtEl>
                                          <p:spTgt spid="122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P spid="122889" grpId="0"/>
      <p:bldP spid="122896" grpId="0" animBg="1"/>
      <p:bldP spid="122897" grpId="0"/>
      <p:bldP spid="11" grpId="0" animBg="1"/>
      <p:bldP spid="12" grpId="0"/>
      <p:bldP spid="16" grpId="0"/>
      <p:bldP spid="27" grpId="0" animBg="1"/>
      <p:bldP spid="122880" grpId="0"/>
      <p:bldP spid="122887" grpId="0" animBg="1"/>
      <p:bldP spid="122890" grpId="0"/>
      <p:bldP spid="122891" grpId="0"/>
      <p:bldP spid="122892" grpId="0"/>
      <p:bldP spid="122894" grpId="0"/>
      <p:bldP spid="12289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107754"/>
            <a:ext cx="8989818"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Rounded Corners 67"/>
          <p:cNvSpPr/>
          <p:nvPr/>
        </p:nvSpPr>
        <p:spPr>
          <a:xfrm flipH="1">
            <a:off x="141858" y="227973"/>
            <a:ext cx="8860284"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Rounded Corners 64"/>
          <p:cNvSpPr/>
          <p:nvPr/>
        </p:nvSpPr>
        <p:spPr>
          <a:xfrm flipH="1">
            <a:off x="493786" y="774501"/>
            <a:ext cx="8236989"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Rounded Corners 187"/>
          <p:cNvSpPr/>
          <p:nvPr/>
        </p:nvSpPr>
        <p:spPr>
          <a:xfrm>
            <a:off x="307707" y="478447"/>
            <a:ext cx="8559070"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685144" y="1013044"/>
            <a:ext cx="7665158" cy="2708434"/>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574765"/>
            <a:ext cx="6914408" cy="4534139"/>
          </a:xfrm>
          <a:prstGeom prst="rect">
            <a:avLst/>
          </a:prstGeom>
        </p:spPr>
      </p:pic>
    </p:spTree>
    <p:extLst>
      <p:ext uri="{BB962C8B-B14F-4D97-AF65-F5344CB8AC3E}">
        <p14:creationId xmlns:p14="http://schemas.microsoft.com/office/powerpoint/2010/main" val="379371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152400"/>
            <a:ext cx="88392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66"/>
                </a:solidFill>
                <a:latin typeface="Times New Roman" pitchFamily="18" charset="0"/>
              </a:rPr>
              <a:t>III. </a:t>
            </a:r>
            <a:r>
              <a:rPr lang="en-US" sz="3200" b="1" dirty="0" err="1">
                <a:solidFill>
                  <a:srgbClr val="FF0066"/>
                </a:solidFill>
                <a:latin typeface="Times New Roman" pitchFamily="18" charset="0"/>
              </a:rPr>
              <a:t>Bảo</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vệ</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đa</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dạng</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sinh</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học</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trong</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quần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xã</a:t>
            </a:r>
            <a:endParaRPr lang="en-US" sz="3200" b="1" dirty="0">
              <a:solidFill>
                <a:srgbClr val="FF0066"/>
              </a:solidFill>
              <a:latin typeface="Times New Roman" pitchFamily="18" charset="0"/>
            </a:endParaRPr>
          </a:p>
        </p:txBody>
      </p:sp>
      <p:sp>
        <p:nvSpPr>
          <p:cNvPr id="7" name="TextBox 6"/>
          <p:cNvSpPr txBox="1"/>
          <p:nvPr/>
        </p:nvSpPr>
        <p:spPr>
          <a:xfrm>
            <a:off x="265451" y="728431"/>
            <a:ext cx="8534400" cy="1569660"/>
          </a:xfrm>
          <a:prstGeom prst="rect">
            <a:avLst/>
          </a:prstGeom>
          <a:noFill/>
        </p:spPr>
        <p:txBody>
          <a:bodyPr wrap="square" rtlCol="0">
            <a:spAutoFit/>
          </a:bodyPr>
          <a:lstStyle/>
          <a:p>
            <a:r>
              <a:rPr lang="en-US" sz="3200" b="1" dirty="0" err="1">
                <a:solidFill>
                  <a:srgbClr val="FFC000"/>
                </a:solidFill>
                <a:latin typeface="Times New Roman" panose="02020603050405020304" pitchFamily="18" charset="0"/>
                <a:cs typeface="Times New Roman" panose="02020603050405020304" pitchFamily="18" charset="0"/>
              </a:rPr>
              <a:t>Học</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sinh</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nghiên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cứu</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thông</a:t>
            </a:r>
            <a:r>
              <a:rPr lang="en-US" sz="3200" b="1" dirty="0">
                <a:solidFill>
                  <a:srgbClr val="FFC000"/>
                </a:solidFill>
                <a:latin typeface="Times New Roman" panose="02020603050405020304" pitchFamily="18" charset="0"/>
                <a:cs typeface="Times New Roman" panose="02020603050405020304" pitchFamily="18" charset="0"/>
              </a:rPr>
              <a:t> tin </a:t>
            </a:r>
            <a:r>
              <a:rPr lang="en-US" sz="3200" b="1" dirty="0" err="1">
                <a:solidFill>
                  <a:srgbClr val="FFC000"/>
                </a:solidFill>
                <a:latin typeface="Times New Roman" panose="02020603050405020304" pitchFamily="18" charset="0"/>
                <a:cs typeface="Times New Roman" panose="02020603050405020304" pitchFamily="18" charset="0"/>
              </a:rPr>
              <a:t>mục</a:t>
            </a:r>
            <a:r>
              <a:rPr lang="en-US" sz="3200" b="1" dirty="0">
                <a:solidFill>
                  <a:srgbClr val="FFC000"/>
                </a:solidFill>
                <a:latin typeface="Times New Roman" panose="02020603050405020304" pitchFamily="18" charset="0"/>
                <a:cs typeface="Times New Roman" panose="02020603050405020304" pitchFamily="18" charset="0"/>
              </a:rPr>
              <a:t> III, </a:t>
            </a:r>
            <a:r>
              <a:rPr lang="en-US" sz="3200" b="1" dirty="0" err="1">
                <a:solidFill>
                  <a:srgbClr val="FFC000"/>
                </a:solidFill>
                <a:latin typeface="Times New Roman" panose="02020603050405020304" pitchFamily="18" charset="0"/>
                <a:cs typeface="Times New Roman" panose="02020603050405020304" pitchFamily="18" charset="0"/>
              </a:rPr>
              <a:t>thảo</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luận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nhóm</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hoàn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thiện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nội</a:t>
            </a:r>
            <a:r>
              <a:rPr lang="en-US" sz="3200" b="1" dirty="0">
                <a:solidFill>
                  <a:srgbClr val="FFC000"/>
                </a:solidFill>
                <a:latin typeface="Times New Roman" panose="02020603050405020304" pitchFamily="18" charset="0"/>
                <a:cs typeface="Times New Roman" panose="02020603050405020304" pitchFamily="18" charset="0"/>
              </a:rPr>
              <a:t> dung </a:t>
            </a:r>
            <a:r>
              <a:rPr lang="en-US" sz="3200" b="1" dirty="0" err="1">
                <a:solidFill>
                  <a:srgbClr val="FFC000"/>
                </a:solidFill>
                <a:latin typeface="Times New Roman" panose="02020603050405020304" pitchFamily="18" charset="0"/>
                <a:cs typeface="Times New Roman" panose="02020603050405020304" pitchFamily="18" charset="0"/>
              </a:rPr>
              <a:t>phiếu</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học</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tập</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số</a:t>
            </a:r>
            <a:r>
              <a:rPr lang="en-US" sz="3200" b="1" dirty="0">
                <a:solidFill>
                  <a:srgbClr val="FFC000"/>
                </a:solidFill>
                <a:latin typeface="Times New Roman" panose="02020603050405020304" pitchFamily="18" charset="0"/>
                <a:cs typeface="Times New Roman" panose="02020603050405020304" pitchFamily="18" charset="0"/>
              </a:rPr>
              <a:t> 2</a:t>
            </a:r>
          </a:p>
        </p:txBody>
      </p:sp>
      <p:sp>
        <p:nvSpPr>
          <p:cNvPr id="4" name="TextBox 3">
            <a:extLst>
              <a:ext uri="{FF2B5EF4-FFF2-40B4-BE49-F238E27FC236}">
                <a16:creationId xmlns:a16="http://schemas.microsoft.com/office/drawing/2014/main" id="{81422C0F-81D1-7899-25D5-9E23D10BDA3E}"/>
              </a:ext>
            </a:extLst>
          </p:cNvPr>
          <p:cNvSpPr txBox="1"/>
          <p:nvPr/>
        </p:nvSpPr>
        <p:spPr>
          <a:xfrm>
            <a:off x="152400" y="2635994"/>
            <a:ext cx="8686800" cy="816890"/>
          </a:xfrm>
          <a:prstGeom prst="rect">
            <a:avLst/>
          </a:prstGeom>
          <a:noFill/>
        </p:spPr>
        <p:txBody>
          <a:bodyPr wrap="square">
            <a:spAutoFit/>
          </a:bodyPr>
          <a:lstStyle/>
          <a:p>
            <a:pPr algn="just">
              <a:lnSpc>
                <a:spcPts val="2800"/>
              </a:lnSpc>
              <a:spcBef>
                <a:spcPts val="300"/>
              </a:spcBef>
              <a:spcAft>
                <a:spcPts val="300"/>
              </a:spcAft>
            </a:pPr>
            <a:r>
              <a:rPr lang="vi-VN" sz="3200" b="0" i="0">
                <a:solidFill>
                  <a:srgbClr val="0070C0"/>
                </a:solidFill>
                <a:effectLst/>
                <a:latin typeface="+mj-lt"/>
              </a:rPr>
              <a:t>1. Bảo vệ môi trường sống của các loài trong quần xã.</a:t>
            </a:r>
          </a:p>
        </p:txBody>
      </p:sp>
      <p:sp>
        <p:nvSpPr>
          <p:cNvPr id="5" name="TextBox 4">
            <a:extLst>
              <a:ext uri="{FF2B5EF4-FFF2-40B4-BE49-F238E27FC236}">
                <a16:creationId xmlns:a16="http://schemas.microsoft.com/office/drawing/2014/main" id="{CA3C00A5-3C34-4DC8-B8AF-43BEA02F53C6}"/>
              </a:ext>
            </a:extLst>
          </p:cNvPr>
          <p:cNvSpPr txBox="1"/>
          <p:nvPr/>
        </p:nvSpPr>
        <p:spPr>
          <a:xfrm>
            <a:off x="96187" y="3813561"/>
            <a:ext cx="9105900" cy="2708370"/>
          </a:xfrm>
          <a:prstGeom prst="rect">
            <a:avLst/>
          </a:prstGeom>
          <a:noFill/>
        </p:spPr>
        <p:txBody>
          <a:bodyPr wrap="square">
            <a:spAutoFit/>
          </a:bodyPr>
          <a:lstStyle/>
          <a:p>
            <a:pPr>
              <a:lnSpc>
                <a:spcPts val="2900"/>
              </a:lnSpc>
              <a:spcBef>
                <a:spcPts val="300"/>
              </a:spcBef>
              <a:spcAft>
                <a:spcPts val="300"/>
              </a:spcAft>
            </a:pPr>
            <a:r>
              <a:rPr lang="en-US" sz="3200" b="0" i="0">
                <a:solidFill>
                  <a:srgbClr val="002060"/>
                </a:solidFill>
                <a:effectLst/>
                <a:latin typeface="+mj-lt"/>
              </a:rPr>
              <a:t> </a:t>
            </a:r>
            <a:r>
              <a:rPr lang="vi-VN" sz="3200" b="0" i="0">
                <a:solidFill>
                  <a:srgbClr val="002060"/>
                </a:solidFill>
                <a:effectLst/>
                <a:latin typeface="+mj-lt"/>
              </a:rPr>
              <a:t> Bảo vệ môi trường sống của các loài trong quần xã: Môi trường sống có tác động trực tiếp hoặc gián tiếp tới sự tồn tại và phát triển của các loài sinh vật trong quần xã. Bảo vệ môi trường sống giúp đảm bảo các nhân tố môi trường không bị biến đổi theo hướng tác động xấu tới quá trình sinh trưởng và phát triển của các sinh vật, từ đó, giúp bảo vệ đa dạng sinh học.</a:t>
            </a:r>
            <a:endParaRPr lang="en-SG" sz="32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3DBEC5-64FF-D965-D3FD-46A01EBA306E}"/>
              </a:ext>
            </a:extLst>
          </p:cNvPr>
          <p:cNvSpPr txBox="1"/>
          <p:nvPr/>
        </p:nvSpPr>
        <p:spPr>
          <a:xfrm>
            <a:off x="142407" y="96715"/>
            <a:ext cx="8686800" cy="811248"/>
          </a:xfrm>
          <a:prstGeom prst="rect">
            <a:avLst/>
          </a:prstGeom>
          <a:noFill/>
        </p:spPr>
        <p:txBody>
          <a:bodyPr wrap="square">
            <a:spAutoFit/>
          </a:bodyPr>
          <a:lstStyle/>
          <a:p>
            <a:pPr algn="just">
              <a:lnSpc>
                <a:spcPts val="1800"/>
              </a:lnSpc>
            </a:pPr>
            <a:endParaRPr lang="vi-VN" sz="2800" b="0" i="0">
              <a:solidFill>
                <a:srgbClr val="0070C0"/>
              </a:solidFill>
              <a:effectLst/>
              <a:latin typeface="+mj-lt"/>
            </a:endParaRPr>
          </a:p>
          <a:p>
            <a:pPr algn="just">
              <a:lnSpc>
                <a:spcPts val="1800"/>
              </a:lnSpc>
            </a:pPr>
            <a:r>
              <a:rPr lang="vi-VN" sz="2800" b="0" i="0">
                <a:solidFill>
                  <a:srgbClr val="0070C0"/>
                </a:solidFill>
                <a:effectLst/>
                <a:latin typeface="+mj-lt"/>
              </a:rPr>
              <a:t>2. Cấm săn bắn động vật hoang dã có nguy cơ tuyệt chủng.</a:t>
            </a:r>
          </a:p>
          <a:p>
            <a:pPr algn="just">
              <a:lnSpc>
                <a:spcPts val="1800"/>
              </a:lnSpc>
            </a:pPr>
            <a:endParaRPr lang="vi-VN" sz="2800" b="0" i="0">
              <a:solidFill>
                <a:srgbClr val="0070C0"/>
              </a:solidFill>
              <a:effectLst/>
              <a:latin typeface="+mj-lt"/>
            </a:endParaRPr>
          </a:p>
        </p:txBody>
      </p:sp>
      <p:sp>
        <p:nvSpPr>
          <p:cNvPr id="8" name="TextBox 7">
            <a:extLst>
              <a:ext uri="{FF2B5EF4-FFF2-40B4-BE49-F238E27FC236}">
                <a16:creationId xmlns:a16="http://schemas.microsoft.com/office/drawing/2014/main" id="{16E557BD-B848-7C95-62FE-BD86DF13E557}"/>
              </a:ext>
            </a:extLst>
          </p:cNvPr>
          <p:cNvSpPr txBox="1"/>
          <p:nvPr/>
        </p:nvSpPr>
        <p:spPr>
          <a:xfrm>
            <a:off x="142407" y="1275819"/>
            <a:ext cx="9001593" cy="5509200"/>
          </a:xfrm>
          <a:prstGeom prst="rect">
            <a:avLst/>
          </a:prstGeom>
          <a:noFill/>
        </p:spPr>
        <p:txBody>
          <a:bodyPr wrap="square">
            <a:spAutoFit/>
          </a:bodyPr>
          <a:lstStyle/>
          <a:p>
            <a:r>
              <a:rPr lang="en-US" sz="3200" b="0" i="0">
                <a:solidFill>
                  <a:srgbClr val="002060"/>
                </a:solidFill>
                <a:effectLst/>
                <a:latin typeface="Times New Roman" panose="02020603050405020304" pitchFamily="18" charset="0"/>
                <a:cs typeface="Times New Roman" panose="02020603050405020304" pitchFamily="18" charset="0"/>
              </a:rPr>
              <a:t>  </a:t>
            </a:r>
            <a:r>
              <a:rPr lang="vi-VN" sz="3200" b="0" i="0">
                <a:solidFill>
                  <a:srgbClr val="002060"/>
                </a:solidFill>
                <a:effectLst/>
                <a:latin typeface="Times New Roman" panose="02020603050405020304" pitchFamily="18" charset="0"/>
                <a:cs typeface="Times New Roman" panose="02020603050405020304" pitchFamily="18" charset="0"/>
              </a:rPr>
              <a:t> Cấm săn bắn động vật hoang dã có nguy cơ tuyệt chủng: Việc cấm săn bắn động vật hoang dã đảm bảo số lượng cá thể vốn đã ít ỏi của các loài này không bị đe dọa bởi hoạt động của con người, giúp các loài động vật này có điều kiện duy trì và hướng tới sự phục hồi số lượng. Mặt khác, trong quần xã, các loài sinh vật có mối quan hệ gắn bó với nhau như một thể thống nhất, do đó, bảo vệ động vật hoang dã cũng giúp hạn chế sự ảnh hưởng tới việc tồn tại, phát triển của các loài khác, tạo nênsự cân bằng sinh thái (bảo vệ đa dạng sinh học).</a:t>
            </a:r>
            <a:endParaRPr lang="en-SG"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34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FFA3-7E00-8082-B02F-DCCBE35D1FCF}"/>
              </a:ext>
            </a:extLst>
          </p:cNvPr>
          <p:cNvSpPr>
            <a:spLocks noGrp="1"/>
          </p:cNvSpPr>
          <p:nvPr>
            <p:ph type="title"/>
          </p:nvPr>
        </p:nvSpPr>
        <p:spPr>
          <a:xfrm>
            <a:off x="128695" y="172621"/>
            <a:ext cx="8854884" cy="1325563"/>
          </a:xfrm>
        </p:spPr>
        <p:txBody>
          <a:bodyPr>
            <a:normAutofit/>
          </a:bodyPr>
          <a:lstStyle/>
          <a:p>
            <a:r>
              <a:rPr lang="en-US" altLang="en-US" sz="3600" b="1">
                <a:solidFill>
                  <a:srgbClr val="00B050"/>
                </a:solidFill>
                <a:latin typeface="Times New Roman" panose="02020603050405020304" pitchFamily="18" charset="0"/>
              </a:rPr>
              <a:t>Câu 2. Trong </a:t>
            </a:r>
            <a:r>
              <a:rPr lang="en-US" altLang="en-US" sz="3600" b="1" dirty="0" err="1">
                <a:solidFill>
                  <a:srgbClr val="00B050"/>
                </a:solidFill>
                <a:latin typeface="Times New Roman" panose="02020603050405020304" pitchFamily="18" charset="0"/>
              </a:rPr>
              <a:t>một</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cái</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ao</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tự</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nhiên</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có</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những</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quần</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thể</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sinh</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vật</a:t>
            </a:r>
            <a:r>
              <a:rPr lang="en-US" altLang="en-US" sz="3600" b="1" dirty="0">
                <a:solidFill>
                  <a:srgbClr val="00B050"/>
                </a:solidFill>
                <a:latin typeface="Times New Roman" panose="02020603050405020304" pitchFamily="18" charset="0"/>
              </a:rPr>
              <a:t> </a:t>
            </a:r>
            <a:r>
              <a:rPr lang="en-US" altLang="en-US" sz="3600" b="1" dirty="0" err="1">
                <a:solidFill>
                  <a:srgbClr val="00B050"/>
                </a:solidFill>
                <a:latin typeface="Times New Roman" panose="02020603050405020304" pitchFamily="18" charset="0"/>
              </a:rPr>
              <a:t>nào</a:t>
            </a:r>
            <a:r>
              <a:rPr lang="en-US" altLang="en-US" sz="3600" b="1" dirty="0">
                <a:solidFill>
                  <a:srgbClr val="00B050"/>
                </a:solidFill>
                <a:latin typeface="Times New Roman" panose="02020603050405020304" pitchFamily="18" charset="0"/>
              </a:rPr>
              <a:t>?</a:t>
            </a:r>
            <a:endParaRPr lang="en-US" sz="3600" dirty="0">
              <a:solidFill>
                <a:srgbClr val="00B050"/>
              </a:solidFill>
            </a:endParaRPr>
          </a:p>
        </p:txBody>
      </p:sp>
      <p:pic>
        <p:nvPicPr>
          <p:cNvPr id="4" name="Picture 2">
            <a:extLst>
              <a:ext uri="{FF2B5EF4-FFF2-40B4-BE49-F238E27FC236}">
                <a16:creationId xmlns:a16="http://schemas.microsoft.com/office/drawing/2014/main" id="{E4D86A55-740F-5261-B91A-54B45161A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98184"/>
            <a:ext cx="8686800" cy="497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78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EC50A-371C-1D05-79B2-EDB38FF76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E9455B-7B64-9D2D-8B2F-FD8520CD7BB7}"/>
              </a:ext>
            </a:extLst>
          </p:cNvPr>
          <p:cNvSpPr txBox="1"/>
          <p:nvPr/>
        </p:nvSpPr>
        <p:spPr>
          <a:xfrm>
            <a:off x="228600" y="433507"/>
            <a:ext cx="8686800" cy="588751"/>
          </a:xfrm>
          <a:prstGeom prst="rect">
            <a:avLst/>
          </a:prstGeom>
          <a:noFill/>
        </p:spPr>
        <p:txBody>
          <a:bodyPr wrap="square">
            <a:spAutoFit/>
          </a:bodyPr>
          <a:lstStyle/>
          <a:p>
            <a:pPr algn="just">
              <a:lnSpc>
                <a:spcPts val="1800"/>
              </a:lnSpc>
            </a:pPr>
            <a:r>
              <a:rPr lang="vi-VN" sz="3200" b="0" i="0">
                <a:solidFill>
                  <a:srgbClr val="0070C0"/>
                </a:solidFill>
                <a:effectLst/>
                <a:latin typeface="+mj-lt"/>
              </a:rPr>
              <a:t>3. Trồng rừng ngập mặn ven biể</a:t>
            </a:r>
            <a:r>
              <a:rPr lang="en-US" sz="3200" b="0" i="0">
                <a:solidFill>
                  <a:srgbClr val="0070C0"/>
                </a:solidFill>
                <a:effectLst/>
                <a:latin typeface="+mj-lt"/>
              </a:rPr>
              <a:t>n</a:t>
            </a:r>
          </a:p>
          <a:p>
            <a:pPr algn="just">
              <a:lnSpc>
                <a:spcPts val="1800"/>
              </a:lnSpc>
            </a:pPr>
            <a:endParaRPr lang="vi-VN" sz="3200" b="0" i="0">
              <a:solidFill>
                <a:srgbClr val="0070C0"/>
              </a:solidFill>
              <a:effectLst/>
              <a:latin typeface="+mj-lt"/>
            </a:endParaRPr>
          </a:p>
        </p:txBody>
      </p:sp>
      <p:sp>
        <p:nvSpPr>
          <p:cNvPr id="10" name="TextBox 9">
            <a:extLst>
              <a:ext uri="{FF2B5EF4-FFF2-40B4-BE49-F238E27FC236}">
                <a16:creationId xmlns:a16="http://schemas.microsoft.com/office/drawing/2014/main" id="{AF7EE58E-2E43-8B3E-1977-EB63A24B78B5}"/>
              </a:ext>
            </a:extLst>
          </p:cNvPr>
          <p:cNvSpPr txBox="1"/>
          <p:nvPr/>
        </p:nvSpPr>
        <p:spPr>
          <a:xfrm>
            <a:off x="163643" y="1045992"/>
            <a:ext cx="9001593" cy="3539430"/>
          </a:xfrm>
          <a:prstGeom prst="rect">
            <a:avLst/>
          </a:prstGeom>
          <a:noFill/>
        </p:spPr>
        <p:txBody>
          <a:bodyPr wrap="square">
            <a:spAutoFit/>
          </a:bodyPr>
          <a:lstStyle/>
          <a:p>
            <a:r>
              <a:rPr lang="vi-VN" sz="3200" b="0" i="0">
                <a:solidFill>
                  <a:srgbClr val="7030A0"/>
                </a:solidFill>
                <a:effectLst/>
                <a:latin typeface="+mj-lt"/>
              </a:rPr>
              <a:t> Trồng rừng ngập mặn ven biển: Việc trồng rừng ven biển có vai trò to lớn trong việc phòng hộ, bảo vệ môi trường sống vùng ven biển như giúp chống sa mạc hóa, suy thoái đất, giảm phát thải khí nhà kính,… từ đó, đảm bảo điều kiện môi trường ổn định cho các loài sinh vật sinh trưởng và phát triển (bảo vệ đa dạng sinh học).</a:t>
            </a:r>
            <a:endParaRPr lang="en-SG" sz="3200">
              <a:solidFill>
                <a:srgbClr val="7030A0"/>
              </a:solidFill>
              <a:latin typeface="+mj-lt"/>
            </a:endParaRPr>
          </a:p>
        </p:txBody>
      </p:sp>
    </p:spTree>
    <p:extLst>
      <p:ext uri="{BB962C8B-B14F-4D97-AF65-F5344CB8AC3E}">
        <p14:creationId xmlns:p14="http://schemas.microsoft.com/office/powerpoint/2010/main" val="177270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69DC1E-5ADD-A0DF-21D5-D821CEEE7C55}"/>
              </a:ext>
            </a:extLst>
          </p:cNvPr>
          <p:cNvSpPr txBox="1"/>
          <p:nvPr/>
        </p:nvSpPr>
        <p:spPr>
          <a:xfrm>
            <a:off x="381000" y="1371600"/>
            <a:ext cx="8534400" cy="3046988"/>
          </a:xfrm>
          <a:prstGeom prst="rect">
            <a:avLst/>
          </a:prstGeom>
          <a:noFill/>
        </p:spPr>
        <p:txBody>
          <a:bodyPr wrap="square">
            <a:spAutoFit/>
          </a:bodyPr>
          <a:lstStyle/>
          <a:p>
            <a:r>
              <a:rPr lang="vi-VN" sz="3200" b="0" i="0">
                <a:solidFill>
                  <a:srgbClr val="C00000"/>
                </a:solidFill>
                <a:effectLst/>
                <a:latin typeface="Times New Roman" panose="02020603050405020304" pitchFamily="18" charset="0"/>
                <a:cs typeface="Times New Roman" panose="02020603050405020304" pitchFamily="18" charset="0"/>
              </a:rPr>
              <a:t>Phòng chống cháy rừng: Cháy rừng sẽ giết chết nhiều loài động thực vật, đồng thời, để lại những hậu quả nặng nề cho môi trường sống như ô nhiễm không khí,… Do đó, phòng chống cháy rừng có vai trò quan trọng trong việc bảo vệ đa dạng sinh học.</a:t>
            </a:r>
            <a:endParaRPr lang="en-SG" sz="320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04B57C-6931-96F0-6FB9-BBE5B1B11920}"/>
              </a:ext>
            </a:extLst>
          </p:cNvPr>
          <p:cNvSpPr txBox="1"/>
          <p:nvPr/>
        </p:nvSpPr>
        <p:spPr>
          <a:xfrm>
            <a:off x="457200" y="609600"/>
            <a:ext cx="8686800" cy="371192"/>
          </a:xfrm>
          <a:prstGeom prst="rect">
            <a:avLst/>
          </a:prstGeom>
          <a:noFill/>
        </p:spPr>
        <p:txBody>
          <a:bodyPr wrap="square">
            <a:spAutoFit/>
          </a:bodyPr>
          <a:lstStyle/>
          <a:p>
            <a:pPr algn="just">
              <a:lnSpc>
                <a:spcPts val="1800"/>
              </a:lnSpc>
            </a:pPr>
            <a:r>
              <a:rPr lang="en-US" sz="3200" b="1">
                <a:solidFill>
                  <a:srgbClr val="0070C0"/>
                </a:solidFill>
                <a:latin typeface="Times New Roman" panose="02020603050405020304" pitchFamily="18" charset="0"/>
                <a:cs typeface="Times New Roman" panose="02020603050405020304" pitchFamily="18" charset="0"/>
              </a:rPr>
              <a:t>4. Phòng chống cháy rừng</a:t>
            </a:r>
            <a:endParaRPr lang="vi-VN" sz="3200" b="1" i="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3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2" y="3533775"/>
            <a:ext cx="100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303705"/>
            <a:ext cx="9051530" cy="6860759"/>
            <a:chOff x="130969" y="48041"/>
            <a:chExt cx="8860631" cy="6860759"/>
          </a:xfrm>
        </p:grpSpPr>
        <p:sp>
          <p:nvSpPr>
            <p:cNvPr id="2" name="Oval 1"/>
            <p:cNvSpPr/>
            <p:nvPr/>
          </p:nvSpPr>
          <p:spPr>
            <a:xfrm>
              <a:off x="3782218" y="2326670"/>
              <a:ext cx="2222500" cy="194053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4010818" y="2484210"/>
              <a:ext cx="1993900" cy="1569660"/>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8" y="1390271"/>
              <a:ext cx="2133601"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969000" y="3086080"/>
              <a:ext cx="857648" cy="365919"/>
            </a:xfrm>
            <a:prstGeom prst="rightArrow">
              <a:avLst>
                <a:gd name="adj1" fmla="val 56941"/>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48041"/>
              <a:ext cx="2938463" cy="17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9" y="848141"/>
              <a:ext cx="2917032"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182" y="4842553"/>
              <a:ext cx="3334888" cy="206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0800000">
              <a:off x="4725712" y="1783072"/>
              <a:ext cx="381000" cy="5435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Down Arrow 6"/>
            <p:cNvSpPr/>
            <p:nvPr/>
          </p:nvSpPr>
          <p:spPr>
            <a:xfrm rot="7173644">
              <a:off x="3235424" y="2091433"/>
              <a:ext cx="419100" cy="9952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391400" y="5014436"/>
              <a:ext cx="1600200" cy="1785104"/>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endParaRPr lang="en-US" sz="22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30" y="3341159"/>
              <a:ext cx="2554371" cy="355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rot="20732905">
              <a:off x="5062492" y="4232323"/>
              <a:ext cx="433238" cy="6432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Down Arrow 11"/>
            <p:cNvSpPr/>
            <p:nvPr/>
          </p:nvSpPr>
          <p:spPr>
            <a:xfrm rot="3253202">
              <a:off x="3383454" y="3638711"/>
              <a:ext cx="432876" cy="1026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9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C386-2572-3070-108D-023965BCE427}"/>
            </a:ext>
          </a:extLst>
        </p:cNvPr>
        <p:cNvGrpSpPr/>
        <p:nvPr/>
      </p:nvGrpSpPr>
      <p:grpSpPr>
        <a:xfrm>
          <a:off x="0" y="0"/>
          <a:ext cx="0" cy="0"/>
          <a:chOff x="0" y="0"/>
          <a:chExt cx="0" cy="0"/>
        </a:xfrm>
      </p:grpSpPr>
      <p:pic>
        <p:nvPicPr>
          <p:cNvPr id="198658" name="Picture 2" descr="Picture1a">
            <a:extLst>
              <a:ext uri="{FF2B5EF4-FFF2-40B4-BE49-F238E27FC236}">
                <a16:creationId xmlns:a16="http://schemas.microsoft.com/office/drawing/2014/main" id="{0AF28229-E40E-A3C4-8539-651F60253C65}"/>
              </a:ext>
            </a:extLst>
          </p:cNvPr>
          <p:cNvPicPr>
            <a:picLocks noChangeAspect="1" noChangeArrowheads="1"/>
          </p:cNvPicPr>
          <p:nvPr/>
        </p:nvPicPr>
        <p:blipFill>
          <a:blip r:embed="rId3" cstate="print"/>
          <a:srcRect/>
          <a:stretch>
            <a:fillRect/>
          </a:stretch>
        </p:blipFill>
        <p:spPr bwMode="auto">
          <a:xfrm>
            <a:off x="1828800" y="0"/>
            <a:ext cx="5334000" cy="5562600"/>
          </a:xfrm>
          <a:prstGeom prst="rect">
            <a:avLst/>
          </a:prstGeom>
          <a:noFill/>
          <a:ln w="9525">
            <a:noFill/>
            <a:miter lim="800000"/>
            <a:headEnd/>
            <a:tailEnd/>
          </a:ln>
        </p:spPr>
      </p:pic>
      <p:sp>
        <p:nvSpPr>
          <p:cNvPr id="27" name="Line 27">
            <a:extLst>
              <a:ext uri="{FF2B5EF4-FFF2-40B4-BE49-F238E27FC236}">
                <a16:creationId xmlns:a16="http://schemas.microsoft.com/office/drawing/2014/main" id="{46F7711B-641C-A4F4-DD2D-FC18D66E7B19}"/>
              </a:ext>
            </a:extLst>
          </p:cNvPr>
          <p:cNvSpPr>
            <a:spLocks noChangeShapeType="1"/>
          </p:cNvSpPr>
          <p:nvPr/>
        </p:nvSpPr>
        <p:spPr bwMode="auto">
          <a:xfrm>
            <a:off x="1676400" y="762000"/>
            <a:ext cx="884238" cy="685800"/>
          </a:xfrm>
          <a:prstGeom prst="line">
            <a:avLst/>
          </a:prstGeom>
          <a:noFill/>
          <a:ln w="57150">
            <a:solidFill>
              <a:srgbClr val="FF0000"/>
            </a:solidFill>
            <a:round/>
            <a:headEnd/>
            <a:tailEnd type="triangle" w="med" len="med"/>
          </a:ln>
        </p:spPr>
        <p:txBody>
          <a:bodyPr/>
          <a:lstStyle/>
          <a:p>
            <a:endParaRPr lang="en-US"/>
          </a:p>
        </p:txBody>
      </p:sp>
      <p:sp>
        <p:nvSpPr>
          <p:cNvPr id="28" name="Line 27">
            <a:extLst>
              <a:ext uri="{FF2B5EF4-FFF2-40B4-BE49-F238E27FC236}">
                <a16:creationId xmlns:a16="http://schemas.microsoft.com/office/drawing/2014/main" id="{03498211-FCF4-7BBE-483B-11E1003EE5A8}"/>
              </a:ext>
            </a:extLst>
          </p:cNvPr>
          <p:cNvSpPr>
            <a:spLocks noChangeShapeType="1"/>
          </p:cNvSpPr>
          <p:nvPr/>
        </p:nvSpPr>
        <p:spPr bwMode="auto">
          <a:xfrm>
            <a:off x="1600200" y="2667000"/>
            <a:ext cx="960438" cy="76200"/>
          </a:xfrm>
          <a:prstGeom prst="line">
            <a:avLst/>
          </a:prstGeom>
          <a:noFill/>
          <a:ln w="57150">
            <a:solidFill>
              <a:srgbClr val="FF0000"/>
            </a:solidFill>
            <a:round/>
            <a:headEnd/>
            <a:tailEnd type="triangle" w="med" len="med"/>
          </a:ln>
        </p:spPr>
        <p:txBody>
          <a:bodyPr/>
          <a:lstStyle/>
          <a:p>
            <a:endParaRPr lang="en-US"/>
          </a:p>
        </p:txBody>
      </p:sp>
      <p:sp>
        <p:nvSpPr>
          <p:cNvPr id="29" name="Line 27">
            <a:extLst>
              <a:ext uri="{FF2B5EF4-FFF2-40B4-BE49-F238E27FC236}">
                <a16:creationId xmlns:a16="http://schemas.microsoft.com/office/drawing/2014/main" id="{70871170-A6AB-3497-C278-F961F8D21863}"/>
              </a:ext>
            </a:extLst>
          </p:cNvPr>
          <p:cNvSpPr>
            <a:spLocks noChangeShapeType="1"/>
          </p:cNvSpPr>
          <p:nvPr/>
        </p:nvSpPr>
        <p:spPr bwMode="auto">
          <a:xfrm flipV="1">
            <a:off x="1371600" y="4267200"/>
            <a:ext cx="1112838" cy="457200"/>
          </a:xfrm>
          <a:prstGeom prst="line">
            <a:avLst/>
          </a:prstGeom>
          <a:noFill/>
          <a:ln w="57150">
            <a:solidFill>
              <a:srgbClr val="FF0000"/>
            </a:solidFill>
            <a:round/>
            <a:headEnd/>
            <a:tailEnd type="triangle" w="med" len="med"/>
          </a:ln>
        </p:spPr>
        <p:txBody>
          <a:bodyPr/>
          <a:lstStyle/>
          <a:p>
            <a:endParaRPr lang="en-US"/>
          </a:p>
        </p:txBody>
      </p:sp>
      <p:sp>
        <p:nvSpPr>
          <p:cNvPr id="30" name="Line 27">
            <a:extLst>
              <a:ext uri="{FF2B5EF4-FFF2-40B4-BE49-F238E27FC236}">
                <a16:creationId xmlns:a16="http://schemas.microsoft.com/office/drawing/2014/main" id="{F4BBC55F-F6CC-9414-F560-334FFB1D190C}"/>
              </a:ext>
            </a:extLst>
          </p:cNvPr>
          <p:cNvSpPr>
            <a:spLocks noChangeShapeType="1"/>
          </p:cNvSpPr>
          <p:nvPr/>
        </p:nvSpPr>
        <p:spPr bwMode="auto">
          <a:xfrm flipH="1" flipV="1">
            <a:off x="6477000" y="4229100"/>
            <a:ext cx="914400" cy="342900"/>
          </a:xfrm>
          <a:prstGeom prst="line">
            <a:avLst/>
          </a:prstGeom>
          <a:noFill/>
          <a:ln w="57150">
            <a:solidFill>
              <a:srgbClr val="FF0000"/>
            </a:solidFill>
            <a:round/>
            <a:headEnd/>
            <a:tailEnd type="triangle" w="med" len="med"/>
          </a:ln>
        </p:spPr>
        <p:txBody>
          <a:bodyPr/>
          <a:lstStyle/>
          <a:p>
            <a:endParaRPr lang="en-US"/>
          </a:p>
        </p:txBody>
      </p:sp>
      <p:sp>
        <p:nvSpPr>
          <p:cNvPr id="31" name="Line 27">
            <a:extLst>
              <a:ext uri="{FF2B5EF4-FFF2-40B4-BE49-F238E27FC236}">
                <a16:creationId xmlns:a16="http://schemas.microsoft.com/office/drawing/2014/main" id="{A8F9E3C6-371B-C7AD-9B47-0B7389F7E13B}"/>
              </a:ext>
            </a:extLst>
          </p:cNvPr>
          <p:cNvSpPr>
            <a:spLocks noChangeShapeType="1"/>
          </p:cNvSpPr>
          <p:nvPr/>
        </p:nvSpPr>
        <p:spPr bwMode="auto">
          <a:xfrm flipH="1" flipV="1">
            <a:off x="6599238" y="2743200"/>
            <a:ext cx="944562" cy="46038"/>
          </a:xfrm>
          <a:prstGeom prst="line">
            <a:avLst/>
          </a:prstGeom>
          <a:noFill/>
          <a:ln w="57150">
            <a:solidFill>
              <a:srgbClr val="FF0000"/>
            </a:solidFill>
            <a:round/>
            <a:headEnd/>
            <a:tailEnd type="triangle" w="med" len="med"/>
          </a:ln>
        </p:spPr>
        <p:txBody>
          <a:bodyPr/>
          <a:lstStyle/>
          <a:p>
            <a:endParaRPr lang="en-US"/>
          </a:p>
        </p:txBody>
      </p:sp>
      <p:sp>
        <p:nvSpPr>
          <p:cNvPr id="32" name="Line 27">
            <a:extLst>
              <a:ext uri="{FF2B5EF4-FFF2-40B4-BE49-F238E27FC236}">
                <a16:creationId xmlns:a16="http://schemas.microsoft.com/office/drawing/2014/main" id="{0D91576E-6255-5D7A-6D47-E0F94DF2A645}"/>
              </a:ext>
            </a:extLst>
          </p:cNvPr>
          <p:cNvSpPr>
            <a:spLocks noChangeShapeType="1"/>
          </p:cNvSpPr>
          <p:nvPr/>
        </p:nvSpPr>
        <p:spPr bwMode="auto">
          <a:xfrm flipH="1">
            <a:off x="6599238" y="838200"/>
            <a:ext cx="1020762" cy="533400"/>
          </a:xfrm>
          <a:prstGeom prst="line">
            <a:avLst/>
          </a:prstGeom>
          <a:noFill/>
          <a:ln w="57150">
            <a:solidFill>
              <a:srgbClr val="FF0000"/>
            </a:solidFill>
            <a:round/>
            <a:headEnd/>
            <a:tailEnd type="triangle" w="med" len="med"/>
          </a:ln>
        </p:spPr>
        <p:txBody>
          <a:bodyPr/>
          <a:lstStyle/>
          <a:p>
            <a:endParaRPr lang="en-US"/>
          </a:p>
        </p:txBody>
      </p:sp>
      <p:grpSp>
        <p:nvGrpSpPr>
          <p:cNvPr id="2" name="Group 22">
            <a:extLst>
              <a:ext uri="{FF2B5EF4-FFF2-40B4-BE49-F238E27FC236}">
                <a16:creationId xmlns:a16="http://schemas.microsoft.com/office/drawing/2014/main" id="{9BB928AF-E0FA-9045-0B37-6A487F7625C6}"/>
              </a:ext>
            </a:extLst>
          </p:cNvPr>
          <p:cNvGrpSpPr/>
          <p:nvPr/>
        </p:nvGrpSpPr>
        <p:grpSpPr>
          <a:xfrm>
            <a:off x="-19460" y="159317"/>
            <a:ext cx="9163461" cy="6698687"/>
            <a:chOff x="0" y="1066800"/>
            <a:chExt cx="9123946" cy="5835316"/>
          </a:xfrm>
        </p:grpSpPr>
        <p:pic>
          <p:nvPicPr>
            <p:cNvPr id="198659" name="Picture 3" descr="SNAKE">
              <a:extLst>
                <a:ext uri="{FF2B5EF4-FFF2-40B4-BE49-F238E27FC236}">
                  <a16:creationId xmlns:a16="http://schemas.microsoft.com/office/drawing/2014/main" id="{32CF5E09-F97E-323D-C5F6-858FBDCAE544}"/>
                </a:ext>
              </a:extLst>
            </p:cNvPr>
            <p:cNvPicPr>
              <a:picLocks noChangeAspect="1" noChangeArrowheads="1"/>
            </p:cNvPicPr>
            <p:nvPr/>
          </p:nvPicPr>
          <p:blipFill>
            <a:blip r:embed="rId4" cstate="print"/>
            <a:srcRect/>
            <a:stretch>
              <a:fillRect/>
            </a:stretch>
          </p:blipFill>
          <p:spPr bwMode="auto">
            <a:xfrm>
              <a:off x="0" y="4215064"/>
              <a:ext cx="1828800" cy="1285875"/>
            </a:xfrm>
            <a:prstGeom prst="rect">
              <a:avLst/>
            </a:prstGeom>
            <a:noFill/>
            <a:ln w="9525">
              <a:solidFill>
                <a:schemeClr val="bg1"/>
              </a:solidFill>
              <a:miter lim="800000"/>
              <a:headEnd/>
              <a:tailEnd/>
            </a:ln>
          </p:spPr>
        </p:pic>
        <p:pic>
          <p:nvPicPr>
            <p:cNvPr id="198660" name="Picture 4" descr="water_lettuce">
              <a:extLst>
                <a:ext uri="{FF2B5EF4-FFF2-40B4-BE49-F238E27FC236}">
                  <a16:creationId xmlns:a16="http://schemas.microsoft.com/office/drawing/2014/main" id="{0CF8CC1C-D291-19FC-F018-9C063D8EB499}"/>
                </a:ext>
              </a:extLst>
            </p:cNvPr>
            <p:cNvPicPr>
              <a:picLocks noChangeAspect="1" noChangeArrowheads="1"/>
            </p:cNvPicPr>
            <p:nvPr/>
          </p:nvPicPr>
          <p:blipFill>
            <a:blip r:embed="rId5" cstate="print"/>
            <a:srcRect/>
            <a:stretch>
              <a:fillRect/>
            </a:stretch>
          </p:blipFill>
          <p:spPr bwMode="auto">
            <a:xfrm>
              <a:off x="7315200" y="1066800"/>
              <a:ext cx="1752600" cy="1447800"/>
            </a:xfrm>
            <a:prstGeom prst="rect">
              <a:avLst/>
            </a:prstGeom>
            <a:noFill/>
            <a:ln w="9525">
              <a:solidFill>
                <a:schemeClr val="bg1"/>
              </a:solidFill>
              <a:miter lim="800000"/>
              <a:headEnd/>
              <a:tailEnd/>
            </a:ln>
          </p:spPr>
        </p:pic>
        <p:pic>
          <p:nvPicPr>
            <p:cNvPr id="198661" name="Picture 5" descr="hoa sung">
              <a:extLst>
                <a:ext uri="{FF2B5EF4-FFF2-40B4-BE49-F238E27FC236}">
                  <a16:creationId xmlns:a16="http://schemas.microsoft.com/office/drawing/2014/main" id="{41D81E12-3101-54EB-81DD-1DD3F657F0CA}"/>
                </a:ext>
              </a:extLst>
            </p:cNvPr>
            <p:cNvPicPr>
              <a:picLocks noChangeAspect="1" noChangeArrowheads="1"/>
            </p:cNvPicPr>
            <p:nvPr/>
          </p:nvPicPr>
          <p:blipFill>
            <a:blip r:embed="rId6" cstate="print"/>
            <a:srcRect/>
            <a:stretch>
              <a:fillRect/>
            </a:stretch>
          </p:blipFill>
          <p:spPr bwMode="auto">
            <a:xfrm>
              <a:off x="0" y="1143000"/>
              <a:ext cx="1828800" cy="1350963"/>
            </a:xfrm>
            <a:prstGeom prst="rect">
              <a:avLst/>
            </a:prstGeom>
            <a:noFill/>
            <a:ln w="9525">
              <a:solidFill>
                <a:schemeClr val="bg1"/>
              </a:solidFill>
              <a:miter lim="800000"/>
              <a:headEnd/>
              <a:tailEnd/>
            </a:ln>
          </p:spPr>
        </p:pic>
        <p:pic>
          <p:nvPicPr>
            <p:cNvPr id="198662" name="Picture 6" descr="imagesCA6EFKOO">
              <a:extLst>
                <a:ext uri="{FF2B5EF4-FFF2-40B4-BE49-F238E27FC236}">
                  <a16:creationId xmlns:a16="http://schemas.microsoft.com/office/drawing/2014/main" id="{83EBD1D9-7CBF-31C9-F577-A0C68C266F6B}"/>
                </a:ext>
              </a:extLst>
            </p:cNvPr>
            <p:cNvPicPr>
              <a:picLocks noChangeAspect="1" noChangeArrowheads="1"/>
            </p:cNvPicPr>
            <p:nvPr/>
          </p:nvPicPr>
          <p:blipFill>
            <a:blip r:embed="rId7" cstate="print"/>
            <a:srcRect/>
            <a:stretch>
              <a:fillRect/>
            </a:stretch>
          </p:blipFill>
          <p:spPr bwMode="auto">
            <a:xfrm>
              <a:off x="0" y="2614864"/>
              <a:ext cx="1828800" cy="1447800"/>
            </a:xfrm>
            <a:prstGeom prst="rect">
              <a:avLst/>
            </a:prstGeom>
            <a:noFill/>
            <a:ln w="9525">
              <a:solidFill>
                <a:schemeClr val="bg1"/>
              </a:solidFill>
              <a:miter lim="800000"/>
              <a:headEnd/>
              <a:tailEnd/>
            </a:ln>
          </p:spPr>
        </p:pic>
        <p:pic>
          <p:nvPicPr>
            <p:cNvPr id="198663" name="Picture 7" descr="imagesCAJFH8H4">
              <a:extLst>
                <a:ext uri="{FF2B5EF4-FFF2-40B4-BE49-F238E27FC236}">
                  <a16:creationId xmlns:a16="http://schemas.microsoft.com/office/drawing/2014/main" id="{724B1F72-FE5D-EFA1-FE0C-CFE8B042C8A9}"/>
                </a:ext>
              </a:extLst>
            </p:cNvPr>
            <p:cNvPicPr>
              <a:picLocks noChangeAspect="1" noChangeArrowheads="1"/>
            </p:cNvPicPr>
            <p:nvPr/>
          </p:nvPicPr>
          <p:blipFill>
            <a:blip r:embed="rId8" cstate="print"/>
            <a:srcRect/>
            <a:stretch>
              <a:fillRect/>
            </a:stretch>
          </p:blipFill>
          <p:spPr bwMode="auto">
            <a:xfrm>
              <a:off x="7310438" y="2614864"/>
              <a:ext cx="1757362" cy="1452563"/>
            </a:xfrm>
            <a:prstGeom prst="rect">
              <a:avLst/>
            </a:prstGeom>
            <a:noFill/>
            <a:ln w="9525">
              <a:solidFill>
                <a:schemeClr val="bg1"/>
              </a:solidFill>
              <a:miter lim="800000"/>
              <a:headEnd/>
              <a:tailEnd/>
            </a:ln>
          </p:spPr>
        </p:pic>
        <p:pic>
          <p:nvPicPr>
            <p:cNvPr id="198664" name="Picture 8" descr="imagesCAFFRLCX">
              <a:extLst>
                <a:ext uri="{FF2B5EF4-FFF2-40B4-BE49-F238E27FC236}">
                  <a16:creationId xmlns:a16="http://schemas.microsoft.com/office/drawing/2014/main" id="{D515C941-5062-2BE2-7613-83843FEED387}"/>
                </a:ext>
              </a:extLst>
            </p:cNvPr>
            <p:cNvPicPr>
              <a:picLocks noChangeAspect="1" noChangeArrowheads="1"/>
            </p:cNvPicPr>
            <p:nvPr/>
          </p:nvPicPr>
          <p:blipFill>
            <a:blip r:embed="rId9" cstate="print"/>
            <a:srcRect/>
            <a:stretch>
              <a:fillRect/>
            </a:stretch>
          </p:blipFill>
          <p:spPr bwMode="auto">
            <a:xfrm>
              <a:off x="7315200" y="4173455"/>
              <a:ext cx="1752600" cy="1389145"/>
            </a:xfrm>
            <a:prstGeom prst="rect">
              <a:avLst/>
            </a:prstGeom>
            <a:noFill/>
            <a:ln w="9525">
              <a:solidFill>
                <a:schemeClr val="bg1"/>
              </a:solidFill>
              <a:miter lim="800000"/>
              <a:headEnd/>
              <a:tailEnd/>
            </a:ln>
          </p:spPr>
        </p:pic>
        <p:pic>
          <p:nvPicPr>
            <p:cNvPr id="44034" name="Picture 2" descr="http://sohanews2.vcmedia.vn/2014/1-mon-ngon-cua-dong-1393492487410.jpg">
              <a:extLst>
                <a:ext uri="{FF2B5EF4-FFF2-40B4-BE49-F238E27FC236}">
                  <a16:creationId xmlns:a16="http://schemas.microsoft.com/office/drawing/2014/main" id="{53255AC5-A50D-3E5E-B28E-23E235C9BEA3}"/>
                </a:ext>
              </a:extLst>
            </p:cNvPr>
            <p:cNvPicPr>
              <a:picLocks noChangeAspect="1" noChangeArrowheads="1"/>
            </p:cNvPicPr>
            <p:nvPr/>
          </p:nvPicPr>
          <p:blipFill>
            <a:blip r:embed="rId10" cstate="print"/>
            <a:srcRect/>
            <a:stretch>
              <a:fillRect/>
            </a:stretch>
          </p:blipFill>
          <p:spPr bwMode="auto">
            <a:xfrm>
              <a:off x="0" y="5655207"/>
              <a:ext cx="1828800" cy="1246909"/>
            </a:xfrm>
            <a:prstGeom prst="rect">
              <a:avLst/>
            </a:prstGeom>
            <a:noFill/>
          </p:spPr>
        </p:pic>
        <p:pic>
          <p:nvPicPr>
            <p:cNvPr id="44036" name="Picture 4" descr="http://tepbac.com/upload/images/luon%20bo%20me(1).jpg">
              <a:extLst>
                <a:ext uri="{FF2B5EF4-FFF2-40B4-BE49-F238E27FC236}">
                  <a16:creationId xmlns:a16="http://schemas.microsoft.com/office/drawing/2014/main" id="{D68DDF3F-333A-97D2-254B-A88C54C04DE3}"/>
                </a:ext>
              </a:extLst>
            </p:cNvPr>
            <p:cNvPicPr>
              <a:picLocks noChangeAspect="1" noChangeArrowheads="1"/>
            </p:cNvPicPr>
            <p:nvPr/>
          </p:nvPicPr>
          <p:blipFill>
            <a:blip r:embed="rId11" cstate="print"/>
            <a:srcRect/>
            <a:stretch>
              <a:fillRect/>
            </a:stretch>
          </p:blipFill>
          <p:spPr bwMode="auto">
            <a:xfrm>
              <a:off x="1913022" y="5638800"/>
              <a:ext cx="1668378" cy="1219200"/>
            </a:xfrm>
            <a:prstGeom prst="rect">
              <a:avLst/>
            </a:prstGeom>
            <a:noFill/>
          </p:spPr>
        </p:pic>
        <p:pic>
          <p:nvPicPr>
            <p:cNvPr id="44038" name="Picture 6" descr="https://upload.wikimedia.org/wikipedia/commons/4/47/Hoplobatrachus_rugulosus_from_Minanga_-_ZooKeys-266-001-g030.jpg">
              <a:extLst>
                <a:ext uri="{FF2B5EF4-FFF2-40B4-BE49-F238E27FC236}">
                  <a16:creationId xmlns:a16="http://schemas.microsoft.com/office/drawing/2014/main" id="{09054BB9-2896-EC3F-D83B-72711AD3A039}"/>
                </a:ext>
              </a:extLst>
            </p:cNvPr>
            <p:cNvPicPr>
              <a:picLocks noChangeAspect="1" noChangeArrowheads="1"/>
            </p:cNvPicPr>
            <p:nvPr/>
          </p:nvPicPr>
          <p:blipFill>
            <a:blip r:embed="rId12" cstate="print"/>
            <a:srcRect/>
            <a:stretch>
              <a:fillRect/>
            </a:stretch>
          </p:blipFill>
          <p:spPr bwMode="auto">
            <a:xfrm>
              <a:off x="3657600" y="5638799"/>
              <a:ext cx="1600200" cy="1219201"/>
            </a:xfrm>
            <a:prstGeom prst="rect">
              <a:avLst/>
            </a:prstGeom>
            <a:noFill/>
          </p:spPr>
        </p:pic>
        <p:pic>
          <p:nvPicPr>
            <p:cNvPr id="44040" name="Picture 8" descr="http://nld.vcmedia.vn/S5KKUQrkCvT6Eb8lVn0QdkQXCW1U7p/Image/2013/09/curuavaonhadan1_fcd6a.jpg">
              <a:extLst>
                <a:ext uri="{FF2B5EF4-FFF2-40B4-BE49-F238E27FC236}">
                  <a16:creationId xmlns:a16="http://schemas.microsoft.com/office/drawing/2014/main" id="{02DEA3BD-D0DD-463C-2385-86F5C9390F5D}"/>
                </a:ext>
              </a:extLst>
            </p:cNvPr>
            <p:cNvPicPr>
              <a:picLocks noChangeAspect="1" noChangeArrowheads="1"/>
            </p:cNvPicPr>
            <p:nvPr/>
          </p:nvPicPr>
          <p:blipFill>
            <a:blip r:embed="rId13" cstate="print"/>
            <a:srcRect/>
            <a:stretch>
              <a:fillRect/>
            </a:stretch>
          </p:blipFill>
          <p:spPr bwMode="auto">
            <a:xfrm>
              <a:off x="5410200" y="5638800"/>
              <a:ext cx="1752600" cy="1219200"/>
            </a:xfrm>
            <a:prstGeom prst="rect">
              <a:avLst/>
            </a:prstGeom>
            <a:noFill/>
          </p:spPr>
        </p:pic>
        <p:pic>
          <p:nvPicPr>
            <p:cNvPr id="44042" name="Picture 10" descr="http://vanhoamientay.com/wp-content/uploads/2014/09/thu-hoach-lac.jpg">
              <a:extLst>
                <a:ext uri="{FF2B5EF4-FFF2-40B4-BE49-F238E27FC236}">
                  <a16:creationId xmlns:a16="http://schemas.microsoft.com/office/drawing/2014/main" id="{1DD71BB6-C6EC-8F08-88F4-012E60F66152}"/>
                </a:ext>
              </a:extLst>
            </p:cNvPr>
            <p:cNvPicPr>
              <a:picLocks noChangeAspect="1" noChangeArrowheads="1"/>
            </p:cNvPicPr>
            <p:nvPr/>
          </p:nvPicPr>
          <p:blipFill>
            <a:blip r:embed="rId14" cstate="print"/>
            <a:srcRect l="4348" t="51304"/>
            <a:stretch>
              <a:fillRect/>
            </a:stretch>
          </p:blipFill>
          <p:spPr bwMode="auto">
            <a:xfrm>
              <a:off x="7218946" y="5638800"/>
              <a:ext cx="1905000" cy="1219200"/>
            </a:xfrm>
            <a:prstGeom prst="rect">
              <a:avLst/>
            </a:prstGeom>
            <a:noFill/>
          </p:spPr>
        </p:pic>
      </p:grpSp>
      <p:sp>
        <p:nvSpPr>
          <p:cNvPr id="24" name="Line 27">
            <a:extLst>
              <a:ext uri="{FF2B5EF4-FFF2-40B4-BE49-F238E27FC236}">
                <a16:creationId xmlns:a16="http://schemas.microsoft.com/office/drawing/2014/main" id="{B00C2318-5C96-3FBF-1DCA-EFA19517474D}"/>
              </a:ext>
            </a:extLst>
          </p:cNvPr>
          <p:cNvSpPr>
            <a:spLocks noChangeShapeType="1"/>
          </p:cNvSpPr>
          <p:nvPr/>
        </p:nvSpPr>
        <p:spPr bwMode="auto">
          <a:xfrm flipV="1">
            <a:off x="4495802" y="4953000"/>
            <a:ext cx="45719" cy="914400"/>
          </a:xfrm>
          <a:prstGeom prst="line">
            <a:avLst/>
          </a:prstGeom>
          <a:noFill/>
          <a:ln w="57150">
            <a:solidFill>
              <a:srgbClr val="FF0000"/>
            </a:solidFill>
            <a:round/>
            <a:headEnd/>
            <a:tailEnd type="triangle" w="med" len="med"/>
          </a:ln>
        </p:spPr>
        <p:txBody>
          <a:bodyPr/>
          <a:lstStyle/>
          <a:p>
            <a:endParaRPr lang="en-US"/>
          </a:p>
        </p:txBody>
      </p:sp>
      <p:sp>
        <p:nvSpPr>
          <p:cNvPr id="25" name="Line 27">
            <a:extLst>
              <a:ext uri="{FF2B5EF4-FFF2-40B4-BE49-F238E27FC236}">
                <a16:creationId xmlns:a16="http://schemas.microsoft.com/office/drawing/2014/main" id="{7B0CDC23-7C4F-A554-39E7-77C30E85E85E}"/>
              </a:ext>
            </a:extLst>
          </p:cNvPr>
          <p:cNvSpPr>
            <a:spLocks noChangeShapeType="1"/>
          </p:cNvSpPr>
          <p:nvPr/>
        </p:nvSpPr>
        <p:spPr bwMode="auto">
          <a:xfrm flipH="1" flipV="1">
            <a:off x="5791200" y="4876800"/>
            <a:ext cx="76200" cy="990600"/>
          </a:xfrm>
          <a:prstGeom prst="line">
            <a:avLst/>
          </a:prstGeom>
          <a:noFill/>
          <a:ln w="57150">
            <a:solidFill>
              <a:srgbClr val="FF0000"/>
            </a:solidFill>
            <a:round/>
            <a:headEnd/>
            <a:tailEnd type="triangle" w="med" len="med"/>
          </a:ln>
        </p:spPr>
        <p:txBody>
          <a:bodyPr/>
          <a:lstStyle/>
          <a:p>
            <a:endParaRPr lang="en-US"/>
          </a:p>
        </p:txBody>
      </p:sp>
      <p:sp>
        <p:nvSpPr>
          <p:cNvPr id="26" name="Line 27">
            <a:extLst>
              <a:ext uri="{FF2B5EF4-FFF2-40B4-BE49-F238E27FC236}">
                <a16:creationId xmlns:a16="http://schemas.microsoft.com/office/drawing/2014/main" id="{910207D5-E407-C5A9-EE7A-FEEF3111BE1D}"/>
              </a:ext>
            </a:extLst>
          </p:cNvPr>
          <p:cNvSpPr>
            <a:spLocks noChangeShapeType="1"/>
          </p:cNvSpPr>
          <p:nvPr/>
        </p:nvSpPr>
        <p:spPr bwMode="auto">
          <a:xfrm flipH="1" flipV="1">
            <a:off x="6477000" y="4876800"/>
            <a:ext cx="868362" cy="914400"/>
          </a:xfrm>
          <a:prstGeom prst="line">
            <a:avLst/>
          </a:prstGeom>
          <a:noFill/>
          <a:ln w="57150">
            <a:solidFill>
              <a:srgbClr val="FF0000"/>
            </a:solidFill>
            <a:round/>
            <a:headEnd/>
            <a:tailEnd type="triangle" w="med" len="med"/>
          </a:ln>
        </p:spPr>
        <p:txBody>
          <a:bodyPr/>
          <a:lstStyle/>
          <a:p>
            <a:endParaRPr lang="en-US"/>
          </a:p>
        </p:txBody>
      </p:sp>
      <p:sp>
        <p:nvSpPr>
          <p:cNvPr id="33" name="Line 27">
            <a:extLst>
              <a:ext uri="{FF2B5EF4-FFF2-40B4-BE49-F238E27FC236}">
                <a16:creationId xmlns:a16="http://schemas.microsoft.com/office/drawing/2014/main" id="{67A7B591-6129-35EA-C27C-930CA8E7FD3A}"/>
              </a:ext>
            </a:extLst>
          </p:cNvPr>
          <p:cNvSpPr>
            <a:spLocks noChangeShapeType="1"/>
          </p:cNvSpPr>
          <p:nvPr/>
        </p:nvSpPr>
        <p:spPr bwMode="auto">
          <a:xfrm flipV="1">
            <a:off x="3276602" y="4876800"/>
            <a:ext cx="45719" cy="914400"/>
          </a:xfrm>
          <a:prstGeom prst="line">
            <a:avLst/>
          </a:prstGeom>
          <a:noFill/>
          <a:ln w="57150">
            <a:solidFill>
              <a:srgbClr val="FF0000"/>
            </a:solidFill>
            <a:round/>
            <a:headEnd/>
            <a:tailEnd type="triangle" w="med" len="med"/>
          </a:ln>
        </p:spPr>
        <p:txBody>
          <a:bodyPr/>
          <a:lstStyle/>
          <a:p>
            <a:endParaRPr lang="en-US"/>
          </a:p>
        </p:txBody>
      </p:sp>
      <p:sp>
        <p:nvSpPr>
          <p:cNvPr id="34" name="Line 27">
            <a:extLst>
              <a:ext uri="{FF2B5EF4-FFF2-40B4-BE49-F238E27FC236}">
                <a16:creationId xmlns:a16="http://schemas.microsoft.com/office/drawing/2014/main" id="{D947C594-CF51-BC58-44F7-BC5513620D9B}"/>
              </a:ext>
            </a:extLst>
          </p:cNvPr>
          <p:cNvSpPr>
            <a:spLocks noChangeShapeType="1"/>
          </p:cNvSpPr>
          <p:nvPr/>
        </p:nvSpPr>
        <p:spPr bwMode="auto">
          <a:xfrm flipV="1">
            <a:off x="1219202" y="5029200"/>
            <a:ext cx="1493519" cy="914400"/>
          </a:xfrm>
          <a:prstGeom prst="line">
            <a:avLst/>
          </a:prstGeom>
          <a:noFill/>
          <a:ln w="5715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0098686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24" grpId="0" animBg="1"/>
      <p:bldP spid="25" grpId="0" animBg="1"/>
      <p:bldP spid="26"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4"/>
            <a:ext cx="2057400" cy="365125"/>
          </a:xfrm>
        </p:spPr>
        <p:txBody>
          <a:bodyPr/>
          <a:lstStyle/>
          <a:p>
            <a:fld id="{DE803638-A45B-42DD-AE09-C0F0F1590145}" type="slidenum">
              <a:rPr lang="en-US">
                <a:solidFill>
                  <a:prstClr val="black">
                    <a:tint val="75000"/>
                  </a:prstClr>
                </a:solidFill>
              </a:rPr>
              <a:pPr/>
              <a:t>6</a:t>
            </a:fld>
            <a:endParaRPr lang="en-US">
              <a:solidFill>
                <a:prstClr val="black">
                  <a:tint val="75000"/>
                </a:prstClr>
              </a:solidFill>
            </a:endParaRPr>
          </a:p>
        </p:txBody>
      </p:sp>
      <p:sp>
        <p:nvSpPr>
          <p:cNvPr id="5" name="AutoShape 4"/>
          <p:cNvSpPr>
            <a:spLocks noChangeArrowheads="1"/>
          </p:cNvSpPr>
          <p:nvPr/>
        </p:nvSpPr>
        <p:spPr bwMode="gray">
          <a:xfrm>
            <a:off x="2590800" y="2590800"/>
            <a:ext cx="6324600" cy="11938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solidFill>
                  <a:prstClr val="black"/>
                </a:solidFill>
                <a:latin typeface="Times New Roman" pitchFamily="18" charset="0"/>
                <a:cs typeface="Times New Roman" pitchFamily="18" charset="0"/>
              </a:rPr>
              <a:t>.</a:t>
            </a:r>
          </a:p>
        </p:txBody>
      </p:sp>
      <p:sp>
        <p:nvSpPr>
          <p:cNvPr id="6" name="AutoShape 5"/>
          <p:cNvSpPr>
            <a:spLocks noChangeArrowheads="1"/>
          </p:cNvSpPr>
          <p:nvPr/>
        </p:nvSpPr>
        <p:spPr bwMode="gray">
          <a:xfrm>
            <a:off x="1600200" y="990600"/>
            <a:ext cx="7162800" cy="838200"/>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p>
            <a:pPr>
              <a:spcBef>
                <a:spcPct val="20000"/>
              </a:spcBef>
            </a:pPr>
            <a:r>
              <a:rPr lang="en-US" sz="2800" b="1" dirty="0">
                <a:solidFill>
                  <a:prstClr val="black"/>
                </a:solidFill>
                <a:latin typeface="Times New Roman" pitchFamily="18" charset="0"/>
                <a:cs typeface="Times New Roman" pitchFamily="18" charset="0"/>
              </a:rPr>
              <a:t>1. </a:t>
            </a:r>
            <a:r>
              <a:rPr lang="en-US" sz="2800" b="1" dirty="0" err="1">
                <a:solidFill>
                  <a:prstClr val="black"/>
                </a:solidFill>
                <a:latin typeface="Times New Roman" pitchFamily="18" charset="0"/>
                <a:cs typeface="Times New Roman" pitchFamily="18" charset="0"/>
              </a:rPr>
              <a:t>Khái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niệm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xã</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a:t>
            </a:r>
          </a:p>
        </p:txBody>
      </p:sp>
      <p:grpSp>
        <p:nvGrpSpPr>
          <p:cNvPr id="7" name="Group 6"/>
          <p:cNvGrpSpPr>
            <a:grpSpLocks/>
          </p:cNvGrpSpPr>
          <p:nvPr/>
        </p:nvGrpSpPr>
        <p:grpSpPr bwMode="auto">
          <a:xfrm>
            <a:off x="1143000" y="1161404"/>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4"/>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04"/>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371600" y="4819004"/>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35" name="Rectangle 36"/>
          <p:cNvSpPr>
            <a:spLocks noChangeArrowheads="1"/>
          </p:cNvSpPr>
          <p:nvPr/>
        </p:nvSpPr>
        <p:spPr bwMode="auto">
          <a:xfrm>
            <a:off x="0" y="2154238"/>
            <a:ext cx="1981200" cy="2057400"/>
          </a:xfrm>
          <a:prstGeom prst="rect">
            <a:avLst/>
          </a:prstGeom>
          <a:noFill/>
          <a:ln w="9525">
            <a:noFill/>
            <a:miter lim="800000"/>
            <a:headEnd/>
            <a:tailEnd/>
          </a:ln>
        </p:spPr>
        <p:txBody>
          <a:bodyPr anchor="ctr" anchorCtr="1"/>
          <a:lstStyle/>
          <a:p>
            <a:pPr algn="ctr"/>
            <a:r>
              <a:rPr lang="en-US" sz="2400" b="1" dirty="0">
                <a:solidFill>
                  <a:srgbClr val="CC0066"/>
                </a:solidFill>
                <a:latin typeface="Times New Roman" panose="02020603050405020304" pitchFamily="18" charset="0"/>
                <a:cs typeface="Times New Roman" panose="02020603050405020304" pitchFamily="18" charset="0"/>
              </a:rPr>
              <a:t>NỘI DUNG BÀI HỌC</a:t>
            </a:r>
          </a:p>
        </p:txBody>
      </p:sp>
      <p:grpSp>
        <p:nvGrpSpPr>
          <p:cNvPr id="36" name="Group 37"/>
          <p:cNvGrpSpPr>
            <a:grpSpLocks/>
          </p:cNvGrpSpPr>
          <p:nvPr/>
        </p:nvGrpSpPr>
        <p:grpSpPr bwMode="auto">
          <a:xfrm>
            <a:off x="457200" y="5352404"/>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04"/>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50" name="Group 51"/>
          <p:cNvGrpSpPr>
            <a:grpSpLocks/>
          </p:cNvGrpSpPr>
          <p:nvPr/>
        </p:nvGrpSpPr>
        <p:grpSpPr bwMode="auto">
          <a:xfrm>
            <a:off x="1981200" y="3980804"/>
            <a:ext cx="381000" cy="649233"/>
            <a:chOff x="2078" y="1112"/>
            <a:chExt cx="1615" cy="2752"/>
          </a:xfrm>
        </p:grpSpPr>
        <p:sp>
          <p:nvSpPr>
            <p:cNvPr id="51" name="Oval 5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52" name="Oval 5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53" name="Oval 54"/>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54" name="Oval 55"/>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55" name="Oval 56"/>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56" name="Oval 57"/>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57" name="AutoShape 4"/>
          <p:cNvSpPr>
            <a:spLocks noChangeArrowheads="1"/>
          </p:cNvSpPr>
          <p:nvPr/>
        </p:nvSpPr>
        <p:spPr bwMode="gray">
          <a:xfrm>
            <a:off x="1813702" y="4518133"/>
            <a:ext cx="7391400" cy="12954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p>
            <a:r>
              <a:rPr lang="en-US" sz="2800" b="1">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t>
            </a:r>
            <a:r>
              <a:rPr lang="en-US" sz="2400" b="1" dirty="0" err="1"/>
              <a:t>ã</a:t>
            </a:r>
            <a:r>
              <a:rPr lang="en-US" sz="2400" b="1" dirty="0"/>
              <a:t>.</a:t>
            </a:r>
            <a:endParaRPr lang="en-US" sz="2400" dirty="0"/>
          </a:p>
        </p:txBody>
      </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
        <p:nvSpPr>
          <p:cNvPr id="59"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a:solidFill>
                  <a:srgbClr val="FF0000"/>
                </a:solidFill>
                <a:effectLst>
                  <a:outerShdw blurRad="38100" dist="38100" dir="2700000" algn="tl">
                    <a:srgbClr val="000000"/>
                  </a:outerShdw>
                </a:effectLst>
                <a:latin typeface="Times New Roman" panose="02020603050405020304" pitchFamily="18" charset="0"/>
                <a:cs typeface="Arial" panose="020B0604020202020204" pitchFamily="34" charset="0"/>
              </a:rPr>
              <a:t>Tiết 30,31. </a:t>
            </a:r>
            <a:r>
              <a:rPr lang="en-US" sz="3200" b="1">
                <a:solidFill>
                  <a:srgbClr val="7030A0"/>
                </a:solidFill>
                <a:effectLst>
                  <a:outerShdw blurRad="38100" dist="38100" dir="2700000" algn="tl">
                    <a:srgbClr val="000000"/>
                  </a:outerShdw>
                </a:effectLst>
                <a:latin typeface="Times New Roman" panose="02020603050405020304" pitchFamily="18" charset="0"/>
                <a:cs typeface="Arial" panose="020B0604020202020204" pitchFamily="34" charset="0"/>
              </a:rPr>
              <a:t>Bài </a:t>
            </a:r>
            <a:r>
              <a:rPr lang="en-US" sz="3200" b="1" dirty="0">
                <a:solidFill>
                  <a:srgbClr val="7030A0"/>
                </a:solidFill>
                <a:effectLst>
                  <a:outerShdw blurRad="38100" dist="38100" dir="2700000" algn="tl">
                    <a:srgbClr val="000000"/>
                  </a:outerShdw>
                </a:effectLst>
                <a:latin typeface="Times New Roman" panose="02020603050405020304" pitchFamily="18" charset="0"/>
                <a:cs typeface="Arial" panose="020B0604020202020204" pitchFamily="34" charset="0"/>
              </a:rPr>
              <a:t>43. QUẦN XÃ SINH VẬT</a:t>
            </a:r>
          </a:p>
        </p:txBody>
      </p:sp>
    </p:spTree>
    <p:extLst>
      <p:ext uri="{BB962C8B-B14F-4D97-AF65-F5344CB8AC3E}">
        <p14:creationId xmlns:p14="http://schemas.microsoft.com/office/powerpoint/2010/main" val="2220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900" decel="100000" fill="hold"/>
                                        <p:tgtEl>
                                          <p:spTgt spid="2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900" decel="100000" fill="hold"/>
                                        <p:tgtEl>
                                          <p:spTgt spid="5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5" grpId="0"/>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 y="228027"/>
            <a:ext cx="8534400" cy="584775"/>
          </a:xfrm>
          <a:prstGeom prst="rect">
            <a:avLst/>
          </a:prstGeom>
          <a:noFill/>
          <a:ln w="9525">
            <a:noFill/>
            <a:miter lim="800000"/>
            <a:headEnd/>
            <a:tailEnd/>
          </a:ln>
          <a:effectLst/>
        </p:spPr>
        <p:txBody>
          <a:bodyPr wrap="square">
            <a:spAutoFit/>
          </a:bodyPr>
          <a:lstStyle/>
          <a:p>
            <a:pPr marL="457200" indent="-457200" algn="just"/>
            <a:r>
              <a:rPr lang="en-US" sz="3200" b="1">
                <a:solidFill>
                  <a:srgbClr val="FF0000"/>
                </a:solidFill>
                <a:latin typeface="Times New Roman" pitchFamily="18" charset="0"/>
              </a:rPr>
              <a:t>I- </a:t>
            </a:r>
            <a:r>
              <a:rPr lang="en-US" sz="3200" b="1" dirty="0" err="1">
                <a:solidFill>
                  <a:srgbClr val="FF0000"/>
                </a:solidFill>
                <a:latin typeface="Times New Roman" pitchFamily="18" charset="0"/>
              </a:rPr>
              <a:t>Khái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niệm</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quần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a:solidFill>
                  <a:srgbClr val="FF0000"/>
                </a:solidFill>
                <a:latin typeface="Times New Roman" pitchFamily="18" charset="0"/>
              </a:rPr>
              <a:t>?</a:t>
            </a:r>
          </a:p>
        </p:txBody>
      </p:sp>
      <p:sp>
        <p:nvSpPr>
          <p:cNvPr id="10" name="Cloud Callout 9"/>
          <p:cNvSpPr/>
          <p:nvPr/>
        </p:nvSpPr>
        <p:spPr>
          <a:xfrm>
            <a:off x="5410200" y="570924"/>
            <a:ext cx="3733800" cy="20066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054102"/>
            <a:ext cx="2819400" cy="769441"/>
          </a:xfrm>
          <a:prstGeom prst="rect">
            <a:avLst/>
          </a:prstGeom>
          <a:noFill/>
        </p:spPr>
        <p:txBody>
          <a:bodyPr wrap="square" rtlCol="0">
            <a:spAutoFit/>
          </a:bodyPr>
          <a:lstStyle/>
          <a:p>
            <a:r>
              <a:rPr lang="en-US" sz="2200" dirty="0" err="1">
                <a:solidFill>
                  <a:schemeClr val="bg1"/>
                </a:solidFill>
              </a:rPr>
              <a:t>Quan</a:t>
            </a:r>
            <a:r>
              <a:rPr lang="en-US" sz="2200" dirty="0">
                <a:solidFill>
                  <a:schemeClr val="bg1"/>
                </a:solidFill>
              </a:rPr>
              <a:t> </a:t>
            </a:r>
            <a:r>
              <a:rPr lang="en-US" sz="2200" dirty="0" err="1">
                <a:solidFill>
                  <a:schemeClr val="bg1"/>
                </a:solidFill>
              </a:rPr>
              <a:t>sát</a:t>
            </a:r>
            <a:r>
              <a:rPr lang="en-US" sz="2200" dirty="0">
                <a:solidFill>
                  <a:schemeClr val="bg1"/>
                </a:solidFill>
              </a:rPr>
              <a:t> </a:t>
            </a:r>
            <a:r>
              <a:rPr lang="en-US" sz="2200" dirty="0" err="1">
                <a:solidFill>
                  <a:schemeClr val="bg1"/>
                </a:solidFill>
              </a:rPr>
              <a:t>hình</a:t>
            </a:r>
            <a:r>
              <a:rPr lang="en-US" sz="2200" dirty="0">
                <a:solidFill>
                  <a:schemeClr val="bg1"/>
                </a:solidFill>
              </a:rPr>
              <a:t> 43.1 </a:t>
            </a:r>
            <a:r>
              <a:rPr lang="en-US" sz="2200" dirty="0" err="1">
                <a:solidFill>
                  <a:schemeClr val="bg1"/>
                </a:solidFill>
              </a:rPr>
              <a:t>trả</a:t>
            </a:r>
            <a:r>
              <a:rPr lang="en-US" sz="2200" dirty="0">
                <a:solidFill>
                  <a:schemeClr val="bg1"/>
                </a:solidFill>
              </a:rPr>
              <a:t> </a:t>
            </a:r>
            <a:r>
              <a:rPr lang="en-US" sz="2200" dirty="0" err="1">
                <a:solidFill>
                  <a:schemeClr val="bg1"/>
                </a:solidFill>
              </a:rPr>
              <a:t>lời</a:t>
            </a:r>
            <a:r>
              <a:rPr lang="en-US" sz="2200" dirty="0">
                <a:solidFill>
                  <a:schemeClr val="bg1"/>
                </a:solidFill>
              </a:rPr>
              <a:t> </a:t>
            </a:r>
            <a:r>
              <a:rPr lang="en-US" sz="2200" dirty="0" err="1">
                <a:solidFill>
                  <a:schemeClr val="bg1"/>
                </a:solidFill>
              </a:rPr>
              <a:t>câu</a:t>
            </a:r>
            <a:r>
              <a:rPr lang="en-US" sz="2200" dirty="0">
                <a:solidFill>
                  <a:schemeClr val="bg1"/>
                </a:solidFill>
              </a:rPr>
              <a:t> </a:t>
            </a:r>
            <a:r>
              <a:rPr lang="en-US" sz="2200" err="1">
                <a:solidFill>
                  <a:schemeClr val="bg1"/>
                </a:solidFill>
              </a:rPr>
              <a:t>hỏi</a:t>
            </a:r>
            <a:r>
              <a:rPr lang="en-US" sz="2200">
                <a:solidFill>
                  <a:schemeClr val="bg1"/>
                </a:solidFill>
              </a:rPr>
              <a:t> </a:t>
            </a:r>
            <a:endParaRPr lang="en-US" sz="2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410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6" descr="Oak">
            <a:extLst>
              <a:ext uri="{FF2B5EF4-FFF2-40B4-BE49-F238E27FC236}">
                <a16:creationId xmlns:a16="http://schemas.microsoft.com/office/drawing/2014/main" id="{FC6CD841-6F69-E6D8-FCEC-AF3F9584748A}"/>
              </a:ext>
            </a:extLst>
          </p:cNvPr>
          <p:cNvSpPr>
            <a:spLocks noChangeArrowheads="1"/>
          </p:cNvSpPr>
          <p:nvPr/>
        </p:nvSpPr>
        <p:spPr bwMode="auto">
          <a:xfrm>
            <a:off x="5338372" y="2920421"/>
            <a:ext cx="3500828" cy="954107"/>
          </a:xfrm>
          <a:prstGeom prst="rect">
            <a:avLst/>
          </a:prstGeom>
          <a:noFill/>
          <a:ln w="9525">
            <a:noFill/>
            <a:miter lim="800000"/>
            <a:headEnd/>
            <a:tailEnd/>
          </a:ln>
          <a:effectLst/>
        </p:spPr>
        <p:txBody>
          <a:bodyPr wrap="square">
            <a:spAutoFit/>
          </a:bodyPr>
          <a:lstStyle/>
          <a:p>
            <a:pPr marL="457200" indent="-457200" algn="just"/>
            <a:r>
              <a:rPr lang="en-US" sz="2800" b="1">
                <a:solidFill>
                  <a:srgbClr val="7030A0"/>
                </a:solidFill>
                <a:latin typeface="Times New Roman" pitchFamily="18" charset="0"/>
              </a:rPr>
              <a:t>1. Kể tên một số quần thể có trong hình?</a:t>
            </a:r>
            <a:endParaRPr lang="en-US" sz="2800" b="1" dirty="0">
              <a:solidFill>
                <a:srgbClr val="7030A0"/>
              </a:solidFill>
              <a:latin typeface="Times New Roman" pitchFamily="18" charset="0"/>
            </a:endParaRPr>
          </a:p>
        </p:txBody>
      </p:sp>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6" descr="rainforest"/>
          <p:cNvPicPr>
            <a:picLocks noChangeAspect="1" noChangeArrowheads="1"/>
          </p:cNvPicPr>
          <p:nvPr/>
        </p:nvPicPr>
        <p:blipFill>
          <a:blip r:embed="rId2" cstate="print"/>
          <a:srcRect/>
          <a:stretch>
            <a:fillRect/>
          </a:stretch>
        </p:blipFill>
        <p:spPr bwMode="auto">
          <a:xfrm>
            <a:off x="533400" y="1676404"/>
            <a:ext cx="8077200" cy="4923585"/>
          </a:xfrm>
          <a:prstGeom prst="rect">
            <a:avLst/>
          </a:prstGeom>
          <a:noFill/>
          <a:ln w="9525">
            <a:noFill/>
            <a:miter lim="800000"/>
            <a:headEnd/>
            <a:tailEnd/>
          </a:ln>
        </p:spPr>
      </p:pic>
      <p:sp>
        <p:nvSpPr>
          <p:cNvPr id="82960" name="Text Box 16"/>
          <p:cNvSpPr txBox="1">
            <a:spLocks noChangeArrowheads="1"/>
          </p:cNvSpPr>
          <p:nvPr/>
        </p:nvSpPr>
        <p:spPr bwMode="auto">
          <a:xfrm>
            <a:off x="1143000" y="381000"/>
            <a:ext cx="7543800" cy="1077218"/>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mưa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đới</a:t>
            </a:r>
            <a:r>
              <a:rPr lang="en-US" sz="32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3" cstate="print"/>
          <a:srcRect/>
          <a:stretch>
            <a:fillRect/>
          </a:stretch>
        </p:blipFill>
        <p:spPr bwMode="auto">
          <a:xfrm>
            <a:off x="0" y="304800"/>
            <a:ext cx="1295400" cy="1066800"/>
          </a:xfrm>
          <a:prstGeom prst="rect">
            <a:avLst/>
          </a:prstGeom>
          <a:noFill/>
          <a:ln w="9525">
            <a:noFill/>
            <a:miter lim="800000"/>
            <a:headEnd/>
            <a:tailEnd/>
          </a:ln>
        </p:spPr>
      </p:pic>
    </p:spTree>
    <p:extLst>
      <p:ext uri="{BB962C8B-B14F-4D97-AF65-F5344CB8AC3E}">
        <p14:creationId xmlns:p14="http://schemas.microsoft.com/office/powerpoint/2010/main" val="372720395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wipe(down)">
                                      <p:cBhvr>
                                        <p:cTn id="7" dur="500"/>
                                        <p:tgtEl>
                                          <p:spTgt spid="829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960"/>
                                        </p:tgtEl>
                                        <p:attrNameLst>
                                          <p:attrName>style.visibility</p:attrName>
                                        </p:attrNameLst>
                                      </p:cBhvr>
                                      <p:to>
                                        <p:strVal val="visible"/>
                                      </p:to>
                                    </p:set>
                                    <p:animEffect transition="in" filter="circle(in)">
                                      <p:cBhvr>
                                        <p:cTn id="10" dur="2000"/>
                                        <p:tgtEl>
                                          <p:spTgt spid="829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barn(inVertical)">
                                      <p:cBhvr>
                                        <p:cTn id="15"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2200" y="2133600"/>
            <a:ext cx="4267200" cy="4724400"/>
            <a:chOff x="0" y="1056"/>
            <a:chExt cx="4128" cy="3264"/>
          </a:xfrm>
        </p:grpSpPr>
        <p:pic>
          <p:nvPicPr>
            <p:cNvPr id="6162" name="Picture 4" descr="rainforest"/>
            <p:cNvPicPr>
              <a:picLocks noChangeAspect="1" noChangeArrowheads="1"/>
            </p:cNvPicPr>
            <p:nvPr/>
          </p:nvPicPr>
          <p:blipFill>
            <a:blip r:embed="rId2" cstate="print"/>
            <a:srcRect/>
            <a:stretch>
              <a:fillRect/>
            </a:stretch>
          </p:blipFill>
          <p:spPr bwMode="auto">
            <a:xfrm>
              <a:off x="9" y="1056"/>
              <a:ext cx="4119" cy="2775"/>
            </a:xfrm>
            <a:prstGeom prst="rect">
              <a:avLst/>
            </a:prstGeom>
            <a:noFill/>
            <a:ln w="9525">
              <a:noFill/>
              <a:miter lim="800000"/>
              <a:headEnd/>
              <a:tailEnd/>
            </a:ln>
          </p:spPr>
        </p:pic>
        <p:sp>
          <p:nvSpPr>
            <p:cNvPr id="6163"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a:endParaRPr lang="en-US" sz="2800" b="1" u="sng">
                <a:solidFill>
                  <a:schemeClr val="accent2"/>
                </a:solidFill>
                <a:latin typeface="Times New Roman" pitchFamily="18" charset="0"/>
              </a:endParaRPr>
            </a:p>
          </p:txBody>
        </p:sp>
      </p:grpSp>
      <p:pic>
        <p:nvPicPr>
          <p:cNvPr id="6147" name="Picture 14" descr="Oecophylla2.jpg"/>
          <p:cNvPicPr>
            <a:picLocks noChangeAspect="1" noChangeArrowheads="1"/>
          </p:cNvPicPr>
          <p:nvPr/>
        </p:nvPicPr>
        <p:blipFill>
          <a:blip r:embed="rId3" cstate="print"/>
          <a:srcRect/>
          <a:stretch>
            <a:fillRect/>
          </a:stretch>
        </p:blipFill>
        <p:spPr bwMode="auto">
          <a:xfrm>
            <a:off x="6400800" y="0"/>
            <a:ext cx="2743200" cy="2057400"/>
          </a:xfrm>
          <a:prstGeom prst="rect">
            <a:avLst/>
          </a:prstGeom>
          <a:noFill/>
          <a:ln w="9525">
            <a:solidFill>
              <a:schemeClr val="bg1"/>
            </a:solidFill>
            <a:miter lim="800000"/>
            <a:headEnd/>
            <a:tailEnd/>
          </a:ln>
        </p:spPr>
      </p:pic>
      <p:sp>
        <p:nvSpPr>
          <p:cNvPr id="182287" name="Text Box 15"/>
          <p:cNvSpPr txBox="1">
            <a:spLocks noChangeArrowheads="1"/>
          </p:cNvSpPr>
          <p:nvPr/>
        </p:nvSpPr>
        <p:spPr bwMode="auto">
          <a:xfrm>
            <a:off x="2590800" y="6172200"/>
            <a:ext cx="3810000" cy="457200"/>
          </a:xfrm>
          <a:prstGeom prst="rect">
            <a:avLst/>
          </a:prstGeom>
          <a:noFill/>
          <a:ln w="9525">
            <a:noFill/>
            <a:miter lim="800000"/>
            <a:headEnd/>
            <a:tailEnd/>
          </a:ln>
        </p:spPr>
        <p:txBody>
          <a:bodyPr>
            <a:spAutoFit/>
          </a:bodyPr>
          <a:lstStyle/>
          <a:p>
            <a:pPr algn="ctr">
              <a:spcBef>
                <a:spcPct val="50000"/>
              </a:spcBef>
            </a:pPr>
            <a:r>
              <a:rPr lang="en-US" sz="2400" b="1">
                <a:solidFill>
                  <a:srgbClr val="0000CC"/>
                </a:solidFill>
              </a:rPr>
              <a:t>Rừng mưa nhiệt đới </a:t>
            </a:r>
          </a:p>
        </p:txBody>
      </p:sp>
      <p:pic>
        <p:nvPicPr>
          <p:cNvPr id="6149" name="Picture 26" descr="images (1)"/>
          <p:cNvPicPr>
            <a:picLocks noChangeAspect="1" noChangeArrowheads="1"/>
          </p:cNvPicPr>
          <p:nvPr/>
        </p:nvPicPr>
        <p:blipFill>
          <a:blip r:embed="rId4" cstate="print"/>
          <a:srcRect/>
          <a:stretch>
            <a:fillRect/>
          </a:stretch>
        </p:blipFill>
        <p:spPr bwMode="auto">
          <a:xfrm>
            <a:off x="0" y="0"/>
            <a:ext cx="2438400" cy="1905000"/>
          </a:xfrm>
          <a:prstGeom prst="rect">
            <a:avLst/>
          </a:prstGeom>
          <a:noFill/>
          <a:ln w="9525">
            <a:noFill/>
            <a:miter lim="800000"/>
            <a:headEnd/>
            <a:tailEnd/>
          </a:ln>
        </p:spPr>
      </p:pic>
      <p:pic>
        <p:nvPicPr>
          <p:cNvPr id="6150" name="Picture 30" descr="55b78bc5af1a4223d2ada5ce1c91d4a6_38269215"/>
          <p:cNvPicPr>
            <a:picLocks noChangeAspect="1" noChangeArrowheads="1"/>
          </p:cNvPicPr>
          <p:nvPr/>
        </p:nvPicPr>
        <p:blipFill>
          <a:blip r:embed="rId5" cstate="print"/>
          <a:srcRect/>
          <a:stretch>
            <a:fillRect/>
          </a:stretch>
        </p:blipFill>
        <p:spPr bwMode="auto">
          <a:xfrm>
            <a:off x="2819400" y="0"/>
            <a:ext cx="3276600" cy="1981200"/>
          </a:xfrm>
          <a:prstGeom prst="rect">
            <a:avLst/>
          </a:prstGeom>
          <a:noFill/>
          <a:ln w="9525">
            <a:noFill/>
            <a:miter lim="800000"/>
            <a:headEnd/>
            <a:tailEnd/>
          </a:ln>
        </p:spPr>
      </p:pic>
      <p:pic>
        <p:nvPicPr>
          <p:cNvPr id="6151" name="Picture 31" descr="duongxi"/>
          <p:cNvPicPr>
            <a:picLocks noChangeAspect="1" noChangeArrowheads="1"/>
          </p:cNvPicPr>
          <p:nvPr/>
        </p:nvPicPr>
        <p:blipFill>
          <a:blip r:embed="rId6" cstate="print"/>
          <a:srcRect/>
          <a:stretch>
            <a:fillRect/>
          </a:stretch>
        </p:blipFill>
        <p:spPr bwMode="auto">
          <a:xfrm>
            <a:off x="6781800" y="2286000"/>
            <a:ext cx="2362200" cy="2133600"/>
          </a:xfrm>
          <a:prstGeom prst="rect">
            <a:avLst/>
          </a:prstGeom>
          <a:noFill/>
          <a:ln w="9525">
            <a:noFill/>
            <a:miter lim="800000"/>
            <a:headEnd/>
            <a:tailEnd/>
          </a:ln>
        </p:spPr>
      </p:pic>
      <p:pic>
        <p:nvPicPr>
          <p:cNvPr id="6152" name="Picture 32" descr="hinh anh dan chim"/>
          <p:cNvPicPr>
            <a:picLocks noChangeAspect="1" noChangeArrowheads="1"/>
          </p:cNvPicPr>
          <p:nvPr/>
        </p:nvPicPr>
        <p:blipFill>
          <a:blip r:embed="rId7" cstate="print"/>
          <a:srcRect/>
          <a:stretch>
            <a:fillRect/>
          </a:stretch>
        </p:blipFill>
        <p:spPr bwMode="auto">
          <a:xfrm>
            <a:off x="0" y="1981200"/>
            <a:ext cx="2286000" cy="2438400"/>
          </a:xfrm>
          <a:prstGeom prst="rect">
            <a:avLst/>
          </a:prstGeom>
          <a:noFill/>
          <a:ln w="9525">
            <a:noFill/>
            <a:miter lim="800000"/>
            <a:headEnd/>
            <a:tailEnd/>
          </a:ln>
        </p:spPr>
      </p:pic>
      <p:pic>
        <p:nvPicPr>
          <p:cNvPr id="6153" name="Picture 33" descr="nam"/>
          <p:cNvPicPr>
            <a:picLocks noChangeAspect="1" noChangeArrowheads="1"/>
          </p:cNvPicPr>
          <p:nvPr/>
        </p:nvPicPr>
        <p:blipFill>
          <a:blip r:embed="rId8" cstate="print"/>
          <a:srcRect/>
          <a:stretch>
            <a:fillRect/>
          </a:stretch>
        </p:blipFill>
        <p:spPr bwMode="auto">
          <a:xfrm>
            <a:off x="6781800" y="4495800"/>
            <a:ext cx="2362200" cy="2362200"/>
          </a:xfrm>
          <a:prstGeom prst="rect">
            <a:avLst/>
          </a:prstGeom>
          <a:noFill/>
          <a:ln w="9525">
            <a:noFill/>
            <a:miter lim="800000"/>
            <a:headEnd/>
            <a:tailEnd/>
          </a:ln>
        </p:spPr>
      </p:pic>
      <p:pic>
        <p:nvPicPr>
          <p:cNvPr id="6154" name="Picture 34" descr="reu"/>
          <p:cNvPicPr>
            <a:picLocks noChangeAspect="1" noChangeArrowheads="1"/>
          </p:cNvPicPr>
          <p:nvPr/>
        </p:nvPicPr>
        <p:blipFill>
          <a:blip r:embed="rId9" cstate="print"/>
          <a:srcRect/>
          <a:stretch>
            <a:fillRect/>
          </a:stretch>
        </p:blipFill>
        <p:spPr bwMode="auto">
          <a:xfrm>
            <a:off x="0" y="4495800"/>
            <a:ext cx="2209800" cy="2362200"/>
          </a:xfrm>
          <a:prstGeom prst="rect">
            <a:avLst/>
          </a:prstGeom>
          <a:noFill/>
          <a:ln w="9525">
            <a:noFill/>
            <a:miter lim="800000"/>
            <a:headEnd/>
            <a:tailEnd/>
          </a:ln>
        </p:spPr>
      </p:pic>
      <p:sp>
        <p:nvSpPr>
          <p:cNvPr id="15" name="Line 27"/>
          <p:cNvSpPr>
            <a:spLocks noChangeShapeType="1"/>
          </p:cNvSpPr>
          <p:nvPr/>
        </p:nvSpPr>
        <p:spPr bwMode="auto">
          <a:xfrm>
            <a:off x="2057400" y="1524000"/>
            <a:ext cx="1219200" cy="1524000"/>
          </a:xfrm>
          <a:prstGeom prst="line">
            <a:avLst/>
          </a:prstGeom>
          <a:noFill/>
          <a:ln w="57150">
            <a:solidFill>
              <a:srgbClr val="FF0000"/>
            </a:solidFill>
            <a:round/>
            <a:headEnd/>
            <a:tailEnd type="triangle" w="med" len="med"/>
          </a:ln>
        </p:spPr>
        <p:txBody>
          <a:bodyPr/>
          <a:lstStyle/>
          <a:p>
            <a:endParaRPr lang="en-US"/>
          </a:p>
        </p:txBody>
      </p:sp>
      <p:sp>
        <p:nvSpPr>
          <p:cNvPr id="22" name="Line 27"/>
          <p:cNvSpPr>
            <a:spLocks noChangeShapeType="1"/>
          </p:cNvSpPr>
          <p:nvPr/>
        </p:nvSpPr>
        <p:spPr bwMode="auto">
          <a:xfrm flipH="1">
            <a:off x="6172200" y="1676400"/>
            <a:ext cx="762000" cy="1143000"/>
          </a:xfrm>
          <a:prstGeom prst="line">
            <a:avLst/>
          </a:prstGeom>
          <a:noFill/>
          <a:ln w="57150">
            <a:solidFill>
              <a:srgbClr val="FF0000"/>
            </a:solidFill>
            <a:round/>
            <a:headEnd/>
            <a:tailEnd type="triangle" w="med" len="med"/>
          </a:ln>
        </p:spPr>
        <p:txBody>
          <a:bodyPr/>
          <a:lstStyle/>
          <a:p>
            <a:endParaRPr lang="en-US"/>
          </a:p>
        </p:txBody>
      </p:sp>
      <p:sp>
        <p:nvSpPr>
          <p:cNvPr id="23" name="Line 27"/>
          <p:cNvSpPr>
            <a:spLocks noChangeShapeType="1"/>
          </p:cNvSpPr>
          <p:nvPr/>
        </p:nvSpPr>
        <p:spPr bwMode="auto">
          <a:xfrm flipV="1">
            <a:off x="1905000" y="5334000"/>
            <a:ext cx="1219200" cy="533400"/>
          </a:xfrm>
          <a:prstGeom prst="line">
            <a:avLst/>
          </a:prstGeom>
          <a:noFill/>
          <a:ln w="57150">
            <a:solidFill>
              <a:srgbClr val="FF0000"/>
            </a:solidFill>
            <a:round/>
            <a:headEnd/>
            <a:tailEnd type="triangle" w="med" len="med"/>
          </a:ln>
        </p:spPr>
        <p:txBody>
          <a:bodyPr/>
          <a:lstStyle/>
          <a:p>
            <a:endParaRPr lang="en-US"/>
          </a:p>
        </p:txBody>
      </p:sp>
      <p:sp>
        <p:nvSpPr>
          <p:cNvPr id="24" name="Line 27"/>
          <p:cNvSpPr>
            <a:spLocks noChangeShapeType="1"/>
          </p:cNvSpPr>
          <p:nvPr/>
        </p:nvSpPr>
        <p:spPr bwMode="auto">
          <a:xfrm>
            <a:off x="4525965" y="1600200"/>
            <a:ext cx="46037" cy="14478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a:off x="5867400" y="5562600"/>
            <a:ext cx="1371600" cy="1524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a:off x="6019800" y="3657600"/>
            <a:ext cx="1219200" cy="46038"/>
          </a:xfrm>
          <a:prstGeom prst="line">
            <a:avLst/>
          </a:prstGeom>
          <a:noFill/>
          <a:ln w="57150">
            <a:solidFill>
              <a:srgbClr val="FF0000"/>
            </a:solidFill>
            <a:round/>
            <a:headEnd/>
            <a:tailEnd type="triangle" w="med" len="med"/>
          </a:ln>
        </p:spPr>
        <p:txBody>
          <a:bodyPr/>
          <a:lstStyle/>
          <a:p>
            <a:endParaRPr lang="en-US"/>
          </a:p>
        </p:txBody>
      </p:sp>
      <p:sp>
        <p:nvSpPr>
          <p:cNvPr id="27" name="Line 27"/>
          <p:cNvSpPr>
            <a:spLocks noChangeShapeType="1"/>
          </p:cNvSpPr>
          <p:nvPr/>
        </p:nvSpPr>
        <p:spPr bwMode="auto">
          <a:xfrm>
            <a:off x="1905000" y="3505200"/>
            <a:ext cx="990600" cy="533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9551968</TotalTime>
  <Words>2038</Words>
  <Application>Microsoft Office PowerPoint</Application>
  <PresentationFormat>On-screen Show (4:3)</PresentationFormat>
  <Paragraphs>156</Paragraphs>
  <Slides>42</Slides>
  <Notes>9</Notes>
  <HiddenSlides>0</HiddenSlides>
  <MMClips>19</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42</vt:i4>
      </vt:variant>
    </vt:vector>
  </HeadingPairs>
  <TitlesOfParts>
    <vt:vector size="60" baseType="lpstr">
      <vt:lpstr>微软雅黑</vt:lpstr>
      <vt:lpstr>Arial</vt:lpstr>
      <vt:lpstr>Calibri</vt:lpstr>
      <vt:lpstr>Calibri Light</vt:lpstr>
      <vt:lpstr>Franklin Gothic Book</vt:lpstr>
      <vt:lpstr>Franklin Gothic Medium</vt:lpstr>
      <vt:lpstr>FS Blonde Script</vt:lpstr>
      <vt:lpstr>Tahoma</vt:lpstr>
      <vt:lpstr>Times New Roman</vt:lpstr>
      <vt:lpstr>VNI-Slogan</vt:lpstr>
      <vt:lpstr>Wingdings</vt:lpstr>
      <vt:lpstr>Wingdings 2</vt:lpstr>
      <vt:lpstr>Office Theme</vt:lpstr>
      <vt:lpstr>1_Office Theme</vt:lpstr>
      <vt:lpstr>Trek</vt:lpstr>
      <vt:lpstr>1_Trek</vt:lpstr>
      <vt:lpstr>2_Office Theme</vt:lpstr>
      <vt:lpstr>Office 主题</vt:lpstr>
      <vt:lpstr>PowerPoint Presentation</vt:lpstr>
      <vt:lpstr>PowerPoint Presentation</vt:lpstr>
      <vt:lpstr>Câu 1. Quan sát video hãy cho biết có những quần thể sinh vật nào?</vt:lpstr>
      <vt:lpstr>Câu 2. Trong một cái ao tự nhiên có những quần thể sinh vật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HP</cp:lastModifiedBy>
  <cp:revision>204</cp:revision>
  <dcterms:created xsi:type="dcterms:W3CDTF">2014-02-23T16:28:46Z</dcterms:created>
  <dcterms:modified xsi:type="dcterms:W3CDTF">2025-03-08T01:39:11Z</dcterms:modified>
</cp:coreProperties>
</file>