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74" r:id="rId2"/>
    <p:sldMasterId id="2147483822" r:id="rId3"/>
    <p:sldMasterId id="2147483836" r:id="rId4"/>
    <p:sldMasterId id="2147483951" r:id="rId5"/>
    <p:sldMasterId id="2147483964" r:id="rId6"/>
  </p:sldMasterIdLst>
  <p:notesMasterIdLst>
    <p:notesMasterId r:id="rId53"/>
  </p:notesMasterIdLst>
  <p:sldIdLst>
    <p:sldId id="340" r:id="rId7"/>
    <p:sldId id="341" r:id="rId8"/>
    <p:sldId id="342" r:id="rId9"/>
    <p:sldId id="343" r:id="rId10"/>
    <p:sldId id="336" r:id="rId11"/>
    <p:sldId id="344" r:id="rId12"/>
    <p:sldId id="314" r:id="rId13"/>
    <p:sldId id="345" r:id="rId14"/>
    <p:sldId id="294" r:id="rId15"/>
    <p:sldId id="346" r:id="rId16"/>
    <p:sldId id="347" r:id="rId17"/>
    <p:sldId id="348" r:id="rId18"/>
    <p:sldId id="298" r:id="rId19"/>
    <p:sldId id="337" r:id="rId20"/>
    <p:sldId id="338" r:id="rId21"/>
    <p:sldId id="299" r:id="rId22"/>
    <p:sldId id="300" r:id="rId23"/>
    <p:sldId id="349" r:id="rId24"/>
    <p:sldId id="350" r:id="rId25"/>
    <p:sldId id="351" r:id="rId26"/>
    <p:sldId id="352" r:id="rId27"/>
    <p:sldId id="353" r:id="rId28"/>
    <p:sldId id="354" r:id="rId29"/>
    <p:sldId id="355" r:id="rId30"/>
    <p:sldId id="356" r:id="rId31"/>
    <p:sldId id="365" r:id="rId32"/>
    <p:sldId id="366" r:id="rId33"/>
    <p:sldId id="367" r:id="rId34"/>
    <p:sldId id="368" r:id="rId35"/>
    <p:sldId id="374" r:id="rId36"/>
    <p:sldId id="375" r:id="rId37"/>
    <p:sldId id="376" r:id="rId38"/>
    <p:sldId id="388" r:id="rId39"/>
    <p:sldId id="389" r:id="rId40"/>
    <p:sldId id="383" r:id="rId41"/>
    <p:sldId id="384" r:id="rId42"/>
    <p:sldId id="377" r:id="rId43"/>
    <p:sldId id="378" r:id="rId44"/>
    <p:sldId id="386" r:id="rId45"/>
    <p:sldId id="385" r:id="rId46"/>
    <p:sldId id="379" r:id="rId47"/>
    <p:sldId id="380" r:id="rId48"/>
    <p:sldId id="381" r:id="rId49"/>
    <p:sldId id="387" r:id="rId50"/>
    <p:sldId id="382" r:id="rId51"/>
    <p:sldId id="329" r:id="rId52"/>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1EFCB"/>
    <a:srgbClr val="6CEABA"/>
    <a:srgbClr val="33CEED"/>
    <a:srgbClr val="009900"/>
    <a:srgbClr val="3DE3A4"/>
    <a:srgbClr val="00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1" autoAdjust="0"/>
    <p:restoredTop sz="94162" autoAdjust="0"/>
  </p:normalViewPr>
  <p:slideViewPr>
    <p:cSldViewPr>
      <p:cViewPr varScale="1">
        <p:scale>
          <a:sx n="64" d="100"/>
          <a:sy n="64" d="100"/>
        </p:scale>
        <p:origin x="72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F5BB6-1F84-4052-94CA-C28B0177DE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C225BB5-E53F-494D-9033-9E7608F70B4A}">
      <dgm:prSet phldrT="[Text]" custT="1"/>
      <dgm:spPr/>
      <dgm:t>
        <a:bodyPr/>
        <a:lstStyle/>
        <a:p>
          <a:r>
            <a:rPr lang="en-US" sz="2800" b="1">
              <a:solidFill>
                <a:srgbClr val="4707FD"/>
              </a:solidFill>
              <a:latin typeface="Times New Roman" panose="02020603050405020304" pitchFamily="18" charset="0"/>
              <a:cs typeface="Times New Roman" panose="02020603050405020304" pitchFamily="18" charset="0"/>
            </a:rPr>
            <a:t>I. </a:t>
          </a:r>
          <a:r>
            <a:rPr lang="vi-VN" sz="2800" b="1">
              <a:solidFill>
                <a:srgbClr val="4707FD"/>
              </a:solidFill>
              <a:latin typeface="Times New Roman" panose="02020603050405020304" pitchFamily="18" charset="0"/>
              <a:cs typeface="Times New Roman" panose="02020603050405020304" pitchFamily="18" charset="0"/>
            </a:rPr>
            <a:t>Môi trường sống</a:t>
          </a:r>
          <a:endParaRPr lang="en-US" sz="2800" b="1">
            <a:solidFill>
              <a:srgbClr val="4707FD"/>
            </a:solidFill>
            <a:latin typeface="Times New Roman" panose="02020603050405020304" pitchFamily="18" charset="0"/>
            <a:cs typeface="Times New Roman" panose="02020603050405020304" pitchFamily="18" charset="0"/>
          </a:endParaRPr>
        </a:p>
      </dgm:t>
    </dgm:pt>
    <dgm:pt modelId="{D1B8E309-47E0-4356-8504-F72BE719D5F7}" type="parTrans" cxnId="{295B5FCB-7402-4843-8206-780136B179CF}">
      <dgm:prSet/>
      <dgm:spPr/>
      <dgm:t>
        <a:bodyPr/>
        <a:lstStyle/>
        <a:p>
          <a:endParaRPr lang="en-US"/>
        </a:p>
      </dgm:t>
    </dgm:pt>
    <dgm:pt modelId="{92CBF824-1E50-48E6-B828-C24BC6497F10}" type="sibTrans" cxnId="{295B5FCB-7402-4843-8206-780136B179CF}">
      <dgm:prSet/>
      <dgm:spPr/>
      <dgm:t>
        <a:bodyPr/>
        <a:lstStyle/>
        <a:p>
          <a:endParaRPr lang="en-US"/>
        </a:p>
      </dgm:t>
    </dgm:pt>
    <dgm:pt modelId="{F74946B0-18AA-414E-899B-D0B50D90CAB1}">
      <dgm:prSet phldrT="[Text]" custT="1"/>
      <dgm:spPr/>
      <dgm:t>
        <a:bodyPr/>
        <a:lstStyle/>
        <a:p>
          <a:r>
            <a:rPr lang="en-US" sz="2800" b="1">
              <a:solidFill>
                <a:srgbClr val="4707FD"/>
              </a:solidFill>
              <a:latin typeface="Times New Roman" panose="02020603050405020304" pitchFamily="18" charset="0"/>
              <a:cs typeface="Times New Roman" panose="02020603050405020304" pitchFamily="18" charset="0"/>
            </a:rPr>
            <a:t>II. </a:t>
          </a:r>
          <a:r>
            <a:rPr lang="vi-VN" sz="2800" b="1">
              <a:solidFill>
                <a:srgbClr val="4707FD"/>
              </a:solidFill>
              <a:latin typeface="Times New Roman" panose="02020603050405020304" pitchFamily="18" charset="0"/>
              <a:cs typeface="Times New Roman" panose="02020603050405020304" pitchFamily="18" charset="0"/>
            </a:rPr>
            <a:t>Nhân tố sinh thái</a:t>
          </a:r>
          <a:endParaRPr lang="en-US" sz="2800" b="1">
            <a:solidFill>
              <a:srgbClr val="4707FD"/>
            </a:solidFill>
            <a:latin typeface="Times New Roman" panose="02020603050405020304" pitchFamily="18" charset="0"/>
            <a:cs typeface="Times New Roman" panose="02020603050405020304" pitchFamily="18" charset="0"/>
          </a:endParaRPr>
        </a:p>
      </dgm:t>
    </dgm:pt>
    <dgm:pt modelId="{AD02F367-E811-4E34-B8BE-54F19D8EBF60}" type="parTrans" cxnId="{CD4DB6FE-CE82-45DF-9B42-972A2348DBDA}">
      <dgm:prSet/>
      <dgm:spPr/>
      <dgm:t>
        <a:bodyPr/>
        <a:lstStyle/>
        <a:p>
          <a:endParaRPr lang="en-US"/>
        </a:p>
      </dgm:t>
    </dgm:pt>
    <dgm:pt modelId="{E080EEFB-A920-442A-A2E8-B83F1418A808}" type="sibTrans" cxnId="{CD4DB6FE-CE82-45DF-9B42-972A2348DBDA}">
      <dgm:prSet/>
      <dgm:spPr/>
      <dgm:t>
        <a:bodyPr/>
        <a:lstStyle/>
        <a:p>
          <a:endParaRPr lang="en-US"/>
        </a:p>
      </dgm:t>
    </dgm:pt>
    <dgm:pt modelId="{24936690-878A-43C6-9245-B8F2432F906E}">
      <dgm:prSet phldrT="[Text]" custT="1"/>
      <dgm:spPr/>
      <dgm:t>
        <a:bodyPr/>
        <a:lstStyle/>
        <a:p>
          <a:r>
            <a:rPr lang="vi-VN" sz="2800" b="1">
              <a:solidFill>
                <a:srgbClr val="4707FD"/>
              </a:solidFill>
              <a:latin typeface="Times New Roman" panose="02020603050405020304" pitchFamily="18" charset="0"/>
              <a:cs typeface="Times New Roman" panose="02020603050405020304" pitchFamily="18" charset="0"/>
            </a:rPr>
            <a:t>III</a:t>
          </a:r>
          <a:r>
            <a:rPr lang="en-US" sz="2800" b="1">
              <a:solidFill>
                <a:srgbClr val="4707FD"/>
              </a:solidFill>
              <a:latin typeface="Times New Roman" panose="02020603050405020304" pitchFamily="18" charset="0"/>
              <a:cs typeface="Times New Roman" panose="02020603050405020304" pitchFamily="18" charset="0"/>
            </a:rPr>
            <a:t>. </a:t>
          </a:r>
          <a:r>
            <a:rPr lang="vi-VN" sz="2800" b="1">
              <a:solidFill>
                <a:srgbClr val="4707FD"/>
              </a:solidFill>
              <a:latin typeface="Times New Roman" panose="02020603050405020304" pitchFamily="18" charset="0"/>
              <a:cs typeface="Times New Roman" panose="02020603050405020304" pitchFamily="18" charset="0"/>
            </a:rPr>
            <a:t>Giới hạn sinh thái</a:t>
          </a:r>
          <a:endParaRPr lang="en-US" sz="2800" b="1">
            <a:solidFill>
              <a:srgbClr val="4707FD"/>
            </a:solidFill>
            <a:latin typeface="Times New Roman" panose="02020603050405020304" pitchFamily="18" charset="0"/>
            <a:cs typeface="Times New Roman" panose="02020603050405020304" pitchFamily="18" charset="0"/>
          </a:endParaRPr>
        </a:p>
      </dgm:t>
    </dgm:pt>
    <dgm:pt modelId="{166264C3-88BC-47C6-BE8A-FE108D691CC7}" type="parTrans" cxnId="{47B7CC93-6DE5-45F9-9721-C52ED504E5A3}">
      <dgm:prSet/>
      <dgm:spPr/>
      <dgm:t>
        <a:bodyPr/>
        <a:lstStyle/>
        <a:p>
          <a:endParaRPr lang="en-US"/>
        </a:p>
      </dgm:t>
    </dgm:pt>
    <dgm:pt modelId="{B0B7BC79-0DD1-4236-84C0-F1DD6B991A6A}" type="sibTrans" cxnId="{47B7CC93-6DE5-45F9-9721-C52ED504E5A3}">
      <dgm:prSet/>
      <dgm:spPr/>
      <dgm:t>
        <a:bodyPr/>
        <a:lstStyle/>
        <a:p>
          <a:endParaRPr lang="en-US"/>
        </a:p>
      </dgm:t>
    </dgm:pt>
    <dgm:pt modelId="{A7869309-F8B1-4437-BF96-638D3AB89E7A}" type="pres">
      <dgm:prSet presAssocID="{F12F5BB6-1F84-4052-94CA-C28B0177DEC8}" presName="linear" presStyleCnt="0">
        <dgm:presLayoutVars>
          <dgm:dir/>
          <dgm:animLvl val="lvl"/>
          <dgm:resizeHandles val="exact"/>
        </dgm:presLayoutVars>
      </dgm:prSet>
      <dgm:spPr/>
    </dgm:pt>
    <dgm:pt modelId="{9415069E-09F8-4A34-99E4-9A21CCBCEA29}" type="pres">
      <dgm:prSet presAssocID="{9C225BB5-E53F-494D-9033-9E7608F70B4A}" presName="parentLin" presStyleCnt="0"/>
      <dgm:spPr/>
    </dgm:pt>
    <dgm:pt modelId="{324BD82B-99D1-4D37-A22C-7B0767B926DE}" type="pres">
      <dgm:prSet presAssocID="{9C225BB5-E53F-494D-9033-9E7608F70B4A}" presName="parentLeftMargin" presStyleLbl="node1" presStyleIdx="0" presStyleCnt="3"/>
      <dgm:spPr/>
    </dgm:pt>
    <dgm:pt modelId="{BE98DFEC-2200-4F3D-A8CC-13219A125918}" type="pres">
      <dgm:prSet presAssocID="{9C225BB5-E53F-494D-9033-9E7608F70B4A}" presName="parentText" presStyleLbl="node1" presStyleIdx="0" presStyleCnt="3" custScaleX="157296" custScaleY="58381" custLinFactNeighborX="-42407" custLinFactNeighborY="-35473">
        <dgm:presLayoutVars>
          <dgm:chMax val="0"/>
          <dgm:bulletEnabled val="1"/>
        </dgm:presLayoutVars>
      </dgm:prSet>
      <dgm:spPr/>
    </dgm:pt>
    <dgm:pt modelId="{60A82F16-789C-4F1B-89E0-FC28C584399D}" type="pres">
      <dgm:prSet presAssocID="{9C225BB5-E53F-494D-9033-9E7608F70B4A}" presName="negativeSpace" presStyleCnt="0"/>
      <dgm:spPr/>
    </dgm:pt>
    <dgm:pt modelId="{CC621697-4B1B-4527-BB17-37B80C030E99}" type="pres">
      <dgm:prSet presAssocID="{9C225BB5-E53F-494D-9033-9E7608F70B4A}" presName="childText" presStyleLbl="conFgAcc1" presStyleIdx="0" presStyleCnt="3" custScaleY="70886" custLinFactY="-40046" custLinFactNeighborY="-100000">
        <dgm:presLayoutVars>
          <dgm:bulletEnabled val="1"/>
        </dgm:presLayoutVars>
      </dgm:prSet>
      <dgm:spPr/>
    </dgm:pt>
    <dgm:pt modelId="{9B46FCA5-B11C-4C81-AC95-CCF780D1434C}" type="pres">
      <dgm:prSet presAssocID="{92CBF824-1E50-48E6-B828-C24BC6497F10}" presName="spaceBetweenRectangles" presStyleCnt="0"/>
      <dgm:spPr/>
    </dgm:pt>
    <dgm:pt modelId="{7CE6ED54-B232-468D-A390-9BF7A39C4DC8}" type="pres">
      <dgm:prSet presAssocID="{F74946B0-18AA-414E-899B-D0B50D90CAB1}" presName="parentLin" presStyleCnt="0"/>
      <dgm:spPr/>
    </dgm:pt>
    <dgm:pt modelId="{ADAA3984-A497-483D-9770-8161EABE745E}" type="pres">
      <dgm:prSet presAssocID="{F74946B0-18AA-414E-899B-D0B50D90CAB1}" presName="parentLeftMargin" presStyleLbl="node1" presStyleIdx="0" presStyleCnt="3"/>
      <dgm:spPr/>
    </dgm:pt>
    <dgm:pt modelId="{64B9B0F0-371A-4073-82EB-3CCDD9089E9B}" type="pres">
      <dgm:prSet presAssocID="{F74946B0-18AA-414E-899B-D0B50D90CAB1}" presName="parentText" presStyleLbl="node1" presStyleIdx="1" presStyleCnt="3" custScaleX="142857" custScaleY="49034" custLinFactNeighborX="-73743" custLinFactNeighborY="-20867">
        <dgm:presLayoutVars>
          <dgm:chMax val="0"/>
          <dgm:bulletEnabled val="1"/>
        </dgm:presLayoutVars>
      </dgm:prSet>
      <dgm:spPr/>
    </dgm:pt>
    <dgm:pt modelId="{A5F4B486-20C2-48D6-8627-760CAF92D271}" type="pres">
      <dgm:prSet presAssocID="{F74946B0-18AA-414E-899B-D0B50D90CAB1}" presName="negativeSpace" presStyleCnt="0"/>
      <dgm:spPr/>
    </dgm:pt>
    <dgm:pt modelId="{164E863A-DECF-4E06-972E-9BA08C773B72}" type="pres">
      <dgm:prSet presAssocID="{F74946B0-18AA-414E-899B-D0B50D90CAB1}" presName="childText" presStyleLbl="conFgAcc1" presStyleIdx="1" presStyleCnt="3" custScaleY="56393" custLinFactY="-247" custLinFactNeighborY="-100000">
        <dgm:presLayoutVars>
          <dgm:bulletEnabled val="1"/>
        </dgm:presLayoutVars>
      </dgm:prSet>
      <dgm:spPr/>
    </dgm:pt>
    <dgm:pt modelId="{AF592FAC-E9F9-484B-AC35-C696503763E1}" type="pres">
      <dgm:prSet presAssocID="{E080EEFB-A920-442A-A2E8-B83F1418A808}" presName="spaceBetweenRectangles" presStyleCnt="0"/>
      <dgm:spPr/>
    </dgm:pt>
    <dgm:pt modelId="{3A9CB0F4-02DA-42A2-84CF-A83FA149923B}" type="pres">
      <dgm:prSet presAssocID="{24936690-878A-43C6-9245-B8F2432F906E}" presName="parentLin" presStyleCnt="0"/>
      <dgm:spPr/>
    </dgm:pt>
    <dgm:pt modelId="{0981964F-A387-4941-8C9A-5C3F4EA6D39C}" type="pres">
      <dgm:prSet presAssocID="{24936690-878A-43C6-9245-B8F2432F906E}" presName="parentLeftMargin" presStyleLbl="node1" presStyleIdx="1" presStyleCnt="3" custScaleX="142857" custScaleY="49034" custLinFactNeighborX="-47487" custLinFactNeighborY="-51177"/>
      <dgm:spPr/>
    </dgm:pt>
    <dgm:pt modelId="{9308A6FF-3A0A-42CA-81BB-657A034908EC}" type="pres">
      <dgm:prSet presAssocID="{24936690-878A-43C6-9245-B8F2432F906E}" presName="parentText" presStyleLbl="node1" presStyleIdx="2" presStyleCnt="3" custScaleX="139263" custScaleY="41601" custLinFactX="-1191" custLinFactNeighborX="-100000" custLinFactNeighborY="-21915">
        <dgm:presLayoutVars>
          <dgm:chMax val="0"/>
          <dgm:bulletEnabled val="1"/>
        </dgm:presLayoutVars>
      </dgm:prSet>
      <dgm:spPr/>
    </dgm:pt>
    <dgm:pt modelId="{C1CAB565-4EF8-49E2-B4D8-DEC5FF472C51}" type="pres">
      <dgm:prSet presAssocID="{24936690-878A-43C6-9245-B8F2432F906E}" presName="negativeSpace" presStyleCnt="0"/>
      <dgm:spPr/>
    </dgm:pt>
    <dgm:pt modelId="{56AF157D-E019-401C-849A-89AB2D3F8701}" type="pres">
      <dgm:prSet presAssocID="{24936690-878A-43C6-9245-B8F2432F906E}" presName="childText" presStyleLbl="conFgAcc1" presStyleIdx="2" presStyleCnt="3" custScaleY="49291" custLinFactNeighborY="-27033">
        <dgm:presLayoutVars>
          <dgm:bulletEnabled val="1"/>
        </dgm:presLayoutVars>
      </dgm:prSet>
      <dgm:spPr/>
    </dgm:pt>
  </dgm:ptLst>
  <dgm:cxnLst>
    <dgm:cxn modelId="{382D6E67-1B45-4B98-97DC-176D03BEB1D4}" type="presOf" srcId="{9C225BB5-E53F-494D-9033-9E7608F70B4A}" destId="{BE98DFEC-2200-4F3D-A8CC-13219A125918}" srcOrd="1" destOrd="0" presId="urn:microsoft.com/office/officeart/2005/8/layout/list1"/>
    <dgm:cxn modelId="{396CCB6B-ECF3-44FB-9A7A-AC9ECE8820E2}" type="presOf" srcId="{F74946B0-18AA-414E-899B-D0B50D90CAB1}" destId="{ADAA3984-A497-483D-9770-8161EABE745E}" srcOrd="0" destOrd="0" presId="urn:microsoft.com/office/officeart/2005/8/layout/list1"/>
    <dgm:cxn modelId="{34094A6C-11F2-417E-9AE0-27E93EC8A6F3}" type="presOf" srcId="{24936690-878A-43C6-9245-B8F2432F906E}" destId="{9308A6FF-3A0A-42CA-81BB-657A034908EC}" srcOrd="1" destOrd="0" presId="urn:microsoft.com/office/officeart/2005/8/layout/list1"/>
    <dgm:cxn modelId="{47B7CC93-6DE5-45F9-9721-C52ED504E5A3}" srcId="{F12F5BB6-1F84-4052-94CA-C28B0177DEC8}" destId="{24936690-878A-43C6-9245-B8F2432F906E}" srcOrd="2" destOrd="0" parTransId="{166264C3-88BC-47C6-BE8A-FE108D691CC7}" sibTransId="{B0B7BC79-0DD1-4236-84C0-F1DD6B991A6A}"/>
    <dgm:cxn modelId="{67B54D9F-1AF7-4BA9-8F49-85220376EF2E}" type="presOf" srcId="{9C225BB5-E53F-494D-9033-9E7608F70B4A}" destId="{324BD82B-99D1-4D37-A22C-7B0767B926DE}" srcOrd="0" destOrd="0" presId="urn:microsoft.com/office/officeart/2005/8/layout/list1"/>
    <dgm:cxn modelId="{8BEE00BC-9F32-4272-8DB6-E9DE9C0732C0}" type="presOf" srcId="{F74946B0-18AA-414E-899B-D0B50D90CAB1}" destId="{64B9B0F0-371A-4073-82EB-3CCDD9089E9B}" srcOrd="1" destOrd="0" presId="urn:microsoft.com/office/officeart/2005/8/layout/list1"/>
    <dgm:cxn modelId="{295B5FCB-7402-4843-8206-780136B179CF}" srcId="{F12F5BB6-1F84-4052-94CA-C28B0177DEC8}" destId="{9C225BB5-E53F-494D-9033-9E7608F70B4A}" srcOrd="0" destOrd="0" parTransId="{D1B8E309-47E0-4356-8504-F72BE719D5F7}" sibTransId="{92CBF824-1E50-48E6-B828-C24BC6497F10}"/>
    <dgm:cxn modelId="{0EDDD6FB-8941-403A-9050-3E4488D09F25}" type="presOf" srcId="{F12F5BB6-1F84-4052-94CA-C28B0177DEC8}" destId="{A7869309-F8B1-4437-BF96-638D3AB89E7A}" srcOrd="0" destOrd="0" presId="urn:microsoft.com/office/officeart/2005/8/layout/list1"/>
    <dgm:cxn modelId="{40A4B8FC-1587-4964-8373-46EF60AFF94D}" type="presOf" srcId="{24936690-878A-43C6-9245-B8F2432F906E}" destId="{0981964F-A387-4941-8C9A-5C3F4EA6D39C}" srcOrd="0" destOrd="0" presId="urn:microsoft.com/office/officeart/2005/8/layout/list1"/>
    <dgm:cxn modelId="{CD4DB6FE-CE82-45DF-9B42-972A2348DBDA}" srcId="{F12F5BB6-1F84-4052-94CA-C28B0177DEC8}" destId="{F74946B0-18AA-414E-899B-D0B50D90CAB1}" srcOrd="1" destOrd="0" parTransId="{AD02F367-E811-4E34-B8BE-54F19D8EBF60}" sibTransId="{E080EEFB-A920-442A-A2E8-B83F1418A808}"/>
    <dgm:cxn modelId="{B6760551-DA46-4E43-9F6D-9B2D8CFFDE70}" type="presParOf" srcId="{A7869309-F8B1-4437-BF96-638D3AB89E7A}" destId="{9415069E-09F8-4A34-99E4-9A21CCBCEA29}" srcOrd="0" destOrd="0" presId="urn:microsoft.com/office/officeart/2005/8/layout/list1"/>
    <dgm:cxn modelId="{F73C9617-56D7-405D-BF31-E563F9CCFA7A}" type="presParOf" srcId="{9415069E-09F8-4A34-99E4-9A21CCBCEA29}" destId="{324BD82B-99D1-4D37-A22C-7B0767B926DE}" srcOrd="0" destOrd="0" presId="urn:microsoft.com/office/officeart/2005/8/layout/list1"/>
    <dgm:cxn modelId="{CFC8CB9F-DE6F-4D61-8412-FC7F0B8A09D3}" type="presParOf" srcId="{9415069E-09F8-4A34-99E4-9A21CCBCEA29}" destId="{BE98DFEC-2200-4F3D-A8CC-13219A125918}" srcOrd="1" destOrd="0" presId="urn:microsoft.com/office/officeart/2005/8/layout/list1"/>
    <dgm:cxn modelId="{8E0570DB-433A-4616-ABB7-A0B09925B221}" type="presParOf" srcId="{A7869309-F8B1-4437-BF96-638D3AB89E7A}" destId="{60A82F16-789C-4F1B-89E0-FC28C584399D}" srcOrd="1" destOrd="0" presId="urn:microsoft.com/office/officeart/2005/8/layout/list1"/>
    <dgm:cxn modelId="{124B2A87-89C9-4218-B651-FDB88517383D}" type="presParOf" srcId="{A7869309-F8B1-4437-BF96-638D3AB89E7A}" destId="{CC621697-4B1B-4527-BB17-37B80C030E99}" srcOrd="2" destOrd="0" presId="urn:microsoft.com/office/officeart/2005/8/layout/list1"/>
    <dgm:cxn modelId="{CFBD490B-4857-4C7A-83E5-E1B2767028DF}" type="presParOf" srcId="{A7869309-F8B1-4437-BF96-638D3AB89E7A}" destId="{9B46FCA5-B11C-4C81-AC95-CCF780D1434C}" srcOrd="3" destOrd="0" presId="urn:microsoft.com/office/officeart/2005/8/layout/list1"/>
    <dgm:cxn modelId="{4D304426-1E98-44C9-8F58-A3FB263BC2F4}" type="presParOf" srcId="{A7869309-F8B1-4437-BF96-638D3AB89E7A}" destId="{7CE6ED54-B232-468D-A390-9BF7A39C4DC8}" srcOrd="4" destOrd="0" presId="urn:microsoft.com/office/officeart/2005/8/layout/list1"/>
    <dgm:cxn modelId="{0BE6A9DC-2575-487F-93A1-2F3CA43E117C}" type="presParOf" srcId="{7CE6ED54-B232-468D-A390-9BF7A39C4DC8}" destId="{ADAA3984-A497-483D-9770-8161EABE745E}" srcOrd="0" destOrd="0" presId="urn:microsoft.com/office/officeart/2005/8/layout/list1"/>
    <dgm:cxn modelId="{8698EBE7-3B5B-48B6-A774-EE9B0BD8195F}" type="presParOf" srcId="{7CE6ED54-B232-468D-A390-9BF7A39C4DC8}" destId="{64B9B0F0-371A-4073-82EB-3CCDD9089E9B}" srcOrd="1" destOrd="0" presId="urn:microsoft.com/office/officeart/2005/8/layout/list1"/>
    <dgm:cxn modelId="{0F8A4088-ACE2-484F-BC43-C69233F15C0A}" type="presParOf" srcId="{A7869309-F8B1-4437-BF96-638D3AB89E7A}" destId="{A5F4B486-20C2-48D6-8627-760CAF92D271}" srcOrd="5" destOrd="0" presId="urn:microsoft.com/office/officeart/2005/8/layout/list1"/>
    <dgm:cxn modelId="{B5236761-48EF-4B71-B799-DE6EEAA292B0}" type="presParOf" srcId="{A7869309-F8B1-4437-BF96-638D3AB89E7A}" destId="{164E863A-DECF-4E06-972E-9BA08C773B72}" srcOrd="6" destOrd="0" presId="urn:microsoft.com/office/officeart/2005/8/layout/list1"/>
    <dgm:cxn modelId="{BFA0EDBB-A5BE-4A8E-8B44-F07E93F136E9}" type="presParOf" srcId="{A7869309-F8B1-4437-BF96-638D3AB89E7A}" destId="{AF592FAC-E9F9-484B-AC35-C696503763E1}" srcOrd="7" destOrd="0" presId="urn:microsoft.com/office/officeart/2005/8/layout/list1"/>
    <dgm:cxn modelId="{33DE3A82-2F8F-4A62-B789-68DCA321821C}" type="presParOf" srcId="{A7869309-F8B1-4437-BF96-638D3AB89E7A}" destId="{3A9CB0F4-02DA-42A2-84CF-A83FA149923B}" srcOrd="8" destOrd="0" presId="urn:microsoft.com/office/officeart/2005/8/layout/list1"/>
    <dgm:cxn modelId="{9F6CF6EB-EA26-4E6A-BF99-74DBA0313955}" type="presParOf" srcId="{3A9CB0F4-02DA-42A2-84CF-A83FA149923B}" destId="{0981964F-A387-4941-8C9A-5C3F4EA6D39C}" srcOrd="0" destOrd="0" presId="urn:microsoft.com/office/officeart/2005/8/layout/list1"/>
    <dgm:cxn modelId="{296D7FA2-289A-423E-8E1E-8F2475393667}" type="presParOf" srcId="{3A9CB0F4-02DA-42A2-84CF-A83FA149923B}" destId="{9308A6FF-3A0A-42CA-81BB-657A034908EC}" srcOrd="1" destOrd="0" presId="urn:microsoft.com/office/officeart/2005/8/layout/list1"/>
    <dgm:cxn modelId="{483164D0-5627-4511-ACA1-F0CF434DC129}" type="presParOf" srcId="{A7869309-F8B1-4437-BF96-638D3AB89E7A}" destId="{C1CAB565-4EF8-49E2-B4D8-DEC5FF472C51}" srcOrd="9" destOrd="0" presId="urn:microsoft.com/office/officeart/2005/8/layout/list1"/>
    <dgm:cxn modelId="{63C3AB25-95CB-4BA9-B499-4CB8A202483C}" type="presParOf" srcId="{A7869309-F8B1-4437-BF96-638D3AB89E7A}" destId="{56AF157D-E019-401C-849A-89AB2D3F87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21697-4B1B-4527-BB17-37B80C030E99}">
      <dsp:nvSpPr>
        <dsp:cNvPr id="0" name=""/>
        <dsp:cNvSpPr/>
      </dsp:nvSpPr>
      <dsp:spPr>
        <a:xfrm>
          <a:off x="0" y="0"/>
          <a:ext cx="8128000" cy="11611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98DFEC-2200-4F3D-A8CC-13219A125918}">
      <dsp:nvSpPr>
        <dsp:cNvPr id="0" name=""/>
        <dsp:cNvSpPr/>
      </dsp:nvSpPr>
      <dsp:spPr>
        <a:xfrm>
          <a:off x="203200" y="0"/>
          <a:ext cx="7769645" cy="11202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4707FD"/>
              </a:solidFill>
              <a:latin typeface="Times New Roman" panose="02020603050405020304" pitchFamily="18" charset="0"/>
              <a:cs typeface="Times New Roman" panose="02020603050405020304" pitchFamily="18" charset="0"/>
            </a:rPr>
            <a:t>I. </a:t>
          </a:r>
          <a:r>
            <a:rPr lang="vi-VN" sz="2800" b="1" kern="1200">
              <a:solidFill>
                <a:srgbClr val="4707FD"/>
              </a:solidFill>
              <a:latin typeface="Times New Roman" panose="02020603050405020304" pitchFamily="18" charset="0"/>
              <a:cs typeface="Times New Roman" panose="02020603050405020304" pitchFamily="18" charset="0"/>
            </a:rPr>
            <a:t>Môi trường sống</a:t>
          </a:r>
          <a:endParaRPr lang="en-US" sz="2800" b="1" kern="1200">
            <a:solidFill>
              <a:srgbClr val="4707FD"/>
            </a:solidFill>
            <a:latin typeface="Times New Roman" panose="02020603050405020304" pitchFamily="18" charset="0"/>
            <a:cs typeface="Times New Roman" panose="02020603050405020304" pitchFamily="18" charset="0"/>
          </a:endParaRPr>
        </a:p>
      </dsp:txBody>
      <dsp:txXfrm>
        <a:off x="257884" y="54684"/>
        <a:ext cx="7660277" cy="1010846"/>
      </dsp:txXfrm>
    </dsp:sp>
    <dsp:sp modelId="{164E863A-DECF-4E06-972E-9BA08C773B72}">
      <dsp:nvSpPr>
        <dsp:cNvPr id="0" name=""/>
        <dsp:cNvSpPr/>
      </dsp:nvSpPr>
      <dsp:spPr>
        <a:xfrm>
          <a:off x="0" y="1598904"/>
          <a:ext cx="8128000" cy="92371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B9B0F0-371A-4073-82EB-3CCDD9089E9B}">
      <dsp:nvSpPr>
        <dsp:cNvPr id="0" name=""/>
        <dsp:cNvSpPr/>
      </dsp:nvSpPr>
      <dsp:spPr>
        <a:xfrm>
          <a:off x="101602" y="1572090"/>
          <a:ext cx="7739054" cy="9408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4707FD"/>
              </a:solidFill>
              <a:latin typeface="Times New Roman" panose="02020603050405020304" pitchFamily="18" charset="0"/>
              <a:cs typeface="Times New Roman" panose="02020603050405020304" pitchFamily="18" charset="0"/>
            </a:rPr>
            <a:t>II. </a:t>
          </a:r>
          <a:r>
            <a:rPr lang="vi-VN" sz="2800" b="1" kern="1200">
              <a:solidFill>
                <a:srgbClr val="4707FD"/>
              </a:solidFill>
              <a:latin typeface="Times New Roman" panose="02020603050405020304" pitchFamily="18" charset="0"/>
              <a:cs typeface="Times New Roman" panose="02020603050405020304" pitchFamily="18" charset="0"/>
            </a:rPr>
            <a:t>Nhân tố sinh thái</a:t>
          </a:r>
          <a:endParaRPr lang="en-US" sz="2800" b="1" kern="1200">
            <a:solidFill>
              <a:srgbClr val="4707FD"/>
            </a:solidFill>
            <a:latin typeface="Times New Roman" panose="02020603050405020304" pitchFamily="18" charset="0"/>
            <a:cs typeface="Times New Roman" panose="02020603050405020304" pitchFamily="18" charset="0"/>
          </a:endParaRPr>
        </a:p>
      </dsp:txBody>
      <dsp:txXfrm>
        <a:off x="147531" y="1618019"/>
        <a:ext cx="7647196" cy="849006"/>
      </dsp:txXfrm>
    </dsp:sp>
    <dsp:sp modelId="{56AF157D-E019-401C-849A-89AB2D3F8701}">
      <dsp:nvSpPr>
        <dsp:cNvPr id="0" name=""/>
        <dsp:cNvSpPr/>
      </dsp:nvSpPr>
      <dsp:spPr>
        <a:xfrm>
          <a:off x="0" y="2808153"/>
          <a:ext cx="8128000" cy="80738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08A6FF-3A0A-42CA-81BB-657A034908EC}">
      <dsp:nvSpPr>
        <dsp:cNvPr id="0" name=""/>
        <dsp:cNvSpPr/>
      </dsp:nvSpPr>
      <dsp:spPr>
        <a:xfrm>
          <a:off x="101627" y="2808163"/>
          <a:ext cx="7567568" cy="7982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vi-VN" sz="2800" b="1" kern="1200">
              <a:solidFill>
                <a:srgbClr val="4707FD"/>
              </a:solidFill>
              <a:latin typeface="Times New Roman" panose="02020603050405020304" pitchFamily="18" charset="0"/>
              <a:cs typeface="Times New Roman" panose="02020603050405020304" pitchFamily="18" charset="0"/>
            </a:rPr>
            <a:t>III</a:t>
          </a:r>
          <a:r>
            <a:rPr lang="en-US" sz="2800" b="1" kern="1200">
              <a:solidFill>
                <a:srgbClr val="4707FD"/>
              </a:solidFill>
              <a:latin typeface="Times New Roman" panose="02020603050405020304" pitchFamily="18" charset="0"/>
              <a:cs typeface="Times New Roman" panose="02020603050405020304" pitchFamily="18" charset="0"/>
            </a:rPr>
            <a:t>. </a:t>
          </a:r>
          <a:r>
            <a:rPr lang="vi-VN" sz="2800" b="1" kern="1200">
              <a:solidFill>
                <a:srgbClr val="4707FD"/>
              </a:solidFill>
              <a:latin typeface="Times New Roman" panose="02020603050405020304" pitchFamily="18" charset="0"/>
              <a:cs typeface="Times New Roman" panose="02020603050405020304" pitchFamily="18" charset="0"/>
            </a:rPr>
            <a:t>Giới hạn sinh thái</a:t>
          </a:r>
          <a:endParaRPr lang="en-US" sz="2800" b="1" kern="1200">
            <a:solidFill>
              <a:srgbClr val="4707FD"/>
            </a:solidFill>
            <a:latin typeface="Times New Roman" panose="02020603050405020304" pitchFamily="18" charset="0"/>
            <a:cs typeface="Times New Roman" panose="02020603050405020304" pitchFamily="18" charset="0"/>
          </a:endParaRPr>
        </a:p>
      </dsp:txBody>
      <dsp:txXfrm>
        <a:off x="140594" y="2847130"/>
        <a:ext cx="7489634" cy="72030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49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A8A0AF0-5501-4CE7-BD9A-5CDB036A5D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94212"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124DC2E-25A1-4914-967B-F1AD059AA33E}" type="slidenum">
              <a:rPr lang="en-US" altLang="en-US" sz="1200" smtClean="0">
                <a:latin typeface="Arial" panose="020B0604020202020204" pitchFamily="34" charset="0"/>
              </a:rPr>
              <a:pPr/>
              <a:t>7</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7EB7F1-B9F0-4576-BF8D-4E6359394395}" type="datetime1">
              <a:rPr lang="en-US" altLang="en-US" sz="1200" smtClean="0">
                <a:latin typeface="Arial" panose="020B0604020202020204" pitchFamily="34" charset="0"/>
              </a:rPr>
              <a:pPr/>
              <a:t>2/27/2025</a:t>
            </a:fld>
            <a:endParaRPr lang="en-US" altLang="en-US" sz="1200">
              <a:latin typeface="Arial" panose="020B0604020202020204" pitchFamily="34" charset="0"/>
            </a:endParaRPr>
          </a:p>
        </p:txBody>
      </p:sp>
      <p:sp>
        <p:nvSpPr>
          <p:cNvPr id="103427"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280B74-0037-4F44-8555-425B85B1382C}" type="slidenum">
              <a:rPr lang="en-US" altLang="en-US" sz="1200" smtClean="0">
                <a:latin typeface="Arial" panose="020B0604020202020204" pitchFamily="34" charset="0"/>
              </a:rPr>
              <a:pPr/>
              <a:t>13</a:t>
            </a:fld>
            <a:endParaRPr lang="en-US" altLang="en-US" sz="1200">
              <a:latin typeface="Arial" panose="020B0604020202020204" pitchFamily="34" charset="0"/>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66E8A2-3A75-4937-8FC9-C29A678A1ADD}" type="slidenum">
              <a:rPr lang="en-US" altLang="vi-VN" sz="1200" smtClean="0">
                <a:solidFill>
                  <a:srgbClr val="000000"/>
                </a:solidFill>
                <a:latin typeface="Arial" panose="020B0604020202020204" pitchFamily="34" charset="0"/>
              </a:rPr>
              <a:pPr/>
              <a:t>14</a:t>
            </a:fld>
            <a:endParaRPr lang="en-US" altLang="vi-VN" sz="1200">
              <a:solidFill>
                <a:srgbClr val="000000"/>
              </a:solidFill>
              <a:latin typeface="Arial" panose="020B0604020202020204"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4FDC48-4D36-46EC-AFF8-3CF2ECE05307}" type="slidenum">
              <a:rPr lang="en-US" altLang="vi-VN" sz="1200" smtClean="0">
                <a:solidFill>
                  <a:srgbClr val="000000"/>
                </a:solidFill>
                <a:latin typeface="Arial" panose="020B0604020202020204" pitchFamily="34" charset="0"/>
              </a:rPr>
              <a:pPr/>
              <a:t>15</a:t>
            </a:fld>
            <a:endParaRPr lang="en-US" altLang="vi-VN" sz="1200">
              <a:solidFill>
                <a:srgbClr val="000000"/>
              </a:solidFill>
              <a:latin typeface="Arial" panose="020B0604020202020204"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2D6084-FAAB-479E-ACD7-83D450281AF1}" type="datetime1">
              <a:rPr lang="en-US" altLang="en-US" sz="1200" smtClean="0">
                <a:latin typeface="Arial" panose="020B0604020202020204" pitchFamily="34" charset="0"/>
              </a:rPr>
              <a:pPr/>
              <a:t>2/27/2025</a:t>
            </a:fld>
            <a:endParaRPr lang="en-US" altLang="en-US" sz="1200">
              <a:latin typeface="Arial" panose="020B0604020202020204" pitchFamily="34" charset="0"/>
            </a:endParaRPr>
          </a:p>
        </p:txBody>
      </p:sp>
      <p:sp>
        <p:nvSpPr>
          <p:cNvPr id="105475"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99C0CDD-37E7-4012-A41F-1DF59F072172}" type="slidenum">
              <a:rPr lang="en-US" altLang="en-US" sz="1200" smtClean="0">
                <a:latin typeface="Arial" panose="020B0604020202020204" pitchFamily="34" charset="0"/>
              </a:rPr>
              <a:pPr/>
              <a:t>16</a:t>
            </a:fld>
            <a:endParaRPr lang="en-US" altLang="en-US" sz="1200">
              <a:latin typeface="Arial" panose="020B0604020202020204" pitchFamily="34" charset="0"/>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53D96D-2FAE-4E5A-814C-3EF96C784CA2}" type="datetime1">
              <a:rPr lang="en-US" altLang="en-US" sz="1200" smtClean="0">
                <a:latin typeface="Arial" panose="020B0604020202020204" pitchFamily="34" charset="0"/>
              </a:rPr>
              <a:pPr/>
              <a:t>2/27/2025</a:t>
            </a:fld>
            <a:endParaRPr lang="en-US" altLang="en-US" sz="1200">
              <a:latin typeface="Arial" panose="020B0604020202020204" pitchFamily="34" charset="0"/>
            </a:endParaRPr>
          </a:p>
        </p:txBody>
      </p:sp>
      <p:sp>
        <p:nvSpPr>
          <p:cNvPr id="107523"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A73C14A-4CCD-46D2-BF06-1C11ACC1CEC1}" type="slidenum">
              <a:rPr lang="en-US" altLang="en-US" sz="1200" smtClean="0">
                <a:latin typeface="Arial" panose="020B0604020202020204" pitchFamily="34" charset="0"/>
              </a:rPr>
              <a:pPr/>
              <a:t>17</a:t>
            </a:fld>
            <a:endParaRPr lang="en-US" altLang="en-US" sz="1200">
              <a:latin typeface="Arial" panose="020B0604020202020204" pitchFamily="34" charset="0"/>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30052"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1FC74C-818D-499F-B8A8-F670A7BA788C}" type="slidenum">
              <a:rPr lang="en-US" altLang="en-US" sz="1200" smtClean="0">
                <a:latin typeface="Arial" panose="020B0604020202020204" pitchFamily="34" charset="0"/>
              </a:rPr>
              <a:pPr/>
              <a:t>33</a:t>
            </a:fld>
            <a:endParaRPr lang="en-US" altLang="en-US" sz="1200">
              <a:latin typeface="Arial" panose="020B0604020202020204" pitchFamily="34" charset="0"/>
            </a:endParaRPr>
          </a:p>
        </p:txBody>
      </p:sp>
    </p:spTree>
    <p:extLst>
      <p:ext uri="{BB962C8B-B14F-4D97-AF65-F5344CB8AC3E}">
        <p14:creationId xmlns:p14="http://schemas.microsoft.com/office/powerpoint/2010/main" val="310452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223A88-D1B9-4A25-814C-FFBFD86CB24C}" type="slidenum">
              <a:rPr lang="en-US" altLang="en-US"/>
              <a:pPr>
                <a:defRPr/>
              </a:pPr>
              <a:t>‹#›</a:t>
            </a:fld>
            <a:endParaRPr lang="en-US" altLang="en-US"/>
          </a:p>
        </p:txBody>
      </p:sp>
    </p:spTree>
    <p:extLst>
      <p:ext uri="{BB962C8B-B14F-4D97-AF65-F5344CB8AC3E}">
        <p14:creationId xmlns:p14="http://schemas.microsoft.com/office/powerpoint/2010/main" val="395551387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654F68-C36B-4A82-8370-D94406487A5F}" type="slidenum">
              <a:rPr lang="en-US" altLang="en-US"/>
              <a:pPr>
                <a:defRPr/>
              </a:pPr>
              <a:t>‹#›</a:t>
            </a:fld>
            <a:endParaRPr lang="en-US" altLang="en-US"/>
          </a:p>
        </p:txBody>
      </p:sp>
    </p:spTree>
    <p:extLst>
      <p:ext uri="{BB962C8B-B14F-4D97-AF65-F5344CB8AC3E}">
        <p14:creationId xmlns:p14="http://schemas.microsoft.com/office/powerpoint/2010/main" val="138128830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32729D-5A5A-479C-A471-15F159EFD96C}" type="slidenum">
              <a:rPr lang="en-US" altLang="en-US"/>
              <a:pPr>
                <a:defRPr/>
              </a:pPr>
              <a:t>‹#›</a:t>
            </a:fld>
            <a:endParaRPr lang="en-US" altLang="en-US"/>
          </a:p>
        </p:txBody>
      </p:sp>
    </p:spTree>
    <p:extLst>
      <p:ext uri="{BB962C8B-B14F-4D97-AF65-F5344CB8AC3E}">
        <p14:creationId xmlns:p14="http://schemas.microsoft.com/office/powerpoint/2010/main" val="166197088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963168" y="573024"/>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63" name="Google Shape;63;p4"/>
          <p:cNvSpPr txBox="1">
            <a:spLocks noGrp="1"/>
          </p:cNvSpPr>
          <p:nvPr>
            <p:ph type="body" idx="1"/>
          </p:nvPr>
        </p:nvSpPr>
        <p:spPr>
          <a:xfrm>
            <a:off x="950967" y="1536633"/>
            <a:ext cx="10290000" cy="4853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Font typeface="Poppins"/>
              <a:buChar char="●"/>
              <a:defRPr>
                <a:latin typeface="Poppins"/>
                <a:ea typeface="Poppins"/>
                <a:cs typeface="Poppins"/>
                <a:sym typeface="Poppins"/>
              </a:defRPr>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
        <p:nvSpPr>
          <p:cNvPr id="64" name="Google Shape;64;p4"/>
          <p:cNvSpPr/>
          <p:nvPr/>
        </p:nvSpPr>
        <p:spPr>
          <a:xfrm>
            <a:off x="11032201" y="-565498"/>
            <a:ext cx="1285559" cy="1285505"/>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sp>
        <p:nvSpPr>
          <p:cNvPr id="65" name="Google Shape;65;p4"/>
          <p:cNvSpPr/>
          <p:nvPr/>
        </p:nvSpPr>
        <p:spPr>
          <a:xfrm>
            <a:off x="0" y="6372033"/>
            <a:ext cx="883845" cy="883632"/>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200"/>
          </a:p>
        </p:txBody>
      </p:sp>
      <p:grpSp>
        <p:nvGrpSpPr>
          <p:cNvPr id="66" name="Google Shape;66;p4"/>
          <p:cNvGrpSpPr/>
          <p:nvPr/>
        </p:nvGrpSpPr>
        <p:grpSpPr>
          <a:xfrm>
            <a:off x="680626" y="6341207"/>
            <a:ext cx="1090479" cy="1090195"/>
            <a:chOff x="813569" y="4603505"/>
            <a:chExt cx="817859" cy="817646"/>
          </a:xfrm>
        </p:grpSpPr>
        <p:sp>
          <p:nvSpPr>
            <p:cNvPr id="67" name="Google Shape;67;p4"/>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8" name="Google Shape;68;p4"/>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69" name="Google Shape;69;p4"/>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0" name="Google Shape;70;p4"/>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1" name="Google Shape;71;p4"/>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2" name="Google Shape;72;p4"/>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3" name="Google Shape;73;p4"/>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4" name="Google Shape;74;p4"/>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5" name="Google Shape;75;p4"/>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6" name="Google Shape;76;p4"/>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7" name="Google Shape;77;p4"/>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8" name="Google Shape;78;p4"/>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79" name="Google Shape;79;p4"/>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0" name="Google Shape;80;p4"/>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1" name="Google Shape;81;p4"/>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2" name="Google Shape;82;p4"/>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3" name="Google Shape;83;p4"/>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4" name="Google Shape;84;p4"/>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5" name="Google Shape;85;p4"/>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6" name="Google Shape;86;p4"/>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87" name="Google Shape;87;p4"/>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grpSp>
        <p:nvGrpSpPr>
          <p:cNvPr id="88" name="Google Shape;88;p4"/>
          <p:cNvGrpSpPr/>
          <p:nvPr/>
        </p:nvGrpSpPr>
        <p:grpSpPr>
          <a:xfrm>
            <a:off x="10374871" y="-354716"/>
            <a:ext cx="989659" cy="989659"/>
            <a:chOff x="7072361" y="-871003"/>
            <a:chExt cx="1042917" cy="1042917"/>
          </a:xfrm>
        </p:grpSpPr>
        <p:sp>
          <p:nvSpPr>
            <p:cNvPr id="89" name="Google Shape;89;p4"/>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0" name="Google Shape;90;p4"/>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1" name="Google Shape;91;p4"/>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2" name="Google Shape;92;p4"/>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3" name="Google Shape;93;p4"/>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4" name="Google Shape;94;p4"/>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5" name="Google Shape;95;p4"/>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6" name="Google Shape;96;p4"/>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7" name="Google Shape;97;p4"/>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8" name="Google Shape;98;p4"/>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99" name="Google Shape;99;p4"/>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0" name="Google Shape;100;p4"/>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1" name="Google Shape;101;p4"/>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2" name="Google Shape;102;p4"/>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3" name="Google Shape;103;p4"/>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4" name="Google Shape;104;p4"/>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5" name="Google Shape;105;p4"/>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6" name="Google Shape;106;p4"/>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7" name="Google Shape;107;p4"/>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8" name="Google Shape;108;p4"/>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sp>
          <p:nvSpPr>
            <p:cNvPr id="109" name="Google Shape;109;p4"/>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p>
          </p:txBody>
        </p:sp>
      </p:grpSp>
    </p:spTree>
    <p:extLst>
      <p:ext uri="{BB962C8B-B14F-4D97-AF65-F5344CB8AC3E}">
        <p14:creationId xmlns:p14="http://schemas.microsoft.com/office/powerpoint/2010/main" val="340127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288088" y="5345113"/>
            <a:ext cx="5903912" cy="1512887"/>
            <a:chOff x="2971" y="3367"/>
            <a:chExt cx="2789" cy="953"/>
          </a:xfrm>
        </p:grpSpPr>
        <p:sp>
          <p:nvSpPr>
            <p:cNvPr id="5" name="Freeform 3"/>
            <p:cNvSpPr>
              <a:spLocks/>
            </p:cNvSpPr>
            <p:nvPr/>
          </p:nvSpPr>
          <p:spPr bwMode="ltGray">
            <a:xfrm>
              <a:off x="2971" y="3367"/>
              <a:ext cx="2789" cy="953"/>
            </a:xfrm>
            <a:custGeom>
              <a:avLst/>
              <a:gdLst>
                <a:gd name="T0" fmla="*/ 2822 w 2780"/>
                <a:gd name="T1" fmla="*/ 18 h 953"/>
                <a:gd name="T2" fmla="*/ 2732 w 2780"/>
                <a:gd name="T3" fmla="*/ 24 h 953"/>
                <a:gd name="T4" fmla="*/ 2665 w 2780"/>
                <a:gd name="T5" fmla="*/ 102 h 953"/>
                <a:gd name="T6" fmla="*/ 2559 w 2780"/>
                <a:gd name="T7" fmla="*/ 156 h 953"/>
                <a:gd name="T8" fmla="*/ 2553 w 2780"/>
                <a:gd name="T9" fmla="*/ 222 h 953"/>
                <a:gd name="T10" fmla="*/ 2535 w 2780"/>
                <a:gd name="T11" fmla="*/ 246 h 953"/>
                <a:gd name="T12" fmla="*/ 2517 w 2780"/>
                <a:gd name="T13" fmla="*/ 252 h 953"/>
                <a:gd name="T14" fmla="*/ 2445 w 2780"/>
                <a:gd name="T15" fmla="*/ 210 h 953"/>
                <a:gd name="T16" fmla="*/ 2302 w 2780"/>
                <a:gd name="T17" fmla="*/ 192 h 953"/>
                <a:gd name="T18" fmla="*/ 2278 w 2780"/>
                <a:gd name="T19" fmla="*/ 186 h 953"/>
                <a:gd name="T20" fmla="*/ 2260 w 2780"/>
                <a:gd name="T21" fmla="*/ 192 h 953"/>
                <a:gd name="T22" fmla="*/ 2188 w 2780"/>
                <a:gd name="T23" fmla="*/ 228 h 953"/>
                <a:gd name="T24" fmla="*/ 2152 w 2780"/>
                <a:gd name="T25" fmla="*/ 240 h 953"/>
                <a:gd name="T26" fmla="*/ 2128 w 2780"/>
                <a:gd name="T27" fmla="*/ 246 h 953"/>
                <a:gd name="T28" fmla="*/ 2116 w 2780"/>
                <a:gd name="T29" fmla="*/ 258 h 953"/>
                <a:gd name="T30" fmla="*/ 2116 w 2780"/>
                <a:gd name="T31" fmla="*/ 276 h 953"/>
                <a:gd name="T32" fmla="*/ 2093 w 2780"/>
                <a:gd name="T33" fmla="*/ 300 h 953"/>
                <a:gd name="T34" fmla="*/ 2075 w 2780"/>
                <a:gd name="T35" fmla="*/ 312 h 953"/>
                <a:gd name="T36" fmla="*/ 2063 w 2780"/>
                <a:gd name="T37" fmla="*/ 324 h 953"/>
                <a:gd name="T38" fmla="*/ 2051 w 2780"/>
                <a:gd name="T39" fmla="*/ 336 h 953"/>
                <a:gd name="T40" fmla="*/ 2016 w 2780"/>
                <a:gd name="T41" fmla="*/ 342 h 953"/>
                <a:gd name="T42" fmla="*/ 1949 w 2780"/>
                <a:gd name="T43" fmla="*/ 336 h 953"/>
                <a:gd name="T44" fmla="*/ 1913 w 2780"/>
                <a:gd name="T45" fmla="*/ 330 h 953"/>
                <a:gd name="T46" fmla="*/ 1901 w 2780"/>
                <a:gd name="T47" fmla="*/ 342 h 953"/>
                <a:gd name="T48" fmla="*/ 1889 w 2780"/>
                <a:gd name="T49" fmla="*/ 354 h 953"/>
                <a:gd name="T50" fmla="*/ 1859 w 2780"/>
                <a:gd name="T51" fmla="*/ 360 h 953"/>
                <a:gd name="T52" fmla="*/ 1800 w 2780"/>
                <a:gd name="T53" fmla="*/ 342 h 953"/>
                <a:gd name="T54" fmla="*/ 1776 w 2780"/>
                <a:gd name="T55" fmla="*/ 342 h 953"/>
                <a:gd name="T56" fmla="*/ 1752 w 2780"/>
                <a:gd name="T57" fmla="*/ 354 h 953"/>
                <a:gd name="T58" fmla="*/ 1686 w 2780"/>
                <a:gd name="T59" fmla="*/ 425 h 953"/>
                <a:gd name="T60" fmla="*/ 1644 w 2780"/>
                <a:gd name="T61" fmla="*/ 569 h 953"/>
                <a:gd name="T62" fmla="*/ 1644 w 2780"/>
                <a:gd name="T63" fmla="*/ 593 h 953"/>
                <a:gd name="T64" fmla="*/ 1650 w 2780"/>
                <a:gd name="T65" fmla="*/ 641 h 953"/>
                <a:gd name="T66" fmla="*/ 1668 w 2780"/>
                <a:gd name="T67" fmla="*/ 659 h 953"/>
                <a:gd name="T68" fmla="*/ 1662 w 2780"/>
                <a:gd name="T69" fmla="*/ 671 h 953"/>
                <a:gd name="T70" fmla="*/ 1650 w 2780"/>
                <a:gd name="T71" fmla="*/ 683 h 953"/>
                <a:gd name="T72" fmla="*/ 1572 w 2780"/>
                <a:gd name="T73" fmla="*/ 689 h 953"/>
                <a:gd name="T74" fmla="*/ 1495 w 2780"/>
                <a:gd name="T75" fmla="*/ 629 h 953"/>
                <a:gd name="T76" fmla="*/ 1357 w 2780"/>
                <a:gd name="T77" fmla="*/ 587 h 953"/>
                <a:gd name="T78" fmla="*/ 1208 w 2780"/>
                <a:gd name="T79" fmla="*/ 671 h 953"/>
                <a:gd name="T80" fmla="*/ 1034 w 2780"/>
                <a:gd name="T81" fmla="*/ 731 h 953"/>
                <a:gd name="T82" fmla="*/ 831 w 2780"/>
                <a:gd name="T83" fmla="*/ 743 h 953"/>
                <a:gd name="T84" fmla="*/ 640 w 2780"/>
                <a:gd name="T85" fmla="*/ 701 h 953"/>
                <a:gd name="T86" fmla="*/ 580 w 2780"/>
                <a:gd name="T87" fmla="*/ 695 h 953"/>
                <a:gd name="T88" fmla="*/ 568 w 2780"/>
                <a:gd name="T89" fmla="*/ 701 h 953"/>
                <a:gd name="T90" fmla="*/ 532 w 2780"/>
                <a:gd name="T91" fmla="*/ 731 h 953"/>
                <a:gd name="T92" fmla="*/ 442 w 2780"/>
                <a:gd name="T93" fmla="*/ 809 h 953"/>
                <a:gd name="T94" fmla="*/ 412 w 2780"/>
                <a:gd name="T95" fmla="*/ 821 h 953"/>
                <a:gd name="T96" fmla="*/ 388 w 2780"/>
                <a:gd name="T97" fmla="*/ 821 h 953"/>
                <a:gd name="T98" fmla="*/ 341 w 2780"/>
                <a:gd name="T99" fmla="*/ 827 h 953"/>
                <a:gd name="T100" fmla="*/ 215 w 2780"/>
                <a:gd name="T101" fmla="*/ 851 h 953"/>
                <a:gd name="T102" fmla="*/ 17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3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vi-VN"/>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0" name="Freeform 8"/>
            <p:cNvSpPr>
              <a:spLocks/>
            </p:cNvSpPr>
            <p:nvPr/>
          </p:nvSpPr>
          <p:spPr bwMode="ltGray">
            <a:xfrm>
              <a:off x="4700" y="3697"/>
              <a:ext cx="274"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grpSp>
      <p:sp>
        <p:nvSpPr>
          <p:cNvPr id="235538" name="Rectangle 18"/>
          <p:cNvSpPr>
            <a:spLocks noGrp="1" noChangeArrowheads="1"/>
          </p:cNvSpPr>
          <p:nvPr>
            <p:ph type="ctrTitle" sz="quarter"/>
          </p:nvPr>
        </p:nvSpPr>
        <p:spPr>
          <a:xfrm>
            <a:off x="914400" y="1600200"/>
            <a:ext cx="10363200" cy="1828800"/>
          </a:xfrm>
        </p:spPr>
        <p:txBody>
          <a:bodyPr anchor="b"/>
          <a:lstStyle>
            <a:lvl1pPr>
              <a:defRPr/>
            </a:lvl1pPr>
          </a:lstStyle>
          <a:p>
            <a:pPr lvl="0"/>
            <a:r>
              <a:rPr lang="en-US" altLang="vi-VN" noProof="0"/>
              <a:t>Click to edit Master title style</a:t>
            </a:r>
          </a:p>
        </p:txBody>
      </p:sp>
      <p:sp>
        <p:nvSpPr>
          <p:cNvPr id="235539"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a:lvl1pPr>
          </a:lstStyle>
          <a:p>
            <a:pPr lvl="0"/>
            <a:r>
              <a:rPr lang="en-US" altLang="vi-VN" noProof="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vi-VN"/>
          </a:p>
        </p:txBody>
      </p:sp>
      <p:sp>
        <p:nvSpPr>
          <p:cNvPr id="21" name="Rectangle 21"/>
          <p:cNvSpPr>
            <a:spLocks noGrp="1" noChangeArrowheads="1"/>
          </p:cNvSpPr>
          <p:nvPr>
            <p:ph type="ftr" sz="quarter" idx="11"/>
          </p:nvPr>
        </p:nvSpPr>
        <p:spPr/>
        <p:txBody>
          <a:bodyPr/>
          <a:lstStyle>
            <a:lvl1pPr>
              <a:defRPr/>
            </a:lvl1pPr>
          </a:lstStyle>
          <a:p>
            <a:pPr>
              <a:defRPr/>
            </a:pPr>
            <a:endParaRPr lang="en-US" altLang="vi-VN"/>
          </a:p>
        </p:txBody>
      </p:sp>
      <p:sp>
        <p:nvSpPr>
          <p:cNvPr id="22" name="Rectangle 22"/>
          <p:cNvSpPr>
            <a:spLocks noGrp="1" noChangeArrowheads="1"/>
          </p:cNvSpPr>
          <p:nvPr>
            <p:ph type="sldNum" sz="quarter" idx="12"/>
          </p:nvPr>
        </p:nvSpPr>
        <p:spPr/>
        <p:txBody>
          <a:bodyPr/>
          <a:lstStyle>
            <a:lvl1pPr>
              <a:defRPr/>
            </a:lvl1pPr>
          </a:lstStyle>
          <a:p>
            <a:pPr>
              <a:defRPr/>
            </a:pPr>
            <a:fld id="{626D1D29-DA67-4B05-9EA1-BFCB6EA6A4EB}" type="slidenum">
              <a:rPr lang="en-US" altLang="vi-VN"/>
              <a:pPr>
                <a:defRPr/>
              </a:pPr>
              <a:t>‹#›</a:t>
            </a:fld>
            <a:endParaRPr lang="en-US" altLang="vi-VN"/>
          </a:p>
        </p:txBody>
      </p:sp>
    </p:spTree>
    <p:extLst>
      <p:ext uri="{BB962C8B-B14F-4D97-AF65-F5344CB8AC3E}">
        <p14:creationId xmlns:p14="http://schemas.microsoft.com/office/powerpoint/2010/main" val="4135979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p:cNvSpPr>
            <a:spLocks noGrp="1" noChangeArrowheads="1"/>
          </p:cNvSpPr>
          <p:nvPr>
            <p:ph type="sldNum" sz="quarter" idx="12"/>
          </p:nvPr>
        </p:nvSpPr>
        <p:spPr>
          <a:ln/>
        </p:spPr>
        <p:txBody>
          <a:bodyPr/>
          <a:lstStyle>
            <a:lvl1pPr>
              <a:defRPr/>
            </a:lvl1pPr>
          </a:lstStyle>
          <a:p>
            <a:pPr>
              <a:defRPr/>
            </a:pPr>
            <a:fld id="{0FB06B29-2EA9-4E0B-9459-290129F46F04}" type="slidenum">
              <a:rPr lang="en-US" altLang="vi-VN"/>
              <a:pPr>
                <a:defRPr/>
              </a:pPr>
              <a:t>‹#›</a:t>
            </a:fld>
            <a:endParaRPr lang="en-US" altLang="vi-VN"/>
          </a:p>
        </p:txBody>
      </p:sp>
    </p:spTree>
    <p:extLst>
      <p:ext uri="{BB962C8B-B14F-4D97-AF65-F5344CB8AC3E}">
        <p14:creationId xmlns:p14="http://schemas.microsoft.com/office/powerpoint/2010/main" val="3860736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p:cNvSpPr>
            <a:spLocks noGrp="1" noChangeArrowheads="1"/>
          </p:cNvSpPr>
          <p:nvPr>
            <p:ph type="sldNum" sz="quarter" idx="12"/>
          </p:nvPr>
        </p:nvSpPr>
        <p:spPr>
          <a:ln/>
        </p:spPr>
        <p:txBody>
          <a:bodyPr/>
          <a:lstStyle>
            <a:lvl1pPr>
              <a:defRPr/>
            </a:lvl1pPr>
          </a:lstStyle>
          <a:p>
            <a:pPr>
              <a:defRPr/>
            </a:pPr>
            <a:fld id="{A50114DF-F970-4F42-ADD7-7B8D6E3039E5}" type="slidenum">
              <a:rPr lang="en-US" altLang="vi-VN"/>
              <a:pPr>
                <a:defRPr/>
              </a:pPr>
              <a:t>‹#›</a:t>
            </a:fld>
            <a:endParaRPr lang="en-US" altLang="vi-VN"/>
          </a:p>
        </p:txBody>
      </p:sp>
    </p:spTree>
    <p:extLst>
      <p:ext uri="{BB962C8B-B14F-4D97-AF65-F5344CB8AC3E}">
        <p14:creationId xmlns:p14="http://schemas.microsoft.com/office/powerpoint/2010/main" val="157329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p:cNvSpPr>
            <a:spLocks noGrp="1" noChangeArrowheads="1"/>
          </p:cNvSpPr>
          <p:nvPr>
            <p:ph type="sldNum" sz="quarter" idx="12"/>
          </p:nvPr>
        </p:nvSpPr>
        <p:spPr>
          <a:ln/>
        </p:spPr>
        <p:txBody>
          <a:bodyPr/>
          <a:lstStyle>
            <a:lvl1pPr>
              <a:defRPr/>
            </a:lvl1pPr>
          </a:lstStyle>
          <a:p>
            <a:pPr>
              <a:defRPr/>
            </a:pPr>
            <a:fld id="{5E4C0113-36F8-4603-8CC1-12E52E8494B3}" type="slidenum">
              <a:rPr lang="en-US" altLang="vi-VN"/>
              <a:pPr>
                <a:defRPr/>
              </a:pPr>
              <a:t>‹#›</a:t>
            </a:fld>
            <a:endParaRPr lang="en-US" altLang="vi-VN"/>
          </a:p>
        </p:txBody>
      </p:sp>
    </p:spTree>
    <p:extLst>
      <p:ext uri="{BB962C8B-B14F-4D97-AF65-F5344CB8AC3E}">
        <p14:creationId xmlns:p14="http://schemas.microsoft.com/office/powerpoint/2010/main" val="341205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21"/>
          <p:cNvSpPr>
            <a:spLocks noGrp="1" noChangeArrowheads="1"/>
          </p:cNvSpPr>
          <p:nvPr>
            <p:ph type="sldNum" sz="quarter" idx="12"/>
          </p:nvPr>
        </p:nvSpPr>
        <p:spPr>
          <a:ln/>
        </p:spPr>
        <p:txBody>
          <a:bodyPr/>
          <a:lstStyle>
            <a:lvl1pPr>
              <a:defRPr/>
            </a:lvl1pPr>
          </a:lstStyle>
          <a:p>
            <a:pPr>
              <a:defRPr/>
            </a:pPr>
            <a:fld id="{CBD916F8-B517-4EFD-808C-1ABF3332DAA3}" type="slidenum">
              <a:rPr lang="en-US" altLang="vi-VN"/>
              <a:pPr>
                <a:defRPr/>
              </a:pPr>
              <a:t>‹#›</a:t>
            </a:fld>
            <a:endParaRPr lang="en-US" altLang="vi-VN"/>
          </a:p>
        </p:txBody>
      </p:sp>
    </p:spTree>
    <p:extLst>
      <p:ext uri="{BB962C8B-B14F-4D97-AF65-F5344CB8AC3E}">
        <p14:creationId xmlns:p14="http://schemas.microsoft.com/office/powerpoint/2010/main" val="2387356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21"/>
          <p:cNvSpPr>
            <a:spLocks noGrp="1" noChangeArrowheads="1"/>
          </p:cNvSpPr>
          <p:nvPr>
            <p:ph type="sldNum" sz="quarter" idx="12"/>
          </p:nvPr>
        </p:nvSpPr>
        <p:spPr>
          <a:ln/>
        </p:spPr>
        <p:txBody>
          <a:bodyPr/>
          <a:lstStyle>
            <a:lvl1pPr>
              <a:defRPr/>
            </a:lvl1pPr>
          </a:lstStyle>
          <a:p>
            <a:pPr>
              <a:defRPr/>
            </a:pPr>
            <a:fld id="{7AB1F630-00BD-4A33-B635-36FF27AE4C73}" type="slidenum">
              <a:rPr lang="en-US" altLang="vi-VN"/>
              <a:pPr>
                <a:defRPr/>
              </a:pPr>
              <a:t>‹#›</a:t>
            </a:fld>
            <a:endParaRPr lang="en-US" altLang="vi-VN"/>
          </a:p>
        </p:txBody>
      </p:sp>
    </p:spTree>
    <p:extLst>
      <p:ext uri="{BB962C8B-B14F-4D97-AF65-F5344CB8AC3E}">
        <p14:creationId xmlns:p14="http://schemas.microsoft.com/office/powerpoint/2010/main" val="1426029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21"/>
          <p:cNvSpPr>
            <a:spLocks noGrp="1" noChangeArrowheads="1"/>
          </p:cNvSpPr>
          <p:nvPr>
            <p:ph type="sldNum" sz="quarter" idx="12"/>
          </p:nvPr>
        </p:nvSpPr>
        <p:spPr>
          <a:ln/>
        </p:spPr>
        <p:txBody>
          <a:bodyPr/>
          <a:lstStyle>
            <a:lvl1pPr>
              <a:defRPr/>
            </a:lvl1pPr>
          </a:lstStyle>
          <a:p>
            <a:pPr>
              <a:defRPr/>
            </a:pPr>
            <a:fld id="{A8E10D67-213E-4956-B0E8-EA89D5F883D2}" type="slidenum">
              <a:rPr lang="en-US" altLang="vi-VN"/>
              <a:pPr>
                <a:defRPr/>
              </a:pPr>
              <a:t>‹#›</a:t>
            </a:fld>
            <a:endParaRPr lang="en-US" altLang="vi-VN"/>
          </a:p>
        </p:txBody>
      </p:sp>
    </p:spTree>
    <p:extLst>
      <p:ext uri="{BB962C8B-B14F-4D97-AF65-F5344CB8AC3E}">
        <p14:creationId xmlns:p14="http://schemas.microsoft.com/office/powerpoint/2010/main" val="395948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7B33FE-6251-4312-AB15-F31E4E42E47E}" type="slidenum">
              <a:rPr lang="en-US" altLang="en-US"/>
              <a:pPr>
                <a:defRPr/>
              </a:pPr>
              <a:t>‹#›</a:t>
            </a:fld>
            <a:endParaRPr lang="en-US" altLang="en-US"/>
          </a:p>
        </p:txBody>
      </p:sp>
    </p:spTree>
    <p:extLst>
      <p:ext uri="{BB962C8B-B14F-4D97-AF65-F5344CB8AC3E}">
        <p14:creationId xmlns:p14="http://schemas.microsoft.com/office/powerpoint/2010/main" val="187204736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p:cNvSpPr>
            <a:spLocks noGrp="1" noChangeArrowheads="1"/>
          </p:cNvSpPr>
          <p:nvPr>
            <p:ph type="sldNum" sz="quarter" idx="12"/>
          </p:nvPr>
        </p:nvSpPr>
        <p:spPr>
          <a:ln/>
        </p:spPr>
        <p:txBody>
          <a:bodyPr/>
          <a:lstStyle>
            <a:lvl1pPr>
              <a:defRPr/>
            </a:lvl1pPr>
          </a:lstStyle>
          <a:p>
            <a:pPr>
              <a:defRPr/>
            </a:pPr>
            <a:fld id="{95BCF643-3C1A-450D-8225-82316217FF21}" type="slidenum">
              <a:rPr lang="en-US" altLang="vi-VN"/>
              <a:pPr>
                <a:defRPr/>
              </a:pPr>
              <a:t>‹#›</a:t>
            </a:fld>
            <a:endParaRPr lang="en-US" altLang="vi-VN"/>
          </a:p>
        </p:txBody>
      </p:sp>
    </p:spTree>
    <p:extLst>
      <p:ext uri="{BB962C8B-B14F-4D97-AF65-F5344CB8AC3E}">
        <p14:creationId xmlns:p14="http://schemas.microsoft.com/office/powerpoint/2010/main" val="3609686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p:cNvSpPr>
            <a:spLocks noGrp="1" noChangeArrowheads="1"/>
          </p:cNvSpPr>
          <p:nvPr>
            <p:ph type="sldNum" sz="quarter" idx="12"/>
          </p:nvPr>
        </p:nvSpPr>
        <p:spPr>
          <a:ln/>
        </p:spPr>
        <p:txBody>
          <a:bodyPr/>
          <a:lstStyle>
            <a:lvl1pPr>
              <a:defRPr/>
            </a:lvl1pPr>
          </a:lstStyle>
          <a:p>
            <a:pPr>
              <a:defRPr/>
            </a:pPr>
            <a:fld id="{89D34A31-C326-43A1-BC2F-3285C8681386}" type="slidenum">
              <a:rPr lang="en-US" altLang="vi-VN"/>
              <a:pPr>
                <a:defRPr/>
              </a:pPr>
              <a:t>‹#›</a:t>
            </a:fld>
            <a:endParaRPr lang="en-US" altLang="vi-VN"/>
          </a:p>
        </p:txBody>
      </p:sp>
    </p:spTree>
    <p:extLst>
      <p:ext uri="{BB962C8B-B14F-4D97-AF65-F5344CB8AC3E}">
        <p14:creationId xmlns:p14="http://schemas.microsoft.com/office/powerpoint/2010/main" val="32397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p:cNvSpPr>
            <a:spLocks noGrp="1" noChangeArrowheads="1"/>
          </p:cNvSpPr>
          <p:nvPr>
            <p:ph type="sldNum" sz="quarter" idx="12"/>
          </p:nvPr>
        </p:nvSpPr>
        <p:spPr>
          <a:ln/>
        </p:spPr>
        <p:txBody>
          <a:bodyPr/>
          <a:lstStyle>
            <a:lvl1pPr>
              <a:defRPr/>
            </a:lvl1pPr>
          </a:lstStyle>
          <a:p>
            <a:pPr>
              <a:defRPr/>
            </a:pPr>
            <a:fld id="{284933EE-98D5-49C2-B0FE-103A89B5FADD}" type="slidenum">
              <a:rPr lang="en-US" altLang="vi-VN"/>
              <a:pPr>
                <a:defRPr/>
              </a:pPr>
              <a:t>‹#›</a:t>
            </a:fld>
            <a:endParaRPr lang="en-US" altLang="vi-VN"/>
          </a:p>
        </p:txBody>
      </p:sp>
    </p:spTree>
    <p:extLst>
      <p:ext uri="{BB962C8B-B14F-4D97-AF65-F5344CB8AC3E}">
        <p14:creationId xmlns:p14="http://schemas.microsoft.com/office/powerpoint/2010/main" val="3886526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p:cNvSpPr>
            <a:spLocks noGrp="1" noChangeArrowheads="1"/>
          </p:cNvSpPr>
          <p:nvPr>
            <p:ph type="sldNum" sz="quarter" idx="12"/>
          </p:nvPr>
        </p:nvSpPr>
        <p:spPr>
          <a:ln/>
        </p:spPr>
        <p:txBody>
          <a:bodyPr/>
          <a:lstStyle>
            <a:lvl1pPr>
              <a:defRPr/>
            </a:lvl1pPr>
          </a:lstStyle>
          <a:p>
            <a:pPr>
              <a:defRPr/>
            </a:pPr>
            <a:fld id="{B3C08BC8-69D0-4C5E-88C3-57D97C16BE5D}" type="slidenum">
              <a:rPr lang="en-US" altLang="vi-VN"/>
              <a:pPr>
                <a:defRPr/>
              </a:pPr>
              <a:t>‹#›</a:t>
            </a:fld>
            <a:endParaRPr lang="en-US" altLang="vi-VN"/>
          </a:p>
        </p:txBody>
      </p:sp>
    </p:spTree>
    <p:extLst>
      <p:ext uri="{BB962C8B-B14F-4D97-AF65-F5344CB8AC3E}">
        <p14:creationId xmlns:p14="http://schemas.microsoft.com/office/powerpoint/2010/main" val="2334049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27C7A407-63F4-4515-9DF6-C03003478ECA}" type="slidenum">
              <a:rPr lang="en-US" altLang="vi-VN"/>
              <a:pPr>
                <a:defRPr/>
              </a:pPr>
              <a:t>‹#›</a:t>
            </a:fld>
            <a:endParaRPr lang="en-US" altLang="vi-VN"/>
          </a:p>
        </p:txBody>
      </p:sp>
    </p:spTree>
    <p:extLst>
      <p:ext uri="{BB962C8B-B14F-4D97-AF65-F5344CB8AC3E}">
        <p14:creationId xmlns:p14="http://schemas.microsoft.com/office/powerpoint/2010/main" val="2355032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11D45610-9655-48AA-B321-F2D94EFE9FCA}" type="slidenum">
              <a:rPr lang="en-US" altLang="vi-VN"/>
              <a:pPr>
                <a:defRPr/>
              </a:pPr>
              <a:t>‹#›</a:t>
            </a:fld>
            <a:endParaRPr lang="en-US" altLang="vi-VN"/>
          </a:p>
        </p:txBody>
      </p:sp>
    </p:spTree>
    <p:extLst>
      <p:ext uri="{BB962C8B-B14F-4D97-AF65-F5344CB8AC3E}">
        <p14:creationId xmlns:p14="http://schemas.microsoft.com/office/powerpoint/2010/main" val="2093386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0CC9D420-83EF-4B4F-8754-233AAA4D0011}" type="slidenum">
              <a:rPr lang="en-US" altLang="vi-VN"/>
              <a:pPr>
                <a:defRPr/>
              </a:pPr>
              <a:t>‹#›</a:t>
            </a:fld>
            <a:endParaRPr lang="en-US" altLang="vi-VN"/>
          </a:p>
        </p:txBody>
      </p:sp>
    </p:spTree>
    <p:extLst>
      <p:ext uri="{BB962C8B-B14F-4D97-AF65-F5344CB8AC3E}">
        <p14:creationId xmlns:p14="http://schemas.microsoft.com/office/powerpoint/2010/main" val="2792159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A413180F-0014-41BB-BEDF-166FA3FF50EC}" type="slidenum">
              <a:rPr lang="en-US" altLang="vi-VN"/>
              <a:pPr>
                <a:defRPr/>
              </a:pPr>
              <a:t>‹#›</a:t>
            </a:fld>
            <a:endParaRPr lang="en-US" altLang="vi-VN"/>
          </a:p>
        </p:txBody>
      </p:sp>
    </p:spTree>
    <p:extLst>
      <p:ext uri="{BB962C8B-B14F-4D97-AF65-F5344CB8AC3E}">
        <p14:creationId xmlns:p14="http://schemas.microsoft.com/office/powerpoint/2010/main" val="528343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8D02929D-30F5-417A-A88F-93FB5B67D60A}" type="slidenum">
              <a:rPr lang="en-US" altLang="vi-VN"/>
              <a:pPr>
                <a:defRPr/>
              </a:pPr>
              <a:t>‹#›</a:t>
            </a:fld>
            <a:endParaRPr lang="en-US" altLang="vi-VN"/>
          </a:p>
        </p:txBody>
      </p:sp>
    </p:spTree>
    <p:extLst>
      <p:ext uri="{BB962C8B-B14F-4D97-AF65-F5344CB8AC3E}">
        <p14:creationId xmlns:p14="http://schemas.microsoft.com/office/powerpoint/2010/main" val="931748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8DAADE7B-67A3-4484-9D92-820865882648}" type="slidenum">
              <a:rPr lang="en-US" altLang="vi-VN"/>
              <a:pPr>
                <a:defRPr/>
              </a:pPr>
              <a:t>‹#›</a:t>
            </a:fld>
            <a:endParaRPr lang="en-US" altLang="vi-VN"/>
          </a:p>
        </p:txBody>
      </p:sp>
    </p:spTree>
    <p:extLst>
      <p:ext uri="{BB962C8B-B14F-4D97-AF65-F5344CB8AC3E}">
        <p14:creationId xmlns:p14="http://schemas.microsoft.com/office/powerpoint/2010/main" val="398903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861D6B-14EA-474B-AF77-EC7C54B1B447}" type="slidenum">
              <a:rPr lang="en-US" altLang="en-US"/>
              <a:pPr>
                <a:defRPr/>
              </a:pPr>
              <a:t>‹#›</a:t>
            </a:fld>
            <a:endParaRPr lang="en-US" altLang="en-US"/>
          </a:p>
        </p:txBody>
      </p:sp>
    </p:spTree>
    <p:extLst>
      <p:ext uri="{BB962C8B-B14F-4D97-AF65-F5344CB8AC3E}">
        <p14:creationId xmlns:p14="http://schemas.microsoft.com/office/powerpoint/2010/main" val="1643826341"/>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CC6D6B57-4205-4F38-8E3F-ED6E8163ADEC}" type="slidenum">
              <a:rPr lang="en-US" altLang="vi-VN"/>
              <a:pPr>
                <a:defRPr/>
              </a:pPr>
              <a:t>‹#›</a:t>
            </a:fld>
            <a:endParaRPr lang="en-US" altLang="vi-VN"/>
          </a:p>
        </p:txBody>
      </p:sp>
    </p:spTree>
    <p:extLst>
      <p:ext uri="{BB962C8B-B14F-4D97-AF65-F5344CB8AC3E}">
        <p14:creationId xmlns:p14="http://schemas.microsoft.com/office/powerpoint/2010/main" val="4200808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49635182-0009-466B-8830-01A276E4DB68}" type="slidenum">
              <a:rPr lang="en-US" altLang="vi-VN"/>
              <a:pPr>
                <a:defRPr/>
              </a:pPr>
              <a:t>‹#›</a:t>
            </a:fld>
            <a:endParaRPr lang="en-US" altLang="vi-VN"/>
          </a:p>
        </p:txBody>
      </p:sp>
    </p:spTree>
    <p:extLst>
      <p:ext uri="{BB962C8B-B14F-4D97-AF65-F5344CB8AC3E}">
        <p14:creationId xmlns:p14="http://schemas.microsoft.com/office/powerpoint/2010/main" val="3513568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D80159EE-AE77-494D-BB3F-A86B26939739}" type="slidenum">
              <a:rPr lang="en-US" altLang="vi-VN"/>
              <a:pPr>
                <a:defRPr/>
              </a:pPr>
              <a:t>‹#›</a:t>
            </a:fld>
            <a:endParaRPr lang="en-US" altLang="vi-VN"/>
          </a:p>
        </p:txBody>
      </p:sp>
    </p:spTree>
    <p:extLst>
      <p:ext uri="{BB962C8B-B14F-4D97-AF65-F5344CB8AC3E}">
        <p14:creationId xmlns:p14="http://schemas.microsoft.com/office/powerpoint/2010/main" val="818193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3A1A4033-9EEC-4FA0-AA3B-8E4D9D348F9C}" type="slidenum">
              <a:rPr lang="en-US" altLang="vi-VN"/>
              <a:pPr>
                <a:defRPr/>
              </a:pPr>
              <a:t>‹#›</a:t>
            </a:fld>
            <a:endParaRPr lang="en-US" altLang="vi-VN"/>
          </a:p>
        </p:txBody>
      </p:sp>
    </p:spTree>
    <p:extLst>
      <p:ext uri="{BB962C8B-B14F-4D97-AF65-F5344CB8AC3E}">
        <p14:creationId xmlns:p14="http://schemas.microsoft.com/office/powerpoint/2010/main" val="4262992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1A37EE2D-32C4-457C-ADEC-DDFEE3594D78}" type="slidenum">
              <a:rPr lang="en-US" altLang="vi-VN"/>
              <a:pPr>
                <a:defRPr/>
              </a:pPr>
              <a:t>‹#›</a:t>
            </a:fld>
            <a:endParaRPr lang="en-US" altLang="vi-VN"/>
          </a:p>
        </p:txBody>
      </p:sp>
    </p:spTree>
    <p:extLst>
      <p:ext uri="{BB962C8B-B14F-4D97-AF65-F5344CB8AC3E}">
        <p14:creationId xmlns:p14="http://schemas.microsoft.com/office/powerpoint/2010/main" val="4005198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B0A3AD74-09FB-4727-A5A0-1B429273FD57}" type="slidenum">
              <a:rPr lang="en-US" altLang="vi-VN"/>
              <a:pPr>
                <a:defRPr/>
              </a:pPr>
              <a:t>‹#›</a:t>
            </a:fld>
            <a:endParaRPr lang="en-US" altLang="vi-VN"/>
          </a:p>
        </p:txBody>
      </p:sp>
    </p:spTree>
    <p:extLst>
      <p:ext uri="{BB962C8B-B14F-4D97-AF65-F5344CB8AC3E}">
        <p14:creationId xmlns:p14="http://schemas.microsoft.com/office/powerpoint/2010/main" val="3453238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fld id="{C6EA0059-71FF-48D8-8857-F595F676ABA6}" type="datetime1">
              <a:rPr lang="en-US"/>
              <a:pPr>
                <a:defRPr/>
              </a:pPr>
              <a:t>2/27/2025</a:t>
            </a:fld>
            <a:endParaRPr lang="en-US"/>
          </a:p>
        </p:txBody>
      </p:sp>
      <p:sp>
        <p:nvSpPr>
          <p:cNvPr id="5" name="Slide Number Placeholder 4"/>
          <p:cNvSpPr>
            <a:spLocks noGrp="1"/>
          </p:cNvSpPr>
          <p:nvPr>
            <p:ph type="sldNum" sz="quarter" idx="11"/>
          </p:nvPr>
        </p:nvSpPr>
        <p:spPr>
          <a:xfrm>
            <a:off x="8737600" y="6248400"/>
            <a:ext cx="2844800" cy="457200"/>
          </a:xfrm>
        </p:spPr>
        <p:txBody>
          <a:bodyPr/>
          <a:lstStyle>
            <a:lvl1pPr>
              <a:defRPr>
                <a:latin typeface="Times New Roman" panose="02020603050405020304" pitchFamily="18" charset="0"/>
              </a:defRPr>
            </a:lvl1pPr>
          </a:lstStyle>
          <a:p>
            <a:pPr>
              <a:defRPr/>
            </a:pPr>
            <a:fld id="{E92250C7-F5DA-4F64-925C-8266CC1EA1FD}" type="slidenum">
              <a:rPr lang="en-US"/>
              <a:pPr>
                <a:defRPr/>
              </a:pPr>
              <a:t>‹#›</a:t>
            </a:fld>
            <a:endParaRPr lang="en-US"/>
          </a:p>
        </p:txBody>
      </p:sp>
    </p:spTree>
    <p:extLst>
      <p:ext uri="{BB962C8B-B14F-4D97-AF65-F5344CB8AC3E}">
        <p14:creationId xmlns:p14="http://schemas.microsoft.com/office/powerpoint/2010/main" val="1228840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0A1AD88B-6D0E-4C38-AF00-2DCAEF798187}" type="slidenum">
              <a:rPr lang="en-US" altLang="vi-VN"/>
              <a:pPr>
                <a:defRPr/>
              </a:pPr>
              <a:t>‹#›</a:t>
            </a:fld>
            <a:endParaRPr lang="en-US" altLang="vi-VN"/>
          </a:p>
        </p:txBody>
      </p:sp>
    </p:spTree>
    <p:extLst>
      <p:ext uri="{BB962C8B-B14F-4D97-AF65-F5344CB8AC3E}">
        <p14:creationId xmlns:p14="http://schemas.microsoft.com/office/powerpoint/2010/main" val="791258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23BCB2E7-25E5-46DF-B2C0-77DB1ACDF720}" type="slidenum">
              <a:rPr lang="en-US" altLang="vi-VN"/>
              <a:pPr>
                <a:defRPr/>
              </a:pPr>
              <a:t>‹#›</a:t>
            </a:fld>
            <a:endParaRPr lang="en-US" altLang="vi-VN"/>
          </a:p>
        </p:txBody>
      </p:sp>
    </p:spTree>
    <p:extLst>
      <p:ext uri="{BB962C8B-B14F-4D97-AF65-F5344CB8AC3E}">
        <p14:creationId xmlns:p14="http://schemas.microsoft.com/office/powerpoint/2010/main" val="1096149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C0EB544E-3223-4820-9DCC-CDDD3B9A6133}" type="slidenum">
              <a:rPr lang="en-US" altLang="vi-VN"/>
              <a:pPr>
                <a:defRPr/>
              </a:pPr>
              <a:t>‹#›</a:t>
            </a:fld>
            <a:endParaRPr lang="en-US" altLang="vi-VN"/>
          </a:p>
        </p:txBody>
      </p:sp>
    </p:spTree>
    <p:extLst>
      <p:ext uri="{BB962C8B-B14F-4D97-AF65-F5344CB8AC3E}">
        <p14:creationId xmlns:p14="http://schemas.microsoft.com/office/powerpoint/2010/main" val="372917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683288-6D5F-4DF1-8D3A-877122A2B373}" type="slidenum">
              <a:rPr lang="en-US" altLang="en-US"/>
              <a:pPr>
                <a:defRPr/>
              </a:pPr>
              <a:t>‹#›</a:t>
            </a:fld>
            <a:endParaRPr lang="en-US" altLang="en-US"/>
          </a:p>
        </p:txBody>
      </p:sp>
    </p:spTree>
    <p:extLst>
      <p:ext uri="{BB962C8B-B14F-4D97-AF65-F5344CB8AC3E}">
        <p14:creationId xmlns:p14="http://schemas.microsoft.com/office/powerpoint/2010/main" val="21096848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F8F5AC9B-6031-48D9-98F6-E9AF1EBB868C}" type="slidenum">
              <a:rPr lang="en-US" altLang="vi-VN"/>
              <a:pPr>
                <a:defRPr/>
              </a:pPr>
              <a:t>‹#›</a:t>
            </a:fld>
            <a:endParaRPr lang="en-US" altLang="vi-VN"/>
          </a:p>
        </p:txBody>
      </p:sp>
    </p:spTree>
    <p:extLst>
      <p:ext uri="{BB962C8B-B14F-4D97-AF65-F5344CB8AC3E}">
        <p14:creationId xmlns:p14="http://schemas.microsoft.com/office/powerpoint/2010/main" val="25767668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52E58ECF-DB09-4A1B-88D7-733A733159B6}" type="slidenum">
              <a:rPr lang="en-US" altLang="vi-VN"/>
              <a:pPr>
                <a:defRPr/>
              </a:pPr>
              <a:t>‹#›</a:t>
            </a:fld>
            <a:endParaRPr lang="en-US" altLang="vi-VN"/>
          </a:p>
        </p:txBody>
      </p:sp>
    </p:spTree>
    <p:extLst>
      <p:ext uri="{BB962C8B-B14F-4D97-AF65-F5344CB8AC3E}">
        <p14:creationId xmlns:p14="http://schemas.microsoft.com/office/powerpoint/2010/main" val="4105357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9E9DC3DC-6BEB-4D2E-8B20-B9B701BEC5A4}" type="slidenum">
              <a:rPr lang="en-US" altLang="vi-VN"/>
              <a:pPr>
                <a:defRPr/>
              </a:pPr>
              <a:t>‹#›</a:t>
            </a:fld>
            <a:endParaRPr lang="en-US" altLang="vi-VN"/>
          </a:p>
        </p:txBody>
      </p:sp>
    </p:spTree>
    <p:extLst>
      <p:ext uri="{BB962C8B-B14F-4D97-AF65-F5344CB8AC3E}">
        <p14:creationId xmlns:p14="http://schemas.microsoft.com/office/powerpoint/2010/main" val="503886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536DC0F7-5392-44CD-8F00-AE5D26EC9061}" type="slidenum">
              <a:rPr lang="en-US" altLang="vi-VN"/>
              <a:pPr>
                <a:defRPr/>
              </a:pPr>
              <a:t>‹#›</a:t>
            </a:fld>
            <a:endParaRPr lang="en-US" altLang="vi-VN"/>
          </a:p>
        </p:txBody>
      </p:sp>
    </p:spTree>
    <p:extLst>
      <p:ext uri="{BB962C8B-B14F-4D97-AF65-F5344CB8AC3E}">
        <p14:creationId xmlns:p14="http://schemas.microsoft.com/office/powerpoint/2010/main" val="2148756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759D2F81-2C4B-42DB-892C-29AA04A6244D}" type="slidenum">
              <a:rPr lang="en-US" altLang="vi-VN"/>
              <a:pPr>
                <a:defRPr/>
              </a:pPr>
              <a:t>‹#›</a:t>
            </a:fld>
            <a:endParaRPr lang="en-US" altLang="vi-VN"/>
          </a:p>
        </p:txBody>
      </p:sp>
    </p:spTree>
    <p:extLst>
      <p:ext uri="{BB962C8B-B14F-4D97-AF65-F5344CB8AC3E}">
        <p14:creationId xmlns:p14="http://schemas.microsoft.com/office/powerpoint/2010/main" val="3960764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E53A9B0B-7D57-4669-A643-76C9A2C50097}" type="slidenum">
              <a:rPr lang="en-US" altLang="vi-VN"/>
              <a:pPr>
                <a:defRPr/>
              </a:pPr>
              <a:t>‹#›</a:t>
            </a:fld>
            <a:endParaRPr lang="en-US" altLang="vi-VN"/>
          </a:p>
        </p:txBody>
      </p:sp>
    </p:spTree>
    <p:extLst>
      <p:ext uri="{BB962C8B-B14F-4D97-AF65-F5344CB8AC3E}">
        <p14:creationId xmlns:p14="http://schemas.microsoft.com/office/powerpoint/2010/main" val="314641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39BAEBED-16F7-4B63-B3E9-16E12AA9AEED}" type="slidenum">
              <a:rPr lang="en-US" altLang="vi-VN"/>
              <a:pPr>
                <a:defRPr/>
              </a:pPr>
              <a:t>‹#›</a:t>
            </a:fld>
            <a:endParaRPr lang="en-US" altLang="vi-VN"/>
          </a:p>
        </p:txBody>
      </p:sp>
    </p:spTree>
    <p:extLst>
      <p:ext uri="{BB962C8B-B14F-4D97-AF65-F5344CB8AC3E}">
        <p14:creationId xmlns:p14="http://schemas.microsoft.com/office/powerpoint/2010/main" val="2975553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A2AAE491-D295-498F-AE2A-76878765532D}" type="slidenum">
              <a:rPr lang="en-US" altLang="vi-VN"/>
              <a:pPr>
                <a:defRPr/>
              </a:pPr>
              <a:t>‹#›</a:t>
            </a:fld>
            <a:endParaRPr lang="en-US" altLang="vi-VN"/>
          </a:p>
        </p:txBody>
      </p:sp>
    </p:spTree>
    <p:extLst>
      <p:ext uri="{BB962C8B-B14F-4D97-AF65-F5344CB8AC3E}">
        <p14:creationId xmlns:p14="http://schemas.microsoft.com/office/powerpoint/2010/main" val="2446976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AFFA8D49-DA35-4BC3-9A72-C764E74CF2AF}" type="slidenum">
              <a:rPr lang="en-US" altLang="vi-VN"/>
              <a:pPr>
                <a:defRPr/>
              </a:pPr>
              <a:t>‹#›</a:t>
            </a:fld>
            <a:endParaRPr lang="en-US" altLang="vi-VN"/>
          </a:p>
        </p:txBody>
      </p:sp>
    </p:spTree>
    <p:extLst>
      <p:ext uri="{BB962C8B-B14F-4D97-AF65-F5344CB8AC3E}">
        <p14:creationId xmlns:p14="http://schemas.microsoft.com/office/powerpoint/2010/main" val="1167695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fld id="{813866F9-A3F6-47AC-B9CF-206291F30DD4}" type="datetime1">
              <a:rPr lang="en-US"/>
              <a:pPr>
                <a:defRPr/>
              </a:pPr>
              <a:t>2/27/2025</a:t>
            </a:fld>
            <a:endParaRPr lang="en-US"/>
          </a:p>
        </p:txBody>
      </p:sp>
      <p:sp>
        <p:nvSpPr>
          <p:cNvPr id="5" name="Slide Number Placeholder 4"/>
          <p:cNvSpPr>
            <a:spLocks noGrp="1"/>
          </p:cNvSpPr>
          <p:nvPr>
            <p:ph type="sldNum" sz="quarter" idx="11"/>
          </p:nvPr>
        </p:nvSpPr>
        <p:spPr>
          <a:xfrm>
            <a:off x="8737600" y="6248400"/>
            <a:ext cx="2844800" cy="457200"/>
          </a:xfrm>
        </p:spPr>
        <p:txBody>
          <a:bodyPr/>
          <a:lstStyle>
            <a:lvl1pPr>
              <a:defRPr>
                <a:latin typeface="Times New Roman" panose="02020603050405020304" pitchFamily="18" charset="0"/>
              </a:defRPr>
            </a:lvl1pPr>
          </a:lstStyle>
          <a:p>
            <a:pPr>
              <a:defRPr/>
            </a:pPr>
            <a:fld id="{FB3BF570-434B-4A94-8F94-2E11C5BCA0B1}" type="slidenum">
              <a:rPr lang="en-US"/>
              <a:pPr>
                <a:defRPr/>
              </a:pPr>
              <a:t>‹#›</a:t>
            </a:fld>
            <a:endParaRPr lang="en-US"/>
          </a:p>
        </p:txBody>
      </p:sp>
    </p:spTree>
    <p:extLst>
      <p:ext uri="{BB962C8B-B14F-4D97-AF65-F5344CB8AC3E}">
        <p14:creationId xmlns:p14="http://schemas.microsoft.com/office/powerpoint/2010/main" val="191860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5FDFC9-9F28-42DB-A241-BC515284BA08}" type="slidenum">
              <a:rPr lang="en-US" altLang="en-US"/>
              <a:pPr>
                <a:defRPr/>
              </a:pPr>
              <a:t>‹#›</a:t>
            </a:fld>
            <a:endParaRPr lang="en-US" altLang="en-US"/>
          </a:p>
        </p:txBody>
      </p:sp>
    </p:spTree>
    <p:extLst>
      <p:ext uri="{BB962C8B-B14F-4D97-AF65-F5344CB8AC3E}">
        <p14:creationId xmlns:p14="http://schemas.microsoft.com/office/powerpoint/2010/main" val="2495597046"/>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DF0ADE00-84FE-40E2-94E0-FAC981328C33}" type="datetimeFigureOut">
              <a:rPr lang="vi-VN"/>
              <a:pPr>
                <a:defRPr/>
              </a:pPr>
              <a:t>27/02/2025</a:t>
            </a:fld>
            <a:endParaRPr lang="vi-VN"/>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smtClean="0">
                <a:solidFill>
                  <a:srgbClr val="000000"/>
                </a:solidFill>
                <a:latin typeface="Times New Roman" panose="02020603050405020304" pitchFamily="18" charset="0"/>
              </a:defRPr>
            </a:lvl1pPr>
          </a:lstStyle>
          <a:p>
            <a:pPr>
              <a:defRPr/>
            </a:pPr>
            <a:fld id="{AD07C030-A540-430D-BD13-D54F1492517F}" type="slidenum">
              <a:rPr lang="vi-VN"/>
              <a:pPr>
                <a:defRPr/>
              </a:pPr>
              <a:t>‹#›</a:t>
            </a:fld>
            <a:endParaRPr lang="vi-VN"/>
          </a:p>
        </p:txBody>
      </p:sp>
    </p:spTree>
    <p:extLst>
      <p:ext uri="{BB962C8B-B14F-4D97-AF65-F5344CB8AC3E}">
        <p14:creationId xmlns:p14="http://schemas.microsoft.com/office/powerpoint/2010/main" val="1321195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72AF9AB-3853-4243-AA66-3E62ED1D31B7}" type="datetimeFigureOut">
              <a:rPr lang="vi-VN"/>
              <a:pPr>
                <a:defRPr/>
              </a:pPr>
              <a:t>27/02/2025</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F75AFD8-114A-4B6C-AF9F-06F406DB634A}" type="slidenum">
              <a:rPr lang="vi-VN"/>
              <a:pPr>
                <a:defRPr/>
              </a:pPr>
              <a:t>‹#›</a:t>
            </a:fld>
            <a:endParaRPr lang="vi-VN"/>
          </a:p>
        </p:txBody>
      </p:sp>
    </p:spTree>
    <p:extLst>
      <p:ext uri="{BB962C8B-B14F-4D97-AF65-F5344CB8AC3E}">
        <p14:creationId xmlns:p14="http://schemas.microsoft.com/office/powerpoint/2010/main" val="2727346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FD291DBE-F8C7-4547-87C6-569FE9731111}" type="datetimeFigureOut">
              <a:rPr lang="vi-VN"/>
              <a:pPr>
                <a:defRPr/>
              </a:pPr>
              <a:t>27/02/2025</a:t>
            </a:fld>
            <a:endParaRPr lang="vi-VN"/>
          </a:p>
        </p:txBody>
      </p:sp>
      <p:sp>
        <p:nvSpPr>
          <p:cNvPr id="5" name="Slide Number Placeholder 7"/>
          <p:cNvSpPr>
            <a:spLocks noGrp="1"/>
          </p:cNvSpPr>
          <p:nvPr>
            <p:ph type="sldNum"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112ED29-9825-4B9D-B2BB-24034BF86A85}" type="slidenum">
              <a:rPr lang="vi-VN"/>
              <a:pPr>
                <a:defRPr/>
              </a:pPr>
              <a:t>‹#›</a:t>
            </a:fld>
            <a:endParaRPr lang="vi-VN"/>
          </a:p>
        </p:txBody>
      </p:sp>
      <p:sp>
        <p:nvSpPr>
          <p:cNvPr id="6" name="Footer Placeholder 8"/>
          <p:cNvSpPr>
            <a:spLocks noGrp="1"/>
          </p:cNvSpPr>
          <p:nvPr>
            <p:ph type="ftr"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Tree>
    <p:extLst>
      <p:ext uri="{BB962C8B-B14F-4D97-AF65-F5344CB8AC3E}">
        <p14:creationId xmlns:p14="http://schemas.microsoft.com/office/powerpoint/2010/main" val="3566167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8DD0FCB2-CD93-4DF5-B8DD-09FF84E57321}" type="datetimeFigureOut">
              <a:rPr lang="vi-VN"/>
              <a:pPr>
                <a:defRPr/>
              </a:pPr>
              <a:t>27/02/2025</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ADC1004-B4CD-4535-A66C-87689BCCBC5E}" type="slidenum">
              <a:rPr lang="vi-VN"/>
              <a:pPr>
                <a:defRPr/>
              </a:pPr>
              <a:t>‹#›</a:t>
            </a:fld>
            <a:endParaRPr lang="vi-VN"/>
          </a:p>
        </p:txBody>
      </p:sp>
    </p:spTree>
    <p:extLst>
      <p:ext uri="{BB962C8B-B14F-4D97-AF65-F5344CB8AC3E}">
        <p14:creationId xmlns:p14="http://schemas.microsoft.com/office/powerpoint/2010/main" val="2544670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01956F3-7BC5-4149-BAB3-0E4DD972AFFB}" type="datetimeFigureOut">
              <a:rPr lang="vi-VN"/>
              <a:pPr>
                <a:defRPr/>
              </a:pPr>
              <a:t>27/02/2025</a:t>
            </a:fld>
            <a:endParaRPr lang="vi-VN"/>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6ED43E1-1864-457C-B174-1405EC533953}" type="slidenum">
              <a:rPr lang="vi-VN"/>
              <a:pPr>
                <a:defRPr/>
              </a:pPr>
              <a:t>‹#›</a:t>
            </a:fld>
            <a:endParaRPr lang="vi-VN"/>
          </a:p>
        </p:txBody>
      </p:sp>
    </p:spTree>
    <p:extLst>
      <p:ext uri="{BB962C8B-B14F-4D97-AF65-F5344CB8AC3E}">
        <p14:creationId xmlns:p14="http://schemas.microsoft.com/office/powerpoint/2010/main" val="30250979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6AA177C-0907-466B-9443-E27B17DD036D}" type="datetimeFigureOut">
              <a:rPr lang="vi-VN"/>
              <a:pPr>
                <a:defRPr/>
              </a:pPr>
              <a:t>27/02/2025</a:t>
            </a:fld>
            <a:endParaRPr lang="vi-VN"/>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559CD9A-330F-49F6-B804-0238F007FC9E}" type="slidenum">
              <a:rPr lang="vi-VN"/>
              <a:pPr>
                <a:defRPr/>
              </a:pPr>
              <a:t>‹#›</a:t>
            </a:fld>
            <a:endParaRPr lang="vi-VN"/>
          </a:p>
        </p:txBody>
      </p:sp>
    </p:spTree>
    <p:extLst>
      <p:ext uri="{BB962C8B-B14F-4D97-AF65-F5344CB8AC3E}">
        <p14:creationId xmlns:p14="http://schemas.microsoft.com/office/powerpoint/2010/main" val="1648392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E008221E-FA37-44A3-8490-205E075B99BF}" type="datetimeFigureOut">
              <a:rPr lang="vi-VN"/>
              <a:pPr>
                <a:defRPr/>
              </a:pPr>
              <a:t>27/02/2025</a:t>
            </a:fld>
            <a:endParaRPr lang="vi-VN"/>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9C20324-8FCE-43F5-A466-B0912FDF0056}" type="slidenum">
              <a:rPr lang="vi-VN"/>
              <a:pPr>
                <a:defRPr/>
              </a:pPr>
              <a:t>‹#›</a:t>
            </a:fld>
            <a:endParaRPr lang="vi-VN"/>
          </a:p>
        </p:txBody>
      </p:sp>
    </p:spTree>
    <p:extLst>
      <p:ext uri="{BB962C8B-B14F-4D97-AF65-F5344CB8AC3E}">
        <p14:creationId xmlns:p14="http://schemas.microsoft.com/office/powerpoint/2010/main" val="40258734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444D6B8-0789-4910-8799-E3B4D46A822E}" type="datetimeFigureOut">
              <a:rPr lang="vi-VN"/>
              <a:pPr>
                <a:defRPr/>
              </a:pPr>
              <a:t>27/02/2025</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A339904-A404-4116-974A-DE1F348FA9D2}" type="slidenum">
              <a:rPr lang="vi-VN"/>
              <a:pPr>
                <a:defRPr/>
              </a:pPr>
              <a:t>‹#›</a:t>
            </a:fld>
            <a:endParaRPr lang="vi-VN"/>
          </a:p>
        </p:txBody>
      </p:sp>
    </p:spTree>
    <p:extLst>
      <p:ext uri="{BB962C8B-B14F-4D97-AF65-F5344CB8AC3E}">
        <p14:creationId xmlns:p14="http://schemas.microsoft.com/office/powerpoint/2010/main" val="3303749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6" name="Rectangle 5"/>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609600" y="4953000"/>
            <a:ext cx="108712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528B251-226C-4295-938B-4C528536254C}" type="datetimeFigureOut">
              <a:rPr lang="vi-VN"/>
              <a:pPr>
                <a:defRPr/>
              </a:pPr>
              <a:t>27/02/2025</a:t>
            </a:fld>
            <a:endParaRPr lang="vi-VN"/>
          </a:p>
        </p:txBody>
      </p:sp>
      <p:sp>
        <p:nvSpPr>
          <p:cNvPr id="9"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10" name="Slide Number Placeholder 6"/>
          <p:cNvSpPr>
            <a:spLocks noGrp="1"/>
          </p:cNvSpPr>
          <p:nvPr>
            <p:ph type="sldNum" sz="quarter" idx="12"/>
          </p:nvPr>
        </p:nvSpPr>
        <p:spPr/>
        <p:txBody>
          <a:bodyPr/>
          <a:lstStyle>
            <a:lvl1pPr eaLnBrk="0" fontAlgn="base" hangingPunct="0">
              <a:spcBef>
                <a:spcPct val="0"/>
              </a:spcBef>
              <a:spcAft>
                <a:spcPct val="0"/>
              </a:spcAft>
              <a:defRPr smtClean="0">
                <a:solidFill>
                  <a:srgbClr val="000000"/>
                </a:solidFill>
                <a:latin typeface="Times New Roman" panose="02020603050405020304" pitchFamily="18" charset="0"/>
              </a:defRPr>
            </a:lvl1pPr>
          </a:lstStyle>
          <a:p>
            <a:pPr>
              <a:defRPr/>
            </a:pPr>
            <a:fld id="{2A07BCEF-83D2-41D2-875F-33BEA77BF49E}" type="slidenum">
              <a:rPr lang="vi-VN"/>
              <a:pPr>
                <a:defRPr/>
              </a:pPr>
              <a:t>‹#›</a:t>
            </a:fld>
            <a:endParaRPr lang="vi-VN"/>
          </a:p>
        </p:txBody>
      </p:sp>
    </p:spTree>
    <p:extLst>
      <p:ext uri="{BB962C8B-B14F-4D97-AF65-F5344CB8AC3E}">
        <p14:creationId xmlns:p14="http://schemas.microsoft.com/office/powerpoint/2010/main" val="22371461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3B49102-47EA-4935-9C08-A707A201F699}" type="datetimeFigureOut">
              <a:rPr lang="vi-VN"/>
              <a:pPr>
                <a:defRPr/>
              </a:pPr>
              <a:t>27/02/2025</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DB1388F-7FA3-4069-A9B9-40711A85E86E}" type="slidenum">
              <a:rPr lang="vi-VN"/>
              <a:pPr>
                <a:defRPr/>
              </a:pPr>
              <a:t>‹#›</a:t>
            </a:fld>
            <a:endParaRPr lang="vi-VN"/>
          </a:p>
        </p:txBody>
      </p:sp>
    </p:spTree>
    <p:extLst>
      <p:ext uri="{BB962C8B-B14F-4D97-AF65-F5344CB8AC3E}">
        <p14:creationId xmlns:p14="http://schemas.microsoft.com/office/powerpoint/2010/main" val="182256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C717EB-962E-455F-8885-AB1CB8C01067}" type="slidenum">
              <a:rPr lang="en-US" altLang="en-US"/>
              <a:pPr>
                <a:defRPr/>
              </a:pPr>
              <a:t>‹#›</a:t>
            </a:fld>
            <a:endParaRPr lang="en-US" altLang="en-US"/>
          </a:p>
        </p:txBody>
      </p:sp>
    </p:spTree>
    <p:extLst>
      <p:ext uri="{BB962C8B-B14F-4D97-AF65-F5344CB8AC3E}">
        <p14:creationId xmlns:p14="http://schemas.microsoft.com/office/powerpoint/2010/main" val="4195087265"/>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1153A98-4FA9-45A7-AF9F-79EF10F88FE8}" type="datetimeFigureOut">
              <a:rPr lang="vi-VN"/>
              <a:pPr>
                <a:defRPr/>
              </a:pPr>
              <a:t>27/02/2025</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A2F810C-CDF1-4CEF-A74C-25321723BBAB}" type="slidenum">
              <a:rPr lang="vi-VN"/>
              <a:pPr>
                <a:defRPr/>
              </a:pPr>
              <a:t>‹#›</a:t>
            </a:fld>
            <a:endParaRPr lang="vi-VN"/>
          </a:p>
        </p:txBody>
      </p:sp>
    </p:spTree>
    <p:extLst>
      <p:ext uri="{BB962C8B-B14F-4D97-AF65-F5344CB8AC3E}">
        <p14:creationId xmlns:p14="http://schemas.microsoft.com/office/powerpoint/2010/main" val="7721197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4" name="Footer Placeholder 3"/>
          <p:cNvSpPr>
            <a:spLocks noGrp="1"/>
          </p:cNvSpPr>
          <p:nvPr>
            <p:ph type="ftr" sz="quarter" idx="11"/>
          </p:nvPr>
        </p:nvSpPr>
        <p:spPr>
          <a:xfrm>
            <a:off x="4165600" y="6245225"/>
            <a:ext cx="3860800" cy="476250"/>
          </a:xfrm>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893A21A-C9CA-496B-BC5D-7A353ED0E53D}" type="slidenum">
              <a:rPr lang="en-US"/>
              <a:pPr>
                <a:defRPr/>
              </a:pPr>
              <a:t>‹#›</a:t>
            </a:fld>
            <a:endParaRPr lang="en-US"/>
          </a:p>
        </p:txBody>
      </p:sp>
    </p:spTree>
    <p:extLst>
      <p:ext uri="{BB962C8B-B14F-4D97-AF65-F5344CB8AC3E}">
        <p14:creationId xmlns:p14="http://schemas.microsoft.com/office/powerpoint/2010/main" val="3121416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F9BAE31E-CE20-4A62-A9B4-F46ED599AD3B}" type="datetimeFigureOut">
              <a:rPr lang="vi-VN"/>
              <a:pPr>
                <a:defRPr/>
              </a:pPr>
              <a:t>27/02/2025</a:t>
            </a:fld>
            <a:endParaRPr lang="vi-VN"/>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smtClean="0">
                <a:solidFill>
                  <a:srgbClr val="000000"/>
                </a:solidFill>
                <a:latin typeface="Times New Roman" panose="02020603050405020304" pitchFamily="18" charset="0"/>
              </a:defRPr>
            </a:lvl1pPr>
          </a:lstStyle>
          <a:p>
            <a:pPr>
              <a:defRPr/>
            </a:pPr>
            <a:fld id="{232B56DA-80A5-4B16-B6B5-4D878A8EF4D8}" type="slidenum">
              <a:rPr lang="vi-VN"/>
              <a:pPr>
                <a:defRPr/>
              </a:pPr>
              <a:t>‹#›</a:t>
            </a:fld>
            <a:endParaRPr lang="vi-VN"/>
          </a:p>
        </p:txBody>
      </p:sp>
    </p:spTree>
    <p:extLst>
      <p:ext uri="{BB962C8B-B14F-4D97-AF65-F5344CB8AC3E}">
        <p14:creationId xmlns:p14="http://schemas.microsoft.com/office/powerpoint/2010/main" val="13577916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EDD41BA-5D25-4692-B4FA-E6ED452C2CCA}" type="datetimeFigureOut">
              <a:rPr lang="vi-VN"/>
              <a:pPr>
                <a:defRPr/>
              </a:pPr>
              <a:t>27/02/2025</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FE56FE93-2775-4F07-B634-5AE07E52F419}" type="slidenum">
              <a:rPr lang="vi-VN"/>
              <a:pPr>
                <a:defRPr/>
              </a:pPr>
              <a:t>‹#›</a:t>
            </a:fld>
            <a:endParaRPr lang="vi-VN"/>
          </a:p>
        </p:txBody>
      </p:sp>
    </p:spTree>
    <p:extLst>
      <p:ext uri="{BB962C8B-B14F-4D97-AF65-F5344CB8AC3E}">
        <p14:creationId xmlns:p14="http://schemas.microsoft.com/office/powerpoint/2010/main" val="1935100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8C80E6CA-1F95-4227-8FA7-E326F83359EC}" type="datetimeFigureOut">
              <a:rPr lang="vi-VN"/>
              <a:pPr>
                <a:defRPr/>
              </a:pPr>
              <a:t>27/02/2025</a:t>
            </a:fld>
            <a:endParaRPr lang="vi-VN"/>
          </a:p>
        </p:txBody>
      </p:sp>
      <p:sp>
        <p:nvSpPr>
          <p:cNvPr id="5" name="Slide Number Placeholder 7"/>
          <p:cNvSpPr>
            <a:spLocks noGrp="1"/>
          </p:cNvSpPr>
          <p:nvPr>
            <p:ph type="sldNum"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48EB504-9F5C-47B8-8B44-447999BB7819}" type="slidenum">
              <a:rPr lang="vi-VN"/>
              <a:pPr>
                <a:defRPr/>
              </a:pPr>
              <a:t>‹#›</a:t>
            </a:fld>
            <a:endParaRPr lang="vi-VN"/>
          </a:p>
        </p:txBody>
      </p:sp>
      <p:sp>
        <p:nvSpPr>
          <p:cNvPr id="6" name="Footer Placeholder 8"/>
          <p:cNvSpPr>
            <a:spLocks noGrp="1"/>
          </p:cNvSpPr>
          <p:nvPr>
            <p:ph type="ftr"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Tree>
    <p:extLst>
      <p:ext uri="{BB962C8B-B14F-4D97-AF65-F5344CB8AC3E}">
        <p14:creationId xmlns:p14="http://schemas.microsoft.com/office/powerpoint/2010/main" val="13430334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5D31E53E-8663-4FDB-870C-CF346C6B293A}" type="datetimeFigureOut">
              <a:rPr lang="vi-VN"/>
              <a:pPr>
                <a:defRPr/>
              </a:pPr>
              <a:t>27/02/2025</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2B9EB6F-714A-4222-99F9-F976C502BCA4}" type="slidenum">
              <a:rPr lang="vi-VN"/>
              <a:pPr>
                <a:defRPr/>
              </a:pPr>
              <a:t>‹#›</a:t>
            </a:fld>
            <a:endParaRPr lang="vi-VN"/>
          </a:p>
        </p:txBody>
      </p:sp>
    </p:spTree>
    <p:extLst>
      <p:ext uri="{BB962C8B-B14F-4D97-AF65-F5344CB8AC3E}">
        <p14:creationId xmlns:p14="http://schemas.microsoft.com/office/powerpoint/2010/main" val="13368388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146E05F-D7C5-41A9-BEB3-3FD18189685F}" type="datetimeFigureOut">
              <a:rPr lang="vi-VN"/>
              <a:pPr>
                <a:defRPr/>
              </a:pPr>
              <a:t>27/02/2025</a:t>
            </a:fld>
            <a:endParaRPr lang="vi-VN"/>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E30C4FB7-713B-443D-AAED-9D7C5A8EACBE}" type="slidenum">
              <a:rPr lang="vi-VN"/>
              <a:pPr>
                <a:defRPr/>
              </a:pPr>
              <a:t>‹#›</a:t>
            </a:fld>
            <a:endParaRPr lang="vi-VN"/>
          </a:p>
        </p:txBody>
      </p:sp>
    </p:spTree>
    <p:extLst>
      <p:ext uri="{BB962C8B-B14F-4D97-AF65-F5344CB8AC3E}">
        <p14:creationId xmlns:p14="http://schemas.microsoft.com/office/powerpoint/2010/main" val="1135839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B867579-AA4C-45CD-8E24-158B31033B33}" type="datetimeFigureOut">
              <a:rPr lang="vi-VN"/>
              <a:pPr>
                <a:defRPr/>
              </a:pPr>
              <a:t>27/02/2025</a:t>
            </a:fld>
            <a:endParaRPr lang="vi-VN"/>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A83A0BC-0F94-425B-9108-AF34428CBE56}" type="slidenum">
              <a:rPr lang="vi-VN"/>
              <a:pPr>
                <a:defRPr/>
              </a:pPr>
              <a:t>‹#›</a:t>
            </a:fld>
            <a:endParaRPr lang="vi-VN"/>
          </a:p>
        </p:txBody>
      </p:sp>
    </p:spTree>
    <p:extLst>
      <p:ext uri="{BB962C8B-B14F-4D97-AF65-F5344CB8AC3E}">
        <p14:creationId xmlns:p14="http://schemas.microsoft.com/office/powerpoint/2010/main" val="25100306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9266FCC-F931-4A5C-9BEC-7E5BBC06F48C}" type="datetimeFigureOut">
              <a:rPr lang="vi-VN"/>
              <a:pPr>
                <a:defRPr/>
              </a:pPr>
              <a:t>27/02/2025</a:t>
            </a:fld>
            <a:endParaRPr lang="vi-VN"/>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38DBD2A-D029-47CA-9AE0-48615F4A320D}" type="slidenum">
              <a:rPr lang="vi-VN"/>
              <a:pPr>
                <a:defRPr/>
              </a:pPr>
              <a:t>‹#›</a:t>
            </a:fld>
            <a:endParaRPr lang="vi-VN"/>
          </a:p>
        </p:txBody>
      </p:sp>
    </p:spTree>
    <p:extLst>
      <p:ext uri="{BB962C8B-B14F-4D97-AF65-F5344CB8AC3E}">
        <p14:creationId xmlns:p14="http://schemas.microsoft.com/office/powerpoint/2010/main" val="41234367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1BE2774-AD1B-4DD4-8AF1-AE942CDFC937}" type="datetimeFigureOut">
              <a:rPr lang="vi-VN"/>
              <a:pPr>
                <a:defRPr/>
              </a:pPr>
              <a:t>27/02/2025</a:t>
            </a:fld>
            <a:endParaRPr lang="vi-VN"/>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55703FEF-2079-4941-A637-C8B7481699D3}" type="slidenum">
              <a:rPr lang="vi-VN"/>
              <a:pPr>
                <a:defRPr/>
              </a:pPr>
              <a:t>‹#›</a:t>
            </a:fld>
            <a:endParaRPr lang="vi-VN"/>
          </a:p>
        </p:txBody>
      </p:sp>
    </p:spTree>
    <p:extLst>
      <p:ext uri="{BB962C8B-B14F-4D97-AF65-F5344CB8AC3E}">
        <p14:creationId xmlns:p14="http://schemas.microsoft.com/office/powerpoint/2010/main" val="409375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0D64F80-C9A2-4166-B66E-3E49630D833A}" type="slidenum">
              <a:rPr lang="en-US" altLang="en-US"/>
              <a:pPr>
                <a:defRPr/>
              </a:pPr>
              <a:t>‹#›</a:t>
            </a:fld>
            <a:endParaRPr lang="en-US" altLang="en-US"/>
          </a:p>
        </p:txBody>
      </p:sp>
    </p:spTree>
    <p:extLst>
      <p:ext uri="{BB962C8B-B14F-4D97-AF65-F5344CB8AC3E}">
        <p14:creationId xmlns:p14="http://schemas.microsoft.com/office/powerpoint/2010/main" val="1160695374"/>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6" name="Rectangle 5"/>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609600" y="4953000"/>
            <a:ext cx="108712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29DAC50-2915-43D3-9FB9-628018F9E407}" type="datetimeFigureOut">
              <a:rPr lang="vi-VN"/>
              <a:pPr>
                <a:defRPr/>
              </a:pPr>
              <a:t>27/02/2025</a:t>
            </a:fld>
            <a:endParaRPr lang="vi-VN"/>
          </a:p>
        </p:txBody>
      </p:sp>
      <p:sp>
        <p:nvSpPr>
          <p:cNvPr id="9"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10" name="Slide Number Placeholder 6"/>
          <p:cNvSpPr>
            <a:spLocks noGrp="1"/>
          </p:cNvSpPr>
          <p:nvPr>
            <p:ph type="sldNum" sz="quarter" idx="12"/>
          </p:nvPr>
        </p:nvSpPr>
        <p:spPr/>
        <p:txBody>
          <a:bodyPr/>
          <a:lstStyle>
            <a:lvl1pPr eaLnBrk="0" fontAlgn="base" hangingPunct="0">
              <a:spcBef>
                <a:spcPct val="0"/>
              </a:spcBef>
              <a:spcAft>
                <a:spcPct val="0"/>
              </a:spcAft>
              <a:defRPr smtClean="0">
                <a:solidFill>
                  <a:srgbClr val="000000"/>
                </a:solidFill>
                <a:latin typeface="Times New Roman" panose="02020603050405020304" pitchFamily="18" charset="0"/>
              </a:defRPr>
            </a:lvl1pPr>
          </a:lstStyle>
          <a:p>
            <a:pPr>
              <a:defRPr/>
            </a:pPr>
            <a:fld id="{6445F190-B277-4CD0-AB1F-9CE759B3AA0F}" type="slidenum">
              <a:rPr lang="vi-VN"/>
              <a:pPr>
                <a:defRPr/>
              </a:pPr>
              <a:t>‹#›</a:t>
            </a:fld>
            <a:endParaRPr lang="vi-VN"/>
          </a:p>
        </p:txBody>
      </p:sp>
    </p:spTree>
    <p:extLst>
      <p:ext uri="{BB962C8B-B14F-4D97-AF65-F5344CB8AC3E}">
        <p14:creationId xmlns:p14="http://schemas.microsoft.com/office/powerpoint/2010/main" val="3981288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E3B080F-8B08-43AB-95E6-A12DD0806E00}" type="datetimeFigureOut">
              <a:rPr lang="vi-VN"/>
              <a:pPr>
                <a:defRPr/>
              </a:pPr>
              <a:t>27/02/2025</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0CA0F28-E438-445A-BFA4-4A0FDFE1751E}" type="slidenum">
              <a:rPr lang="vi-VN"/>
              <a:pPr>
                <a:defRPr/>
              </a:pPr>
              <a:t>‹#›</a:t>
            </a:fld>
            <a:endParaRPr lang="vi-VN"/>
          </a:p>
        </p:txBody>
      </p:sp>
    </p:spTree>
    <p:extLst>
      <p:ext uri="{BB962C8B-B14F-4D97-AF65-F5344CB8AC3E}">
        <p14:creationId xmlns:p14="http://schemas.microsoft.com/office/powerpoint/2010/main" val="21392688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48955A4-B348-4FA3-9965-709DD2D999AD}" type="datetimeFigureOut">
              <a:rPr lang="vi-VN"/>
              <a:pPr>
                <a:defRPr/>
              </a:pPr>
              <a:t>27/02/2025</a:t>
            </a:fld>
            <a:endParaRPr lang="vi-VN"/>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vi-VN"/>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8599668-7561-488F-8EC1-E74E259980D6}" type="slidenum">
              <a:rPr lang="vi-VN"/>
              <a:pPr>
                <a:defRPr/>
              </a:pPr>
              <a:t>‹#›</a:t>
            </a:fld>
            <a:endParaRPr lang="vi-VN"/>
          </a:p>
        </p:txBody>
      </p:sp>
    </p:spTree>
    <p:extLst>
      <p:ext uri="{BB962C8B-B14F-4D97-AF65-F5344CB8AC3E}">
        <p14:creationId xmlns:p14="http://schemas.microsoft.com/office/powerpoint/2010/main" val="4073510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4" name="Footer Placeholder 3"/>
          <p:cNvSpPr>
            <a:spLocks noGrp="1"/>
          </p:cNvSpPr>
          <p:nvPr>
            <p:ph type="ftr" sz="quarter" idx="11"/>
          </p:nvPr>
        </p:nvSpPr>
        <p:spPr>
          <a:xfrm>
            <a:off x="4165600" y="6245225"/>
            <a:ext cx="3860800" cy="476250"/>
          </a:xfrm>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259D8F6-C19F-4F0A-B0C7-2A2CE609A8AE}" type="slidenum">
              <a:rPr lang="en-US"/>
              <a:pPr>
                <a:defRPr/>
              </a:pPr>
              <a:t>‹#›</a:t>
            </a:fld>
            <a:endParaRPr lang="en-US"/>
          </a:p>
        </p:txBody>
      </p:sp>
    </p:spTree>
    <p:extLst>
      <p:ext uri="{BB962C8B-B14F-4D97-AF65-F5344CB8AC3E}">
        <p14:creationId xmlns:p14="http://schemas.microsoft.com/office/powerpoint/2010/main" val="37373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B51EDF-3360-4BC4-8EE2-40291C1DA301}" type="slidenum">
              <a:rPr lang="en-US" altLang="en-US"/>
              <a:pPr>
                <a:defRPr/>
              </a:pPr>
              <a:t>‹#›</a:t>
            </a:fld>
            <a:endParaRPr lang="en-US" altLang="en-US"/>
          </a:p>
        </p:txBody>
      </p:sp>
    </p:spTree>
    <p:extLst>
      <p:ext uri="{BB962C8B-B14F-4D97-AF65-F5344CB8AC3E}">
        <p14:creationId xmlns:p14="http://schemas.microsoft.com/office/powerpoint/2010/main" val="6404006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804A2E-2D2B-432A-BEFC-6B635FB39EF3}" type="slidenum">
              <a:rPr lang="en-US" altLang="en-US"/>
              <a:pPr>
                <a:defRPr/>
              </a:pPr>
              <a:t>‹#›</a:t>
            </a:fld>
            <a:endParaRPr lang="en-US" altLang="en-US"/>
          </a:p>
        </p:txBody>
      </p:sp>
    </p:spTree>
    <p:extLst>
      <p:ext uri="{BB962C8B-B14F-4D97-AF65-F5344CB8AC3E}">
        <p14:creationId xmlns:p14="http://schemas.microsoft.com/office/powerpoint/2010/main" val="15987793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B03B24-D366-4DE5-ABAF-32700C11DBC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137" r:id="rId12"/>
  </p:sldLayoutIdLst>
  <p:transition spd="slow">
    <p:push dir="u"/>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6288088" y="5345113"/>
            <a:ext cx="5903912" cy="1512887"/>
            <a:chOff x="2971" y="3367"/>
            <a:chExt cx="2789" cy="953"/>
          </a:xfrm>
        </p:grpSpPr>
        <p:sp>
          <p:nvSpPr>
            <p:cNvPr id="2056" name="Freeform 3"/>
            <p:cNvSpPr>
              <a:spLocks/>
            </p:cNvSpPr>
            <p:nvPr/>
          </p:nvSpPr>
          <p:spPr bwMode="ltGray">
            <a:xfrm>
              <a:off x="2971" y="3367"/>
              <a:ext cx="2789" cy="953"/>
            </a:xfrm>
            <a:custGeom>
              <a:avLst/>
              <a:gdLst>
                <a:gd name="T0" fmla="*/ 2822 w 2780"/>
                <a:gd name="T1" fmla="*/ 18 h 953"/>
                <a:gd name="T2" fmla="*/ 2732 w 2780"/>
                <a:gd name="T3" fmla="*/ 24 h 953"/>
                <a:gd name="T4" fmla="*/ 2665 w 2780"/>
                <a:gd name="T5" fmla="*/ 102 h 953"/>
                <a:gd name="T6" fmla="*/ 2559 w 2780"/>
                <a:gd name="T7" fmla="*/ 156 h 953"/>
                <a:gd name="T8" fmla="*/ 2553 w 2780"/>
                <a:gd name="T9" fmla="*/ 222 h 953"/>
                <a:gd name="T10" fmla="*/ 2535 w 2780"/>
                <a:gd name="T11" fmla="*/ 246 h 953"/>
                <a:gd name="T12" fmla="*/ 2517 w 2780"/>
                <a:gd name="T13" fmla="*/ 252 h 953"/>
                <a:gd name="T14" fmla="*/ 2445 w 2780"/>
                <a:gd name="T15" fmla="*/ 210 h 953"/>
                <a:gd name="T16" fmla="*/ 2302 w 2780"/>
                <a:gd name="T17" fmla="*/ 192 h 953"/>
                <a:gd name="T18" fmla="*/ 2278 w 2780"/>
                <a:gd name="T19" fmla="*/ 186 h 953"/>
                <a:gd name="T20" fmla="*/ 2260 w 2780"/>
                <a:gd name="T21" fmla="*/ 192 h 953"/>
                <a:gd name="T22" fmla="*/ 2188 w 2780"/>
                <a:gd name="T23" fmla="*/ 228 h 953"/>
                <a:gd name="T24" fmla="*/ 2152 w 2780"/>
                <a:gd name="T25" fmla="*/ 240 h 953"/>
                <a:gd name="T26" fmla="*/ 2128 w 2780"/>
                <a:gd name="T27" fmla="*/ 246 h 953"/>
                <a:gd name="T28" fmla="*/ 2116 w 2780"/>
                <a:gd name="T29" fmla="*/ 258 h 953"/>
                <a:gd name="T30" fmla="*/ 2116 w 2780"/>
                <a:gd name="T31" fmla="*/ 276 h 953"/>
                <a:gd name="T32" fmla="*/ 2093 w 2780"/>
                <a:gd name="T33" fmla="*/ 300 h 953"/>
                <a:gd name="T34" fmla="*/ 2075 w 2780"/>
                <a:gd name="T35" fmla="*/ 312 h 953"/>
                <a:gd name="T36" fmla="*/ 2063 w 2780"/>
                <a:gd name="T37" fmla="*/ 324 h 953"/>
                <a:gd name="T38" fmla="*/ 2051 w 2780"/>
                <a:gd name="T39" fmla="*/ 336 h 953"/>
                <a:gd name="T40" fmla="*/ 2016 w 2780"/>
                <a:gd name="T41" fmla="*/ 342 h 953"/>
                <a:gd name="T42" fmla="*/ 1949 w 2780"/>
                <a:gd name="T43" fmla="*/ 336 h 953"/>
                <a:gd name="T44" fmla="*/ 1913 w 2780"/>
                <a:gd name="T45" fmla="*/ 330 h 953"/>
                <a:gd name="T46" fmla="*/ 1901 w 2780"/>
                <a:gd name="T47" fmla="*/ 342 h 953"/>
                <a:gd name="T48" fmla="*/ 1889 w 2780"/>
                <a:gd name="T49" fmla="*/ 354 h 953"/>
                <a:gd name="T50" fmla="*/ 1859 w 2780"/>
                <a:gd name="T51" fmla="*/ 360 h 953"/>
                <a:gd name="T52" fmla="*/ 1800 w 2780"/>
                <a:gd name="T53" fmla="*/ 342 h 953"/>
                <a:gd name="T54" fmla="*/ 1776 w 2780"/>
                <a:gd name="T55" fmla="*/ 342 h 953"/>
                <a:gd name="T56" fmla="*/ 1752 w 2780"/>
                <a:gd name="T57" fmla="*/ 354 h 953"/>
                <a:gd name="T58" fmla="*/ 1686 w 2780"/>
                <a:gd name="T59" fmla="*/ 425 h 953"/>
                <a:gd name="T60" fmla="*/ 1644 w 2780"/>
                <a:gd name="T61" fmla="*/ 569 h 953"/>
                <a:gd name="T62" fmla="*/ 1644 w 2780"/>
                <a:gd name="T63" fmla="*/ 593 h 953"/>
                <a:gd name="T64" fmla="*/ 1650 w 2780"/>
                <a:gd name="T65" fmla="*/ 641 h 953"/>
                <a:gd name="T66" fmla="*/ 1668 w 2780"/>
                <a:gd name="T67" fmla="*/ 659 h 953"/>
                <a:gd name="T68" fmla="*/ 1662 w 2780"/>
                <a:gd name="T69" fmla="*/ 671 h 953"/>
                <a:gd name="T70" fmla="*/ 1650 w 2780"/>
                <a:gd name="T71" fmla="*/ 683 h 953"/>
                <a:gd name="T72" fmla="*/ 1572 w 2780"/>
                <a:gd name="T73" fmla="*/ 689 h 953"/>
                <a:gd name="T74" fmla="*/ 1495 w 2780"/>
                <a:gd name="T75" fmla="*/ 629 h 953"/>
                <a:gd name="T76" fmla="*/ 1357 w 2780"/>
                <a:gd name="T77" fmla="*/ 587 h 953"/>
                <a:gd name="T78" fmla="*/ 1208 w 2780"/>
                <a:gd name="T79" fmla="*/ 671 h 953"/>
                <a:gd name="T80" fmla="*/ 1034 w 2780"/>
                <a:gd name="T81" fmla="*/ 731 h 953"/>
                <a:gd name="T82" fmla="*/ 831 w 2780"/>
                <a:gd name="T83" fmla="*/ 743 h 953"/>
                <a:gd name="T84" fmla="*/ 640 w 2780"/>
                <a:gd name="T85" fmla="*/ 701 h 953"/>
                <a:gd name="T86" fmla="*/ 580 w 2780"/>
                <a:gd name="T87" fmla="*/ 695 h 953"/>
                <a:gd name="T88" fmla="*/ 568 w 2780"/>
                <a:gd name="T89" fmla="*/ 701 h 953"/>
                <a:gd name="T90" fmla="*/ 532 w 2780"/>
                <a:gd name="T91" fmla="*/ 731 h 953"/>
                <a:gd name="T92" fmla="*/ 442 w 2780"/>
                <a:gd name="T93" fmla="*/ 809 h 953"/>
                <a:gd name="T94" fmla="*/ 412 w 2780"/>
                <a:gd name="T95" fmla="*/ 821 h 953"/>
                <a:gd name="T96" fmla="*/ 388 w 2780"/>
                <a:gd name="T97" fmla="*/ 821 h 953"/>
                <a:gd name="T98" fmla="*/ 341 w 2780"/>
                <a:gd name="T99" fmla="*/ 827 h 953"/>
                <a:gd name="T100" fmla="*/ 215 w 2780"/>
                <a:gd name="T101" fmla="*/ 851 h 953"/>
                <a:gd name="T102" fmla="*/ 179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34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vi-VN"/>
            </a:p>
          </p:txBody>
        </p:sp>
        <p:sp>
          <p:nvSpPr>
            <p:cNvPr id="23450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4" name="Freeform 8"/>
            <p:cNvSpPr>
              <a:spLocks/>
            </p:cNvSpPr>
            <p:nvPr/>
          </p:nvSpPr>
          <p:spPr bwMode="ltGray">
            <a:xfrm>
              <a:off x="4700" y="3697"/>
              <a:ext cx="274"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grpSp>
      <p:sp>
        <p:nvSpPr>
          <p:cNvPr id="234514" name="Rectangle 18"/>
          <p:cNvSpPr>
            <a:spLocks noGrp="1" noChangeArrowheads="1"/>
          </p:cNvSpPr>
          <p:nvPr>
            <p:ph type="title"/>
          </p:nvPr>
        </p:nvSpPr>
        <p:spPr bwMode="auto">
          <a:xfrm>
            <a:off x="609600" y="277813"/>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vi-VN"/>
              <a:t>Click to edit Master title style</a:t>
            </a:r>
          </a:p>
        </p:txBody>
      </p:sp>
      <p:sp>
        <p:nvSpPr>
          <p:cNvPr id="234515" name="Rectangle 19"/>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mn-lt"/>
              </a:defRPr>
            </a:lvl1pPr>
          </a:lstStyle>
          <a:p>
            <a:pPr>
              <a:defRPr/>
            </a:pPr>
            <a:endParaRPr lang="en-US" altLang="vi-VN"/>
          </a:p>
        </p:txBody>
      </p:sp>
      <p:sp>
        <p:nvSpPr>
          <p:cNvPr id="234516" name="Rectangle 2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mn-lt"/>
              </a:defRPr>
            </a:lvl1pPr>
          </a:lstStyle>
          <a:p>
            <a:pPr>
              <a:defRPr/>
            </a:pPr>
            <a:endParaRPr lang="en-US" altLang="vi-VN"/>
          </a:p>
        </p:txBody>
      </p:sp>
      <p:sp>
        <p:nvSpPr>
          <p:cNvPr id="234517" name="Rectangle 21"/>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Verdana" panose="020B0604030504040204" pitchFamily="34" charset="0"/>
              </a:defRPr>
            </a:lvl1pPr>
          </a:lstStyle>
          <a:p>
            <a:pPr>
              <a:defRPr/>
            </a:pPr>
            <a:fld id="{9292797A-5F4A-49E4-B3E3-C3EAEB930193}" type="slidenum">
              <a:rPr lang="en-US" altLang="vi-VN"/>
              <a:pPr>
                <a:defRPr/>
              </a:pPr>
              <a:t>‹#›</a:t>
            </a:fld>
            <a:endParaRPr lang="en-US" altLang="vi-VN"/>
          </a:p>
        </p:txBody>
      </p:sp>
      <p:sp>
        <p:nvSpPr>
          <p:cNvPr id="234518" name="Rectangle 22"/>
          <p:cNvSpPr>
            <a:spLocks noGrp="1" noChangeArrowheads="1"/>
          </p:cNvSpPr>
          <p:nvPr>
            <p:ph type="body" idx="1"/>
          </p:nvPr>
        </p:nvSpPr>
        <p:spPr bwMode="auto">
          <a:xfrm>
            <a:off x="609600" y="1600200"/>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Tree>
  </p:cSld>
  <p:clrMap bg1="dk2" tx1="lt1" bg2="dk1" tx2="lt2" accent1="accent1" accent2="accent2" accent3="accent3" accent4="accent4" accent5="accent5" accent6="accent6" hlink="hlink" folHlink="folHlink"/>
  <p:sldLayoutIdLst>
    <p:sldLayoutId id="2147484074"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2949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ltLang="vi-VN"/>
          </a:p>
        </p:txBody>
      </p:sp>
      <p:sp>
        <p:nvSpPr>
          <p:cNvPr id="2949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ltLang="vi-VN"/>
          </a:p>
        </p:txBody>
      </p:sp>
      <p:sp>
        <p:nvSpPr>
          <p:cNvPr id="2949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02C7747A-DFF7-40F9-9964-6A52D66466EC}"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4099"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2949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ltLang="vi-VN"/>
          </a:p>
        </p:txBody>
      </p:sp>
      <p:sp>
        <p:nvSpPr>
          <p:cNvPr id="2949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ltLang="vi-VN"/>
          </a:p>
        </p:txBody>
      </p:sp>
      <p:sp>
        <p:nvSpPr>
          <p:cNvPr id="2949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FF3032C3-630C-4AAF-BE53-C80280F84CF9}"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6147" name="Text Placeholder 2"/>
          <p:cNvSpPr>
            <a:spLocks noGrp="1"/>
          </p:cNvSpPr>
          <p:nvPr>
            <p:ph type="body" idx="1"/>
          </p:nvPr>
        </p:nvSpPr>
        <p:spPr bwMode="auto">
          <a:xfrm>
            <a:off x="609600" y="1752600"/>
            <a:ext cx="1016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172200"/>
            <a:ext cx="4572000" cy="304800"/>
          </a:xfrm>
          <a:prstGeom prst="rect">
            <a:avLst/>
          </a:prstGeom>
        </p:spPr>
        <p:txBody>
          <a:bodyPr vert="horz" lIns="91440" tIns="45720" rIns="91440" bIns="0" rtlCol="0" anchor="b"/>
          <a:lstStyle>
            <a:lvl1pPr algn="l" eaLnBrk="1" fontAlgn="auto" hangingPunct="1">
              <a:spcBef>
                <a:spcPts val="0"/>
              </a:spcBef>
              <a:spcAft>
                <a:spcPts val="0"/>
              </a:spcAft>
              <a:defRPr sz="1000" smtClean="0">
                <a:solidFill>
                  <a:srgbClr val="000000"/>
                </a:solidFill>
                <a:latin typeface="Arial" panose="020B0604020202020204" pitchFamily="34" charset="0"/>
              </a:defRPr>
            </a:lvl1pPr>
          </a:lstStyle>
          <a:p>
            <a:pPr>
              <a:defRPr/>
            </a:pPr>
            <a:fld id="{965CEF14-611C-4AC6-A8FF-B96A854BB0A3}" type="datetimeFigureOut">
              <a:rPr lang="vi-VN"/>
              <a:pPr>
                <a:defRPr/>
              </a:pPr>
              <a:t>27/02/2025</a:t>
            </a:fld>
            <a:endParaRPr lang="vi-VN"/>
          </a:p>
        </p:txBody>
      </p:sp>
      <p:sp>
        <p:nvSpPr>
          <p:cNvPr id="5" name="Footer Placeholder 4"/>
          <p:cNvSpPr>
            <a:spLocks noGrp="1"/>
          </p:cNvSpPr>
          <p:nvPr>
            <p:ph type="ftr" sz="quarter" idx="3"/>
          </p:nvPr>
        </p:nvSpPr>
        <p:spPr>
          <a:xfrm>
            <a:off x="609600" y="6492875"/>
            <a:ext cx="4572000" cy="284163"/>
          </a:xfrm>
          <a:prstGeom prst="rect">
            <a:avLst/>
          </a:prstGeom>
        </p:spPr>
        <p:txBody>
          <a:bodyPr vert="horz" lIns="91440" tIns="45720" rIns="91440" bIns="45720" rtlCol="0" anchor="t"/>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endParaRPr lang="vi-VN"/>
          </a:p>
        </p:txBody>
      </p:sp>
      <p:sp>
        <p:nvSpPr>
          <p:cNvPr id="6" name="Slide Number Placeholder 5"/>
          <p:cNvSpPr>
            <a:spLocks noGrp="1"/>
          </p:cNvSpPr>
          <p:nvPr>
            <p:ph type="sldNum" sz="quarter" idx="4"/>
          </p:nvPr>
        </p:nvSpPr>
        <p:spPr>
          <a:xfrm rot="16200000">
            <a:off x="11188700" y="5824538"/>
            <a:ext cx="1316038" cy="487362"/>
          </a:xfrm>
          <a:prstGeom prst="rect">
            <a:avLst/>
          </a:prstGeom>
        </p:spPr>
        <p:txBody>
          <a:bodyPr vert="horz" lIns="91440" tIns="45720" rIns="91440" bIns="45720" rtlCol="0" anchor="ctr"/>
          <a:lstStyle>
            <a:lvl1pPr algn="l" eaLnBrk="1" fontAlgn="auto" hangingPunct="1">
              <a:spcBef>
                <a:spcPts val="0"/>
              </a:spcBef>
              <a:spcAft>
                <a:spcPts val="0"/>
              </a:spcAft>
              <a:defRPr sz="2400" b="1" smtClean="0">
                <a:solidFill>
                  <a:srgbClr val="D1282E"/>
                </a:solidFill>
                <a:latin typeface="Arial" panose="020B0604020202020204" pitchFamily="34" charset="0"/>
              </a:defRPr>
            </a:lvl1pPr>
          </a:lstStyle>
          <a:p>
            <a:pPr>
              <a:defRPr/>
            </a:pPr>
            <a:fld id="{E03C1EF7-A36C-477D-B1B1-B6C2316B8928}" type="slidenum">
              <a:rPr lang="vi-VN"/>
              <a:pPr>
                <a:defRPr/>
              </a:pPr>
              <a:t>‹#›</a:t>
            </a:fld>
            <a:endParaRPr lang="vi-VN"/>
          </a:p>
        </p:txBody>
      </p:sp>
      <p:sp>
        <p:nvSpPr>
          <p:cNvPr id="7" name="Rectangle 6"/>
          <p:cNvSpPr/>
          <p:nvPr/>
        </p:nvSpPr>
        <p:spPr>
          <a:xfrm>
            <a:off x="12001500" y="0"/>
            <a:ext cx="1905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8" name="Rectangle 7"/>
          <p:cNvSpPr/>
          <p:nvPr/>
        </p:nvSpPr>
        <p:spPr>
          <a:xfrm>
            <a:off x="12001500" y="1371600"/>
            <a:ext cx="1905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Lst>
  <p:txStyles>
    <p:title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panose="020B0A04020102020204" pitchFamily="34" charset="0"/>
        </a:defRPr>
      </a:lvl2pPr>
      <a:lvl3pPr algn="l" rtl="0" fontAlgn="base">
        <a:spcBef>
          <a:spcPct val="0"/>
        </a:spcBef>
        <a:spcAft>
          <a:spcPct val="0"/>
        </a:spcAft>
        <a:defRPr sz="3600">
          <a:solidFill>
            <a:schemeClr val="tx2"/>
          </a:solidFill>
          <a:latin typeface="Arial Black" panose="020B0A04020102020204" pitchFamily="34" charset="0"/>
        </a:defRPr>
      </a:lvl3pPr>
      <a:lvl4pPr algn="l" rtl="0" fontAlgn="base">
        <a:spcBef>
          <a:spcPct val="0"/>
        </a:spcBef>
        <a:spcAft>
          <a:spcPct val="0"/>
        </a:spcAft>
        <a:defRPr sz="3600">
          <a:solidFill>
            <a:schemeClr val="tx2"/>
          </a:solidFill>
          <a:latin typeface="Arial Black" panose="020B0A04020102020204" pitchFamily="34" charset="0"/>
        </a:defRPr>
      </a:lvl4pPr>
      <a:lvl5pPr algn="l" rtl="0" fontAlgn="base">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p:titleStyle>
    <p:bodyStyle>
      <a:lvl1pPr algn="l" rtl="0" fontAlgn="base">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171" name="Text Placeholder 2"/>
          <p:cNvSpPr>
            <a:spLocks noGrp="1"/>
          </p:cNvSpPr>
          <p:nvPr>
            <p:ph type="body" idx="1"/>
          </p:nvPr>
        </p:nvSpPr>
        <p:spPr bwMode="auto">
          <a:xfrm>
            <a:off x="609600" y="1752600"/>
            <a:ext cx="1016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172200"/>
            <a:ext cx="4572000" cy="304800"/>
          </a:xfrm>
          <a:prstGeom prst="rect">
            <a:avLst/>
          </a:prstGeom>
        </p:spPr>
        <p:txBody>
          <a:bodyPr vert="horz" lIns="91440" tIns="45720" rIns="91440" bIns="0" rtlCol="0" anchor="b"/>
          <a:lstStyle>
            <a:lvl1pPr algn="l" eaLnBrk="1" fontAlgn="auto" hangingPunct="1">
              <a:spcBef>
                <a:spcPts val="0"/>
              </a:spcBef>
              <a:spcAft>
                <a:spcPts val="0"/>
              </a:spcAft>
              <a:defRPr sz="1000" smtClean="0">
                <a:solidFill>
                  <a:srgbClr val="000000"/>
                </a:solidFill>
                <a:latin typeface="Arial" panose="020B0604020202020204" pitchFamily="34" charset="0"/>
              </a:defRPr>
            </a:lvl1pPr>
          </a:lstStyle>
          <a:p>
            <a:pPr>
              <a:defRPr/>
            </a:pPr>
            <a:fld id="{1BACA0BA-CFAC-49F2-A835-9193EFBDC1B1}" type="datetimeFigureOut">
              <a:rPr lang="vi-VN"/>
              <a:pPr>
                <a:defRPr/>
              </a:pPr>
              <a:t>27/02/2025</a:t>
            </a:fld>
            <a:endParaRPr lang="vi-VN"/>
          </a:p>
        </p:txBody>
      </p:sp>
      <p:sp>
        <p:nvSpPr>
          <p:cNvPr id="5" name="Footer Placeholder 4"/>
          <p:cNvSpPr>
            <a:spLocks noGrp="1"/>
          </p:cNvSpPr>
          <p:nvPr>
            <p:ph type="ftr" sz="quarter" idx="3"/>
          </p:nvPr>
        </p:nvSpPr>
        <p:spPr>
          <a:xfrm>
            <a:off x="609600" y="6492875"/>
            <a:ext cx="4572000" cy="284163"/>
          </a:xfrm>
          <a:prstGeom prst="rect">
            <a:avLst/>
          </a:prstGeom>
        </p:spPr>
        <p:txBody>
          <a:bodyPr vert="horz" lIns="91440" tIns="45720" rIns="91440" bIns="45720" rtlCol="0" anchor="t"/>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endParaRPr lang="vi-VN"/>
          </a:p>
        </p:txBody>
      </p:sp>
      <p:sp>
        <p:nvSpPr>
          <p:cNvPr id="6" name="Slide Number Placeholder 5"/>
          <p:cNvSpPr>
            <a:spLocks noGrp="1"/>
          </p:cNvSpPr>
          <p:nvPr>
            <p:ph type="sldNum" sz="quarter" idx="4"/>
          </p:nvPr>
        </p:nvSpPr>
        <p:spPr>
          <a:xfrm rot="16200000">
            <a:off x="11188700" y="5824538"/>
            <a:ext cx="1316038" cy="487362"/>
          </a:xfrm>
          <a:prstGeom prst="rect">
            <a:avLst/>
          </a:prstGeom>
        </p:spPr>
        <p:txBody>
          <a:bodyPr vert="horz" lIns="91440" tIns="45720" rIns="91440" bIns="45720" rtlCol="0" anchor="ctr"/>
          <a:lstStyle>
            <a:lvl1pPr algn="l" eaLnBrk="1" fontAlgn="auto" hangingPunct="1">
              <a:spcBef>
                <a:spcPts val="0"/>
              </a:spcBef>
              <a:spcAft>
                <a:spcPts val="0"/>
              </a:spcAft>
              <a:defRPr sz="2400" b="1" smtClean="0">
                <a:solidFill>
                  <a:srgbClr val="D1282E"/>
                </a:solidFill>
                <a:latin typeface="Arial" panose="020B0604020202020204" pitchFamily="34" charset="0"/>
              </a:defRPr>
            </a:lvl1pPr>
          </a:lstStyle>
          <a:p>
            <a:pPr>
              <a:defRPr/>
            </a:pPr>
            <a:fld id="{58FF59F4-8B5B-4A91-A65A-042EBCB621EB}" type="slidenum">
              <a:rPr lang="vi-VN"/>
              <a:pPr>
                <a:defRPr/>
              </a:pPr>
              <a:t>‹#›</a:t>
            </a:fld>
            <a:endParaRPr lang="vi-VN"/>
          </a:p>
        </p:txBody>
      </p:sp>
      <p:sp>
        <p:nvSpPr>
          <p:cNvPr id="7" name="Rectangle 6"/>
          <p:cNvSpPr/>
          <p:nvPr/>
        </p:nvSpPr>
        <p:spPr>
          <a:xfrm>
            <a:off x="12001500" y="0"/>
            <a:ext cx="1905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8" name="Rectangle 7"/>
          <p:cNvSpPr/>
          <p:nvPr/>
        </p:nvSpPr>
        <p:spPr>
          <a:xfrm>
            <a:off x="12001500" y="1371600"/>
            <a:ext cx="1905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Lst>
  <p:txStyles>
    <p:title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panose="020B0A04020102020204" pitchFamily="34" charset="0"/>
        </a:defRPr>
      </a:lvl2pPr>
      <a:lvl3pPr algn="l" rtl="0" fontAlgn="base">
        <a:spcBef>
          <a:spcPct val="0"/>
        </a:spcBef>
        <a:spcAft>
          <a:spcPct val="0"/>
        </a:spcAft>
        <a:defRPr sz="3600">
          <a:solidFill>
            <a:schemeClr val="tx2"/>
          </a:solidFill>
          <a:latin typeface="Arial Black" panose="020B0A04020102020204" pitchFamily="34" charset="0"/>
        </a:defRPr>
      </a:lvl3pPr>
      <a:lvl4pPr algn="l" rtl="0" fontAlgn="base">
        <a:spcBef>
          <a:spcPct val="0"/>
        </a:spcBef>
        <a:spcAft>
          <a:spcPct val="0"/>
        </a:spcAft>
        <a:defRPr sz="3600">
          <a:solidFill>
            <a:schemeClr val="tx2"/>
          </a:solidFill>
          <a:latin typeface="Arial Black" panose="020B0A04020102020204" pitchFamily="34" charset="0"/>
        </a:defRPr>
      </a:lvl4pPr>
      <a:lvl5pPr algn="l" rtl="0" fontAlgn="base">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p:titleStyle>
    <p:bodyStyle>
      <a:lvl1pPr algn="l" rtl="0" fontAlgn="base">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image" Target="../media/image67.jpeg"/><Relationship Id="rId1" Type="http://schemas.openxmlformats.org/officeDocument/2006/relationships/slideLayout" Target="../slideLayouts/slideLayout4.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07950"/>
            <a:ext cx="11068050" cy="658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89838" y="4776788"/>
            <a:ext cx="2592387"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2" descr="moi-truong-va-cac-nhan-to-sinh-thai"/>
          <p:cNvPicPr>
            <a:picLocks noChangeAspect="1" noChangeArrowheads="1"/>
          </p:cNvPicPr>
          <p:nvPr/>
        </p:nvPicPr>
        <p:blipFill rotWithShape="1">
          <a:blip r:embed="rId3">
            <a:extLst>
              <a:ext uri="{28A0092B-C50C-407E-A947-70E740481C1C}">
                <a14:useLocalDpi xmlns:a14="http://schemas.microsoft.com/office/drawing/2010/main" val="0"/>
              </a:ext>
            </a:extLst>
          </a:blip>
          <a:srcRect l="1393" t="2397" r="1088"/>
          <a:stretch/>
        </p:blipFill>
        <p:spPr bwMode="auto">
          <a:xfrm>
            <a:off x="640773" y="0"/>
            <a:ext cx="1091045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256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7"/>
          <p:cNvSpPr>
            <a:spLocks noGrp="1" noChangeArrowheads="1"/>
          </p:cNvSpPr>
          <p:nvPr>
            <p:ph idx="1"/>
          </p:nvPr>
        </p:nvSpPr>
        <p:spPr>
          <a:xfrm>
            <a:off x="555625" y="1676400"/>
            <a:ext cx="11407775" cy="1555750"/>
          </a:xfrm>
        </p:spPr>
        <p:txBody>
          <a:bodyPr/>
          <a:lstStyle/>
          <a:p>
            <a:pPr algn="just" eaLnBrk="1" hangingPunct="1">
              <a:buFont typeface="Arial" panose="020B0604020202020204" pitchFamily="34" charset="0"/>
              <a:buNone/>
            </a:pPr>
            <a:r>
              <a:rPr lang="en-US" altLang="en-US" b="1" dirty="0">
                <a:latin typeface="Times New Roman" panose="02020603050405020304" pitchFamily="18" charset="0"/>
              </a:rPr>
              <a:t>      </a:t>
            </a:r>
            <a:r>
              <a:rPr lang="en-US" altLang="en-US" dirty="0">
                <a:latin typeface="Times New Roman" panose="02020603050405020304" pitchFamily="18" charset="0"/>
              </a:rPr>
              <a:t>Môi trường sống là nơi sống của sinh vật, bao gồm các nhân tố xung quanh sinh vật, có ảnh hưởng trực tiếp hoặc gián tiếp đến sự tồn tại và phát triển của chúng. </a:t>
            </a:r>
          </a:p>
        </p:txBody>
      </p:sp>
      <p:sp>
        <p:nvSpPr>
          <p:cNvPr id="95235" name="Rectangle 8"/>
          <p:cNvSpPr>
            <a:spLocks noChangeArrowheads="1"/>
          </p:cNvSpPr>
          <p:nvPr/>
        </p:nvSpPr>
        <p:spPr bwMode="auto">
          <a:xfrm>
            <a:off x="5975350" y="3246438"/>
            <a:ext cx="24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rPr>
              <a:t> </a:t>
            </a:r>
          </a:p>
        </p:txBody>
      </p:sp>
      <p:sp>
        <p:nvSpPr>
          <p:cNvPr id="95236" name="Rectangle 10"/>
          <p:cNvSpPr>
            <a:spLocks noChangeArrowheads="1"/>
          </p:cNvSpPr>
          <p:nvPr/>
        </p:nvSpPr>
        <p:spPr bwMode="auto">
          <a:xfrm>
            <a:off x="228600" y="579438"/>
            <a:ext cx="4953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FF0000"/>
                </a:solidFill>
                <a:latin typeface="Times New Roman" panose="02020603050405020304" pitchFamily="18" charset="0"/>
              </a:rPr>
              <a:t>I. </a:t>
            </a:r>
            <a:r>
              <a:rPr lang="en-US" altLang="en-US" b="1" u="sng" dirty="0">
                <a:solidFill>
                  <a:srgbClr val="FF0000"/>
                </a:solidFill>
                <a:latin typeface="Times New Roman" panose="02020603050405020304" pitchFamily="18" charset="0"/>
              </a:rPr>
              <a:t>Môi trường sống</a:t>
            </a:r>
            <a:r>
              <a:rPr lang="en-US" altLang="en-US" b="1" dirty="0">
                <a:solidFill>
                  <a:srgbClr val="FF0000"/>
                </a:solidFill>
                <a:latin typeface="Times New Roman" panose="02020603050405020304" pitchFamily="18" charset="0"/>
              </a:rPr>
              <a:t> </a:t>
            </a:r>
          </a:p>
        </p:txBody>
      </p:sp>
      <p:sp>
        <p:nvSpPr>
          <p:cNvPr id="95237" name="Rectangle 11"/>
          <p:cNvSpPr>
            <a:spLocks noChangeArrowheads="1"/>
          </p:cNvSpPr>
          <p:nvPr/>
        </p:nvSpPr>
        <p:spPr bwMode="auto">
          <a:xfrm>
            <a:off x="555625" y="1049338"/>
            <a:ext cx="66071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1. </a:t>
            </a:r>
            <a:r>
              <a:rPr lang="en-US" altLang="en-US" b="1" i="1" u="sng" dirty="0">
                <a:solidFill>
                  <a:srgbClr val="000099"/>
                </a:solidFill>
                <a:latin typeface="Times New Roman" panose="02020603050405020304" pitchFamily="18" charset="0"/>
              </a:rPr>
              <a:t>Khái niệm môi trường sống</a:t>
            </a:r>
            <a:endParaRPr lang="en-US" altLang="en-US" b="1" i="1" dirty="0">
              <a:solidFill>
                <a:srgbClr val="000099"/>
              </a:solidFill>
              <a:latin typeface="Times New Roman" panose="02020603050405020304" pitchFamily="18" charset="0"/>
            </a:endParaRPr>
          </a:p>
        </p:txBody>
      </p:sp>
      <p:sp>
        <p:nvSpPr>
          <p:cNvPr id="95238" name="Text Box 18"/>
          <p:cNvSpPr txBox="1">
            <a:spLocks noChangeArrowheads="1"/>
          </p:cNvSpPr>
          <p:nvPr/>
        </p:nvSpPr>
        <p:spPr bwMode="auto">
          <a:xfrm>
            <a:off x="4357688" y="4114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Times New Roman" panose="02020603050405020304" pitchFamily="18" charset="0"/>
            </a:endParaRPr>
          </a:p>
        </p:txBody>
      </p:sp>
      <p:sp>
        <p:nvSpPr>
          <p:cNvPr id="2067" name="Text Box 19"/>
          <p:cNvSpPr txBox="1">
            <a:spLocks noChangeArrowheads="1"/>
          </p:cNvSpPr>
          <p:nvPr/>
        </p:nvSpPr>
        <p:spPr bwMode="auto">
          <a:xfrm>
            <a:off x="157163" y="1417638"/>
            <a:ext cx="7969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800" b="1">
                <a:solidFill>
                  <a:srgbClr val="FF0000"/>
                </a:solidFill>
                <a:latin typeface=".VnTime" panose="020B7200000000000000" pitchFamily="34" charset="0"/>
                <a:sym typeface="Wingdings" panose="05000000000000000000" pitchFamily="2" charset="2"/>
              </a:rPr>
              <a:t></a:t>
            </a:r>
          </a:p>
        </p:txBody>
      </p:sp>
      <p:sp>
        <p:nvSpPr>
          <p:cNvPr id="2068" name="Rectangle 20"/>
          <p:cNvSpPr>
            <a:spLocks noChangeArrowheads="1"/>
          </p:cNvSpPr>
          <p:nvPr/>
        </p:nvSpPr>
        <p:spPr bwMode="auto">
          <a:xfrm>
            <a:off x="555625" y="2978150"/>
            <a:ext cx="6149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2. </a:t>
            </a:r>
            <a:r>
              <a:rPr lang="en-US" altLang="en-US" b="1" i="1" u="sng" dirty="0">
                <a:solidFill>
                  <a:srgbClr val="000099"/>
                </a:solidFill>
                <a:latin typeface="Times New Roman" panose="02020603050405020304" pitchFamily="18" charset="0"/>
              </a:rPr>
              <a:t>Các loại môi trường sống chủ yếu</a:t>
            </a:r>
            <a:r>
              <a:rPr lang="en-US" altLang="en-US" b="1" i="1" dirty="0">
                <a:solidFill>
                  <a:srgbClr val="000099"/>
                </a:solidFill>
                <a:latin typeface="Times New Roman" panose="02020603050405020304" pitchFamily="18" charset="0"/>
              </a:rPr>
              <a:t> </a:t>
            </a:r>
          </a:p>
        </p:txBody>
      </p:sp>
      <p:sp>
        <p:nvSpPr>
          <p:cNvPr id="10" name="Rectangle 9"/>
          <p:cNvSpPr/>
          <p:nvPr/>
        </p:nvSpPr>
        <p:spPr>
          <a:xfrm>
            <a:off x="157163" y="3655316"/>
            <a:ext cx="10668000" cy="2554545"/>
          </a:xfrm>
          <a:prstGeom prst="rect">
            <a:avLst/>
          </a:prstGeom>
        </p:spPr>
        <p:txBody>
          <a:bodyPr wrap="square">
            <a:spAutoFit/>
          </a:bodyPr>
          <a:lstStyle/>
          <a:p>
            <a:pPr marL="457200" indent="-457200" algn="just">
              <a:buFont typeface="Wingdings" panose="05000000000000000000" pitchFamily="2" charset="2"/>
              <a:buChar char="@"/>
            </a:pPr>
            <a:r>
              <a:rPr lang="en-US" sz="3200" kern="100" dirty="0">
                <a:ea typeface="Calibri" panose="020F0502020204030204" pitchFamily="34" charset="0"/>
                <a:cs typeface="Times New Roman" panose="02020603050405020304" pitchFamily="18" charset="0"/>
              </a:rPr>
              <a:t>Có 4 loại môi trường sống chủ yếu gồm: </a:t>
            </a:r>
          </a:p>
          <a:p>
            <a:pPr algn="just"/>
            <a:r>
              <a:rPr lang="en-US" sz="3200" kern="100" dirty="0">
                <a:ea typeface="Calibri" panose="020F0502020204030204" pitchFamily="34" charset="0"/>
                <a:cs typeface="Times New Roman" panose="02020603050405020304" pitchFamily="18" charset="0"/>
              </a:rPr>
              <a:t>       - Môi trường trên cạn.</a:t>
            </a:r>
          </a:p>
          <a:p>
            <a:pPr algn="just"/>
            <a:r>
              <a:rPr lang="en-US" sz="3200" kern="100" dirty="0">
                <a:ea typeface="Calibri" panose="020F0502020204030204" pitchFamily="34" charset="0"/>
                <a:cs typeface="Times New Roman" panose="02020603050405020304" pitchFamily="18" charset="0"/>
              </a:rPr>
              <a:t>       - Môi trường dưới nước.</a:t>
            </a:r>
          </a:p>
          <a:p>
            <a:pPr algn="just"/>
            <a:r>
              <a:rPr lang="en-US" sz="3200" kern="100" dirty="0">
                <a:ea typeface="Calibri" panose="020F0502020204030204" pitchFamily="34" charset="0"/>
                <a:cs typeface="Times New Roman" panose="02020603050405020304" pitchFamily="18" charset="0"/>
              </a:rPr>
              <a:t>       - Môi trường trong đất.</a:t>
            </a:r>
          </a:p>
          <a:p>
            <a:pPr algn="just"/>
            <a:r>
              <a:rPr lang="en-US" sz="3200" kern="100" dirty="0">
                <a:ea typeface="Calibri" panose="020F0502020204030204" pitchFamily="34" charset="0"/>
                <a:cs typeface="Times New Roman" panose="02020603050405020304" pitchFamily="18" charset="0"/>
              </a:rPr>
              <a:t>       - Môi trường sinh vật.</a:t>
            </a:r>
            <a:endParaRPr lang="en-US" sz="3200" dirty="0">
              <a:cs typeface="Times New Roman" panose="02020603050405020304" pitchFamily="18" charset="0"/>
            </a:endParaRPr>
          </a:p>
        </p:txBody>
      </p:sp>
      <p:sp>
        <p:nvSpPr>
          <p:cNvPr id="11"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custDataLst>
      <p:tags r:id="rId1"/>
    </p:custDataLst>
    <p:extLst>
      <p:ext uri="{BB962C8B-B14F-4D97-AF65-F5344CB8AC3E}">
        <p14:creationId xmlns:p14="http://schemas.microsoft.com/office/powerpoint/2010/main" val="4018255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400" y="685801"/>
            <a:ext cx="7037560" cy="568959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58410922"/>
              </p:ext>
            </p:extLst>
          </p:nvPr>
        </p:nvGraphicFramePr>
        <p:xfrm>
          <a:off x="47280" y="787401"/>
          <a:ext cx="4931121" cy="4165600"/>
        </p:xfrm>
        <a:graphic>
          <a:graphicData uri="http://schemas.openxmlformats.org/drawingml/2006/table">
            <a:tbl>
              <a:tblPr firstRow="1" firstCol="1" bandRow="1"/>
              <a:tblGrid>
                <a:gridCol w="720957">
                  <a:extLst>
                    <a:ext uri="{9D8B030D-6E8A-4147-A177-3AD203B41FA5}">
                      <a16:colId xmlns:a16="http://schemas.microsoft.com/office/drawing/2014/main" val="3970313450"/>
                    </a:ext>
                  </a:extLst>
                </a:gridCol>
                <a:gridCol w="1913711">
                  <a:extLst>
                    <a:ext uri="{9D8B030D-6E8A-4147-A177-3AD203B41FA5}">
                      <a16:colId xmlns:a16="http://schemas.microsoft.com/office/drawing/2014/main" val="4059244054"/>
                    </a:ext>
                  </a:extLst>
                </a:gridCol>
                <a:gridCol w="2296453">
                  <a:extLst>
                    <a:ext uri="{9D8B030D-6E8A-4147-A177-3AD203B41FA5}">
                      <a16:colId xmlns:a16="http://schemas.microsoft.com/office/drawing/2014/main" val="545612826"/>
                    </a:ext>
                  </a:extLst>
                </a:gridCol>
              </a:tblGrid>
              <a:tr h="1489256">
                <a:tc>
                  <a:txBody>
                    <a:bodyPr/>
                    <a:lstStyle/>
                    <a:p>
                      <a:pPr algn="ctr">
                        <a:spcAft>
                          <a:spcPts val="0"/>
                        </a:spcAft>
                      </a:pPr>
                      <a:r>
                        <a:rPr lang="vi-VN" sz="2700" b="1" dirty="0">
                          <a:solidFill>
                            <a:schemeClr val="tx1"/>
                          </a:solidFill>
                          <a:effectLst/>
                          <a:latin typeface="+mj-lt"/>
                        </a:rPr>
                        <a:t>Stt</a:t>
                      </a:r>
                      <a:endParaRPr lang="en-US" sz="2700" b="1" dirty="0">
                        <a:solidFill>
                          <a:schemeClr val="tx1"/>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ctr">
                        <a:spcAft>
                          <a:spcPts val="0"/>
                        </a:spcAft>
                      </a:pPr>
                      <a:r>
                        <a:rPr lang="vi-VN" sz="2700" b="1" dirty="0">
                          <a:solidFill>
                            <a:schemeClr val="tx1"/>
                          </a:solidFill>
                          <a:effectLst/>
                          <a:latin typeface="+mj-lt"/>
                        </a:rPr>
                        <a:t>Tên sinh vật</a:t>
                      </a:r>
                      <a:endParaRPr lang="en-US" sz="2700" b="1" dirty="0">
                        <a:solidFill>
                          <a:schemeClr val="tx1"/>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ctr">
                        <a:spcAft>
                          <a:spcPts val="0"/>
                        </a:spcAft>
                      </a:pPr>
                      <a:r>
                        <a:rPr lang="vi-VN" sz="2700" b="1" dirty="0">
                          <a:solidFill>
                            <a:schemeClr val="tx1"/>
                          </a:solidFill>
                          <a:effectLst/>
                          <a:latin typeface="+mj-lt"/>
                        </a:rPr>
                        <a:t>Môi trường sống</a:t>
                      </a:r>
                      <a:endParaRPr lang="en-US" sz="2700" b="1" dirty="0">
                        <a:solidFill>
                          <a:schemeClr val="tx1"/>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63435717"/>
                  </a:ext>
                </a:extLst>
              </a:tr>
              <a:tr h="1070537">
                <a:tc>
                  <a:txBody>
                    <a:bodyPr/>
                    <a:lstStyle/>
                    <a:p>
                      <a:pPr algn="ctr">
                        <a:spcAft>
                          <a:spcPts val="0"/>
                        </a:spcAft>
                      </a:pPr>
                      <a:r>
                        <a:rPr lang="vi-VN" sz="2700" b="1">
                          <a:solidFill>
                            <a:srgbClr val="000000"/>
                          </a:solidFill>
                          <a:effectLst/>
                          <a:latin typeface="+mj-lt"/>
                        </a:rPr>
                        <a:t>1</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vi-VN" sz="2700" b="1" dirty="0">
                          <a:solidFill>
                            <a:srgbClr val="000000"/>
                          </a:solidFill>
                          <a:effectLst/>
                          <a:latin typeface="+mj-lt"/>
                        </a:rPr>
                        <a:t>Giun đất, sâu đất</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en-US" sz="2700" b="1" dirty="0">
                          <a:solidFill>
                            <a:srgbClr val="000000"/>
                          </a:solidFill>
                          <a:effectLst/>
                          <a:latin typeface="+mj-lt"/>
                        </a:rPr>
                        <a:t> </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515240455"/>
                  </a:ext>
                </a:extLst>
              </a:tr>
              <a:tr h="535269">
                <a:tc>
                  <a:txBody>
                    <a:bodyPr/>
                    <a:lstStyle/>
                    <a:p>
                      <a:pPr algn="ctr">
                        <a:spcAft>
                          <a:spcPts val="0"/>
                        </a:spcAft>
                      </a:pPr>
                      <a:r>
                        <a:rPr lang="vi-VN" sz="2700" b="1">
                          <a:solidFill>
                            <a:srgbClr val="000000"/>
                          </a:solidFill>
                          <a:effectLst/>
                          <a:latin typeface="+mj-lt"/>
                        </a:rPr>
                        <a:t>2</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vi-VN" sz="2700" b="1" dirty="0">
                          <a:solidFill>
                            <a:srgbClr val="000000"/>
                          </a:solidFill>
                          <a:effectLst/>
                          <a:latin typeface="+mj-lt"/>
                        </a:rPr>
                        <a:t>Vi khuẩn</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en-US" sz="2700" b="1">
                          <a:solidFill>
                            <a:srgbClr val="000000"/>
                          </a:solidFill>
                          <a:effectLst/>
                          <a:latin typeface="+mj-lt"/>
                        </a:rPr>
                        <a:t> </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3476446365"/>
                  </a:ext>
                </a:extLst>
              </a:tr>
              <a:tr h="535269">
                <a:tc>
                  <a:txBody>
                    <a:bodyPr/>
                    <a:lstStyle/>
                    <a:p>
                      <a:pPr algn="ctr">
                        <a:spcAft>
                          <a:spcPts val="0"/>
                        </a:spcAft>
                      </a:pPr>
                      <a:r>
                        <a:rPr lang="vi-VN" sz="2700" b="1">
                          <a:solidFill>
                            <a:srgbClr val="000000"/>
                          </a:solidFill>
                          <a:effectLst/>
                          <a:latin typeface="+mj-lt"/>
                        </a:rPr>
                        <a:t>3</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vi-VN" sz="2700" b="1" dirty="0">
                          <a:solidFill>
                            <a:srgbClr val="000000"/>
                          </a:solidFill>
                          <a:effectLst/>
                          <a:latin typeface="+mj-lt"/>
                        </a:rPr>
                        <a:t>Bò sữa</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en-US" sz="2700" b="1">
                          <a:solidFill>
                            <a:srgbClr val="000000"/>
                          </a:solidFill>
                          <a:effectLst/>
                          <a:latin typeface="+mj-lt"/>
                        </a:rPr>
                        <a:t> </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2414373520"/>
                  </a:ext>
                </a:extLst>
              </a:tr>
              <a:tr h="535269">
                <a:tc>
                  <a:txBody>
                    <a:bodyPr/>
                    <a:lstStyle/>
                    <a:p>
                      <a:pPr algn="ctr">
                        <a:spcAft>
                          <a:spcPts val="0"/>
                        </a:spcAft>
                      </a:pPr>
                      <a:r>
                        <a:rPr lang="vi-VN" sz="2700" b="1">
                          <a:solidFill>
                            <a:srgbClr val="000000"/>
                          </a:solidFill>
                          <a:effectLst/>
                          <a:latin typeface="+mj-lt"/>
                        </a:rPr>
                        <a:t>4</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vi-VN" sz="2700" b="1">
                          <a:solidFill>
                            <a:srgbClr val="000000"/>
                          </a:solidFill>
                          <a:effectLst/>
                          <a:latin typeface="+mj-lt"/>
                        </a:rPr>
                        <a:t>Cá</a:t>
                      </a:r>
                      <a:endParaRPr lang="en-US" sz="2700" b="1">
                        <a:solidFill>
                          <a:srgbClr val="000000"/>
                        </a:solidFill>
                        <a:effectLst/>
                        <a:latin typeface="+mj-lt"/>
                        <a:ea typeface="Times New Roman" panose="02020603050405020304" pitchFamily="18" charset="0"/>
                        <a:cs typeface="Times New Roman" panose="02020603050405020304" pitchFamily="18" charset="0"/>
                      </a:endParaRPr>
                    </a:p>
                  </a:txBody>
                  <a:tcPr marT="0" marB="0"/>
                </a:tc>
                <a:tc>
                  <a:txBody>
                    <a:bodyPr/>
                    <a:lstStyle/>
                    <a:p>
                      <a:pPr algn="just">
                        <a:spcAft>
                          <a:spcPts val="0"/>
                        </a:spcAft>
                      </a:pPr>
                      <a:r>
                        <a:rPr lang="en-US" sz="2700" b="1" dirty="0">
                          <a:solidFill>
                            <a:srgbClr val="000000"/>
                          </a:solidFill>
                          <a:effectLst/>
                          <a:latin typeface="+mj-lt"/>
                        </a:rPr>
                        <a:t> </a:t>
                      </a:r>
                      <a:endParaRPr lang="en-US" sz="2700" b="1" dirty="0">
                        <a:solidFill>
                          <a:srgbClr val="000000"/>
                        </a:solidFill>
                        <a:effectLst/>
                        <a:latin typeface="+mj-lt"/>
                        <a:ea typeface="Times New Roman" panose="02020603050405020304" pitchFamily="18" charset="0"/>
                        <a:cs typeface="Times New Roman" panose="02020603050405020304" pitchFamily="18" charset="0"/>
                      </a:endParaRPr>
                    </a:p>
                  </a:txBody>
                  <a:tcPr marT="0" marB="0"/>
                </a:tc>
                <a:extLst>
                  <a:ext uri="{0D108BD9-81ED-4DB2-BD59-A6C34878D82A}">
                    <a16:rowId xmlns:a16="http://schemas.microsoft.com/office/drawing/2014/main" val="346513158"/>
                  </a:ext>
                </a:extLst>
              </a:tr>
            </a:tbl>
          </a:graphicData>
        </a:graphic>
      </p:graphicFrame>
      <p:sp>
        <p:nvSpPr>
          <p:cNvPr id="5" name="Rectangle 4"/>
          <p:cNvSpPr/>
          <p:nvPr/>
        </p:nvSpPr>
        <p:spPr>
          <a:xfrm>
            <a:off x="47279" y="70247"/>
            <a:ext cx="11128723" cy="584775"/>
          </a:xfrm>
          <a:prstGeom prst="rect">
            <a:avLst/>
          </a:prstGeom>
        </p:spPr>
        <p:txBody>
          <a:bodyPr wrap="square">
            <a:spAutoFit/>
          </a:bodyPr>
          <a:lstStyle/>
          <a:p>
            <a:r>
              <a:rPr lang="vi-VN" sz="3200" b="1" dirty="0">
                <a:solidFill>
                  <a:srgbClr val="FF0000"/>
                </a:solidFill>
                <a:ea typeface="Calibri" panose="020F0502020204030204" pitchFamily="34" charset="0"/>
              </a:rPr>
              <a:t>Quan sát H41.2 SGK để hoàn thành bảng sau:</a:t>
            </a:r>
            <a:endParaRPr lang="en-US" sz="3200" b="1" dirty="0">
              <a:solidFill>
                <a:srgbClr val="FF0000"/>
              </a:solidFill>
            </a:endParaRPr>
          </a:p>
        </p:txBody>
      </p:sp>
      <p:sp>
        <p:nvSpPr>
          <p:cNvPr id="6" name="Rectangle 5"/>
          <p:cNvSpPr/>
          <p:nvPr/>
        </p:nvSpPr>
        <p:spPr>
          <a:xfrm>
            <a:off x="2682918" y="2539158"/>
            <a:ext cx="2239726" cy="502766"/>
          </a:xfrm>
          <a:prstGeom prst="rect">
            <a:avLst/>
          </a:prstGeom>
        </p:spPr>
        <p:txBody>
          <a:bodyPr wrap="square">
            <a:spAutoFit/>
          </a:bodyPr>
          <a:lstStyle/>
          <a:p>
            <a:pPr algn="ctr"/>
            <a:r>
              <a:rPr lang="vi-VN" sz="2667" b="1" dirty="0">
                <a:solidFill>
                  <a:srgbClr val="000099"/>
                </a:solidFill>
                <a:ea typeface="Calibri" panose="020F0502020204030204" pitchFamily="34" charset="0"/>
              </a:rPr>
              <a:t>MT trong đất</a:t>
            </a:r>
            <a:endParaRPr lang="en-US" sz="2667" b="1" dirty="0">
              <a:solidFill>
                <a:srgbClr val="000099"/>
              </a:solidFill>
            </a:endParaRPr>
          </a:p>
        </p:txBody>
      </p:sp>
      <p:sp>
        <p:nvSpPr>
          <p:cNvPr id="7" name="Rectangle 6"/>
          <p:cNvSpPr/>
          <p:nvPr/>
        </p:nvSpPr>
        <p:spPr>
          <a:xfrm>
            <a:off x="2722092" y="3350529"/>
            <a:ext cx="2264978" cy="502766"/>
          </a:xfrm>
          <a:prstGeom prst="rect">
            <a:avLst/>
          </a:prstGeom>
        </p:spPr>
        <p:txBody>
          <a:bodyPr wrap="square">
            <a:spAutoFit/>
          </a:bodyPr>
          <a:lstStyle/>
          <a:p>
            <a:r>
              <a:rPr lang="vi-VN" sz="2667" b="1" dirty="0">
                <a:solidFill>
                  <a:srgbClr val="000099"/>
                </a:solidFill>
                <a:ea typeface="Calibri" panose="020F0502020204030204" pitchFamily="34" charset="0"/>
              </a:rPr>
              <a:t>MT sinh vật</a:t>
            </a:r>
            <a:endParaRPr lang="en-US" sz="2667" b="1" dirty="0">
              <a:solidFill>
                <a:srgbClr val="000099"/>
              </a:solidFill>
            </a:endParaRPr>
          </a:p>
        </p:txBody>
      </p:sp>
      <p:sp>
        <p:nvSpPr>
          <p:cNvPr id="8" name="Rectangle 7"/>
          <p:cNvSpPr/>
          <p:nvPr/>
        </p:nvSpPr>
        <p:spPr>
          <a:xfrm>
            <a:off x="2710941" y="3884009"/>
            <a:ext cx="2010371" cy="502766"/>
          </a:xfrm>
          <a:prstGeom prst="rect">
            <a:avLst/>
          </a:prstGeom>
        </p:spPr>
        <p:txBody>
          <a:bodyPr wrap="square">
            <a:spAutoFit/>
          </a:bodyPr>
          <a:lstStyle/>
          <a:p>
            <a:pPr algn="ctr"/>
            <a:r>
              <a:rPr lang="vi-VN" sz="2667" b="1" dirty="0">
                <a:solidFill>
                  <a:srgbClr val="000099"/>
                </a:solidFill>
                <a:ea typeface="Calibri" panose="020F0502020204030204" pitchFamily="34" charset="0"/>
              </a:rPr>
              <a:t>MT trên cạn</a:t>
            </a:r>
            <a:endParaRPr lang="en-US" sz="2667" b="1" dirty="0">
              <a:solidFill>
                <a:srgbClr val="000099"/>
              </a:solidFill>
            </a:endParaRPr>
          </a:p>
        </p:txBody>
      </p:sp>
      <p:sp>
        <p:nvSpPr>
          <p:cNvPr id="9" name="Rectangle 8"/>
          <p:cNvSpPr/>
          <p:nvPr/>
        </p:nvSpPr>
        <p:spPr>
          <a:xfrm>
            <a:off x="2653317" y="4422288"/>
            <a:ext cx="2416773" cy="502766"/>
          </a:xfrm>
          <a:prstGeom prst="rect">
            <a:avLst/>
          </a:prstGeom>
        </p:spPr>
        <p:txBody>
          <a:bodyPr wrap="square">
            <a:spAutoFit/>
          </a:bodyPr>
          <a:lstStyle/>
          <a:p>
            <a:pPr algn="ctr"/>
            <a:r>
              <a:rPr lang="vi-VN" sz="2667" b="1" dirty="0">
                <a:solidFill>
                  <a:srgbClr val="000099"/>
                </a:solidFill>
                <a:ea typeface="Calibri" panose="020F0502020204030204" pitchFamily="34" charset="0"/>
              </a:rPr>
              <a:t>MT dưới nước</a:t>
            </a:r>
            <a:endParaRPr lang="en-US" sz="2667" b="1" dirty="0">
              <a:solidFill>
                <a:srgbClr val="000099"/>
              </a:solidFill>
            </a:endParaRPr>
          </a:p>
        </p:txBody>
      </p:sp>
    </p:spTree>
    <p:extLst>
      <p:ext uri="{BB962C8B-B14F-4D97-AF65-F5344CB8AC3E}">
        <p14:creationId xmlns:p14="http://schemas.microsoft.com/office/powerpoint/2010/main" val="4214360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pic>
        <p:nvPicPr>
          <p:cNvPr id="12293" name="Picture 4" descr="vitokk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200150"/>
            <a:ext cx="42672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Một đàn trâu ngâm mình trong đầmĐài Lo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1179513"/>
            <a:ext cx="3838575"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5" name="AutoShape 9"/>
          <p:cNvSpPr>
            <a:spLocks noChangeArrowheads="1"/>
          </p:cNvSpPr>
          <p:nvPr/>
        </p:nvSpPr>
        <p:spPr bwMode="auto">
          <a:xfrm>
            <a:off x="1828800" y="0"/>
            <a:ext cx="8458200" cy="78105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defRPr/>
            </a:pPr>
            <a:r>
              <a:rPr lang="en-US" altLang="en-US" sz="2800" b="1" dirty="0">
                <a:cs typeface="Times New Roman" panose="02020603050405020304" pitchFamily="18" charset="0"/>
              </a:rPr>
              <a:t>Môi trường trên cạn</a:t>
            </a:r>
          </a:p>
        </p:txBody>
      </p:sp>
      <p:sp>
        <p:nvSpPr>
          <p:cNvPr id="12296" name="Rectangle 11"/>
          <p:cNvSpPr>
            <a:spLocks noChangeArrowheads="1"/>
          </p:cNvSpPr>
          <p:nvPr/>
        </p:nvSpPr>
        <p:spPr bwMode="auto">
          <a:xfrm>
            <a:off x="5229225" y="3789363"/>
            <a:ext cx="828675" cy="461962"/>
          </a:xfrm>
          <a:prstGeom prst="rect">
            <a:avLst/>
          </a:prstGeom>
          <a:solidFill>
            <a:schemeClr val="accent4">
              <a:lumMod val="20000"/>
              <a:lumOff val="80000"/>
            </a:schemeClr>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cs typeface="Times New Roman" panose="02020603050405020304" pitchFamily="18" charset="0"/>
              </a:rPr>
              <a:t>Trâu</a:t>
            </a:r>
          </a:p>
        </p:txBody>
      </p:sp>
      <p:sp>
        <p:nvSpPr>
          <p:cNvPr id="12297" name="Rectangle 12"/>
          <p:cNvSpPr>
            <a:spLocks noChangeArrowheads="1"/>
          </p:cNvSpPr>
          <p:nvPr/>
        </p:nvSpPr>
        <p:spPr bwMode="auto">
          <a:xfrm>
            <a:off x="9399588" y="3784600"/>
            <a:ext cx="762000"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cs typeface="Times New Roman" panose="02020603050405020304" pitchFamily="18" charset="0"/>
              </a:rPr>
              <a:t>Vịt</a:t>
            </a:r>
          </a:p>
        </p:txBody>
      </p:sp>
      <p:sp>
        <p:nvSpPr>
          <p:cNvPr id="12298" name="Rectangle 13"/>
          <p:cNvSpPr>
            <a:spLocks noChangeArrowheads="1"/>
          </p:cNvSpPr>
          <p:nvPr/>
        </p:nvSpPr>
        <p:spPr bwMode="auto">
          <a:xfrm>
            <a:off x="5722938" y="6381750"/>
            <a:ext cx="669925"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cs typeface="Times New Roman" panose="02020603050405020304" pitchFamily="18" charset="0"/>
              </a:rPr>
              <a:t>Gà</a:t>
            </a:r>
          </a:p>
        </p:txBody>
      </p:sp>
      <p:pic>
        <p:nvPicPr>
          <p:cNvPr id="12299" name="Picture 3" descr="bird09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3" y="4251325"/>
            <a:ext cx="38989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8" descr="114887012327857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 y="1179513"/>
            <a:ext cx="3556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9"/>
          <p:cNvSpPr>
            <a:spLocks noChangeArrowheads="1"/>
          </p:cNvSpPr>
          <p:nvPr/>
        </p:nvSpPr>
        <p:spPr bwMode="auto">
          <a:xfrm>
            <a:off x="998538" y="3729038"/>
            <a:ext cx="838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rPr>
              <a:t>Cò</a:t>
            </a:r>
          </a:p>
        </p:txBody>
      </p:sp>
      <p:sp>
        <p:nvSpPr>
          <p:cNvPr id="12302" name="Rectangle 13"/>
          <p:cNvSpPr>
            <a:spLocks noChangeArrowheads="1"/>
          </p:cNvSpPr>
          <p:nvPr/>
        </p:nvSpPr>
        <p:spPr bwMode="auto">
          <a:xfrm>
            <a:off x="1306513" y="6326188"/>
            <a:ext cx="10445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Chim</a:t>
            </a:r>
          </a:p>
        </p:txBody>
      </p:sp>
      <p:sp>
        <p:nvSpPr>
          <p:cNvPr id="15" name="Rectangle 13"/>
          <p:cNvSpPr>
            <a:spLocks noChangeArrowheads="1"/>
          </p:cNvSpPr>
          <p:nvPr/>
        </p:nvSpPr>
        <p:spPr bwMode="auto">
          <a:xfrm>
            <a:off x="9434513" y="6350000"/>
            <a:ext cx="1841500"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cs typeface="Times New Roman" panose="02020603050405020304" pitchFamily="18" charset="0"/>
              </a:rPr>
              <a:t>Cây xoài</a:t>
            </a:r>
          </a:p>
        </p:txBody>
      </p:sp>
      <p:pic>
        <p:nvPicPr>
          <p:cNvPr id="12303" name="Picture 15" descr="Thuyết Minh Về Cây Ăn Quả - Thuyết Minh Về Một Loài Cây Ăn Quả"/>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4308475"/>
            <a:ext cx="38100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Gà trống (trái) và gà mái (phả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4287838"/>
            <a:ext cx="386556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wipe(down)">
                                      <p:cBhvr>
                                        <p:cTn id="11" dur="500"/>
                                        <p:tgtEl>
                                          <p:spTgt spid="1229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wipe(down)">
                                      <p:cBhvr>
                                        <p:cTn id="15" dur="500"/>
                                        <p:tgtEl>
                                          <p:spTgt spid="12294"/>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296"/>
                                        </p:tgtEl>
                                        <p:attrNameLst>
                                          <p:attrName>style.visibility</p:attrName>
                                        </p:attrNameLst>
                                      </p:cBhvr>
                                      <p:to>
                                        <p:strVal val="visible"/>
                                      </p:to>
                                    </p:set>
                                    <p:animEffect transition="in" filter="wipe(down)">
                                      <p:cBhvr>
                                        <p:cTn id="19" dur="500"/>
                                        <p:tgtEl>
                                          <p:spTgt spid="12296"/>
                                        </p:tgtEl>
                                      </p:cBhvr>
                                    </p:animEffect>
                                  </p:childTnLst>
                                </p:cTn>
                              </p:par>
                            </p:childTnLst>
                          </p:cTn>
                        </p:par>
                        <p:par>
                          <p:cTn id="20" fill="hold" nodeType="afterGroup">
                            <p:stCondLst>
                              <p:cond delay="2000"/>
                            </p:stCondLst>
                            <p:childTnLst>
                              <p:par>
                                <p:cTn id="21" presetID="22" presetClass="entr" presetSubtype="4" fill="hold" grpId="0" nodeType="afterEffect">
                                  <p:stCondLst>
                                    <p:cond delay="100"/>
                                  </p:stCondLst>
                                  <p:childTnLst>
                                    <p:set>
                                      <p:cBhvr>
                                        <p:cTn id="22" dur="1" fill="hold">
                                          <p:stCondLst>
                                            <p:cond delay="0"/>
                                          </p:stCondLst>
                                        </p:cTn>
                                        <p:tgtEl>
                                          <p:spTgt spid="12297"/>
                                        </p:tgtEl>
                                        <p:attrNameLst>
                                          <p:attrName>style.visibility</p:attrName>
                                        </p:attrNameLst>
                                      </p:cBhvr>
                                      <p:to>
                                        <p:strVal val="visible"/>
                                      </p:to>
                                    </p:set>
                                    <p:animEffect transition="in" filter="wipe(down)">
                                      <p:cBhvr>
                                        <p:cTn id="23" dur="1400"/>
                                        <p:tgtEl>
                                          <p:spTgt spid="12297"/>
                                        </p:tgtEl>
                                      </p:cBhvr>
                                    </p:animEffect>
                                  </p:childTnLst>
                                </p:cTn>
                              </p:par>
                            </p:childTnLst>
                          </p:cTn>
                        </p:par>
                        <p:par>
                          <p:cTn id="24" fill="hold" nodeType="afterGroup">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wipe(down)">
                                      <p:cBhvr>
                                        <p:cTn id="27" dur="500"/>
                                        <p:tgtEl>
                                          <p:spTgt spid="12298"/>
                                        </p:tgtEl>
                                      </p:cBhvr>
                                    </p:animEffect>
                                  </p:childTnLst>
                                </p:cTn>
                              </p:par>
                            </p:childTnLst>
                          </p:cTn>
                        </p:par>
                        <p:par>
                          <p:cTn id="28" fill="hold" nodeType="afterGroup">
                            <p:stCondLst>
                              <p:cond delay="4000"/>
                            </p:stCondLst>
                            <p:childTnLst>
                              <p:par>
                                <p:cTn id="29" presetID="22" presetClass="entr" presetSubtype="4" fill="hold" nodeType="afterEffect">
                                  <p:stCondLst>
                                    <p:cond delay="0"/>
                                  </p:stCondLst>
                                  <p:childTnLst>
                                    <p:set>
                                      <p:cBhvr>
                                        <p:cTn id="30" dur="1" fill="hold">
                                          <p:stCondLst>
                                            <p:cond delay="0"/>
                                          </p:stCondLst>
                                        </p:cTn>
                                        <p:tgtEl>
                                          <p:spTgt spid="12299"/>
                                        </p:tgtEl>
                                        <p:attrNameLst>
                                          <p:attrName>style.visibility</p:attrName>
                                        </p:attrNameLst>
                                      </p:cBhvr>
                                      <p:to>
                                        <p:strVal val="visible"/>
                                      </p:to>
                                    </p:set>
                                    <p:animEffect transition="in" filter="wipe(down)">
                                      <p:cBhvr>
                                        <p:cTn id="31" dur="500"/>
                                        <p:tgtEl>
                                          <p:spTgt spid="12299"/>
                                        </p:tgtEl>
                                      </p:cBhvr>
                                    </p:animEffect>
                                  </p:childTnLst>
                                </p:cTn>
                              </p:par>
                            </p:childTnLst>
                          </p:cTn>
                        </p:par>
                        <p:par>
                          <p:cTn id="32" fill="hold" nodeType="afterGroup">
                            <p:stCondLst>
                              <p:cond delay="4500"/>
                            </p:stCondLst>
                            <p:childTnLst>
                              <p:par>
                                <p:cTn id="33" presetID="22" presetClass="entr" presetSubtype="4" fill="hold" nodeType="afterEffect">
                                  <p:stCondLst>
                                    <p:cond delay="0"/>
                                  </p:stCondLst>
                                  <p:childTnLst>
                                    <p:set>
                                      <p:cBhvr>
                                        <p:cTn id="34" dur="1" fill="hold">
                                          <p:stCondLst>
                                            <p:cond delay="0"/>
                                          </p:stCondLst>
                                        </p:cTn>
                                        <p:tgtEl>
                                          <p:spTgt spid="12300"/>
                                        </p:tgtEl>
                                        <p:attrNameLst>
                                          <p:attrName>style.visibility</p:attrName>
                                        </p:attrNameLst>
                                      </p:cBhvr>
                                      <p:to>
                                        <p:strVal val="visible"/>
                                      </p:to>
                                    </p:set>
                                    <p:animEffect transition="in" filter="wipe(down)">
                                      <p:cBhvr>
                                        <p:cTn id="35" dur="500"/>
                                        <p:tgtEl>
                                          <p:spTgt spid="12300"/>
                                        </p:tgtEl>
                                      </p:cBhvr>
                                    </p:animEffect>
                                  </p:childTnLst>
                                </p:cTn>
                              </p:par>
                            </p:childTnLst>
                          </p:cTn>
                        </p:par>
                        <p:par>
                          <p:cTn id="36" fill="hold" nodeType="afterGroup">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12301"/>
                                        </p:tgtEl>
                                        <p:attrNameLst>
                                          <p:attrName>style.visibility</p:attrName>
                                        </p:attrNameLst>
                                      </p:cBhvr>
                                      <p:to>
                                        <p:strVal val="visible"/>
                                      </p:to>
                                    </p:set>
                                    <p:animEffect transition="in" filter="wipe(down)">
                                      <p:cBhvr>
                                        <p:cTn id="39" dur="500"/>
                                        <p:tgtEl>
                                          <p:spTgt spid="12301"/>
                                        </p:tgtEl>
                                      </p:cBhvr>
                                    </p:animEffect>
                                  </p:childTnLst>
                                </p:cTn>
                              </p:par>
                            </p:childTnLst>
                          </p:cTn>
                        </p:par>
                        <p:par>
                          <p:cTn id="40" fill="hold" nodeType="afterGroup">
                            <p:stCondLst>
                              <p:cond delay="5500"/>
                            </p:stCondLst>
                            <p:childTnLst>
                              <p:par>
                                <p:cTn id="41" presetID="22" presetClass="entr" presetSubtype="4" fill="hold" grpId="0" nodeType="afterEffect">
                                  <p:stCondLst>
                                    <p:cond delay="0"/>
                                  </p:stCondLst>
                                  <p:childTnLst>
                                    <p:set>
                                      <p:cBhvr>
                                        <p:cTn id="42" dur="1" fill="hold">
                                          <p:stCondLst>
                                            <p:cond delay="0"/>
                                          </p:stCondLst>
                                        </p:cTn>
                                        <p:tgtEl>
                                          <p:spTgt spid="12302"/>
                                        </p:tgtEl>
                                        <p:attrNameLst>
                                          <p:attrName>style.visibility</p:attrName>
                                        </p:attrNameLst>
                                      </p:cBhvr>
                                      <p:to>
                                        <p:strVal val="visible"/>
                                      </p:to>
                                    </p:set>
                                    <p:animEffect transition="in" filter="wipe(down)">
                                      <p:cBhvr>
                                        <p:cTn id="43" dur="500"/>
                                        <p:tgtEl>
                                          <p:spTgt spid="12302"/>
                                        </p:tgtEl>
                                      </p:cBhvr>
                                    </p:animEffect>
                                  </p:childTnLst>
                                </p:cTn>
                              </p:par>
                            </p:childTnLst>
                          </p:cTn>
                        </p:par>
                        <p:par>
                          <p:cTn id="44" fill="hold" nodeType="afterGroup">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2303"/>
                                        </p:tgtEl>
                                        <p:attrNameLst>
                                          <p:attrName>style.visibility</p:attrName>
                                        </p:attrNameLst>
                                      </p:cBhvr>
                                      <p:to>
                                        <p:strVal val="visible"/>
                                      </p:to>
                                    </p:set>
                                    <p:animEffect transition="in" filter="wipe(down)">
                                      <p:cBhvr>
                                        <p:cTn id="52"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autoUpdateAnimBg="0"/>
      <p:bldP spid="12297" grpId="0" animBg="1" autoUpdateAnimBg="0"/>
      <p:bldP spid="12298" grpId="0" animBg="1" autoUpdateAnimBg="0"/>
      <p:bldP spid="12301" grpId="0" autoUpdateAnimBg="0"/>
      <p:bldP spid="12302" grpId="0" autoUpdateAnimBg="0"/>
      <p:bldP spid="1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AutoShape 3"/>
          <p:cNvSpPr>
            <a:spLocks noChangeArrowheads="1"/>
          </p:cNvSpPr>
          <p:nvPr/>
        </p:nvSpPr>
        <p:spPr bwMode="auto">
          <a:xfrm>
            <a:off x="3048000" y="115888"/>
            <a:ext cx="4630738" cy="6858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Môi trường dưới nước</a:t>
            </a:r>
          </a:p>
          <a:p>
            <a:pPr eaLnBrk="1" hangingPunct="1">
              <a:spcBef>
                <a:spcPct val="0"/>
              </a:spcBef>
              <a:buFontTx/>
              <a:buNone/>
            </a:pPr>
            <a:endParaRPr lang="en-US" altLang="vi-VN" sz="2800" dirty="0">
              <a:solidFill>
                <a:srgbClr val="000000"/>
              </a:solidFill>
              <a:latin typeface="Times New Roman" panose="02020603050405020304" pitchFamily="18" charset="0"/>
              <a:cs typeface="Times New Roman" panose="02020603050405020304" pitchFamily="18" charset="0"/>
            </a:endParaRPr>
          </a:p>
        </p:txBody>
      </p:sp>
      <p:pic>
        <p:nvPicPr>
          <p:cNvPr id="98307" name="Picture 4" descr="FRIP21155%5B1%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74713"/>
            <a:ext cx="3657600"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6" descr="grey_mull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893763"/>
            <a:ext cx="346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8" descr="yellow_t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16325"/>
            <a:ext cx="3806825"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9" descr="Imag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9144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2" name="Rectangle 10"/>
          <p:cNvSpPr>
            <a:spLocks noChangeArrowheads="1"/>
          </p:cNvSpPr>
          <p:nvPr/>
        </p:nvSpPr>
        <p:spPr bwMode="auto">
          <a:xfrm>
            <a:off x="1725613" y="3186113"/>
            <a:ext cx="12255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ngừ</a:t>
            </a:r>
            <a:r>
              <a:rPr lang="en-US" altLang="vi-VN" dirty="0">
                <a:solidFill>
                  <a:srgbClr val="FF0000"/>
                </a:solidFill>
                <a:cs typeface="Times New Roman" panose="02020603050405020304" pitchFamily="18" charset="0"/>
              </a:rPr>
              <a:t> </a:t>
            </a:r>
          </a:p>
        </p:txBody>
      </p:sp>
      <p:sp>
        <p:nvSpPr>
          <p:cNvPr id="330763" name="Rectangle 11"/>
          <p:cNvSpPr>
            <a:spLocks noChangeArrowheads="1"/>
          </p:cNvSpPr>
          <p:nvPr/>
        </p:nvSpPr>
        <p:spPr bwMode="auto">
          <a:xfrm>
            <a:off x="8948738" y="3148013"/>
            <a:ext cx="12985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đuối</a:t>
            </a:r>
            <a:r>
              <a:rPr lang="en-US" altLang="vi-VN" dirty="0">
                <a:solidFill>
                  <a:srgbClr val="FF0000"/>
                </a:solidFill>
                <a:cs typeface="Times New Roman" panose="02020603050405020304" pitchFamily="18" charset="0"/>
              </a:rPr>
              <a:t> </a:t>
            </a:r>
          </a:p>
        </p:txBody>
      </p:sp>
      <p:sp>
        <p:nvSpPr>
          <p:cNvPr id="330764" name="Rectangle 12"/>
          <p:cNvSpPr>
            <a:spLocks noChangeArrowheads="1"/>
          </p:cNvSpPr>
          <p:nvPr/>
        </p:nvSpPr>
        <p:spPr bwMode="auto">
          <a:xfrm>
            <a:off x="935038" y="6203950"/>
            <a:ext cx="32972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chim</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mỏ</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chuột</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vàng</a:t>
            </a:r>
            <a:endParaRPr lang="en-US" altLang="vi-VN" b="1" dirty="0">
              <a:solidFill>
                <a:srgbClr val="FF0000"/>
              </a:solidFill>
              <a:effectLst>
                <a:outerShdw blurRad="38100" dist="38100" dir="2700000" algn="tl">
                  <a:srgbClr val="C0C0C0"/>
                </a:outerShdw>
              </a:effectLst>
              <a:cs typeface="Times New Roman" panose="02020603050405020304" pitchFamily="18" charset="0"/>
            </a:endParaRPr>
          </a:p>
        </p:txBody>
      </p:sp>
      <p:sp>
        <p:nvSpPr>
          <p:cNvPr id="330766" name="Rectangle 14"/>
          <p:cNvSpPr>
            <a:spLocks noChangeArrowheads="1"/>
          </p:cNvSpPr>
          <p:nvPr/>
        </p:nvSpPr>
        <p:spPr bwMode="auto">
          <a:xfrm>
            <a:off x="5483225" y="3213100"/>
            <a:ext cx="11255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cs typeface="Times New Roman" panose="02020603050405020304" pitchFamily="18" charset="0"/>
              </a:rPr>
              <a:t>đối</a:t>
            </a:r>
            <a:r>
              <a:rPr lang="en-US" altLang="vi-VN" dirty="0">
                <a:solidFill>
                  <a:srgbClr val="FF0000"/>
                </a:solidFill>
                <a:cs typeface="Times New Roman" panose="02020603050405020304" pitchFamily="18" charset="0"/>
              </a:rPr>
              <a:t> </a:t>
            </a:r>
          </a:p>
        </p:txBody>
      </p:sp>
      <p:pic>
        <p:nvPicPr>
          <p:cNvPr id="98315" name="Picture 16" descr="small_12193383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627438"/>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9" name="Rectangle 17"/>
          <p:cNvSpPr>
            <a:spLocks noChangeArrowheads="1"/>
          </p:cNvSpPr>
          <p:nvPr/>
        </p:nvSpPr>
        <p:spPr bwMode="auto">
          <a:xfrm>
            <a:off x="9009063" y="6194425"/>
            <a:ext cx="1219200" cy="3810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Cây</a:t>
            </a:r>
            <a:r>
              <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sen</a:t>
            </a:r>
            <a:endPar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endParaRPr>
          </a:p>
        </p:txBody>
      </p:sp>
      <p:pic>
        <p:nvPicPr>
          <p:cNvPr id="98317" name="Picture 18" descr="1768868251_245efa46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4838" y="3627438"/>
            <a:ext cx="31670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71" name="Rectangle 19"/>
          <p:cNvSpPr>
            <a:spLocks noChangeArrowheads="1"/>
          </p:cNvSpPr>
          <p:nvPr/>
        </p:nvSpPr>
        <p:spPr bwMode="auto">
          <a:xfrm>
            <a:off x="4953000" y="6194425"/>
            <a:ext cx="2478088"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Bèo</a:t>
            </a:r>
            <a:r>
              <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hoa</a:t>
            </a:r>
            <a:r>
              <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Times New Roman" pitchFamily="18" charset="0"/>
                <a:cs typeface="Times New Roman" panose="02020603050405020304" pitchFamily="18" charset="0"/>
              </a:rPr>
              <a:t>dâu</a:t>
            </a:r>
            <a:endParaRPr lang="en-US" altLang="vi-VN" sz="2400" b="1" dirty="0">
              <a:solidFill>
                <a:srgbClr val="FF0000"/>
              </a:solidFill>
              <a:effectLst>
                <a:outerShdw blurRad="38100" dist="38100" dir="2700000" algn="tl">
                  <a:srgbClr val="C0C0C0"/>
                </a:outerShdw>
              </a:effectLst>
              <a:latin typeface="Times New Roman" pitchFamily="18" charset="0"/>
              <a:cs typeface="Times New Roman" panose="02020603050405020304" pitchFamily="18" charset="0"/>
            </a:endParaRPr>
          </a:p>
        </p:txBody>
      </p:sp>
    </p:spTree>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4" descr="bacht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62400"/>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5" descr="06_greenturtle_h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062038"/>
            <a:ext cx="38100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6" descr="small_11695429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9624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7" descr="FishInsideJellyf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962400"/>
            <a:ext cx="396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8" descr="images1530831_Anh-hon-mu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0668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9" descr="20071226ConCu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066800"/>
            <a:ext cx="396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10" name="Rectangle 10"/>
          <p:cNvSpPr>
            <a:spLocks noChangeArrowheads="1"/>
          </p:cNvSpPr>
          <p:nvPr/>
        </p:nvSpPr>
        <p:spPr bwMode="auto">
          <a:xfrm>
            <a:off x="5257800" y="6172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a:solidFill>
                  <a:srgbClr val="FF0000"/>
                </a:solidFill>
                <a:effectLst>
                  <a:outerShdw blurRad="38100" dist="38100" dir="2700000" algn="tl">
                    <a:srgbClr val="C0C0C0"/>
                  </a:outerShdw>
                </a:effectLst>
                <a:latin typeface="Times New Roman" pitchFamily="18" charset="0"/>
              </a:rPr>
              <a:t>Bạch tuộc</a:t>
            </a:r>
          </a:p>
        </p:txBody>
      </p:sp>
      <p:sp>
        <p:nvSpPr>
          <p:cNvPr id="332811" name="Rectangle 11"/>
          <p:cNvSpPr>
            <a:spLocks noChangeArrowheads="1"/>
          </p:cNvSpPr>
          <p:nvPr/>
        </p:nvSpPr>
        <p:spPr bwMode="auto">
          <a:xfrm>
            <a:off x="9293225" y="3505200"/>
            <a:ext cx="114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Times New Roman" pitchFamily="18" charset="0"/>
              </a:rPr>
              <a:t>Rùa</a:t>
            </a:r>
            <a:endParaRPr lang="en-US" altLang="vi-VN" sz="2400" b="1" dirty="0">
              <a:solidFill>
                <a:srgbClr val="FF0000"/>
              </a:solidFill>
              <a:effectLst>
                <a:outerShdw blurRad="38100" dist="38100" dir="2700000" algn="tl">
                  <a:srgbClr val="C0C0C0"/>
                </a:outerShdw>
              </a:effectLst>
              <a:latin typeface="Times New Roman" pitchFamily="18" charset="0"/>
            </a:endParaRPr>
          </a:p>
        </p:txBody>
      </p:sp>
      <p:sp>
        <p:nvSpPr>
          <p:cNvPr id="332812" name="Rectangle 12"/>
          <p:cNvSpPr>
            <a:spLocks noChangeArrowheads="1"/>
          </p:cNvSpPr>
          <p:nvPr/>
        </p:nvSpPr>
        <p:spPr bwMode="auto">
          <a:xfrm>
            <a:off x="8801100" y="6096000"/>
            <a:ext cx="1752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Times New Roman" pitchFamily="18" charset="0"/>
              </a:rPr>
              <a:t>Cá</a:t>
            </a:r>
            <a:r>
              <a:rPr lang="en-US" altLang="vi-VN" sz="2400" b="1" dirty="0">
                <a:solidFill>
                  <a:srgbClr val="FF0000"/>
                </a:solidFill>
                <a:effectLst>
                  <a:outerShdw blurRad="38100" dist="38100" dir="2700000" algn="tl">
                    <a:srgbClr val="C0C0C0"/>
                  </a:outerShdw>
                </a:effectLst>
                <a:latin typeface="Times New Roman" pitchFamily="18" charset="0"/>
              </a:rPr>
              <a:t> </a:t>
            </a:r>
            <a:r>
              <a:rPr lang="en-US" altLang="vi-VN" sz="2400" b="1" dirty="0" err="1">
                <a:solidFill>
                  <a:srgbClr val="FF0000"/>
                </a:solidFill>
                <a:effectLst>
                  <a:outerShdw blurRad="38100" dist="38100" dir="2700000" algn="tl">
                    <a:srgbClr val="C0C0C0"/>
                  </a:outerShdw>
                </a:effectLst>
                <a:latin typeface="Times New Roman" pitchFamily="18" charset="0"/>
              </a:rPr>
              <a:t>ngựa</a:t>
            </a:r>
            <a:endParaRPr lang="en-US" altLang="vi-VN" sz="2400" b="1" dirty="0">
              <a:solidFill>
                <a:srgbClr val="FF0000"/>
              </a:solidFill>
              <a:effectLst>
                <a:outerShdw blurRad="38100" dist="38100" dir="2700000" algn="tl">
                  <a:srgbClr val="C0C0C0"/>
                </a:outerShdw>
              </a:effectLst>
              <a:latin typeface="Times New Roman" pitchFamily="18" charset="0"/>
            </a:endParaRPr>
          </a:p>
        </p:txBody>
      </p:sp>
      <p:sp>
        <p:nvSpPr>
          <p:cNvPr id="332813" name="Rectangle 13"/>
          <p:cNvSpPr>
            <a:spLocks noChangeArrowheads="1"/>
          </p:cNvSpPr>
          <p:nvPr/>
        </p:nvSpPr>
        <p:spPr bwMode="auto">
          <a:xfrm>
            <a:off x="5334000" y="3505200"/>
            <a:ext cx="152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a:solidFill>
                  <a:srgbClr val="FF0000"/>
                </a:solidFill>
                <a:effectLst>
                  <a:outerShdw blurRad="38100" dist="38100" dir="2700000" algn="tl">
                    <a:srgbClr val="C0C0C0"/>
                  </a:outerShdw>
                </a:effectLst>
                <a:latin typeface="Times New Roman" pitchFamily="18" charset="0"/>
              </a:rPr>
              <a:t>San hô</a:t>
            </a:r>
          </a:p>
        </p:txBody>
      </p:sp>
      <p:sp>
        <p:nvSpPr>
          <p:cNvPr id="332814" name="Rectangle 14"/>
          <p:cNvSpPr>
            <a:spLocks noChangeArrowheads="1"/>
          </p:cNvSpPr>
          <p:nvPr/>
        </p:nvSpPr>
        <p:spPr bwMode="auto">
          <a:xfrm>
            <a:off x="2590800" y="3505200"/>
            <a:ext cx="7270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a:solidFill>
                  <a:srgbClr val="FF0000"/>
                </a:solidFill>
                <a:effectLst>
                  <a:outerShdw blurRad="38100" dist="38100" dir="2700000" algn="tl">
                    <a:srgbClr val="C0C0C0"/>
                  </a:outerShdw>
                </a:effectLst>
              </a:rPr>
              <a:t>Cua</a:t>
            </a:r>
          </a:p>
          <a:p>
            <a:pPr algn="ctr" eaLnBrk="1" hangingPunct="1">
              <a:defRPr/>
            </a:pPr>
            <a:r>
              <a:rPr lang="en-US" altLang="vi-VN" sz="1800">
                <a:solidFill>
                  <a:srgbClr val="FF0000"/>
                </a:solidFill>
                <a:latin typeface="Arial" charset="0"/>
              </a:rPr>
              <a:t> </a:t>
            </a:r>
          </a:p>
        </p:txBody>
      </p:sp>
      <p:sp>
        <p:nvSpPr>
          <p:cNvPr id="332815" name="Rectangle 15"/>
          <p:cNvSpPr>
            <a:spLocks noChangeArrowheads="1"/>
          </p:cNvSpPr>
          <p:nvPr/>
        </p:nvSpPr>
        <p:spPr bwMode="auto">
          <a:xfrm>
            <a:off x="2590800" y="6248400"/>
            <a:ext cx="688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altLang="vi-VN" b="1">
                <a:solidFill>
                  <a:srgbClr val="FF0000"/>
                </a:solidFill>
                <a:effectLst>
                  <a:outerShdw blurRad="38100" dist="38100" dir="2700000" algn="tl">
                    <a:srgbClr val="C0C0C0"/>
                  </a:outerShdw>
                </a:effectLst>
              </a:rPr>
              <a:t>Sứa</a:t>
            </a:r>
          </a:p>
        </p:txBody>
      </p:sp>
      <p:sp>
        <p:nvSpPr>
          <p:cNvPr id="100366" name="AutoShape 3"/>
          <p:cNvSpPr>
            <a:spLocks noChangeArrowheads="1"/>
          </p:cNvSpPr>
          <p:nvPr/>
        </p:nvSpPr>
        <p:spPr bwMode="auto">
          <a:xfrm>
            <a:off x="3505200" y="147638"/>
            <a:ext cx="4630738" cy="6858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a:latin typeface="Times New Roman" panose="02020603050405020304" pitchFamily="18" charset="0"/>
                <a:cs typeface="Times New Roman" panose="02020603050405020304" pitchFamily="18" charset="0"/>
              </a:rPr>
              <a:t>Môi trường dưới nước</a:t>
            </a:r>
          </a:p>
          <a:p>
            <a:pPr eaLnBrk="1" hangingPunct="1">
              <a:spcBef>
                <a:spcPct val="0"/>
              </a:spcBef>
              <a:buFontTx/>
              <a:buNone/>
            </a:pPr>
            <a:endParaRPr lang="en-US" altLang="vi-VN" sz="2800" dirty="0">
              <a:latin typeface="Times New Roman" panose="02020603050405020304" pitchFamily="18" charset="0"/>
              <a:cs typeface="Times New Roman" panose="02020603050405020304" pitchFamily="18" charset="0"/>
            </a:endParaRPr>
          </a:p>
        </p:txBody>
      </p:sp>
    </p:spTree>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sp>
        <p:nvSpPr>
          <p:cNvPr id="12" name="Date Placeholder 1"/>
          <p:cNvSpPr>
            <a:spLocks noGrp="1"/>
          </p:cNvSpPr>
          <p:nvPr>
            <p:ph type="dt" sz="quarter" idx="10"/>
          </p:nvPr>
        </p:nvSpPr>
        <p:spPr/>
        <p:txBody>
          <a:bodyPr/>
          <a:lstStyle/>
          <a:p>
            <a:pPr>
              <a:defRPr/>
            </a:pPr>
            <a:fld id="{C9C112E3-BF1E-4061-94CC-288BB335FE9E}" type="datetime1">
              <a:rPr lang="en-US" altLang="en-US"/>
              <a:pPr>
                <a:defRPr/>
              </a:pPr>
              <a:t>2/27/2025</a:t>
            </a:fld>
            <a:endParaRPr lang="en-US" altLang="en-US"/>
          </a:p>
        </p:txBody>
      </p:sp>
      <p:sp>
        <p:nvSpPr>
          <p:cNvPr id="14" name="Slide Number Placeholder 3"/>
          <p:cNvSpPr>
            <a:spLocks noGrp="1"/>
          </p:cNvSpPr>
          <p:nvPr>
            <p:ph type="sldNum" sz="quarter" idx="12"/>
          </p:nvPr>
        </p:nvSpPr>
        <p:spPr/>
        <p:txBody>
          <a:bodyPr/>
          <a:lstStyle/>
          <a:p>
            <a:pPr>
              <a:defRPr/>
            </a:pPr>
            <a:fld id="{40EAD8DB-E6E6-481E-9E1E-44ADAA84110B}" type="slidenum">
              <a:rPr lang="en-US" altLang="en-US"/>
              <a:pPr>
                <a:defRPr/>
              </a:pPr>
              <a:t>16</a:t>
            </a:fld>
            <a:endParaRPr lang="en-US" altLang="en-US"/>
          </a:p>
        </p:txBody>
      </p:sp>
      <p:pic>
        <p:nvPicPr>
          <p:cNvPr id="14340" name="Picture 3" descr="earthw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ant_Pogonomyrm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flablu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AutoShape 6"/>
          <p:cNvSpPr>
            <a:spLocks noChangeArrowheads="1"/>
          </p:cNvSpPr>
          <p:nvPr/>
        </p:nvSpPr>
        <p:spPr bwMode="auto">
          <a:xfrm>
            <a:off x="1828800" y="0"/>
            <a:ext cx="8458200" cy="8382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MÔI TRƯỜNG TRONG ĐẤT</a:t>
            </a:r>
          </a:p>
        </p:txBody>
      </p:sp>
      <p:pic>
        <p:nvPicPr>
          <p:cNvPr id="14344" name="Picture 7" descr="Imag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0386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p:cNvSpPr>
            <a:spLocks noChangeArrowheads="1"/>
          </p:cNvSpPr>
          <p:nvPr/>
        </p:nvSpPr>
        <p:spPr bwMode="auto">
          <a:xfrm>
            <a:off x="304800" y="3587750"/>
            <a:ext cx="81597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Kiến</a:t>
            </a:r>
          </a:p>
        </p:txBody>
      </p:sp>
      <p:sp>
        <p:nvSpPr>
          <p:cNvPr id="14346" name="Rectangle 9"/>
          <p:cNvSpPr>
            <a:spLocks noChangeArrowheads="1"/>
          </p:cNvSpPr>
          <p:nvPr/>
        </p:nvSpPr>
        <p:spPr bwMode="auto">
          <a:xfrm>
            <a:off x="6096000" y="6400800"/>
            <a:ext cx="16478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Chuột chũi</a:t>
            </a:r>
          </a:p>
        </p:txBody>
      </p:sp>
      <p:sp>
        <p:nvSpPr>
          <p:cNvPr id="14347" name="Rectangle 10"/>
          <p:cNvSpPr>
            <a:spLocks noChangeArrowheads="1"/>
          </p:cNvSpPr>
          <p:nvPr/>
        </p:nvSpPr>
        <p:spPr bwMode="auto">
          <a:xfrm>
            <a:off x="304800" y="6400800"/>
            <a:ext cx="1355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Giun đất</a:t>
            </a:r>
          </a:p>
        </p:txBody>
      </p:sp>
      <p:sp>
        <p:nvSpPr>
          <p:cNvPr id="14348" name="Rectangle 11"/>
          <p:cNvSpPr>
            <a:spLocks noChangeArrowheads="1"/>
          </p:cNvSpPr>
          <p:nvPr/>
        </p:nvSpPr>
        <p:spPr bwMode="auto">
          <a:xfrm>
            <a:off x="6096000" y="3587750"/>
            <a:ext cx="646113"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Rết</a:t>
            </a:r>
          </a:p>
        </p:txBody>
      </p:sp>
      <p:pic>
        <p:nvPicPr>
          <p:cNvPr id="2" name="Audio 1">
            <a:hlinkClick r:id="" action="ppaction://media"/>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wipe(down)">
                                      <p:cBhvr>
                                        <p:cTn id="13" dur="500"/>
                                        <p:tgtEl>
                                          <p:spTgt spid="14340"/>
                                        </p:tgtEl>
                                      </p:cBhvr>
                                    </p:animEffect>
                                  </p:childTnLst>
                                </p:cTn>
                              </p:par>
                              <p:par>
                                <p:cTn id="14" presetID="22" presetClass="entr" presetSubtype="4" fill="hold" nodeType="withEffect">
                                  <p:stCondLst>
                                    <p:cond delay="0"/>
                                  </p:stCondLst>
                                  <p:childTnLst>
                                    <p:set>
                                      <p:cBhvr>
                                        <p:cTn id="15" dur="1" fill="hold">
                                          <p:stCondLst>
                                            <p:cond delay="0"/>
                                          </p:stCondLst>
                                        </p:cTn>
                                        <p:tgtEl>
                                          <p:spTgt spid="14341"/>
                                        </p:tgtEl>
                                        <p:attrNameLst>
                                          <p:attrName>style.visibility</p:attrName>
                                        </p:attrNameLst>
                                      </p:cBhvr>
                                      <p:to>
                                        <p:strVal val="visible"/>
                                      </p:to>
                                    </p:set>
                                    <p:animEffect transition="in" filter="wipe(down)">
                                      <p:cBhvr>
                                        <p:cTn id="16" dur="500"/>
                                        <p:tgtEl>
                                          <p:spTgt spid="14341"/>
                                        </p:tgtEl>
                                      </p:cBhvr>
                                    </p:animEffect>
                                  </p:childTnLst>
                                </p:cTn>
                              </p:par>
                              <p:par>
                                <p:cTn id="17" presetID="22" presetClass="entr" presetSubtype="4"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wipe(down)">
                                      <p:cBhvr>
                                        <p:cTn id="19" dur="500"/>
                                        <p:tgtEl>
                                          <p:spTgt spid="14342"/>
                                        </p:tgtEl>
                                      </p:cBhvr>
                                    </p:animEffect>
                                  </p:childTnLst>
                                </p:cTn>
                              </p:par>
                              <p:par>
                                <p:cTn id="20" presetID="22" presetClass="entr" presetSubtype="4" fill="hold" nodeType="with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wipe(down)">
                                      <p:cBhvr>
                                        <p:cTn id="22" dur="500"/>
                                        <p:tgtEl>
                                          <p:spTgt spid="1434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345"/>
                                        </p:tgtEl>
                                        <p:attrNameLst>
                                          <p:attrName>style.visibility</p:attrName>
                                        </p:attrNameLst>
                                      </p:cBhvr>
                                      <p:to>
                                        <p:strVal val="visible"/>
                                      </p:to>
                                    </p:set>
                                    <p:animEffect transition="in" filter="wipe(down)">
                                      <p:cBhvr>
                                        <p:cTn id="25" dur="500"/>
                                        <p:tgtEl>
                                          <p:spTgt spid="1434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346"/>
                                        </p:tgtEl>
                                        <p:attrNameLst>
                                          <p:attrName>style.visibility</p:attrName>
                                        </p:attrNameLst>
                                      </p:cBhvr>
                                      <p:to>
                                        <p:strVal val="visible"/>
                                      </p:to>
                                    </p:set>
                                    <p:animEffect transition="in" filter="wipe(down)">
                                      <p:cBhvr>
                                        <p:cTn id="28" dur="500"/>
                                        <p:tgtEl>
                                          <p:spTgt spid="1434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347"/>
                                        </p:tgtEl>
                                        <p:attrNameLst>
                                          <p:attrName>style.visibility</p:attrName>
                                        </p:attrNameLst>
                                      </p:cBhvr>
                                      <p:to>
                                        <p:strVal val="visible"/>
                                      </p:to>
                                    </p:set>
                                    <p:animEffect transition="in" filter="wipe(down)">
                                      <p:cBhvr>
                                        <p:cTn id="31" dur="500"/>
                                        <p:tgtEl>
                                          <p:spTgt spid="1434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348"/>
                                        </p:tgtEl>
                                        <p:attrNameLst>
                                          <p:attrName>style.visibility</p:attrName>
                                        </p:attrNameLst>
                                      </p:cBhvr>
                                      <p:to>
                                        <p:strVal val="visible"/>
                                      </p:to>
                                    </p:set>
                                    <p:animEffect transition="in" filter="wipe(down)">
                                      <p:cBhvr>
                                        <p:cTn id="34" dur="500"/>
                                        <p:tgtEl>
                                          <p:spTgt spid="14348"/>
                                        </p:tgtEl>
                                      </p:cBhvr>
                                    </p:animEffect>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4345" grpId="0" animBg="1"/>
      <p:bldP spid="14346" grpId="0" animBg="1"/>
      <p:bldP spid="14347" grpId="0" animBg="1"/>
      <p:bldP spid="1434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fld id="{A775301F-D25C-4295-A172-1A0C2B402C1D}" type="datetime1">
              <a:rPr lang="en-US" altLang="en-US"/>
              <a:pPr>
                <a:defRPr/>
              </a:pPr>
              <a:t>2/27/2025</a:t>
            </a:fld>
            <a:endParaRPr lang="en-US" altLang="en-US"/>
          </a:p>
        </p:txBody>
      </p:sp>
      <p:sp>
        <p:nvSpPr>
          <p:cNvPr id="163843" name="AutoShape 3"/>
          <p:cNvSpPr>
            <a:spLocks noChangeArrowheads="1"/>
          </p:cNvSpPr>
          <p:nvPr/>
        </p:nvSpPr>
        <p:spPr bwMode="auto">
          <a:xfrm>
            <a:off x="1782763" y="-6350"/>
            <a:ext cx="8458200" cy="76835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defRPr/>
            </a:pPr>
            <a:r>
              <a:rPr lang="en-US" altLang="en-US" b="1" dirty="0">
                <a:cs typeface="Times New Roman" panose="02020603050405020304" pitchFamily="18" charset="0"/>
              </a:rPr>
              <a:t>MÔI TRƯỜNG SINH VẬT</a:t>
            </a:r>
          </a:p>
        </p:txBody>
      </p:sp>
      <p:sp>
        <p:nvSpPr>
          <p:cNvPr id="16391" name="Rectangle 8"/>
          <p:cNvSpPr>
            <a:spLocks noChangeArrowheads="1"/>
          </p:cNvSpPr>
          <p:nvPr/>
        </p:nvSpPr>
        <p:spPr bwMode="auto">
          <a:xfrm>
            <a:off x="3257550" y="3511550"/>
            <a:ext cx="6253163" cy="460375"/>
          </a:xfrm>
          <a:prstGeom prst="rect">
            <a:avLst/>
          </a:prstGeom>
          <a:solidFill>
            <a:schemeClr val="accent4">
              <a:lumMod val="20000"/>
              <a:lumOff val="80000"/>
            </a:schemeClr>
          </a:solidFill>
          <a:ln>
            <a:noFill/>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sz="2400" b="1">
                <a:solidFill>
                  <a:srgbClr val="000099"/>
                </a:solidFill>
                <a:latin typeface="Times New Roman" panose="02020603050405020304" pitchFamily="18" charset="0"/>
                <a:cs typeface="Times New Roman" panose="02020603050405020304" pitchFamily="18" charset="0"/>
              </a:rPr>
              <a:t>Cây tầm gửi sống ký sinh trên nhiều cây khác </a:t>
            </a:r>
          </a:p>
        </p:txBody>
      </p:sp>
      <p:pic>
        <p:nvPicPr>
          <p:cNvPr id="16393" name="Picture 5" descr="Mô tả bọ chét qua kính hiển vi điện tử qué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19550"/>
            <a:ext cx="28495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3"/>
          <p:cNvSpPr>
            <a:spLocks noChangeArrowheads="1"/>
          </p:cNvSpPr>
          <p:nvPr/>
        </p:nvSpPr>
        <p:spPr bwMode="auto">
          <a:xfrm>
            <a:off x="1135063" y="6275388"/>
            <a:ext cx="1295400" cy="533400"/>
          </a:xfrm>
          <a:prstGeom prst="rect">
            <a:avLst/>
          </a:prstGeom>
          <a:solidFill>
            <a:schemeClr val="accent4">
              <a:lumMod val="20000"/>
              <a:lumOff val="80000"/>
            </a:schemeClr>
          </a:solidFill>
          <a:ln>
            <a:noFill/>
          </a:ln>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chemeClr val="accent1"/>
              </a:buClr>
              <a:buFont typeface="Wingdings" panose="05000000000000000000" pitchFamily="2" charset="2"/>
              <a:buNone/>
              <a:defRPr/>
            </a:pPr>
            <a:r>
              <a:rPr lang="en-US" altLang="en-US" sz="2400" b="1">
                <a:solidFill>
                  <a:srgbClr val="000099"/>
                </a:solidFill>
                <a:latin typeface="Times New Roman" panose="02020603050405020304" pitchFamily="18" charset="0"/>
                <a:cs typeface="Times New Roman" panose="02020603050405020304" pitchFamily="18" charset="0"/>
              </a:rPr>
              <a:t>Bọ chét</a:t>
            </a:r>
          </a:p>
        </p:txBody>
      </p:sp>
      <p:sp>
        <p:nvSpPr>
          <p:cNvPr id="16395" name="Rectangle 17"/>
          <p:cNvSpPr>
            <a:spLocks noChangeArrowheads="1"/>
          </p:cNvSpPr>
          <p:nvPr/>
        </p:nvSpPr>
        <p:spPr bwMode="auto">
          <a:xfrm>
            <a:off x="3067050" y="4681538"/>
            <a:ext cx="1135063" cy="46196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ký sinh</a:t>
            </a:r>
          </a:p>
        </p:txBody>
      </p:sp>
      <p:pic>
        <p:nvPicPr>
          <p:cNvPr id="16396" name="Picture 9" descr="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550" y="4002088"/>
            <a:ext cx="43624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Rectangle 14"/>
          <p:cNvSpPr>
            <a:spLocks noChangeArrowheads="1"/>
          </p:cNvSpPr>
          <p:nvPr/>
        </p:nvSpPr>
        <p:spPr bwMode="auto">
          <a:xfrm>
            <a:off x="7448550" y="6259513"/>
            <a:ext cx="4486275" cy="461962"/>
          </a:xfrm>
          <a:prstGeom prst="rect">
            <a:avLst/>
          </a:prstGeom>
          <a:solidFill>
            <a:schemeClr val="accent4">
              <a:lumMod val="20000"/>
              <a:lumOff val="80000"/>
            </a:schemeClr>
          </a:solidFill>
          <a:ln>
            <a:noFill/>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cs typeface="Times New Roman" panose="02020603050405020304" pitchFamily="18" charset="0"/>
              </a:rPr>
              <a:t>Ve ký sinh trên nhộng ong </a:t>
            </a:r>
          </a:p>
        </p:txBody>
      </p:sp>
      <p:sp>
        <p:nvSpPr>
          <p:cNvPr id="15" name="Rectangle 13"/>
          <p:cNvSpPr>
            <a:spLocks noChangeArrowheads="1"/>
          </p:cNvSpPr>
          <p:nvPr/>
        </p:nvSpPr>
        <p:spPr bwMode="auto">
          <a:xfrm>
            <a:off x="4716463" y="6324600"/>
            <a:ext cx="1295400" cy="533400"/>
          </a:xfrm>
          <a:prstGeom prst="rect">
            <a:avLst/>
          </a:prstGeom>
          <a:solidFill>
            <a:schemeClr val="accent4">
              <a:lumMod val="20000"/>
              <a:lumOff val="80000"/>
            </a:schemeClr>
          </a:solidFill>
          <a:ln>
            <a:noFill/>
          </a:ln>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chemeClr val="accent1"/>
              </a:buClr>
              <a:buFont typeface="Wingdings" panose="05000000000000000000" pitchFamily="2" charset="2"/>
              <a:buNone/>
              <a:defRPr/>
            </a:pPr>
            <a:r>
              <a:rPr lang="en-US" altLang="en-US" sz="2400" b="1">
                <a:solidFill>
                  <a:srgbClr val="000099"/>
                </a:solidFill>
                <a:latin typeface="Times New Roman" panose="02020603050405020304" pitchFamily="18" charset="0"/>
                <a:cs typeface="Times New Roman" panose="02020603050405020304" pitchFamily="18" charset="0"/>
              </a:rPr>
              <a:t>Chó</a:t>
            </a:r>
          </a:p>
        </p:txBody>
      </p:sp>
      <p:pic>
        <p:nvPicPr>
          <p:cNvPr id="16392" name="Picture 4" descr="Shaska26thAug2006BabyPuppyDogCl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2113" y="3986213"/>
            <a:ext cx="2960687"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14047e7f4bfb1a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3" y="1066800"/>
            <a:ext cx="5119687"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2427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044575"/>
            <a:ext cx="6096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wipe(down)">
                                      <p:cBhvr>
                                        <p:cTn id="10" dur="500"/>
                                        <p:tgtEl>
                                          <p:spTgt spid="16389"/>
                                        </p:tgtEl>
                                      </p:cBhvr>
                                    </p:animEffect>
                                  </p:childTnLst>
                                </p:cTn>
                              </p:par>
                              <p:par>
                                <p:cTn id="11" presetID="22" presetClass="entr" presetSubtype="4"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wipe(down)">
                                      <p:cBhvr>
                                        <p:cTn id="13" dur="500"/>
                                        <p:tgtEl>
                                          <p:spTgt spid="1639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wipe(down)">
                                      <p:cBhvr>
                                        <p:cTn id="16" dur="500"/>
                                        <p:tgtEl>
                                          <p:spTgt spid="16391"/>
                                        </p:tgtEl>
                                      </p:cBhvr>
                                    </p:animEffect>
                                  </p:childTnLst>
                                </p:cTn>
                              </p:par>
                              <p:par>
                                <p:cTn id="17" presetID="22" presetClass="entr" presetSubtype="4" fill="hold" nodeType="withEffect">
                                  <p:stCondLst>
                                    <p:cond delay="0"/>
                                  </p:stCondLst>
                                  <p:childTnLst>
                                    <p:set>
                                      <p:cBhvr>
                                        <p:cTn id="18" dur="1" fill="hold">
                                          <p:stCondLst>
                                            <p:cond delay="0"/>
                                          </p:stCondLst>
                                        </p:cTn>
                                        <p:tgtEl>
                                          <p:spTgt spid="16392"/>
                                        </p:tgtEl>
                                        <p:attrNameLst>
                                          <p:attrName>style.visibility</p:attrName>
                                        </p:attrNameLst>
                                      </p:cBhvr>
                                      <p:to>
                                        <p:strVal val="visible"/>
                                      </p:to>
                                    </p:set>
                                    <p:animEffect transition="in" filter="wipe(down)">
                                      <p:cBhvr>
                                        <p:cTn id="19" dur="500"/>
                                        <p:tgtEl>
                                          <p:spTgt spid="16392"/>
                                        </p:tgtEl>
                                      </p:cBhvr>
                                    </p:animEffect>
                                  </p:childTnLst>
                                </p:cTn>
                              </p:par>
                              <p:par>
                                <p:cTn id="20" presetID="22" presetClass="entr" presetSubtype="4" fill="hold" nodeType="withEffect">
                                  <p:stCondLst>
                                    <p:cond delay="0"/>
                                  </p:stCondLst>
                                  <p:childTnLst>
                                    <p:set>
                                      <p:cBhvr>
                                        <p:cTn id="21" dur="1" fill="hold">
                                          <p:stCondLst>
                                            <p:cond delay="0"/>
                                          </p:stCondLst>
                                        </p:cTn>
                                        <p:tgtEl>
                                          <p:spTgt spid="16393"/>
                                        </p:tgtEl>
                                        <p:attrNameLst>
                                          <p:attrName>style.visibility</p:attrName>
                                        </p:attrNameLst>
                                      </p:cBhvr>
                                      <p:to>
                                        <p:strVal val="visible"/>
                                      </p:to>
                                    </p:set>
                                    <p:animEffect transition="in" filter="wipe(down)">
                                      <p:cBhvr>
                                        <p:cTn id="22" dur="500"/>
                                        <p:tgtEl>
                                          <p:spTgt spid="1639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394"/>
                                        </p:tgtEl>
                                        <p:attrNameLst>
                                          <p:attrName>style.visibility</p:attrName>
                                        </p:attrNameLst>
                                      </p:cBhvr>
                                      <p:to>
                                        <p:strVal val="visible"/>
                                      </p:to>
                                    </p:set>
                                    <p:animEffect transition="in" filter="wipe(down)">
                                      <p:cBhvr>
                                        <p:cTn id="25" dur="500"/>
                                        <p:tgtEl>
                                          <p:spTgt spid="1639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395"/>
                                        </p:tgtEl>
                                        <p:attrNameLst>
                                          <p:attrName>style.visibility</p:attrName>
                                        </p:attrNameLst>
                                      </p:cBhvr>
                                      <p:to>
                                        <p:strVal val="visible"/>
                                      </p:to>
                                    </p:set>
                                    <p:animEffect transition="in" filter="wipe(down)">
                                      <p:cBhvr>
                                        <p:cTn id="28" dur="500"/>
                                        <p:tgtEl>
                                          <p:spTgt spid="16395"/>
                                        </p:tgtEl>
                                      </p:cBhvr>
                                    </p:animEffect>
                                  </p:childTnLst>
                                </p:cTn>
                              </p:par>
                              <p:par>
                                <p:cTn id="29" presetID="22" presetClass="entr" presetSubtype="4" fill="hold" nodeType="withEffect">
                                  <p:stCondLst>
                                    <p:cond delay="0"/>
                                  </p:stCondLst>
                                  <p:childTnLst>
                                    <p:set>
                                      <p:cBhvr>
                                        <p:cTn id="30" dur="1" fill="hold">
                                          <p:stCondLst>
                                            <p:cond delay="0"/>
                                          </p:stCondLst>
                                        </p:cTn>
                                        <p:tgtEl>
                                          <p:spTgt spid="16396"/>
                                        </p:tgtEl>
                                        <p:attrNameLst>
                                          <p:attrName>style.visibility</p:attrName>
                                        </p:attrNameLst>
                                      </p:cBhvr>
                                      <p:to>
                                        <p:strVal val="visible"/>
                                      </p:to>
                                    </p:set>
                                    <p:animEffect transition="in" filter="wipe(down)">
                                      <p:cBhvr>
                                        <p:cTn id="31" dur="500"/>
                                        <p:tgtEl>
                                          <p:spTgt spid="1639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397"/>
                                        </p:tgtEl>
                                        <p:attrNameLst>
                                          <p:attrName>style.visibility</p:attrName>
                                        </p:attrNameLst>
                                      </p:cBhvr>
                                      <p:to>
                                        <p:strVal val="visible"/>
                                      </p:to>
                                    </p:set>
                                    <p:animEffect transition="in" filter="wipe(down)">
                                      <p:cBhvr>
                                        <p:cTn id="34" dur="500"/>
                                        <p:tgtEl>
                                          <p:spTgt spid="1639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391" grpId="0" animBg="1"/>
      <p:bldP spid="16394" grpId="0" animBg="1"/>
      <p:bldP spid="16395" grpId="0"/>
      <p:bldP spid="16397"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dirty="0">
                <a:solidFill>
                  <a:srgbClr val="0033CC"/>
                </a:solidFill>
              </a:rPr>
              <a:t>I- 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dirty="0">
                <a:solidFill>
                  <a:srgbClr val="0033CC"/>
                </a:solidFill>
              </a:rPr>
              <a:t>II- Nhân tố sinh thái</a:t>
            </a: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a:t>1. Khái niệm nhân tố sinh thái</a:t>
            </a:r>
          </a:p>
        </p:txBody>
      </p:sp>
      <p:sp>
        <p:nvSpPr>
          <p:cNvPr id="14" name="Rectangle 5"/>
          <p:cNvSpPr>
            <a:spLocks noChangeArrowheads="1"/>
          </p:cNvSpPr>
          <p:nvPr/>
        </p:nvSpPr>
        <p:spPr bwMode="auto">
          <a:xfrm>
            <a:off x="2032000" y="4065518"/>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Nhiệt độ</a:t>
            </a:r>
          </a:p>
        </p:txBody>
      </p:sp>
      <p:sp>
        <p:nvSpPr>
          <p:cNvPr id="15" name="Rectangle 6"/>
          <p:cNvSpPr>
            <a:spLocks noChangeArrowheads="1"/>
          </p:cNvSpPr>
          <p:nvPr/>
        </p:nvSpPr>
        <p:spPr bwMode="auto">
          <a:xfrm>
            <a:off x="2027237" y="481799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Độ ẩm</a:t>
            </a:r>
            <a:r>
              <a:rPr lang="en-US" altLang="en-US" sz="2400" b="1">
                <a:solidFill>
                  <a:srgbClr val="000099"/>
                </a:solidFill>
                <a:latin typeface="Times New Roman" panose="02020603050405020304" pitchFamily="18" charset="0"/>
                <a:cs typeface="Times New Roman" panose="02020603050405020304" pitchFamily="18" charset="0"/>
              </a:rPr>
              <a:t> </a:t>
            </a:r>
          </a:p>
        </p:txBody>
      </p:sp>
      <p:sp>
        <p:nvSpPr>
          <p:cNvPr id="16" name="Rectangle 7"/>
          <p:cNvSpPr>
            <a:spLocks noChangeArrowheads="1"/>
          </p:cNvSpPr>
          <p:nvPr/>
        </p:nvSpPr>
        <p:spPr bwMode="auto">
          <a:xfrm>
            <a:off x="2144712" y="5526018"/>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Ánh sáng</a:t>
            </a:r>
          </a:p>
        </p:txBody>
      </p:sp>
      <p:sp>
        <p:nvSpPr>
          <p:cNvPr id="17" name="Rectangle 8"/>
          <p:cNvSpPr>
            <a:spLocks noChangeArrowheads="1"/>
          </p:cNvSpPr>
          <p:nvPr/>
        </p:nvSpPr>
        <p:spPr bwMode="auto">
          <a:xfrm>
            <a:off x="8945562" y="405123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Thức ăn</a:t>
            </a:r>
          </a:p>
        </p:txBody>
      </p:sp>
      <p:sp>
        <p:nvSpPr>
          <p:cNvPr id="18" name="Rectangle 9"/>
          <p:cNvSpPr>
            <a:spLocks noChangeArrowheads="1"/>
          </p:cNvSpPr>
          <p:nvPr/>
        </p:nvSpPr>
        <p:spPr bwMode="auto">
          <a:xfrm>
            <a:off x="8959850" y="483704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Thợ săn</a:t>
            </a:r>
          </a:p>
        </p:txBody>
      </p:sp>
      <p:sp>
        <p:nvSpPr>
          <p:cNvPr id="19" name="Rectangle 10"/>
          <p:cNvSpPr>
            <a:spLocks noChangeArrowheads="1"/>
          </p:cNvSpPr>
          <p:nvPr/>
        </p:nvSpPr>
        <p:spPr bwMode="auto">
          <a:xfrm>
            <a:off x="8959850" y="5656193"/>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Thú dữ</a:t>
            </a:r>
          </a:p>
        </p:txBody>
      </p:sp>
      <p:sp>
        <p:nvSpPr>
          <p:cNvPr id="20" name="Rectangle 18"/>
          <p:cNvSpPr>
            <a:spLocks noChangeArrowheads="1"/>
          </p:cNvSpPr>
          <p:nvPr/>
        </p:nvSpPr>
        <p:spPr bwMode="auto">
          <a:xfrm>
            <a:off x="4310856" y="6127089"/>
            <a:ext cx="3570287"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a:solidFill>
                  <a:srgbClr val="FF0000"/>
                </a:solidFill>
                <a:latin typeface="Times New Roman" panose="02020603050405020304" pitchFamily="18" charset="0"/>
                <a:cs typeface="Times New Roman" panose="02020603050405020304" pitchFamily="18" charset="0"/>
              </a:rPr>
              <a:t>Nhân tố sinh thái là gì?</a:t>
            </a:r>
          </a:p>
        </p:txBody>
      </p:sp>
      <p:pic>
        <p:nvPicPr>
          <p:cNvPr id="21" name="Picture 15" descr="thỏ rứ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62" y="4065518"/>
            <a:ext cx="289083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9"/>
          <p:cNvSpPr>
            <a:spLocks noChangeShapeType="1"/>
          </p:cNvSpPr>
          <p:nvPr/>
        </p:nvSpPr>
        <p:spPr bwMode="auto">
          <a:xfrm>
            <a:off x="3382962" y="4276655"/>
            <a:ext cx="1276350" cy="70167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1"/>
          <p:cNvSpPr>
            <a:spLocks noChangeShapeType="1"/>
          </p:cNvSpPr>
          <p:nvPr/>
        </p:nvSpPr>
        <p:spPr bwMode="auto">
          <a:xfrm>
            <a:off x="3382962" y="5025955"/>
            <a:ext cx="1276350" cy="127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2"/>
          <p:cNvSpPr>
            <a:spLocks noChangeShapeType="1"/>
          </p:cNvSpPr>
          <p:nvPr/>
        </p:nvSpPr>
        <p:spPr bwMode="auto">
          <a:xfrm flipV="1">
            <a:off x="3530600" y="5086280"/>
            <a:ext cx="1128712" cy="65722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3"/>
          <p:cNvSpPr>
            <a:spLocks noChangeShapeType="1"/>
          </p:cNvSpPr>
          <p:nvPr/>
        </p:nvSpPr>
        <p:spPr bwMode="auto">
          <a:xfrm flipH="1">
            <a:off x="7543800" y="4294118"/>
            <a:ext cx="1204912" cy="7239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4"/>
          <p:cNvSpPr>
            <a:spLocks noChangeShapeType="1"/>
          </p:cNvSpPr>
          <p:nvPr/>
        </p:nvSpPr>
        <p:spPr bwMode="auto">
          <a:xfrm flipH="1" flipV="1">
            <a:off x="7543800" y="5051355"/>
            <a:ext cx="1295400" cy="301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5"/>
          <p:cNvSpPr>
            <a:spLocks noChangeShapeType="1"/>
          </p:cNvSpPr>
          <p:nvPr/>
        </p:nvSpPr>
        <p:spPr bwMode="auto">
          <a:xfrm flipH="1" flipV="1">
            <a:off x="7539037" y="5089455"/>
            <a:ext cx="1273175" cy="7413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29"/>
          <p:cNvSpPr/>
          <p:nvPr/>
        </p:nvSpPr>
        <p:spPr>
          <a:xfrm>
            <a:off x="609600" y="2286000"/>
            <a:ext cx="11201400" cy="1077218"/>
          </a:xfrm>
          <a:prstGeom prst="rect">
            <a:avLst/>
          </a:prstGeom>
        </p:spPr>
        <p:txBody>
          <a:bodyPr wrap="square">
            <a:spAutoFit/>
          </a:bodyPr>
          <a:lstStyle/>
          <a:p>
            <a:pPr marL="0" marR="0" algn="just">
              <a:spcBef>
                <a:spcPts val="0"/>
              </a:spcBef>
              <a:spcAft>
                <a:spcPts val="0"/>
              </a:spcAft>
            </a:pPr>
            <a:r>
              <a:rPr lang="en-US" sz="3200" dirty="0">
                <a:solidFill>
                  <a:srgbClr val="FF0000"/>
                </a:solidFill>
                <a:ea typeface="Times New Roman" panose="02020603050405020304" pitchFamily="18" charset="0"/>
                <a:sym typeface="Wingdings" panose="05000000000000000000" pitchFamily="2" charset="2"/>
              </a:rPr>
              <a:t></a:t>
            </a:r>
            <a:r>
              <a:rPr lang="en-US" sz="3200" dirty="0">
                <a:ea typeface="Times New Roman" panose="02020603050405020304" pitchFamily="18" charset="0"/>
                <a:sym typeface="Wingdings" panose="05000000000000000000" pitchFamily="2" charset="2"/>
              </a:rPr>
              <a:t> </a:t>
            </a:r>
            <a:r>
              <a:rPr lang="en-US" sz="3200" dirty="0">
                <a:ea typeface="Times New Roman" panose="02020603050405020304" pitchFamily="18" charset="0"/>
              </a:rPr>
              <a:t>- Nhân tố sinh thái là các nhân tố trong môi trường ảnh hưởng đến sự tồn tại và phát triển của sinh vật.</a:t>
            </a:r>
          </a:p>
        </p:txBody>
      </p:sp>
      <p:sp>
        <p:nvSpPr>
          <p:cNvPr id="28"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80099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par>
                                <p:cTn id="31" presetID="22" presetClass="entr" presetSubtype="4"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par>
                                <p:cTn id="34" presetID="22" presetClass="entr" presetSubtype="4"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22" presetClass="entr" presetSubtype="4"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par>
                                <p:cTn id="43" presetID="2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par>
                                <p:cTn id="52" presetID="22" presetClass="entr" presetSubtype="4"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0"/>
      <p:bldP spid="16" grpId="0"/>
      <p:bldP spid="17" grpId="0"/>
      <p:bldP spid="18" grpId="0"/>
      <p:bldP spid="19" grpId="0"/>
      <p:bldP spid="20"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a:solidFill>
                  <a:srgbClr val="0033CC"/>
                </a:solidFill>
              </a:rPr>
              <a:t>I-Môi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a:solidFill>
                  <a:srgbClr val="0033CC"/>
                </a:solidFill>
              </a:rPr>
              <a:t>II-Nhân tố sinh thái</a:t>
            </a: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a:t>1. Khái niệm nhân tố sinh thái</a:t>
            </a:r>
          </a:p>
        </p:txBody>
      </p:sp>
      <p:sp>
        <p:nvSpPr>
          <p:cNvPr id="14" name="Rectangle 5"/>
          <p:cNvSpPr>
            <a:spLocks noChangeArrowheads="1"/>
          </p:cNvSpPr>
          <p:nvPr/>
        </p:nvSpPr>
        <p:spPr bwMode="auto">
          <a:xfrm>
            <a:off x="2032000" y="4065518"/>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Nhiệt độ</a:t>
            </a:r>
          </a:p>
        </p:txBody>
      </p:sp>
      <p:sp>
        <p:nvSpPr>
          <p:cNvPr id="15" name="Rectangle 6"/>
          <p:cNvSpPr>
            <a:spLocks noChangeArrowheads="1"/>
          </p:cNvSpPr>
          <p:nvPr/>
        </p:nvSpPr>
        <p:spPr bwMode="auto">
          <a:xfrm>
            <a:off x="2027237" y="481799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0099"/>
                </a:solidFill>
                <a:latin typeface="Times New Roman" panose="02020603050405020304" pitchFamily="18" charset="0"/>
                <a:cs typeface="Times New Roman" panose="02020603050405020304" pitchFamily="18" charset="0"/>
              </a:rPr>
              <a:t>Độ ẩm</a:t>
            </a:r>
            <a:r>
              <a:rPr lang="en-US" altLang="en-US" sz="2400" b="1" dirty="0">
                <a:solidFill>
                  <a:srgbClr val="000099"/>
                </a:solidFill>
                <a:latin typeface="Times New Roman" panose="02020603050405020304" pitchFamily="18" charset="0"/>
                <a:cs typeface="Times New Roman" panose="02020603050405020304" pitchFamily="18" charset="0"/>
              </a:rPr>
              <a:t> </a:t>
            </a:r>
          </a:p>
        </p:txBody>
      </p:sp>
      <p:sp>
        <p:nvSpPr>
          <p:cNvPr id="16" name="Rectangle 7"/>
          <p:cNvSpPr>
            <a:spLocks noChangeArrowheads="1"/>
          </p:cNvSpPr>
          <p:nvPr/>
        </p:nvSpPr>
        <p:spPr bwMode="auto">
          <a:xfrm>
            <a:off x="2144712" y="5526018"/>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0099"/>
                </a:solidFill>
                <a:latin typeface="Times New Roman" panose="02020603050405020304" pitchFamily="18" charset="0"/>
                <a:cs typeface="Times New Roman" panose="02020603050405020304" pitchFamily="18" charset="0"/>
              </a:rPr>
              <a:t>Ánh sáng</a:t>
            </a:r>
          </a:p>
        </p:txBody>
      </p:sp>
      <p:sp>
        <p:nvSpPr>
          <p:cNvPr id="17" name="Rectangle 8"/>
          <p:cNvSpPr>
            <a:spLocks noChangeArrowheads="1"/>
          </p:cNvSpPr>
          <p:nvPr/>
        </p:nvSpPr>
        <p:spPr bwMode="auto">
          <a:xfrm>
            <a:off x="8945562" y="405123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Thức ăn</a:t>
            </a:r>
          </a:p>
        </p:txBody>
      </p:sp>
      <p:sp>
        <p:nvSpPr>
          <p:cNvPr id="18" name="Rectangle 9"/>
          <p:cNvSpPr>
            <a:spLocks noChangeArrowheads="1"/>
          </p:cNvSpPr>
          <p:nvPr/>
        </p:nvSpPr>
        <p:spPr bwMode="auto">
          <a:xfrm>
            <a:off x="8959850" y="4837043"/>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Thợ săn</a:t>
            </a:r>
          </a:p>
        </p:txBody>
      </p:sp>
      <p:sp>
        <p:nvSpPr>
          <p:cNvPr id="19" name="Rectangle 10"/>
          <p:cNvSpPr>
            <a:spLocks noChangeArrowheads="1"/>
          </p:cNvSpPr>
          <p:nvPr/>
        </p:nvSpPr>
        <p:spPr bwMode="auto">
          <a:xfrm>
            <a:off x="8959850" y="5656193"/>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000099"/>
                </a:solidFill>
                <a:latin typeface="Times New Roman" panose="02020603050405020304" pitchFamily="18" charset="0"/>
                <a:cs typeface="Times New Roman" panose="02020603050405020304" pitchFamily="18" charset="0"/>
              </a:rPr>
              <a:t>Thú dữ</a:t>
            </a:r>
          </a:p>
        </p:txBody>
      </p:sp>
      <p:sp>
        <p:nvSpPr>
          <p:cNvPr id="20" name="Rectangle 18"/>
          <p:cNvSpPr>
            <a:spLocks noChangeArrowheads="1"/>
          </p:cNvSpPr>
          <p:nvPr/>
        </p:nvSpPr>
        <p:spPr bwMode="auto">
          <a:xfrm>
            <a:off x="4348956" y="6310242"/>
            <a:ext cx="3570287"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defRPr/>
            </a:pPr>
            <a:r>
              <a:rPr lang="en-US" sz="3200" b="1">
                <a:solidFill>
                  <a:srgbClr val="FF0000"/>
                </a:solidFill>
                <a:latin typeface="Times New Roman" panose="02020603050405020304" pitchFamily="18" charset="0"/>
                <a:cs typeface="Times New Roman" panose="02020603050405020304" pitchFamily="18" charset="0"/>
              </a:rPr>
              <a:t>Kể tên các nhóm nhân tố sinh thái?</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1" name="Picture 15" descr="thỏ rứ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62" y="4065518"/>
            <a:ext cx="289083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9"/>
          <p:cNvSpPr>
            <a:spLocks noChangeShapeType="1"/>
          </p:cNvSpPr>
          <p:nvPr/>
        </p:nvSpPr>
        <p:spPr bwMode="auto">
          <a:xfrm>
            <a:off x="3382962" y="4276655"/>
            <a:ext cx="1276350" cy="70167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1"/>
          <p:cNvSpPr>
            <a:spLocks noChangeShapeType="1"/>
          </p:cNvSpPr>
          <p:nvPr/>
        </p:nvSpPr>
        <p:spPr bwMode="auto">
          <a:xfrm>
            <a:off x="3382962" y="5025955"/>
            <a:ext cx="1276350" cy="127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2"/>
          <p:cNvSpPr>
            <a:spLocks noChangeShapeType="1"/>
          </p:cNvSpPr>
          <p:nvPr/>
        </p:nvSpPr>
        <p:spPr bwMode="auto">
          <a:xfrm flipV="1">
            <a:off x="3530600" y="5086280"/>
            <a:ext cx="1128712" cy="65722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3"/>
          <p:cNvSpPr>
            <a:spLocks noChangeShapeType="1"/>
          </p:cNvSpPr>
          <p:nvPr/>
        </p:nvSpPr>
        <p:spPr bwMode="auto">
          <a:xfrm flipH="1">
            <a:off x="7543800" y="4294118"/>
            <a:ext cx="1204912" cy="7239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4"/>
          <p:cNvSpPr>
            <a:spLocks noChangeShapeType="1"/>
          </p:cNvSpPr>
          <p:nvPr/>
        </p:nvSpPr>
        <p:spPr bwMode="auto">
          <a:xfrm flipH="1" flipV="1">
            <a:off x="7543800" y="5051355"/>
            <a:ext cx="1295400" cy="301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5"/>
          <p:cNvSpPr>
            <a:spLocks noChangeShapeType="1"/>
          </p:cNvSpPr>
          <p:nvPr/>
        </p:nvSpPr>
        <p:spPr bwMode="auto">
          <a:xfrm flipH="1" flipV="1">
            <a:off x="7539037" y="5089455"/>
            <a:ext cx="1273175" cy="7413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AutoShape 24"/>
          <p:cNvSpPr>
            <a:spLocks/>
          </p:cNvSpPr>
          <p:nvPr/>
        </p:nvSpPr>
        <p:spPr bwMode="auto">
          <a:xfrm>
            <a:off x="1675605" y="4053611"/>
            <a:ext cx="318295" cy="1777207"/>
          </a:xfrm>
          <a:prstGeom prst="leftBrace">
            <a:avLst>
              <a:gd name="adj1" fmla="val 40327"/>
              <a:gd name="adj2" fmla="val 49144"/>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latin typeface="Times New Roman" panose="02020603050405020304" pitchFamily="18" charset="0"/>
            </a:endParaRPr>
          </a:p>
        </p:txBody>
      </p:sp>
      <p:sp>
        <p:nvSpPr>
          <p:cNvPr id="29" name="AutoShape 24"/>
          <p:cNvSpPr>
            <a:spLocks/>
          </p:cNvSpPr>
          <p:nvPr/>
        </p:nvSpPr>
        <p:spPr bwMode="auto">
          <a:xfrm rot="10800000">
            <a:off x="10285411" y="4051229"/>
            <a:ext cx="382588" cy="1960563"/>
          </a:xfrm>
          <a:prstGeom prst="leftBrace">
            <a:avLst>
              <a:gd name="adj1" fmla="val 40392"/>
              <a:gd name="adj2" fmla="val 50000"/>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latin typeface="Times New Roman" panose="02020603050405020304" pitchFamily="18" charset="0"/>
            </a:endParaRPr>
          </a:p>
        </p:txBody>
      </p:sp>
      <p:sp>
        <p:nvSpPr>
          <p:cNvPr id="31" name="TextBox 30"/>
          <p:cNvSpPr txBox="1">
            <a:spLocks noChangeArrowheads="1"/>
          </p:cNvSpPr>
          <p:nvPr/>
        </p:nvSpPr>
        <p:spPr bwMode="auto">
          <a:xfrm>
            <a:off x="121442" y="4506029"/>
            <a:ext cx="15089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Nhân tố vô sinh</a:t>
            </a:r>
          </a:p>
        </p:txBody>
      </p:sp>
      <p:sp>
        <p:nvSpPr>
          <p:cNvPr id="32" name="TextBox 31"/>
          <p:cNvSpPr txBox="1">
            <a:spLocks noChangeArrowheads="1"/>
          </p:cNvSpPr>
          <p:nvPr/>
        </p:nvSpPr>
        <p:spPr bwMode="auto">
          <a:xfrm>
            <a:off x="10698479" y="4296945"/>
            <a:ext cx="13414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latin typeface="Times New Roman" panose="02020603050405020304" pitchFamily="18" charset="0"/>
                <a:cs typeface="Times New Roman" panose="02020603050405020304" pitchFamily="18" charset="0"/>
              </a:rPr>
              <a:t> Nhân tố hữu sinh   </a:t>
            </a:r>
          </a:p>
        </p:txBody>
      </p:sp>
      <p:sp>
        <p:nvSpPr>
          <p:cNvPr id="33" name="Rectangle 32"/>
          <p:cNvSpPr/>
          <p:nvPr/>
        </p:nvSpPr>
        <p:spPr>
          <a:xfrm>
            <a:off x="533400" y="2249636"/>
            <a:ext cx="11658600" cy="1815882"/>
          </a:xfrm>
          <a:prstGeom prst="rect">
            <a:avLst/>
          </a:prstGeom>
        </p:spPr>
        <p:txBody>
          <a:bodyPr wrap="square">
            <a:spAutoFit/>
          </a:bodyPr>
          <a:lstStyle/>
          <a:p>
            <a:pPr marL="457200" marR="0" indent="-457200" algn="just">
              <a:spcBef>
                <a:spcPts val="0"/>
              </a:spcBef>
              <a:spcAft>
                <a:spcPts val="0"/>
              </a:spcAft>
              <a:buFont typeface="Wingdings" panose="05000000000000000000" pitchFamily="2" charset="2"/>
              <a:buChar char="@"/>
            </a:pPr>
            <a:r>
              <a:rPr lang="en-US" sz="2800" dirty="0">
                <a:ea typeface="Times New Roman" panose="02020603050405020304" pitchFamily="18" charset="0"/>
              </a:rPr>
              <a:t>- Các nhân tố sinh thái có 2 nhóm: </a:t>
            </a:r>
          </a:p>
          <a:p>
            <a:pPr marR="0" algn="just">
              <a:spcBef>
                <a:spcPts val="0"/>
              </a:spcBef>
              <a:spcAft>
                <a:spcPts val="0"/>
              </a:spcAft>
            </a:pPr>
            <a:r>
              <a:rPr lang="en-US" sz="2800" dirty="0">
                <a:ea typeface="Times New Roman" panose="02020603050405020304" pitchFamily="18" charset="0"/>
              </a:rPr>
              <a:t>     + Nhân tố sinh thái </a:t>
            </a:r>
            <a:r>
              <a:rPr lang="en-US" sz="2800" b="1" dirty="0">
                <a:ea typeface="Times New Roman" panose="02020603050405020304" pitchFamily="18" charset="0"/>
              </a:rPr>
              <a:t>vô sinh </a:t>
            </a:r>
            <a:r>
              <a:rPr lang="en-US" sz="2800" dirty="0">
                <a:ea typeface="Times New Roman" panose="02020603050405020304" pitchFamily="18" charset="0"/>
              </a:rPr>
              <a:t>như: ánh sáng, nhiệt độ, độ ẩm…</a:t>
            </a:r>
          </a:p>
          <a:p>
            <a:pPr marR="0" algn="just">
              <a:spcBef>
                <a:spcPts val="0"/>
              </a:spcBef>
              <a:spcAft>
                <a:spcPts val="0"/>
              </a:spcAft>
            </a:pPr>
            <a:r>
              <a:rPr lang="en-US" sz="2800" dirty="0">
                <a:ea typeface="Times New Roman" panose="02020603050405020304" pitchFamily="18" charset="0"/>
              </a:rPr>
              <a:t>     + Nhân tố sinh thái </a:t>
            </a:r>
            <a:r>
              <a:rPr lang="en-US" sz="2800" b="1" dirty="0">
                <a:ea typeface="Times New Roman" panose="02020603050405020304" pitchFamily="18" charset="0"/>
              </a:rPr>
              <a:t>hữu sinh </a:t>
            </a:r>
            <a:r>
              <a:rPr lang="en-US" sz="2800" dirty="0">
                <a:ea typeface="Times New Roman" panose="02020603050405020304" pitchFamily="18" charset="0"/>
              </a:rPr>
              <a:t>gồm con người và các sinh vật khác (Vi sinh vật, nấm, thực vật và động vật).</a:t>
            </a:r>
          </a:p>
        </p:txBody>
      </p:sp>
      <p:sp>
        <p:nvSpPr>
          <p:cNvPr id="30"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1000854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500"/>
                                        <p:tgtEl>
                                          <p:spTgt spid="28"/>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righ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animBg="1"/>
      <p:bldP spid="29" grpId="0" animBg="1"/>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685800"/>
            <a:ext cx="10363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331200" y="1219200"/>
            <a:ext cx="2946400" cy="2585323"/>
          </a:xfrm>
          <a:prstGeom prst="rect">
            <a:avLst/>
          </a:prstGeom>
          <a:noFill/>
        </p:spPr>
        <p:txBody>
          <a:bodyPr>
            <a:spAutoFit/>
          </a:bodyPr>
          <a:lstStyle/>
          <a:p>
            <a:pPr algn="ctr" eaLnBrk="1" fontAlgn="auto" hangingPunct="1">
              <a:spcBef>
                <a:spcPts val="0"/>
              </a:spcBef>
              <a:spcAft>
                <a:spcPts val="0"/>
              </a:spcAft>
              <a:defRPr/>
            </a:pPr>
            <a:r>
              <a:rPr lang="en-US" sz="5400" b="1" dirty="0" err="1">
                <a:ln w="22225">
                  <a:solidFill>
                    <a:srgbClr val="F5C201"/>
                  </a:solidFill>
                  <a:prstDash val="solid"/>
                </a:ln>
                <a:solidFill>
                  <a:srgbClr val="F5C201">
                    <a:lumMod val="40000"/>
                    <a:lumOff val="60000"/>
                  </a:srgbClr>
                </a:solidFill>
                <a:latin typeface="Arial" pitchFamily="34" charset="0"/>
                <a:cs typeface="Arial" pitchFamily="34" charset="0"/>
              </a:rPr>
              <a:t>SINH</a:t>
            </a:r>
            <a:r>
              <a:rPr lang="en-US" sz="5400" b="1" dirty="0">
                <a:ln w="22225">
                  <a:solidFill>
                    <a:srgbClr val="F5C201"/>
                  </a:solidFill>
                  <a:prstDash val="solid"/>
                </a:ln>
                <a:solidFill>
                  <a:srgbClr val="F5C201">
                    <a:lumMod val="40000"/>
                    <a:lumOff val="60000"/>
                  </a:srgbClr>
                </a:solidFill>
                <a:latin typeface="Arial" pitchFamily="34" charset="0"/>
                <a:cs typeface="Arial" pitchFamily="34" charset="0"/>
              </a:rPr>
              <a:t> </a:t>
            </a:r>
            <a:r>
              <a:rPr lang="en-US" sz="5400" b="1" dirty="0" err="1">
                <a:ln w="22225">
                  <a:solidFill>
                    <a:srgbClr val="F5C201"/>
                  </a:solidFill>
                  <a:prstDash val="solid"/>
                </a:ln>
                <a:solidFill>
                  <a:srgbClr val="F5C201">
                    <a:lumMod val="40000"/>
                    <a:lumOff val="60000"/>
                  </a:srgbClr>
                </a:solidFill>
                <a:latin typeface="Arial" pitchFamily="34" charset="0"/>
                <a:cs typeface="Arial" pitchFamily="34" charset="0"/>
              </a:rPr>
              <a:t>THÁI</a:t>
            </a:r>
            <a:r>
              <a:rPr lang="en-US" sz="5400" b="1" dirty="0">
                <a:ln w="22225">
                  <a:solidFill>
                    <a:srgbClr val="F5C201"/>
                  </a:solidFill>
                  <a:prstDash val="solid"/>
                </a:ln>
                <a:solidFill>
                  <a:srgbClr val="F5C201">
                    <a:lumMod val="40000"/>
                    <a:lumOff val="60000"/>
                  </a:srgbClr>
                </a:solidFill>
                <a:latin typeface="Arial" pitchFamily="34" charset="0"/>
                <a:cs typeface="Arial" pitchFamily="34" charset="0"/>
              </a:rPr>
              <a:t> </a:t>
            </a:r>
            <a:r>
              <a:rPr lang="en-US" sz="5400" b="1" dirty="0" err="1">
                <a:ln w="22225">
                  <a:solidFill>
                    <a:srgbClr val="F5C201"/>
                  </a:solidFill>
                  <a:prstDash val="solid"/>
                </a:ln>
                <a:solidFill>
                  <a:srgbClr val="F5C201">
                    <a:lumMod val="40000"/>
                    <a:lumOff val="60000"/>
                  </a:srgbClr>
                </a:solidFill>
                <a:latin typeface="Arial" pitchFamily="34" charset="0"/>
                <a:cs typeface="Arial" pitchFamily="34" charset="0"/>
              </a:rPr>
              <a:t>HỌC</a:t>
            </a:r>
            <a:r>
              <a:rPr lang="en-US" sz="5400" b="1" dirty="0">
                <a:ln w="22225">
                  <a:solidFill>
                    <a:srgbClr val="F5C201"/>
                  </a:solidFill>
                  <a:prstDash val="solid"/>
                </a:ln>
                <a:solidFill>
                  <a:srgbClr val="F5C201">
                    <a:lumMod val="40000"/>
                    <a:lumOff val="60000"/>
                  </a:srgbClr>
                </a:solidFill>
                <a:latin typeface="Arial" pitchFamily="34" charset="0"/>
                <a:cs typeface="Arial" pitchFamily="34"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1"/>
          <p:cNvSpPr>
            <a:spLocks noChangeArrowheads="1"/>
          </p:cNvSpPr>
          <p:nvPr/>
        </p:nvSpPr>
        <p:spPr bwMode="auto">
          <a:xfrm>
            <a:off x="76200" y="2906713"/>
            <a:ext cx="2268538" cy="444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Chữa cháy rừng</a:t>
            </a:r>
          </a:p>
        </p:txBody>
      </p:sp>
      <p:sp>
        <p:nvSpPr>
          <p:cNvPr id="3" name="Rectangle 122"/>
          <p:cNvSpPr>
            <a:spLocks noChangeArrowheads="1"/>
          </p:cNvSpPr>
          <p:nvPr/>
        </p:nvSpPr>
        <p:spPr bwMode="auto">
          <a:xfrm>
            <a:off x="3641725" y="2903538"/>
            <a:ext cx="914400" cy="438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Voi</a:t>
            </a:r>
          </a:p>
        </p:txBody>
      </p:sp>
      <p:sp>
        <p:nvSpPr>
          <p:cNvPr id="4" name="Rectangle 5"/>
          <p:cNvSpPr>
            <a:spLocks noChangeArrowheads="1"/>
          </p:cNvSpPr>
          <p:nvPr/>
        </p:nvSpPr>
        <p:spPr bwMode="auto">
          <a:xfrm>
            <a:off x="4556125" y="0"/>
            <a:ext cx="7635874"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000099"/>
                </a:solidFill>
                <a:latin typeface="Times New Roman" panose="02020603050405020304" pitchFamily="18" charset="0"/>
              </a:rPr>
              <a:t>Hãy điền tên các nhân tố sinh thái vào bảng sau</a:t>
            </a:r>
          </a:p>
        </p:txBody>
      </p:sp>
      <p:graphicFrame>
        <p:nvGraphicFramePr>
          <p:cNvPr id="5" name="Group 150"/>
          <p:cNvGraphicFramePr>
            <a:graphicFrameLocks noGrp="1"/>
          </p:cNvGraphicFramePr>
          <p:nvPr/>
        </p:nvGraphicFramePr>
        <p:xfrm>
          <a:off x="5715000" y="1123951"/>
          <a:ext cx="6476999" cy="5410199"/>
        </p:xfrm>
        <a:graphic>
          <a:graphicData uri="http://schemas.openxmlformats.org/drawingml/2006/table">
            <a:tbl>
              <a:tblPr/>
              <a:tblGrid>
                <a:gridCol w="1981199">
                  <a:extLst>
                    <a:ext uri="{9D8B030D-6E8A-4147-A177-3AD203B41FA5}">
                      <a16:colId xmlns:a16="http://schemas.microsoft.com/office/drawing/2014/main" val="20000"/>
                    </a:ext>
                  </a:extLst>
                </a:gridCol>
                <a:gridCol w="2362199">
                  <a:extLst>
                    <a:ext uri="{9D8B030D-6E8A-4147-A177-3AD203B41FA5}">
                      <a16:colId xmlns:a16="http://schemas.microsoft.com/office/drawing/2014/main" val="20001"/>
                    </a:ext>
                  </a:extLst>
                </a:gridCol>
                <a:gridCol w="2133601">
                  <a:extLst>
                    <a:ext uri="{9D8B030D-6E8A-4147-A177-3AD203B41FA5}">
                      <a16:colId xmlns:a16="http://schemas.microsoft.com/office/drawing/2014/main" val="20002"/>
                    </a:ext>
                  </a:extLst>
                </a:gridCol>
              </a:tblGrid>
              <a:tr h="67830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tố</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vô</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sinh</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tố</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hữu</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sinh</a:t>
                      </a:r>
                      <a:endPar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039422">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tố</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con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người</a:t>
                      </a:r>
                      <a:endPar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Nhân</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tố</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sinh</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vật</a:t>
                      </a:r>
                      <a:r>
                        <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Times New Roman" panose="02020603050405020304" pitchFamily="18" charset="0"/>
                          <a:cs typeface="Times New Roman" panose="02020603050405020304" pitchFamily="18" charset="0"/>
                        </a:rPr>
                        <a:t>khác</a:t>
                      </a:r>
                      <a:endParaRPr kumimoji="0" lang="en-US" sz="2400" b="1"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8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0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6" name="Picture 90" descr="c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100138"/>
            <a:ext cx="274320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5" descr="B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76600"/>
            <a:ext cx="2819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7" descr="M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029200"/>
            <a:ext cx="2819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7" descr="ẻntồng cây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17875"/>
            <a:ext cx="28194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8" descr="Voi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438" y="1100138"/>
            <a:ext cx="29003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9" descr="Khỉ"/>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029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2"/>
          <p:cNvSpPr>
            <a:spLocks noChangeArrowheads="1"/>
          </p:cNvSpPr>
          <p:nvPr/>
        </p:nvSpPr>
        <p:spPr bwMode="auto">
          <a:xfrm>
            <a:off x="153988" y="4700588"/>
            <a:ext cx="1368425" cy="32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Trồng cây</a:t>
            </a:r>
          </a:p>
        </p:txBody>
      </p:sp>
      <p:sp>
        <p:nvSpPr>
          <p:cNvPr id="13" name="Rectangle 114"/>
          <p:cNvSpPr>
            <a:spLocks noChangeArrowheads="1"/>
          </p:cNvSpPr>
          <p:nvPr/>
        </p:nvSpPr>
        <p:spPr bwMode="auto">
          <a:xfrm>
            <a:off x="2895600" y="4700588"/>
            <a:ext cx="990600" cy="328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Nắng</a:t>
            </a:r>
            <a:endParaRPr lang="en-US" altLang="en-US" b="1">
              <a:latin typeface="Times New Roman" panose="02020603050405020304" pitchFamily="18" charset="0"/>
            </a:endParaRPr>
          </a:p>
        </p:txBody>
      </p:sp>
      <p:sp>
        <p:nvSpPr>
          <p:cNvPr id="14" name="Rectangle 115"/>
          <p:cNvSpPr>
            <a:spLocks noChangeArrowheads="1"/>
          </p:cNvSpPr>
          <p:nvPr/>
        </p:nvSpPr>
        <p:spPr bwMode="auto">
          <a:xfrm>
            <a:off x="2895600" y="6534150"/>
            <a:ext cx="914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Mưa</a:t>
            </a:r>
          </a:p>
        </p:txBody>
      </p:sp>
      <p:sp>
        <p:nvSpPr>
          <p:cNvPr id="15" name="Rectangle 117"/>
          <p:cNvSpPr>
            <a:spLocks noChangeArrowheads="1"/>
          </p:cNvSpPr>
          <p:nvPr/>
        </p:nvSpPr>
        <p:spPr bwMode="auto">
          <a:xfrm>
            <a:off x="76200" y="6534150"/>
            <a:ext cx="762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rPr>
              <a:t>Khỉ</a:t>
            </a:r>
          </a:p>
        </p:txBody>
      </p:sp>
      <p:sp>
        <p:nvSpPr>
          <p:cNvPr id="16" name="Rectangle 152"/>
          <p:cNvSpPr>
            <a:spLocks noChangeArrowheads="1"/>
          </p:cNvSpPr>
          <p:nvPr/>
        </p:nvSpPr>
        <p:spPr bwMode="auto">
          <a:xfrm>
            <a:off x="6378575" y="5791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Times New Roman" panose="02020603050405020304" pitchFamily="18" charset="0"/>
              </a:rPr>
              <a:t>…….</a:t>
            </a:r>
          </a:p>
        </p:txBody>
      </p:sp>
      <p:sp>
        <p:nvSpPr>
          <p:cNvPr id="17" name="Rectangle 153"/>
          <p:cNvSpPr>
            <a:spLocks noChangeArrowheads="1"/>
          </p:cNvSpPr>
          <p:nvPr/>
        </p:nvSpPr>
        <p:spPr bwMode="auto">
          <a:xfrm>
            <a:off x="8474075" y="5791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Times New Roman" panose="02020603050405020304" pitchFamily="18" charset="0"/>
              </a:rPr>
              <a:t>…….</a:t>
            </a:r>
          </a:p>
        </p:txBody>
      </p:sp>
      <p:sp>
        <p:nvSpPr>
          <p:cNvPr id="18" name="Rectangle 154"/>
          <p:cNvSpPr>
            <a:spLocks noChangeArrowheads="1"/>
          </p:cNvSpPr>
          <p:nvPr/>
        </p:nvSpPr>
        <p:spPr bwMode="auto">
          <a:xfrm>
            <a:off x="10988675" y="57912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Times New Roman" panose="02020603050405020304" pitchFamily="18" charset="0"/>
              </a:rPr>
              <a:t>…….</a:t>
            </a:r>
          </a:p>
        </p:txBody>
      </p:sp>
    </p:spTree>
    <p:extLst>
      <p:ext uri="{BB962C8B-B14F-4D97-AF65-F5344CB8AC3E}">
        <p14:creationId xmlns:p14="http://schemas.microsoft.com/office/powerpoint/2010/main" val="129207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06784 0.00764 C 0.1556 -0.07708 0.24362 -0.16134 0.27943 -0.1963 " pathEditMode="relative" rAng="0" ptsTypes="AA">
                                      <p:cBhvr>
                                        <p:cTn id="16" dur="2000" fill="hold"/>
                                        <p:tgtEl>
                                          <p:spTgt spid="13"/>
                                        </p:tgtEl>
                                        <p:attrNameLst>
                                          <p:attrName>ppt_x</p:attrName>
                                          <p:attrName>ppt_y</p:attrName>
                                        </p:attrNameLst>
                                      </p:cBhvr>
                                      <p:rCtr x="10573" y="-10208"/>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0694 -0.10833 C 0.15495 -0.19074 0.24063 -0.27407 0.275 -0.30833 " pathEditMode="relative" rAng="0" ptsTypes="AA">
                                      <p:cBhvr>
                                        <p:cTn id="20" dur="2000" fill="hold"/>
                                        <p:tgtEl>
                                          <p:spTgt spid="14"/>
                                        </p:tgtEl>
                                        <p:attrNameLst>
                                          <p:attrName>ppt_x</p:attrName>
                                          <p:attrName>ppt_y</p:attrName>
                                        </p:attrNameLst>
                                      </p:cBhvr>
                                      <p:rCtr x="10273" y="-10000"/>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0.06445 -0.05394 C 0.22318 -0.00787 0.51107 0.03843 0.62721 0.05694 " pathEditMode="relative" rAng="0" ptsTypes="AA">
                                      <p:cBhvr>
                                        <p:cTn id="24" dur="2000" fill="hold"/>
                                        <p:tgtEl>
                                          <p:spTgt spid="2"/>
                                        </p:tgtEl>
                                        <p:attrNameLst>
                                          <p:attrName>ppt_x</p:attrName>
                                          <p:attrName>ppt_y</p:attrName>
                                        </p:attrNameLst>
                                      </p:cBhvr>
                                      <p:rCtr x="34583" y="5532"/>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04167 0.01111 C 0.30286 -0.00417 0.5638 -0.02037 0.66875 -0.02686 " pathEditMode="relative" rAng="0" ptsTypes="AA">
                                      <p:cBhvr>
                                        <p:cTn id="28" dur="2000" fill="hold"/>
                                        <p:tgtEl>
                                          <p:spTgt spid="12"/>
                                        </p:tgtEl>
                                        <p:attrNameLst>
                                          <p:attrName>ppt_x</p:attrName>
                                          <p:attrName>ppt_y</p:attrName>
                                        </p:attrNameLst>
                                      </p:cBhvr>
                                      <p:rCtr x="31354" y="-1898"/>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07526 -0.00763 C 0.2862 0.01412 0.49765 0.03565 0.58255 0.04468 " pathEditMode="relative" rAng="0" ptsTypes="AA">
                                      <p:cBhvr>
                                        <p:cTn id="32" dur="2000" fill="hold"/>
                                        <p:tgtEl>
                                          <p:spTgt spid="3"/>
                                        </p:tgtEl>
                                        <p:attrNameLst>
                                          <p:attrName>ppt_x</p:attrName>
                                          <p:attrName>ppt_y</p:attrName>
                                        </p:attrNameLst>
                                      </p:cBhvr>
                                      <p:rCtr x="25365" y="2616"/>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07357 -0.03056 C 0.40208 -0.12662 0.73112 -0.22431 0.8638 -0.29306 " pathEditMode="relative" rAng="0" ptsTypes="AA">
                                      <p:cBhvr>
                                        <p:cTn id="36" dur="2000" fill="hold"/>
                                        <p:tgtEl>
                                          <p:spTgt spid="15"/>
                                        </p:tgtEl>
                                        <p:attrNameLst>
                                          <p:attrName>ppt_x</p:attrName>
                                          <p:attrName>ppt_y</p:attrName>
                                        </p:attrNameLst>
                                      </p:cBhvr>
                                      <p:rCtr x="39505" y="-13125"/>
                                    </p:animMotion>
                                  </p:childTnLst>
                                </p:cTn>
                              </p:par>
                            </p:childTnLst>
                          </p:cTn>
                        </p:par>
                        <p:par>
                          <p:cTn id="37" fill="hold">
                            <p:stCondLst>
                              <p:cond delay="2000"/>
                            </p:stCondLst>
                            <p:childTnLst>
                              <p:par>
                                <p:cTn id="38" presetID="5" presetClass="entr" presetSubtype="1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500"/>
                                        <p:tgtEl>
                                          <p:spTgt spid="1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heckerboard(across)">
                                      <p:cBhvr>
                                        <p:cTn id="43" dur="500"/>
                                        <p:tgtEl>
                                          <p:spTgt spid="17"/>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a:solidFill>
                  <a:srgbClr val="0033CC"/>
                </a:solidFill>
              </a:rPr>
              <a:t>I-Môi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a:solidFill>
                  <a:srgbClr val="0033CC"/>
                </a:solidFill>
              </a:rPr>
              <a:t>II-Nhân tố sinh thái</a:t>
            </a: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a:t>1. Khái niệm nhân tố sinh thái</a:t>
            </a:r>
          </a:p>
        </p:txBody>
      </p:sp>
      <p:sp>
        <p:nvSpPr>
          <p:cNvPr id="30" name="TextBox 29"/>
          <p:cNvSpPr txBox="1"/>
          <p:nvPr/>
        </p:nvSpPr>
        <p:spPr>
          <a:xfrm>
            <a:off x="533400" y="2265105"/>
            <a:ext cx="9829800" cy="584775"/>
          </a:xfrm>
          <a:prstGeom prst="rect">
            <a:avLst/>
          </a:prstGeom>
          <a:noFill/>
        </p:spPr>
        <p:txBody>
          <a:bodyPr wrap="square" rtlCol="0">
            <a:spAutoFit/>
          </a:bodyPr>
          <a:lstStyle/>
          <a:p>
            <a:r>
              <a:rPr lang="en-US" sz="3200" b="1"/>
              <a:t>2. Ảnh hưởng của các nhân tố sinh thái đến sinh vật</a:t>
            </a:r>
          </a:p>
        </p:txBody>
      </p:sp>
      <p:sp>
        <p:nvSpPr>
          <p:cNvPr id="34" name="TextBox 33"/>
          <p:cNvSpPr txBox="1"/>
          <p:nvPr/>
        </p:nvSpPr>
        <p:spPr>
          <a:xfrm>
            <a:off x="990600" y="2798260"/>
            <a:ext cx="9829800" cy="584775"/>
          </a:xfrm>
          <a:prstGeom prst="rect">
            <a:avLst/>
          </a:prstGeom>
          <a:noFill/>
        </p:spPr>
        <p:txBody>
          <a:bodyPr wrap="square" rtlCol="0">
            <a:spAutoFit/>
          </a:bodyPr>
          <a:lstStyle/>
          <a:p>
            <a:r>
              <a:rPr lang="en-US" sz="3200" b="1" i="1">
                <a:solidFill>
                  <a:srgbClr val="0033CC"/>
                </a:solidFill>
              </a:rPr>
              <a:t>a. Ảnh hưởng của các nhân tố vô sinh</a:t>
            </a:r>
          </a:p>
        </p:txBody>
      </p:sp>
      <p:sp>
        <p:nvSpPr>
          <p:cNvPr id="4" name="Rectangle 3"/>
          <p:cNvSpPr/>
          <p:nvPr/>
        </p:nvSpPr>
        <p:spPr>
          <a:xfrm>
            <a:off x="1219200" y="3345672"/>
            <a:ext cx="5181600" cy="2554545"/>
          </a:xfrm>
          <a:prstGeom prst="rect">
            <a:avLst/>
          </a:prstGeom>
        </p:spPr>
        <p:txBody>
          <a:bodyPr wrap="square">
            <a:spAutoFit/>
          </a:bodyPr>
          <a:lstStyle/>
          <a:p>
            <a:pPr marL="0" marR="0" algn="just">
              <a:spcBef>
                <a:spcPts val="0"/>
              </a:spcBef>
              <a:spcAft>
                <a:spcPts val="0"/>
              </a:spcAft>
            </a:pPr>
            <a:r>
              <a:rPr lang="en-US" sz="3200">
                <a:solidFill>
                  <a:srgbClr val="FF0000"/>
                </a:solidFill>
                <a:ea typeface="Times New Roman" panose="02020603050405020304" pitchFamily="18" charset="0"/>
                <a:sym typeface="Wingdings" panose="05000000000000000000" pitchFamily="2" charset="2"/>
              </a:rPr>
              <a:t></a:t>
            </a:r>
            <a:r>
              <a:rPr lang="en-US" sz="3200">
                <a:ea typeface="Times New Roman" panose="02020603050405020304" pitchFamily="18" charset="0"/>
                <a:sym typeface="Wingdings" panose="05000000000000000000" pitchFamily="2" charset="2"/>
              </a:rPr>
              <a:t> </a:t>
            </a:r>
            <a:r>
              <a:rPr lang="en-US" sz="3200">
                <a:ea typeface="Times New Roman" panose="02020603050405020304" pitchFamily="18" charset="0"/>
              </a:rPr>
              <a:t>- Thực vật thích nghi khác nhau trong các điều kiện chiếu sáng khác nhau, được chia thành hai nhóm chủ yếu là cây ưa sáng và cây ưa bóng.</a:t>
            </a:r>
          </a:p>
        </p:txBody>
      </p:sp>
      <p:pic>
        <p:nvPicPr>
          <p:cNvPr id="18434" name="Picture 2" descr="Light Orange BANGENAPALLI Banganapalli Mangoes at best price in Khamm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534945"/>
            <a:ext cx="2590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phong lan"/>
          <p:cNvPicPr>
            <a:picLocks noChangeAspect="1"/>
          </p:cNvPicPr>
          <p:nvPr/>
        </p:nvPicPr>
        <p:blipFill>
          <a:blip r:embed="rId3"/>
          <a:stretch>
            <a:fillRect/>
          </a:stretch>
        </p:blipFill>
        <p:spPr>
          <a:xfrm>
            <a:off x="9601200" y="3534945"/>
            <a:ext cx="2514227" cy="2743200"/>
          </a:xfrm>
          <a:prstGeom prst="rect">
            <a:avLst/>
          </a:prstGeom>
          <a:noFill/>
          <a:ln w="9525" cap="flat" cmpd="sng">
            <a:solidFill>
              <a:srgbClr val="FF3300"/>
            </a:solidFill>
            <a:prstDash val="solid"/>
            <a:miter/>
            <a:headEnd type="none" w="med" len="med"/>
            <a:tailEnd type="none" w="med" len="med"/>
          </a:ln>
        </p:spPr>
      </p:pic>
      <p:sp>
        <p:nvSpPr>
          <p:cNvPr id="12"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96394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434"/>
                                        </p:tgtEl>
                                        <p:attrNameLst>
                                          <p:attrName>style.visibility</p:attrName>
                                        </p:attrNameLst>
                                      </p:cBhvr>
                                      <p:to>
                                        <p:strVal val="visible"/>
                                      </p:to>
                                    </p:set>
                                    <p:animEffect transition="in" filter="circle(in)">
                                      <p:cBhvr>
                                        <p:cTn id="21" dur="2000"/>
                                        <p:tgtEl>
                                          <p:spTgt spid="18434"/>
                                        </p:tgtEl>
                                      </p:cBhvr>
                                    </p:animEffect>
                                  </p:childTnLst>
                                </p:cTn>
                              </p:par>
                              <p:par>
                                <p:cTn id="22" presetID="6"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a:solidFill>
                  <a:srgbClr val="0033CC"/>
                </a:solidFill>
              </a:rPr>
              <a:t>I-Môi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a:solidFill>
                  <a:srgbClr val="0033CC"/>
                </a:solidFill>
              </a:rPr>
              <a:t>II-Nhân tố sinh thái</a:t>
            </a: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a:t>1. Khái niệm nhân tố sinh thái</a:t>
            </a:r>
          </a:p>
        </p:txBody>
      </p:sp>
      <p:sp>
        <p:nvSpPr>
          <p:cNvPr id="30" name="TextBox 29"/>
          <p:cNvSpPr txBox="1"/>
          <p:nvPr/>
        </p:nvSpPr>
        <p:spPr>
          <a:xfrm>
            <a:off x="533400" y="2265105"/>
            <a:ext cx="9829800" cy="584775"/>
          </a:xfrm>
          <a:prstGeom prst="rect">
            <a:avLst/>
          </a:prstGeom>
          <a:noFill/>
        </p:spPr>
        <p:txBody>
          <a:bodyPr wrap="square" rtlCol="0">
            <a:spAutoFit/>
          </a:bodyPr>
          <a:lstStyle/>
          <a:p>
            <a:r>
              <a:rPr lang="en-US" sz="3200" b="1"/>
              <a:t>2. Ảnh hưởng của các nhân tố sinh thái đến sinh vật</a:t>
            </a:r>
          </a:p>
        </p:txBody>
      </p:sp>
      <p:sp>
        <p:nvSpPr>
          <p:cNvPr id="34" name="TextBox 33"/>
          <p:cNvSpPr txBox="1"/>
          <p:nvPr/>
        </p:nvSpPr>
        <p:spPr>
          <a:xfrm>
            <a:off x="990600" y="2798260"/>
            <a:ext cx="9829800" cy="584775"/>
          </a:xfrm>
          <a:prstGeom prst="rect">
            <a:avLst/>
          </a:prstGeom>
          <a:noFill/>
        </p:spPr>
        <p:txBody>
          <a:bodyPr wrap="square" rtlCol="0">
            <a:spAutoFit/>
          </a:bodyPr>
          <a:lstStyle/>
          <a:p>
            <a:r>
              <a:rPr lang="en-US" sz="3200" b="1" i="1">
                <a:solidFill>
                  <a:srgbClr val="0033CC"/>
                </a:solidFill>
              </a:rPr>
              <a:t>a. Ảnh hưởng của các nhân tố vô sinh</a:t>
            </a:r>
          </a:p>
        </p:txBody>
      </p:sp>
      <p:sp>
        <p:nvSpPr>
          <p:cNvPr id="4" name="Rectangle 3"/>
          <p:cNvSpPr/>
          <p:nvPr/>
        </p:nvSpPr>
        <p:spPr>
          <a:xfrm>
            <a:off x="1219200" y="3345672"/>
            <a:ext cx="6096000" cy="1569660"/>
          </a:xfrm>
          <a:prstGeom prst="rect">
            <a:avLst/>
          </a:prstGeom>
        </p:spPr>
        <p:txBody>
          <a:bodyPr>
            <a:spAutoFit/>
          </a:bodyPr>
          <a:lstStyle/>
          <a:p>
            <a:pPr marL="0" marR="0" algn="just">
              <a:spcBef>
                <a:spcPts val="0"/>
              </a:spcBef>
              <a:spcAft>
                <a:spcPts val="0"/>
              </a:spcAft>
            </a:pPr>
            <a:r>
              <a:rPr lang="en-US" sz="3200">
                <a:solidFill>
                  <a:srgbClr val="FF0000"/>
                </a:solidFill>
                <a:ea typeface="Times New Roman" panose="02020603050405020304" pitchFamily="18" charset="0"/>
                <a:sym typeface="Wingdings" panose="05000000000000000000" pitchFamily="2" charset="2"/>
              </a:rPr>
              <a:t></a:t>
            </a:r>
            <a:r>
              <a:rPr lang="en-US" sz="3200">
                <a:ea typeface="Times New Roman" panose="02020603050405020304" pitchFamily="18" charset="0"/>
                <a:sym typeface="Wingdings" panose="05000000000000000000" pitchFamily="2" charset="2"/>
              </a:rPr>
              <a:t> </a:t>
            </a:r>
            <a:r>
              <a:rPr lang="en-US" sz="3200">
                <a:ea typeface="Times New Roman" panose="02020603050405020304" pitchFamily="18" charset="0"/>
              </a:rPr>
              <a:t>- Ánh sáng tạo điều kiện cho động vật nhận biết các vật và định hướng di chuyển trong không gian.</a:t>
            </a:r>
          </a:p>
        </p:txBody>
      </p:sp>
      <p:pic>
        <p:nvPicPr>
          <p:cNvPr id="17410" name="Picture 2" descr="Epiphany: Ketones and Autism Part 6 - Capric Acid (C10) f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998" y="3387700"/>
            <a:ext cx="237080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My owl says Goodnight ! #photos #night #goodnight #birds #owls #photo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0" y="3387700"/>
            <a:ext cx="2032204" cy="2743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2906803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par>
                                <p:cTn id="8" presetID="10" presetClass="entr" presetSubtype="0"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fade">
                                      <p:cBhvr>
                                        <p:cTn id="10" dur="5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a:solidFill>
                  <a:srgbClr val="0033CC"/>
                </a:solidFill>
              </a:rPr>
              <a:t>I-Môi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a:solidFill>
                  <a:srgbClr val="0033CC"/>
                </a:solidFill>
              </a:rPr>
              <a:t>II-Nhân tố sinh thái</a:t>
            </a: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a:t>1. Khái niệm nhân tố sinh thái</a:t>
            </a:r>
          </a:p>
        </p:txBody>
      </p:sp>
      <p:sp>
        <p:nvSpPr>
          <p:cNvPr id="30" name="TextBox 29"/>
          <p:cNvSpPr txBox="1"/>
          <p:nvPr/>
        </p:nvSpPr>
        <p:spPr>
          <a:xfrm>
            <a:off x="533400" y="2265105"/>
            <a:ext cx="9829800" cy="584775"/>
          </a:xfrm>
          <a:prstGeom prst="rect">
            <a:avLst/>
          </a:prstGeom>
          <a:noFill/>
        </p:spPr>
        <p:txBody>
          <a:bodyPr wrap="square" rtlCol="0">
            <a:spAutoFit/>
          </a:bodyPr>
          <a:lstStyle/>
          <a:p>
            <a:r>
              <a:rPr lang="en-US" sz="3200" b="1"/>
              <a:t>2. Ảnh hưởng của các nhân tố sinh thái đến sinh vật</a:t>
            </a:r>
          </a:p>
        </p:txBody>
      </p:sp>
      <p:sp>
        <p:nvSpPr>
          <p:cNvPr id="34" name="TextBox 33"/>
          <p:cNvSpPr txBox="1"/>
          <p:nvPr/>
        </p:nvSpPr>
        <p:spPr>
          <a:xfrm>
            <a:off x="990600" y="2798260"/>
            <a:ext cx="9829800" cy="584775"/>
          </a:xfrm>
          <a:prstGeom prst="rect">
            <a:avLst/>
          </a:prstGeom>
          <a:noFill/>
        </p:spPr>
        <p:txBody>
          <a:bodyPr wrap="square" rtlCol="0">
            <a:spAutoFit/>
          </a:bodyPr>
          <a:lstStyle/>
          <a:p>
            <a:r>
              <a:rPr lang="en-US" sz="3200" b="1" i="1">
                <a:solidFill>
                  <a:srgbClr val="0033CC"/>
                </a:solidFill>
              </a:rPr>
              <a:t>a. Ảnh hưởng của các nhân tố vô sinh</a:t>
            </a:r>
          </a:p>
        </p:txBody>
      </p:sp>
      <p:sp>
        <p:nvSpPr>
          <p:cNvPr id="4" name="Rectangle 3"/>
          <p:cNvSpPr/>
          <p:nvPr/>
        </p:nvSpPr>
        <p:spPr>
          <a:xfrm>
            <a:off x="723900" y="3648648"/>
            <a:ext cx="5867400" cy="1569660"/>
          </a:xfrm>
          <a:prstGeom prst="rect">
            <a:avLst/>
          </a:prstGeom>
        </p:spPr>
        <p:txBody>
          <a:bodyPr wrap="square">
            <a:spAutoFit/>
          </a:bodyPr>
          <a:lstStyle/>
          <a:p>
            <a:pPr marL="0" marR="0" algn="just">
              <a:spcBef>
                <a:spcPts val="0"/>
              </a:spcBef>
              <a:spcAft>
                <a:spcPts val="0"/>
              </a:spcAft>
            </a:pPr>
            <a:r>
              <a:rPr lang="en-US" sz="3200" dirty="0">
                <a:solidFill>
                  <a:srgbClr val="FF0000"/>
                </a:solidFill>
                <a:ea typeface="Times New Roman" panose="02020603050405020304" pitchFamily="18" charset="0"/>
                <a:sym typeface="Wingdings" panose="05000000000000000000" pitchFamily="2" charset="2"/>
              </a:rPr>
              <a:t></a:t>
            </a:r>
            <a:r>
              <a:rPr lang="en-US" sz="3200" dirty="0">
                <a:ea typeface="Times New Roman" panose="02020603050405020304" pitchFamily="18" charset="0"/>
                <a:sym typeface="Wingdings" panose="05000000000000000000" pitchFamily="2" charset="2"/>
              </a:rPr>
              <a:t> </a:t>
            </a:r>
            <a:r>
              <a:rPr lang="en-US" sz="3200" dirty="0">
                <a:ea typeface="Times New Roman" panose="02020603050405020304" pitchFamily="18" charset="0"/>
              </a:rPr>
              <a:t>- Nhiệt độ môi trường có ảnh hưởng tới hình thái, hoạt động sinh lý của sinh vật.</a:t>
            </a:r>
          </a:p>
        </p:txBody>
      </p:sp>
      <p:pic>
        <p:nvPicPr>
          <p:cNvPr id="20482" name="Picture 2" descr="Top 10 Loài động vật chịu lạnh tốt nhất trên thế giới - Toplist.v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497059"/>
            <a:ext cx="3962400" cy="29802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3218055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fade">
                                      <p:cBhvr>
                                        <p:cTn id="11"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a:solidFill>
                  <a:srgbClr val="0033CC"/>
                </a:solidFill>
              </a:rPr>
              <a:t>I-Môi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a:solidFill>
                  <a:srgbClr val="0033CC"/>
                </a:solidFill>
              </a:rPr>
              <a:t>II-Nhân tố sinh thái</a:t>
            </a:r>
          </a:p>
        </p:txBody>
      </p:sp>
      <p:sp>
        <p:nvSpPr>
          <p:cNvPr id="9" name="TextBox 8"/>
          <p:cNvSpPr txBox="1"/>
          <p:nvPr/>
        </p:nvSpPr>
        <p:spPr>
          <a:xfrm>
            <a:off x="533400" y="1727285"/>
            <a:ext cx="7010400" cy="584775"/>
          </a:xfrm>
          <a:prstGeom prst="rect">
            <a:avLst/>
          </a:prstGeom>
          <a:noFill/>
        </p:spPr>
        <p:txBody>
          <a:bodyPr wrap="square" rtlCol="0">
            <a:spAutoFit/>
          </a:bodyPr>
          <a:lstStyle/>
          <a:p>
            <a:r>
              <a:rPr lang="en-US" sz="3200" b="1"/>
              <a:t>1. Khái niệm nhân tố sinh thái</a:t>
            </a:r>
          </a:p>
        </p:txBody>
      </p:sp>
      <p:sp>
        <p:nvSpPr>
          <p:cNvPr id="30" name="TextBox 29"/>
          <p:cNvSpPr txBox="1"/>
          <p:nvPr/>
        </p:nvSpPr>
        <p:spPr>
          <a:xfrm>
            <a:off x="533400" y="2265105"/>
            <a:ext cx="9829800" cy="584775"/>
          </a:xfrm>
          <a:prstGeom prst="rect">
            <a:avLst/>
          </a:prstGeom>
          <a:noFill/>
        </p:spPr>
        <p:txBody>
          <a:bodyPr wrap="square" rtlCol="0">
            <a:spAutoFit/>
          </a:bodyPr>
          <a:lstStyle/>
          <a:p>
            <a:r>
              <a:rPr lang="en-US" sz="3200" b="1"/>
              <a:t>2. Ảnh hưởng của các nhân tố sinh thái đến sinh vật</a:t>
            </a:r>
          </a:p>
        </p:txBody>
      </p:sp>
      <p:sp>
        <p:nvSpPr>
          <p:cNvPr id="34" name="TextBox 33"/>
          <p:cNvSpPr txBox="1"/>
          <p:nvPr/>
        </p:nvSpPr>
        <p:spPr>
          <a:xfrm>
            <a:off x="990600" y="2798260"/>
            <a:ext cx="9829800" cy="584775"/>
          </a:xfrm>
          <a:prstGeom prst="rect">
            <a:avLst/>
          </a:prstGeom>
          <a:noFill/>
        </p:spPr>
        <p:txBody>
          <a:bodyPr wrap="square" rtlCol="0">
            <a:spAutoFit/>
          </a:bodyPr>
          <a:lstStyle/>
          <a:p>
            <a:r>
              <a:rPr lang="en-US" sz="3200" b="1" i="1">
                <a:solidFill>
                  <a:srgbClr val="0033CC"/>
                </a:solidFill>
              </a:rPr>
              <a:t>a. Ảnh hưởng của các nhân tố vô sinh</a:t>
            </a:r>
          </a:p>
        </p:txBody>
      </p:sp>
      <p:sp>
        <p:nvSpPr>
          <p:cNvPr id="11" name="TextBox 10"/>
          <p:cNvSpPr txBox="1"/>
          <p:nvPr/>
        </p:nvSpPr>
        <p:spPr>
          <a:xfrm>
            <a:off x="990600" y="3348129"/>
            <a:ext cx="9829800" cy="584775"/>
          </a:xfrm>
          <a:prstGeom prst="rect">
            <a:avLst/>
          </a:prstGeom>
          <a:noFill/>
        </p:spPr>
        <p:txBody>
          <a:bodyPr wrap="square" rtlCol="0">
            <a:spAutoFit/>
          </a:bodyPr>
          <a:lstStyle/>
          <a:p>
            <a:r>
              <a:rPr lang="en-US" sz="3200" b="1" i="1">
                <a:solidFill>
                  <a:srgbClr val="0033CC"/>
                </a:solidFill>
              </a:rPr>
              <a:t>b. Ảnh hưởng của các nhân tố hữu sinh</a:t>
            </a:r>
          </a:p>
        </p:txBody>
      </p:sp>
      <p:sp>
        <p:nvSpPr>
          <p:cNvPr id="5" name="Rectangle 4"/>
          <p:cNvSpPr/>
          <p:nvPr/>
        </p:nvSpPr>
        <p:spPr>
          <a:xfrm>
            <a:off x="1066800" y="3944164"/>
            <a:ext cx="10363200" cy="1077218"/>
          </a:xfrm>
          <a:prstGeom prst="rect">
            <a:avLst/>
          </a:prstGeom>
        </p:spPr>
        <p:txBody>
          <a:bodyPr wrap="square">
            <a:spAutoFit/>
          </a:bodyPr>
          <a:lstStyle/>
          <a:p>
            <a:r>
              <a:rPr lang="en-US" sz="3200" kern="100" dirty="0">
                <a:solidFill>
                  <a:srgbClr val="FF0000"/>
                </a:solidFill>
                <a:ea typeface="Calibri" panose="020F0502020204030204" pitchFamily="34" charset="0"/>
                <a:cs typeface="Times New Roman" panose="02020603050405020304" pitchFamily="18" charset="0"/>
                <a:sym typeface="Wingdings" panose="05000000000000000000" pitchFamily="2" charset="2"/>
              </a:rPr>
              <a:t></a:t>
            </a:r>
            <a:r>
              <a:rPr lang="en-US" sz="3200" kern="100" dirty="0">
                <a:ea typeface="Calibri" panose="020F0502020204030204" pitchFamily="34" charset="0"/>
                <a:cs typeface="Times New Roman" panose="02020603050405020304" pitchFamily="18" charset="0"/>
                <a:sym typeface="Wingdings" panose="05000000000000000000" pitchFamily="2" charset="2"/>
              </a:rPr>
              <a:t> </a:t>
            </a:r>
            <a:r>
              <a:rPr lang="en-US" sz="3200" kern="100" dirty="0">
                <a:ea typeface="Calibri" panose="020F0502020204030204" pitchFamily="34" charset="0"/>
                <a:cs typeface="Times New Roman" panose="02020603050405020304" pitchFamily="18" charset="0"/>
              </a:rPr>
              <a:t>Mỗi sinh vật sống trong môi trường đều trực tiếp hoặc gián tiếp ảnh hưởng tới các sinh vật sống xung quanh. </a:t>
            </a:r>
            <a:endParaRPr lang="en-US" sz="3200" dirty="0">
              <a:cs typeface="Times New Roman" panose="02020603050405020304" pitchFamily="18" charset="0"/>
            </a:endParaRPr>
          </a:p>
        </p:txBody>
      </p:sp>
      <p:sp>
        <p:nvSpPr>
          <p:cNvPr id="10"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2399564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Lý thuyết ảnh hưởng lẫn nhau giữa các sinh vật sinh 9"/>
          <p:cNvPicPr>
            <a:picLocks noChangeAspect="1" noChangeArrowheads="1"/>
          </p:cNvPicPr>
          <p:nvPr/>
        </p:nvPicPr>
        <p:blipFill rotWithShape="1">
          <a:blip r:embed="rId2">
            <a:extLst>
              <a:ext uri="{28A0092B-C50C-407E-A947-70E740481C1C}">
                <a14:useLocalDpi xmlns:a14="http://schemas.microsoft.com/office/drawing/2010/main" val="0"/>
              </a:ext>
            </a:extLst>
          </a:blip>
          <a:srcRect l="833" t="7058" r="30932" b="1176"/>
          <a:stretch/>
        </p:blipFill>
        <p:spPr bwMode="auto">
          <a:xfrm>
            <a:off x="190500" y="609600"/>
            <a:ext cx="6515100" cy="61972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147935"/>
            <a:ext cx="5867400" cy="461665"/>
          </a:xfrm>
          <a:prstGeom prst="rect">
            <a:avLst/>
          </a:prstGeom>
          <a:noFill/>
        </p:spPr>
        <p:txBody>
          <a:bodyPr wrap="square" rtlCol="0">
            <a:spAutoFit/>
          </a:bodyPr>
          <a:lstStyle/>
          <a:p>
            <a:r>
              <a:rPr lang="en-US" b="1">
                <a:solidFill>
                  <a:srgbClr val="FF0000"/>
                </a:solidFill>
              </a:rPr>
              <a:t>Mối quan hệ khác loài giữa các sinh vật</a:t>
            </a:r>
          </a:p>
        </p:txBody>
      </p:sp>
      <p:pic>
        <p:nvPicPr>
          <p:cNvPr id="23556" name="Picture 4" descr="MỐI QUAN HỆ CỘNG SINH GIỮA TÔM KÍ CƯ VÀ HẢI QUỲ - DẠO BƯỚ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272" y="9832"/>
            <a:ext cx="2197651"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Những mối quan hệ hai bên cùng có lợi - KhoaHoc.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6273" y="0"/>
            <a:ext cx="2911532"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Thế giới động vật: Tranh cướp thức ăn của sư tử, linh cẩu bị đánh đế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2489" y="1720644"/>
            <a:ext cx="2469196"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Các loại ve chó (bọ chó) từ đâu ra và cách trị an toàn, tận gố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3458280"/>
            <a:ext cx="3090929"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4" name="Picture 12" descr="‘Breakthrough’ drug could help eradicate malaria | Express &amp; St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76200" y="3458280"/>
            <a:ext cx="219456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descr="Bộ sưu tập hình ảnh con bò cực chất với hơn 999+ ảnh - chất lượng 4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600" y="5181600"/>
            <a:ext cx="292608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3568" name="Picture 16" descr="Mèo con bắt chuột | Bài thơ Mèo con bắt chuộ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55180" y="5181600"/>
            <a:ext cx="273682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119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wipe(left)">
                                      <p:cBhvr>
                                        <p:cTn id="12" dur="500"/>
                                        <p:tgtEl>
                                          <p:spTgt spid="235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560"/>
                                        </p:tgtEl>
                                        <p:attrNameLst>
                                          <p:attrName>style.visibility</p:attrName>
                                        </p:attrNameLst>
                                      </p:cBhvr>
                                      <p:to>
                                        <p:strVal val="visible"/>
                                      </p:to>
                                    </p:set>
                                    <p:animEffect transition="in" filter="wipe(left)">
                                      <p:cBhvr>
                                        <p:cTn id="17" dur="500"/>
                                        <p:tgtEl>
                                          <p:spTgt spid="235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562"/>
                                        </p:tgtEl>
                                        <p:attrNameLst>
                                          <p:attrName>style.visibility</p:attrName>
                                        </p:attrNameLst>
                                      </p:cBhvr>
                                      <p:to>
                                        <p:strVal val="visible"/>
                                      </p:to>
                                    </p:set>
                                    <p:animEffect transition="in" filter="wipe(left)">
                                      <p:cBhvr>
                                        <p:cTn id="22" dur="500"/>
                                        <p:tgtEl>
                                          <p:spTgt spid="23562"/>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3564"/>
                                        </p:tgtEl>
                                        <p:attrNameLst>
                                          <p:attrName>style.visibility</p:attrName>
                                        </p:attrNameLst>
                                      </p:cBhvr>
                                      <p:to>
                                        <p:strVal val="visible"/>
                                      </p:to>
                                    </p:set>
                                    <p:animEffect transition="in" filter="wipe(left)">
                                      <p:cBhvr>
                                        <p:cTn id="26" dur="500"/>
                                        <p:tgtEl>
                                          <p:spTgt spid="2356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3566"/>
                                        </p:tgtEl>
                                        <p:attrNameLst>
                                          <p:attrName>style.visibility</p:attrName>
                                        </p:attrNameLst>
                                      </p:cBhvr>
                                      <p:to>
                                        <p:strVal val="visible"/>
                                      </p:to>
                                    </p:set>
                                    <p:animEffect transition="in" filter="wipe(left)">
                                      <p:cBhvr>
                                        <p:cTn id="31" dur="500"/>
                                        <p:tgtEl>
                                          <p:spTgt spid="23566"/>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3568"/>
                                        </p:tgtEl>
                                        <p:attrNameLst>
                                          <p:attrName>style.visibility</p:attrName>
                                        </p:attrNameLst>
                                      </p:cBhvr>
                                      <p:to>
                                        <p:strVal val="visible"/>
                                      </p:to>
                                    </p:set>
                                    <p:animEffect transition="in" filter="wipe(left)">
                                      <p:cBhvr>
                                        <p:cTn id="35" dur="500"/>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04800" y="152400"/>
            <a:ext cx="11582400" cy="1077218"/>
          </a:xfrm>
          <a:prstGeom prst="rect">
            <a:avLst/>
          </a:prstGeom>
        </p:spPr>
        <p:txBody>
          <a:bodyPr wrap="square">
            <a:spAutoFit/>
          </a:bodyPr>
          <a:lstStyle/>
          <a:p>
            <a:pPr algn="just"/>
            <a:r>
              <a:rPr lang="vi-VN" sz="3200" b="1">
                <a:solidFill>
                  <a:srgbClr val="FF0000"/>
                </a:solidFill>
                <a:latin typeface="+mj-lt"/>
              </a:rPr>
              <a:t>Tại sao nói trong nhóm nhân tố hữu sinh thì con người là nhân tố có ảnh hưởng lớn nhất tới đời sống của nhiều loài sinh vật?</a:t>
            </a:r>
            <a:endParaRPr lang="en-US" sz="3200" b="1">
              <a:solidFill>
                <a:srgbClr val="FF0000"/>
              </a:solidFill>
              <a:latin typeface="+mj-lt"/>
            </a:endParaRPr>
          </a:p>
        </p:txBody>
      </p:sp>
    </p:spTree>
    <p:extLst>
      <p:ext uri="{BB962C8B-B14F-4D97-AF65-F5344CB8AC3E}">
        <p14:creationId xmlns:p14="http://schemas.microsoft.com/office/powerpoint/2010/main" val="1253314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
          <p:cNvSpPr>
            <a:spLocks noChangeArrowheads="1"/>
          </p:cNvSpPr>
          <p:nvPr/>
        </p:nvSpPr>
        <p:spPr bwMode="auto">
          <a:xfrm>
            <a:off x="1411179" y="79375"/>
            <a:ext cx="909161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latin typeface="Times New Roman" panose="02020603050405020304" pitchFamily="18" charset="0"/>
              </a:rPr>
              <a:t>Một số hình ảnh về sự tác động của con người đến môi trường.</a:t>
            </a:r>
          </a:p>
        </p:txBody>
      </p:sp>
      <p:sp>
        <p:nvSpPr>
          <p:cNvPr id="25611" name="Rectangle 11"/>
          <p:cNvSpPr>
            <a:spLocks noChangeArrowheads="1"/>
          </p:cNvSpPr>
          <p:nvPr/>
        </p:nvSpPr>
        <p:spPr bwMode="auto">
          <a:xfrm>
            <a:off x="1530350" y="728663"/>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F0000"/>
                </a:solidFill>
                <a:latin typeface="Times New Roman" panose="02020603050405020304" pitchFamily="18" charset="0"/>
              </a:rPr>
              <a:t>Tác động tích cực</a:t>
            </a:r>
          </a:p>
        </p:txBody>
      </p:sp>
      <p:sp>
        <p:nvSpPr>
          <p:cNvPr id="25612" name="Rectangle 12"/>
          <p:cNvSpPr>
            <a:spLocks noChangeArrowheads="1"/>
          </p:cNvSpPr>
          <p:nvPr/>
        </p:nvSpPr>
        <p:spPr bwMode="auto">
          <a:xfrm>
            <a:off x="8032750" y="742950"/>
            <a:ext cx="259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F0000"/>
                </a:solidFill>
                <a:latin typeface="Times New Roman" panose="02020603050405020304" pitchFamily="18" charset="0"/>
              </a:rPr>
              <a:t>Tác động tiêu cực</a:t>
            </a:r>
          </a:p>
        </p:txBody>
      </p:sp>
      <p:sp>
        <p:nvSpPr>
          <p:cNvPr id="114693" name="Line 20"/>
          <p:cNvSpPr>
            <a:spLocks noChangeShapeType="1"/>
          </p:cNvSpPr>
          <p:nvPr/>
        </p:nvSpPr>
        <p:spPr bwMode="auto">
          <a:xfrm>
            <a:off x="6096000" y="838200"/>
            <a:ext cx="0" cy="60198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5624" name="Group 24"/>
          <p:cNvGrpSpPr>
            <a:grpSpLocks/>
          </p:cNvGrpSpPr>
          <p:nvPr/>
        </p:nvGrpSpPr>
        <p:grpSpPr bwMode="auto">
          <a:xfrm>
            <a:off x="215900" y="3897313"/>
            <a:ext cx="5842000" cy="2960687"/>
            <a:chOff x="48" y="2400"/>
            <a:chExt cx="3096" cy="1822"/>
          </a:xfrm>
        </p:grpSpPr>
        <p:pic>
          <p:nvPicPr>
            <p:cNvPr id="114704" name="Picture 19" descr="Hin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2400"/>
              <a:ext cx="3096" cy="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Rectangle 22"/>
            <p:cNvSpPr>
              <a:spLocks noChangeArrowheads="1"/>
            </p:cNvSpPr>
            <p:nvPr/>
          </p:nvSpPr>
          <p:spPr bwMode="auto">
            <a:xfrm>
              <a:off x="2088" y="3894"/>
              <a:ext cx="1056" cy="328"/>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rPr>
                <a:t>Xử lí nước thải</a:t>
              </a:r>
            </a:p>
          </p:txBody>
        </p:sp>
      </p:grpSp>
      <p:grpSp>
        <p:nvGrpSpPr>
          <p:cNvPr id="25627" name="Group 27"/>
          <p:cNvGrpSpPr>
            <a:grpSpLocks/>
          </p:cNvGrpSpPr>
          <p:nvPr/>
        </p:nvGrpSpPr>
        <p:grpSpPr bwMode="auto">
          <a:xfrm>
            <a:off x="6161088" y="1228725"/>
            <a:ext cx="6030912" cy="2506663"/>
            <a:chOff x="2969" y="528"/>
            <a:chExt cx="2889" cy="1920"/>
          </a:xfrm>
        </p:grpSpPr>
        <p:pic>
          <p:nvPicPr>
            <p:cNvPr id="114702" name="Picture 13" descr="f7033af2a0abb161fcbf87b71b6d00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 y="528"/>
              <a:ext cx="2889"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Rectangle 25"/>
            <p:cNvSpPr>
              <a:spLocks noChangeArrowheads="1"/>
            </p:cNvSpPr>
            <p:nvPr/>
          </p:nvSpPr>
          <p:spPr bwMode="auto">
            <a:xfrm>
              <a:off x="4518" y="573"/>
              <a:ext cx="1296" cy="240"/>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rPr>
                <a:t>Vứt rác xuống sông</a:t>
              </a:r>
            </a:p>
          </p:txBody>
        </p:sp>
      </p:grpSp>
      <p:grpSp>
        <p:nvGrpSpPr>
          <p:cNvPr id="25628" name="Group 28"/>
          <p:cNvGrpSpPr>
            <a:grpSpLocks/>
          </p:cNvGrpSpPr>
          <p:nvPr/>
        </p:nvGrpSpPr>
        <p:grpSpPr bwMode="auto">
          <a:xfrm>
            <a:off x="6162675" y="3848100"/>
            <a:ext cx="5937250" cy="3024188"/>
            <a:chOff x="3133" y="2434"/>
            <a:chExt cx="2682" cy="1943"/>
          </a:xfrm>
        </p:grpSpPr>
        <p:pic>
          <p:nvPicPr>
            <p:cNvPr id="114700" name="Picture 17" descr="h1t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 y="2457"/>
              <a:ext cx="268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Rectangle 26"/>
            <p:cNvSpPr>
              <a:spLocks noChangeArrowheads="1"/>
            </p:cNvSpPr>
            <p:nvPr/>
          </p:nvSpPr>
          <p:spPr bwMode="auto">
            <a:xfrm>
              <a:off x="4398" y="2434"/>
              <a:ext cx="1417" cy="288"/>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a:solidFill>
                    <a:srgbClr val="000099"/>
                  </a:solidFill>
                  <a:latin typeface="Times New Roman" panose="02020603050405020304" pitchFamily="18" charset="0"/>
                </a:rPr>
                <a:t>Khí thải từ nhà máy</a:t>
              </a:r>
            </a:p>
          </p:txBody>
        </p:sp>
      </p:grpSp>
      <p:grpSp>
        <p:nvGrpSpPr>
          <p:cNvPr id="25631" name="Group 31"/>
          <p:cNvGrpSpPr>
            <a:grpSpLocks/>
          </p:cNvGrpSpPr>
          <p:nvPr/>
        </p:nvGrpSpPr>
        <p:grpSpPr bwMode="auto">
          <a:xfrm>
            <a:off x="215900" y="1228725"/>
            <a:ext cx="5842000" cy="2506663"/>
            <a:chOff x="102" y="215"/>
            <a:chExt cx="2592" cy="1872"/>
          </a:xfrm>
        </p:grpSpPr>
        <p:pic>
          <p:nvPicPr>
            <p:cNvPr id="114698" name="Picture 14" descr="20070606-BaoVeMoiTruongCuaL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 y="215"/>
              <a:ext cx="259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9" name="Rectangle 29"/>
            <p:cNvSpPr>
              <a:spLocks noChangeArrowheads="1"/>
            </p:cNvSpPr>
            <p:nvPr/>
          </p:nvSpPr>
          <p:spPr bwMode="auto">
            <a:xfrm>
              <a:off x="355" y="215"/>
              <a:ext cx="960" cy="240"/>
            </a:xfrm>
            <a:prstGeom prst="rect">
              <a:avLst/>
            </a:prstGeom>
            <a:solidFill>
              <a:schemeClr val="bg1"/>
            </a:solidFill>
            <a:ln>
              <a:noFill/>
            </a:ln>
            <a:effectLst/>
            <a:extLs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99"/>
                  </a:solidFill>
                  <a:latin typeface="Times New Roman" panose="02020603050405020304" pitchFamily="18" charset="0"/>
                </a:rPr>
                <a:t>Dọn vệ sinh môi trường</a:t>
              </a:r>
            </a:p>
          </p:txBody>
        </p:sp>
      </p:grpSp>
    </p:spTree>
    <p:custDataLst>
      <p:tags r:id="rId1"/>
    </p:custDataLst>
    <p:extLst>
      <p:ext uri="{BB962C8B-B14F-4D97-AF65-F5344CB8AC3E}">
        <p14:creationId xmlns:p14="http://schemas.microsoft.com/office/powerpoint/2010/main" val="3587371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checkerboard(across)">
                                      <p:cBhvr>
                                        <p:cTn id="7" dur="500"/>
                                        <p:tgtEl>
                                          <p:spTgt spid="25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12"/>
                                        </p:tgtEl>
                                        <p:attrNameLst>
                                          <p:attrName>style.visibility</p:attrName>
                                        </p:attrNameLst>
                                      </p:cBhvr>
                                      <p:to>
                                        <p:strVal val="visible"/>
                                      </p:to>
                                    </p:set>
                                    <p:animEffect transition="in" filter="checkerboard(across)">
                                      <p:cBhvr>
                                        <p:cTn id="12" dur="500"/>
                                        <p:tgtEl>
                                          <p:spTgt spid="256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5631"/>
                                        </p:tgtEl>
                                        <p:attrNameLst>
                                          <p:attrName>style.visibility</p:attrName>
                                        </p:attrNameLst>
                                      </p:cBhvr>
                                      <p:to>
                                        <p:strVal val="visible"/>
                                      </p:to>
                                    </p:set>
                                    <p:animEffect transition="in" filter="strips(downLeft)">
                                      <p:cBhvr>
                                        <p:cTn id="17" dur="500"/>
                                        <p:tgtEl>
                                          <p:spTgt spid="256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5624"/>
                                        </p:tgtEl>
                                        <p:attrNameLst>
                                          <p:attrName>style.visibility</p:attrName>
                                        </p:attrNameLst>
                                      </p:cBhvr>
                                      <p:to>
                                        <p:strVal val="visible"/>
                                      </p:to>
                                    </p:set>
                                    <p:animEffect transition="in" filter="strips(downLeft)">
                                      <p:cBhvr>
                                        <p:cTn id="22" dur="500"/>
                                        <p:tgtEl>
                                          <p:spTgt spid="256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25627"/>
                                        </p:tgtEl>
                                        <p:attrNameLst>
                                          <p:attrName>style.visibility</p:attrName>
                                        </p:attrNameLst>
                                      </p:cBhvr>
                                      <p:to>
                                        <p:strVal val="visible"/>
                                      </p:to>
                                    </p:set>
                                    <p:animEffect transition="in" filter="strips(downLeft)">
                                      <p:cBhvr>
                                        <p:cTn id="27" dur="500"/>
                                        <p:tgtEl>
                                          <p:spTgt spid="256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25628"/>
                                        </p:tgtEl>
                                        <p:attrNameLst>
                                          <p:attrName>style.visibility</p:attrName>
                                        </p:attrNameLst>
                                      </p:cBhvr>
                                      <p:to>
                                        <p:strVal val="visible"/>
                                      </p:to>
                                    </p:set>
                                    <p:animEffect transition="in" filter="strips(downLeft)">
                                      <p:cBhvr>
                                        <p:cTn id="32" dur="500"/>
                                        <p:tgtEl>
                                          <p:spTgt spid="25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hực trạng và hậu quả ô nhiễm nguồn nước hiện nay | Hoachatbaotri.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01613"/>
            <a:ext cx="11963400" cy="619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Hậu quả của ô nhiễm môi trường nước đến đời sống và kinh t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762000"/>
            <a:ext cx="11958638"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971800" y="193675"/>
            <a:ext cx="5562600" cy="522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a:solidFill>
                  <a:srgbClr val="C00000"/>
                </a:solidFill>
                <a:latin typeface="Times New Roman" panose="02020603050405020304" pitchFamily="18" charset="0"/>
              </a:rPr>
              <a:t>Cần làm gì để bảo vệ môi trường?</a:t>
            </a:r>
          </a:p>
        </p:txBody>
      </p:sp>
      <p:pic>
        <p:nvPicPr>
          <p:cNvPr id="20486" name="Picture 6" descr="Ảnh bảo vệ môi trường cực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6259513"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Ảnh bảo vệ môi trường rừ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63500"/>
            <a:ext cx="588962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5 nguồn năng lượng sạch đang được phát triển trên toàn cầ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13" y="3462338"/>
            <a:ext cx="5913437"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Tin Tức Sự Kiện - Tiếp tục tăng cường quản lý, tái sử dụ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09950"/>
            <a:ext cx="62833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174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56322"/>
                                        </p:tgtEl>
                                      </p:cBhvr>
                                    </p:animEffect>
                                    <p:set>
                                      <p:cBhvr>
                                        <p:cTn id="7" dur="1" fill="hold">
                                          <p:stCondLst>
                                            <p:cond delay="499"/>
                                          </p:stCondLst>
                                        </p:cTn>
                                        <p:tgtEl>
                                          <p:spTgt spid="56322"/>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56326"/>
                                        </p:tgtEl>
                                        <p:attrNameLst>
                                          <p:attrName>style.visibility</p:attrName>
                                        </p:attrNameLst>
                                      </p:cBhvr>
                                      <p:to>
                                        <p:strVal val="visible"/>
                                      </p:to>
                                    </p:set>
                                    <p:animEffect transition="in" filter="wipe(down)">
                                      <p:cBhvr>
                                        <p:cTn id="10" dur="500"/>
                                        <p:tgtEl>
                                          <p:spTgt spid="563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nodeType="clickEffect">
                                  <p:stCondLst>
                                    <p:cond delay="0"/>
                                  </p:stCondLst>
                                  <p:childTnLst>
                                    <p:animEffect transition="out" filter="blinds(horizontal)">
                                      <p:cBhvr>
                                        <p:cTn id="19" dur="500"/>
                                        <p:tgtEl>
                                          <p:spTgt spid="56326"/>
                                        </p:tgtEl>
                                      </p:cBhvr>
                                    </p:animEffect>
                                    <p:set>
                                      <p:cBhvr>
                                        <p:cTn id="20" dur="1" fill="hold">
                                          <p:stCondLst>
                                            <p:cond delay="499"/>
                                          </p:stCondLst>
                                        </p:cTn>
                                        <p:tgtEl>
                                          <p:spTgt spid="56326"/>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22" presetClass="entr" presetSubtype="4" fill="hold" nodeType="withEffect">
                                  <p:stCondLst>
                                    <p:cond delay="0"/>
                                  </p:stCondLst>
                                  <p:childTnLst>
                                    <p:set>
                                      <p:cBhvr>
                                        <p:cTn id="25" dur="1" fill="hold">
                                          <p:stCondLst>
                                            <p:cond delay="0"/>
                                          </p:stCondLst>
                                        </p:cTn>
                                        <p:tgtEl>
                                          <p:spTgt spid="20486"/>
                                        </p:tgtEl>
                                        <p:attrNameLst>
                                          <p:attrName>style.visibility</p:attrName>
                                        </p:attrNameLst>
                                      </p:cBhvr>
                                      <p:to>
                                        <p:strVal val="visible"/>
                                      </p:to>
                                    </p:set>
                                    <p:animEffect transition="in" filter="wipe(down)">
                                      <p:cBhvr>
                                        <p:cTn id="26" dur="500"/>
                                        <p:tgtEl>
                                          <p:spTgt spid="2048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0490"/>
                                        </p:tgtEl>
                                        <p:attrNameLst>
                                          <p:attrName>style.visibility</p:attrName>
                                        </p:attrNameLst>
                                      </p:cBhvr>
                                      <p:to>
                                        <p:strVal val="visible"/>
                                      </p:to>
                                    </p:set>
                                    <p:animEffect transition="in" filter="wipe(down)">
                                      <p:cBhvr>
                                        <p:cTn id="36" dur="500"/>
                                        <p:tgtEl>
                                          <p:spTgt spid="2049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20492"/>
                                        </p:tgtEl>
                                        <p:attrNameLst>
                                          <p:attrName>style.visibility</p:attrName>
                                        </p:attrNameLst>
                                      </p:cBhvr>
                                      <p:to>
                                        <p:strVal val="visible"/>
                                      </p:to>
                                    </p:set>
                                    <p:animEffect transition="in" filter="wipe(down)">
                                      <p:cBhvr>
                                        <p:cTn id="41"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04800" y="152400"/>
            <a:ext cx="11582400" cy="1077218"/>
          </a:xfrm>
          <a:prstGeom prst="rect">
            <a:avLst/>
          </a:prstGeom>
        </p:spPr>
        <p:txBody>
          <a:bodyPr wrap="square">
            <a:spAutoFit/>
          </a:bodyPr>
          <a:lstStyle/>
          <a:p>
            <a:pPr algn="just"/>
            <a:r>
              <a:rPr lang="vi-VN" sz="3200" b="1">
                <a:solidFill>
                  <a:srgbClr val="FF0000"/>
                </a:solidFill>
                <a:latin typeface="+mj-lt"/>
              </a:rPr>
              <a:t>Tại sao nói trong nhóm nhân tố hữu sinh thì con người là nhân tố có ảnh hưởng lớn nhất tới đời sống của nhiều loài sinh vật?</a:t>
            </a:r>
            <a:endParaRPr lang="en-US" sz="3200" b="1">
              <a:solidFill>
                <a:srgbClr val="FF0000"/>
              </a:solidFill>
              <a:latin typeface="+mj-lt"/>
            </a:endParaRPr>
          </a:p>
        </p:txBody>
      </p:sp>
      <p:sp>
        <p:nvSpPr>
          <p:cNvPr id="37" name="Rectangle 36"/>
          <p:cNvSpPr/>
          <p:nvPr/>
        </p:nvSpPr>
        <p:spPr>
          <a:xfrm>
            <a:off x="304800" y="1229618"/>
            <a:ext cx="6705600" cy="5509200"/>
          </a:xfrm>
          <a:prstGeom prst="rect">
            <a:avLst/>
          </a:prstGeom>
        </p:spPr>
        <p:txBody>
          <a:bodyPr wrap="square">
            <a:spAutoFit/>
          </a:bodyPr>
          <a:lstStyle/>
          <a:p>
            <a:pPr algn="just"/>
            <a:r>
              <a:rPr lang="vi-VN" sz="3200" dirty="0">
                <a:solidFill>
                  <a:srgbClr val="000000"/>
                </a:solidFill>
                <a:latin typeface="+mj-lt"/>
              </a:rPr>
              <a:t>Trong nhóm nhân tố hữu sinh thì con người là nhân tố có ảnh hưởng lớn nhất tới đời sống của nhiều loài sinh vật vì: </a:t>
            </a:r>
            <a:r>
              <a:rPr lang="vi-VN" sz="3200" dirty="0">
                <a:solidFill>
                  <a:srgbClr val="0033CC"/>
                </a:solidFill>
                <a:latin typeface="+mj-lt"/>
              </a:rPr>
              <a:t>Con người có tư duy, có lao động để phục vụ cho mục đích của mình. Thông qua những hoạt động này, con người đã tác động và làm biến đổi rộng rãi, mạnh mẽ môi trường tự nhiên, dẫn đến tác động trực tiếp hoặc gián tiếp lên sự sống, sự phát triển của nhiều loài sinh vật.</a:t>
            </a:r>
            <a:endParaRPr lang="en-US" sz="3200" dirty="0">
              <a:solidFill>
                <a:srgbClr val="0033CC"/>
              </a:solidFill>
              <a:latin typeface="+mj-lt"/>
            </a:endParaRPr>
          </a:p>
        </p:txBody>
      </p:sp>
      <p:pic>
        <p:nvPicPr>
          <p:cNvPr id="21508" name="Picture 4" descr="Chia sẻ với hơn 96 mô hình đập thủy điện tuyệt vời nhất - Eteach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9898" y="3737997"/>
            <a:ext cx="4114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ảnh sát vây bắt lâm tặc chặt phá rừng với quy mô lớn ở Quảng Bì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898" y="1326391"/>
            <a:ext cx="4114800" cy="231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47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fade">
                                      <p:cBhvr>
                                        <p:cTn id="10" dur="500"/>
                                        <p:tgtEl>
                                          <p:spTgt spid="215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animEffect transition="in" filter="fade">
                                      <p:cBhvr>
                                        <p:cTn id="15"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685800"/>
            <a:ext cx="955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5273675" y="5132388"/>
            <a:ext cx="1909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vi-VN" sz="4000">
                <a:solidFill>
                  <a:srgbClr val="000000"/>
                </a:solidFill>
                <a:cs typeface="Times New Roman" panose="02020603050405020304" pitchFamily="18" charset="0"/>
              </a:rPr>
              <a:t>Cá thể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38852"/>
            <a:ext cx="7010400" cy="584775"/>
          </a:xfrm>
          <a:prstGeom prst="rect">
            <a:avLst/>
          </a:prstGeom>
          <a:noFill/>
        </p:spPr>
        <p:txBody>
          <a:bodyPr wrap="square" rtlCol="0">
            <a:spAutoFit/>
          </a:bodyPr>
          <a:lstStyle/>
          <a:p>
            <a:r>
              <a:rPr lang="en-US" sz="3200" b="1" dirty="0">
                <a:solidFill>
                  <a:srgbClr val="0033CC"/>
                </a:solidFill>
              </a:rPr>
              <a:t>I- Môi trường sống</a:t>
            </a:r>
          </a:p>
        </p:txBody>
      </p:sp>
      <p:sp>
        <p:nvSpPr>
          <p:cNvPr id="7" name="TextBox 6"/>
          <p:cNvSpPr txBox="1"/>
          <p:nvPr/>
        </p:nvSpPr>
        <p:spPr>
          <a:xfrm>
            <a:off x="154858" y="1194130"/>
            <a:ext cx="7010400" cy="584775"/>
          </a:xfrm>
          <a:prstGeom prst="rect">
            <a:avLst/>
          </a:prstGeom>
          <a:noFill/>
        </p:spPr>
        <p:txBody>
          <a:bodyPr wrap="square" rtlCol="0">
            <a:spAutoFit/>
          </a:bodyPr>
          <a:lstStyle/>
          <a:p>
            <a:r>
              <a:rPr lang="en-US" sz="3200" b="1" dirty="0">
                <a:solidFill>
                  <a:srgbClr val="0033CC"/>
                </a:solidFill>
              </a:rPr>
              <a:t>II- Nhân tố sinh thái</a:t>
            </a:r>
          </a:p>
        </p:txBody>
      </p:sp>
      <p:sp>
        <p:nvSpPr>
          <p:cNvPr id="11" name="TextBox 10"/>
          <p:cNvSpPr txBox="1"/>
          <p:nvPr/>
        </p:nvSpPr>
        <p:spPr>
          <a:xfrm>
            <a:off x="162232" y="1778905"/>
            <a:ext cx="7010400" cy="584775"/>
          </a:xfrm>
          <a:prstGeom prst="rect">
            <a:avLst/>
          </a:prstGeom>
          <a:noFill/>
        </p:spPr>
        <p:txBody>
          <a:bodyPr wrap="square" rtlCol="0">
            <a:spAutoFit/>
          </a:bodyPr>
          <a:lstStyle/>
          <a:p>
            <a:r>
              <a:rPr lang="en-US" sz="3200" b="1" dirty="0">
                <a:solidFill>
                  <a:srgbClr val="0033CC"/>
                </a:solidFill>
              </a:rPr>
              <a:t>III- Giới hạn sinh thái</a:t>
            </a:r>
          </a:p>
        </p:txBody>
      </p:sp>
      <p:sp>
        <p:nvSpPr>
          <p:cNvPr id="5"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extLst>
      <p:ext uri="{BB962C8B-B14F-4D97-AF65-F5344CB8AC3E}">
        <p14:creationId xmlns:p14="http://schemas.microsoft.com/office/powerpoint/2010/main" val="3039211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657" y="272577"/>
            <a:ext cx="7670800" cy="5823423"/>
          </a:xfrm>
          <a:prstGeom prst="rect">
            <a:avLst/>
          </a:prstGeom>
        </p:spPr>
      </p:pic>
      <p:sp>
        <p:nvSpPr>
          <p:cNvPr id="4" name="Rectangle 3"/>
          <p:cNvSpPr/>
          <p:nvPr/>
        </p:nvSpPr>
        <p:spPr>
          <a:xfrm>
            <a:off x="203200" y="288763"/>
            <a:ext cx="4216400" cy="5262979"/>
          </a:xfrm>
          <a:prstGeom prst="rect">
            <a:avLst/>
          </a:prstGeom>
        </p:spPr>
        <p:txBody>
          <a:bodyPr wrap="square">
            <a:spAutoFit/>
          </a:bodyPr>
          <a:lstStyle/>
          <a:p>
            <a:pPr algn="just"/>
            <a:r>
              <a:rPr lang="vi-VN" sz="2800" dirty="0">
                <a:latin typeface="+mj-lt"/>
                <a:ea typeface="Calibri" panose="020F0502020204030204" pitchFamily="34" charset="0"/>
                <a:cs typeface="Times New Roman" panose="02020603050405020304" pitchFamily="18" charset="0"/>
              </a:rPr>
              <a:t>Quan sát H41.3 SGK/T172 và cho biết cá rô phi ở Việt Nam có thể</a:t>
            </a:r>
            <a:r>
              <a:rPr lang="en-US" sz="2800" dirty="0">
                <a:latin typeface="+mj-lt"/>
                <a:ea typeface="Calibri" panose="020F0502020204030204" pitchFamily="34" charset="0"/>
                <a:cs typeface="Times New Roman" panose="02020603050405020304" pitchFamily="18" charset="0"/>
              </a:rPr>
              <a:t>:</a:t>
            </a:r>
            <a:endParaRPr lang="en-US" sz="2800" dirty="0">
              <a:latin typeface="+mj-lt"/>
              <a:ea typeface="Times New Roman" panose="02020603050405020304" pitchFamily="18" charset="0"/>
              <a:cs typeface="Times New Roman" panose="02020603050405020304" pitchFamily="18" charset="0"/>
            </a:endParaRPr>
          </a:p>
          <a:p>
            <a:pPr algn="just"/>
            <a:r>
              <a:rPr lang="vi-VN" sz="2800" dirty="0">
                <a:latin typeface="+mj-lt"/>
                <a:ea typeface="Calibri" panose="020F0502020204030204" pitchFamily="34" charset="0"/>
                <a:cs typeface="Times New Roman" panose="02020603050405020304" pitchFamily="18" charset="0"/>
              </a:rPr>
              <a:t>?1. Sống và phát triển trong khoảng nhiệt độ nào?</a:t>
            </a:r>
            <a:endParaRPr lang="en-US" sz="2800" dirty="0">
              <a:latin typeface="+mj-lt"/>
              <a:ea typeface="Times New Roman" panose="02020603050405020304" pitchFamily="18" charset="0"/>
              <a:cs typeface="Times New Roman" panose="02020603050405020304" pitchFamily="18" charset="0"/>
            </a:endParaRPr>
          </a:p>
          <a:p>
            <a:pPr algn="just"/>
            <a:r>
              <a:rPr lang="vi-VN" sz="2800" dirty="0">
                <a:latin typeface="+mj-lt"/>
                <a:ea typeface="Calibri" panose="020F0502020204030204" pitchFamily="34" charset="0"/>
                <a:cs typeface="Times New Roman" panose="02020603050405020304" pitchFamily="18" charset="0"/>
              </a:rPr>
              <a:t>?2. Sinh trưởng và phát triển thuận lợi ở khoảng nhiệt độ nào?</a:t>
            </a:r>
            <a:endParaRPr lang="en-US" sz="2800" dirty="0">
              <a:latin typeface="+mj-lt"/>
              <a:ea typeface="Times New Roman" panose="02020603050405020304" pitchFamily="18" charset="0"/>
              <a:cs typeface="Times New Roman" panose="02020603050405020304" pitchFamily="18" charset="0"/>
            </a:endParaRPr>
          </a:p>
          <a:p>
            <a:pPr algn="just"/>
            <a:r>
              <a:rPr lang="vi-VN" sz="2800" dirty="0">
                <a:latin typeface="+mj-lt"/>
                <a:ea typeface="Calibri" panose="020F0502020204030204" pitchFamily="34" charset="0"/>
                <a:cs typeface="Times New Roman" panose="02020603050405020304" pitchFamily="18" charset="0"/>
              </a:rPr>
              <a:t>?3. Sinh trưởng và phát triển thuận lợi nhất ở nhiệt độ nào?</a:t>
            </a:r>
            <a:endParaRPr lang="en-US" sz="2800" dirty="0">
              <a:latin typeface="+mj-lt"/>
              <a:ea typeface="Times New Roman" panose="02020603050405020304" pitchFamily="18" charset="0"/>
              <a:cs typeface="Times New Roman" panose="02020603050405020304" pitchFamily="18" charset="0"/>
            </a:endParaRPr>
          </a:p>
          <a:p>
            <a:pPr algn="just"/>
            <a:r>
              <a:rPr lang="vi-VN" sz="2800" dirty="0">
                <a:latin typeface="+mj-lt"/>
                <a:ea typeface="Calibri" panose="020F0502020204030204" pitchFamily="34" charset="0"/>
                <a:cs typeface="Times New Roman" panose="02020603050405020304" pitchFamily="18" charset="0"/>
              </a:rPr>
              <a:t>?4. Giới hạn sinh thái là gì?</a:t>
            </a:r>
            <a:endParaRPr lang="en-US" sz="2800"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4140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403522"/>
            <a:ext cx="7848599" cy="6162068"/>
          </a:xfrm>
          <a:prstGeom prst="rect">
            <a:avLst/>
          </a:prstGeom>
        </p:spPr>
      </p:pic>
      <p:sp>
        <p:nvSpPr>
          <p:cNvPr id="4" name="Rectangle 3"/>
          <p:cNvSpPr/>
          <p:nvPr/>
        </p:nvSpPr>
        <p:spPr>
          <a:xfrm>
            <a:off x="185853" y="403522"/>
            <a:ext cx="3733800" cy="3970318"/>
          </a:xfrm>
          <a:prstGeom prst="rect">
            <a:avLst/>
          </a:prstGeom>
          <a:noFill/>
        </p:spPr>
        <p:txBody>
          <a:bodyPr wrap="square">
            <a:spAutoFit/>
          </a:bodyPr>
          <a:lstStyle/>
          <a:p>
            <a:pPr algn="just"/>
            <a:r>
              <a:rPr lang="vi-VN" sz="2800" dirty="0">
                <a:latin typeface="+mj-lt"/>
                <a:ea typeface="Times New Roman" panose="02020603050405020304" pitchFamily="18" charset="0"/>
                <a:cs typeface="Times New Roman" panose="02020603050405020304" pitchFamily="18" charset="0"/>
              </a:rPr>
              <a:t>?1. Ở một địa phương người ta có ý định nhập nội ba loài cá A, B, C về nuôi. Nhiệt độ trung bình tại đây dao động từ 15</a:t>
            </a:r>
            <a:r>
              <a:rPr lang="vi-VN" sz="2800" baseline="30000" dirty="0">
                <a:latin typeface="+mj-lt"/>
              </a:rPr>
              <a:t>0</a:t>
            </a:r>
            <a:r>
              <a:rPr lang="vi-VN" sz="2800" dirty="0">
                <a:latin typeface="+mj-lt"/>
              </a:rPr>
              <a:t>C</a:t>
            </a:r>
            <a:r>
              <a:rPr lang="vi-VN" sz="2800" dirty="0">
                <a:latin typeface="+mj-lt"/>
                <a:ea typeface="Times New Roman" panose="02020603050405020304" pitchFamily="18" charset="0"/>
                <a:cs typeface="Times New Roman" panose="02020603050405020304" pitchFamily="18" charset="0"/>
              </a:rPr>
              <a:t> đến 30</a:t>
            </a:r>
            <a:r>
              <a:rPr lang="vi-VN" sz="2800" baseline="30000" dirty="0">
                <a:latin typeface="+mj-lt"/>
              </a:rPr>
              <a:t>0</a:t>
            </a:r>
            <a:r>
              <a:rPr lang="vi-VN" sz="2800" dirty="0">
                <a:latin typeface="+mj-lt"/>
              </a:rPr>
              <a:t>C</a:t>
            </a:r>
            <a:r>
              <a:rPr lang="vi-VN" sz="2800" dirty="0">
                <a:latin typeface="+mj-lt"/>
                <a:ea typeface="Times New Roman" panose="02020603050405020304" pitchFamily="18" charset="0"/>
                <a:cs typeface="Times New Roman" panose="02020603050405020304" pitchFamily="18" charset="0"/>
              </a:rPr>
              <a:t>. Dựa vào H41.4, hãy cho biết nên nhập loài cá nào để nuôi tại đây và giải thích.</a:t>
            </a:r>
          </a:p>
        </p:txBody>
      </p:sp>
      <p:sp>
        <p:nvSpPr>
          <p:cNvPr id="5" name="Rectangle 4"/>
          <p:cNvSpPr/>
          <p:nvPr/>
        </p:nvSpPr>
        <p:spPr>
          <a:xfrm>
            <a:off x="40226" y="4749708"/>
            <a:ext cx="4150774" cy="1815882"/>
          </a:xfrm>
          <a:prstGeom prst="rect">
            <a:avLst/>
          </a:prstGeom>
          <a:noFill/>
        </p:spPr>
        <p:txBody>
          <a:bodyPr wrap="square">
            <a:spAutoFit/>
          </a:bodyPr>
          <a:lstStyle/>
          <a:p>
            <a:pPr algn="just"/>
            <a:r>
              <a:rPr lang="vi-VN" sz="2800" dirty="0">
                <a:latin typeface="+mj-lt"/>
                <a:ea typeface="Times New Roman" panose="02020603050405020304" pitchFamily="18" charset="0"/>
                <a:cs typeface="Times New Roman" panose="02020603050405020304" pitchFamily="18" charset="0"/>
              </a:rPr>
              <a:t>?2. Tại sao một số loài cây được trồng dưới tán rừng thì cho năng suất cao hơn khi trồng ở nơi trống trải?</a:t>
            </a:r>
          </a:p>
        </p:txBody>
      </p:sp>
    </p:spTree>
    <p:extLst>
      <p:ext uri="{BB962C8B-B14F-4D97-AF65-F5344CB8AC3E}">
        <p14:creationId xmlns:p14="http://schemas.microsoft.com/office/powerpoint/2010/main" val="269779103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Line 5"/>
          <p:cNvSpPr>
            <a:spLocks noChangeShapeType="1"/>
          </p:cNvSpPr>
          <p:nvPr/>
        </p:nvSpPr>
        <p:spPr bwMode="auto">
          <a:xfrm>
            <a:off x="3657600" y="76200"/>
            <a:ext cx="0" cy="2487613"/>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vi-VN"/>
          </a:p>
        </p:txBody>
      </p:sp>
      <p:sp>
        <p:nvSpPr>
          <p:cNvPr id="10246" name="Line 6"/>
          <p:cNvSpPr>
            <a:spLocks noChangeShapeType="1"/>
          </p:cNvSpPr>
          <p:nvPr/>
        </p:nvSpPr>
        <p:spPr bwMode="auto">
          <a:xfrm>
            <a:off x="3657600" y="2563813"/>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47" name="Line 7"/>
          <p:cNvSpPr>
            <a:spLocks noChangeShapeType="1"/>
          </p:cNvSpPr>
          <p:nvPr/>
        </p:nvSpPr>
        <p:spPr bwMode="auto">
          <a:xfrm flipV="1">
            <a:off x="5770563" y="981075"/>
            <a:ext cx="0" cy="15827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48" name="Line 8"/>
          <p:cNvSpPr>
            <a:spLocks noChangeShapeType="1"/>
          </p:cNvSpPr>
          <p:nvPr/>
        </p:nvSpPr>
        <p:spPr bwMode="auto">
          <a:xfrm>
            <a:off x="7024688" y="969963"/>
            <a:ext cx="0" cy="15827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49" name="Freeform 9"/>
          <p:cNvSpPr>
            <a:spLocks/>
          </p:cNvSpPr>
          <p:nvPr/>
        </p:nvSpPr>
        <p:spPr bwMode="auto">
          <a:xfrm>
            <a:off x="5784850" y="1998663"/>
            <a:ext cx="1220788" cy="1587"/>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000099"/>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50" name="Line 10"/>
          <p:cNvSpPr>
            <a:spLocks noChangeShapeType="1"/>
          </p:cNvSpPr>
          <p:nvPr/>
        </p:nvSpPr>
        <p:spPr bwMode="auto">
          <a:xfrm>
            <a:off x="4119563" y="2111375"/>
            <a:ext cx="0" cy="4524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51" name="Line 11"/>
          <p:cNvSpPr>
            <a:spLocks noChangeShapeType="1"/>
          </p:cNvSpPr>
          <p:nvPr/>
        </p:nvSpPr>
        <p:spPr bwMode="auto">
          <a:xfrm>
            <a:off x="8161338" y="2111375"/>
            <a:ext cx="0" cy="4524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54" name="Text Box 14"/>
          <p:cNvSpPr txBox="1">
            <a:spLocks noChangeArrowheads="1"/>
          </p:cNvSpPr>
          <p:nvPr/>
        </p:nvSpPr>
        <p:spPr bwMode="auto">
          <a:xfrm>
            <a:off x="7818438" y="2665413"/>
            <a:ext cx="725487" cy="39687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FFFF00"/>
                </a:solidFill>
                <a:latin typeface="Times New Roman" panose="02020603050405020304" pitchFamily="18" charset="0"/>
              </a:rPr>
              <a:t>42</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55" name="Text Box 15"/>
          <p:cNvSpPr txBox="1">
            <a:spLocks noChangeArrowheads="1"/>
          </p:cNvSpPr>
          <p:nvPr/>
        </p:nvSpPr>
        <p:spPr bwMode="auto">
          <a:xfrm>
            <a:off x="3789363" y="2652713"/>
            <a:ext cx="782637" cy="39687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Times New Roman" panose="02020603050405020304" pitchFamily="18" charset="0"/>
              </a:rPr>
              <a:t>5,6</a:t>
            </a:r>
            <a:r>
              <a:rPr lang="en-US" altLang="en-US" sz="2000" b="1" baseline="30000" dirty="0">
                <a:solidFill>
                  <a:srgbClr val="FFFF00"/>
                </a:solidFill>
                <a:latin typeface="Times New Roman" panose="02020603050405020304" pitchFamily="18" charset="0"/>
              </a:rPr>
              <a:t>0</a:t>
            </a:r>
            <a:r>
              <a:rPr lang="en-US" altLang="en-US" sz="2000" b="1" dirty="0">
                <a:solidFill>
                  <a:srgbClr val="FFFF00"/>
                </a:solidFill>
                <a:latin typeface="Times New Roman" panose="02020603050405020304" pitchFamily="18" charset="0"/>
              </a:rPr>
              <a:t>C</a:t>
            </a:r>
          </a:p>
        </p:txBody>
      </p:sp>
      <p:sp>
        <p:nvSpPr>
          <p:cNvPr id="10256" name="Text Box 16"/>
          <p:cNvSpPr txBox="1">
            <a:spLocks noChangeArrowheads="1"/>
          </p:cNvSpPr>
          <p:nvPr/>
        </p:nvSpPr>
        <p:spPr bwMode="auto">
          <a:xfrm>
            <a:off x="3765550" y="1143000"/>
            <a:ext cx="725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Giới hạn dưới</a:t>
            </a:r>
          </a:p>
        </p:txBody>
      </p:sp>
      <p:sp>
        <p:nvSpPr>
          <p:cNvPr id="10257" name="Text Box 17"/>
          <p:cNvSpPr txBox="1">
            <a:spLocks noChangeArrowheads="1"/>
          </p:cNvSpPr>
          <p:nvPr/>
        </p:nvSpPr>
        <p:spPr bwMode="auto">
          <a:xfrm>
            <a:off x="7751763" y="1143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Giới hạn trên</a:t>
            </a:r>
          </a:p>
        </p:txBody>
      </p:sp>
      <p:sp>
        <p:nvSpPr>
          <p:cNvPr id="10258" name="Text Box 18"/>
          <p:cNvSpPr txBox="1">
            <a:spLocks noChangeArrowheads="1"/>
          </p:cNvSpPr>
          <p:nvPr/>
        </p:nvSpPr>
        <p:spPr bwMode="auto">
          <a:xfrm>
            <a:off x="5832475" y="898525"/>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Khoảng thuận lợi</a:t>
            </a:r>
          </a:p>
        </p:txBody>
      </p:sp>
      <p:sp>
        <p:nvSpPr>
          <p:cNvPr id="10259" name="Text Box 19"/>
          <p:cNvSpPr txBox="1">
            <a:spLocks noChangeArrowheads="1"/>
          </p:cNvSpPr>
          <p:nvPr/>
        </p:nvSpPr>
        <p:spPr bwMode="auto">
          <a:xfrm>
            <a:off x="6035675" y="246063"/>
            <a:ext cx="725488"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FFFF00"/>
                </a:solidFill>
                <a:latin typeface="Times New Roman" panose="02020603050405020304" pitchFamily="18" charset="0"/>
              </a:rPr>
              <a:t>30</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60" name="Freeform 20"/>
          <p:cNvSpPr>
            <a:spLocks/>
          </p:cNvSpPr>
          <p:nvPr/>
        </p:nvSpPr>
        <p:spPr bwMode="auto">
          <a:xfrm>
            <a:off x="6418263" y="595313"/>
            <a:ext cx="1724025" cy="1973262"/>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61" name="Freeform 21"/>
          <p:cNvSpPr>
            <a:spLocks/>
          </p:cNvSpPr>
          <p:nvPr/>
        </p:nvSpPr>
        <p:spPr bwMode="auto">
          <a:xfrm>
            <a:off x="4119563" y="595313"/>
            <a:ext cx="230505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63" name="Line 23"/>
          <p:cNvSpPr>
            <a:spLocks noChangeShapeType="1"/>
          </p:cNvSpPr>
          <p:nvPr/>
        </p:nvSpPr>
        <p:spPr bwMode="auto">
          <a:xfrm>
            <a:off x="3657600" y="3513138"/>
            <a:ext cx="0" cy="2487612"/>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vi-VN"/>
          </a:p>
        </p:txBody>
      </p:sp>
      <p:sp>
        <p:nvSpPr>
          <p:cNvPr id="10264" name="Line 24"/>
          <p:cNvSpPr>
            <a:spLocks noChangeShapeType="1"/>
          </p:cNvSpPr>
          <p:nvPr/>
        </p:nvSpPr>
        <p:spPr bwMode="auto">
          <a:xfrm>
            <a:off x="3657600" y="6000750"/>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65" name="Line 25"/>
          <p:cNvSpPr>
            <a:spLocks noChangeShapeType="1"/>
          </p:cNvSpPr>
          <p:nvPr/>
        </p:nvSpPr>
        <p:spPr bwMode="auto">
          <a:xfrm flipV="1">
            <a:off x="5429250" y="4689475"/>
            <a:ext cx="0" cy="13065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66" name="Line 26"/>
          <p:cNvSpPr>
            <a:spLocks noChangeShapeType="1"/>
          </p:cNvSpPr>
          <p:nvPr/>
        </p:nvSpPr>
        <p:spPr bwMode="auto">
          <a:xfrm>
            <a:off x="7315200" y="4692650"/>
            <a:ext cx="0" cy="13065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67" name="Freeform 27"/>
          <p:cNvSpPr>
            <a:spLocks/>
          </p:cNvSpPr>
          <p:nvPr/>
        </p:nvSpPr>
        <p:spPr bwMode="auto">
          <a:xfrm>
            <a:off x="5443538" y="5435600"/>
            <a:ext cx="1865312" cy="1588"/>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000099"/>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68" name="Line 28"/>
          <p:cNvSpPr>
            <a:spLocks noChangeShapeType="1"/>
          </p:cNvSpPr>
          <p:nvPr/>
        </p:nvSpPr>
        <p:spPr bwMode="auto">
          <a:xfrm>
            <a:off x="3810000" y="5548313"/>
            <a:ext cx="0" cy="4524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69" name="Line 29"/>
          <p:cNvSpPr>
            <a:spLocks noChangeShapeType="1"/>
          </p:cNvSpPr>
          <p:nvPr/>
        </p:nvSpPr>
        <p:spPr bwMode="auto">
          <a:xfrm>
            <a:off x="8382000" y="5548313"/>
            <a:ext cx="0" cy="4524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10272" name="Text Box 32"/>
          <p:cNvSpPr txBox="1">
            <a:spLocks noChangeArrowheads="1"/>
          </p:cNvSpPr>
          <p:nvPr/>
        </p:nvSpPr>
        <p:spPr bwMode="auto">
          <a:xfrm>
            <a:off x="8113713" y="6102350"/>
            <a:ext cx="725487"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FFFF00"/>
                </a:solidFill>
                <a:latin typeface="Times New Roman" panose="02020603050405020304" pitchFamily="18" charset="0"/>
              </a:rPr>
              <a:t>44</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73" name="Text Box 33"/>
          <p:cNvSpPr txBox="1">
            <a:spLocks noChangeArrowheads="1"/>
          </p:cNvSpPr>
          <p:nvPr/>
        </p:nvSpPr>
        <p:spPr bwMode="auto">
          <a:xfrm>
            <a:off x="3505200" y="6089650"/>
            <a:ext cx="782638"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FFFF00"/>
                </a:solidFill>
                <a:latin typeface="Times New Roman" panose="02020603050405020304" pitchFamily="18" charset="0"/>
              </a:rPr>
              <a:t>2</a:t>
            </a:r>
            <a:r>
              <a:rPr lang="en-US" altLang="en-US" sz="2000" b="1" baseline="30000">
                <a:solidFill>
                  <a:srgbClr val="FFFF00"/>
                </a:solidFill>
                <a:latin typeface="Times New Roman" panose="02020603050405020304" pitchFamily="18" charset="0"/>
              </a:rPr>
              <a:t>0</a:t>
            </a:r>
            <a:r>
              <a:rPr lang="en-US" altLang="en-US" sz="2000" b="1">
                <a:solidFill>
                  <a:srgbClr val="FFFF00"/>
                </a:solidFill>
                <a:latin typeface="Times New Roman" panose="02020603050405020304" pitchFamily="18" charset="0"/>
              </a:rPr>
              <a:t>C</a:t>
            </a:r>
          </a:p>
        </p:txBody>
      </p:sp>
      <p:sp>
        <p:nvSpPr>
          <p:cNvPr id="10274" name="Text Box 34"/>
          <p:cNvSpPr txBox="1">
            <a:spLocks noChangeArrowheads="1"/>
          </p:cNvSpPr>
          <p:nvPr/>
        </p:nvSpPr>
        <p:spPr bwMode="auto">
          <a:xfrm>
            <a:off x="3657600" y="4572000"/>
            <a:ext cx="725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Giới hạn dưới</a:t>
            </a:r>
          </a:p>
        </p:txBody>
      </p:sp>
      <p:sp>
        <p:nvSpPr>
          <p:cNvPr id="10275" name="Text Box 35"/>
          <p:cNvSpPr txBox="1">
            <a:spLocks noChangeArrowheads="1"/>
          </p:cNvSpPr>
          <p:nvPr/>
        </p:nvSpPr>
        <p:spPr bwMode="auto">
          <a:xfrm>
            <a:off x="7959725" y="4572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Giới hạn trên</a:t>
            </a:r>
          </a:p>
        </p:txBody>
      </p:sp>
      <p:sp>
        <p:nvSpPr>
          <p:cNvPr id="10276" name="Text Box 36"/>
          <p:cNvSpPr txBox="1">
            <a:spLocks noChangeArrowheads="1"/>
          </p:cNvSpPr>
          <p:nvPr/>
        </p:nvSpPr>
        <p:spPr bwMode="auto">
          <a:xfrm>
            <a:off x="5832475" y="4335463"/>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000099"/>
                </a:solidFill>
                <a:latin typeface="Times New Roman" panose="02020603050405020304" pitchFamily="18" charset="0"/>
              </a:rPr>
              <a:t>Khoảng thuận lợi</a:t>
            </a:r>
          </a:p>
        </p:txBody>
      </p:sp>
      <p:sp>
        <p:nvSpPr>
          <p:cNvPr id="10277" name="Text Box 37"/>
          <p:cNvSpPr txBox="1">
            <a:spLocks noChangeArrowheads="1"/>
          </p:cNvSpPr>
          <p:nvPr/>
        </p:nvSpPr>
        <p:spPr bwMode="auto">
          <a:xfrm>
            <a:off x="6096000" y="3522663"/>
            <a:ext cx="725488" cy="3968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a:solidFill>
                  <a:srgbClr val="993300"/>
                </a:solidFill>
                <a:latin typeface="Times New Roman" panose="02020603050405020304" pitchFamily="18" charset="0"/>
              </a:rPr>
              <a:t>28</a:t>
            </a:r>
            <a:r>
              <a:rPr lang="en-US" altLang="en-US" sz="2000" b="1" baseline="30000">
                <a:solidFill>
                  <a:srgbClr val="993300"/>
                </a:solidFill>
                <a:latin typeface="Times New Roman" panose="02020603050405020304" pitchFamily="18" charset="0"/>
              </a:rPr>
              <a:t>0</a:t>
            </a:r>
            <a:r>
              <a:rPr lang="en-US" altLang="en-US" sz="2000" b="1">
                <a:solidFill>
                  <a:srgbClr val="993300"/>
                </a:solidFill>
                <a:latin typeface="Times New Roman" panose="02020603050405020304" pitchFamily="18" charset="0"/>
              </a:rPr>
              <a:t>C</a:t>
            </a:r>
          </a:p>
        </p:txBody>
      </p:sp>
      <p:sp>
        <p:nvSpPr>
          <p:cNvPr id="10280" name="Freeform 40"/>
          <p:cNvSpPr>
            <a:spLocks/>
          </p:cNvSpPr>
          <p:nvPr/>
        </p:nvSpPr>
        <p:spPr bwMode="auto">
          <a:xfrm>
            <a:off x="6376988" y="4022725"/>
            <a:ext cx="2001837" cy="1973263"/>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81" name="Freeform 41"/>
          <p:cNvSpPr>
            <a:spLocks/>
          </p:cNvSpPr>
          <p:nvPr/>
        </p:nvSpPr>
        <p:spPr bwMode="auto">
          <a:xfrm>
            <a:off x="3795713" y="4022725"/>
            <a:ext cx="257810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282" name="Text Box 42"/>
          <p:cNvSpPr txBox="1">
            <a:spLocks noChangeArrowheads="1"/>
          </p:cNvSpPr>
          <p:nvPr/>
        </p:nvSpPr>
        <p:spPr bwMode="auto">
          <a:xfrm>
            <a:off x="1676400" y="1295400"/>
            <a:ext cx="1524000" cy="457200"/>
          </a:xfrm>
          <a:prstGeom prst="rect">
            <a:avLst/>
          </a:prstGeom>
          <a:gradFill rotWithShape="1">
            <a:gsLst>
              <a:gs pos="0">
                <a:srgbClr val="007600"/>
              </a:gs>
              <a:gs pos="50000">
                <a:srgbClr val="00FF00"/>
              </a:gs>
              <a:gs pos="100000">
                <a:srgbClr val="007600"/>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a:latin typeface="Times New Roman" panose="02020603050405020304" pitchFamily="18" charset="0"/>
              </a:rPr>
              <a:t>Cá rô phi</a:t>
            </a:r>
          </a:p>
        </p:txBody>
      </p:sp>
      <p:sp>
        <p:nvSpPr>
          <p:cNvPr id="129057" name="Text Box 43"/>
          <p:cNvSpPr txBox="1">
            <a:spLocks noChangeArrowheads="1"/>
          </p:cNvSpPr>
          <p:nvPr/>
        </p:nvSpPr>
        <p:spPr bwMode="auto">
          <a:xfrm>
            <a:off x="1752600" y="4648200"/>
            <a:ext cx="1524000" cy="457200"/>
          </a:xfrm>
          <a:prstGeom prst="rect">
            <a:avLst/>
          </a:prstGeom>
          <a:gradFill rotWithShape="1">
            <a:gsLst>
              <a:gs pos="0">
                <a:srgbClr val="764776"/>
              </a:gs>
              <a:gs pos="50000">
                <a:srgbClr val="FF99FF"/>
              </a:gs>
              <a:gs pos="100000">
                <a:srgbClr val="764776"/>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a:latin typeface="Times New Roman" panose="02020603050405020304" pitchFamily="18" charset="0"/>
              </a:rPr>
              <a:t>Cá chép</a:t>
            </a:r>
          </a:p>
        </p:txBody>
      </p:sp>
      <p:sp>
        <p:nvSpPr>
          <p:cNvPr id="27696" name="Text Box 48"/>
          <p:cNvSpPr txBox="1">
            <a:spLocks noChangeArrowheads="1"/>
          </p:cNvSpPr>
          <p:nvPr/>
        </p:nvSpPr>
        <p:spPr bwMode="auto">
          <a:xfrm>
            <a:off x="2819400" y="2293938"/>
            <a:ext cx="7391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dirty="0">
                <a:solidFill>
                  <a:srgbClr val="FF0000"/>
                </a:solidFill>
                <a:latin typeface="Times New Roman" panose="02020603050405020304" pitchFamily="18" charset="0"/>
              </a:rPr>
              <a:t>Loài nào có giới hạn sinh thái rộng hơn ?</a:t>
            </a:r>
          </a:p>
        </p:txBody>
      </p:sp>
      <p:sp>
        <p:nvSpPr>
          <p:cNvPr id="27697" name="Text Box 49"/>
          <p:cNvSpPr txBox="1">
            <a:spLocks noChangeArrowheads="1"/>
          </p:cNvSpPr>
          <p:nvPr/>
        </p:nvSpPr>
        <p:spPr bwMode="auto">
          <a:xfrm>
            <a:off x="1997075" y="2803215"/>
            <a:ext cx="80772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Mỗi loài sinh vật đều có giới hạn sinh thái riêng đối với từng nhân tố sinh thái.</a:t>
            </a:r>
          </a:p>
        </p:txBody>
      </p:sp>
      <p:pic>
        <p:nvPicPr>
          <p:cNvPr id="129060" name="Audio 1">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76482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500"/>
                                        <p:tgtEl>
                                          <p:spTgt spid="10246"/>
                                        </p:tgtEl>
                                      </p:cBhvr>
                                    </p:animEffect>
                                  </p:childTnLst>
                                </p:cTn>
                              </p:par>
                              <p:par>
                                <p:cTn id="8" presetID="10" presetClass="entr" presetSubtype="0" fill="hold" nodeType="withEffect">
                                  <p:stCondLst>
                                    <p:cond delay="0"/>
                                  </p:stCondLst>
                                  <p:childTnLst>
                                    <p:set>
                                      <p:cBhvr>
                                        <p:cTn id="9" dur="1" fill="hold">
                                          <p:stCondLst>
                                            <p:cond delay="0"/>
                                          </p:stCondLst>
                                        </p:cTn>
                                        <p:tgtEl>
                                          <p:spTgt spid="10247"/>
                                        </p:tgtEl>
                                        <p:attrNameLst>
                                          <p:attrName>style.visibility</p:attrName>
                                        </p:attrNameLst>
                                      </p:cBhvr>
                                      <p:to>
                                        <p:strVal val="visible"/>
                                      </p:to>
                                    </p:set>
                                    <p:animEffect transition="in" filter="fade">
                                      <p:cBhvr>
                                        <p:cTn id="10" dur="500"/>
                                        <p:tgtEl>
                                          <p:spTgt spid="10247"/>
                                        </p:tgtEl>
                                      </p:cBhvr>
                                    </p:animEffect>
                                  </p:childTnLst>
                                </p:cTn>
                              </p:par>
                              <p:par>
                                <p:cTn id="11" presetID="10" presetClass="entr" presetSubtype="0" fill="hold" nodeType="withEffect">
                                  <p:stCondLst>
                                    <p:cond delay="0"/>
                                  </p:stCondLst>
                                  <p:childTnLst>
                                    <p:set>
                                      <p:cBhvr>
                                        <p:cTn id="12" dur="1" fill="hold">
                                          <p:stCondLst>
                                            <p:cond delay="0"/>
                                          </p:stCondLst>
                                        </p:cTn>
                                        <p:tgtEl>
                                          <p:spTgt spid="10248"/>
                                        </p:tgtEl>
                                        <p:attrNameLst>
                                          <p:attrName>style.visibility</p:attrName>
                                        </p:attrNameLst>
                                      </p:cBhvr>
                                      <p:to>
                                        <p:strVal val="visible"/>
                                      </p:to>
                                    </p:set>
                                    <p:animEffect transition="in" filter="fade">
                                      <p:cBhvr>
                                        <p:cTn id="13" dur="500"/>
                                        <p:tgtEl>
                                          <p:spTgt spid="10248"/>
                                        </p:tgtEl>
                                      </p:cBhvr>
                                    </p:animEffect>
                                  </p:childTnLst>
                                </p:cTn>
                              </p:par>
                              <p:par>
                                <p:cTn id="14" presetID="10" presetClass="entr" presetSubtype="0" fill="hold" nodeType="withEffect">
                                  <p:stCondLst>
                                    <p:cond delay="0"/>
                                  </p:stCondLst>
                                  <p:childTnLst>
                                    <p:set>
                                      <p:cBhvr>
                                        <p:cTn id="15" dur="1" fill="hold">
                                          <p:stCondLst>
                                            <p:cond delay="0"/>
                                          </p:stCondLst>
                                        </p:cTn>
                                        <p:tgtEl>
                                          <p:spTgt spid="10249"/>
                                        </p:tgtEl>
                                        <p:attrNameLst>
                                          <p:attrName>style.visibility</p:attrName>
                                        </p:attrNameLst>
                                      </p:cBhvr>
                                      <p:to>
                                        <p:strVal val="visible"/>
                                      </p:to>
                                    </p:set>
                                    <p:animEffect transition="in" filter="fade">
                                      <p:cBhvr>
                                        <p:cTn id="16" dur="500"/>
                                        <p:tgtEl>
                                          <p:spTgt spid="10249"/>
                                        </p:tgtEl>
                                      </p:cBhvr>
                                    </p:animEffect>
                                  </p:childTnLst>
                                </p:cTn>
                              </p:par>
                              <p:par>
                                <p:cTn id="17" presetID="10" presetClass="entr" presetSubtype="0" fill="hold" nodeType="withEffect">
                                  <p:stCondLst>
                                    <p:cond delay="0"/>
                                  </p:stCondLst>
                                  <p:childTnLst>
                                    <p:set>
                                      <p:cBhvr>
                                        <p:cTn id="18" dur="1" fill="hold">
                                          <p:stCondLst>
                                            <p:cond delay="0"/>
                                          </p:stCondLst>
                                        </p:cTn>
                                        <p:tgtEl>
                                          <p:spTgt spid="10250"/>
                                        </p:tgtEl>
                                        <p:attrNameLst>
                                          <p:attrName>style.visibility</p:attrName>
                                        </p:attrNameLst>
                                      </p:cBhvr>
                                      <p:to>
                                        <p:strVal val="visible"/>
                                      </p:to>
                                    </p:set>
                                    <p:animEffect transition="in" filter="fade">
                                      <p:cBhvr>
                                        <p:cTn id="19" dur="500"/>
                                        <p:tgtEl>
                                          <p:spTgt spid="10250"/>
                                        </p:tgtEl>
                                      </p:cBhvr>
                                    </p:animEffect>
                                  </p:childTnLst>
                                </p:cTn>
                              </p:par>
                              <p:par>
                                <p:cTn id="20" presetID="10" presetClass="entr" presetSubtype="0" fill="hold" nodeType="withEffect">
                                  <p:stCondLst>
                                    <p:cond delay="0"/>
                                  </p:stCondLst>
                                  <p:childTnLst>
                                    <p:set>
                                      <p:cBhvr>
                                        <p:cTn id="21" dur="1" fill="hold">
                                          <p:stCondLst>
                                            <p:cond delay="0"/>
                                          </p:stCondLst>
                                        </p:cTn>
                                        <p:tgtEl>
                                          <p:spTgt spid="10251"/>
                                        </p:tgtEl>
                                        <p:attrNameLst>
                                          <p:attrName>style.visibility</p:attrName>
                                        </p:attrNameLst>
                                      </p:cBhvr>
                                      <p:to>
                                        <p:strVal val="visible"/>
                                      </p:to>
                                    </p:set>
                                    <p:animEffect transition="in" filter="fade">
                                      <p:cBhvr>
                                        <p:cTn id="22" dur="500"/>
                                        <p:tgtEl>
                                          <p:spTgt spid="102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54"/>
                                        </p:tgtEl>
                                        <p:attrNameLst>
                                          <p:attrName>style.visibility</p:attrName>
                                        </p:attrNameLst>
                                      </p:cBhvr>
                                      <p:to>
                                        <p:strVal val="visible"/>
                                      </p:to>
                                    </p:set>
                                    <p:animEffect transition="in" filter="fade">
                                      <p:cBhvr>
                                        <p:cTn id="25" dur="500"/>
                                        <p:tgtEl>
                                          <p:spTgt spid="102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55"/>
                                        </p:tgtEl>
                                        <p:attrNameLst>
                                          <p:attrName>style.visibility</p:attrName>
                                        </p:attrNameLst>
                                      </p:cBhvr>
                                      <p:to>
                                        <p:strVal val="visible"/>
                                      </p:to>
                                    </p:set>
                                    <p:animEffect transition="in" filter="fade">
                                      <p:cBhvr>
                                        <p:cTn id="28" dur="500"/>
                                        <p:tgtEl>
                                          <p:spTgt spid="102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256"/>
                                        </p:tgtEl>
                                        <p:attrNameLst>
                                          <p:attrName>style.visibility</p:attrName>
                                        </p:attrNameLst>
                                      </p:cBhvr>
                                      <p:to>
                                        <p:strVal val="visible"/>
                                      </p:to>
                                    </p:set>
                                    <p:animEffect transition="in" filter="fade">
                                      <p:cBhvr>
                                        <p:cTn id="31" dur="500"/>
                                        <p:tgtEl>
                                          <p:spTgt spid="102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57"/>
                                        </p:tgtEl>
                                        <p:attrNameLst>
                                          <p:attrName>style.visibility</p:attrName>
                                        </p:attrNameLst>
                                      </p:cBhvr>
                                      <p:to>
                                        <p:strVal val="visible"/>
                                      </p:to>
                                    </p:set>
                                    <p:animEffect transition="in" filter="fade">
                                      <p:cBhvr>
                                        <p:cTn id="34" dur="500"/>
                                        <p:tgtEl>
                                          <p:spTgt spid="102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58"/>
                                        </p:tgtEl>
                                        <p:attrNameLst>
                                          <p:attrName>style.visibility</p:attrName>
                                        </p:attrNameLst>
                                      </p:cBhvr>
                                      <p:to>
                                        <p:strVal val="visible"/>
                                      </p:to>
                                    </p:set>
                                    <p:animEffect transition="in" filter="fade">
                                      <p:cBhvr>
                                        <p:cTn id="37" dur="500"/>
                                        <p:tgtEl>
                                          <p:spTgt spid="102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59"/>
                                        </p:tgtEl>
                                        <p:attrNameLst>
                                          <p:attrName>style.visibility</p:attrName>
                                        </p:attrNameLst>
                                      </p:cBhvr>
                                      <p:to>
                                        <p:strVal val="visible"/>
                                      </p:to>
                                    </p:set>
                                    <p:animEffect transition="in" filter="fade">
                                      <p:cBhvr>
                                        <p:cTn id="40" dur="500"/>
                                        <p:tgtEl>
                                          <p:spTgt spid="10259"/>
                                        </p:tgtEl>
                                      </p:cBhvr>
                                    </p:animEffect>
                                  </p:childTnLst>
                                </p:cTn>
                              </p:par>
                              <p:par>
                                <p:cTn id="41" presetID="10" presetClass="entr" presetSubtype="0" fill="hold" nodeType="withEffect">
                                  <p:stCondLst>
                                    <p:cond delay="0"/>
                                  </p:stCondLst>
                                  <p:childTnLst>
                                    <p:set>
                                      <p:cBhvr>
                                        <p:cTn id="42" dur="1" fill="hold">
                                          <p:stCondLst>
                                            <p:cond delay="0"/>
                                          </p:stCondLst>
                                        </p:cTn>
                                        <p:tgtEl>
                                          <p:spTgt spid="10260"/>
                                        </p:tgtEl>
                                        <p:attrNameLst>
                                          <p:attrName>style.visibility</p:attrName>
                                        </p:attrNameLst>
                                      </p:cBhvr>
                                      <p:to>
                                        <p:strVal val="visible"/>
                                      </p:to>
                                    </p:set>
                                    <p:animEffect transition="in" filter="fade">
                                      <p:cBhvr>
                                        <p:cTn id="43" dur="500"/>
                                        <p:tgtEl>
                                          <p:spTgt spid="10260"/>
                                        </p:tgtEl>
                                      </p:cBhvr>
                                    </p:animEffect>
                                  </p:childTnLst>
                                </p:cTn>
                              </p:par>
                              <p:par>
                                <p:cTn id="44" presetID="10" presetClass="entr" presetSubtype="0" fill="hold" nodeType="withEffect">
                                  <p:stCondLst>
                                    <p:cond delay="0"/>
                                  </p:stCondLst>
                                  <p:childTnLst>
                                    <p:set>
                                      <p:cBhvr>
                                        <p:cTn id="45" dur="1" fill="hold">
                                          <p:stCondLst>
                                            <p:cond delay="0"/>
                                          </p:stCondLst>
                                        </p:cTn>
                                        <p:tgtEl>
                                          <p:spTgt spid="10261"/>
                                        </p:tgtEl>
                                        <p:attrNameLst>
                                          <p:attrName>style.visibility</p:attrName>
                                        </p:attrNameLst>
                                      </p:cBhvr>
                                      <p:to>
                                        <p:strVal val="visible"/>
                                      </p:to>
                                    </p:set>
                                    <p:animEffect transition="in" filter="fade">
                                      <p:cBhvr>
                                        <p:cTn id="46" dur="500"/>
                                        <p:tgtEl>
                                          <p:spTgt spid="1026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0263"/>
                                        </p:tgtEl>
                                        <p:attrNameLst>
                                          <p:attrName>style.visibility</p:attrName>
                                        </p:attrNameLst>
                                      </p:cBhvr>
                                      <p:to>
                                        <p:strVal val="visible"/>
                                      </p:to>
                                    </p:set>
                                    <p:animEffect transition="in" filter="fade">
                                      <p:cBhvr>
                                        <p:cTn id="51" dur="500"/>
                                        <p:tgtEl>
                                          <p:spTgt spid="10263"/>
                                        </p:tgtEl>
                                      </p:cBhvr>
                                    </p:animEffect>
                                  </p:childTnLst>
                                </p:cTn>
                              </p:par>
                              <p:par>
                                <p:cTn id="52" presetID="10" presetClass="entr" presetSubtype="0" fill="hold" nodeType="withEffect">
                                  <p:stCondLst>
                                    <p:cond delay="0"/>
                                  </p:stCondLst>
                                  <p:childTnLst>
                                    <p:set>
                                      <p:cBhvr>
                                        <p:cTn id="53" dur="1" fill="hold">
                                          <p:stCondLst>
                                            <p:cond delay="0"/>
                                          </p:stCondLst>
                                        </p:cTn>
                                        <p:tgtEl>
                                          <p:spTgt spid="10264"/>
                                        </p:tgtEl>
                                        <p:attrNameLst>
                                          <p:attrName>style.visibility</p:attrName>
                                        </p:attrNameLst>
                                      </p:cBhvr>
                                      <p:to>
                                        <p:strVal val="visible"/>
                                      </p:to>
                                    </p:set>
                                    <p:animEffect transition="in" filter="fade">
                                      <p:cBhvr>
                                        <p:cTn id="54" dur="500"/>
                                        <p:tgtEl>
                                          <p:spTgt spid="10264"/>
                                        </p:tgtEl>
                                      </p:cBhvr>
                                    </p:animEffect>
                                  </p:childTnLst>
                                </p:cTn>
                              </p:par>
                              <p:par>
                                <p:cTn id="55" presetID="10" presetClass="entr" presetSubtype="0" fill="hold" nodeType="withEffect">
                                  <p:stCondLst>
                                    <p:cond delay="0"/>
                                  </p:stCondLst>
                                  <p:childTnLst>
                                    <p:set>
                                      <p:cBhvr>
                                        <p:cTn id="56" dur="1" fill="hold">
                                          <p:stCondLst>
                                            <p:cond delay="0"/>
                                          </p:stCondLst>
                                        </p:cTn>
                                        <p:tgtEl>
                                          <p:spTgt spid="10265"/>
                                        </p:tgtEl>
                                        <p:attrNameLst>
                                          <p:attrName>style.visibility</p:attrName>
                                        </p:attrNameLst>
                                      </p:cBhvr>
                                      <p:to>
                                        <p:strVal val="visible"/>
                                      </p:to>
                                    </p:set>
                                    <p:animEffect transition="in" filter="fade">
                                      <p:cBhvr>
                                        <p:cTn id="57" dur="500"/>
                                        <p:tgtEl>
                                          <p:spTgt spid="10265"/>
                                        </p:tgtEl>
                                      </p:cBhvr>
                                    </p:animEffect>
                                  </p:childTnLst>
                                </p:cTn>
                              </p:par>
                              <p:par>
                                <p:cTn id="58" presetID="10" presetClass="entr" presetSubtype="0" fill="hold" nodeType="withEffect">
                                  <p:stCondLst>
                                    <p:cond delay="0"/>
                                  </p:stCondLst>
                                  <p:childTnLst>
                                    <p:set>
                                      <p:cBhvr>
                                        <p:cTn id="59" dur="1" fill="hold">
                                          <p:stCondLst>
                                            <p:cond delay="0"/>
                                          </p:stCondLst>
                                        </p:cTn>
                                        <p:tgtEl>
                                          <p:spTgt spid="10266"/>
                                        </p:tgtEl>
                                        <p:attrNameLst>
                                          <p:attrName>style.visibility</p:attrName>
                                        </p:attrNameLst>
                                      </p:cBhvr>
                                      <p:to>
                                        <p:strVal val="visible"/>
                                      </p:to>
                                    </p:set>
                                    <p:animEffect transition="in" filter="fade">
                                      <p:cBhvr>
                                        <p:cTn id="60" dur="500"/>
                                        <p:tgtEl>
                                          <p:spTgt spid="10266"/>
                                        </p:tgtEl>
                                      </p:cBhvr>
                                    </p:animEffect>
                                  </p:childTnLst>
                                </p:cTn>
                              </p:par>
                              <p:par>
                                <p:cTn id="61" presetID="10" presetClass="entr" presetSubtype="0" fill="hold" nodeType="withEffect">
                                  <p:stCondLst>
                                    <p:cond delay="0"/>
                                  </p:stCondLst>
                                  <p:childTnLst>
                                    <p:set>
                                      <p:cBhvr>
                                        <p:cTn id="62" dur="1" fill="hold">
                                          <p:stCondLst>
                                            <p:cond delay="0"/>
                                          </p:stCondLst>
                                        </p:cTn>
                                        <p:tgtEl>
                                          <p:spTgt spid="10267"/>
                                        </p:tgtEl>
                                        <p:attrNameLst>
                                          <p:attrName>style.visibility</p:attrName>
                                        </p:attrNameLst>
                                      </p:cBhvr>
                                      <p:to>
                                        <p:strVal val="visible"/>
                                      </p:to>
                                    </p:set>
                                    <p:animEffect transition="in" filter="fade">
                                      <p:cBhvr>
                                        <p:cTn id="63" dur="500"/>
                                        <p:tgtEl>
                                          <p:spTgt spid="10267"/>
                                        </p:tgtEl>
                                      </p:cBhvr>
                                    </p:animEffect>
                                  </p:childTnLst>
                                </p:cTn>
                              </p:par>
                              <p:par>
                                <p:cTn id="64" presetID="10" presetClass="entr" presetSubtype="0" fill="hold" nodeType="withEffect">
                                  <p:stCondLst>
                                    <p:cond delay="0"/>
                                  </p:stCondLst>
                                  <p:childTnLst>
                                    <p:set>
                                      <p:cBhvr>
                                        <p:cTn id="65" dur="1" fill="hold">
                                          <p:stCondLst>
                                            <p:cond delay="0"/>
                                          </p:stCondLst>
                                        </p:cTn>
                                        <p:tgtEl>
                                          <p:spTgt spid="10268"/>
                                        </p:tgtEl>
                                        <p:attrNameLst>
                                          <p:attrName>style.visibility</p:attrName>
                                        </p:attrNameLst>
                                      </p:cBhvr>
                                      <p:to>
                                        <p:strVal val="visible"/>
                                      </p:to>
                                    </p:set>
                                    <p:animEffect transition="in" filter="fade">
                                      <p:cBhvr>
                                        <p:cTn id="66" dur="500"/>
                                        <p:tgtEl>
                                          <p:spTgt spid="10268"/>
                                        </p:tgtEl>
                                      </p:cBhvr>
                                    </p:animEffect>
                                  </p:childTnLst>
                                </p:cTn>
                              </p:par>
                              <p:par>
                                <p:cTn id="67" presetID="10" presetClass="entr" presetSubtype="0" fill="hold" nodeType="withEffect">
                                  <p:stCondLst>
                                    <p:cond delay="0"/>
                                  </p:stCondLst>
                                  <p:childTnLst>
                                    <p:set>
                                      <p:cBhvr>
                                        <p:cTn id="68" dur="1" fill="hold">
                                          <p:stCondLst>
                                            <p:cond delay="0"/>
                                          </p:stCondLst>
                                        </p:cTn>
                                        <p:tgtEl>
                                          <p:spTgt spid="10269"/>
                                        </p:tgtEl>
                                        <p:attrNameLst>
                                          <p:attrName>style.visibility</p:attrName>
                                        </p:attrNameLst>
                                      </p:cBhvr>
                                      <p:to>
                                        <p:strVal val="visible"/>
                                      </p:to>
                                    </p:set>
                                    <p:animEffect transition="in" filter="fade">
                                      <p:cBhvr>
                                        <p:cTn id="69" dur="500"/>
                                        <p:tgtEl>
                                          <p:spTgt spid="1026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272"/>
                                        </p:tgtEl>
                                        <p:attrNameLst>
                                          <p:attrName>style.visibility</p:attrName>
                                        </p:attrNameLst>
                                      </p:cBhvr>
                                      <p:to>
                                        <p:strVal val="visible"/>
                                      </p:to>
                                    </p:set>
                                    <p:animEffect transition="in" filter="fade">
                                      <p:cBhvr>
                                        <p:cTn id="72" dur="500"/>
                                        <p:tgtEl>
                                          <p:spTgt spid="1027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273"/>
                                        </p:tgtEl>
                                        <p:attrNameLst>
                                          <p:attrName>style.visibility</p:attrName>
                                        </p:attrNameLst>
                                      </p:cBhvr>
                                      <p:to>
                                        <p:strVal val="visible"/>
                                      </p:to>
                                    </p:set>
                                    <p:animEffect transition="in" filter="fade">
                                      <p:cBhvr>
                                        <p:cTn id="75" dur="500"/>
                                        <p:tgtEl>
                                          <p:spTgt spid="1027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274"/>
                                        </p:tgtEl>
                                        <p:attrNameLst>
                                          <p:attrName>style.visibility</p:attrName>
                                        </p:attrNameLst>
                                      </p:cBhvr>
                                      <p:to>
                                        <p:strVal val="visible"/>
                                      </p:to>
                                    </p:set>
                                    <p:animEffect transition="in" filter="fade">
                                      <p:cBhvr>
                                        <p:cTn id="78" dur="500"/>
                                        <p:tgtEl>
                                          <p:spTgt spid="1027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275"/>
                                        </p:tgtEl>
                                        <p:attrNameLst>
                                          <p:attrName>style.visibility</p:attrName>
                                        </p:attrNameLst>
                                      </p:cBhvr>
                                      <p:to>
                                        <p:strVal val="visible"/>
                                      </p:to>
                                    </p:set>
                                    <p:animEffect transition="in" filter="fade">
                                      <p:cBhvr>
                                        <p:cTn id="81" dur="500"/>
                                        <p:tgtEl>
                                          <p:spTgt spid="1027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276"/>
                                        </p:tgtEl>
                                        <p:attrNameLst>
                                          <p:attrName>style.visibility</p:attrName>
                                        </p:attrNameLst>
                                      </p:cBhvr>
                                      <p:to>
                                        <p:strVal val="visible"/>
                                      </p:to>
                                    </p:set>
                                    <p:animEffect transition="in" filter="fade">
                                      <p:cBhvr>
                                        <p:cTn id="84" dur="500"/>
                                        <p:tgtEl>
                                          <p:spTgt spid="1027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277"/>
                                        </p:tgtEl>
                                        <p:attrNameLst>
                                          <p:attrName>style.visibility</p:attrName>
                                        </p:attrNameLst>
                                      </p:cBhvr>
                                      <p:to>
                                        <p:strVal val="visible"/>
                                      </p:to>
                                    </p:set>
                                    <p:animEffect transition="in" filter="fade">
                                      <p:cBhvr>
                                        <p:cTn id="87" dur="500"/>
                                        <p:tgtEl>
                                          <p:spTgt spid="10277"/>
                                        </p:tgtEl>
                                      </p:cBhvr>
                                    </p:animEffect>
                                  </p:childTnLst>
                                </p:cTn>
                              </p:par>
                              <p:par>
                                <p:cTn id="88" presetID="10" presetClass="entr" presetSubtype="0" fill="hold" nodeType="withEffect">
                                  <p:stCondLst>
                                    <p:cond delay="0"/>
                                  </p:stCondLst>
                                  <p:childTnLst>
                                    <p:set>
                                      <p:cBhvr>
                                        <p:cTn id="89" dur="1" fill="hold">
                                          <p:stCondLst>
                                            <p:cond delay="0"/>
                                          </p:stCondLst>
                                        </p:cTn>
                                        <p:tgtEl>
                                          <p:spTgt spid="10280"/>
                                        </p:tgtEl>
                                        <p:attrNameLst>
                                          <p:attrName>style.visibility</p:attrName>
                                        </p:attrNameLst>
                                      </p:cBhvr>
                                      <p:to>
                                        <p:strVal val="visible"/>
                                      </p:to>
                                    </p:set>
                                    <p:animEffect transition="in" filter="fade">
                                      <p:cBhvr>
                                        <p:cTn id="90" dur="500"/>
                                        <p:tgtEl>
                                          <p:spTgt spid="10280"/>
                                        </p:tgtEl>
                                      </p:cBhvr>
                                    </p:animEffect>
                                  </p:childTnLst>
                                </p:cTn>
                              </p:par>
                              <p:par>
                                <p:cTn id="91" presetID="10" presetClass="entr" presetSubtype="0" fill="hold" nodeType="withEffect">
                                  <p:stCondLst>
                                    <p:cond delay="0"/>
                                  </p:stCondLst>
                                  <p:childTnLst>
                                    <p:set>
                                      <p:cBhvr>
                                        <p:cTn id="92" dur="1" fill="hold">
                                          <p:stCondLst>
                                            <p:cond delay="0"/>
                                          </p:stCondLst>
                                        </p:cTn>
                                        <p:tgtEl>
                                          <p:spTgt spid="10281"/>
                                        </p:tgtEl>
                                        <p:attrNameLst>
                                          <p:attrName>style.visibility</p:attrName>
                                        </p:attrNameLst>
                                      </p:cBhvr>
                                      <p:to>
                                        <p:strVal val="visible"/>
                                      </p:to>
                                    </p:set>
                                    <p:animEffect transition="in" filter="fade">
                                      <p:cBhvr>
                                        <p:cTn id="93" dur="500"/>
                                        <p:tgtEl>
                                          <p:spTgt spid="1028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nodeType="clickEffect">
                                  <p:stCondLst>
                                    <p:cond delay="0"/>
                                  </p:stCondLst>
                                  <p:childTnLst>
                                    <p:animEffect transition="out" filter="fade">
                                      <p:cBhvr>
                                        <p:cTn id="97" dur="500"/>
                                        <p:tgtEl>
                                          <p:spTgt spid="10267"/>
                                        </p:tgtEl>
                                      </p:cBhvr>
                                    </p:animEffect>
                                    <p:set>
                                      <p:cBhvr>
                                        <p:cTn id="98" dur="1" fill="hold">
                                          <p:stCondLst>
                                            <p:cond delay="499"/>
                                          </p:stCondLst>
                                        </p:cTn>
                                        <p:tgtEl>
                                          <p:spTgt spid="10267"/>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0268"/>
                                        </p:tgtEl>
                                      </p:cBhvr>
                                    </p:animEffect>
                                    <p:set>
                                      <p:cBhvr>
                                        <p:cTn id="101" dur="1" fill="hold">
                                          <p:stCondLst>
                                            <p:cond delay="499"/>
                                          </p:stCondLst>
                                        </p:cTn>
                                        <p:tgtEl>
                                          <p:spTgt spid="10268"/>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0269"/>
                                        </p:tgtEl>
                                      </p:cBhvr>
                                    </p:animEffect>
                                    <p:set>
                                      <p:cBhvr>
                                        <p:cTn id="104" dur="1" fill="hold">
                                          <p:stCondLst>
                                            <p:cond delay="499"/>
                                          </p:stCondLst>
                                        </p:cTn>
                                        <p:tgtEl>
                                          <p:spTgt spid="10269"/>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0265"/>
                                        </p:tgtEl>
                                      </p:cBhvr>
                                    </p:animEffect>
                                    <p:set>
                                      <p:cBhvr>
                                        <p:cTn id="107" dur="1" fill="hold">
                                          <p:stCondLst>
                                            <p:cond delay="499"/>
                                          </p:stCondLst>
                                        </p:cTn>
                                        <p:tgtEl>
                                          <p:spTgt spid="10265"/>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0266"/>
                                        </p:tgtEl>
                                      </p:cBhvr>
                                    </p:animEffect>
                                    <p:set>
                                      <p:cBhvr>
                                        <p:cTn id="110" dur="1" fill="hold">
                                          <p:stCondLst>
                                            <p:cond delay="499"/>
                                          </p:stCondLst>
                                        </p:cTn>
                                        <p:tgtEl>
                                          <p:spTgt spid="10266"/>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10274"/>
                                        </p:tgtEl>
                                      </p:cBhvr>
                                    </p:animEffect>
                                    <p:set>
                                      <p:cBhvr>
                                        <p:cTn id="113" dur="1" fill="hold">
                                          <p:stCondLst>
                                            <p:cond delay="499"/>
                                          </p:stCondLst>
                                        </p:cTn>
                                        <p:tgtEl>
                                          <p:spTgt spid="10274"/>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0275"/>
                                        </p:tgtEl>
                                      </p:cBhvr>
                                    </p:animEffect>
                                    <p:set>
                                      <p:cBhvr>
                                        <p:cTn id="116" dur="1" fill="hold">
                                          <p:stCondLst>
                                            <p:cond delay="499"/>
                                          </p:stCondLst>
                                        </p:cTn>
                                        <p:tgtEl>
                                          <p:spTgt spid="10275"/>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0276"/>
                                        </p:tgtEl>
                                      </p:cBhvr>
                                    </p:animEffect>
                                    <p:set>
                                      <p:cBhvr>
                                        <p:cTn id="119" dur="1" fill="hold">
                                          <p:stCondLst>
                                            <p:cond delay="499"/>
                                          </p:stCondLst>
                                        </p:cTn>
                                        <p:tgtEl>
                                          <p:spTgt spid="10276"/>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0277"/>
                                        </p:tgtEl>
                                      </p:cBhvr>
                                    </p:animEffect>
                                    <p:set>
                                      <p:cBhvr>
                                        <p:cTn id="122" dur="1" fill="hold">
                                          <p:stCondLst>
                                            <p:cond delay="499"/>
                                          </p:stCondLst>
                                        </p:cTn>
                                        <p:tgtEl>
                                          <p:spTgt spid="10277"/>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0272"/>
                                        </p:tgtEl>
                                      </p:cBhvr>
                                    </p:animEffect>
                                    <p:set>
                                      <p:cBhvr>
                                        <p:cTn id="125" dur="1" fill="hold">
                                          <p:stCondLst>
                                            <p:cond delay="499"/>
                                          </p:stCondLst>
                                        </p:cTn>
                                        <p:tgtEl>
                                          <p:spTgt spid="1027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0273"/>
                                        </p:tgtEl>
                                      </p:cBhvr>
                                    </p:animEffect>
                                    <p:set>
                                      <p:cBhvr>
                                        <p:cTn id="128" dur="1" fill="hold">
                                          <p:stCondLst>
                                            <p:cond delay="499"/>
                                          </p:stCondLst>
                                        </p:cTn>
                                        <p:tgtEl>
                                          <p:spTgt spid="1027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0250"/>
                                        </p:tgtEl>
                                      </p:cBhvr>
                                    </p:animEffect>
                                    <p:set>
                                      <p:cBhvr>
                                        <p:cTn id="131" dur="1" fill="hold">
                                          <p:stCondLst>
                                            <p:cond delay="499"/>
                                          </p:stCondLst>
                                        </p:cTn>
                                        <p:tgtEl>
                                          <p:spTgt spid="1025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0251"/>
                                        </p:tgtEl>
                                      </p:cBhvr>
                                    </p:animEffect>
                                    <p:set>
                                      <p:cBhvr>
                                        <p:cTn id="134" dur="1" fill="hold">
                                          <p:stCondLst>
                                            <p:cond delay="499"/>
                                          </p:stCondLst>
                                        </p:cTn>
                                        <p:tgtEl>
                                          <p:spTgt spid="1025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0247"/>
                                        </p:tgtEl>
                                      </p:cBhvr>
                                    </p:animEffect>
                                    <p:set>
                                      <p:cBhvr>
                                        <p:cTn id="137" dur="1" fill="hold">
                                          <p:stCondLst>
                                            <p:cond delay="499"/>
                                          </p:stCondLst>
                                        </p:cTn>
                                        <p:tgtEl>
                                          <p:spTgt spid="102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0248"/>
                                        </p:tgtEl>
                                      </p:cBhvr>
                                    </p:animEffect>
                                    <p:set>
                                      <p:cBhvr>
                                        <p:cTn id="140" dur="1" fill="hold">
                                          <p:stCondLst>
                                            <p:cond delay="499"/>
                                          </p:stCondLst>
                                        </p:cTn>
                                        <p:tgtEl>
                                          <p:spTgt spid="10248"/>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0249"/>
                                        </p:tgtEl>
                                      </p:cBhvr>
                                    </p:animEffect>
                                    <p:set>
                                      <p:cBhvr>
                                        <p:cTn id="143" dur="1" fill="hold">
                                          <p:stCondLst>
                                            <p:cond delay="499"/>
                                          </p:stCondLst>
                                        </p:cTn>
                                        <p:tgtEl>
                                          <p:spTgt spid="10249"/>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0258"/>
                                        </p:tgtEl>
                                      </p:cBhvr>
                                    </p:animEffect>
                                    <p:set>
                                      <p:cBhvr>
                                        <p:cTn id="146" dur="1" fill="hold">
                                          <p:stCondLst>
                                            <p:cond delay="499"/>
                                          </p:stCondLst>
                                        </p:cTn>
                                        <p:tgtEl>
                                          <p:spTgt spid="10258"/>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10259"/>
                                        </p:tgtEl>
                                      </p:cBhvr>
                                    </p:animEffect>
                                    <p:set>
                                      <p:cBhvr>
                                        <p:cTn id="149" dur="1" fill="hold">
                                          <p:stCondLst>
                                            <p:cond delay="499"/>
                                          </p:stCondLst>
                                        </p:cTn>
                                        <p:tgtEl>
                                          <p:spTgt spid="10259"/>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10255"/>
                                        </p:tgtEl>
                                      </p:cBhvr>
                                    </p:animEffect>
                                    <p:set>
                                      <p:cBhvr>
                                        <p:cTn id="152" dur="1" fill="hold">
                                          <p:stCondLst>
                                            <p:cond delay="499"/>
                                          </p:stCondLst>
                                        </p:cTn>
                                        <p:tgtEl>
                                          <p:spTgt spid="10255"/>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10254"/>
                                        </p:tgtEl>
                                      </p:cBhvr>
                                    </p:animEffect>
                                    <p:set>
                                      <p:cBhvr>
                                        <p:cTn id="155" dur="1" fill="hold">
                                          <p:stCondLst>
                                            <p:cond delay="499"/>
                                          </p:stCondLst>
                                        </p:cTn>
                                        <p:tgtEl>
                                          <p:spTgt spid="10254"/>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10256"/>
                                        </p:tgtEl>
                                      </p:cBhvr>
                                    </p:animEffect>
                                    <p:set>
                                      <p:cBhvr>
                                        <p:cTn id="158" dur="1" fill="hold">
                                          <p:stCondLst>
                                            <p:cond delay="499"/>
                                          </p:stCondLst>
                                        </p:cTn>
                                        <p:tgtEl>
                                          <p:spTgt spid="10256"/>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10257"/>
                                        </p:tgtEl>
                                      </p:cBhvr>
                                    </p:animEffect>
                                    <p:set>
                                      <p:cBhvr>
                                        <p:cTn id="161" dur="1" fill="hold">
                                          <p:stCondLst>
                                            <p:cond delay="499"/>
                                          </p:stCondLst>
                                        </p:cTn>
                                        <p:tgtEl>
                                          <p:spTgt spid="10257"/>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0" presetClass="path" presetSubtype="0" accel="50000" decel="50000" fill="hold" nodeType="clickEffect">
                                  <p:stCondLst>
                                    <p:cond delay="0"/>
                                  </p:stCondLst>
                                  <p:childTnLst>
                                    <p:animMotion origin="layout" path="M 0 0 L 0 0.49943 " pathEditMode="relative" ptsTypes="AA">
                                      <p:cBhvr>
                                        <p:cTn id="165" dur="2000" fill="hold"/>
                                        <p:tgtEl>
                                          <p:spTgt spid="10245"/>
                                        </p:tgtEl>
                                        <p:attrNameLst>
                                          <p:attrName>ppt_x</p:attrName>
                                          <p:attrName>ppt_y</p:attrName>
                                        </p:attrNameLst>
                                      </p:cBhvr>
                                    </p:animMotion>
                                  </p:childTnLst>
                                </p:cTn>
                              </p:par>
                              <p:par>
                                <p:cTn id="166" presetID="0" presetClass="path" presetSubtype="0" accel="50000" decel="50000" fill="hold" nodeType="withEffect">
                                  <p:stCondLst>
                                    <p:cond delay="0"/>
                                  </p:stCondLst>
                                  <p:childTnLst>
                                    <p:animMotion origin="layout" path="M 0 0 L 0 0.49943 " pathEditMode="relative" rAng="0" ptsTypes="AA">
                                      <p:cBhvr>
                                        <p:cTn id="167" dur="2000" fill="hold"/>
                                        <p:tgtEl>
                                          <p:spTgt spid="10246"/>
                                        </p:tgtEl>
                                        <p:attrNameLst>
                                          <p:attrName>ppt_x</p:attrName>
                                          <p:attrName>ppt_y</p:attrName>
                                        </p:attrNameLst>
                                      </p:cBhvr>
                                      <p:rCtr x="0" y="0"/>
                                    </p:animMotion>
                                  </p:childTnLst>
                                </p:cTn>
                              </p:par>
                              <p:par>
                                <p:cTn id="168" presetID="0" presetClass="path" presetSubtype="0" accel="50000" decel="50000" fill="hold" nodeType="withEffect">
                                  <p:stCondLst>
                                    <p:cond delay="0"/>
                                  </p:stCondLst>
                                  <p:childTnLst>
                                    <p:animMotion origin="layout" path="M 0 0 L 0 0.49943 " pathEditMode="relative" ptsTypes="AA">
                                      <p:cBhvr>
                                        <p:cTn id="169" dur="2000" fill="hold"/>
                                        <p:tgtEl>
                                          <p:spTgt spid="10260"/>
                                        </p:tgtEl>
                                        <p:attrNameLst>
                                          <p:attrName>ppt_x</p:attrName>
                                          <p:attrName>ppt_y</p:attrName>
                                        </p:attrNameLst>
                                      </p:cBhvr>
                                    </p:animMotion>
                                  </p:childTnLst>
                                </p:cTn>
                              </p:par>
                              <p:par>
                                <p:cTn id="170" presetID="0" presetClass="path" presetSubtype="0" accel="50000" decel="50000" fill="hold" nodeType="withEffect">
                                  <p:stCondLst>
                                    <p:cond delay="0"/>
                                  </p:stCondLst>
                                  <p:childTnLst>
                                    <p:animMotion origin="layout" path="M 0 0 L 0 0.49943 " pathEditMode="relative" ptsTypes="AA">
                                      <p:cBhvr>
                                        <p:cTn id="171" dur="2000" fill="hold"/>
                                        <p:tgtEl>
                                          <p:spTgt spid="10261"/>
                                        </p:tgtEl>
                                        <p:attrNameLst>
                                          <p:attrName>ppt_x</p:attrName>
                                          <p:attrName>ppt_y</p:attrName>
                                        </p:attrNameLst>
                                      </p:cBhvr>
                                    </p:animMotion>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27696"/>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27697"/>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 presetClass="exit" presetSubtype="0" fill="hold" grpId="1" nodeType="clickEffect">
                                  <p:stCondLst>
                                    <p:cond delay="0"/>
                                  </p:stCondLst>
                                  <p:childTnLst>
                                    <p:set>
                                      <p:cBhvr>
                                        <p:cTn id="183" dur="1" fill="hold">
                                          <p:stCondLst>
                                            <p:cond delay="0"/>
                                          </p:stCondLst>
                                        </p:cTn>
                                        <p:tgtEl>
                                          <p:spTgt spid="27696"/>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27697"/>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 presetClass="exit" presetSubtype="0" fill="hold" grpId="0" nodeType="clickEffect">
                                  <p:stCondLst>
                                    <p:cond delay="0"/>
                                  </p:stCondLst>
                                  <p:childTnLst>
                                    <p:set>
                                      <p:cBhvr>
                                        <p:cTn id="189" dur="1" fill="hold">
                                          <p:stCondLst>
                                            <p:cond delay="0"/>
                                          </p:stCondLst>
                                        </p:cTn>
                                        <p:tgtEl>
                                          <p:spTgt spid="102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4" grpId="1" animBg="1"/>
      <p:bldP spid="10255" grpId="0" animBg="1"/>
      <p:bldP spid="10255" grpId="1" animBg="1"/>
      <p:bldP spid="10256" grpId="0"/>
      <p:bldP spid="10256" grpId="1"/>
      <p:bldP spid="10257" grpId="0"/>
      <p:bldP spid="10257" grpId="1"/>
      <p:bldP spid="10258" grpId="0"/>
      <p:bldP spid="10258" grpId="1"/>
      <p:bldP spid="10259" grpId="0" animBg="1"/>
      <p:bldP spid="10259" grpId="1" animBg="1"/>
      <p:bldP spid="10272" grpId="0" animBg="1"/>
      <p:bldP spid="10272" grpId="1" animBg="1"/>
      <p:bldP spid="10273" grpId="0" animBg="1"/>
      <p:bldP spid="10273" grpId="1" animBg="1"/>
      <p:bldP spid="10274" grpId="0"/>
      <p:bldP spid="10274" grpId="1"/>
      <p:bldP spid="10275" grpId="0"/>
      <p:bldP spid="10275" grpId="1"/>
      <p:bldP spid="10276" grpId="0"/>
      <p:bldP spid="10276" grpId="1"/>
      <p:bldP spid="10277" grpId="0" animBg="1"/>
      <p:bldP spid="10277" grpId="1" animBg="1"/>
      <p:bldP spid="10282" grpId="0" animBg="1"/>
      <p:bldP spid="27696" grpId="0"/>
      <p:bldP spid="27696" grpId="1"/>
      <p:bldP spid="27697" grpId="0"/>
      <p:bldP spid="2769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11D0E-A5CC-91FF-A358-D8E5C9C1D25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42B5E2E-3547-374A-9FBA-E766836C4687}"/>
              </a:ext>
            </a:extLst>
          </p:cNvPr>
          <p:cNvSpPr txBox="1"/>
          <p:nvPr/>
        </p:nvSpPr>
        <p:spPr>
          <a:xfrm>
            <a:off x="152400" y="638852"/>
            <a:ext cx="7010400" cy="584775"/>
          </a:xfrm>
          <a:prstGeom prst="rect">
            <a:avLst/>
          </a:prstGeom>
          <a:noFill/>
        </p:spPr>
        <p:txBody>
          <a:bodyPr wrap="square" rtlCol="0">
            <a:spAutoFit/>
          </a:bodyPr>
          <a:lstStyle/>
          <a:p>
            <a:r>
              <a:rPr lang="en-US" sz="3200" b="1" dirty="0">
                <a:solidFill>
                  <a:srgbClr val="0033CC"/>
                </a:solidFill>
              </a:rPr>
              <a:t>I- Môi trường sống</a:t>
            </a:r>
          </a:p>
        </p:txBody>
      </p:sp>
      <p:sp>
        <p:nvSpPr>
          <p:cNvPr id="7" name="TextBox 6">
            <a:extLst>
              <a:ext uri="{FF2B5EF4-FFF2-40B4-BE49-F238E27FC236}">
                <a16:creationId xmlns:a16="http://schemas.microsoft.com/office/drawing/2014/main" id="{27E047EC-70CF-4B5D-7E0B-B293CAF5319D}"/>
              </a:ext>
            </a:extLst>
          </p:cNvPr>
          <p:cNvSpPr txBox="1"/>
          <p:nvPr/>
        </p:nvSpPr>
        <p:spPr>
          <a:xfrm>
            <a:off x="154858" y="1194130"/>
            <a:ext cx="7010400" cy="584775"/>
          </a:xfrm>
          <a:prstGeom prst="rect">
            <a:avLst/>
          </a:prstGeom>
          <a:noFill/>
        </p:spPr>
        <p:txBody>
          <a:bodyPr wrap="square" rtlCol="0">
            <a:spAutoFit/>
          </a:bodyPr>
          <a:lstStyle/>
          <a:p>
            <a:r>
              <a:rPr lang="en-US" sz="3200" b="1" dirty="0">
                <a:solidFill>
                  <a:srgbClr val="0033CC"/>
                </a:solidFill>
              </a:rPr>
              <a:t>II- Nhân tố sinh thái</a:t>
            </a:r>
          </a:p>
        </p:txBody>
      </p:sp>
      <p:sp>
        <p:nvSpPr>
          <p:cNvPr id="11" name="TextBox 10">
            <a:extLst>
              <a:ext uri="{FF2B5EF4-FFF2-40B4-BE49-F238E27FC236}">
                <a16:creationId xmlns:a16="http://schemas.microsoft.com/office/drawing/2014/main" id="{AA4EE576-7AD9-5093-F3A2-2AB62AEE0DDC}"/>
              </a:ext>
            </a:extLst>
          </p:cNvPr>
          <p:cNvSpPr txBox="1"/>
          <p:nvPr/>
        </p:nvSpPr>
        <p:spPr>
          <a:xfrm>
            <a:off x="162232" y="1778905"/>
            <a:ext cx="7010400" cy="584775"/>
          </a:xfrm>
          <a:prstGeom prst="rect">
            <a:avLst/>
          </a:prstGeom>
          <a:noFill/>
        </p:spPr>
        <p:txBody>
          <a:bodyPr wrap="square" rtlCol="0">
            <a:spAutoFit/>
          </a:bodyPr>
          <a:lstStyle/>
          <a:p>
            <a:r>
              <a:rPr lang="en-US" sz="3200" b="1" dirty="0">
                <a:solidFill>
                  <a:srgbClr val="0033CC"/>
                </a:solidFill>
              </a:rPr>
              <a:t>III- Giới hạn sinh thái</a:t>
            </a:r>
          </a:p>
        </p:txBody>
      </p:sp>
      <p:sp>
        <p:nvSpPr>
          <p:cNvPr id="5" name="Text Box 10">
            <a:extLst>
              <a:ext uri="{FF2B5EF4-FFF2-40B4-BE49-F238E27FC236}">
                <a16:creationId xmlns:a16="http://schemas.microsoft.com/office/drawing/2014/main" id="{85A83260-66EA-00A0-398E-5403D3E8FE3B}"/>
              </a:ext>
            </a:extLst>
          </p:cNvPr>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
        <p:nvSpPr>
          <p:cNvPr id="2" name="TextBox 1">
            <a:extLst>
              <a:ext uri="{FF2B5EF4-FFF2-40B4-BE49-F238E27FC236}">
                <a16:creationId xmlns:a16="http://schemas.microsoft.com/office/drawing/2014/main" id="{D82DD08B-6CD7-CFC0-6002-2C15ECB28AA7}"/>
              </a:ext>
            </a:extLst>
          </p:cNvPr>
          <p:cNvSpPr txBox="1"/>
          <p:nvPr/>
        </p:nvSpPr>
        <p:spPr>
          <a:xfrm>
            <a:off x="177100" y="2364929"/>
            <a:ext cx="11429999" cy="1077218"/>
          </a:xfrm>
          <a:prstGeom prst="rect">
            <a:avLst/>
          </a:prstGeom>
          <a:noFill/>
        </p:spPr>
        <p:txBody>
          <a:bodyPr wrap="square" rtlCol="0">
            <a:spAutoFit/>
          </a:bodyPr>
          <a:lstStyle/>
          <a:p>
            <a:r>
              <a:rPr lang="en-US" sz="3200" b="1">
                <a:solidFill>
                  <a:srgbClr val="0033CC"/>
                </a:solidFill>
              </a:rPr>
              <a:t> </a:t>
            </a:r>
            <a:r>
              <a:rPr lang="en-US" sz="3200" dirty="0"/>
              <a:t>Giới hạn </a:t>
            </a:r>
            <a:r>
              <a:rPr lang="en-US" sz="3200"/>
              <a:t>sinh thái là khoảng giá trị của một nhân tố sinh thái mà trong khoảng đó sinh vật có thể tồn tại và phát triển</a:t>
            </a:r>
            <a:endParaRPr lang="en-US" sz="3200" dirty="0"/>
          </a:p>
        </p:txBody>
      </p:sp>
    </p:spTree>
    <p:extLst>
      <p:ext uri="{BB962C8B-B14F-4D97-AF65-F5344CB8AC3E}">
        <p14:creationId xmlns:p14="http://schemas.microsoft.com/office/powerpoint/2010/main" val="87993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a:off x="3962400" y="381000"/>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
        <p:nvSpPr>
          <p:cNvPr id="3" name="Rectangle 2"/>
          <p:cNvSpPr/>
          <p:nvPr/>
        </p:nvSpPr>
        <p:spPr>
          <a:xfrm>
            <a:off x="495300" y="1143000"/>
            <a:ext cx="11201400" cy="4524315"/>
          </a:xfrm>
          <a:prstGeom prst="rect">
            <a:avLst/>
          </a:prstGeom>
        </p:spPr>
        <p:txBody>
          <a:bodyPr wrap="square">
            <a:spAutoFit/>
          </a:bodyPr>
          <a:lstStyle/>
          <a:p>
            <a:pPr marR="0" algn="just">
              <a:spcBef>
                <a:spcPts val="0"/>
              </a:spcBef>
              <a:spcAft>
                <a:spcPts val="0"/>
              </a:spcAft>
            </a:pPr>
            <a:r>
              <a:rPr lang="vi-VN" sz="3200" b="1" dirty="0">
                <a:solidFill>
                  <a:srgbClr val="333333"/>
                </a:solidFill>
                <a:ea typeface="Times New Roman" panose="02020603050405020304" pitchFamily="18" charset="0"/>
              </a:rPr>
              <a:t>Câu 1. </a:t>
            </a:r>
            <a:r>
              <a:rPr lang="vi-VN" sz="3200" dirty="0">
                <a:solidFill>
                  <a:srgbClr val="333333"/>
                </a:solidFill>
                <a:ea typeface="Times New Roman" panose="02020603050405020304" pitchFamily="18" charset="0"/>
              </a:rPr>
              <a:t>Môi trường sống là nơi sinh sống của sinh vật, bao gồm tất cả các nhân tố sinh thái</a:t>
            </a:r>
            <a:endParaRPr lang="en-US" sz="3200" dirty="0">
              <a:ea typeface="Times New Roman" panose="02020603050405020304" pitchFamily="18" charset="0"/>
            </a:endParaRPr>
          </a:p>
          <a:p>
            <a:pPr marR="0" lvl="0" algn="just">
              <a:spcBef>
                <a:spcPts val="0"/>
              </a:spcBef>
              <a:spcAft>
                <a:spcPts val="0"/>
              </a:spcAft>
              <a:buFont typeface="+mj-lt"/>
              <a:buAutoNum type="alphaUcPeriod"/>
              <a:tabLst>
                <a:tab pos="581025" algn="l"/>
              </a:tabLst>
            </a:pPr>
            <a:r>
              <a:rPr lang="vi-VN" sz="3200" dirty="0">
                <a:solidFill>
                  <a:srgbClr val="0033CC"/>
                </a:solidFill>
                <a:ea typeface="Times New Roman" panose="02020603050405020304" pitchFamily="18" charset="0"/>
              </a:rPr>
              <a:t> Vô sinh và hữu sinh ảnh hưởng trực tiếp đến đời sống của sinh</a:t>
            </a:r>
            <a:r>
              <a:rPr lang="vi-VN" sz="3200" spc="50" dirty="0">
                <a:solidFill>
                  <a:srgbClr val="0033CC"/>
                </a:solidFill>
                <a:ea typeface="Times New Roman" panose="02020603050405020304" pitchFamily="18" charset="0"/>
              </a:rPr>
              <a:t> </a:t>
            </a:r>
            <a:r>
              <a:rPr lang="vi-VN" sz="3200" dirty="0">
                <a:solidFill>
                  <a:srgbClr val="0033CC"/>
                </a:solidFill>
                <a:ea typeface="Times New Roman" panose="02020603050405020304" pitchFamily="18" charset="0"/>
              </a:rPr>
              <a:t>vật</a:t>
            </a:r>
            <a:r>
              <a:rPr lang="en-US" sz="3200" dirty="0">
                <a:solidFill>
                  <a:srgbClr val="0033CC"/>
                </a:solidFill>
                <a:ea typeface="Times New Roman" panose="02020603050405020304" pitchFamily="18" charset="0"/>
              </a:rPr>
              <a:t>.</a:t>
            </a:r>
          </a:p>
          <a:p>
            <a:pPr marR="0" lvl="0" algn="just">
              <a:spcBef>
                <a:spcPts val="0"/>
              </a:spcBef>
              <a:spcAft>
                <a:spcPts val="0"/>
              </a:spcAft>
              <a:buFont typeface="+mj-lt"/>
              <a:buAutoNum type="alphaUcPeriod"/>
              <a:tabLst>
                <a:tab pos="572135" algn="l"/>
              </a:tabLst>
            </a:pPr>
            <a:r>
              <a:rPr lang="vi-VN" sz="3200" dirty="0">
                <a:solidFill>
                  <a:srgbClr val="0033CC"/>
                </a:solidFill>
                <a:ea typeface="Times New Roman" panose="02020603050405020304" pitchFamily="18" charset="0"/>
              </a:rPr>
              <a:t> Hữu sinh ảnh hưởng trực tiếp đến đời sống của sinh</a:t>
            </a:r>
            <a:r>
              <a:rPr lang="vi-VN" sz="3200" spc="15" dirty="0">
                <a:solidFill>
                  <a:srgbClr val="0033CC"/>
                </a:solidFill>
                <a:ea typeface="Times New Roman" panose="02020603050405020304" pitchFamily="18" charset="0"/>
              </a:rPr>
              <a:t> </a:t>
            </a:r>
            <a:r>
              <a:rPr lang="vi-VN" sz="3200" dirty="0">
                <a:solidFill>
                  <a:srgbClr val="0033CC"/>
                </a:solidFill>
                <a:ea typeface="Times New Roman" panose="02020603050405020304" pitchFamily="18" charset="0"/>
              </a:rPr>
              <a:t>vật</a:t>
            </a:r>
            <a:r>
              <a:rPr lang="en-US" sz="3200" dirty="0">
                <a:solidFill>
                  <a:srgbClr val="0033CC"/>
                </a:solidFill>
                <a:ea typeface="Times New Roman" panose="02020603050405020304" pitchFamily="18" charset="0"/>
              </a:rPr>
              <a:t>.</a:t>
            </a:r>
          </a:p>
          <a:p>
            <a:pPr marR="0" lvl="0" algn="just">
              <a:spcBef>
                <a:spcPts val="0"/>
              </a:spcBef>
              <a:spcAft>
                <a:spcPts val="0"/>
              </a:spcAft>
              <a:buFont typeface="+mj-lt"/>
              <a:buAutoNum type="alphaUcPeriod"/>
              <a:tabLst>
                <a:tab pos="581025" algn="l"/>
              </a:tabLst>
            </a:pPr>
            <a:r>
              <a:rPr lang="vi-VN" sz="3200" dirty="0">
                <a:solidFill>
                  <a:srgbClr val="0033CC"/>
                </a:solidFill>
                <a:ea typeface="Times New Roman" panose="02020603050405020304" pitchFamily="18" charset="0"/>
              </a:rPr>
              <a:t> Hữu sinh ảnh hưởng trực tiếp hoặc gián tiếp đến đời sống của sinh</a:t>
            </a:r>
            <a:r>
              <a:rPr lang="vi-VN" sz="3200" spc="25" dirty="0">
                <a:solidFill>
                  <a:srgbClr val="0033CC"/>
                </a:solidFill>
                <a:ea typeface="Times New Roman" panose="02020603050405020304" pitchFamily="18" charset="0"/>
              </a:rPr>
              <a:t> </a:t>
            </a:r>
            <a:r>
              <a:rPr lang="vi-VN" sz="3200" dirty="0">
                <a:solidFill>
                  <a:srgbClr val="0033CC"/>
                </a:solidFill>
                <a:ea typeface="Times New Roman" panose="02020603050405020304" pitchFamily="18" charset="0"/>
              </a:rPr>
              <a:t>vật</a:t>
            </a:r>
            <a:r>
              <a:rPr lang="en-US" sz="3200" dirty="0">
                <a:solidFill>
                  <a:srgbClr val="0033CC"/>
                </a:solidFill>
                <a:ea typeface="Times New Roman" panose="02020603050405020304" pitchFamily="18" charset="0"/>
              </a:rPr>
              <a:t>.</a:t>
            </a:r>
          </a:p>
          <a:p>
            <a:pPr algn="just">
              <a:spcBef>
                <a:spcPts val="0"/>
              </a:spcBef>
              <a:spcAft>
                <a:spcPts val="0"/>
              </a:spcAft>
              <a:buFont typeface="+mj-lt"/>
              <a:buAutoNum type="alphaUcPeriod"/>
              <a:tabLst>
                <a:tab pos="581025" algn="l"/>
              </a:tabLst>
            </a:pPr>
            <a:r>
              <a:rPr lang="vi-VN" sz="3200" dirty="0">
                <a:solidFill>
                  <a:srgbClr val="0033CC"/>
                </a:solidFill>
                <a:ea typeface="Times New Roman" panose="02020603050405020304" pitchFamily="18" charset="0"/>
              </a:rPr>
              <a:t> Vô sinh và hữu sinh ảnh hưởng trực tiếp hoặc gián tiếp đến đời sống của sinh</a:t>
            </a:r>
            <a:r>
              <a:rPr lang="vi-VN" sz="3200" spc="30" dirty="0">
                <a:solidFill>
                  <a:srgbClr val="0033CC"/>
                </a:solidFill>
                <a:ea typeface="Times New Roman" panose="02020603050405020304" pitchFamily="18" charset="0"/>
              </a:rPr>
              <a:t> </a:t>
            </a:r>
            <a:r>
              <a:rPr lang="vi-VN" sz="3200" dirty="0">
                <a:solidFill>
                  <a:srgbClr val="0033CC"/>
                </a:solidFill>
                <a:ea typeface="Times New Roman" panose="02020603050405020304" pitchFamily="18" charset="0"/>
              </a:rPr>
              <a:t>vật</a:t>
            </a:r>
            <a:r>
              <a:rPr lang="en-US" sz="3200" dirty="0">
                <a:solidFill>
                  <a:srgbClr val="0033CC"/>
                </a:solidFill>
                <a:ea typeface="Times New Roman" panose="02020603050405020304" pitchFamily="18" charset="0"/>
              </a:rPr>
              <a:t>.</a:t>
            </a:r>
          </a:p>
        </p:txBody>
      </p:sp>
      <p:sp>
        <p:nvSpPr>
          <p:cNvPr id="4" name="Oval 3"/>
          <p:cNvSpPr/>
          <p:nvPr/>
        </p:nvSpPr>
        <p:spPr>
          <a:xfrm>
            <a:off x="533400" y="464820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328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828800" y="2572504"/>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812800" y="787400"/>
            <a:ext cx="10363200" cy="3539046"/>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2.</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Môi trường sống của sinh vật có mấy loại chủ yếu?</a:t>
            </a:r>
            <a:endParaRPr lang="en-US" sz="3733" dirty="0">
              <a:ea typeface="Times New Roman" panose="02020603050405020304" pitchFamily="18" charset="0"/>
              <a:cs typeface="Times New Roman" panose="02020603050405020304" pitchFamily="18" charset="0"/>
            </a:endParaRPr>
          </a:p>
          <a:p>
            <a:pPr algn="just"/>
            <a:r>
              <a:rPr lang="vi-VN" sz="3733" dirty="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A. </a:t>
            </a:r>
            <a:r>
              <a:rPr lang="vi-VN" sz="3733" dirty="0">
                <a:ea typeface="Times New Roman" panose="02020603050405020304" pitchFamily="18" charset="0"/>
                <a:cs typeface="Times New Roman" panose="02020603050405020304" pitchFamily="18" charset="0"/>
              </a:rPr>
              <a:t>5</a:t>
            </a:r>
            <a:endParaRPr lang="en-US" sz="3733" dirty="0">
              <a:ea typeface="Times New Roman" panose="02020603050405020304" pitchFamily="18" charset="0"/>
              <a:cs typeface="Times New Roman" panose="02020603050405020304" pitchFamily="18" charset="0"/>
            </a:endParaRPr>
          </a:p>
          <a:p>
            <a:pPr algn="just"/>
            <a:r>
              <a:rPr lang="vi-VN" sz="3733" dirty="0">
                <a:solidFill>
                  <a:srgbClr val="FF0000"/>
                </a:solidFill>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B. </a:t>
            </a:r>
            <a:r>
              <a:rPr lang="vi-VN" sz="3733" dirty="0">
                <a:ea typeface="Times New Roman" panose="02020603050405020304" pitchFamily="18" charset="0"/>
                <a:cs typeface="Times New Roman" panose="02020603050405020304" pitchFamily="18" charset="0"/>
              </a:rPr>
              <a:t>4</a:t>
            </a:r>
            <a:endParaRPr lang="en-US" sz="3733" dirty="0">
              <a:ea typeface="Times New Roman" panose="02020603050405020304" pitchFamily="18" charset="0"/>
              <a:cs typeface="Times New Roman" panose="02020603050405020304" pitchFamily="18" charset="0"/>
            </a:endParaRPr>
          </a:p>
          <a:p>
            <a:pPr algn="just"/>
            <a:r>
              <a:rPr lang="vi-VN" sz="3733" dirty="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C. </a:t>
            </a:r>
            <a:r>
              <a:rPr lang="vi-VN" sz="3733" dirty="0">
                <a:ea typeface="Times New Roman" panose="02020603050405020304" pitchFamily="18" charset="0"/>
                <a:cs typeface="Times New Roman" panose="02020603050405020304" pitchFamily="18" charset="0"/>
              </a:rPr>
              <a:t>3</a:t>
            </a:r>
          </a:p>
          <a:p>
            <a:pPr algn="just"/>
            <a:r>
              <a:rPr lang="vi-VN" sz="3733" dirty="0">
                <a:ea typeface="Times New Roman" panose="02020603050405020304" pitchFamily="18" charset="0"/>
                <a:cs typeface="Times New Roman" panose="02020603050405020304" pitchFamily="18" charset="0"/>
              </a:rPr>
              <a:t>         </a:t>
            </a:r>
            <a:r>
              <a:rPr lang="en-US" sz="3733" dirty="0">
                <a:ea typeface="Times New Roman" panose="02020603050405020304" pitchFamily="18" charset="0"/>
                <a:cs typeface="Times New Roman" panose="02020603050405020304" pitchFamily="18" charset="0"/>
              </a:rPr>
              <a:t>D. </a:t>
            </a:r>
            <a:r>
              <a:rPr lang="vi-VN" sz="3733" dirty="0">
                <a:ea typeface="Times New Roman" panose="02020603050405020304" pitchFamily="18" charset="0"/>
                <a:cs typeface="Times New Roman" panose="02020603050405020304" pitchFamily="18" charset="0"/>
              </a:rPr>
              <a:t>2</a:t>
            </a:r>
            <a:endParaRPr lang="en-US" sz="3733" dirty="0">
              <a:ea typeface="Times New Roman" panose="02020603050405020304" pitchFamily="18" charset="0"/>
              <a:cs typeface="Times New Roman" panose="02020603050405020304" pitchFamily="18" charset="0"/>
            </a:endParaRPr>
          </a:p>
        </p:txBody>
      </p:sp>
      <p:sp>
        <p:nvSpPr>
          <p:cNvPr id="5" name="WordArt 7"/>
          <p:cNvSpPr>
            <a:spLocks noChangeArrowheads="1" noChangeShapeType="1" noTextEdit="1"/>
          </p:cNvSpPr>
          <p:nvPr/>
        </p:nvSpPr>
        <p:spPr bwMode="auto">
          <a:xfrm>
            <a:off x="4110038" y="172845"/>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3290261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001354"/>
            <a:ext cx="11277600" cy="5836854"/>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a:t>
            </a:r>
            <a:r>
              <a:rPr lang="vi-VN" sz="3733" b="1" dirty="0">
                <a:ea typeface="Times New Roman" panose="02020603050405020304" pitchFamily="18" charset="0"/>
                <a:cs typeface="Times New Roman" panose="02020603050405020304" pitchFamily="18" charset="0"/>
              </a:rPr>
              <a:t> </a:t>
            </a:r>
            <a:r>
              <a:rPr lang="en-US" sz="3733" b="1" dirty="0">
                <a:ea typeface="Times New Roman" panose="02020603050405020304" pitchFamily="18" charset="0"/>
                <a:cs typeface="Times New Roman" panose="02020603050405020304" pitchFamily="18" charset="0"/>
              </a:rPr>
              <a:t>1.</a:t>
            </a:r>
            <a:r>
              <a:rPr lang="en-US" sz="3733" dirty="0">
                <a:ea typeface="Times New Roman" panose="02020603050405020304" pitchFamily="18" charset="0"/>
                <a:cs typeface="Times New Roman" panose="02020603050405020304" pitchFamily="18" charset="0"/>
              </a:rPr>
              <a:t> Giới hạn sinh thái là gì?</a:t>
            </a:r>
          </a:p>
          <a:p>
            <a:pPr algn="just"/>
            <a:r>
              <a:rPr lang="vi-VN" sz="3733" dirty="0">
                <a:ea typeface="Times New Roman" panose="02020603050405020304" pitchFamily="18" charset="0"/>
                <a:cs typeface="Times New Roman" panose="02020603050405020304" pitchFamily="18" charset="0"/>
              </a:rPr>
              <a:t>A</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L</a:t>
            </a:r>
            <a:r>
              <a:rPr lang="vi-VN" sz="3733" dirty="0">
                <a:ea typeface="Calibri" panose="020F0502020204030204" pitchFamily="34" charset="0"/>
                <a:cs typeface="Times New Roman" panose="02020603050405020304" pitchFamily="18" charset="0"/>
              </a:rPr>
              <a:t>à khoảng giá trị của một nhân tố sinh thái mà trong khoảng đó sinh vật có thể tồn tại và phát triển ổn định theo thời gian.</a:t>
            </a:r>
            <a:endParaRPr lang="en-US" sz="3733" dirty="0">
              <a:ea typeface="Times New Roman" panose="02020603050405020304" pitchFamily="18" charset="0"/>
              <a:cs typeface="Times New Roman" panose="02020603050405020304" pitchFamily="18" charset="0"/>
            </a:endParaRPr>
          </a:p>
          <a:p>
            <a:pPr algn="just"/>
            <a:r>
              <a:rPr lang="vi-VN" sz="3733" dirty="0">
                <a:ea typeface="Times New Roman" panose="02020603050405020304" pitchFamily="18" charset="0"/>
                <a:cs typeface="Times New Roman" panose="02020603050405020304" pitchFamily="18" charset="0"/>
              </a:rPr>
              <a:t>B</a:t>
            </a:r>
            <a:r>
              <a:rPr lang="en-US" sz="3733" dirty="0">
                <a:ea typeface="Times New Roman" panose="02020603050405020304" pitchFamily="18" charset="0"/>
                <a:cs typeface="Times New Roman" panose="02020603050405020304" pitchFamily="18" charset="0"/>
              </a:rPr>
              <a:t>. Là khoảng thuận lợi của một nhân tố sinh thái đảm bảo cơ thể sinh vật sinh trưởng và phát triển tốt.</a:t>
            </a:r>
          </a:p>
          <a:p>
            <a:pPr algn="just"/>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Là giới hạn chịu đựng của cơ thể sinh vật đối với các nhân tố sinh thái khác nhau.</a:t>
            </a:r>
          </a:p>
          <a:p>
            <a:pPr algn="just"/>
            <a:r>
              <a:rPr lang="en-US" sz="3733" dirty="0">
                <a:ea typeface="Times New Roman" panose="02020603050405020304" pitchFamily="18" charset="0"/>
                <a:cs typeface="Times New Roman" panose="02020603050405020304" pitchFamily="18" charset="0"/>
              </a:rPr>
              <a:t>D. Là khoảng tác động có lợi nhất của nhân tố sinh thái đối với cơ thể sinh vật.</a:t>
            </a:r>
          </a:p>
        </p:txBody>
      </p:sp>
      <p:sp>
        <p:nvSpPr>
          <p:cNvPr id="5" name="WordArt 7"/>
          <p:cNvSpPr>
            <a:spLocks noChangeArrowheads="1" noChangeShapeType="1" noTextEdit="1"/>
          </p:cNvSpPr>
          <p:nvPr/>
        </p:nvSpPr>
        <p:spPr bwMode="auto">
          <a:xfrm>
            <a:off x="4262437" y="374931"/>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
        <p:nvSpPr>
          <p:cNvPr id="6" name="Oval 5"/>
          <p:cNvSpPr/>
          <p:nvPr/>
        </p:nvSpPr>
        <p:spPr>
          <a:xfrm>
            <a:off x="609600" y="16002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Tree>
    <p:extLst>
      <p:ext uri="{BB962C8B-B14F-4D97-AF65-F5344CB8AC3E}">
        <p14:creationId xmlns:p14="http://schemas.microsoft.com/office/powerpoint/2010/main" val="3803335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06400" y="36322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406400" y="685800"/>
            <a:ext cx="10972800" cy="4113498"/>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2.</a:t>
            </a:r>
            <a:r>
              <a:rPr lang="en-US" sz="3733" dirty="0">
                <a:ea typeface="Times New Roman" panose="02020603050405020304" pitchFamily="18" charset="0"/>
                <a:cs typeface="Times New Roman" panose="02020603050405020304" pitchFamily="18" charset="0"/>
              </a:rPr>
              <a:t> Những loài có giới hạn sinh thái rộng đối với nhiều nhân tố sinh thái, thì chúng có vùng phân bố như thế nào? </a:t>
            </a:r>
          </a:p>
          <a:p>
            <a:pPr algn="just">
              <a:tabLst>
                <a:tab pos="4348371" algn="l"/>
              </a:tabLst>
            </a:pPr>
            <a:r>
              <a:rPr lang="en-US" sz="3733" dirty="0">
                <a:ea typeface="Times New Roman" panose="02020603050405020304" pitchFamily="18" charset="0"/>
                <a:cs typeface="Times New Roman" panose="02020603050405020304" pitchFamily="18" charset="0"/>
              </a:rPr>
              <a:t>A. Có vùng phân bố hẹp.	</a:t>
            </a:r>
          </a:p>
          <a:p>
            <a:pPr algn="just">
              <a:tabLst>
                <a:tab pos="4348371" algn="l"/>
              </a:tabLst>
            </a:pPr>
            <a:r>
              <a:rPr lang="en-US" sz="3733" dirty="0">
                <a:ea typeface="Times New Roman" panose="02020603050405020304" pitchFamily="18" charset="0"/>
                <a:cs typeface="Times New Roman" panose="02020603050405020304" pitchFamily="18" charset="0"/>
              </a:rPr>
              <a:t>B. Có vùng phân bố hạn chế.</a:t>
            </a:r>
          </a:p>
          <a:p>
            <a:pPr algn="just">
              <a:tabLst>
                <a:tab pos="4348371" algn="l"/>
              </a:tabLst>
            </a:pPr>
            <a:r>
              <a:rPr lang="en-US" sz="3733" dirty="0">
                <a:ea typeface="Times New Roman" panose="02020603050405020304" pitchFamily="18" charset="0"/>
                <a:cs typeface="Times New Roman" panose="02020603050405020304" pitchFamily="18" charset="0"/>
              </a:rPr>
              <a:t>C. Có vùng phân bố rộng.	</a:t>
            </a:r>
          </a:p>
          <a:p>
            <a:pPr algn="just">
              <a:tabLst>
                <a:tab pos="4348371" algn="l"/>
              </a:tabLst>
            </a:pPr>
            <a:r>
              <a:rPr lang="en-US" sz="3733" dirty="0">
                <a:ea typeface="Times New Roman" panose="02020603050405020304" pitchFamily="18" charset="0"/>
                <a:cs typeface="Times New Roman" panose="02020603050405020304" pitchFamily="18" charset="0"/>
              </a:rPr>
              <a:t>D. Có vùng phân bố hẹp hoặc hạn chế.</a:t>
            </a:r>
          </a:p>
        </p:txBody>
      </p:sp>
      <p:sp>
        <p:nvSpPr>
          <p:cNvPr id="6"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688614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60400" y="2877375"/>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660400" y="1143000"/>
            <a:ext cx="10871200" cy="4687950"/>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4.</a:t>
            </a:r>
            <a:r>
              <a:rPr lang="en-US" sz="3733" dirty="0">
                <a:ea typeface="Times New Roman" panose="02020603050405020304" pitchFamily="18" charset="0"/>
                <a:cs typeface="Times New Roman" panose="02020603050405020304" pitchFamily="18" charset="0"/>
              </a:rPr>
              <a:t> Các nhân tố sinh thái nào sau đây là nhân tố sinh thái vô sinh? </a:t>
            </a:r>
          </a:p>
          <a:p>
            <a:r>
              <a:rPr lang="en-US" sz="3733" dirty="0">
                <a:ea typeface="Times New Roman" panose="02020603050405020304" pitchFamily="18" charset="0"/>
                <a:cs typeface="Times New Roman" panose="02020603050405020304" pitchFamily="18" charset="0"/>
              </a:rPr>
              <a:t>A. Ánh sáng, nhiệt độ, độ ẩm, thực vật.</a:t>
            </a:r>
          </a:p>
          <a:p>
            <a:r>
              <a:rPr lang="vi-VN" sz="3733" dirty="0">
                <a:ea typeface="Times New Roman" panose="02020603050405020304" pitchFamily="18" charset="0"/>
                <a:cs typeface="Times New Roman" panose="02020603050405020304" pitchFamily="18" charset="0"/>
              </a:rPr>
              <a:t>B</a:t>
            </a:r>
            <a:r>
              <a:rPr lang="en-US" sz="3733" dirty="0">
                <a:ea typeface="Times New Roman" panose="02020603050405020304" pitchFamily="18" charset="0"/>
                <a:cs typeface="Times New Roman" panose="02020603050405020304" pitchFamily="18" charset="0"/>
              </a:rPr>
              <a:t>. Khí hậu, thổ nhưỡng, nước, địa hình.</a:t>
            </a:r>
          </a:p>
          <a:p>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Nước biển, sông, hồ, ao, cá, ánh sáng, nhiệt độ, độ dốc.</a:t>
            </a:r>
          </a:p>
          <a:p>
            <a:r>
              <a:rPr lang="en-US" sz="3733" dirty="0">
                <a:ea typeface="Times New Roman" panose="02020603050405020304" pitchFamily="18" charset="0"/>
                <a:cs typeface="Times New Roman" panose="02020603050405020304" pitchFamily="18" charset="0"/>
              </a:rPr>
              <a:t>D. Các thành phần cơ giới và tính chất lí, hoá của đất; nhiệt độ, độ ẩm, động vật.</a:t>
            </a:r>
          </a:p>
        </p:txBody>
      </p:sp>
      <p:sp>
        <p:nvSpPr>
          <p:cNvPr id="5" name="WordArt 7"/>
          <p:cNvSpPr>
            <a:spLocks noChangeArrowheads="1" noChangeShapeType="1" noTextEdit="1"/>
          </p:cNvSpPr>
          <p:nvPr/>
        </p:nvSpPr>
        <p:spPr bwMode="auto">
          <a:xfrm>
            <a:off x="4110038" y="228600"/>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1870082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0"/>
            <a:ext cx="9663113" cy="673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3597275"/>
            <a:ext cx="45386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28600" y="5768975"/>
            <a:ext cx="1612900"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vi-VN">
                <a:solidFill>
                  <a:srgbClr val="000000"/>
                </a:solidFill>
                <a:cs typeface="Times New Roman" panose="02020603050405020304" pitchFamily="18" charset="0"/>
              </a:rPr>
              <a:t>Môi trường</a:t>
            </a:r>
            <a:endParaRPr lang="vi-VN" altLang="vi-VN">
              <a:solidFill>
                <a:srgbClr val="0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1000" y="22098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381000" y="1551709"/>
            <a:ext cx="10871200" cy="4113498"/>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a:t>
            </a:r>
            <a:r>
              <a:rPr lang="en-US" sz="3733" dirty="0">
                <a:ea typeface="Times New Roman" panose="02020603050405020304" pitchFamily="18" charset="0"/>
                <a:cs typeface="Times New Roman" panose="02020603050405020304" pitchFamily="18" charset="0"/>
              </a:rPr>
              <a:t> </a:t>
            </a:r>
            <a:r>
              <a:rPr lang="en-US" sz="3733" b="1" dirty="0">
                <a:ea typeface="Times New Roman" panose="02020603050405020304" pitchFamily="18" charset="0"/>
                <a:cs typeface="Times New Roman" panose="02020603050405020304" pitchFamily="18" charset="0"/>
              </a:rPr>
              <a:t>3.</a:t>
            </a:r>
            <a:r>
              <a:rPr lang="en-US" sz="3733" dirty="0">
                <a:ea typeface="Times New Roman" panose="02020603050405020304" pitchFamily="18" charset="0"/>
                <a:cs typeface="Times New Roman" panose="02020603050405020304" pitchFamily="18" charset="0"/>
              </a:rPr>
              <a:t> Nhân tố sinh thái là </a:t>
            </a:r>
          </a:p>
          <a:p>
            <a:pPr algn="just"/>
            <a:r>
              <a:rPr lang="vi-VN" sz="3733" dirty="0">
                <a:ea typeface="Times New Roman" panose="02020603050405020304" pitchFamily="18" charset="0"/>
                <a:cs typeface="Times New Roman" panose="02020603050405020304" pitchFamily="18" charset="0"/>
              </a:rPr>
              <a:t>A</a:t>
            </a:r>
            <a:r>
              <a:rPr lang="en-US" sz="3733" dirty="0">
                <a:ea typeface="Times New Roman" panose="02020603050405020304" pitchFamily="18" charset="0"/>
                <a:cs typeface="Times New Roman" panose="02020603050405020304" pitchFamily="18" charset="0"/>
              </a:rPr>
              <a:t>. </a:t>
            </a:r>
            <a:r>
              <a:rPr lang="vi-VN" sz="3733" dirty="0">
                <a:ea typeface="Calibri" panose="020F0502020204030204" pitchFamily="34" charset="0"/>
                <a:cs typeface="Times New Roman" panose="02020603050405020304" pitchFamily="18" charset="0"/>
              </a:rPr>
              <a:t>các nhân tố trong môi trường ảnh hưởng đến sự tồn tại và phát triển của sinh vật.</a:t>
            </a:r>
          </a:p>
          <a:p>
            <a:pPr algn="just"/>
            <a:r>
              <a:rPr lang="vi-VN" sz="3733" dirty="0">
                <a:ea typeface="Times New Roman" panose="02020603050405020304" pitchFamily="18" charset="0"/>
                <a:cs typeface="Times New Roman" panose="02020603050405020304" pitchFamily="18" charset="0"/>
              </a:rPr>
              <a:t>B</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ác </a:t>
            </a:r>
            <a:r>
              <a:rPr lang="vi-VN" sz="3733" dirty="0">
                <a:ea typeface="Times New Roman" panose="02020603050405020304" pitchFamily="18" charset="0"/>
                <a:cs typeface="Times New Roman" panose="02020603050405020304" pitchFamily="18" charset="0"/>
              </a:rPr>
              <a:t>nhân tố</a:t>
            </a:r>
            <a:r>
              <a:rPr lang="en-US" sz="3733" dirty="0">
                <a:ea typeface="Times New Roman" panose="02020603050405020304" pitchFamily="18" charset="0"/>
                <a:cs typeface="Times New Roman" panose="02020603050405020304" pitchFamily="18" charset="0"/>
              </a:rPr>
              <a:t> của môi trường ảnh hưởng gián tiếp lên cơ thể sinh vật.</a:t>
            </a:r>
          </a:p>
          <a:p>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ác </a:t>
            </a:r>
            <a:r>
              <a:rPr lang="vi-VN" sz="3733" dirty="0">
                <a:ea typeface="Times New Roman" panose="02020603050405020304" pitchFamily="18" charset="0"/>
                <a:cs typeface="Times New Roman" panose="02020603050405020304" pitchFamily="18" charset="0"/>
              </a:rPr>
              <a:t>nhân tố </a:t>
            </a:r>
            <a:r>
              <a:rPr lang="en-US" sz="3733" dirty="0">
                <a:ea typeface="Times New Roman" panose="02020603050405020304" pitchFamily="18" charset="0"/>
                <a:cs typeface="Times New Roman" panose="02020603050405020304" pitchFamily="18" charset="0"/>
              </a:rPr>
              <a:t>vô sinh của môi trường.</a:t>
            </a:r>
          </a:p>
          <a:p>
            <a:r>
              <a:rPr lang="vi-VN" sz="3733" dirty="0">
                <a:ea typeface="Times New Roman" panose="02020603050405020304" pitchFamily="18" charset="0"/>
                <a:cs typeface="Times New Roman" panose="02020603050405020304" pitchFamily="18" charset="0"/>
              </a:rPr>
              <a:t>D</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ác </a:t>
            </a:r>
            <a:r>
              <a:rPr lang="vi-VN" sz="3733" dirty="0">
                <a:ea typeface="Times New Roman" panose="02020603050405020304" pitchFamily="18" charset="0"/>
                <a:cs typeface="Times New Roman" panose="02020603050405020304" pitchFamily="18" charset="0"/>
              </a:rPr>
              <a:t>nhân tố hữu</a:t>
            </a:r>
            <a:r>
              <a:rPr lang="en-US" sz="3733" dirty="0">
                <a:ea typeface="Times New Roman" panose="02020603050405020304" pitchFamily="18" charset="0"/>
                <a:cs typeface="Times New Roman" panose="02020603050405020304" pitchFamily="18" charset="0"/>
              </a:rPr>
              <a:t> sinh của môi trường.</a:t>
            </a:r>
          </a:p>
        </p:txBody>
      </p:sp>
      <p:sp>
        <p:nvSpPr>
          <p:cNvPr id="5" name="WordArt 7"/>
          <p:cNvSpPr>
            <a:spLocks noChangeArrowheads="1" noChangeShapeType="1" noTextEdit="1"/>
          </p:cNvSpPr>
          <p:nvPr/>
        </p:nvSpPr>
        <p:spPr bwMode="auto">
          <a:xfrm>
            <a:off x="4191000" y="457200"/>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677276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 y="19050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304800" y="685801"/>
            <a:ext cx="11684000" cy="4687950"/>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3.</a:t>
            </a:r>
            <a:r>
              <a:rPr lang="en-US" sz="3733" dirty="0">
                <a:ea typeface="Times New Roman" panose="02020603050405020304" pitchFamily="18" charset="0"/>
                <a:cs typeface="Times New Roman" panose="02020603050405020304" pitchFamily="18" charset="0"/>
              </a:rPr>
              <a:t> Vì sao nhân tố con người được tách ra thành một nhóm nhân tố sinh thái riêng? </a:t>
            </a:r>
          </a:p>
          <a:p>
            <a:pPr algn="just"/>
            <a:r>
              <a:rPr lang="vi-VN" sz="3733" dirty="0">
                <a:ea typeface="Times New Roman" panose="02020603050405020304" pitchFamily="18" charset="0"/>
                <a:cs typeface="Times New Roman" panose="02020603050405020304" pitchFamily="18" charset="0"/>
              </a:rPr>
              <a:t>A</a:t>
            </a:r>
            <a:r>
              <a:rPr lang="en-US" sz="3733" dirty="0">
                <a:ea typeface="Times New Roman" panose="02020603050405020304" pitchFamily="18" charset="0"/>
                <a:cs typeface="Times New Roman" panose="02020603050405020304" pitchFamily="18" charset="0"/>
              </a:rPr>
              <a:t>. Vì hoạt động của con người khác với các sinh vật khác, con người có trí tuệ nên vừa khai thác tài nguyên thiên nhiên lại vừa cải tạo thiên nhiên.</a:t>
            </a:r>
          </a:p>
          <a:p>
            <a:pPr algn="just"/>
            <a:r>
              <a:rPr lang="vi-VN" sz="3733" dirty="0">
                <a:ea typeface="Times New Roman" panose="02020603050405020304" pitchFamily="18" charset="0"/>
                <a:cs typeface="Times New Roman" panose="02020603050405020304" pitchFamily="18" charset="0"/>
              </a:rPr>
              <a:t>B</a:t>
            </a:r>
            <a:r>
              <a:rPr lang="en-US" sz="3733" dirty="0">
                <a:ea typeface="Times New Roman" panose="02020603050405020304" pitchFamily="18" charset="0"/>
                <a:cs typeface="Times New Roman" panose="02020603050405020304" pitchFamily="18" charset="0"/>
              </a:rPr>
              <a:t>. Vì con người có tư duy, có lao động.</a:t>
            </a:r>
          </a:p>
          <a:p>
            <a:pPr algn="just"/>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Vì con người tiến hoá nhất so với các loài động vật khác.</a:t>
            </a:r>
          </a:p>
          <a:p>
            <a:pPr algn="just"/>
            <a:r>
              <a:rPr lang="en-US" sz="3733" dirty="0">
                <a:ea typeface="Times New Roman" panose="02020603050405020304" pitchFamily="18" charset="0"/>
                <a:cs typeface="Times New Roman" panose="02020603050405020304" pitchFamily="18" charset="0"/>
              </a:rPr>
              <a:t>D. Vì con người có khả năng làm chủ thiên nhiên.</a:t>
            </a:r>
          </a:p>
        </p:txBody>
      </p:sp>
      <p:sp>
        <p:nvSpPr>
          <p:cNvPr id="5"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1912849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2199" y="32258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419477" y="889000"/>
            <a:ext cx="10871200" cy="4113498"/>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4.</a:t>
            </a:r>
            <a:r>
              <a:rPr lang="en-US" sz="3733" dirty="0">
                <a:ea typeface="Times New Roman" panose="02020603050405020304" pitchFamily="18" charset="0"/>
                <a:cs typeface="Times New Roman" panose="02020603050405020304" pitchFamily="18" charset="0"/>
              </a:rPr>
              <a:t> Sinh vật sinh trưởng và phát triển thuận lợi nhất ở vị trí nào trong giới hạn sinh thái?</a:t>
            </a:r>
          </a:p>
          <a:p>
            <a:pPr algn="just">
              <a:tabLst>
                <a:tab pos="4348371" algn="l"/>
              </a:tabLst>
            </a:pPr>
            <a:r>
              <a:rPr lang="en-US" sz="3733" dirty="0">
                <a:ea typeface="Times New Roman" panose="02020603050405020304" pitchFamily="18" charset="0"/>
                <a:cs typeface="Times New Roman" panose="02020603050405020304" pitchFamily="18" charset="0"/>
              </a:rPr>
              <a:t>A. Gần điểm gây chết dưới.	</a:t>
            </a:r>
          </a:p>
          <a:p>
            <a:pPr algn="just">
              <a:tabLst>
                <a:tab pos="4348371" algn="l"/>
              </a:tabLst>
            </a:pPr>
            <a:r>
              <a:rPr lang="en-US" sz="3733" dirty="0">
                <a:ea typeface="Times New Roman" panose="02020603050405020304" pitchFamily="18" charset="0"/>
                <a:cs typeface="Times New Roman" panose="02020603050405020304" pitchFamily="18" charset="0"/>
              </a:rPr>
              <a:t>B. Gần điểm gây chết trên.</a:t>
            </a:r>
          </a:p>
          <a:p>
            <a:pPr algn="just">
              <a:tabLst>
                <a:tab pos="4348371" algn="l"/>
              </a:tabLst>
            </a:pPr>
            <a:r>
              <a:rPr lang="en-US" sz="3733" dirty="0">
                <a:ea typeface="Times New Roman" panose="02020603050405020304" pitchFamily="18" charset="0"/>
                <a:cs typeface="Times New Roman" panose="02020603050405020304" pitchFamily="18" charset="0"/>
              </a:rPr>
              <a:t>C. Ở điểm cực thuận	</a:t>
            </a:r>
          </a:p>
          <a:p>
            <a:pPr algn="just">
              <a:tabLst>
                <a:tab pos="4348371" algn="l"/>
              </a:tabLst>
            </a:pPr>
            <a:r>
              <a:rPr lang="en-US" sz="3733" dirty="0">
                <a:ea typeface="Times New Roman" panose="02020603050405020304" pitchFamily="18" charset="0"/>
                <a:cs typeface="Times New Roman" panose="02020603050405020304" pitchFamily="18" charset="0"/>
              </a:rPr>
              <a:t>D. Ở trung điểm của điểm gây chết dưới và điểm gây chết trên.</a:t>
            </a:r>
          </a:p>
        </p:txBody>
      </p:sp>
      <p:sp>
        <p:nvSpPr>
          <p:cNvPr id="5"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4293262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4269" y="3835400"/>
            <a:ext cx="609600" cy="6096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413441" y="889001"/>
            <a:ext cx="11074400" cy="4113498"/>
          </a:xfrm>
          <a:prstGeom prst="rect">
            <a:avLst/>
          </a:prstGeom>
        </p:spPr>
        <p:txBody>
          <a:bodyPr wrap="square">
            <a:spAutoFit/>
          </a:bodyPr>
          <a:lstStyle/>
          <a:p>
            <a:pPr algn="just">
              <a:spcBef>
                <a:spcPts val="400"/>
              </a:spcBef>
            </a:pPr>
            <a:r>
              <a:rPr lang="en-US" sz="3733" b="1" dirty="0">
                <a:ea typeface="Times New Roman" panose="02020603050405020304" pitchFamily="18" charset="0"/>
                <a:cs typeface="Times New Roman" panose="02020603050405020304" pitchFamily="18" charset="0"/>
              </a:rPr>
              <a:t>Câu 5.</a:t>
            </a:r>
            <a:r>
              <a:rPr lang="en-US" sz="3733" dirty="0">
                <a:ea typeface="Times New Roman" panose="02020603050405020304" pitchFamily="18" charset="0"/>
                <a:cs typeface="Times New Roman" panose="02020603050405020304" pitchFamily="18" charset="0"/>
              </a:rPr>
              <a:t> Cơ thể sinh vật được coi là môi trường sống khi</a:t>
            </a:r>
          </a:p>
          <a:p>
            <a:pPr algn="just"/>
            <a:r>
              <a:rPr lang="en-US" sz="3733" dirty="0">
                <a:ea typeface="Times New Roman" panose="02020603050405020304" pitchFamily="18" charset="0"/>
                <a:cs typeface="Times New Roman" panose="02020603050405020304" pitchFamily="18" charset="0"/>
              </a:rPr>
              <a:t>A.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húng là nơi ở của các sinh vật khác.</a:t>
            </a:r>
          </a:p>
          <a:p>
            <a:pPr algn="just"/>
            <a:r>
              <a:rPr lang="en-US" sz="3733" dirty="0">
                <a:ea typeface="Times New Roman" panose="02020603050405020304" pitchFamily="18" charset="0"/>
                <a:cs typeface="Times New Roman" panose="02020603050405020304" pitchFamily="18" charset="0"/>
              </a:rPr>
              <a:t>B.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ác sinh vật khác có thể đến lấy chất dinh dưỡng từ cơ thể chúng.</a:t>
            </a:r>
          </a:p>
          <a:p>
            <a:pPr algn="just"/>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ơ thể chúng là nơi sinh sản của các sinh vật khác.</a:t>
            </a:r>
          </a:p>
          <a:p>
            <a:pPr algn="just"/>
            <a:r>
              <a:rPr lang="vi-VN" sz="3733" dirty="0">
                <a:ea typeface="Times New Roman" panose="02020603050405020304" pitchFamily="18" charset="0"/>
                <a:cs typeface="Times New Roman" panose="02020603050405020304" pitchFamily="18" charset="0"/>
              </a:rPr>
              <a:t>D</a:t>
            </a:r>
            <a:r>
              <a:rPr lang="en-US" sz="3733" dirty="0">
                <a:ea typeface="Times New Roman" panose="02020603050405020304" pitchFamily="18" charset="0"/>
                <a:cs typeface="Times New Roman" panose="02020603050405020304" pitchFamily="18" charset="0"/>
              </a:rPr>
              <a:t>. </a:t>
            </a:r>
            <a:r>
              <a:rPr lang="vi-VN" sz="3733" dirty="0">
                <a:ea typeface="Times New Roman" panose="02020603050405020304" pitchFamily="18" charset="0"/>
                <a:cs typeface="Times New Roman" panose="02020603050405020304" pitchFamily="18" charset="0"/>
              </a:rPr>
              <a:t>c</a:t>
            </a:r>
            <a:r>
              <a:rPr lang="en-US" sz="3733" dirty="0">
                <a:ea typeface="Times New Roman" panose="02020603050405020304" pitchFamily="18" charset="0"/>
                <a:cs typeface="Times New Roman" panose="02020603050405020304" pitchFamily="18" charset="0"/>
              </a:rPr>
              <a:t>ơ thể chúng là nơi ở, nơi lấy thức ăn, nước uống của các sinh vật khác.</a:t>
            </a:r>
          </a:p>
        </p:txBody>
      </p:sp>
      <p:sp>
        <p:nvSpPr>
          <p:cNvPr id="5"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Tree>
    <p:extLst>
      <p:ext uri="{BB962C8B-B14F-4D97-AF65-F5344CB8AC3E}">
        <p14:creationId xmlns:p14="http://schemas.microsoft.com/office/powerpoint/2010/main" val="1965511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a:off x="4110038" y="228600"/>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effectLst>
                  <a:outerShdw dist="35921" dir="2700000" algn="ctr" rotWithShape="0">
                    <a:srgbClr val="C0C0C0">
                      <a:alpha val="79999"/>
                    </a:srgbClr>
                  </a:outerShdw>
                </a:effectLst>
                <a:cs typeface="Times New Roman" panose="02020603050405020304" pitchFamily="18" charset="0"/>
              </a:rPr>
              <a:t>Luyện tập</a:t>
            </a:r>
          </a:p>
        </p:txBody>
      </p:sp>
      <p:sp>
        <p:nvSpPr>
          <p:cNvPr id="3" name="Rectangle 2"/>
          <p:cNvSpPr/>
          <p:nvPr/>
        </p:nvSpPr>
        <p:spPr>
          <a:xfrm>
            <a:off x="495300" y="1066800"/>
            <a:ext cx="11201400" cy="2554545"/>
          </a:xfrm>
          <a:prstGeom prst="rect">
            <a:avLst/>
          </a:prstGeom>
        </p:spPr>
        <p:txBody>
          <a:bodyPr wrap="square">
            <a:spAutoFit/>
          </a:bodyPr>
          <a:lstStyle/>
          <a:p>
            <a:pPr marL="58738" marR="0">
              <a:spcBef>
                <a:spcPts val="0"/>
              </a:spcBef>
              <a:spcAft>
                <a:spcPts val="0"/>
              </a:spcAft>
            </a:pPr>
            <a:r>
              <a:rPr lang="vi-VN" sz="3200" b="1" dirty="0">
                <a:ea typeface="Times New Roman" panose="02020603050405020304" pitchFamily="18" charset="0"/>
              </a:rPr>
              <a:t>Câu 5. </a:t>
            </a:r>
            <a:r>
              <a:rPr lang="vi-VN" sz="3200" dirty="0">
                <a:ea typeface="Times New Roman" panose="02020603050405020304" pitchFamily="18" charset="0"/>
              </a:rPr>
              <a:t>Yếu tố nào dưới đây là nhân tố hữu sinh?</a:t>
            </a:r>
            <a:endParaRPr lang="en-US" sz="3200" dirty="0">
              <a:ea typeface="Times New Roman" panose="02020603050405020304" pitchFamily="18" charset="0"/>
            </a:endParaRPr>
          </a:p>
          <a:p>
            <a:pPr marL="573088" marR="0" indent="-514350">
              <a:spcBef>
                <a:spcPts val="0"/>
              </a:spcBef>
              <a:spcAft>
                <a:spcPts val="0"/>
              </a:spcAft>
              <a:buAutoNum type="alphaUcPeriod"/>
              <a:tabLst>
                <a:tab pos="3347720" algn="l"/>
              </a:tabLst>
            </a:pPr>
            <a:r>
              <a:rPr lang="vi-VN" sz="3200" dirty="0">
                <a:ea typeface="Times New Roman" panose="02020603050405020304" pitchFamily="18" charset="0"/>
              </a:rPr>
              <a:t>Ánh sáng, nhiệt độ,</a:t>
            </a:r>
            <a:r>
              <a:rPr lang="vi-VN" sz="3200" spc="-5" dirty="0">
                <a:ea typeface="Times New Roman" panose="02020603050405020304" pitchFamily="18" charset="0"/>
              </a:rPr>
              <a:t> </a:t>
            </a:r>
            <a:r>
              <a:rPr lang="vi-VN" sz="3200" dirty="0">
                <a:ea typeface="Times New Roman" panose="02020603050405020304" pitchFamily="18" charset="0"/>
              </a:rPr>
              <a:t>độ</a:t>
            </a:r>
            <a:r>
              <a:rPr lang="vi-VN" sz="3200" spc="5" dirty="0">
                <a:ea typeface="Times New Roman" panose="02020603050405020304" pitchFamily="18" charset="0"/>
              </a:rPr>
              <a:t> </a:t>
            </a:r>
            <a:r>
              <a:rPr lang="vi-VN" sz="3200" dirty="0">
                <a:ea typeface="Times New Roman" panose="02020603050405020304" pitchFamily="18" charset="0"/>
              </a:rPr>
              <a:t>ẩm.</a:t>
            </a:r>
            <a:endParaRPr lang="en-US" sz="3200" dirty="0">
              <a:ea typeface="Times New Roman" panose="02020603050405020304" pitchFamily="18" charset="0"/>
            </a:endParaRPr>
          </a:p>
          <a:p>
            <a:pPr marL="573088" marR="0" indent="-514350">
              <a:spcBef>
                <a:spcPts val="0"/>
              </a:spcBef>
              <a:spcAft>
                <a:spcPts val="0"/>
              </a:spcAft>
              <a:buAutoNum type="alphaUcPeriod"/>
              <a:tabLst>
                <a:tab pos="3347720" algn="l"/>
              </a:tabLst>
            </a:pPr>
            <a:r>
              <a:rPr lang="vi-VN" sz="3200" dirty="0">
                <a:ea typeface="Times New Roman" panose="02020603050405020304" pitchFamily="18" charset="0"/>
              </a:rPr>
              <a:t>Chế độ khí hậu, nước, ánh</a:t>
            </a:r>
            <a:r>
              <a:rPr lang="vi-VN" sz="3200" spc="45" dirty="0">
                <a:ea typeface="Times New Roman" panose="02020603050405020304" pitchFamily="18" charset="0"/>
              </a:rPr>
              <a:t> </a:t>
            </a:r>
            <a:r>
              <a:rPr lang="vi-VN" sz="3200" dirty="0">
                <a:ea typeface="Times New Roman" panose="02020603050405020304" pitchFamily="18" charset="0"/>
              </a:rPr>
              <a:t>sáng.</a:t>
            </a:r>
            <a:endParaRPr lang="en-US" sz="3200" dirty="0">
              <a:ea typeface="Times New Roman" panose="02020603050405020304" pitchFamily="18" charset="0"/>
            </a:endParaRPr>
          </a:p>
          <a:p>
            <a:pPr marL="58738" marR="0">
              <a:spcBef>
                <a:spcPts val="0"/>
              </a:spcBef>
              <a:spcAft>
                <a:spcPts val="0"/>
              </a:spcAft>
              <a:tabLst>
                <a:tab pos="3347720" algn="l"/>
              </a:tabLst>
            </a:pPr>
            <a:r>
              <a:rPr lang="vi-VN" sz="3200" dirty="0">
                <a:ea typeface="Times New Roman" panose="02020603050405020304" pitchFamily="18" charset="0"/>
              </a:rPr>
              <a:t>C. Con người và các sinh</a:t>
            </a:r>
            <a:r>
              <a:rPr lang="vi-VN" sz="3200" spc="-15" dirty="0">
                <a:ea typeface="Times New Roman" panose="02020603050405020304" pitchFamily="18" charset="0"/>
              </a:rPr>
              <a:t> </a:t>
            </a:r>
            <a:r>
              <a:rPr lang="vi-VN" sz="3200" dirty="0">
                <a:ea typeface="Times New Roman" panose="02020603050405020304" pitchFamily="18" charset="0"/>
              </a:rPr>
              <a:t>vật khác.</a:t>
            </a:r>
            <a:endParaRPr lang="en-US" sz="3200" dirty="0">
              <a:ea typeface="Times New Roman" panose="02020603050405020304" pitchFamily="18" charset="0"/>
            </a:endParaRPr>
          </a:p>
          <a:p>
            <a:pPr marL="58738" marR="0">
              <a:spcBef>
                <a:spcPts val="0"/>
              </a:spcBef>
              <a:spcAft>
                <a:spcPts val="0"/>
              </a:spcAft>
              <a:tabLst>
                <a:tab pos="3347720" algn="l"/>
              </a:tabLst>
            </a:pPr>
            <a:r>
              <a:rPr lang="vi-VN" sz="3200" dirty="0">
                <a:ea typeface="Times New Roman" panose="02020603050405020304" pitchFamily="18" charset="0"/>
              </a:rPr>
              <a:t>D. Các sinh vật khác và ánh</a:t>
            </a:r>
            <a:r>
              <a:rPr lang="vi-VN" sz="3200" spc="35" dirty="0">
                <a:ea typeface="Times New Roman" panose="02020603050405020304" pitchFamily="18" charset="0"/>
              </a:rPr>
              <a:t> </a:t>
            </a:r>
            <a:r>
              <a:rPr lang="vi-VN" sz="3200" dirty="0">
                <a:ea typeface="Times New Roman" panose="02020603050405020304" pitchFamily="18" charset="0"/>
              </a:rPr>
              <a:t>sáng.</a:t>
            </a:r>
            <a:endParaRPr lang="en-US" sz="3200" dirty="0">
              <a:ea typeface="Times New Roman" panose="02020603050405020304" pitchFamily="18" charset="0"/>
            </a:endParaRPr>
          </a:p>
        </p:txBody>
      </p:sp>
      <p:sp>
        <p:nvSpPr>
          <p:cNvPr id="5" name="Oval 4"/>
          <p:cNvSpPr/>
          <p:nvPr/>
        </p:nvSpPr>
        <p:spPr>
          <a:xfrm>
            <a:off x="554292" y="259080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647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76200"/>
            <a:ext cx="32512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1pPr>
            <a:lvl2pPr marR="0" lvl="1"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2pPr>
            <a:lvl3pPr marR="0" lvl="2"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3pPr>
            <a:lvl4pPr marR="0" lvl="3"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4pPr>
            <a:lvl5pPr marR="0" lvl="4"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5pPr>
            <a:lvl6pPr marR="0" lvl="5"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6pPr>
            <a:lvl7pPr marR="0" lvl="6"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7pPr>
            <a:lvl8pPr marR="0" lvl="7"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8pPr>
            <a:lvl9pPr marR="0" lvl="8"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9pPr>
          </a:lstStyle>
          <a:p>
            <a:r>
              <a:rPr lang="vi-VN" sz="3200"/>
              <a:t>Vận dụng</a:t>
            </a:r>
            <a:endParaRPr lang="en-US" sz="3200"/>
          </a:p>
        </p:txBody>
      </p:sp>
      <p:sp>
        <p:nvSpPr>
          <p:cNvPr id="2" name="Rectangle 1"/>
          <p:cNvSpPr/>
          <p:nvPr/>
        </p:nvSpPr>
        <p:spPr>
          <a:xfrm>
            <a:off x="374210" y="988940"/>
            <a:ext cx="10935580" cy="1241237"/>
          </a:xfrm>
          <a:prstGeom prst="rect">
            <a:avLst/>
          </a:prstGeom>
        </p:spPr>
        <p:txBody>
          <a:bodyPr wrap="square">
            <a:spAutoFit/>
          </a:bodyPr>
          <a:lstStyle/>
          <a:p>
            <a:pPr algn="just">
              <a:defRPr/>
            </a:pPr>
            <a:r>
              <a:rPr lang="vi-VN" sz="3733" b="1" dirty="0">
                <a:cs typeface="Times New Roman" pitchFamily="18" charset="0"/>
              </a:rPr>
              <a:t>Câu 6.</a:t>
            </a:r>
            <a:r>
              <a:rPr lang="vi-VN" sz="3733" dirty="0">
                <a:cs typeface="Times New Roman" pitchFamily="18" charset="0"/>
              </a:rPr>
              <a:t> </a:t>
            </a:r>
            <a:r>
              <a:rPr lang="en-US" sz="3733" dirty="0">
                <a:cs typeface="Times New Roman" pitchFamily="18" charset="0"/>
              </a:rPr>
              <a:t>Theo em, các </a:t>
            </a:r>
            <a:r>
              <a:rPr lang="vi-VN" sz="3733" dirty="0">
                <a:cs typeface="Times New Roman" pitchFamily="18" charset="0"/>
              </a:rPr>
              <a:t>nhân tố sinh thái </a:t>
            </a:r>
            <a:r>
              <a:rPr lang="en-US" sz="3733" dirty="0">
                <a:cs typeface="Times New Roman" pitchFamily="18" charset="0"/>
              </a:rPr>
              <a:t>nào ảnh hưởng đến các hoạt động học tập trong lớp học? </a:t>
            </a:r>
          </a:p>
        </p:txBody>
      </p:sp>
      <p:sp>
        <p:nvSpPr>
          <p:cNvPr id="6" name="Rectangle 5"/>
          <p:cNvSpPr/>
          <p:nvPr/>
        </p:nvSpPr>
        <p:spPr>
          <a:xfrm>
            <a:off x="374208" y="2311400"/>
            <a:ext cx="11360591" cy="2390141"/>
          </a:xfrm>
          <a:prstGeom prst="rect">
            <a:avLst/>
          </a:prstGeom>
        </p:spPr>
        <p:txBody>
          <a:bodyPr wrap="square">
            <a:spAutoFit/>
          </a:bodyPr>
          <a:lstStyle/>
          <a:p>
            <a:pPr algn="just">
              <a:tabLst>
                <a:tab pos="720495" algn="l"/>
                <a:tab pos="1264888" algn="l"/>
              </a:tabLst>
            </a:pPr>
            <a:r>
              <a:rPr lang="vi-VN" sz="3733" b="1" spc="-40" dirty="0">
                <a:ea typeface="Times New Roman" panose="02020603050405020304" pitchFamily="18" charset="0"/>
                <a:cs typeface="Times New Roman" panose="02020603050405020304" pitchFamily="18" charset="0"/>
              </a:rPr>
              <a:t>Câu 7.</a:t>
            </a:r>
            <a:r>
              <a:rPr lang="vi-VN" sz="3733" spc="-40" dirty="0">
                <a:ea typeface="Times New Roman" panose="02020603050405020304" pitchFamily="18" charset="0"/>
                <a:cs typeface="Times New Roman" panose="02020603050405020304" pitchFamily="18" charset="0"/>
              </a:rPr>
              <a:t> Khi ta đem một cây phong lan từ trong rừng rậm về trồng ở vườn nhà, những nhân tố sinh thái của môi trường tác động lên cây phong lan sẽ thay đổi. Em hãy cho biết những thay đổi của các nhân tố sinh thái đó?</a:t>
            </a:r>
            <a:endParaRPr lang="en-US" sz="3733"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WordArt 7"/>
          <p:cNvSpPr>
            <a:spLocks noChangeArrowheads="1" noChangeShapeType="1" noTextEdit="1"/>
          </p:cNvSpPr>
          <p:nvPr/>
        </p:nvSpPr>
        <p:spPr bwMode="auto">
          <a:xfrm>
            <a:off x="4343400" y="102919"/>
            <a:ext cx="397192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rPr>
              <a:t>VẬN DỤNG</a:t>
            </a:r>
          </a:p>
        </p:txBody>
      </p:sp>
    </p:spTree>
    <p:extLst>
      <p:ext uri="{BB962C8B-B14F-4D97-AF65-F5344CB8AC3E}">
        <p14:creationId xmlns:p14="http://schemas.microsoft.com/office/powerpoint/2010/main" val="1686388583"/>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50181" name="Rectangle 5"/>
          <p:cNvSpPr>
            <a:spLocks noChangeArrowheads="1"/>
          </p:cNvSpPr>
          <p:nvPr/>
        </p:nvSpPr>
        <p:spPr bwMode="auto">
          <a:xfrm>
            <a:off x="-76200" y="1430338"/>
            <a:ext cx="10515600"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b="1" dirty="0">
                <a:solidFill>
                  <a:srgbClr val="000099"/>
                </a:solidFill>
                <a:latin typeface="Times New Roman" panose="02020603050405020304" pitchFamily="18" charset="0"/>
                <a:cs typeface="Times New Roman" panose="02020603050405020304" pitchFamily="18" charset="0"/>
              </a:rPr>
              <a:t>             - Học bài </a:t>
            </a:r>
          </a:p>
        </p:txBody>
      </p:sp>
      <p:sp>
        <p:nvSpPr>
          <p:cNvPr id="50182" name="Rectangle 6"/>
          <p:cNvSpPr>
            <a:spLocks noChangeArrowheads="1"/>
          </p:cNvSpPr>
          <p:nvPr/>
        </p:nvSpPr>
        <p:spPr bwMode="auto">
          <a:xfrm>
            <a:off x="762000" y="2616200"/>
            <a:ext cx="1097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b="1" dirty="0">
                <a:solidFill>
                  <a:srgbClr val="000099"/>
                </a:solidFill>
                <a:latin typeface="Times New Roman" panose="02020603050405020304" pitchFamily="18" charset="0"/>
                <a:cs typeface="Times New Roman" panose="02020603050405020304" pitchFamily="18" charset="0"/>
              </a:rPr>
              <a:t>   - Chuẩn bị Bài 42: “Quần thể sinh vật”</a:t>
            </a:r>
          </a:p>
        </p:txBody>
      </p:sp>
      <p:sp>
        <p:nvSpPr>
          <p:cNvPr id="128004" name="WordArt 7"/>
          <p:cNvSpPr>
            <a:spLocks noChangeArrowheads="1" noChangeShapeType="1" noTextEdit="1"/>
          </p:cNvSpPr>
          <p:nvPr/>
        </p:nvSpPr>
        <p:spPr bwMode="auto">
          <a:xfrm>
            <a:off x="3424238" y="9525"/>
            <a:ext cx="4962525"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FF0000"/>
                </a:solidFill>
                <a:effectLst>
                  <a:outerShdw dist="35921" dir="2700000" algn="ctr" rotWithShape="0">
                    <a:srgbClr val="C0C0C0">
                      <a:alpha val="79999"/>
                    </a:srgbClr>
                  </a:outerShdw>
                </a:effectLst>
                <a:cs typeface="Times New Roman" panose="02020603050405020304" pitchFamily="18" charset="0"/>
              </a:rPr>
              <a:t>Hướng dẫn học tập ở nhà</a:t>
            </a:r>
          </a:p>
        </p:txBody>
      </p:sp>
      <p:pic>
        <p:nvPicPr>
          <p:cNvPr id="128005" name="Picture 8" descr="BD1480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90575"/>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strips(downLeft)">
                                      <p:cBhvr>
                                        <p:cTn id="7" dur="500"/>
                                        <p:tgtEl>
                                          <p:spTgt spid="50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strips(downLeft)">
                                      <p:cBhvr>
                                        <p:cTn id="12"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Text Box 5"/>
          <p:cNvSpPr txBox="1">
            <a:spLocks noChangeArrowheads="1"/>
          </p:cNvSpPr>
          <p:nvPr/>
        </p:nvSpPr>
        <p:spPr bwMode="auto">
          <a:xfrm>
            <a:off x="2286000" y="3048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endParaRPr lang="vi-VN" altLang="vi-VN" sz="1800">
              <a:solidFill>
                <a:srgbClr val="FFFFFF"/>
              </a:solidFill>
              <a:latin typeface="Arial" panose="020B0604020202020204" pitchFamily="34" charset="0"/>
            </a:endParaRPr>
          </a:p>
        </p:txBody>
      </p:sp>
      <p:sp>
        <p:nvSpPr>
          <p:cNvPr id="8203" name="WordArt 11" descr="White marble"/>
          <p:cNvSpPr>
            <a:spLocks noChangeArrowheads="1" noChangeShapeType="1" noTextEdit="1"/>
          </p:cNvSpPr>
          <p:nvPr/>
        </p:nvSpPr>
        <p:spPr bwMode="auto">
          <a:xfrm>
            <a:off x="4267200" y="1455738"/>
            <a:ext cx="7772400" cy="11350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AD8B00"/>
              </a:contourClr>
            </a:sp3d>
          </a:bodyPr>
          <a:lstStyle/>
          <a:p>
            <a:pPr algn="ctr"/>
            <a:r>
              <a:rPr lang="vi-VN" sz="1400" b="1" kern="10" dirty="0">
                <a:ln w="9525">
                  <a:round/>
                  <a:headEnd/>
                  <a:tailEnd/>
                </a:ln>
                <a:solidFill>
                  <a:srgbClr val="AD8B00"/>
                </a:solidFill>
                <a:cs typeface="Times New Roman" panose="02020603050405020304" pitchFamily="18" charset="0"/>
              </a:rPr>
              <a:t>CHƯƠNG VIII. </a:t>
            </a:r>
          </a:p>
          <a:p>
            <a:pPr algn="ctr"/>
            <a:r>
              <a:rPr lang="vi-VN" sz="1400" b="1" kern="10" dirty="0">
                <a:ln w="9525">
                  <a:round/>
                  <a:headEnd/>
                  <a:tailEnd/>
                </a:ln>
                <a:solidFill>
                  <a:srgbClr val="AD8B00"/>
                </a:solidFill>
                <a:cs typeface="Times New Roman" panose="02020603050405020304" pitchFamily="18" charset="0"/>
              </a:rPr>
              <a:t>SINH VẬT VÀ MÔI TRƯỜNG</a:t>
            </a:r>
          </a:p>
        </p:txBody>
      </p:sp>
      <p:pic>
        <p:nvPicPr>
          <p:cNvPr id="92164" name="Picture 12" descr="Daisy-04-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0"/>
            <a:ext cx="1295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3" descr="Daisy-04-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95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14" descr="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36138" y="6086475"/>
            <a:ext cx="9318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15" descr="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086475"/>
            <a:ext cx="9318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4341543" y="3261419"/>
            <a:ext cx="7772400" cy="1015663"/>
          </a:xfrm>
          <a:prstGeom prst="rect">
            <a:avLst/>
          </a:prstGeom>
          <a:solidFill>
            <a:schemeClr val="accent2">
              <a:lumMod val="20000"/>
              <a:lumOff val="8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000" b="1">
                <a:solidFill>
                  <a:srgbClr val="000099"/>
                </a:solidFill>
                <a:latin typeface="Times New Roman" panose="02020603050405020304" pitchFamily="18" charset="0"/>
                <a:cs typeface="Times New Roman" panose="02020603050405020304" pitchFamily="18" charset="0"/>
              </a:rPr>
              <a:t>Tiết 27. Bài </a:t>
            </a:r>
            <a:r>
              <a:rPr lang="en-US" altLang="vi-VN" sz="3000" b="1" dirty="0">
                <a:solidFill>
                  <a:srgbClr val="000099"/>
                </a:solidFill>
                <a:latin typeface="Times New Roman" panose="02020603050405020304" pitchFamily="18" charset="0"/>
                <a:cs typeface="Times New Roman" panose="02020603050405020304" pitchFamily="18" charset="0"/>
              </a:rPr>
              <a:t>41. MÔI TRƯỜNG VÀ CÁC NHÂN TỐ SINH THÁI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diamond(in)">
                                      <p:cBhvr>
                                        <p:cTn id="7" dur="2000"/>
                                        <p:tgtEl>
                                          <p:spTgt spid="8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6000" y="482600"/>
            <a:ext cx="487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NỘI DUNG BÀI HỌC</a:t>
            </a:r>
          </a:p>
        </p:txBody>
      </p:sp>
      <p:graphicFrame>
        <p:nvGraphicFramePr>
          <p:cNvPr id="5" name="Diagram 4"/>
          <p:cNvGraphicFramePr/>
          <p:nvPr/>
        </p:nvGraphicFramePr>
        <p:xfrm>
          <a:off x="1828800" y="1439333"/>
          <a:ext cx="8128000" cy="4326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400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52400" y="685800"/>
            <a:ext cx="9144000" cy="533400"/>
          </a:xfrm>
        </p:spPr>
        <p:txBody>
          <a:bodyPr/>
          <a:lstStyle/>
          <a:p>
            <a:pPr eaLnBrk="1" hangingPunct="1">
              <a:lnSpc>
                <a:spcPct val="80000"/>
              </a:lnSpc>
              <a:buFontTx/>
              <a:buNone/>
            </a:pPr>
            <a:r>
              <a:rPr lang="en-US" altLang="en-US" b="1" u="sng" dirty="0">
                <a:solidFill>
                  <a:srgbClr val="FF0000"/>
                </a:solidFill>
                <a:latin typeface="Times New Roman" panose="02020603050405020304" pitchFamily="18" charset="0"/>
                <a:cs typeface="Times New Roman" panose="02020603050405020304" pitchFamily="18" charset="0"/>
              </a:rPr>
              <a:t>I-Môi trường sống</a:t>
            </a:r>
          </a:p>
          <a:p>
            <a:pPr eaLnBrk="1" hangingPunct="1">
              <a:lnSpc>
                <a:spcPct val="80000"/>
              </a:lnSpc>
              <a:buFontTx/>
              <a:buNone/>
            </a:pPr>
            <a:r>
              <a:rPr lang="en-US" altLang="en-US"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20" name="Rectangle 11"/>
          <p:cNvSpPr>
            <a:spLocks noChangeArrowheads="1"/>
          </p:cNvSpPr>
          <p:nvPr/>
        </p:nvSpPr>
        <p:spPr bwMode="auto">
          <a:xfrm>
            <a:off x="555625" y="990600"/>
            <a:ext cx="85804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1. </a:t>
            </a:r>
            <a:r>
              <a:rPr lang="en-US" altLang="en-US" b="1" i="1" u="sng" dirty="0">
                <a:solidFill>
                  <a:srgbClr val="000099"/>
                </a:solidFill>
                <a:latin typeface="Times New Roman" panose="02020603050405020304" pitchFamily="18" charset="0"/>
              </a:rPr>
              <a:t>Khái niệm môi trường sống</a:t>
            </a:r>
            <a:endParaRPr lang="en-US" altLang="en-US" b="1" i="1" dirty="0">
              <a:solidFill>
                <a:srgbClr val="000099"/>
              </a:solidFill>
              <a:latin typeface="Times New Roman" panose="02020603050405020304" pitchFamily="18" charset="0"/>
            </a:endParaRPr>
          </a:p>
        </p:txBody>
      </p:sp>
      <p:sp>
        <p:nvSpPr>
          <p:cNvPr id="6"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heel(1)">
                                      <p:cBhvr>
                                        <p:cTn id="7" dur="2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body" idx="1"/>
          </p:nvPr>
        </p:nvSpPr>
        <p:spPr>
          <a:xfrm>
            <a:off x="203200" y="-127000"/>
            <a:ext cx="10668001" cy="5994400"/>
          </a:xfrm>
        </p:spPr>
        <p:txBody>
          <a:bodyPr/>
          <a:lstStyle/>
          <a:p>
            <a:pPr marL="203195" indent="0">
              <a:buNone/>
            </a:pPr>
            <a:r>
              <a:rPr lang="vi-VN" sz="2667" b="1" dirty="0">
                <a:solidFill>
                  <a:srgbClr val="FF0000"/>
                </a:solidFill>
                <a:latin typeface="Times New Roman" panose="02020603050405020304" pitchFamily="18" charset="0"/>
                <a:cs typeface="Times New Roman" panose="02020603050405020304" pitchFamily="18" charset="0"/>
              </a:rPr>
              <a:t>Hoạt động nhóm nghiên cứu thông tin, QS H41.1 SGK/ T170 trả lời các câu hỏi sau: </a:t>
            </a:r>
            <a:br>
              <a:rPr lang="vi-VN" sz="2667" b="1" dirty="0">
                <a:solidFill>
                  <a:srgbClr val="FF0000"/>
                </a:solidFill>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Câu </a:t>
            </a:r>
            <a:r>
              <a:rPr lang="vi-VN" dirty="0">
                <a:latin typeface="+mj-lt"/>
              </a:rPr>
              <a:t>1. Kể tên các nhân tố tác động lên đời sống của cây xanh?</a:t>
            </a:r>
            <a:endParaRPr lang="en-US" dirty="0">
              <a:latin typeface="+mj-lt"/>
            </a:endParaRPr>
          </a:p>
          <a:p>
            <a:pPr marL="203195" indent="0">
              <a:buNone/>
            </a:pPr>
            <a:r>
              <a:rPr lang="vi-VN" dirty="0">
                <a:latin typeface="+mj-lt"/>
              </a:rPr>
              <a:t>Câu 2. Môi trường sống của sinh vật là gì?</a:t>
            </a:r>
            <a:endParaRPr lang="en-US" dirty="0">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1600201"/>
            <a:ext cx="9753600" cy="5211023"/>
          </a:xfrm>
          <a:prstGeom prst="rect">
            <a:avLst/>
          </a:prstGeom>
        </p:spPr>
      </p:pic>
    </p:spTree>
    <p:extLst>
      <p:ext uri="{BB962C8B-B14F-4D97-AF65-F5344CB8AC3E}">
        <p14:creationId xmlns:p14="http://schemas.microsoft.com/office/powerpoint/2010/main" val="4188646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95234" name="Rectangle 17"/>
          <p:cNvSpPr>
            <a:spLocks noGrp="1" noChangeArrowheads="1"/>
          </p:cNvSpPr>
          <p:nvPr>
            <p:ph idx="1"/>
          </p:nvPr>
        </p:nvSpPr>
        <p:spPr>
          <a:xfrm>
            <a:off x="555625" y="1676400"/>
            <a:ext cx="11407775" cy="1301750"/>
          </a:xfrm>
        </p:spPr>
        <p:txBody>
          <a:bodyPr/>
          <a:lstStyle/>
          <a:p>
            <a:pPr algn="just" eaLnBrk="1" hangingPunct="1">
              <a:buFont typeface="Arial" panose="020B0604020202020204" pitchFamily="34" charset="0"/>
              <a:buNone/>
            </a:pPr>
            <a:r>
              <a:rPr lang="en-US" altLang="en-US" b="1" dirty="0">
                <a:solidFill>
                  <a:srgbClr val="000099"/>
                </a:solidFill>
                <a:latin typeface="Times New Roman" panose="02020603050405020304" pitchFamily="18" charset="0"/>
              </a:rPr>
              <a:t>      </a:t>
            </a:r>
            <a:r>
              <a:rPr lang="en-US" altLang="en-US" dirty="0">
                <a:solidFill>
                  <a:srgbClr val="000099"/>
                </a:solidFill>
                <a:latin typeface="Times New Roman" panose="02020603050405020304" pitchFamily="18" charset="0"/>
              </a:rPr>
              <a:t>Môi trường sống là nơi sống của sinh vật, bao gồm các nhân tố xung quanh sinh vật, có ảnh hưởng trực tiếp hoặc gián tiếp đến sự tồn tại và phát triển của chúng. </a:t>
            </a:r>
          </a:p>
        </p:txBody>
      </p:sp>
      <p:sp>
        <p:nvSpPr>
          <p:cNvPr id="95235" name="Rectangle 8"/>
          <p:cNvSpPr>
            <a:spLocks noChangeArrowheads="1"/>
          </p:cNvSpPr>
          <p:nvPr/>
        </p:nvSpPr>
        <p:spPr bwMode="auto">
          <a:xfrm>
            <a:off x="5975350" y="3246438"/>
            <a:ext cx="24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rPr>
              <a:t> </a:t>
            </a:r>
          </a:p>
        </p:txBody>
      </p:sp>
      <p:sp>
        <p:nvSpPr>
          <p:cNvPr id="95236" name="Rectangle 10"/>
          <p:cNvSpPr>
            <a:spLocks noChangeArrowheads="1"/>
          </p:cNvSpPr>
          <p:nvPr/>
        </p:nvSpPr>
        <p:spPr bwMode="auto">
          <a:xfrm>
            <a:off x="228600" y="579438"/>
            <a:ext cx="4953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FF0000"/>
                </a:solidFill>
                <a:latin typeface="Times New Roman" panose="02020603050405020304" pitchFamily="18" charset="0"/>
              </a:rPr>
              <a:t>I. </a:t>
            </a:r>
            <a:r>
              <a:rPr lang="en-US" altLang="en-US" b="1" u="sng" dirty="0">
                <a:solidFill>
                  <a:srgbClr val="FF0000"/>
                </a:solidFill>
                <a:latin typeface="Times New Roman" panose="02020603050405020304" pitchFamily="18" charset="0"/>
              </a:rPr>
              <a:t>Môi trường sống</a:t>
            </a:r>
            <a:r>
              <a:rPr lang="en-US" altLang="en-US" b="1" dirty="0">
                <a:solidFill>
                  <a:srgbClr val="FF0000"/>
                </a:solidFill>
                <a:latin typeface="Times New Roman" panose="02020603050405020304" pitchFamily="18" charset="0"/>
              </a:rPr>
              <a:t> </a:t>
            </a:r>
          </a:p>
        </p:txBody>
      </p:sp>
      <p:sp>
        <p:nvSpPr>
          <p:cNvPr id="95237" name="Rectangle 11"/>
          <p:cNvSpPr>
            <a:spLocks noChangeArrowheads="1"/>
          </p:cNvSpPr>
          <p:nvPr/>
        </p:nvSpPr>
        <p:spPr bwMode="auto">
          <a:xfrm>
            <a:off x="555625" y="1049338"/>
            <a:ext cx="66071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1. </a:t>
            </a:r>
            <a:r>
              <a:rPr lang="en-US" altLang="en-US" b="1" i="1" u="sng" dirty="0">
                <a:solidFill>
                  <a:srgbClr val="000099"/>
                </a:solidFill>
                <a:latin typeface="Times New Roman" panose="02020603050405020304" pitchFamily="18" charset="0"/>
              </a:rPr>
              <a:t>Khái niệm môi trường sống</a:t>
            </a:r>
            <a:endParaRPr lang="en-US" altLang="en-US" b="1" i="1" dirty="0">
              <a:solidFill>
                <a:srgbClr val="000099"/>
              </a:solidFill>
              <a:latin typeface="Times New Roman" panose="02020603050405020304" pitchFamily="18" charset="0"/>
            </a:endParaRPr>
          </a:p>
        </p:txBody>
      </p:sp>
      <p:sp>
        <p:nvSpPr>
          <p:cNvPr id="95238" name="Text Box 18"/>
          <p:cNvSpPr txBox="1">
            <a:spLocks noChangeArrowheads="1"/>
          </p:cNvSpPr>
          <p:nvPr/>
        </p:nvSpPr>
        <p:spPr bwMode="auto">
          <a:xfrm>
            <a:off x="4357688" y="4114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Times New Roman" panose="02020603050405020304" pitchFamily="18" charset="0"/>
            </a:endParaRPr>
          </a:p>
        </p:txBody>
      </p:sp>
      <p:sp>
        <p:nvSpPr>
          <p:cNvPr id="2067" name="Text Box 19"/>
          <p:cNvSpPr txBox="1">
            <a:spLocks noChangeArrowheads="1"/>
          </p:cNvSpPr>
          <p:nvPr/>
        </p:nvSpPr>
        <p:spPr bwMode="auto">
          <a:xfrm>
            <a:off x="157163" y="1417638"/>
            <a:ext cx="7969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800" b="1" dirty="0">
                <a:solidFill>
                  <a:srgbClr val="FF0000"/>
                </a:solidFill>
                <a:latin typeface=".VnTime" panose="020B7200000000000000" pitchFamily="34" charset="0"/>
                <a:sym typeface="Wingdings" panose="05000000000000000000" pitchFamily="2" charset="2"/>
              </a:rPr>
              <a:t></a:t>
            </a:r>
          </a:p>
        </p:txBody>
      </p:sp>
      <p:sp>
        <p:nvSpPr>
          <p:cNvPr id="2068" name="Rectangle 20"/>
          <p:cNvSpPr>
            <a:spLocks noChangeArrowheads="1"/>
          </p:cNvSpPr>
          <p:nvPr/>
        </p:nvSpPr>
        <p:spPr bwMode="auto">
          <a:xfrm>
            <a:off x="555625" y="2978150"/>
            <a:ext cx="5768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Times New Roman" panose="02020603050405020304" pitchFamily="18" charset="0"/>
              </a:rPr>
              <a:t>2. </a:t>
            </a:r>
            <a:r>
              <a:rPr lang="en-US" altLang="en-US" b="1" i="1" u="sng" dirty="0">
                <a:solidFill>
                  <a:srgbClr val="000099"/>
                </a:solidFill>
                <a:latin typeface="Times New Roman" panose="02020603050405020304" pitchFamily="18" charset="0"/>
              </a:rPr>
              <a:t>Các loại môi trường sống chủ yếu</a:t>
            </a:r>
            <a:r>
              <a:rPr lang="en-US" altLang="en-US" b="1" i="1" dirty="0">
                <a:solidFill>
                  <a:srgbClr val="000099"/>
                </a:solidFill>
                <a:latin typeface="Times New Roman" panose="02020603050405020304" pitchFamily="18" charset="0"/>
              </a:rPr>
              <a:t> </a:t>
            </a:r>
          </a:p>
        </p:txBody>
      </p:sp>
      <p:sp>
        <p:nvSpPr>
          <p:cNvPr id="10" name="Text Box 10"/>
          <p:cNvSpPr txBox="1">
            <a:spLocks noChangeArrowheads="1"/>
          </p:cNvSpPr>
          <p:nvPr/>
        </p:nvSpPr>
        <p:spPr bwMode="auto">
          <a:xfrm>
            <a:off x="381000" y="76200"/>
            <a:ext cx="11430000" cy="58477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dirty="0">
                <a:solidFill>
                  <a:srgbClr val="C00000"/>
                </a:solidFill>
                <a:latin typeface="Times New Roman" panose="02020603050405020304" pitchFamily="18" charset="0"/>
                <a:cs typeface="Times New Roman" panose="02020603050405020304" pitchFamily="18" charset="0"/>
              </a:rPr>
              <a:t>Bài 41: MÔI TRƯỜNG VÀ CÁC NHÂN TỐ SINH THÁI </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Effect transition="in" filter="fade">
                                      <p:cBhvr>
                                        <p:cTn id="7" dur="1000"/>
                                        <p:tgtEl>
                                          <p:spTgt spid="95234">
                                            <p:txEl>
                                              <p:pRg st="0" end="0"/>
                                            </p:txEl>
                                          </p:spTgt>
                                        </p:tgtEl>
                                      </p:cBhvr>
                                    </p:animEffect>
                                    <p:anim calcmode="lin" valueType="num">
                                      <p:cBhvr>
                                        <p:cTn id="8" dur="1000" fill="hold"/>
                                        <p:tgtEl>
                                          <p:spTgt spid="952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52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67"/>
                                        </p:tgtEl>
                                        <p:attrNameLst>
                                          <p:attrName>style.visibility</p:attrName>
                                        </p:attrNameLst>
                                      </p:cBhvr>
                                      <p:to>
                                        <p:strVal val="visible"/>
                                      </p:to>
                                    </p:set>
                                    <p:animEffect transition="in" filter="wipe(down)">
                                      <p:cBhvr>
                                        <p:cTn id="14" dur="500"/>
                                        <p:tgtEl>
                                          <p:spTgt spid="206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68"/>
                                        </p:tgtEl>
                                        <p:attrNameLst>
                                          <p:attrName>style.visibility</p:attrName>
                                        </p:attrNameLst>
                                      </p:cBhvr>
                                      <p:to>
                                        <p:strVal val="visible"/>
                                      </p:to>
                                    </p:set>
                                    <p:animEffect transition="in" filter="wipe(down)">
                                      <p:cBhvr>
                                        <p:cTn id="19" dur="5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P spid="2067" grpId="0"/>
      <p:bldP spid="206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23.2|25.6"/>
</p:tagLst>
</file>

<file path=ppt/tags/tag2.xml><?xml version="1.0" encoding="utf-8"?>
<p:tagLst xmlns:a="http://schemas.openxmlformats.org/drawingml/2006/main" xmlns:r="http://schemas.openxmlformats.org/officeDocument/2006/relationships" xmlns:p="http://schemas.openxmlformats.org/presentationml/2006/main">
  <p:tag name="TIMING" val="|7.1|23.2|25.6"/>
</p:tagLst>
</file>

<file path=ppt/tags/tag3.xml><?xml version="1.0" encoding="utf-8"?>
<p:tagLst xmlns:a="http://schemas.openxmlformats.org/drawingml/2006/main" xmlns:r="http://schemas.openxmlformats.org/officeDocument/2006/relationships" xmlns:p="http://schemas.openxmlformats.org/presentationml/2006/main">
  <p:tag name="TIMING" val="|7.1|7.8|1.7|8|4|6.1"/>
</p:tagLst>
</file>

<file path=ppt/tags/tag4.xml><?xml version="1.0" encoding="utf-8"?>
<p:tagLst xmlns:a="http://schemas.openxmlformats.org/drawingml/2006/main" xmlns:r="http://schemas.openxmlformats.org/officeDocument/2006/relationships" xmlns:p="http://schemas.openxmlformats.org/presentationml/2006/main">
  <p:tag name="TIMING" val="|4.1|8|2.9|3.3|8.2|11.2|1.7|1.2"/>
</p:tagLst>
</file>

<file path=ppt/tags/tag5.xml><?xml version="1.0" encoding="utf-8"?>
<p:tagLst xmlns:a="http://schemas.openxmlformats.org/drawingml/2006/main" xmlns:r="http://schemas.openxmlformats.org/officeDocument/2006/relationships" xmlns:p="http://schemas.openxmlformats.org/presentationml/2006/main">
  <p:tag name="TIMING" val="|3.6|15"/>
</p:tagLst>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iff">
  <a:themeElements>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6.xml><?xml version="1.0" encoding="utf-8"?>
<a:theme xmlns:a="http://schemas.openxmlformats.org/drawingml/2006/main" name="2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2757</TotalTime>
  <Words>2371</Words>
  <Application>Microsoft Office PowerPoint</Application>
  <PresentationFormat>Widescreen</PresentationFormat>
  <Paragraphs>284</Paragraphs>
  <Slides>46</Slides>
  <Notes>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46</vt:i4>
      </vt:variant>
    </vt:vector>
  </HeadingPairs>
  <TitlesOfParts>
    <vt:vector size="62" baseType="lpstr">
      <vt:lpstr>.VnTime</vt:lpstr>
      <vt:lpstr>Arial</vt:lpstr>
      <vt:lpstr>Arial Black</vt:lpstr>
      <vt:lpstr>Calibri</vt:lpstr>
      <vt:lpstr>Calibri Light</vt:lpstr>
      <vt:lpstr>Poppins</vt:lpstr>
      <vt:lpstr>Roboto Condensed Light</vt:lpstr>
      <vt:lpstr>Times New Roman</vt:lpstr>
      <vt:lpstr>Verdana</vt:lpstr>
      <vt:lpstr>Wingdings</vt:lpstr>
      <vt:lpstr>Office Theme</vt:lpstr>
      <vt:lpstr>Cliff</vt:lpstr>
      <vt:lpstr>Default Design</vt:lpstr>
      <vt:lpstr>1_Default Design</vt:lpstr>
      <vt:lpstr>1_Essential</vt:lpstr>
      <vt:lpstr>2_Essential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NHUTBINH</dc:creator>
  <cp:keywords>VnTeach.Com</cp:keywords>
  <cp:lastModifiedBy>HP</cp:lastModifiedBy>
  <cp:revision>43</cp:revision>
  <dcterms:created xsi:type="dcterms:W3CDTF">2009-02-03T16:46:55Z</dcterms:created>
  <dcterms:modified xsi:type="dcterms:W3CDTF">2025-02-27T00:56:16Z</dcterms:modified>
  <cp:version>n</cp:version>
</cp:coreProperties>
</file>