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9"/>
  </p:notesMasterIdLst>
  <p:sldIdLst>
    <p:sldId id="263" r:id="rId2"/>
    <p:sldId id="287" r:id="rId3"/>
    <p:sldId id="377" r:id="rId4"/>
    <p:sldId id="288" r:id="rId5"/>
    <p:sldId id="281" r:id="rId6"/>
    <p:sldId id="317" r:id="rId7"/>
    <p:sldId id="388" r:id="rId8"/>
    <p:sldId id="390" r:id="rId9"/>
    <p:sldId id="389" r:id="rId10"/>
    <p:sldId id="391" r:id="rId11"/>
    <p:sldId id="333" r:id="rId12"/>
    <p:sldId id="356" r:id="rId13"/>
    <p:sldId id="292" r:id="rId14"/>
    <p:sldId id="363" r:id="rId15"/>
    <p:sldId id="357" r:id="rId16"/>
    <p:sldId id="386" r:id="rId17"/>
    <p:sldId id="321" r:id="rId18"/>
    <p:sldId id="297" r:id="rId19"/>
    <p:sldId id="339" r:id="rId20"/>
    <p:sldId id="372" r:id="rId21"/>
    <p:sldId id="400" r:id="rId22"/>
    <p:sldId id="382" r:id="rId23"/>
    <p:sldId id="403" r:id="rId24"/>
    <p:sldId id="402" r:id="rId25"/>
    <p:sldId id="398" r:id="rId26"/>
    <p:sldId id="418" r:id="rId27"/>
    <p:sldId id="416" r:id="rId28"/>
    <p:sldId id="417" r:id="rId29"/>
    <p:sldId id="359" r:id="rId30"/>
    <p:sldId id="346" r:id="rId31"/>
    <p:sldId id="392" r:id="rId32"/>
    <p:sldId id="383" r:id="rId33"/>
    <p:sldId id="394" r:id="rId34"/>
    <p:sldId id="384" r:id="rId35"/>
    <p:sldId id="395" r:id="rId36"/>
    <p:sldId id="374" r:id="rId37"/>
    <p:sldId id="405" r:id="rId38"/>
    <p:sldId id="406" r:id="rId39"/>
    <p:sldId id="407" r:id="rId40"/>
    <p:sldId id="408" r:id="rId41"/>
    <p:sldId id="409" r:id="rId42"/>
    <p:sldId id="410" r:id="rId43"/>
    <p:sldId id="411" r:id="rId44"/>
    <p:sldId id="412" r:id="rId45"/>
    <p:sldId id="413" r:id="rId46"/>
    <p:sldId id="414" r:id="rId47"/>
    <p:sldId id="327" r:id="rId48"/>
  </p:sldIdLst>
  <p:sldSz cx="18288000" cy="10287000"/>
  <p:notesSz cx="6858000" cy="9144000"/>
  <p:embeddedFontLst>
    <p:embeddedFont>
      <p:font typeface="#9Slide03 Arima Madurai" panose="020B0604020202020204" charset="0"/>
      <p:regular r:id="rId50"/>
    </p:embeddedFont>
    <p:embeddedFont>
      <p:font typeface="#9Slide03 Arima Madurai Black" panose="020B0604020202020204" charset="0"/>
      <p:bold r:id="rId51"/>
    </p:embeddedFont>
    <p:embeddedFont>
      <p:font typeface="#9Slide03 Arima Madurai Bold" panose="020B0604020202020204" charset="0"/>
      <p:bold r:id="rId52"/>
    </p:embeddedFont>
    <p:embeddedFont>
      <p:font typeface="Cambria Math" panose="02040503050406030204" pitchFamily="18"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p15="http://schemas.microsoft.com/office/powerpoint/2012/main"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8" autoAdjust="0"/>
    <p:restoredTop sz="94622" autoAdjust="0"/>
  </p:normalViewPr>
  <p:slideViewPr>
    <p:cSldViewPr>
      <p:cViewPr varScale="1">
        <p:scale>
          <a:sx n="46" d="100"/>
          <a:sy n="46" d="100"/>
        </p:scale>
        <p:origin x="78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5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21</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089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6</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2025/2/19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2025/2/19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2025/2/19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2025/2/19</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Tinh%20tr&#249;ng%20s&#7889;ng%20&#273;&#432;&#7907;c%20bao%20l&#226;u%20trong%20kh&#244;ng%20kh&#237;,%20n&#432;&#7899;c-.webm" TargetMode="External"/><Relationship Id="rId2" Type="http://schemas.openxmlformats.org/officeDocument/2006/relationships/hyperlink" Target="&#272;&#7862;T%20V&#210;NG%20TR&#193;NH%20THAI%20L&#192;%20NH&#431;%20TH&#7870;%20N&#192;O_%20-%20B&#7879;nh%20vi&#7879;n%20T&#7915;%20D&#361;.mp4" TargetMode="External"/><Relationship Id="rId1" Type="http://schemas.openxmlformats.org/officeDocument/2006/relationships/slideLayout" Target="../slideLayouts/slideLayout2.xml"/><Relationship Id="rId6" Type="http://schemas.openxmlformats.org/officeDocument/2006/relationships/hyperlink" Target="C&#243;%20ai%20th&#7855;c%20m&#7855;c%20thu&#7889;c%20ng&#7915;a%20thai%20ho&#7841;t%20&#273;&#7897;ng%20khi%20v&#224;o%20c&#417;%20th&#7875;%20ng&#432;&#7901;i.mp4" TargetMode="External"/><Relationship Id="rId5" Type="http://schemas.openxmlformats.org/officeDocument/2006/relationships/hyperlink" Target="&#272;&#7863;t%20v&#242;ng%20v&#224;%20c&#7845;y%20que%20tr&#225;nh%20thai%20-%20Bi&#7879;n%20ph&#225;p%20n&#224;o%20an%20to&#224;n%20h&#417;n_.mp4" TargetMode="External"/><Relationship Id="rId4" Type="http://schemas.openxmlformats.org/officeDocument/2006/relationships/hyperlink" Target="Xu&#7845;t%20tinh%20ngo&#224;i%20kh&#7843;%20n&#259;ng%20c&#243;%20thai%20l&#224;%20bao%20nhi&#234;u%20ph&#7847;n%20tr&#259;m.mp4"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860" y="618512"/>
            <a:ext cx="14505467" cy="616957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0375" y="7728098"/>
            <a:ext cx="1329524" cy="2091746"/>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8680" y="4637579"/>
            <a:ext cx="10880664" cy="5464271"/>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441" y="7639838"/>
            <a:ext cx="5847572" cy="218000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933" y="6914137"/>
            <a:ext cx="2237508" cy="1976024"/>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0915" y="6686015"/>
            <a:ext cx="1572212" cy="2475822"/>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984" y="6277676"/>
            <a:ext cx="4351572" cy="3770969"/>
          </a:xfrm>
          <a:prstGeom prst="rect">
            <a:avLst/>
          </a:prstGeom>
        </p:spPr>
      </p:pic>
      <p:sp>
        <p:nvSpPr>
          <p:cNvPr id="11" name="文本框 10"/>
          <p:cNvSpPr txBox="1"/>
          <p:nvPr/>
        </p:nvSpPr>
        <p:spPr>
          <a:xfrm>
            <a:off x="2862470" y="1660854"/>
            <a:ext cx="13000383" cy="2585323"/>
          </a:xfrm>
          <a:prstGeom prst="rect">
            <a:avLst/>
          </a:prstGeom>
          <a:noFill/>
        </p:spPr>
        <p:txBody>
          <a:bodyPr wrap="square" rtlCol="0">
            <a:spAutoFit/>
          </a:bodyPr>
          <a:lstStyle/>
          <a:p>
            <a:pPr algn="ctr" defTabSz="1371600"/>
            <a:r>
              <a:rPr lang="vi-VN" sz="8100" dirty="0">
                <a:solidFill>
                  <a:prstClr val="white"/>
                </a:solidFill>
                <a:latin typeface="#9Slide03 Arima Madurai Black" panose="00000A00000000000000" pitchFamily="2" charset="0"/>
                <a:cs typeface="#9Slide03 Arima Madurai Black" panose="00000A00000000000000" pitchFamily="2" charset="0"/>
              </a:rPr>
              <a:t>CHÀO MỪNG CÁC EM ĐẾN VỚI TIẾT HỌC HÔM NAY</a:t>
            </a:r>
            <a:endParaRPr lang="en-US" sz="8100" dirty="0">
              <a:solidFill>
                <a:prstClr val="white"/>
              </a:solidFill>
              <a:latin typeface="#9Slide03 Arima Madurai Black" panose="00000A00000000000000" pitchFamily="2" charset="0"/>
              <a:cs typeface="#9Slide03 Arima Madurai Black" panose="00000A00000000000000" pitchFamily="2" charset="0"/>
            </a:endParaRPr>
          </a:p>
        </p:txBody>
      </p:sp>
      <p:sp>
        <p:nvSpPr>
          <p:cNvPr id="14" name="文本框 13"/>
          <p:cNvSpPr txBox="1"/>
          <p:nvPr/>
        </p:nvSpPr>
        <p:spPr>
          <a:xfrm>
            <a:off x="7374313" y="4916149"/>
            <a:ext cx="4259499" cy="646331"/>
          </a:xfrm>
          <a:prstGeom prst="rect">
            <a:avLst/>
          </a:prstGeom>
          <a:noFill/>
          <a:effectLst/>
        </p:spPr>
        <p:txBody>
          <a:bodyPr wrap="none" rtlCol="0">
            <a:spAutoFit/>
          </a:bodyPr>
          <a:lstStyle/>
          <a:p>
            <a:pPr defTabSz="1371600"/>
            <a:r>
              <a:rPr lang="vi-VN" sz="3600" dirty="0">
                <a:solidFill>
                  <a:prstClr val="white"/>
                </a:solidFill>
                <a:latin typeface="#9Slide03 Arima Madurai Bold" panose="00000800000000000000" pitchFamily="2" charset="0"/>
                <a:cs typeface="#9Slide03 Arima Madurai Bold" panose="00000800000000000000" pitchFamily="2" charset="0"/>
              </a:rPr>
              <a:t>Khoa học tự nhiên</a:t>
            </a:r>
            <a:r>
              <a:rPr lang="en-US" sz="3600" dirty="0">
                <a:solidFill>
                  <a:prstClr val="white"/>
                </a:solidFill>
                <a:latin typeface="#9Slide03 Arima Madurai Bold" panose="00000800000000000000" pitchFamily="2" charset="0"/>
                <a:cs typeface="#9Slide03 Arima Madurai Bold" panose="00000800000000000000" pitchFamily="2" charset="0"/>
              </a:rPr>
              <a:t> 8</a:t>
            </a: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42393" y="-1591272"/>
            <a:ext cx="914400" cy="914400"/>
          </a:xfrm>
          <a:prstGeom prst="rect">
            <a:avLst/>
          </a:prstGeom>
        </p:spPr>
      </p:pic>
    </p:spTree>
    <p:extLst>
      <p:ext uri="{BB962C8B-B14F-4D97-AF65-F5344CB8AC3E}">
        <p14:creationId xmlns:p14="http://schemas.microsoft.com/office/powerpoint/2010/main" val="921986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50"/>
                                        <p:tgtEl>
                                          <p:spTgt spid="4"/>
                                        </p:tgtEl>
                                      </p:cBhvr>
                                    </p:animEffect>
                                  </p:childTnLst>
                                </p:cTn>
                              </p:par>
                            </p:childTnLst>
                          </p:cTn>
                        </p:par>
                        <p:par>
                          <p:cTn id="41" fill="hold">
                            <p:stCondLst>
                              <p:cond delay="4750"/>
                            </p:stCondLst>
                            <p:childTnLst>
                              <p:par>
                                <p:cTn id="42" presetID="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0" fill="hold"/>
                                        <p:tgtEl>
                                          <p:spTgt spid="5"/>
                                        </p:tgtEl>
                                        <p:attrNameLst>
                                          <p:attrName>ppt_x</p:attrName>
                                        </p:attrNameLst>
                                      </p:cBhvr>
                                      <p:tavLst>
                                        <p:tav tm="0">
                                          <p:val>
                                            <p:strVal val="1+#ppt_w/2"/>
                                          </p:val>
                                        </p:tav>
                                        <p:tav tm="100000">
                                          <p:val>
                                            <p:strVal val="#ppt_x"/>
                                          </p:val>
                                        </p:tav>
                                      </p:tavLst>
                                    </p:anim>
                                    <p:anim calcmode="lin" valueType="num">
                                      <p:cBhvr additive="base">
                                        <p:cTn id="4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381000" y="3154680"/>
            <a:ext cx="8991600" cy="47320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361555055"/>
              </p:ext>
            </p:extLst>
          </p:nvPr>
        </p:nvGraphicFramePr>
        <p:xfrm>
          <a:off x="9344891" y="2247900"/>
          <a:ext cx="8763000" cy="8213982"/>
        </p:xfrm>
        <a:graphic>
          <a:graphicData uri="http://schemas.openxmlformats.org/drawingml/2006/table">
            <a:tbl>
              <a:tblPr firstRow="1" firstCol="1" bandRow="1">
                <a:tableStyleId>{5C22544A-7EE6-4342-B048-85BDC9FD1C3A}</a:tableStyleId>
              </a:tblPr>
              <a:tblGrid>
                <a:gridCol w="3157838">
                  <a:extLst>
                    <a:ext uri="{9D8B030D-6E8A-4147-A177-3AD203B41FA5}">
                      <a16:colId xmlns:a16="http://schemas.microsoft.com/office/drawing/2014/main" val="20000"/>
                    </a:ext>
                  </a:extLst>
                </a:gridCol>
                <a:gridCol w="5605162">
                  <a:extLst>
                    <a:ext uri="{9D8B030D-6E8A-4147-A177-3AD203B41FA5}">
                      <a16:colId xmlns:a16="http://schemas.microsoft.com/office/drawing/2014/main" val="20001"/>
                    </a:ext>
                  </a:extLst>
                </a:gridCol>
              </a:tblGrid>
              <a:tr h="422576">
                <a:tc>
                  <a:txBody>
                    <a:bodyPr/>
                    <a:lstStyle/>
                    <a:p>
                      <a:pPr marL="0" marR="0" algn="ctr">
                        <a:lnSpc>
                          <a:spcPct val="120000"/>
                        </a:lnSpc>
                        <a:spcBef>
                          <a:spcPts val="0"/>
                        </a:spcBef>
                        <a:spcAft>
                          <a:spcPts val="0"/>
                        </a:spcAft>
                      </a:pPr>
                      <a:r>
                        <a:rPr lang="vi-VN" sz="3600" dirty="0">
                          <a:effectLst/>
                          <a:latin typeface="Times New Roman" pitchFamily="18" charset="0"/>
                          <a:cs typeface="Times New Roman" pitchFamily="18" charset="0"/>
                        </a:rPr>
                        <a:t>Tên cơ quan</a:t>
                      </a:r>
                      <a:endParaRPr lang="en-US" sz="360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3600" dirty="0">
                          <a:effectLst/>
                          <a:latin typeface="Times New Roman" pitchFamily="18" charset="0"/>
                          <a:cs typeface="Times New Roman" pitchFamily="18" charset="0"/>
                        </a:rPr>
                        <a:t>Chức năng</a:t>
                      </a:r>
                      <a:endParaRPr lang="en-US" sz="360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93798">
                <a:tc>
                  <a:txBody>
                    <a:bodyPr/>
                    <a:lstStyle/>
                    <a:p>
                      <a:pPr marL="0" marR="0" algn="l">
                        <a:lnSpc>
                          <a:spcPct val="120000"/>
                        </a:lnSpc>
                        <a:spcBef>
                          <a:spcPts val="0"/>
                        </a:spcBef>
                        <a:spcAft>
                          <a:spcPts val="0"/>
                        </a:spcAft>
                      </a:pPr>
                      <a:r>
                        <a:rPr lang="vi-VN" sz="3600" b="0">
                          <a:solidFill>
                            <a:srgbClr val="FF0000"/>
                          </a:solidFill>
                          <a:effectLst/>
                          <a:latin typeface="Times New Roman" pitchFamily="18" charset="0"/>
                          <a:cs typeface="Times New Roman" pitchFamily="18" charset="0"/>
                        </a:rPr>
                        <a:t>Buồng trứng</a:t>
                      </a:r>
                      <a:endParaRPr lang="en-US" sz="3600" b="0">
                        <a:solidFill>
                          <a:srgbClr val="FF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vi-VN" sz="3600" b="0" dirty="0">
                          <a:effectLst/>
                          <a:latin typeface="Times New Roman" pitchFamily="18" charset="0"/>
                          <a:cs typeface="Times New Roman" pitchFamily="18" charset="0"/>
                        </a:rPr>
                        <a:t>Sản sinh ra trứng</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tiết</a:t>
                      </a:r>
                      <a:r>
                        <a:rPr lang="en-US" sz="3600" b="0" dirty="0">
                          <a:effectLst/>
                          <a:latin typeface="Times New Roman" pitchFamily="18" charset="0"/>
                          <a:cs typeface="Times New Roman" pitchFamily="18" charset="0"/>
                        </a:rPr>
                        <a:t> hormone </a:t>
                      </a:r>
                      <a:r>
                        <a:rPr lang="en-US" sz="3600" b="0" dirty="0" err="1">
                          <a:effectLst/>
                          <a:latin typeface="Times New Roman" pitchFamily="18" charset="0"/>
                          <a:cs typeface="Times New Roman" pitchFamily="18" charset="0"/>
                        </a:rPr>
                        <a:t>sinh</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dục</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nữ</a:t>
                      </a:r>
                      <a:r>
                        <a:rPr lang="en-US" sz="3600" b="0" dirty="0">
                          <a:effectLst/>
                          <a:latin typeface="Times New Roman" pitchFamily="18" charset="0"/>
                          <a:cs typeface="Times New Roman" pitchFamily="18" charset="0"/>
                        </a:rPr>
                        <a:t> </a:t>
                      </a:r>
                      <a:endParaRPr lang="en-US" sz="3600" b="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57221">
                <a:tc>
                  <a:txBody>
                    <a:bodyPr/>
                    <a:lstStyle/>
                    <a:p>
                      <a:pPr marL="0" marR="0" algn="l">
                        <a:lnSpc>
                          <a:spcPct val="120000"/>
                        </a:lnSpc>
                        <a:spcBef>
                          <a:spcPts val="0"/>
                        </a:spcBef>
                        <a:spcAft>
                          <a:spcPts val="0"/>
                        </a:spcAft>
                      </a:pPr>
                      <a:r>
                        <a:rPr lang="en-US" sz="3600" b="0" dirty="0" err="1">
                          <a:solidFill>
                            <a:srgbClr val="FF0000"/>
                          </a:solidFill>
                          <a:effectLst/>
                          <a:latin typeface="Times New Roman" pitchFamily="18" charset="0"/>
                          <a:cs typeface="Times New Roman" pitchFamily="18" charset="0"/>
                        </a:rPr>
                        <a:t>Phễu</a:t>
                      </a:r>
                      <a:r>
                        <a:rPr lang="vi-VN" sz="3600" b="0" dirty="0">
                          <a:solidFill>
                            <a:srgbClr val="FF0000"/>
                          </a:solidFill>
                          <a:effectLst/>
                          <a:latin typeface="Times New Roman" pitchFamily="18" charset="0"/>
                          <a:cs typeface="Times New Roman" pitchFamily="18" charset="0"/>
                        </a:rPr>
                        <a:t> dẫn trứng</a:t>
                      </a:r>
                      <a:r>
                        <a:rPr lang="en-US" sz="3600" b="0" dirty="0">
                          <a:solidFill>
                            <a:srgbClr val="FF0000"/>
                          </a:solidFill>
                          <a:effectLst/>
                          <a:latin typeface="Times New Roman" pitchFamily="18" charset="0"/>
                          <a:cs typeface="Times New Roman" pitchFamily="18" charset="0"/>
                        </a:rPr>
                        <a:t>, </a:t>
                      </a:r>
                      <a:r>
                        <a:rPr lang="en-US" sz="3600" b="0" dirty="0" err="1">
                          <a:solidFill>
                            <a:srgbClr val="FF0000"/>
                          </a:solidFill>
                          <a:effectLst/>
                          <a:latin typeface="Times New Roman" pitchFamily="18" charset="0"/>
                          <a:cs typeface="Times New Roman" pitchFamily="18" charset="0"/>
                        </a:rPr>
                        <a:t>ống</a:t>
                      </a:r>
                      <a:r>
                        <a:rPr lang="en-US" sz="3600" b="0" dirty="0">
                          <a:solidFill>
                            <a:srgbClr val="FF0000"/>
                          </a:solidFill>
                          <a:effectLst/>
                          <a:latin typeface="Times New Roman" pitchFamily="18" charset="0"/>
                          <a:cs typeface="Times New Roman" pitchFamily="18" charset="0"/>
                        </a:rPr>
                        <a:t> </a:t>
                      </a:r>
                      <a:r>
                        <a:rPr lang="en-US" sz="3600" b="0" dirty="0" err="1">
                          <a:solidFill>
                            <a:srgbClr val="FF0000"/>
                          </a:solidFill>
                          <a:effectLst/>
                          <a:latin typeface="Times New Roman" pitchFamily="18" charset="0"/>
                          <a:cs typeface="Times New Roman" pitchFamily="18" charset="0"/>
                        </a:rPr>
                        <a:t>dẫn</a:t>
                      </a:r>
                      <a:r>
                        <a:rPr lang="en-US" sz="3600" b="0" dirty="0">
                          <a:solidFill>
                            <a:srgbClr val="FF0000"/>
                          </a:solidFill>
                          <a:effectLst/>
                          <a:latin typeface="Times New Roman" pitchFamily="18" charset="0"/>
                          <a:cs typeface="Times New Roman" pitchFamily="18" charset="0"/>
                        </a:rPr>
                        <a:t> </a:t>
                      </a:r>
                      <a:r>
                        <a:rPr lang="en-US" sz="3600" b="0" dirty="0" err="1">
                          <a:solidFill>
                            <a:srgbClr val="FF0000"/>
                          </a:solidFill>
                          <a:effectLst/>
                          <a:latin typeface="Times New Roman" pitchFamily="18" charset="0"/>
                          <a:cs typeface="Times New Roman" pitchFamily="18" charset="0"/>
                        </a:rPr>
                        <a:t>trứng</a:t>
                      </a:r>
                      <a:endParaRPr lang="en-US" sz="3600" b="0" dirty="0">
                        <a:solidFill>
                          <a:srgbClr val="FF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en-US" sz="3600" b="0">
                          <a:effectLst/>
                          <a:latin typeface="Times New Roman" pitchFamily="18" charset="0"/>
                          <a:cs typeface="Times New Roman" pitchFamily="18" charset="0"/>
                        </a:rPr>
                        <a:t>Phễu dẫn trứng hứng và đưa trứng rụng di chuyển đến ống dẫn trứng, tại đây có thể diễn ra quá trình thụ tinh</a:t>
                      </a:r>
                      <a:endParaRPr lang="en-US" sz="3600" b="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30003">
                <a:tc>
                  <a:txBody>
                    <a:bodyPr/>
                    <a:lstStyle/>
                    <a:p>
                      <a:pPr marL="0" marR="0" algn="l">
                        <a:lnSpc>
                          <a:spcPct val="120000"/>
                        </a:lnSpc>
                        <a:spcBef>
                          <a:spcPts val="0"/>
                        </a:spcBef>
                        <a:spcAft>
                          <a:spcPts val="0"/>
                        </a:spcAft>
                      </a:pPr>
                      <a:r>
                        <a:rPr lang="vi-VN" sz="3600" b="0">
                          <a:solidFill>
                            <a:srgbClr val="FF0000"/>
                          </a:solidFill>
                          <a:effectLst/>
                          <a:latin typeface="Times New Roman" pitchFamily="18" charset="0"/>
                          <a:cs typeface="Times New Roman" pitchFamily="18" charset="0"/>
                        </a:rPr>
                        <a:t>Tử cung</a:t>
                      </a:r>
                      <a:endParaRPr lang="en-US" sz="3600" b="0">
                        <a:solidFill>
                          <a:srgbClr val="FF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vi-VN" sz="3600" b="0">
                          <a:effectLst/>
                          <a:latin typeface="Times New Roman" pitchFamily="18" charset="0"/>
                          <a:cs typeface="Times New Roman" pitchFamily="18" charset="0"/>
                        </a:rPr>
                        <a:t>N</a:t>
                      </a:r>
                      <a:r>
                        <a:rPr lang="en-US" sz="3600" b="0">
                          <a:effectLst/>
                          <a:latin typeface="Times New Roman" pitchFamily="18" charset="0"/>
                          <a:cs typeface="Times New Roman" pitchFamily="18" charset="0"/>
                        </a:rPr>
                        <a:t>ơi n</a:t>
                      </a:r>
                      <a:r>
                        <a:rPr lang="vi-VN" sz="3600" b="0">
                          <a:effectLst/>
                          <a:latin typeface="Times New Roman" pitchFamily="18" charset="0"/>
                          <a:cs typeface="Times New Roman" pitchFamily="18" charset="0"/>
                        </a:rPr>
                        <a:t>uôi dưỡng thai nhi phát triển</a:t>
                      </a:r>
                      <a:endParaRPr lang="en-US" sz="3600" b="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85999">
                <a:tc>
                  <a:txBody>
                    <a:bodyPr/>
                    <a:lstStyle/>
                    <a:p>
                      <a:pPr marL="0" marR="0" algn="l">
                        <a:lnSpc>
                          <a:spcPct val="120000"/>
                        </a:lnSpc>
                        <a:spcBef>
                          <a:spcPts val="0"/>
                        </a:spcBef>
                        <a:spcAft>
                          <a:spcPts val="0"/>
                        </a:spcAft>
                      </a:pPr>
                      <a:r>
                        <a:rPr lang="vi-VN" sz="3600" b="0">
                          <a:solidFill>
                            <a:srgbClr val="FF0000"/>
                          </a:solidFill>
                          <a:effectLst/>
                          <a:latin typeface="Times New Roman" pitchFamily="18" charset="0"/>
                          <a:cs typeface="Times New Roman" pitchFamily="18" charset="0"/>
                        </a:rPr>
                        <a:t>Âm đạo </a:t>
                      </a:r>
                      <a:endParaRPr lang="en-US" sz="3600" b="0">
                        <a:solidFill>
                          <a:srgbClr val="FF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en-US" sz="3600" b="0">
                          <a:effectLst/>
                          <a:latin typeface="Times New Roman" pitchFamily="18" charset="0"/>
                          <a:cs typeface="Times New Roman" pitchFamily="18" charset="0"/>
                        </a:rPr>
                        <a:t>N</a:t>
                      </a:r>
                      <a:r>
                        <a:rPr lang="vi-VN" sz="3600" b="0">
                          <a:effectLst/>
                          <a:latin typeface="Times New Roman" pitchFamily="18" charset="0"/>
                          <a:cs typeface="Times New Roman" pitchFamily="18" charset="0"/>
                        </a:rPr>
                        <a:t>ơi tiếp nhận tinh trùng và</a:t>
                      </a:r>
                      <a:r>
                        <a:rPr lang="en-US" sz="3600" b="0">
                          <a:effectLst/>
                          <a:latin typeface="Times New Roman" pitchFamily="18" charset="0"/>
                          <a:cs typeface="Times New Roman" pitchFamily="18" charset="0"/>
                        </a:rPr>
                        <a:t> là</a:t>
                      </a:r>
                      <a:r>
                        <a:rPr lang="vi-VN" sz="3600" b="0">
                          <a:effectLst/>
                          <a:latin typeface="Times New Roman" pitchFamily="18" charset="0"/>
                          <a:cs typeface="Times New Roman" pitchFamily="18" charset="0"/>
                        </a:rPr>
                        <a:t> đường ra của trẻ sơ sinh.</a:t>
                      </a:r>
                      <a:endParaRPr lang="en-US" sz="3600" b="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30003">
                <a:tc>
                  <a:txBody>
                    <a:bodyPr/>
                    <a:lstStyle/>
                    <a:p>
                      <a:pPr marL="0" marR="0" algn="l">
                        <a:lnSpc>
                          <a:spcPct val="120000"/>
                        </a:lnSpc>
                        <a:spcBef>
                          <a:spcPts val="0"/>
                        </a:spcBef>
                        <a:spcAft>
                          <a:spcPts val="0"/>
                        </a:spcAft>
                      </a:pPr>
                      <a:r>
                        <a:rPr lang="vi-VN" sz="3600" b="0">
                          <a:solidFill>
                            <a:srgbClr val="FF0000"/>
                          </a:solidFill>
                          <a:effectLst/>
                          <a:latin typeface="Times New Roman" pitchFamily="18" charset="0"/>
                          <a:cs typeface="Times New Roman" pitchFamily="18" charset="0"/>
                        </a:rPr>
                        <a:t>Tuyến </a:t>
                      </a:r>
                      <a:r>
                        <a:rPr lang="en-US" sz="3600" b="0">
                          <a:solidFill>
                            <a:srgbClr val="FF0000"/>
                          </a:solidFill>
                          <a:effectLst/>
                          <a:latin typeface="Times New Roman" pitchFamily="18" charset="0"/>
                          <a:cs typeface="Times New Roman" pitchFamily="18" charset="0"/>
                        </a:rPr>
                        <a:t>sinh dục</a:t>
                      </a:r>
                      <a:endParaRPr lang="en-US" sz="3600" b="0">
                        <a:solidFill>
                          <a:srgbClr val="FF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vi-VN" sz="3600" b="0" dirty="0">
                          <a:effectLst/>
                          <a:latin typeface="Times New Roman" pitchFamily="18" charset="0"/>
                          <a:cs typeface="Times New Roman" pitchFamily="18" charset="0"/>
                        </a:rPr>
                        <a:t>Tiết dịch nhờn bôi trơn</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âm</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đạo</a:t>
                      </a:r>
                      <a:endParaRPr lang="en-US" sz="3600" b="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Title 1"/>
          <p:cNvSpPr>
            <a:spLocks noGrp="1"/>
          </p:cNvSpPr>
          <p:nvPr>
            <p:ph type="title"/>
          </p:nvPr>
        </p:nvSpPr>
        <p:spPr>
          <a:xfrm>
            <a:off x="1257300" y="547688"/>
            <a:ext cx="15773400" cy="1988345"/>
          </a:xfrm>
        </p:spPr>
        <p:txBody>
          <a:bodyPr>
            <a:noAutofit/>
          </a:bodyPr>
          <a:lstStyle/>
          <a:p>
            <a:br>
              <a:rPr lang="en-US" sz="4000" dirty="0">
                <a:solidFill>
                  <a:srgbClr val="C00000"/>
                </a:solidFill>
                <a:latin typeface="Times New Roman" pitchFamily="18" charset="0"/>
                <a:cs typeface="Times New Roman" pitchFamily="18" charset="0"/>
              </a:rPr>
            </a:br>
            <a:r>
              <a:rPr lang="en-US" sz="4000" dirty="0" err="1">
                <a:solidFill>
                  <a:srgbClr val="C00000"/>
                </a:solidFill>
                <a:latin typeface="Times New Roman" pitchFamily="18" charset="0"/>
                <a:cs typeface="Times New Roman" pitchFamily="18" charset="0"/>
              </a:rPr>
              <a:t>Nhiệm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vụ</a:t>
            </a:r>
            <a:r>
              <a:rPr lang="en-US" sz="4000" dirty="0">
                <a:solidFill>
                  <a:srgbClr val="C00000"/>
                </a:solidFill>
                <a:latin typeface="Times New Roman" pitchFamily="18" charset="0"/>
                <a:cs typeface="Times New Roman" pitchFamily="18" charset="0"/>
              </a:rPr>
              <a:t> 2: Đ</a:t>
            </a:r>
            <a:r>
              <a:rPr lang="vi-VN" sz="4000" dirty="0">
                <a:solidFill>
                  <a:srgbClr val="C00000"/>
                </a:solidFill>
                <a:latin typeface="Times New Roman" pitchFamily="18" charset="0"/>
                <a:cs typeface="Times New Roman" pitchFamily="18" charset="0"/>
              </a:rPr>
              <a:t>iền những từ còn thiếu vào hình sau và trình bày chức năng của từng cơ quan trong hệ sinh dục </a:t>
            </a:r>
            <a:r>
              <a:rPr lang="en-US" sz="4000" dirty="0" err="1">
                <a:solidFill>
                  <a:srgbClr val="C00000"/>
                </a:solidFill>
                <a:latin typeface="Times New Roman" pitchFamily="18" charset="0"/>
                <a:cs typeface="Times New Roman" pitchFamily="18" charset="0"/>
              </a:rPr>
              <a:t>nữ</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4361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71500"/>
            <a:ext cx="17068800" cy="707886"/>
          </a:xfrm>
          <a:prstGeom prst="rect">
            <a:avLst/>
          </a:prstGeom>
          <a:noFill/>
        </p:spPr>
        <p:txBody>
          <a:bodyPr wrap="square" rtlCol="0">
            <a:spAutoFit/>
          </a:bodyPr>
          <a:lstStyle/>
          <a:p>
            <a:r>
              <a:rPr lang="vi-VN" sz="4000" dirty="0">
                <a:latin typeface="+mj-lt"/>
              </a:rPr>
              <a:t>Tinh hoàn nằm trong bìu có thuận lợi gì cho việc sản sinh tinh trùng?</a:t>
            </a:r>
            <a:endParaRPr lang="en-US" sz="4000" dirty="0">
              <a:latin typeface="+mj-lt"/>
            </a:endParaRPr>
          </a:p>
        </p:txBody>
      </p:sp>
      <mc:AlternateContent xmlns:mc="http://schemas.openxmlformats.org/markup-compatibility/2006" xmlns:a14="http://schemas.microsoft.com/office/drawing/2010/main">
        <mc:Choice Requires="a14">
          <p:sp>
            <p:nvSpPr>
              <p:cNvPr id="5" name="TextBox 4"/>
              <p:cNvSpPr txBox="1"/>
              <p:nvPr/>
            </p:nvSpPr>
            <p:spPr>
              <a:xfrm>
                <a:off x="762000" y="7971329"/>
                <a:ext cx="17068800" cy="1323439"/>
              </a:xfrm>
              <a:prstGeom prst="rect">
                <a:avLst/>
              </a:prstGeom>
              <a:noFill/>
            </p:spPr>
            <p:txBody>
              <a:bodyPr wrap="square" rtlCol="0">
                <a:spAutoFit/>
              </a:bodyPr>
              <a:lstStyle/>
              <a:p>
                <a:r>
                  <a:rPr lang="vi-VN" sz="4000" dirty="0">
                    <a:latin typeface="+mj-lt"/>
                  </a:rPr>
                  <a:t>Tinh hoàn nằm trong bìu </a:t>
                </a:r>
                <a:r>
                  <a:rPr lang="vi-VN" sz="4000">
                    <a:latin typeface="+mj-lt"/>
                  </a:rPr>
                  <a:t>giúp tạo</a:t>
                </a:r>
                <a:r>
                  <a:rPr lang="en-US" sz="4000">
                    <a:latin typeface="+mj-lt"/>
                  </a:rPr>
                  <a:t> </a:t>
                </a:r>
                <a:r>
                  <a:rPr lang="en-US" sz="4000">
                    <a:latin typeface="Times New Roman" panose="02020603050405020304" pitchFamily="18" charset="0"/>
                    <a:cs typeface="Times New Roman" panose="02020603050405020304" pitchFamily="18" charset="0"/>
                  </a:rPr>
                  <a:t>n</a:t>
                </a:r>
                <a:r>
                  <a:rPr lang="vi-VN" sz="4000">
                    <a:latin typeface="Times New Roman" panose="02020603050405020304" pitchFamily="18" charset="0"/>
                    <a:cs typeface="Times New Roman" panose="02020603050405020304" pitchFamily="18" charset="0"/>
                  </a:rPr>
                  <a:t>h</a:t>
                </a:r>
                <a:r>
                  <a:rPr lang="vi-VN" sz="4000">
                    <a:latin typeface="+mj-lt"/>
                  </a:rPr>
                  <a:t>iệt </a:t>
                </a:r>
                <a:r>
                  <a:rPr lang="vi-VN" sz="4000" dirty="0">
                    <a:latin typeface="+mj-lt"/>
                  </a:rPr>
                  <a:t>độ thích hợp để sản sinh tinh trùng là khoảng 35</a:t>
                </a:r>
                <a14:m>
                  <m:oMath xmlns:m="http://schemas.openxmlformats.org/officeDocument/2006/math">
                    <m:r>
                      <a:rPr lang="vi-VN" sz="4000">
                        <a:latin typeface="Cambria Math"/>
                      </a:rPr>
                      <m:t>°</m:t>
                    </m:r>
                    <m:r>
                      <m:rPr>
                        <m:sty m:val="p"/>
                      </m:rPr>
                      <a:rPr lang="vi-VN" sz="4000">
                        <a:latin typeface="Cambria Math"/>
                      </a:rPr>
                      <m:t>C</m:t>
                    </m:r>
                  </m:oMath>
                </a14:m>
                <a:r>
                  <a:rPr lang="vi-VN" sz="4000" dirty="0">
                    <a:latin typeface="+mj-lt"/>
                  </a:rPr>
                  <a:t>.</a:t>
                </a:r>
                <a:endParaRPr lang="en-US" sz="4000" dirty="0">
                  <a:solidFill>
                    <a:srgbClr val="C00000"/>
                  </a:solidFill>
                  <a:latin typeface="+mj-lt"/>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62000" y="7971329"/>
                <a:ext cx="17068800" cy="1323439"/>
              </a:xfrm>
              <a:prstGeom prst="rect">
                <a:avLst/>
              </a:prstGeom>
              <a:blipFill>
                <a:blip r:embed="rId2"/>
                <a:stretch>
                  <a:fillRect l="-1250" t="-8756" b="-18433"/>
                </a:stretch>
              </a:blipFill>
            </p:spPr>
            <p:txBody>
              <a:bodyPr/>
              <a:lstStyle/>
              <a:p>
                <a:r>
                  <a:rPr lang="en-SG">
                    <a:noFill/>
                  </a:rPr>
                  <a:t> </a:t>
                </a:r>
              </a:p>
            </p:txBody>
          </p:sp>
        </mc:Fallback>
      </mc:AlternateContent>
      <p:pic>
        <p:nvPicPr>
          <p:cNvPr id="4098" name="Picture 2" descr="Tinh hoàn là gì? Cấu tạo, chức năng và những bệnh lý thường gặ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1866899"/>
            <a:ext cx="10172700" cy="605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dục</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sp>
        <p:nvSpPr>
          <p:cNvPr id="2" name="TextBox 1"/>
          <p:cNvSpPr txBox="1"/>
          <p:nvPr/>
        </p:nvSpPr>
        <p:spPr>
          <a:xfrm>
            <a:off x="1752600" y="1562100"/>
            <a:ext cx="14479772" cy="3170099"/>
          </a:xfrm>
          <a:prstGeom prst="rect">
            <a:avLst/>
          </a:prstGeom>
          <a:noFill/>
        </p:spPr>
        <p:txBody>
          <a:bodyPr wrap="square" rtlCol="0">
            <a:spAutoFit/>
          </a:bodyPr>
          <a:lstStyle/>
          <a:p>
            <a:r>
              <a:rPr lang="vi-VN" sz="4000" dirty="0">
                <a:solidFill>
                  <a:schemeClr val="bg1"/>
                </a:solidFill>
                <a:latin typeface="Times New Roman" pitchFamily="18" charset="0"/>
                <a:cs typeface="Times New Roman" pitchFamily="18" charset="0"/>
              </a:rPr>
              <a:t>Cơ quan sinh dục ở nam gồm hai tinh hoàn nằm trong bìu, mào tình, ống dẫn tinh</a:t>
            </a:r>
            <a:r>
              <a:rPr lang="vi-VN" sz="4000">
                <a:solidFill>
                  <a:schemeClr val="bg1"/>
                </a:solidFill>
                <a:latin typeface="Times New Roman" pitchFamily="18" charset="0"/>
                <a:cs typeface="Times New Roman" pitchFamily="18" charset="0"/>
              </a:rPr>
              <a:t>, </a:t>
            </a:r>
            <a:r>
              <a:rPr lang="en-US" sz="4000">
                <a:solidFill>
                  <a:schemeClr val="bg1"/>
                </a:solidFill>
                <a:latin typeface="Times New Roman" pitchFamily="18" charset="0"/>
                <a:cs typeface="Times New Roman" pitchFamily="18" charset="0"/>
              </a:rPr>
              <a:t>túi tinh, </a:t>
            </a:r>
            <a:r>
              <a:rPr lang="vi-VN" sz="4000">
                <a:solidFill>
                  <a:schemeClr val="bg1"/>
                </a:solidFill>
                <a:latin typeface="Times New Roman" pitchFamily="18" charset="0"/>
                <a:cs typeface="Times New Roman" pitchFamily="18" charset="0"/>
              </a:rPr>
              <a:t>ống </a:t>
            </a:r>
            <a:r>
              <a:rPr lang="vi-VN" sz="4000" dirty="0">
                <a:solidFill>
                  <a:schemeClr val="bg1"/>
                </a:solidFill>
                <a:latin typeface="Times New Roman" pitchFamily="18" charset="0"/>
                <a:cs typeface="Times New Roman" pitchFamily="18" charset="0"/>
              </a:rPr>
              <a:t>đái, dương vật. </a:t>
            </a:r>
          </a:p>
          <a:p>
            <a:r>
              <a:rPr lang="vi-VN" sz="4000" dirty="0">
                <a:solidFill>
                  <a:schemeClr val="bg1"/>
                </a:solidFill>
                <a:latin typeface="Times New Roman" pitchFamily="18" charset="0"/>
                <a:cs typeface="Times New Roman" pitchFamily="18" charset="0"/>
              </a:rPr>
              <a:t>Cơ quan sinh dục ở nữ gồm hai buồng trứng nằm trong khoang bụng, ống dẫn trứng, tử cung và âm đạo.</a:t>
            </a:r>
          </a:p>
          <a:p>
            <a:endParaRPr lang="en-US" sz="4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61942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19643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078039"/>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err="1">
                <a:solidFill>
                  <a:srgbClr val="7030A0"/>
                </a:solidFill>
                <a:latin typeface="Times New Roman" pitchFamily="18" charset="0"/>
                <a:cs typeface="Times New Roman" pitchFamily="18" charset="0"/>
              </a:rPr>
              <a:t>Quan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video</a:t>
            </a:r>
          </a:p>
          <a:p>
            <a:endParaRPr lang="en-US" sz="44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2.</a:t>
            </a: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932578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0020" y="0"/>
            <a:ext cx="6057900" cy="938212"/>
          </a:xfrm>
        </p:spPr>
        <p:txBody>
          <a:bodyPr>
            <a:normAutofit/>
          </a:bodyPr>
          <a:lstStyle/>
          <a:p>
            <a:pPr algn="ctr"/>
            <a:r>
              <a:rPr lang="en-US" sz="4000" b="1" dirty="0">
                <a:solidFill>
                  <a:srgbClr val="C00000"/>
                </a:solidFill>
                <a:latin typeface="Times New Roman" pitchFamily="18" charset="0"/>
                <a:cs typeface="Times New Roman" pitchFamily="18" charset="0"/>
              </a:rPr>
              <a:t>PHIẾU HỌC TẬP SỐ 2</a:t>
            </a:r>
          </a:p>
        </p:txBody>
      </p:sp>
      <p:graphicFrame>
        <p:nvGraphicFramePr>
          <p:cNvPr id="5" name="Table 4"/>
          <p:cNvGraphicFramePr>
            <a:graphicFrameLocks noGrp="1"/>
          </p:cNvGraphicFramePr>
          <p:nvPr>
            <p:extLst>
              <p:ext uri="{D42A27DB-BD31-4B8C-83A1-F6EECF244321}">
                <p14:modId xmlns:p14="http://schemas.microsoft.com/office/powerpoint/2010/main" val="1281452441"/>
              </p:ext>
            </p:extLst>
          </p:nvPr>
        </p:nvGraphicFramePr>
        <p:xfrm>
          <a:off x="9069902" y="938212"/>
          <a:ext cx="8991600" cy="9254881"/>
        </p:xfrm>
        <a:graphic>
          <a:graphicData uri="http://schemas.openxmlformats.org/drawingml/2006/table">
            <a:tbl>
              <a:tblPr firstRow="1" firstCol="1" bandRow="1">
                <a:tableStyleId>{5C22544A-7EE6-4342-B048-85BDC9FD1C3A}</a:tableStyleId>
              </a:tblPr>
              <a:tblGrid>
                <a:gridCol w="1455464">
                  <a:extLst>
                    <a:ext uri="{9D8B030D-6E8A-4147-A177-3AD203B41FA5}">
                      <a16:colId xmlns:a16="http://schemas.microsoft.com/office/drawing/2014/main" val="20000"/>
                    </a:ext>
                  </a:extLst>
                </a:gridCol>
                <a:gridCol w="3651854">
                  <a:extLst>
                    <a:ext uri="{9D8B030D-6E8A-4147-A177-3AD203B41FA5}">
                      <a16:colId xmlns:a16="http://schemas.microsoft.com/office/drawing/2014/main" val="20001"/>
                    </a:ext>
                  </a:extLst>
                </a:gridCol>
                <a:gridCol w="3884282">
                  <a:extLst>
                    <a:ext uri="{9D8B030D-6E8A-4147-A177-3AD203B41FA5}">
                      <a16:colId xmlns:a16="http://schemas.microsoft.com/office/drawing/2014/main" val="20002"/>
                    </a:ext>
                  </a:extLst>
                </a:gridCol>
              </a:tblGrid>
              <a:tr h="1577842">
                <a:tc>
                  <a:txBody>
                    <a:bodyPr/>
                    <a:lstStyle/>
                    <a:p>
                      <a:pPr marL="0" marR="0" algn="ctr">
                        <a:lnSpc>
                          <a:spcPct val="120000"/>
                        </a:lnSpc>
                        <a:spcBef>
                          <a:spcPts val="0"/>
                        </a:spcBef>
                        <a:spcAft>
                          <a:spcPts val="0"/>
                        </a:spcAft>
                      </a:pPr>
                      <a:r>
                        <a:rPr lang="en-US" sz="3600" dirty="0" err="1">
                          <a:solidFill>
                            <a:srgbClr val="FF0000"/>
                          </a:solidFill>
                          <a:effectLst/>
                          <a:latin typeface="Times New Roman" pitchFamily="18" charset="0"/>
                          <a:cs typeface="Times New Roman" pitchFamily="18" charset="0"/>
                        </a:rPr>
                        <a:t>Tiêu</a:t>
                      </a:r>
                      <a:r>
                        <a:rPr lang="en-US" sz="3600" dirty="0">
                          <a:solidFill>
                            <a:srgbClr val="FF0000"/>
                          </a:solidFill>
                          <a:effectLst/>
                          <a:latin typeface="Times New Roman" pitchFamily="18" charset="0"/>
                          <a:cs typeface="Times New Roman" pitchFamily="18" charset="0"/>
                        </a:rPr>
                        <a:t> chí</a:t>
                      </a:r>
                      <a:endParaRPr lang="en-US" sz="3600" dirty="0">
                        <a:solidFill>
                          <a:srgbClr val="FF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600" dirty="0" err="1">
                          <a:solidFill>
                            <a:srgbClr val="FF0000"/>
                          </a:solidFill>
                          <a:effectLst/>
                          <a:latin typeface="Times New Roman" pitchFamily="18" charset="0"/>
                          <a:cs typeface="Times New Roman" pitchFamily="18" charset="0"/>
                        </a:rPr>
                        <a:t>Thụ</a:t>
                      </a:r>
                      <a:r>
                        <a:rPr lang="en-US" sz="3600" dirty="0">
                          <a:solidFill>
                            <a:srgbClr val="FF0000"/>
                          </a:solidFill>
                          <a:effectLst/>
                          <a:latin typeface="Times New Roman" pitchFamily="18" charset="0"/>
                          <a:cs typeface="Times New Roman" pitchFamily="18" charset="0"/>
                        </a:rPr>
                        <a:t> </a:t>
                      </a:r>
                      <a:r>
                        <a:rPr lang="en-US" sz="3600" dirty="0" err="1">
                          <a:solidFill>
                            <a:srgbClr val="FF0000"/>
                          </a:solidFill>
                          <a:effectLst/>
                          <a:latin typeface="Times New Roman" pitchFamily="18" charset="0"/>
                          <a:cs typeface="Times New Roman" pitchFamily="18" charset="0"/>
                        </a:rPr>
                        <a:t>tinh</a:t>
                      </a:r>
                      <a:endParaRPr lang="en-US" sz="3600" dirty="0">
                        <a:solidFill>
                          <a:srgbClr val="FF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600">
                          <a:solidFill>
                            <a:srgbClr val="FF0000"/>
                          </a:solidFill>
                          <a:effectLst/>
                          <a:latin typeface="Times New Roman" pitchFamily="18" charset="0"/>
                          <a:cs typeface="Times New Roman" pitchFamily="18" charset="0"/>
                        </a:rPr>
                        <a:t>Thụ thai</a:t>
                      </a:r>
                      <a:endParaRPr lang="en-US" sz="3600">
                        <a:solidFill>
                          <a:srgbClr val="FF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59013">
                <a:tc>
                  <a:txBody>
                    <a:bodyPr/>
                    <a:lstStyle/>
                    <a:p>
                      <a:pPr marL="0" marR="0">
                        <a:lnSpc>
                          <a:spcPct val="120000"/>
                        </a:lnSpc>
                        <a:spcBef>
                          <a:spcPts val="0"/>
                        </a:spcBef>
                        <a:spcAft>
                          <a:spcPts val="0"/>
                        </a:spcAft>
                      </a:pPr>
                      <a:r>
                        <a:rPr lang="en-US" sz="3600">
                          <a:solidFill>
                            <a:schemeClr val="tx1"/>
                          </a:solidFill>
                          <a:effectLst/>
                          <a:latin typeface="Times New Roman" pitchFamily="18" charset="0"/>
                          <a:cs typeface="Times New Roman" pitchFamily="18" charset="0"/>
                        </a:rPr>
                        <a:t>Khái niệm</a:t>
                      </a:r>
                      <a:endParaRPr lang="en-US" sz="3600">
                        <a:solidFill>
                          <a:schemeClr val="tx1"/>
                        </a:solidFill>
                        <a:effectLst/>
                        <a:latin typeface="Times New Roman" pitchFamily="18" charset="0"/>
                        <a:ea typeface="Calibri"/>
                        <a:cs typeface="Times New Roman" pitchFamily="18" charset="0"/>
                      </a:endParaRPr>
                    </a:p>
                  </a:txBody>
                  <a:tcPr marL="95250" marR="9525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3600" dirty="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360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559013">
                <a:tc>
                  <a:txBody>
                    <a:bodyPr/>
                    <a:lstStyle/>
                    <a:p>
                      <a:pPr marL="0" marR="0">
                        <a:lnSpc>
                          <a:spcPct val="120000"/>
                        </a:lnSpc>
                        <a:spcBef>
                          <a:spcPts val="0"/>
                        </a:spcBef>
                        <a:spcAft>
                          <a:spcPts val="0"/>
                        </a:spcAft>
                      </a:pPr>
                      <a:r>
                        <a:rPr lang="en-US" sz="3600">
                          <a:solidFill>
                            <a:schemeClr val="tx1"/>
                          </a:solidFill>
                          <a:effectLst/>
                          <a:latin typeface="Times New Roman" pitchFamily="18" charset="0"/>
                          <a:cs typeface="Times New Roman" pitchFamily="18" charset="0"/>
                        </a:rPr>
                        <a:t>Vị trí</a:t>
                      </a:r>
                    </a:p>
                    <a:p>
                      <a:pPr marL="0" marR="0">
                        <a:lnSpc>
                          <a:spcPct val="120000"/>
                        </a:lnSpc>
                        <a:spcBef>
                          <a:spcPts val="0"/>
                        </a:spcBef>
                        <a:spcAft>
                          <a:spcPts val="0"/>
                        </a:spcAft>
                      </a:pPr>
                      <a:r>
                        <a:rPr lang="en-US" sz="3600">
                          <a:solidFill>
                            <a:schemeClr val="tx1"/>
                          </a:solidFill>
                          <a:effectLst/>
                          <a:latin typeface="Times New Roman" pitchFamily="18" charset="0"/>
                          <a:cs typeface="Times New Roman" pitchFamily="18" charset="0"/>
                        </a:rPr>
                        <a:t>diễn ra</a:t>
                      </a:r>
                      <a:endParaRPr lang="en-US" sz="3600">
                        <a:solidFill>
                          <a:schemeClr val="tx1"/>
                        </a:solidFill>
                        <a:effectLst/>
                        <a:latin typeface="Times New Roman" pitchFamily="18" charset="0"/>
                        <a:ea typeface="Calibri"/>
                        <a:cs typeface="Times New Roman" pitchFamily="18" charset="0"/>
                      </a:endParaRPr>
                    </a:p>
                  </a:txBody>
                  <a:tcPr marL="95250" marR="9525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3600" dirty="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3600" dirty="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559013">
                <a:tc>
                  <a:txBody>
                    <a:bodyPr/>
                    <a:lstStyle/>
                    <a:p>
                      <a:pPr marL="0" marR="0">
                        <a:lnSpc>
                          <a:spcPct val="120000"/>
                        </a:lnSpc>
                        <a:spcBef>
                          <a:spcPts val="0"/>
                        </a:spcBef>
                        <a:spcAft>
                          <a:spcPts val="0"/>
                        </a:spcAft>
                      </a:pPr>
                      <a:r>
                        <a:rPr lang="en-US" sz="3600">
                          <a:solidFill>
                            <a:schemeClr val="tx1"/>
                          </a:solidFill>
                          <a:effectLst/>
                          <a:latin typeface="Times New Roman" pitchFamily="18" charset="0"/>
                          <a:cs typeface="Times New Roman" pitchFamily="18" charset="0"/>
                        </a:rPr>
                        <a:t>Điều kiện</a:t>
                      </a:r>
                      <a:endParaRPr lang="en-US" sz="3600">
                        <a:solidFill>
                          <a:schemeClr val="tx1"/>
                        </a:solidFill>
                        <a:effectLst/>
                        <a:latin typeface="Times New Roman" pitchFamily="18" charset="0"/>
                        <a:ea typeface="Calibri"/>
                        <a:cs typeface="Times New Roman" pitchFamily="18" charset="0"/>
                      </a:endParaRPr>
                    </a:p>
                  </a:txBody>
                  <a:tcPr marL="95250" marR="9525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360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3600" dirty="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4" name="Picture 3">
            <a:extLst>
              <a:ext uri="{FF2B5EF4-FFF2-40B4-BE49-F238E27FC236}">
                <a16:creationId xmlns:a16="http://schemas.microsoft.com/office/drawing/2014/main" id="{6F2F9338-B906-E533-FD0C-891B5ADBCCBB}"/>
              </a:ext>
            </a:extLst>
          </p:cNvPr>
          <p:cNvPicPr>
            <a:picLocks noChangeAspect="1"/>
          </p:cNvPicPr>
          <p:nvPr/>
        </p:nvPicPr>
        <p:blipFill>
          <a:blip r:embed="rId2"/>
          <a:stretch>
            <a:fillRect/>
          </a:stretch>
        </p:blipFill>
        <p:spPr>
          <a:xfrm>
            <a:off x="0" y="938212"/>
            <a:ext cx="8991600" cy="9573970"/>
          </a:xfrm>
          <a:prstGeom prst="rect">
            <a:avLst/>
          </a:prstGeom>
        </p:spPr>
      </p:pic>
    </p:spTree>
    <p:extLst>
      <p:ext uri="{BB962C8B-B14F-4D97-AF65-F5344CB8AC3E}">
        <p14:creationId xmlns:p14="http://schemas.microsoft.com/office/powerpoint/2010/main" val="3114782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latin typeface="Times New Roman" pitchFamily="18" charset="0"/>
                <a:cs typeface="Times New Roman" pitchFamily="18" charset="0"/>
              </a:rPr>
              <a:t>PHIẾU HỌC TẬP SỐ 2</a:t>
            </a:r>
          </a:p>
        </p:txBody>
      </p:sp>
      <p:graphicFrame>
        <p:nvGraphicFramePr>
          <p:cNvPr id="5" name="Table 4"/>
          <p:cNvGraphicFramePr>
            <a:graphicFrameLocks noGrp="1"/>
          </p:cNvGraphicFramePr>
          <p:nvPr>
            <p:extLst>
              <p:ext uri="{D42A27DB-BD31-4B8C-83A1-F6EECF244321}">
                <p14:modId xmlns:p14="http://schemas.microsoft.com/office/powerpoint/2010/main" val="4003348272"/>
              </p:ext>
            </p:extLst>
          </p:nvPr>
        </p:nvGraphicFramePr>
        <p:xfrm>
          <a:off x="1295400" y="2247900"/>
          <a:ext cx="16230599" cy="7467599"/>
        </p:xfrm>
        <a:graphic>
          <a:graphicData uri="http://schemas.openxmlformats.org/drawingml/2006/table">
            <a:tbl>
              <a:tblPr firstRow="1" firstCol="1" bandRow="1">
                <a:tableStyleId>{5C22544A-7EE6-4342-B048-85BDC9FD1C3A}</a:tableStyleId>
              </a:tblPr>
              <a:tblGrid>
                <a:gridCol w="2627235">
                  <a:extLst>
                    <a:ext uri="{9D8B030D-6E8A-4147-A177-3AD203B41FA5}">
                      <a16:colId xmlns:a16="http://schemas.microsoft.com/office/drawing/2014/main" val="20000"/>
                    </a:ext>
                  </a:extLst>
                </a:gridCol>
                <a:gridCol w="6591906">
                  <a:extLst>
                    <a:ext uri="{9D8B030D-6E8A-4147-A177-3AD203B41FA5}">
                      <a16:colId xmlns:a16="http://schemas.microsoft.com/office/drawing/2014/main" val="20001"/>
                    </a:ext>
                  </a:extLst>
                </a:gridCol>
                <a:gridCol w="7011458">
                  <a:extLst>
                    <a:ext uri="{9D8B030D-6E8A-4147-A177-3AD203B41FA5}">
                      <a16:colId xmlns:a16="http://schemas.microsoft.com/office/drawing/2014/main" val="20002"/>
                    </a:ext>
                  </a:extLst>
                </a:gridCol>
              </a:tblGrid>
              <a:tr h="877142">
                <a:tc>
                  <a:txBody>
                    <a:bodyPr/>
                    <a:lstStyle/>
                    <a:p>
                      <a:pPr marL="0" marR="0" algn="ctr">
                        <a:lnSpc>
                          <a:spcPct val="120000"/>
                        </a:lnSpc>
                        <a:spcBef>
                          <a:spcPts val="0"/>
                        </a:spcBef>
                        <a:spcAft>
                          <a:spcPts val="0"/>
                        </a:spcAft>
                      </a:pPr>
                      <a:r>
                        <a:rPr lang="en-US" sz="3600" dirty="0" err="1">
                          <a:solidFill>
                            <a:srgbClr val="FF0000"/>
                          </a:solidFill>
                          <a:effectLst/>
                          <a:latin typeface="Times New Roman" pitchFamily="18" charset="0"/>
                          <a:cs typeface="Times New Roman" pitchFamily="18" charset="0"/>
                        </a:rPr>
                        <a:t>Tiêu</a:t>
                      </a:r>
                      <a:r>
                        <a:rPr lang="en-US" sz="3600" dirty="0">
                          <a:solidFill>
                            <a:srgbClr val="FF0000"/>
                          </a:solidFill>
                          <a:effectLst/>
                          <a:latin typeface="Times New Roman" pitchFamily="18" charset="0"/>
                          <a:cs typeface="Times New Roman" pitchFamily="18" charset="0"/>
                        </a:rPr>
                        <a:t> chí</a:t>
                      </a:r>
                      <a:endParaRPr lang="en-US" sz="3600" dirty="0">
                        <a:solidFill>
                          <a:srgbClr val="FF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600" dirty="0" err="1">
                          <a:solidFill>
                            <a:srgbClr val="FF0000"/>
                          </a:solidFill>
                          <a:effectLst/>
                          <a:latin typeface="Times New Roman" pitchFamily="18" charset="0"/>
                          <a:cs typeface="Times New Roman" pitchFamily="18" charset="0"/>
                        </a:rPr>
                        <a:t>Thụ</a:t>
                      </a:r>
                      <a:r>
                        <a:rPr lang="en-US" sz="3600" dirty="0">
                          <a:solidFill>
                            <a:srgbClr val="FF0000"/>
                          </a:solidFill>
                          <a:effectLst/>
                          <a:latin typeface="Times New Roman" pitchFamily="18" charset="0"/>
                          <a:cs typeface="Times New Roman" pitchFamily="18" charset="0"/>
                        </a:rPr>
                        <a:t> </a:t>
                      </a:r>
                      <a:r>
                        <a:rPr lang="en-US" sz="3600" dirty="0" err="1">
                          <a:solidFill>
                            <a:srgbClr val="FF0000"/>
                          </a:solidFill>
                          <a:effectLst/>
                          <a:latin typeface="Times New Roman" pitchFamily="18" charset="0"/>
                          <a:cs typeface="Times New Roman" pitchFamily="18" charset="0"/>
                        </a:rPr>
                        <a:t>tinh</a:t>
                      </a:r>
                      <a:endParaRPr lang="en-US" sz="3600" dirty="0">
                        <a:solidFill>
                          <a:srgbClr val="FF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600">
                          <a:solidFill>
                            <a:srgbClr val="FF0000"/>
                          </a:solidFill>
                          <a:effectLst/>
                          <a:latin typeface="Times New Roman" pitchFamily="18" charset="0"/>
                          <a:cs typeface="Times New Roman" pitchFamily="18" charset="0"/>
                        </a:rPr>
                        <a:t>Thụ thai</a:t>
                      </a:r>
                      <a:endParaRPr lang="en-US" sz="3600">
                        <a:solidFill>
                          <a:srgbClr val="FF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96819">
                <a:tc>
                  <a:txBody>
                    <a:bodyPr/>
                    <a:lstStyle/>
                    <a:p>
                      <a:pPr marL="0" marR="0">
                        <a:lnSpc>
                          <a:spcPct val="120000"/>
                        </a:lnSpc>
                        <a:spcBef>
                          <a:spcPts val="0"/>
                        </a:spcBef>
                        <a:spcAft>
                          <a:spcPts val="0"/>
                        </a:spcAft>
                      </a:pPr>
                      <a:r>
                        <a:rPr lang="en-US" sz="3600">
                          <a:solidFill>
                            <a:schemeClr val="tx1"/>
                          </a:solidFill>
                          <a:effectLst/>
                          <a:latin typeface="Times New Roman" pitchFamily="18" charset="0"/>
                          <a:cs typeface="Times New Roman" pitchFamily="18" charset="0"/>
                        </a:rPr>
                        <a:t>Khái niệm</a:t>
                      </a:r>
                      <a:endParaRPr lang="en-US" sz="3600">
                        <a:solidFill>
                          <a:schemeClr val="tx1"/>
                        </a:solidFill>
                        <a:effectLst/>
                        <a:latin typeface="Times New Roman" pitchFamily="18" charset="0"/>
                        <a:ea typeface="Calibri"/>
                        <a:cs typeface="Times New Roman" pitchFamily="18" charset="0"/>
                      </a:endParaRPr>
                    </a:p>
                  </a:txBody>
                  <a:tcPr marL="95250" marR="9525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600" dirty="0" err="1">
                          <a:effectLst/>
                          <a:latin typeface="Times New Roman" pitchFamily="18" charset="0"/>
                          <a:cs typeface="Times New Roman" pitchFamily="18" charset="0"/>
                        </a:rPr>
                        <a:t>Sự</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thụ</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tinh</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là</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quá</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trình</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kết</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hợp</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giữa</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trứng</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và</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tinh</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trùng</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tạo</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thành</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hợp</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tử</a:t>
                      </a:r>
                      <a:r>
                        <a:rPr lang="en-US" sz="3600" dirty="0">
                          <a:effectLst/>
                          <a:latin typeface="Times New Roman" pitchFamily="18" charset="0"/>
                          <a:cs typeface="Times New Roman" pitchFamily="18" charset="0"/>
                        </a:rPr>
                        <a:t>.</a:t>
                      </a:r>
                      <a:endParaRPr lang="en-US" sz="3600" dirty="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600">
                          <a:effectLst/>
                          <a:latin typeface="Times New Roman" pitchFamily="18" charset="0"/>
                          <a:cs typeface="Times New Roman" pitchFamily="18" charset="0"/>
                        </a:rPr>
                        <a:t>Sự thụ thai xảy ra khi phôi làm tổ được ở tử cung.</a:t>
                      </a:r>
                      <a:endParaRPr lang="en-US" sz="360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96819">
                <a:tc>
                  <a:txBody>
                    <a:bodyPr/>
                    <a:lstStyle/>
                    <a:p>
                      <a:pPr marL="0" marR="0">
                        <a:lnSpc>
                          <a:spcPct val="120000"/>
                        </a:lnSpc>
                        <a:spcBef>
                          <a:spcPts val="0"/>
                        </a:spcBef>
                        <a:spcAft>
                          <a:spcPts val="0"/>
                        </a:spcAft>
                      </a:pPr>
                      <a:r>
                        <a:rPr lang="en-US" sz="3600">
                          <a:solidFill>
                            <a:schemeClr val="tx1"/>
                          </a:solidFill>
                          <a:effectLst/>
                          <a:latin typeface="Times New Roman" pitchFamily="18" charset="0"/>
                          <a:cs typeface="Times New Roman" pitchFamily="18" charset="0"/>
                        </a:rPr>
                        <a:t>Vị trí</a:t>
                      </a:r>
                    </a:p>
                    <a:p>
                      <a:pPr marL="0" marR="0">
                        <a:lnSpc>
                          <a:spcPct val="120000"/>
                        </a:lnSpc>
                        <a:spcBef>
                          <a:spcPts val="0"/>
                        </a:spcBef>
                        <a:spcAft>
                          <a:spcPts val="0"/>
                        </a:spcAft>
                      </a:pPr>
                      <a:r>
                        <a:rPr lang="en-US" sz="3600">
                          <a:solidFill>
                            <a:schemeClr val="tx1"/>
                          </a:solidFill>
                          <a:effectLst/>
                          <a:latin typeface="Times New Roman" pitchFamily="18" charset="0"/>
                          <a:cs typeface="Times New Roman" pitchFamily="18" charset="0"/>
                        </a:rPr>
                        <a:t>diễn ra</a:t>
                      </a:r>
                      <a:endParaRPr lang="en-US" sz="3600">
                        <a:solidFill>
                          <a:schemeClr val="tx1"/>
                        </a:solidFill>
                        <a:effectLst/>
                        <a:latin typeface="Times New Roman" pitchFamily="18" charset="0"/>
                        <a:ea typeface="Calibri"/>
                        <a:cs typeface="Times New Roman" pitchFamily="18" charset="0"/>
                      </a:endParaRPr>
                    </a:p>
                  </a:txBody>
                  <a:tcPr marL="95250" marR="9525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600" dirty="0" err="1">
                          <a:effectLst/>
                          <a:latin typeface="Times New Roman" pitchFamily="18" charset="0"/>
                          <a:cs typeface="Times New Roman" pitchFamily="18" charset="0"/>
                        </a:rPr>
                        <a:t>Trong</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ống</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dẫn</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trứng</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thường</a:t>
                      </a:r>
                      <a:r>
                        <a:rPr lang="en-US" sz="3600" dirty="0">
                          <a:effectLst/>
                          <a:latin typeface="Times New Roman" pitchFamily="18" charset="0"/>
                          <a:cs typeface="Times New Roman" pitchFamily="18" charset="0"/>
                        </a:rPr>
                        <a:t> là ở </a:t>
                      </a:r>
                      <a:r>
                        <a:rPr lang="en-US" sz="3600" dirty="0" err="1">
                          <a:effectLst/>
                          <a:latin typeface="Times New Roman" pitchFamily="18" charset="0"/>
                          <a:cs typeface="Times New Roman" pitchFamily="18" charset="0"/>
                        </a:rPr>
                        <a:t>khoảng</a:t>
                      </a:r>
                      <a:r>
                        <a:rPr lang="en-US" sz="3600" dirty="0">
                          <a:effectLst/>
                          <a:latin typeface="Times New Roman" pitchFamily="18" charset="0"/>
                          <a:cs typeface="Times New Roman" pitchFamily="18" charset="0"/>
                        </a:rPr>
                        <a:t> 1/3 </a:t>
                      </a:r>
                      <a:r>
                        <a:rPr lang="en-US" sz="3600" dirty="0" err="1">
                          <a:effectLst/>
                          <a:latin typeface="Times New Roman" pitchFamily="18" charset="0"/>
                          <a:cs typeface="Times New Roman" pitchFamily="18" charset="0"/>
                        </a:rPr>
                        <a:t>phía</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ngoài</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của</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ống</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dẫn</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trứng</a:t>
                      </a:r>
                      <a:r>
                        <a:rPr lang="en-US" sz="3600" dirty="0">
                          <a:effectLst/>
                          <a:latin typeface="Times New Roman" pitchFamily="18" charset="0"/>
                          <a:cs typeface="Times New Roman" pitchFamily="18" charset="0"/>
                        </a:rPr>
                        <a:t>).</a:t>
                      </a:r>
                      <a:endParaRPr lang="en-US" sz="3600" dirty="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600" dirty="0" err="1">
                          <a:effectLst/>
                          <a:latin typeface="Times New Roman" pitchFamily="18" charset="0"/>
                          <a:cs typeface="Times New Roman" pitchFamily="18" charset="0"/>
                        </a:rPr>
                        <a:t>Trong</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tư</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cung</a:t>
                      </a:r>
                      <a:r>
                        <a:rPr lang="en-US" sz="3600" dirty="0">
                          <a:effectLst/>
                          <a:latin typeface="Times New Roman" pitchFamily="18" charset="0"/>
                          <a:cs typeface="Times New Roman" pitchFamily="18" charset="0"/>
                        </a:rPr>
                        <a:t>.</a:t>
                      </a:r>
                      <a:endParaRPr lang="en-US" sz="3600" dirty="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96819">
                <a:tc>
                  <a:txBody>
                    <a:bodyPr/>
                    <a:lstStyle/>
                    <a:p>
                      <a:pPr marL="0" marR="0">
                        <a:lnSpc>
                          <a:spcPct val="120000"/>
                        </a:lnSpc>
                        <a:spcBef>
                          <a:spcPts val="0"/>
                        </a:spcBef>
                        <a:spcAft>
                          <a:spcPts val="0"/>
                        </a:spcAft>
                      </a:pPr>
                      <a:r>
                        <a:rPr lang="en-US" sz="3600">
                          <a:solidFill>
                            <a:schemeClr val="tx1"/>
                          </a:solidFill>
                          <a:effectLst/>
                          <a:latin typeface="Times New Roman" pitchFamily="18" charset="0"/>
                          <a:cs typeface="Times New Roman" pitchFamily="18" charset="0"/>
                        </a:rPr>
                        <a:t>Điều kiện</a:t>
                      </a:r>
                      <a:endParaRPr lang="en-US" sz="3600">
                        <a:solidFill>
                          <a:schemeClr val="tx1"/>
                        </a:solidFill>
                        <a:effectLst/>
                        <a:latin typeface="Times New Roman" pitchFamily="18" charset="0"/>
                        <a:ea typeface="Calibri"/>
                        <a:cs typeface="Times New Roman" pitchFamily="18" charset="0"/>
                      </a:endParaRPr>
                    </a:p>
                  </a:txBody>
                  <a:tcPr marL="95250" marR="9525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600">
                          <a:effectLst/>
                          <a:latin typeface="Times New Roman" pitchFamily="18" charset="0"/>
                          <a:cs typeface="Times New Roman" pitchFamily="18" charset="0"/>
                        </a:rPr>
                        <a:t>Trứng phải gặp được tinh trùng. Tinh trùng phải chui được vào bên trong trứng.</a:t>
                      </a:r>
                      <a:endParaRPr lang="en-US" sz="360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3600" dirty="0" err="1">
                          <a:effectLst/>
                          <a:latin typeface="Times New Roman" pitchFamily="18" charset="0"/>
                          <a:cs typeface="Times New Roman" pitchFamily="18" charset="0"/>
                        </a:rPr>
                        <a:t>Hợp</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tử</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phải</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bám</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và</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làm</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tổ</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được</a:t>
                      </a:r>
                      <a:r>
                        <a:rPr lang="en-US" sz="3600" dirty="0">
                          <a:effectLst/>
                          <a:latin typeface="Times New Roman" pitchFamily="18" charset="0"/>
                          <a:cs typeface="Times New Roman" pitchFamily="18" charset="0"/>
                        </a:rPr>
                        <a:t> ở </a:t>
                      </a:r>
                      <a:r>
                        <a:rPr lang="en-US" sz="3600" dirty="0" err="1">
                          <a:effectLst/>
                          <a:latin typeface="Times New Roman" pitchFamily="18" charset="0"/>
                          <a:cs typeface="Times New Roman" pitchFamily="18" charset="0"/>
                        </a:rPr>
                        <a:t>lớp</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niêm</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mạc</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tử</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cung</a:t>
                      </a:r>
                      <a:r>
                        <a:rPr lang="en-US" sz="3600" dirty="0">
                          <a:effectLst/>
                          <a:latin typeface="Times New Roman" pitchFamily="18" charset="0"/>
                          <a:cs typeface="Times New Roman" pitchFamily="18" charset="0"/>
                        </a:rPr>
                        <a:t>.</a:t>
                      </a:r>
                      <a:endParaRPr lang="en-US" sz="3600" dirty="0">
                        <a:solidFill>
                          <a:srgbClr val="000000"/>
                        </a:solidFill>
                        <a:effectLst/>
                        <a:latin typeface="Times New Roman" pitchFamily="18" charset="0"/>
                        <a:ea typeface="Calibri"/>
                        <a:cs typeface="Times New Roman" pitchFamily="18" charset="0"/>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15266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44">
            <a:extLst>
              <a:ext uri="{FF2B5EF4-FFF2-40B4-BE49-F238E27FC236}">
                <a16:creationId xmlns:a16="http://schemas.microsoft.com/office/drawing/2014/main" id="{3E5A07A3-09ED-4B7B-9FBE-B96FD5AD1D7B}"/>
              </a:ext>
            </a:extLst>
          </p:cNvPr>
          <p:cNvSpPr txBox="1"/>
          <p:nvPr/>
        </p:nvSpPr>
        <p:spPr>
          <a:xfrm>
            <a:off x="3657599" y="425955"/>
            <a:ext cx="9372600"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err="1">
                <a:solidFill>
                  <a:srgbClr val="C00000"/>
                </a:solidFill>
                <a:latin typeface="Times New Roman" pitchFamily="18" charset="0"/>
                <a:cs typeface="Times New Roman" pitchFamily="18" charset="0"/>
              </a:rPr>
              <a:t>Mối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thai</a:t>
            </a:r>
            <a:r>
              <a:rPr lang="en-US" sz="4000" dirty="0">
                <a:solidFill>
                  <a:srgbClr val="C00000"/>
                </a:solidFill>
                <a:latin typeface="Times New Roman" pitchFamily="18" charset="0"/>
                <a:cs typeface="Times New Roman" pitchFamily="18" charset="0"/>
              </a:rPr>
              <a:t>?</a:t>
            </a:r>
          </a:p>
        </p:txBody>
      </p:sp>
      <p:sp>
        <p:nvSpPr>
          <p:cNvPr id="3" name="TextBox 2"/>
          <p:cNvSpPr txBox="1"/>
          <p:nvPr/>
        </p:nvSpPr>
        <p:spPr>
          <a:xfrm>
            <a:off x="1371600" y="3879301"/>
            <a:ext cx="11201400" cy="1323439"/>
          </a:xfrm>
          <a:prstGeom prst="rect">
            <a:avLst/>
          </a:prstGeom>
          <a:noFill/>
        </p:spPr>
        <p:txBody>
          <a:bodyPr wrap="square" rtlCol="0">
            <a:spAutoFit/>
          </a:bodyPr>
          <a:lstStyle/>
          <a:p>
            <a:endParaRPr lang="en-US" sz="400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p:txBody>
      </p:sp>
      <p:sp>
        <p:nvSpPr>
          <p:cNvPr id="2" name="TextBox 1"/>
          <p:cNvSpPr txBox="1"/>
          <p:nvPr/>
        </p:nvSpPr>
        <p:spPr>
          <a:xfrm>
            <a:off x="3276599" y="9184332"/>
            <a:ext cx="97536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điều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cần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thai.</a:t>
            </a:r>
            <a:endParaRPr lang="en-US" sz="4000" dirty="0">
              <a:solidFill>
                <a:srgbClr val="7030A0"/>
              </a:solidFill>
              <a:latin typeface="Times New Roman" pitchFamily="18" charset="0"/>
              <a:cs typeface="Times New Roman" pitchFamily="18" charset="0"/>
            </a:endParaRPr>
          </a:p>
        </p:txBody>
      </p:sp>
      <p:pic>
        <p:nvPicPr>
          <p:cNvPr id="7170" name="Picture 2" descr="Khả năng duy trì nòi giống – Thắc mắc chẳng biết hỏi ai - Kiến thức giới  tính - Việt Giải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456610"/>
            <a:ext cx="9753599" cy="748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 name="TextBox 1"/>
          <p:cNvSpPr txBox="1"/>
          <p:nvPr/>
        </p:nvSpPr>
        <p:spPr>
          <a:xfrm>
            <a:off x="3124200" y="2628900"/>
            <a:ext cx="14325600" cy="2554545"/>
          </a:xfrm>
          <a:prstGeom prst="rect">
            <a:avLst/>
          </a:prstGeom>
          <a:noFill/>
        </p:spPr>
        <p:txBody>
          <a:bodyPr wrap="square" rtlCol="0">
            <a:spAutoFit/>
          </a:bodyPr>
          <a:lstStyle/>
          <a:p>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Sự</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thụ</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tinh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là</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quá</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trình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kết</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hợp</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giữa</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trứng</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và</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tinh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trùng</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tạo</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thành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hợp</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tử</a:t>
            </a:r>
            <a:r>
              <a:rPr lang="en-US" sz="4000" dirty="0">
                <a:solidFill>
                  <a:schemeClr val="bg1"/>
                </a:solidFill>
                <a:latin typeface="Times New Roman" pitchFamily="18" charset="0"/>
                <a:ea typeface="Tiffany" pitchFamily="18" charset="0"/>
                <a:cs typeface="Times New Roman" pitchFamily="18" charset="0"/>
              </a:rPr>
              <a:t>. </a:t>
            </a:r>
          </a:p>
          <a:p>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Sự</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thụ</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thai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xảy</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ra</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khi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phôi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làm</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tổ</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được</a:t>
            </a:r>
            <a:r>
              <a:rPr lang="en-US" sz="4000" dirty="0">
                <a:solidFill>
                  <a:schemeClr val="bg1"/>
                </a:solidFill>
                <a:latin typeface="Times New Roman" pitchFamily="18" charset="0"/>
                <a:ea typeface="Tiffany" pitchFamily="18" charset="0"/>
                <a:cs typeface="Times New Roman" pitchFamily="18" charset="0"/>
              </a:rPr>
              <a:t> ở </a:t>
            </a:r>
            <a:r>
              <a:rPr lang="en-US" sz="4000" dirty="0" err="1">
                <a:solidFill>
                  <a:schemeClr val="bg1"/>
                </a:solidFill>
                <a:latin typeface="Times New Roman" pitchFamily="18" charset="0"/>
                <a:ea typeface="Tiffany" pitchFamily="18" charset="0"/>
                <a:cs typeface="Times New Roman" pitchFamily="18" charset="0"/>
              </a:rPr>
              <a:t>tử</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cung</a:t>
            </a:r>
            <a:r>
              <a:rPr lang="en-US" sz="4000" dirty="0">
                <a:solidFill>
                  <a:schemeClr val="bg1"/>
                </a:solidFill>
                <a:latin typeface="Times New Roman" pitchFamily="18" charset="0"/>
                <a:ea typeface="Tiffany" pitchFamily="18" charset="0"/>
                <a:cs typeface="Times New Roman" pitchFamily="18" charset="0"/>
              </a:rPr>
              <a:t>.</a:t>
            </a:r>
          </a:p>
          <a:p>
            <a:endParaRPr lang="en-US" sz="4000" dirty="0">
              <a:solidFill>
                <a:schemeClr val="bg1"/>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120633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61681"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10972800"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Hiện</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tượng</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kinh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nguyệt</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biện</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pháp</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tránh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a16="http://schemas.microsoft.com/office/drawing/2014/main" id="{BAF64984-4238-44DE-AD12-86B3158F5B49}"/>
              </a:ext>
            </a:extLst>
          </p:cNvPr>
          <p:cNvSpPr txBox="1">
            <a:spLocks/>
          </p:cNvSpPr>
          <p:nvPr/>
        </p:nvSpPr>
        <p:spPr>
          <a:xfrm>
            <a:off x="1759428" y="2508885"/>
            <a:ext cx="14901822"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b="1">
                <a:solidFill>
                  <a:srgbClr val="FF0000"/>
                </a:solidFill>
                <a:latin typeface="Times New Roman" pitchFamily="18" charset="0"/>
                <a:ea typeface="Tiffany" pitchFamily="18" charset="0"/>
                <a:cs typeface="Times New Roman" pitchFamily="18" charset="0"/>
              </a:rPr>
              <a:t>Tiết 26. Bài </a:t>
            </a:r>
            <a:r>
              <a:rPr lang="en-US" sz="6000" b="1" dirty="0">
                <a:solidFill>
                  <a:srgbClr val="FF0000"/>
                </a:solidFill>
                <a:latin typeface="Times New Roman" pitchFamily="18" charset="0"/>
                <a:ea typeface="Tiffany" pitchFamily="18" charset="0"/>
                <a:cs typeface="Times New Roman" pitchFamily="18" charset="0"/>
              </a:rPr>
              <a:t>40: </a:t>
            </a:r>
            <a:r>
              <a:rPr lang="en-US" sz="6000" b="1" dirty="0">
                <a:latin typeface="Times New Roman" pitchFamily="18" charset="0"/>
                <a:ea typeface="Tiffany" pitchFamily="18" charset="0"/>
                <a:cs typeface="Times New Roman" pitchFamily="18" charset="0"/>
              </a:rPr>
              <a:t>SINH SẢN Ở NGƯỜI</a:t>
            </a:r>
            <a:endParaRPr lang="vi-VN" altLang="en-US" sz="6000" u="sng" dirty="0">
              <a:solidFill>
                <a:srgbClr val="FF0000"/>
              </a:solidFill>
              <a:latin typeface="Times New Roman" pitchFamily="18" charset="0"/>
              <a:ea typeface="Tiffany"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838700"/>
            <a:ext cx="64711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728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477" y="80372"/>
            <a:ext cx="7658100" cy="841446"/>
          </a:xfrm>
        </p:spPr>
        <p:txBody>
          <a:bodyPr>
            <a:normAutofit/>
          </a:bodyPr>
          <a:lstStyle/>
          <a:p>
            <a:pPr algn="ctr"/>
            <a:r>
              <a:rPr lang="en-US" sz="4000" b="1" dirty="0">
                <a:solidFill>
                  <a:srgbClr val="C00000"/>
                </a:solidFill>
                <a:latin typeface="Times New Roman" pitchFamily="18" charset="0"/>
                <a:cs typeface="Times New Roman" pitchFamily="18" charset="0"/>
              </a:rPr>
              <a:t>HIỆN TƯỢNG KINH NGUYỆT</a:t>
            </a:r>
          </a:p>
        </p:txBody>
      </p:sp>
      <p:pic>
        <p:nvPicPr>
          <p:cNvPr id="6" name="Picture 5">
            <a:extLst>
              <a:ext uri="{FF2B5EF4-FFF2-40B4-BE49-F238E27FC236}">
                <a16:creationId xmlns:a16="http://schemas.microsoft.com/office/drawing/2014/main" id="{234D3BD4-4BBF-CC4A-C5C1-9E6E62486EF9}"/>
              </a:ext>
            </a:extLst>
          </p:cNvPr>
          <p:cNvPicPr>
            <a:picLocks noChangeAspect="1"/>
          </p:cNvPicPr>
          <p:nvPr/>
        </p:nvPicPr>
        <p:blipFill>
          <a:blip r:embed="rId2"/>
          <a:stretch>
            <a:fillRect/>
          </a:stretch>
        </p:blipFill>
        <p:spPr>
          <a:xfrm>
            <a:off x="-685799" y="1257300"/>
            <a:ext cx="9296400" cy="8073954"/>
          </a:xfrm>
          <a:prstGeom prst="rect">
            <a:avLst/>
          </a:prstGeom>
        </p:spPr>
      </p:pic>
      <p:sp>
        <p:nvSpPr>
          <p:cNvPr id="7" name="Title 1">
            <a:extLst>
              <a:ext uri="{FF2B5EF4-FFF2-40B4-BE49-F238E27FC236}">
                <a16:creationId xmlns:a16="http://schemas.microsoft.com/office/drawing/2014/main" id="{7AF30C83-D6CD-4076-375F-6B21909661AB}"/>
              </a:ext>
            </a:extLst>
          </p:cNvPr>
          <p:cNvSpPr txBox="1">
            <a:spLocks/>
          </p:cNvSpPr>
          <p:nvPr/>
        </p:nvSpPr>
        <p:spPr>
          <a:xfrm>
            <a:off x="9171709" y="2629690"/>
            <a:ext cx="7658099" cy="678655"/>
          </a:xfrm>
          <a:prstGeom prst="rect">
            <a:avLst/>
          </a:prstGeom>
        </p:spPr>
        <p:txBody>
          <a:bodyPr vert="horz" lIns="91440" tIns="45720" rIns="91440" bIns="4572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sz="3600">
                <a:solidFill>
                  <a:srgbClr val="C00000"/>
                </a:solidFill>
                <a:latin typeface="Times New Roman" pitchFamily="18" charset="0"/>
                <a:cs typeface="Times New Roman" pitchFamily="18" charset="0"/>
              </a:rPr>
              <a:t> </a:t>
            </a:r>
            <a:r>
              <a:rPr lang="vi-VN" sz="3600">
                <a:solidFill>
                  <a:srgbClr val="C00000"/>
                </a:solidFill>
                <a:latin typeface="Times New Roman" pitchFamily="18" charset="0"/>
                <a:cs typeface="Times New Roman" pitchFamily="18" charset="0"/>
              </a:rPr>
              <a:t>Hiện tượng kinh nguyệt là</a:t>
            </a:r>
            <a:r>
              <a:rPr lang="en-US" sz="3600">
                <a:solidFill>
                  <a:srgbClr val="C00000"/>
                </a:solidFill>
                <a:latin typeface="Times New Roman" pitchFamily="18" charset="0"/>
                <a:cs typeface="Times New Roman" pitchFamily="18" charset="0"/>
              </a:rPr>
              <a:t> gì?</a:t>
            </a:r>
            <a:endParaRPr lang="en-US" sz="3600" dirty="0">
              <a:solidFill>
                <a:srgbClr val="C00000"/>
              </a:solidFill>
              <a:latin typeface="Times New Roman" pitchFamily="18" charset="0"/>
              <a:cs typeface="Times New Roman" pitchFamily="18" charset="0"/>
            </a:endParaRPr>
          </a:p>
        </p:txBody>
      </p:sp>
      <p:sp>
        <p:nvSpPr>
          <p:cNvPr id="9" name="Content Placeholder 2">
            <a:extLst>
              <a:ext uri="{FF2B5EF4-FFF2-40B4-BE49-F238E27FC236}">
                <a16:creationId xmlns:a16="http://schemas.microsoft.com/office/drawing/2014/main" id="{0E90AD3D-7B9F-D749-5412-B5859DBF8CB5}"/>
              </a:ext>
            </a:extLst>
          </p:cNvPr>
          <p:cNvSpPr>
            <a:spLocks noGrp="1"/>
          </p:cNvSpPr>
          <p:nvPr>
            <p:ph idx="1"/>
          </p:nvPr>
        </p:nvSpPr>
        <p:spPr>
          <a:xfrm>
            <a:off x="7895358" y="4229100"/>
            <a:ext cx="10210800" cy="2101783"/>
          </a:xfrm>
        </p:spPr>
        <p:txBody>
          <a:bodyPr>
            <a:noAutofit/>
          </a:bodyPr>
          <a:lstStyle/>
          <a:p>
            <a:pPr marL="0" lvl="0" indent="0">
              <a:buNone/>
            </a:pPr>
            <a:r>
              <a:rPr lang="en-US" sz="3600">
                <a:solidFill>
                  <a:srgbClr val="7030A0"/>
                </a:solidFill>
                <a:latin typeface="Times New Roman" pitchFamily="18" charset="0"/>
                <a:cs typeface="Times New Roman" pitchFamily="18" charset="0"/>
              </a:rPr>
              <a:t> </a:t>
            </a:r>
            <a:r>
              <a:rPr lang="vi-VN" sz="3600" dirty="0">
                <a:solidFill>
                  <a:srgbClr val="7030A0"/>
                </a:solidFill>
                <a:latin typeface="Times New Roman" pitchFamily="18" charset="0"/>
                <a:cs typeface="Times New Roman" pitchFamily="18" charset="0"/>
              </a:rPr>
              <a:t>Hiện tượng kinh nguyệt là hiện tượng trứng không được th</a:t>
            </a:r>
            <a:r>
              <a:rPr lang="en-US" sz="3600" dirty="0">
                <a:solidFill>
                  <a:srgbClr val="7030A0"/>
                </a:solidFill>
                <a:latin typeface="Times New Roman" pitchFamily="18" charset="0"/>
                <a:cs typeface="Times New Roman" pitchFamily="18" charset="0"/>
              </a:rPr>
              <a:t>ụ</a:t>
            </a:r>
            <a:r>
              <a:rPr lang="vi-VN" sz="3600" dirty="0">
                <a:solidFill>
                  <a:srgbClr val="7030A0"/>
                </a:solidFill>
                <a:latin typeface="Times New Roman" pitchFamily="18" charset="0"/>
                <a:cs typeface="Times New Roman" pitchFamily="18" charset="0"/>
              </a:rPr>
              <a:t> tinh sau 14 ngày kể từ khi trứng rụng làm thể vàng bị tiêu giảm, lớp niêm mạc bong ra từng mảng thoát ra ngoài cùng với máu và dịch </a:t>
            </a:r>
            <a:r>
              <a:rPr lang="vi-VN" sz="3600">
                <a:solidFill>
                  <a:srgbClr val="7030A0"/>
                </a:solidFill>
                <a:latin typeface="Times New Roman" pitchFamily="18" charset="0"/>
                <a:cs typeface="Times New Roman" pitchFamily="18" charset="0"/>
              </a:rPr>
              <a:t>nhày.</a:t>
            </a:r>
            <a:endParaRPr lang="en-US" sz="36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92748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8343900" cy="6294031"/>
          </a:xfrm>
          <a:prstGeom prst="rect">
            <a:avLst/>
          </a:prstGeom>
          <a:noFill/>
        </p:spPr>
        <p:txBody>
          <a:bodyPr wrap="square" lIns="137160" tIns="68580" rIns="137160" bIns="68580" rtlCol="0">
            <a:spAutoFit/>
          </a:bodyPr>
          <a:lstStyle/>
          <a:p>
            <a:r>
              <a:rPr lang="en-US" sz="4000" dirty="0">
                <a:solidFill>
                  <a:srgbClr val="7030A0"/>
                </a:solidFill>
                <a:latin typeface="Times New Roman" pitchFamily="18" charset="0"/>
                <a:ea typeface="Tiffany" pitchFamily="18" charset="0"/>
                <a:cs typeface="Times New Roman" pitchFamily="18" charset="0"/>
              </a:rPr>
              <a:t> ⃰ </a:t>
            </a:r>
            <a:r>
              <a:rPr lang="en-US" sz="4000" dirty="0" err="1">
                <a:solidFill>
                  <a:srgbClr val="7030A0"/>
                </a:solidFill>
                <a:latin typeface="Times New Roman" pitchFamily="18" charset="0"/>
                <a:ea typeface="Tiffany" pitchFamily="18" charset="0"/>
                <a:cs typeface="Times New Roman" pitchFamily="18" charset="0"/>
              </a:rPr>
              <a:t>Quan</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sát</a:t>
            </a:r>
            <a:r>
              <a:rPr lang="en-US" sz="4000" dirty="0">
                <a:solidFill>
                  <a:srgbClr val="7030A0"/>
                </a:solidFill>
                <a:latin typeface="Times New Roman" pitchFamily="18" charset="0"/>
                <a:ea typeface="Tiffany" pitchFamily="18" charset="0"/>
                <a:cs typeface="Times New Roman" pitchFamily="18" charset="0"/>
              </a:rPr>
              <a:t> video</a:t>
            </a:r>
          </a:p>
          <a:p>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Trả</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lời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các</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câu</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hỏi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sau</a:t>
            </a:r>
            <a:r>
              <a:rPr lang="en-US" sz="4000" dirty="0">
                <a:solidFill>
                  <a:srgbClr val="7030A0"/>
                </a:solidFill>
                <a:latin typeface="Times New Roman" pitchFamily="18" charset="0"/>
                <a:ea typeface="Tiffany" pitchFamily="18" charset="0"/>
                <a:cs typeface="Times New Roman" pitchFamily="18" charset="0"/>
              </a:rPr>
              <a:t>:</a:t>
            </a:r>
          </a:p>
          <a:p>
            <a:pPr marL="742950" indent="-742950">
              <a:buFont typeface="+mj-lt"/>
              <a:buAutoNum type="arabicPeriod"/>
            </a:pPr>
            <a:r>
              <a:rPr lang="vi-VN" sz="4000" dirty="0">
                <a:solidFill>
                  <a:srgbClr val="7030A0"/>
                </a:solidFill>
                <a:latin typeface="Times New Roman" pitchFamily="18" charset="0"/>
                <a:ea typeface="Tiffany" pitchFamily="18" charset="0"/>
                <a:cs typeface="Times New Roman" pitchFamily="18" charset="0"/>
              </a:rPr>
              <a:t>Mang thai ở tuổi vị thành viên có tác động tiêu cực như thế nào?</a:t>
            </a:r>
            <a:endParaRPr lang="en-US" sz="4000" dirty="0">
              <a:solidFill>
                <a:srgbClr val="7030A0"/>
              </a:solidFill>
              <a:latin typeface="Times New Roman" pitchFamily="18" charset="0"/>
              <a:ea typeface="Tiffany" pitchFamily="18" charset="0"/>
              <a:cs typeface="Times New Roman" pitchFamily="18" charset="0"/>
            </a:endParaRPr>
          </a:p>
          <a:p>
            <a:pPr marL="742950" indent="-742950">
              <a:buFont typeface="+mj-lt"/>
              <a:buAutoNum type="arabicPeriod"/>
            </a:pPr>
            <a:r>
              <a:rPr lang="en-US" sz="4000" dirty="0" err="1">
                <a:solidFill>
                  <a:srgbClr val="7030A0"/>
                </a:solidFill>
                <a:latin typeface="Times New Roman" pitchFamily="18" charset="0"/>
                <a:ea typeface="Tiffany" pitchFamily="18" charset="0"/>
                <a:cs typeface="Times New Roman" pitchFamily="18" charset="0"/>
              </a:rPr>
              <a:t>Nguyên</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tắc</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tránh</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thai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là</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gì</a:t>
            </a:r>
            <a:r>
              <a:rPr lang="en-US" sz="4000" dirty="0">
                <a:solidFill>
                  <a:srgbClr val="7030A0"/>
                </a:solidFill>
                <a:latin typeface="Times New Roman" pitchFamily="18" charset="0"/>
                <a:ea typeface="Tiffany" pitchFamily="18" charset="0"/>
                <a:cs typeface="Times New Roman" pitchFamily="18" charset="0"/>
              </a:rPr>
              <a:t>?</a:t>
            </a:r>
          </a:p>
          <a:p>
            <a:pPr marL="742950" indent="-742950">
              <a:buFont typeface="+mj-lt"/>
              <a:buAutoNum type="arabicPeriod"/>
            </a:pPr>
            <a:r>
              <a:rPr lang="en-US" sz="4000" dirty="0">
                <a:solidFill>
                  <a:srgbClr val="7030A0"/>
                </a:solidFill>
                <a:latin typeface="Times New Roman" pitchFamily="18" charset="0"/>
                <a:ea typeface="Tiffany" pitchFamily="18" charset="0"/>
                <a:cs typeface="Times New Roman" pitchFamily="18" charset="0"/>
              </a:rPr>
              <a:t>N</a:t>
            </a:r>
            <a:r>
              <a:rPr lang="vi-VN" sz="4000" dirty="0">
                <a:solidFill>
                  <a:srgbClr val="7030A0"/>
                </a:solidFill>
                <a:latin typeface="Times New Roman" pitchFamily="18" charset="0"/>
                <a:ea typeface="Tiffany" pitchFamily="18" charset="0"/>
                <a:cs typeface="Times New Roman" pitchFamily="18" charset="0"/>
              </a:rPr>
              <a:t>êu các biện pháp tránh thai thông qua hiểu biết của em.</a:t>
            </a:r>
            <a:endParaRPr lang="en-US" sz="4000" dirty="0">
              <a:solidFill>
                <a:srgbClr val="7030A0"/>
              </a:solidFill>
              <a:latin typeface="Times New Roman" pitchFamily="18" charset="0"/>
              <a:ea typeface="Tiffany" pitchFamily="18" charset="0"/>
              <a:cs typeface="Times New Roman" pitchFamily="18" charset="0"/>
            </a:endParaRPr>
          </a:p>
          <a:p>
            <a:pPr marL="742950" indent="-742950">
              <a:buFont typeface="+mj-lt"/>
              <a:buAutoNum type="arabicPeriod"/>
            </a:pPr>
            <a:r>
              <a:rPr lang="vi-VN" sz="4000" dirty="0">
                <a:solidFill>
                  <a:srgbClr val="7030A0"/>
                </a:solidFill>
                <a:latin typeface="Times New Roman" pitchFamily="18" charset="0"/>
                <a:ea typeface="Tiffany" pitchFamily="18" charset="0"/>
                <a:cs typeface="Times New Roman" pitchFamily="18" charset="0"/>
              </a:rPr>
              <a:t>Tác dụng của các biện pháp tránh thai đó là gì?</a:t>
            </a:r>
            <a:endParaRPr lang="en-US" sz="4000" dirty="0">
              <a:solidFill>
                <a:srgbClr val="7030A0"/>
              </a:solidFill>
              <a:latin typeface="Times New Roman" pitchFamily="18" charset="0"/>
              <a:ea typeface="Tiffany" pitchFamily="18" charset="0"/>
              <a:cs typeface="Times New Roman" pitchFamily="18" charset="0"/>
            </a:endParaRPr>
          </a:p>
          <a:p>
            <a:r>
              <a:rPr lang="en-US" sz="4000" dirty="0">
                <a:solidFill>
                  <a:srgbClr val="7030A0"/>
                </a:solidFill>
                <a:latin typeface="Times New Roman" pitchFamily="18" charset="0"/>
                <a:ea typeface="Tiffany" pitchFamily="18" charset="0"/>
                <a:cs typeface="Times New Roman" pitchFamily="18" charset="0"/>
              </a:rPr>
              <a:t> ⃰ </a:t>
            </a:r>
            <a:r>
              <a:rPr lang="en-US" sz="4000" dirty="0" err="1">
                <a:solidFill>
                  <a:srgbClr val="7030A0"/>
                </a:solidFill>
                <a:latin typeface="Times New Roman" pitchFamily="18" charset="0"/>
                <a:ea typeface="Tiffany" pitchFamily="18" charset="0"/>
                <a:cs typeface="Times New Roman" pitchFamily="18" charset="0"/>
              </a:rPr>
              <a:t>Thời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gian</a:t>
            </a:r>
            <a:r>
              <a:rPr lang="en-US" sz="4000" dirty="0">
                <a:solidFill>
                  <a:srgbClr val="7030A0"/>
                </a:solidFill>
                <a:latin typeface="Times New Roman" pitchFamily="18" charset="0"/>
                <a:ea typeface="Tiffany" pitchFamily="18" charset="0"/>
                <a:cs typeface="Times New Roman" pitchFamily="18" charset="0"/>
              </a:rPr>
              <a:t>: 10 </a:t>
            </a:r>
            <a:r>
              <a:rPr lang="en-US" sz="4000" dirty="0" err="1">
                <a:solidFill>
                  <a:srgbClr val="7030A0"/>
                </a:solidFill>
                <a:latin typeface="Times New Roman" pitchFamily="18" charset="0"/>
                <a:ea typeface="Tiffany" pitchFamily="18" charset="0"/>
                <a:cs typeface="Times New Roman" pitchFamily="18" charset="0"/>
              </a:rPr>
              <a:t>phút</a:t>
            </a:r>
            <a:r>
              <a:rPr lang="en-US" sz="4000" dirty="0">
                <a:solidFill>
                  <a:srgbClr val="7030A0"/>
                </a:solidFill>
                <a:latin typeface="Times New Roman" pitchFamily="18" charset="0"/>
                <a:ea typeface="Tiffany" pitchFamily="18" charset="0"/>
                <a:cs typeface="Times New Roman" pitchFamily="18" charset="0"/>
              </a:rPr>
              <a:t>.</a:t>
            </a:r>
          </a:p>
        </p:txBody>
      </p:sp>
    </p:spTree>
    <p:extLst>
      <p:ext uri="{BB962C8B-B14F-4D97-AF65-F5344CB8AC3E}">
        <p14:creationId xmlns:p14="http://schemas.microsoft.com/office/powerpoint/2010/main" val="7577943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419100"/>
            <a:ext cx="15773400" cy="8389145"/>
          </a:xfrm>
        </p:spPr>
        <p:txBody>
          <a:bodyPr>
            <a:noAutofit/>
          </a:bodyPr>
          <a:lstStyle/>
          <a:p>
            <a:pPr marL="0" indent="0">
              <a:buNone/>
            </a:pPr>
            <a:r>
              <a:rPr lang="vi-VN" sz="4000" dirty="0">
                <a:solidFill>
                  <a:srgbClr val="C00000"/>
                </a:solidFill>
                <a:latin typeface="Times New Roman" pitchFamily="18" charset="0"/>
                <a:ea typeface="Tiffany" pitchFamily="18" charset="0"/>
                <a:cs typeface="Times New Roman" pitchFamily="18" charset="0"/>
              </a:rPr>
              <a:t>Mang thai ở tuổi vị thành viên có tác động tiêu cực như thế nào?</a:t>
            </a:r>
            <a:endParaRPr lang="en-US" sz="4000" dirty="0">
              <a:solidFill>
                <a:srgbClr val="C0000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r>
              <a:rPr lang="vi-VN" sz="4000" dirty="0">
                <a:solidFill>
                  <a:srgbClr val="7030A0"/>
                </a:solidFill>
                <a:latin typeface="Times New Roman" pitchFamily="18" charset="0"/>
                <a:cs typeface="Times New Roman" pitchFamily="18" charset="0"/>
              </a:rPr>
              <a:t>Mang thai ở lứa tuổi vị thành niên sẽ gặp rất nhiều nguy cơ như tỷ lệ sinh non và sảy thai cao do tử cung chưa phát triển hoàn thiện. Khi sinh thường bị sót nhau thai, băng huyết, nhiễm khuẩn, con sinh ra thường nhẹ cân, tỷ lệ tử vong cao. Mang thai ở tuổi vị thành niên còn ảnh hưởng đến học tập, cơ hội phát triển của bản thân.</a:t>
            </a:r>
            <a:endParaRPr lang="en-US" sz="4000" dirty="0">
              <a:solidFill>
                <a:srgbClr val="7030A0"/>
              </a:solidFill>
              <a:latin typeface="Times New Roman" pitchFamily="18" charset="0"/>
              <a:cs typeface="Times New Roman" pitchFamily="18" charset="0"/>
            </a:endParaRPr>
          </a:p>
        </p:txBody>
      </p:sp>
      <p:pic>
        <p:nvPicPr>
          <p:cNvPr id="1026" name="Picture 2" descr="D:\elearning-hoanchinh\hs mang t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780" y="1333500"/>
            <a:ext cx="95250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31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876300"/>
            <a:ext cx="15773400" cy="8389145"/>
          </a:xfrm>
        </p:spPr>
        <p:txBody>
          <a:bodyPr>
            <a:noAutofit/>
          </a:bodyPr>
          <a:lstStyle/>
          <a:p>
            <a:pPr marL="0" indent="0">
              <a:buNone/>
            </a:pPr>
            <a:r>
              <a:rPr lang="en-US" sz="4000" dirty="0" err="1">
                <a:solidFill>
                  <a:srgbClr val="C00000"/>
                </a:solidFill>
                <a:latin typeface="Times New Roman" pitchFamily="18" charset="0"/>
                <a:ea typeface="Tiffany" pitchFamily="18" charset="0"/>
                <a:cs typeface="Times New Roman" pitchFamily="18" charset="0"/>
              </a:rPr>
              <a:t>Nguyên</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tắc</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tránh</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thai</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là</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gì</a:t>
            </a:r>
            <a:r>
              <a:rPr lang="en-US" sz="4000" dirty="0">
                <a:solidFill>
                  <a:srgbClr val="C00000"/>
                </a:solidFill>
                <a:latin typeface="Times New Roman" pitchFamily="18" charset="0"/>
                <a:ea typeface="Tiffany" pitchFamily="18" charset="0"/>
                <a:cs typeface="Times New Roman" pitchFamily="18" charset="0"/>
              </a:rPr>
              <a:t>?</a:t>
            </a: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r>
              <a:rPr lang="en-US" sz="4000" dirty="0" err="1">
                <a:solidFill>
                  <a:srgbClr val="7030A0"/>
                </a:solidFill>
                <a:latin typeface="Times New Roman" pitchFamily="18" charset="0"/>
                <a:cs typeface="Times New Roman" pitchFamily="18" charset="0"/>
              </a:rPr>
              <a:t>Ngăn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rụng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gặp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hoặc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tổ</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a:t>
            </a:r>
          </a:p>
          <a:p>
            <a:pPr marL="0" indent="0">
              <a:buNone/>
            </a:pPr>
            <a:r>
              <a:rPr lang="en-US" sz="4000" dirty="0">
                <a:solidFill>
                  <a:srgbClr val="7030A0"/>
                </a:solidFill>
                <a:latin typeface="Times New Roman" pitchFamily="18" charset="0"/>
                <a:cs typeface="Times New Roman" pitchFamily="18" charset="0"/>
              </a:rPr>
              <a:t> </a:t>
            </a:r>
          </a:p>
        </p:txBody>
      </p:sp>
      <p:pic>
        <p:nvPicPr>
          <p:cNvPr id="4" name="Picture 9">
            <a:extLst>
              <a:ext uri="{FF2B5EF4-FFF2-40B4-BE49-F238E27FC236}">
                <a16:creationId xmlns:a16="http://schemas.microsoft.com/office/drawing/2014/main" id="{A1651161-906B-CB35-6417-A9210386B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019300"/>
            <a:ext cx="11430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5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 calcmode="lin" valueType="num">
                                      <p:cBhvr additive="base">
                                        <p:cTn id="1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learning-hoanchinh\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09750"/>
            <a:ext cx="11428413" cy="6000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elearning-hoanchinh\tính vòng kin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4773" y="1809750"/>
            <a:ext cx="3743325" cy="37433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00200" y="952500"/>
            <a:ext cx="15773400" cy="8389145"/>
          </a:xfrm>
        </p:spPr>
        <p:txBody>
          <a:bodyPr>
            <a:noAutofit/>
          </a:bodyPr>
          <a:lstStyle/>
          <a:p>
            <a:pPr marL="0" indent="0">
              <a:buNone/>
            </a:pPr>
            <a:r>
              <a:rPr lang="en-US" sz="4000" dirty="0">
                <a:latin typeface="Times New Roman" pitchFamily="18" charset="0"/>
                <a:cs typeface="Times New Roman" pitchFamily="18" charset="0"/>
              </a:rPr>
              <a:t> </a:t>
            </a:r>
            <a:r>
              <a:rPr lang="en-US" sz="4000" dirty="0">
                <a:solidFill>
                  <a:srgbClr val="C00000"/>
                </a:solidFill>
                <a:latin typeface="Times New Roman" pitchFamily="18" charset="0"/>
                <a:ea typeface="Tiffany" pitchFamily="18" charset="0"/>
                <a:cs typeface="Times New Roman" pitchFamily="18" charset="0"/>
              </a:rPr>
              <a:t>N</a:t>
            </a:r>
            <a:r>
              <a:rPr lang="vi-VN" sz="4000" dirty="0">
                <a:solidFill>
                  <a:srgbClr val="C00000"/>
                </a:solidFill>
                <a:latin typeface="Times New Roman" pitchFamily="18" charset="0"/>
                <a:ea typeface="Tiffany" pitchFamily="18" charset="0"/>
                <a:cs typeface="Times New Roman" pitchFamily="18" charset="0"/>
              </a:rPr>
              <a:t>êu các biện pháp tránh thai thông qua hiểu biết của em.</a:t>
            </a:r>
            <a:endParaRPr lang="en-US" sz="4000" dirty="0">
              <a:solidFill>
                <a:srgbClr val="C00000"/>
              </a:solidFill>
              <a:latin typeface="Times New Roman" pitchFamily="18" charset="0"/>
              <a:ea typeface="Tiffany"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r>
              <a:rPr lang="vi-VN" sz="4000" dirty="0">
                <a:solidFill>
                  <a:srgbClr val="7030A0"/>
                </a:solidFill>
                <a:latin typeface="Times New Roman" pitchFamily="18" charset="0"/>
                <a:cs typeface="Times New Roman" pitchFamily="18" charset="0"/>
              </a:rPr>
              <a:t>Một số biện pháp tránh thai như sử dụng bao cao su, sử dụng thuốc tránh thai hàng ngày, đặt vòng tránh thai,…</a:t>
            </a:r>
          </a:p>
        </p:txBody>
      </p:sp>
    </p:spTree>
    <p:extLst>
      <p:ext uri="{BB962C8B-B14F-4D97-AF65-F5344CB8AC3E}">
        <p14:creationId xmlns:p14="http://schemas.microsoft.com/office/powerpoint/2010/main" val="280396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95300"/>
            <a:ext cx="16840200" cy="8522526"/>
          </a:xfrm>
          <a:prstGeom prst="rect">
            <a:avLst/>
          </a:prstGeom>
        </p:spPr>
        <p:txBody>
          <a:bodyPr wrap="square">
            <a:spAutoFit/>
          </a:bodyPr>
          <a:lstStyle/>
          <a:p>
            <a:pPr>
              <a:lnSpc>
                <a:spcPct val="200000"/>
              </a:lnSpc>
            </a:pPr>
            <a:r>
              <a:rPr lang="vi-VN" sz="4000" dirty="0">
                <a:solidFill>
                  <a:srgbClr val="C00000"/>
                </a:solidFill>
                <a:latin typeface="Times New Roman" pitchFamily="18" charset="0"/>
                <a:ea typeface="Tiffany" pitchFamily="18" charset="0"/>
                <a:cs typeface="Times New Roman" pitchFamily="18" charset="0"/>
              </a:rPr>
              <a:t>Tác dụng của các biện pháp tránh thai đó là gì?</a:t>
            </a:r>
            <a:endParaRPr lang="en-US" sz="4000" dirty="0">
              <a:solidFill>
                <a:srgbClr val="C00000"/>
              </a:solidFill>
              <a:latin typeface="Times New Roman" pitchFamily="18" charset="0"/>
              <a:ea typeface="Tiffany" pitchFamily="18" charset="0"/>
              <a:cs typeface="Times New Roman" pitchFamily="18" charset="0"/>
            </a:endParaRPr>
          </a:p>
          <a:p>
            <a:pPr>
              <a:lnSpc>
                <a:spcPct val="200000"/>
              </a:lnSpc>
            </a:pPr>
            <a:endParaRPr lang="en-US" sz="4000" dirty="0">
              <a:solidFill>
                <a:srgbClr val="C00000"/>
              </a:solidFill>
              <a:latin typeface="Times New Roman" pitchFamily="18" charset="0"/>
              <a:ea typeface="Tiffany" pitchFamily="18" charset="0"/>
              <a:cs typeface="Times New Roman" pitchFamily="18" charset="0"/>
            </a:endParaRPr>
          </a:p>
          <a:p>
            <a:pPr marL="514350" lvl="0" indent="-514350">
              <a:lnSpc>
                <a:spcPct val="200000"/>
              </a:lnSpc>
              <a:buAutoNum type="arabicPeriod"/>
            </a:pPr>
            <a:r>
              <a:rPr lang="vi-VN" sz="4000" dirty="0">
                <a:solidFill>
                  <a:srgbClr val="7030A0"/>
                </a:solidFill>
                <a:latin typeface="Times New Roman" pitchFamily="18" charset="0"/>
                <a:cs typeface="Times New Roman" pitchFamily="18" charset="0"/>
              </a:rPr>
              <a:t>Sử dụng thuốc tránh thai hàng ngày: ngăn không cho trứng chín và rụng.</a:t>
            </a:r>
            <a:endParaRPr lang="en-US" sz="4000" dirty="0">
              <a:solidFill>
                <a:srgbClr val="7030A0"/>
              </a:solidFill>
              <a:latin typeface="Times New Roman" pitchFamily="18" charset="0"/>
              <a:cs typeface="Times New Roman" pitchFamily="18" charset="0"/>
            </a:endParaRPr>
          </a:p>
          <a:p>
            <a:pPr marL="514350" lvl="0" indent="-514350">
              <a:lnSpc>
                <a:spcPct val="200000"/>
              </a:lnSpc>
              <a:buAutoNum type="arabicPeriod"/>
            </a:pPr>
            <a:r>
              <a:rPr lang="vi-VN" sz="4000" dirty="0">
                <a:solidFill>
                  <a:srgbClr val="7030A0"/>
                </a:solidFill>
                <a:latin typeface="Times New Roman" pitchFamily="18" charset="0"/>
                <a:cs typeface="Times New Roman" pitchFamily="18" charset="0"/>
              </a:rPr>
              <a:t>Sử dụng bao cao su, vòng tránh thai: ngăn không cho tinh trùng và trứng gặp nhau.</a:t>
            </a:r>
            <a:endParaRPr lang="en-US" sz="4000" dirty="0">
              <a:solidFill>
                <a:srgbClr val="7030A0"/>
              </a:solidFill>
              <a:latin typeface="Times New Roman" pitchFamily="18" charset="0"/>
              <a:cs typeface="Times New Roman" pitchFamily="18" charset="0"/>
            </a:endParaRPr>
          </a:p>
          <a:p>
            <a:pPr marL="514350" lvl="0" indent="-514350">
              <a:lnSpc>
                <a:spcPct val="200000"/>
              </a:lnSpc>
              <a:buAutoNum type="arabicPeriod"/>
            </a:pPr>
            <a:r>
              <a:rPr lang="vi-VN" sz="4000" dirty="0">
                <a:solidFill>
                  <a:srgbClr val="7030A0"/>
                </a:solidFill>
                <a:latin typeface="Times New Roman" pitchFamily="18" charset="0"/>
                <a:cs typeface="Times New Roman" pitchFamily="18" charset="0"/>
              </a:rPr>
              <a:t>Sử dụng thuốc tránh thai khẩn cấp: ngăn nang trứng phát triển, ngăn chặn trứng gặp tinh trùng.</a:t>
            </a:r>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3741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latin typeface="Times New Roman" pitchFamily="18" charset="0"/>
                <a:cs typeface="Times New Roman" pitchFamily="18" charset="0"/>
              </a:rPr>
              <a:t>THÔNG TIN VỀ MỘT SỐ BIỆN PHÁP PHÒNG TRÁNH THAI</a:t>
            </a:r>
          </a:p>
        </p:txBody>
      </p:sp>
      <p:sp>
        <p:nvSpPr>
          <p:cNvPr id="3" name="Content Placeholder 2"/>
          <p:cNvSpPr>
            <a:spLocks noGrp="1"/>
          </p:cNvSpPr>
          <p:nvPr>
            <p:ph idx="1"/>
          </p:nvPr>
        </p:nvSpPr>
        <p:spPr>
          <a:xfrm>
            <a:off x="1676400" y="2247901"/>
            <a:ext cx="15773400" cy="1066800"/>
          </a:xfrm>
        </p:spPr>
        <p:txBody>
          <a:bodyPr/>
          <a:lstStyle/>
          <a:p>
            <a:pPr marL="742950" indent="-742950">
              <a:buAutoNum type="arabicPeriod"/>
            </a:pPr>
            <a:r>
              <a:rPr lang="en-US" sz="4000" dirty="0" err="1">
                <a:solidFill>
                  <a:srgbClr val="0070C0"/>
                </a:solidFill>
                <a:latin typeface="Times New Roman" pitchFamily="18" charset="0"/>
                <a:cs typeface="Times New Roman" pitchFamily="18" charset="0"/>
                <a:hlinkClick r:id="rId2" action="ppaction://hlinkfile"/>
              </a:rPr>
              <a:t>Đặt</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vòng</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tránh</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thai</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là</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như</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thế</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nào</a:t>
            </a:r>
            <a:r>
              <a:rPr lang="en-US" sz="4000" dirty="0">
                <a:solidFill>
                  <a:srgbClr val="0070C0"/>
                </a:solidFill>
                <a:latin typeface="Times New Roman" pitchFamily="18" charset="0"/>
                <a:cs typeface="Times New Roman" pitchFamily="18" charset="0"/>
                <a:hlinkClick r:id="rId2" action="ppaction://hlinkfile"/>
              </a:rPr>
              <a:t>?</a:t>
            </a:r>
          </a:p>
        </p:txBody>
      </p:sp>
      <p:sp>
        <p:nvSpPr>
          <p:cNvPr id="4" name="Content Placeholder 2">
            <a:hlinkClick r:id="rId3" action="ppaction://hlinkfile"/>
          </p:cNvPr>
          <p:cNvSpPr txBox="1">
            <a:spLocks/>
          </p:cNvSpPr>
          <p:nvPr/>
        </p:nvSpPr>
        <p:spPr>
          <a:xfrm>
            <a:off x="1676400" y="3467101"/>
            <a:ext cx="15773400" cy="99060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solidFill>
                  <a:srgbClr val="0070C0"/>
                </a:solidFill>
                <a:latin typeface="Times New Roman" pitchFamily="18" charset="0"/>
                <a:cs typeface="Times New Roman" pitchFamily="18" charset="0"/>
              </a:rPr>
              <a:t>2. </a:t>
            </a:r>
            <a:r>
              <a:rPr lang="en-US" sz="4000" dirty="0" err="1">
                <a:solidFill>
                  <a:srgbClr val="0070C0"/>
                </a:solidFill>
                <a:latin typeface="Times New Roman" pitchFamily="18" charset="0"/>
                <a:cs typeface="Times New Roman" pitchFamily="18" charset="0"/>
              </a:rPr>
              <a:t>Đi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tắm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chung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bể</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bơi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có</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thể</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mang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không</a:t>
            </a:r>
            <a:r>
              <a:rPr lang="en-US" sz="4000" dirty="0">
                <a:solidFill>
                  <a:srgbClr val="0070C0"/>
                </a:solidFill>
                <a:latin typeface="Times New Roman" pitchFamily="18" charset="0"/>
                <a:cs typeface="Times New Roman" pitchFamily="18" charset="0"/>
              </a:rPr>
              <a:t>?</a:t>
            </a:r>
          </a:p>
        </p:txBody>
      </p:sp>
      <p:sp>
        <p:nvSpPr>
          <p:cNvPr id="5" name="Content Placeholder 2">
            <a:hlinkClick r:id="rId4" action="ppaction://hlinkfile"/>
          </p:cNvPr>
          <p:cNvSpPr txBox="1">
            <a:spLocks/>
          </p:cNvSpPr>
          <p:nvPr/>
        </p:nvSpPr>
        <p:spPr>
          <a:xfrm>
            <a:off x="1676400" y="4549140"/>
            <a:ext cx="15773400" cy="120396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solidFill>
                  <a:srgbClr val="0070C0"/>
                </a:solidFill>
                <a:latin typeface="Times New Roman" pitchFamily="18" charset="0"/>
                <a:cs typeface="Times New Roman" pitchFamily="18" charset="0"/>
              </a:rPr>
              <a:t>3. </a:t>
            </a:r>
            <a:r>
              <a:rPr lang="en-US" sz="4000" dirty="0" err="1">
                <a:solidFill>
                  <a:srgbClr val="0070C0"/>
                </a:solidFill>
                <a:latin typeface="Times New Roman" pitchFamily="18" charset="0"/>
                <a:cs typeface="Times New Roman" pitchFamily="18" charset="0"/>
              </a:rPr>
              <a:t>Xuất</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tinh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ngoài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có</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phải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là</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biện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pháp</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tránh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an </a:t>
            </a:r>
            <a:r>
              <a:rPr lang="en-US" sz="4000" dirty="0" err="1">
                <a:solidFill>
                  <a:srgbClr val="0070C0"/>
                </a:solidFill>
                <a:latin typeface="Times New Roman" pitchFamily="18" charset="0"/>
                <a:cs typeface="Times New Roman" pitchFamily="18" charset="0"/>
              </a:rPr>
              <a:t>toàn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không</a:t>
            </a:r>
            <a:r>
              <a:rPr lang="en-US" sz="4000" dirty="0">
                <a:solidFill>
                  <a:srgbClr val="0070C0"/>
                </a:solidFill>
                <a:latin typeface="Times New Roman" pitchFamily="18" charset="0"/>
                <a:cs typeface="Times New Roman" pitchFamily="18" charset="0"/>
              </a:rPr>
              <a:t>?</a:t>
            </a:r>
          </a:p>
        </p:txBody>
      </p:sp>
      <p:sp>
        <p:nvSpPr>
          <p:cNvPr id="6" name="Content Placeholder 2">
            <a:hlinkClick r:id="rId5" action="ppaction://hlinkfile"/>
          </p:cNvPr>
          <p:cNvSpPr txBox="1">
            <a:spLocks/>
          </p:cNvSpPr>
          <p:nvPr/>
        </p:nvSpPr>
        <p:spPr>
          <a:xfrm>
            <a:off x="1752600" y="5829300"/>
            <a:ext cx="15773400" cy="9982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solidFill>
                  <a:srgbClr val="0070C0"/>
                </a:solidFill>
                <a:latin typeface="Times New Roman" pitchFamily="18" charset="0"/>
                <a:cs typeface="Times New Roman" pitchFamily="18" charset="0"/>
              </a:rPr>
              <a:t>4. </a:t>
            </a:r>
            <a:r>
              <a:rPr lang="en-US" sz="4000" dirty="0" err="1">
                <a:solidFill>
                  <a:srgbClr val="0070C0"/>
                </a:solidFill>
                <a:latin typeface="Times New Roman" pitchFamily="18" charset="0"/>
                <a:cs typeface="Times New Roman" pitchFamily="18" charset="0"/>
              </a:rPr>
              <a:t>Đặt</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vòng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tránh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và</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que</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cấy</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tránh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biện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pháp</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nào</a:t>
            </a:r>
            <a:r>
              <a:rPr lang="en-US" sz="4000" dirty="0">
                <a:solidFill>
                  <a:srgbClr val="0070C0"/>
                </a:solidFill>
                <a:latin typeface="Times New Roman" pitchFamily="18" charset="0"/>
                <a:cs typeface="Times New Roman" pitchFamily="18" charset="0"/>
              </a:rPr>
              <a:t> an </a:t>
            </a:r>
            <a:r>
              <a:rPr lang="en-US" sz="4000" dirty="0" err="1">
                <a:solidFill>
                  <a:srgbClr val="0070C0"/>
                </a:solidFill>
                <a:latin typeface="Times New Roman" pitchFamily="18" charset="0"/>
                <a:cs typeface="Times New Roman" pitchFamily="18" charset="0"/>
              </a:rPr>
              <a:t>toàn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hơn</a:t>
            </a:r>
            <a:r>
              <a:rPr lang="en-US" sz="4000" dirty="0">
                <a:solidFill>
                  <a:srgbClr val="0070C0"/>
                </a:solidFill>
                <a:latin typeface="Times New Roman" pitchFamily="18" charset="0"/>
                <a:cs typeface="Times New Roman" pitchFamily="18" charset="0"/>
              </a:rPr>
              <a:t>?</a:t>
            </a:r>
          </a:p>
        </p:txBody>
      </p:sp>
      <p:sp>
        <p:nvSpPr>
          <p:cNvPr id="7" name="Content Placeholder 2">
            <a:hlinkClick r:id="rId6" action="ppaction://hlinkfile"/>
          </p:cNvPr>
          <p:cNvSpPr txBox="1">
            <a:spLocks/>
          </p:cNvSpPr>
          <p:nvPr/>
        </p:nvSpPr>
        <p:spPr>
          <a:xfrm>
            <a:off x="1752600" y="7101840"/>
            <a:ext cx="15773400" cy="12268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solidFill>
                  <a:srgbClr val="0070C0"/>
                </a:solidFill>
                <a:latin typeface="Times New Roman" pitchFamily="18" charset="0"/>
                <a:cs typeface="Times New Roman" pitchFamily="18" charset="0"/>
              </a:rPr>
              <a:t>5. </a:t>
            </a:r>
            <a:r>
              <a:rPr lang="en-US" sz="4000" dirty="0" err="1">
                <a:solidFill>
                  <a:srgbClr val="0070C0"/>
                </a:solidFill>
                <a:latin typeface="Times New Roman" pitchFamily="18" charset="0"/>
                <a:cs typeface="Times New Roman" pitchFamily="18" charset="0"/>
              </a:rPr>
              <a:t>Thuốc</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ngừa</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hoạt</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động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như</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thế</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nào</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vào</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trong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cơ</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thể</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người</a:t>
            </a:r>
            <a:r>
              <a:rPr lang="en-US" sz="4000"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3154513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95300"/>
            <a:ext cx="16840200" cy="1135888"/>
          </a:xfrm>
          <a:prstGeom prst="rect">
            <a:avLst/>
          </a:prstGeom>
        </p:spPr>
        <p:txBody>
          <a:bodyPr wrap="square">
            <a:spAutoFit/>
          </a:bodyPr>
          <a:lstStyle/>
          <a:p>
            <a:pPr>
              <a:lnSpc>
                <a:spcPct val="200000"/>
              </a:lnSpc>
            </a:pPr>
            <a:r>
              <a:rPr lang="en-US" sz="4000" dirty="0" err="1">
                <a:solidFill>
                  <a:srgbClr val="C00000"/>
                </a:solidFill>
                <a:latin typeface="Times New Roman" pitchFamily="18" charset="0"/>
                <a:ea typeface="Tiffany" pitchFamily="18" charset="0"/>
                <a:cs typeface="Times New Roman" pitchFamily="18" charset="0"/>
              </a:rPr>
              <a:t>Hoạt</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động</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nhóm</a:t>
            </a:r>
            <a:r>
              <a:rPr lang="en-US" sz="4000" dirty="0">
                <a:solidFill>
                  <a:srgbClr val="C00000"/>
                </a:solidFill>
                <a:latin typeface="Times New Roman" pitchFamily="18" charset="0"/>
                <a:ea typeface="Tiffany" pitchFamily="18" charset="0"/>
                <a:cs typeface="Times New Roman" pitchFamily="18" charset="0"/>
              </a:rPr>
              <a:t> 4, </a:t>
            </a:r>
            <a:r>
              <a:rPr lang="en-US" sz="4000" dirty="0" err="1">
                <a:solidFill>
                  <a:srgbClr val="C00000"/>
                </a:solidFill>
                <a:latin typeface="Times New Roman" pitchFamily="18" charset="0"/>
                <a:ea typeface="Tiffany" pitchFamily="18" charset="0"/>
                <a:cs typeface="Times New Roman" pitchFamily="18" charset="0"/>
              </a:rPr>
              <a:t>hoàn</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thành</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bảng</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dưới</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đây</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trong</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thời</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gian</a:t>
            </a:r>
            <a:r>
              <a:rPr lang="en-US" sz="4000" dirty="0">
                <a:solidFill>
                  <a:srgbClr val="C00000"/>
                </a:solidFill>
                <a:latin typeface="Times New Roman" pitchFamily="18" charset="0"/>
                <a:ea typeface="Tiffany" pitchFamily="18" charset="0"/>
                <a:cs typeface="Times New Roman" pitchFamily="18" charset="0"/>
              </a:rPr>
              <a:t> 5 </a:t>
            </a:r>
            <a:r>
              <a:rPr lang="en-US" sz="4000" dirty="0" err="1">
                <a:solidFill>
                  <a:srgbClr val="C00000"/>
                </a:solidFill>
                <a:latin typeface="Times New Roman" pitchFamily="18" charset="0"/>
                <a:ea typeface="Tiffany" pitchFamily="18" charset="0"/>
                <a:cs typeface="Times New Roman" pitchFamily="18" charset="0"/>
              </a:rPr>
              <a:t>phút</a:t>
            </a:r>
            <a:r>
              <a:rPr lang="en-US" sz="4000" dirty="0">
                <a:solidFill>
                  <a:srgbClr val="C00000"/>
                </a:solidFill>
                <a:latin typeface="Times New Roman" pitchFamily="18" charset="0"/>
                <a:ea typeface="Tiffany" pitchFamily="18" charset="0"/>
                <a:cs typeface="Times New Roman" pitchFamily="18" charset="0"/>
              </a:rPr>
              <a:t>.</a:t>
            </a:r>
          </a:p>
        </p:txBody>
      </p:sp>
      <p:graphicFrame>
        <p:nvGraphicFramePr>
          <p:cNvPr id="2" name="Table 1"/>
          <p:cNvGraphicFramePr>
            <a:graphicFrameLocks noGrp="1"/>
          </p:cNvGraphicFramePr>
          <p:nvPr>
            <p:extLst>
              <p:ext uri="{D42A27DB-BD31-4B8C-83A1-F6EECF244321}">
                <p14:modId xmlns:p14="http://schemas.microsoft.com/office/powerpoint/2010/main" val="2951003283"/>
              </p:ext>
            </p:extLst>
          </p:nvPr>
        </p:nvGraphicFramePr>
        <p:xfrm>
          <a:off x="914400" y="2171700"/>
          <a:ext cx="16840200" cy="7788656"/>
        </p:xfrm>
        <a:graphic>
          <a:graphicData uri="http://schemas.openxmlformats.org/drawingml/2006/table">
            <a:tbl>
              <a:tblPr firstRow="1" bandRow="1">
                <a:tableStyleId>{5C22544A-7EE6-4342-B048-85BDC9FD1C3A}</a:tableStyleId>
              </a:tblPr>
              <a:tblGrid>
                <a:gridCol w="4210050">
                  <a:extLst>
                    <a:ext uri="{9D8B030D-6E8A-4147-A177-3AD203B41FA5}">
                      <a16:colId xmlns:a16="http://schemas.microsoft.com/office/drawing/2014/main" val="20000"/>
                    </a:ext>
                  </a:extLst>
                </a:gridCol>
                <a:gridCol w="4210050">
                  <a:extLst>
                    <a:ext uri="{9D8B030D-6E8A-4147-A177-3AD203B41FA5}">
                      <a16:colId xmlns:a16="http://schemas.microsoft.com/office/drawing/2014/main" val="20001"/>
                    </a:ext>
                  </a:extLst>
                </a:gridCol>
                <a:gridCol w="4000500">
                  <a:extLst>
                    <a:ext uri="{9D8B030D-6E8A-4147-A177-3AD203B41FA5}">
                      <a16:colId xmlns:a16="http://schemas.microsoft.com/office/drawing/2014/main" val="20002"/>
                    </a:ext>
                  </a:extLst>
                </a:gridCol>
                <a:gridCol w="4419600">
                  <a:extLst>
                    <a:ext uri="{9D8B030D-6E8A-4147-A177-3AD203B41FA5}">
                      <a16:colId xmlns:a16="http://schemas.microsoft.com/office/drawing/2014/main" val="20003"/>
                    </a:ext>
                  </a:extLst>
                </a:gridCol>
              </a:tblGrid>
              <a:tr h="1458468">
                <a:tc>
                  <a:txBody>
                    <a:bodyPr/>
                    <a:lstStyle/>
                    <a:p>
                      <a:r>
                        <a:rPr lang="en-US" sz="3200" dirty="0" err="1">
                          <a:latin typeface="Times New Roman" pitchFamily="18" charset="0"/>
                          <a:cs typeface="Times New Roman" pitchFamily="18" charset="0"/>
                        </a:rPr>
                        <a:t>Biện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pháp</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Times New Roman" pitchFamily="18" charset="0"/>
                          <a:cs typeface="Times New Roman" pitchFamily="18" charset="0"/>
                        </a:rPr>
                        <a:t>Hiệu</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quả</a:t>
                      </a:r>
                      <a:endParaRPr lang="en-US" sz="3200" baseline="0" dirty="0">
                        <a:latin typeface="Times New Roman" pitchFamily="18" charset="0"/>
                        <a:cs typeface="Times New Roman" pitchFamily="18" charset="0"/>
                      </a:endParaRPr>
                    </a:p>
                    <a:p>
                      <a:pPr algn="ctr"/>
                      <a:r>
                        <a:rPr lang="en-US" sz="3200" baseline="0" dirty="0">
                          <a:latin typeface="Times New Roman" pitchFamily="18" charset="0"/>
                          <a:cs typeface="Times New Roman" pitchFamily="18" charset="0"/>
                        </a:rPr>
                        <a:t>(</a:t>
                      </a:r>
                      <a:r>
                        <a:rPr lang="en-US" sz="3200" baseline="0" dirty="0" err="1">
                          <a:latin typeface="Times New Roman" pitchFamily="18" charset="0"/>
                          <a:cs typeface="Times New Roman" pitchFamily="18" charset="0"/>
                        </a:rPr>
                        <a:t>cao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thấp</a:t>
                      </a:r>
                      <a:r>
                        <a:rPr lang="en-US" sz="3200" baseline="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Times New Roman" pitchFamily="18" charset="0"/>
                          <a:cs typeface="Times New Roman" pitchFamily="18" charset="0"/>
                        </a:rPr>
                        <a:t>Tác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dụng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aseline="0" dirty="0" err="1">
                          <a:latin typeface="Times New Roman" pitchFamily="18" charset="0"/>
                          <a:cs typeface="Times New Roman" pitchFamily="18" charset="0"/>
                        </a:rPr>
                        <a:t>Phòng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ngừa</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bệnh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lây</a:t>
                      </a:r>
                      <a:r>
                        <a:rPr lang="en-US" sz="3200" baseline="0" dirty="0">
                          <a:latin typeface="Times New Roman" pitchFamily="18" charset="0"/>
                          <a:cs typeface="Times New Roman" pitchFamily="18" charset="0"/>
                        </a:rPr>
                        <a:t> qua </a:t>
                      </a:r>
                      <a:r>
                        <a:rPr lang="en-US" sz="3200" baseline="0" dirty="0" err="1">
                          <a:latin typeface="Times New Roman" pitchFamily="18" charset="0"/>
                          <a:cs typeface="Times New Roman" pitchFamily="18" charset="0"/>
                        </a:rPr>
                        <a:t>đường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tình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49147">
                <a:tc>
                  <a:txBody>
                    <a:bodyPr/>
                    <a:lstStyle/>
                    <a:p>
                      <a:r>
                        <a:rPr lang="en-US" sz="3200" dirty="0" err="1">
                          <a:latin typeface="Times New Roman" pitchFamily="18" charset="0"/>
                          <a:cs typeface="Times New Roman" pitchFamily="18" charset="0"/>
                        </a:rPr>
                        <a:t>Bao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49147">
                <a:tc>
                  <a:txBody>
                    <a:bodyPr/>
                    <a:lstStyle/>
                    <a:p>
                      <a:r>
                        <a:rPr lang="en-US" sz="3200" dirty="0" err="1">
                          <a:latin typeface="Times New Roman" pitchFamily="18" charset="0"/>
                          <a:cs typeface="Times New Roman" pitchFamily="18" charset="0"/>
                        </a:rPr>
                        <a:t>Thuốc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hàng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ngày</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49147">
                <a:tc>
                  <a:txBody>
                    <a:bodyPr/>
                    <a:lstStyle/>
                    <a:p>
                      <a:r>
                        <a:rPr lang="en-US" sz="3200" dirty="0" err="1">
                          <a:latin typeface="Times New Roman" pitchFamily="18" charset="0"/>
                          <a:cs typeface="Times New Roman" pitchFamily="18" charset="0"/>
                        </a:rPr>
                        <a:t>Đặt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vòng</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49147">
                <a:tc>
                  <a:txBody>
                    <a:bodyPr/>
                    <a:lstStyle/>
                    <a:p>
                      <a:r>
                        <a:rPr lang="en-US" sz="3200" dirty="0" err="1">
                          <a:latin typeface="Times New Roman" pitchFamily="18" charset="0"/>
                          <a:cs typeface="Times New Roman" pitchFamily="18" charset="0"/>
                        </a:rPr>
                        <a:t>Xuất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tinh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ngoài</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049147">
                <a:tc>
                  <a:txBody>
                    <a:bodyPr/>
                    <a:lstStyle/>
                    <a:p>
                      <a:r>
                        <a:rPr lang="en-US" sz="3200" dirty="0" err="1">
                          <a:latin typeface="Times New Roman" pitchFamily="18" charset="0"/>
                          <a:cs typeface="Times New Roman" pitchFamily="18" charset="0"/>
                        </a:rPr>
                        <a:t>Que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cấy</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049147">
                <a:tc>
                  <a:txBody>
                    <a:bodyPr/>
                    <a:lstStyle/>
                    <a:p>
                      <a:r>
                        <a:rPr lang="en-US" sz="3200" dirty="0" err="1">
                          <a:latin typeface="Times New Roman" pitchFamily="18" charset="0"/>
                          <a:cs typeface="Times New Roman" pitchFamily="18" charset="0"/>
                        </a:rPr>
                        <a:t>Thuốc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khẩn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cấp</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724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90500"/>
            <a:ext cx="16840200" cy="1135888"/>
          </a:xfrm>
          <a:prstGeom prst="rect">
            <a:avLst/>
          </a:prstGeom>
        </p:spPr>
        <p:txBody>
          <a:bodyPr wrap="square">
            <a:spAutoFit/>
          </a:bodyPr>
          <a:lstStyle/>
          <a:p>
            <a:pPr algn="ctr">
              <a:lnSpc>
                <a:spcPct val="200000"/>
              </a:lnSpc>
            </a:pPr>
            <a:r>
              <a:rPr lang="en-US" sz="4000" dirty="0">
                <a:solidFill>
                  <a:srgbClr val="C00000"/>
                </a:solidFill>
                <a:latin typeface="Times New Roman" pitchFamily="18" charset="0"/>
                <a:ea typeface="Tiffany" pitchFamily="18" charset="0"/>
                <a:cs typeface="Times New Roman" pitchFamily="18" charset="0"/>
              </a:rPr>
              <a:t>ĐÁP ÁN</a:t>
            </a:r>
          </a:p>
        </p:txBody>
      </p:sp>
      <p:graphicFrame>
        <p:nvGraphicFramePr>
          <p:cNvPr id="2" name="Table 1"/>
          <p:cNvGraphicFramePr>
            <a:graphicFrameLocks noGrp="1"/>
          </p:cNvGraphicFramePr>
          <p:nvPr>
            <p:extLst>
              <p:ext uri="{D42A27DB-BD31-4B8C-83A1-F6EECF244321}">
                <p14:modId xmlns:p14="http://schemas.microsoft.com/office/powerpoint/2010/main" val="1378162649"/>
              </p:ext>
            </p:extLst>
          </p:nvPr>
        </p:nvGraphicFramePr>
        <p:xfrm>
          <a:off x="838200" y="1349248"/>
          <a:ext cx="16840200" cy="7788656"/>
        </p:xfrm>
        <a:graphic>
          <a:graphicData uri="http://schemas.openxmlformats.org/drawingml/2006/table">
            <a:tbl>
              <a:tblPr firstRow="1" bandRow="1">
                <a:tableStyleId>{5C22544A-7EE6-4342-B048-85BDC9FD1C3A}</a:tableStyleId>
              </a:tblPr>
              <a:tblGrid>
                <a:gridCol w="4210050">
                  <a:extLst>
                    <a:ext uri="{9D8B030D-6E8A-4147-A177-3AD203B41FA5}">
                      <a16:colId xmlns:a16="http://schemas.microsoft.com/office/drawing/2014/main" val="20000"/>
                    </a:ext>
                  </a:extLst>
                </a:gridCol>
                <a:gridCol w="4210050">
                  <a:extLst>
                    <a:ext uri="{9D8B030D-6E8A-4147-A177-3AD203B41FA5}">
                      <a16:colId xmlns:a16="http://schemas.microsoft.com/office/drawing/2014/main" val="20001"/>
                    </a:ext>
                  </a:extLst>
                </a:gridCol>
                <a:gridCol w="4000500">
                  <a:extLst>
                    <a:ext uri="{9D8B030D-6E8A-4147-A177-3AD203B41FA5}">
                      <a16:colId xmlns:a16="http://schemas.microsoft.com/office/drawing/2014/main" val="20002"/>
                    </a:ext>
                  </a:extLst>
                </a:gridCol>
                <a:gridCol w="4419600">
                  <a:extLst>
                    <a:ext uri="{9D8B030D-6E8A-4147-A177-3AD203B41FA5}">
                      <a16:colId xmlns:a16="http://schemas.microsoft.com/office/drawing/2014/main" val="20003"/>
                    </a:ext>
                  </a:extLst>
                </a:gridCol>
              </a:tblGrid>
              <a:tr h="1458468">
                <a:tc>
                  <a:txBody>
                    <a:bodyPr/>
                    <a:lstStyle/>
                    <a:p>
                      <a:r>
                        <a:rPr lang="en-US" sz="3200" dirty="0" err="1">
                          <a:latin typeface="Times New Roman" pitchFamily="18" charset="0"/>
                          <a:cs typeface="Times New Roman" pitchFamily="18" charset="0"/>
                        </a:rPr>
                        <a:t>Biện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pháp</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Times New Roman" pitchFamily="18" charset="0"/>
                          <a:cs typeface="Times New Roman" pitchFamily="18" charset="0"/>
                        </a:rPr>
                        <a:t>Hiệu</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quả</a:t>
                      </a:r>
                      <a:endParaRPr lang="en-US" sz="3200" baseline="0" dirty="0">
                        <a:latin typeface="Times New Roman" pitchFamily="18" charset="0"/>
                        <a:cs typeface="Times New Roman" pitchFamily="18" charset="0"/>
                      </a:endParaRPr>
                    </a:p>
                    <a:p>
                      <a:pPr algn="ctr"/>
                      <a:r>
                        <a:rPr lang="en-US" sz="3200" baseline="0" dirty="0">
                          <a:latin typeface="Times New Roman" pitchFamily="18" charset="0"/>
                          <a:cs typeface="Times New Roman" pitchFamily="18" charset="0"/>
                        </a:rPr>
                        <a:t>(</a:t>
                      </a:r>
                      <a:r>
                        <a:rPr lang="en-US" sz="3200" baseline="0" dirty="0" err="1">
                          <a:latin typeface="Times New Roman" pitchFamily="18" charset="0"/>
                          <a:cs typeface="Times New Roman" pitchFamily="18" charset="0"/>
                        </a:rPr>
                        <a:t>cao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thấp</a:t>
                      </a:r>
                      <a:r>
                        <a:rPr lang="en-US" sz="3200" baseline="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Times New Roman" pitchFamily="18" charset="0"/>
                          <a:cs typeface="Times New Roman" pitchFamily="18" charset="0"/>
                        </a:rPr>
                        <a:t>Tác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dụng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aseline="0" dirty="0" err="1">
                          <a:latin typeface="Times New Roman" pitchFamily="18" charset="0"/>
                          <a:cs typeface="Times New Roman" pitchFamily="18" charset="0"/>
                        </a:rPr>
                        <a:t>Phòng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ngừa</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bệnh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lây</a:t>
                      </a:r>
                      <a:r>
                        <a:rPr lang="en-US" sz="3200" baseline="0" dirty="0">
                          <a:latin typeface="Times New Roman" pitchFamily="18" charset="0"/>
                          <a:cs typeface="Times New Roman" pitchFamily="18" charset="0"/>
                        </a:rPr>
                        <a:t> qua </a:t>
                      </a:r>
                      <a:r>
                        <a:rPr lang="en-US" sz="3200" baseline="0" dirty="0" err="1">
                          <a:latin typeface="Times New Roman" pitchFamily="18" charset="0"/>
                          <a:cs typeface="Times New Roman" pitchFamily="18" charset="0"/>
                        </a:rPr>
                        <a:t>đường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tình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49147">
                <a:tc>
                  <a:txBody>
                    <a:bodyPr/>
                    <a:lstStyle/>
                    <a:p>
                      <a:r>
                        <a:rPr lang="en-US" sz="3200" dirty="0" err="1">
                          <a:latin typeface="Times New Roman" pitchFamily="18" charset="0"/>
                          <a:cs typeface="Times New Roman" pitchFamily="18" charset="0"/>
                        </a:rPr>
                        <a:t>Bao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a:latin typeface="Times New Roman" pitchFamily="18" charset="0"/>
                          <a:cs typeface="Times New Roman" pitchFamily="18" charset="0"/>
                        </a:rPr>
                        <a:t>Cao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err="1">
                          <a:latin typeface="Times New Roman" pitchFamily="18" charset="0"/>
                          <a:cs typeface="Times New Roman" pitchFamily="18" charset="0"/>
                        </a:rPr>
                        <a:t>Ít</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err="1">
                          <a:latin typeface="Times New Roman" pitchFamily="18" charset="0"/>
                          <a:cs typeface="Times New Roman" pitchFamily="18" charset="0"/>
                        </a:rPr>
                        <a:t>Có</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49147">
                <a:tc>
                  <a:txBody>
                    <a:bodyPr/>
                    <a:lstStyle/>
                    <a:p>
                      <a:r>
                        <a:rPr lang="en-US" sz="3200" dirty="0" err="1">
                          <a:latin typeface="Times New Roman" pitchFamily="18" charset="0"/>
                          <a:cs typeface="Times New Roman" pitchFamily="18" charset="0"/>
                        </a:rPr>
                        <a:t>Thuốc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hàng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ngày</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a:latin typeface="Times New Roman" pitchFamily="18" charset="0"/>
                          <a:cs typeface="Times New Roman" pitchFamily="18" charset="0"/>
                        </a:rPr>
                        <a:t>Cao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err="1">
                          <a:latin typeface="Times New Roman" pitchFamily="18" charset="0"/>
                          <a:cs typeface="Times New Roman" pitchFamily="18" charset="0"/>
                        </a:rPr>
                        <a:t>Ít</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49147">
                <a:tc>
                  <a:txBody>
                    <a:bodyPr/>
                    <a:lstStyle/>
                    <a:p>
                      <a:r>
                        <a:rPr lang="en-US" sz="3200" dirty="0" err="1">
                          <a:latin typeface="Times New Roman" pitchFamily="18" charset="0"/>
                          <a:cs typeface="Times New Roman" pitchFamily="18" charset="0"/>
                        </a:rPr>
                        <a:t>Đặt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vòng</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a:latin typeface="Times New Roman" pitchFamily="18" charset="0"/>
                          <a:cs typeface="Times New Roman" pitchFamily="18" charset="0"/>
                        </a:rPr>
                        <a:t>Cao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err="1">
                          <a:latin typeface="Times New Roman" pitchFamily="18" charset="0"/>
                          <a:cs typeface="Times New Roman" pitchFamily="18" charset="0"/>
                        </a:rPr>
                        <a:t>Không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đáng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kể</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49147">
                <a:tc>
                  <a:txBody>
                    <a:bodyPr/>
                    <a:lstStyle/>
                    <a:p>
                      <a:r>
                        <a:rPr lang="en-US" sz="3200" dirty="0" err="1">
                          <a:latin typeface="Times New Roman" pitchFamily="18" charset="0"/>
                          <a:cs typeface="Times New Roman" pitchFamily="18" charset="0"/>
                        </a:rPr>
                        <a:t>Xuất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tinh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ngoài</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err="1">
                          <a:latin typeface="Times New Roman" pitchFamily="18" charset="0"/>
                          <a:cs typeface="Times New Roman" pitchFamily="18" charset="0"/>
                        </a:rPr>
                        <a:t>Thấp</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049147">
                <a:tc>
                  <a:txBody>
                    <a:bodyPr/>
                    <a:lstStyle/>
                    <a:p>
                      <a:r>
                        <a:rPr lang="en-US" sz="3200" dirty="0" err="1">
                          <a:latin typeface="Times New Roman" pitchFamily="18" charset="0"/>
                          <a:cs typeface="Times New Roman" pitchFamily="18" charset="0"/>
                        </a:rPr>
                        <a:t>Que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cấy</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a:latin typeface="Times New Roman" pitchFamily="18" charset="0"/>
                          <a:cs typeface="Times New Roman" pitchFamily="18" charset="0"/>
                        </a:rPr>
                        <a:t>Cao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err="1">
                          <a:latin typeface="Times New Roman" pitchFamily="18" charset="0"/>
                          <a:cs typeface="Times New Roman" pitchFamily="18" charset="0"/>
                        </a:rPr>
                        <a:t>Không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đáng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kể</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049147">
                <a:tc>
                  <a:txBody>
                    <a:bodyPr/>
                    <a:lstStyle/>
                    <a:p>
                      <a:r>
                        <a:rPr lang="en-US" sz="3200" dirty="0" err="1">
                          <a:latin typeface="Times New Roman" pitchFamily="18" charset="0"/>
                          <a:cs typeface="Times New Roman" pitchFamily="18" charset="0"/>
                        </a:rPr>
                        <a:t>Thuốc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khẩn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cấp</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err="1">
                          <a:latin typeface="Times New Roman" pitchFamily="18" charset="0"/>
                          <a:cs typeface="Times New Roman" pitchFamily="18" charset="0"/>
                        </a:rPr>
                        <a:t>Thấp</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err="1">
                          <a:latin typeface="Times New Roman" pitchFamily="18" charset="0"/>
                          <a:cs typeface="Times New Roman" pitchFamily="18" charset="0"/>
                        </a:rPr>
                        <a:t>Nhiều</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TextBox 2"/>
          <p:cNvSpPr txBox="1"/>
          <p:nvPr/>
        </p:nvSpPr>
        <p:spPr>
          <a:xfrm>
            <a:off x="1295400" y="9422502"/>
            <a:ext cx="13487400" cy="584775"/>
          </a:xfrm>
          <a:prstGeom prst="rect">
            <a:avLst/>
          </a:prstGeom>
          <a:noFill/>
        </p:spPr>
        <p:txBody>
          <a:bodyPr wrap="square" rtlCol="0">
            <a:spAutoFit/>
          </a:bodyPr>
          <a:lstStyle/>
          <a:p>
            <a:r>
              <a:rPr lang="en-US" sz="3200" b="1" dirty="0" err="1">
                <a:solidFill>
                  <a:srgbClr val="FF0000"/>
                </a:solidFill>
                <a:latin typeface="Times New Roman" pitchFamily="18" charset="0"/>
                <a:cs typeface="Times New Roman" pitchFamily="18" charset="0"/>
              </a:rPr>
              <a:t>Lưu</a:t>
            </a:r>
            <a:r>
              <a:rPr lang="en-US" sz="3200" b="1" dirty="0">
                <a:solidFill>
                  <a:srgbClr val="FF0000"/>
                </a:solidFill>
                <a:latin typeface="Times New Roman" pitchFamily="18" charset="0"/>
                <a:cs typeface="Times New Roman" pitchFamily="18" charset="0"/>
              </a:rPr>
              <a:t> ý:  </a:t>
            </a:r>
            <a:r>
              <a:rPr lang="en-US" sz="3200" b="1" dirty="0" err="1">
                <a:solidFill>
                  <a:srgbClr val="FF0000"/>
                </a:solidFill>
                <a:latin typeface="Times New Roman" pitchFamily="18" charset="0"/>
                <a:cs typeface="Times New Roman" pitchFamily="18" charset="0"/>
              </a:rPr>
              <a:t>độ</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tuổi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vị</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thành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niên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được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phép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quan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hệ</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dục</a:t>
            </a:r>
            <a:r>
              <a:rPr lang="en-US" sz="32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97680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5446"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247900"/>
            <a:ext cx="14905894" cy="6247864"/>
          </a:xfrm>
          <a:prstGeom prst="rect">
            <a:avLst/>
          </a:prstGeom>
          <a:noFill/>
        </p:spPr>
        <p:txBody>
          <a:bodyPr wrap="square" rtlCol="0">
            <a:spAutoFit/>
          </a:bodyPr>
          <a:lstStyle/>
          <a:p>
            <a:r>
              <a:rPr lang="vi-VN" sz="4000" dirty="0">
                <a:solidFill>
                  <a:schemeClr val="bg1"/>
                </a:solidFill>
                <a:latin typeface="Times New Roman" pitchFamily="18" charset="0"/>
                <a:cs typeface="Times New Roman" pitchFamily="18" charset="0"/>
              </a:rPr>
              <a:t>Hiện tượng kinh nguyệt là hiện tượng trứng không được thụ tinh sau 14 ngày kể từ khi trứng rụng làm thể vàng bị tiêu giảm, lớp niêm mạc bong ra từng mảng thoát ra ngoài cùng với máu và dịch nhày.</a:t>
            </a:r>
          </a:p>
          <a:p>
            <a:r>
              <a:rPr lang="vi-VN" sz="4000" dirty="0">
                <a:solidFill>
                  <a:schemeClr val="bg1"/>
                </a:solidFill>
                <a:latin typeface="Times New Roman" pitchFamily="18" charset="0"/>
                <a:cs typeface="Times New Roman" pitchFamily="18" charset="0"/>
              </a:rPr>
              <a:t>Mang thai ở lứa tuổi vị thành niên sẽ gặp rất nhiều nguy cơ như tỷ lệ sinh non và sảy thai cao do tử cung chưa phát triển hoàn thiện. Một số biện pháp tránh thai như sử dụng bao cao su, sử dụng thuốc tránh thai hàng ngày, đặt vòng tránh thai,… Tác dụng chủ yếu của các biện pháp tránh thai là ngăn nang trứng phát triển, ngăn chặn trứng gặp tinh trùng, chống sự làm tổ của trứng được thụ tinh.</a:t>
            </a:r>
          </a:p>
          <a:p>
            <a:endParaRPr lang="en-US" sz="4000" dirty="0">
              <a:solidFill>
                <a:schemeClr val="bg1"/>
              </a:solidFill>
              <a:latin typeface="Times New Roman" pitchFamily="18" charset="0"/>
              <a:cs typeface="Times New Roman" pitchFamily="18" charset="0"/>
            </a:endParaRPr>
          </a:p>
        </p:txBody>
      </p:sp>
      <p:sp>
        <p:nvSpPr>
          <p:cNvPr id="14" name="文本框 32"/>
          <p:cNvSpPr txBox="1"/>
          <p:nvPr/>
        </p:nvSpPr>
        <p:spPr>
          <a:xfrm>
            <a:off x="2094614" y="498008"/>
            <a:ext cx="16156172" cy="1446550"/>
          </a:xfrm>
          <a:prstGeom prst="rect">
            <a:avLst/>
          </a:prstGeom>
          <a:noFill/>
        </p:spPr>
        <p:txBody>
          <a:bodyPr wrap="square" rtlCol="0">
            <a:spAutoFit/>
          </a:bodyPr>
          <a:lstStyle/>
          <a:p>
            <a:pPr defTabSz="1371600">
              <a:defRPr/>
            </a:pPr>
            <a:r>
              <a:rPr kumimoji="0" lang="en-US" altLang="zh-CN" sz="44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a:t>
            </a:r>
            <a:r>
              <a:rPr lang="en-US" altLang="zh-CN" sz="44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iện tượng kinh nguyệt và biện pháp tránh thai </a:t>
            </a:r>
            <a:endParaRPr lang="zh-CN" altLang="en-US"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a:p>
            <a:pPr marR="0" lvl="0" defTabSz="1371600" rtl="0" eaLnBrk="1" fontAlgn="auto" latinLnBrk="0" hangingPunct="1">
              <a:lnSpc>
                <a:spcPct val="100000"/>
              </a:lnSpc>
              <a:spcBef>
                <a:spcPts val="0"/>
              </a:spcBef>
              <a:spcAft>
                <a:spcPts val="0"/>
              </a:spcAft>
              <a:buClrTx/>
              <a:buSzTx/>
              <a:tabLst/>
              <a:defRPr/>
            </a:pPr>
            <a:endParaRPr kumimoji="0" lang="zh-CN" altLang="en-US" sz="44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2061241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4000" dirty="0">
                <a:solidFill>
                  <a:srgbClr val="C00000"/>
                </a:solidFill>
              </a:rPr>
              <a:t>Mọi sinh vật đều thực hiện quá trình gì để duy trì nòi giống? Hệ cơ quan nào thực hiện chức năng sinh sản ở người?</a:t>
            </a:r>
            <a:endParaRPr lang="en-US" sz="4000" dirty="0">
              <a:solidFill>
                <a:srgbClr val="C00000"/>
              </a:solidFill>
            </a:endParaRPr>
          </a:p>
        </p:txBody>
      </p:sp>
      <p:sp>
        <p:nvSpPr>
          <p:cNvPr id="4" name="Title 1"/>
          <p:cNvSpPr txBox="1">
            <a:spLocks/>
          </p:cNvSpPr>
          <p:nvPr/>
        </p:nvSpPr>
        <p:spPr>
          <a:xfrm>
            <a:off x="914400" y="7117555"/>
            <a:ext cx="16535400"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vi-VN" sz="4000" dirty="0">
                <a:solidFill>
                  <a:srgbClr val="7030A0"/>
                </a:solidFill>
              </a:rPr>
              <a:t>Để duy trì nòi giống, mọi sinh vật đều thực hiện quá trình sinh sản. Hệ sinh dục thực hiện chức năng sinh sản ở người.</a:t>
            </a:r>
            <a:endParaRPr lang="en-US" sz="4000" dirty="0">
              <a:solidFill>
                <a:srgbClr val="7030A0"/>
              </a:solidFill>
            </a:endParaRPr>
          </a:p>
        </p:txBody>
      </p:sp>
      <p:pic>
        <p:nvPicPr>
          <p:cNvPr id="1026" name="Picture 2" descr="Hợp pháp hóa mại dâm là ấn “lệnh huỷ” đối với gia đ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400300"/>
            <a:ext cx="8686800" cy="494061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38200" y="8412955"/>
            <a:ext cx="16687800" cy="1988345"/>
          </a:xfrm>
          <a:prstGeom prst="rect">
            <a:avLst/>
          </a:prstGeom>
        </p:spPr>
        <p:txBody>
          <a:bodyPr vert="horz" lIns="91440" tIns="45720" rIns="91440" bIns="4572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vi-VN" sz="4000" dirty="0">
                <a:solidFill>
                  <a:srgbClr val="7030A0"/>
                </a:solidFill>
              </a:rPr>
              <a:t>Hệ sinh dục thực hiện chức năng duy trì nòi giống thông qua qua trình sinh sản. </a:t>
            </a:r>
            <a:br>
              <a:rPr lang="en-US" sz="4000" dirty="0">
                <a:solidFill>
                  <a:srgbClr val="7030A0"/>
                </a:solidFill>
              </a:rPr>
            </a:br>
            <a:r>
              <a:rPr lang="vi-VN" sz="4000" dirty="0">
                <a:solidFill>
                  <a:srgbClr val="7030A0"/>
                </a:solidFill>
              </a:rPr>
              <a:t>Hệ sinh dục nam và nữ có sự khác nhau về cấu tạo và chức năng</a:t>
            </a:r>
            <a:r>
              <a:rPr lang="en-US" sz="4000" dirty="0">
                <a:solidFill>
                  <a:srgbClr val="7030A0"/>
                </a:solidFill>
              </a:rPr>
              <a:t>.</a:t>
            </a:r>
          </a:p>
        </p:txBody>
      </p:sp>
    </p:spTree>
    <p:extLst>
      <p:ext uri="{BB962C8B-B14F-4D97-AF65-F5344CB8AC3E}">
        <p14:creationId xmlns:p14="http://schemas.microsoft.com/office/powerpoint/2010/main" val="270043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1915368"/>
            <a:ext cx="14554199" cy="4026245"/>
          </a:xfrm>
          <a:prstGeom prst="rect">
            <a:avLst/>
          </a:prstGeom>
        </p:spPr>
      </p:pic>
      <p:sp>
        <p:nvSpPr>
          <p:cNvPr id="32" name="文本框 31"/>
          <p:cNvSpPr txBox="1"/>
          <p:nvPr/>
        </p:nvSpPr>
        <p:spPr>
          <a:xfrm>
            <a:off x="1371600" y="3238500"/>
            <a:ext cx="287450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4168160" y="2781300"/>
            <a:ext cx="13738839" cy="2000548"/>
          </a:xfrm>
          <a:prstGeom prst="rect">
            <a:avLst/>
          </a:prstGeom>
          <a:noFill/>
        </p:spPr>
        <p:txBody>
          <a:bodyPr wrap="square" rtlCol="0">
            <a:spAutoFit/>
          </a:bodyPr>
          <a:lstStyle/>
          <a:p>
            <a:pPr defTabSz="1371600"/>
            <a:r>
              <a:rPr lang="en-US" altLang="zh-CN"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ột số bệnh lây qua đường tình dục và bảo vệ sức khỏe sinh sản vị thành niên</a:t>
            </a:r>
            <a:endParaRPr lang="zh-CN" altLang="en-US"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12290" name="Picture 2" descr="Thế nào là quan hệ tình dục an toàn và 1 số điều các cặp đôi cần lưu 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7139" y="5941613"/>
            <a:ext cx="6522720" cy="366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971800" y="1257300"/>
            <a:ext cx="12192000" cy="8191499"/>
          </a:xfrm>
          <a:prstGeom prst="rect">
            <a:avLst/>
          </a:prstGeom>
        </p:spPr>
      </p:pic>
    </p:spTree>
    <p:extLst>
      <p:ext uri="{BB962C8B-B14F-4D97-AF65-F5344CB8AC3E}">
        <p14:creationId xmlns:p14="http://schemas.microsoft.com/office/powerpoint/2010/main" val="335321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solidFill>
                  <a:srgbClr val="C00000"/>
                </a:solidFill>
                <a:latin typeface="Times New Roman" pitchFamily="18" charset="0"/>
                <a:cs typeface="Times New Roman" pitchFamily="18" charset="0"/>
              </a:rPr>
              <a:t>Nội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quy</a:t>
            </a:r>
            <a:endParaRPr lang="en-US" sz="4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257300" y="2738438"/>
            <a:ext cx="16421100" cy="6527007"/>
          </a:xfrm>
        </p:spPr>
        <p:txBody>
          <a:bodyPr>
            <a:normAutofit/>
          </a:bodyPr>
          <a:lstStyle/>
          <a:p>
            <a:pPr>
              <a:buFont typeface="Wingdings" pitchFamily="2" charset="2"/>
              <a:buChar char="ü"/>
            </a:pP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Lậu</a:t>
            </a:r>
            <a:endParaRPr lang="en-US" sz="4000" dirty="0">
              <a:solidFill>
                <a:srgbClr val="7030A0"/>
              </a:solidFill>
              <a:latin typeface="Times New Roman" pitchFamily="18" charset="0"/>
              <a:cs typeface="Times New Roman" pitchFamily="18" charset="0"/>
            </a:endParaRPr>
          </a:p>
          <a:p>
            <a:pPr>
              <a:buFont typeface="Wingdings" pitchFamily="2" charset="2"/>
              <a:buChar char="ü"/>
            </a:pP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2: </a:t>
            </a:r>
            <a:r>
              <a:rPr lang="en-US" sz="4000" dirty="0" err="1">
                <a:solidFill>
                  <a:srgbClr val="7030A0"/>
                </a:solidFill>
                <a:latin typeface="Times New Roman" pitchFamily="18" charset="0"/>
                <a:cs typeface="Times New Roman" pitchFamily="18" charset="0"/>
              </a:rPr>
              <a:t>Giang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mai</a:t>
            </a:r>
            <a:endParaRPr lang="en-US" sz="4000" dirty="0">
              <a:solidFill>
                <a:srgbClr val="7030A0"/>
              </a:solidFill>
              <a:latin typeface="Times New Roman" pitchFamily="18" charset="0"/>
              <a:cs typeface="Times New Roman" pitchFamily="18" charset="0"/>
            </a:endParaRPr>
          </a:p>
          <a:p>
            <a:pPr>
              <a:buFont typeface="Wingdings" pitchFamily="2" charset="2"/>
              <a:buChar char="ü"/>
            </a:pP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3: HIV/ AIDS</a:t>
            </a:r>
          </a:p>
          <a:p>
            <a:pPr>
              <a:buFont typeface="Wingdings" pitchFamily="2" charset="2"/>
              <a:buChar char="ü"/>
            </a:pP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4: </a:t>
            </a:r>
            <a:r>
              <a:rPr lang="en-US" sz="4000" dirty="0" err="1">
                <a:solidFill>
                  <a:srgbClr val="7030A0"/>
                </a:solidFill>
                <a:latin typeface="Times New Roman" pitchFamily="18" charset="0"/>
                <a:cs typeface="Times New Roman" pitchFamily="18" charset="0"/>
              </a:rPr>
              <a:t>Sùi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gà</a:t>
            </a:r>
            <a:endParaRPr lang="en-US" sz="4000" dirty="0">
              <a:solidFill>
                <a:srgbClr val="7030A0"/>
              </a:solidFill>
              <a:latin typeface="Times New Roman" pitchFamily="18" charset="0"/>
              <a:cs typeface="Times New Roman" pitchFamily="18" charset="0"/>
            </a:endParaRP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minh: ( 3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nguyên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nhân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triệu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(1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em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tâm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khen</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góp</a:t>
            </a:r>
            <a:r>
              <a:rPr lang="en-US" sz="4000" dirty="0">
                <a:solidFill>
                  <a:srgbClr val="7030A0"/>
                </a:solidFill>
                <a:latin typeface="Times New Roman" pitchFamily="18" charset="0"/>
                <a:cs typeface="Times New Roman" pitchFamily="18" charset="0"/>
              </a:rPr>
              <a:t> ý, 1 </a:t>
            </a:r>
            <a:r>
              <a:rPr lang="en-US" sz="4000" dirty="0" err="1">
                <a:solidFill>
                  <a:srgbClr val="7030A0"/>
                </a:solidFill>
                <a:latin typeface="Times New Roman" pitchFamily="18" charset="0"/>
                <a:cs typeface="Times New Roman" pitchFamily="18" charset="0"/>
              </a:rPr>
              <a:t>nhận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xét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về</a:t>
            </a:r>
            <a:r>
              <a:rPr lang="en-US" sz="4000" dirty="0">
                <a:solidFill>
                  <a:srgbClr val="7030A0"/>
                </a:solidFill>
                <a:latin typeface="Times New Roman" pitchFamily="18" charset="0"/>
                <a:cs typeface="Times New Roman" pitchFamily="18" charset="0"/>
              </a:rPr>
              <a:t> poster</a:t>
            </a: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474124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7133" y="2632954"/>
            <a:ext cx="8617221" cy="7654046"/>
            <a:chOff x="1136378" y="257879"/>
            <a:chExt cx="10750821" cy="9762421"/>
          </a:xfrm>
        </p:grpSpPr>
        <p:sp>
          <p:nvSpPr>
            <p:cNvPr id="11" name="Rectangle 10"/>
            <p:cNvSpPr/>
            <p:nvPr/>
          </p:nvSpPr>
          <p:spPr>
            <a:xfrm>
              <a:off x="1136378" y="283104"/>
              <a:ext cx="10750821" cy="9737196"/>
            </a:xfrm>
            <a:prstGeom prst="rect">
              <a:avLst/>
            </a:prstGeom>
            <a:solidFill>
              <a:srgbClr val="FFCCCC">
                <a:alpha val="64000"/>
              </a:srgbClr>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136378" y="257879"/>
              <a:ext cx="10750821" cy="9762421"/>
              <a:chOff x="-12087225" y="-1409700"/>
              <a:chExt cx="16414825" cy="14744700"/>
            </a:xfrm>
          </p:grpSpPr>
          <p:pic>
            <p:nvPicPr>
              <p:cNvPr id="9218"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28657" t="49285" r="37512" b="36204"/>
              <a:stretch/>
            </p:blipFill>
            <p:spPr bwMode="auto">
              <a:xfrm>
                <a:off x="247650" y="5315433"/>
                <a:ext cx="4079950" cy="40952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50224"/>
              <a:stretch/>
            </p:blipFill>
            <p:spPr bwMode="auto">
              <a:xfrm>
                <a:off x="-12087225" y="-1409700"/>
                <a:ext cx="12392025" cy="14744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49283" r="66169" b="36206"/>
              <a:stretch/>
            </p:blipFill>
            <p:spPr bwMode="auto">
              <a:xfrm>
                <a:off x="304800" y="1638299"/>
                <a:ext cx="4022800" cy="4124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66169" t="50000" b="35489"/>
              <a:stretch/>
            </p:blipFill>
            <p:spPr bwMode="auto">
              <a:xfrm>
                <a:off x="247650" y="9391166"/>
                <a:ext cx="3891126" cy="390573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p:cNvSpPr txBox="1"/>
          <p:nvPr/>
        </p:nvSpPr>
        <p:spPr>
          <a:xfrm>
            <a:off x="9075223" y="4305300"/>
            <a:ext cx="8984177" cy="6001643"/>
          </a:xfrm>
          <a:prstGeom prst="rect">
            <a:avLst/>
          </a:prstGeom>
          <a:noFill/>
        </p:spPr>
        <p:txBody>
          <a:bodyPr wrap="square" rtlCol="0">
            <a:spAutoFit/>
          </a:bodyPr>
          <a:lstStyle/>
          <a:p>
            <a:r>
              <a:rPr lang="en-US" sz="3200" dirty="0">
                <a:solidFill>
                  <a:srgbClr val="7030A0"/>
                </a:solidFill>
                <a:latin typeface="Times New Roman" pitchFamily="18" charset="0"/>
                <a:cs typeface="Times New Roman" pitchFamily="18" charset="0"/>
              </a:rPr>
              <a:t>- </a:t>
            </a:r>
            <a:r>
              <a:rPr lang="vi-VN" sz="3200" dirty="0">
                <a:solidFill>
                  <a:srgbClr val="7030A0"/>
                </a:solidFill>
                <a:latin typeface="Times New Roman" pitchFamily="18" charset="0"/>
                <a:cs typeface="Times New Roman" pitchFamily="18" charset="0"/>
              </a:rPr>
              <a:t>Một số bệnh lây truyền qua đường tình dục phổ biến như</a:t>
            </a:r>
            <a:r>
              <a:rPr lang="en-US" sz="3200" dirty="0">
                <a:solidFill>
                  <a:srgbClr val="7030A0"/>
                </a:solidFill>
                <a:latin typeface="Times New Roman" pitchFamily="18" charset="0"/>
                <a:cs typeface="Times New Roman" pitchFamily="18" charset="0"/>
              </a:rPr>
              <a:t>:</a:t>
            </a: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B</a:t>
            </a:r>
            <a:r>
              <a:rPr lang="vi-VN" sz="3200" dirty="0">
                <a:solidFill>
                  <a:srgbClr val="7030A0"/>
                </a:solidFill>
                <a:latin typeface="Times New Roman" pitchFamily="18" charset="0"/>
                <a:cs typeface="Times New Roman" pitchFamily="18" charset="0"/>
              </a:rPr>
              <a:t>ệnh giang mai</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vi-VN" sz="3200" dirty="0">
                <a:solidFill>
                  <a:srgbClr val="7030A0"/>
                </a:solidFill>
                <a:latin typeface="Times New Roman" pitchFamily="18" charset="0"/>
                <a:cs typeface="Times New Roman" pitchFamily="18" charset="0"/>
              </a:rPr>
              <a:t> </a:t>
            </a:r>
            <a:r>
              <a:rPr lang="en-US" sz="3200" dirty="0">
                <a:solidFill>
                  <a:srgbClr val="7030A0"/>
                </a:solidFill>
                <a:latin typeface="Times New Roman" pitchFamily="18" charset="0"/>
                <a:cs typeface="Times New Roman" pitchFamily="18" charset="0"/>
              </a:rPr>
              <a:t>B</a:t>
            </a:r>
            <a:r>
              <a:rPr lang="vi-VN" sz="3200" dirty="0">
                <a:solidFill>
                  <a:srgbClr val="7030A0"/>
                </a:solidFill>
                <a:latin typeface="Times New Roman" pitchFamily="18" charset="0"/>
                <a:cs typeface="Times New Roman" pitchFamily="18" charset="0"/>
              </a:rPr>
              <a:t>ệnh lậu</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H</a:t>
            </a:r>
            <a:r>
              <a:rPr lang="vi-VN" sz="3200" dirty="0">
                <a:solidFill>
                  <a:srgbClr val="7030A0"/>
                </a:solidFill>
                <a:latin typeface="Times New Roman" pitchFamily="18" charset="0"/>
                <a:cs typeface="Times New Roman" pitchFamily="18" charset="0"/>
              </a:rPr>
              <a:t>ội chứng AIDS</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err="1">
                <a:solidFill>
                  <a:srgbClr val="7030A0"/>
                </a:solidFill>
                <a:latin typeface="Times New Roman" pitchFamily="18" charset="0"/>
                <a:cs typeface="Times New Roman" pitchFamily="18" charset="0"/>
              </a:rPr>
              <a:t>Sùi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mào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gà</a:t>
            </a:r>
            <a:r>
              <a:rPr lang="vi-VN" sz="3200" dirty="0">
                <a:solidFill>
                  <a:srgbClr val="7030A0"/>
                </a:solidFill>
                <a:latin typeface="Times New Roman" pitchFamily="18" charset="0"/>
                <a:cs typeface="Times New Roman" pitchFamily="18" charset="0"/>
              </a:rPr>
              <a:t> </a:t>
            </a:r>
            <a:endParaRPr lang="en-US" sz="3200" dirty="0">
              <a:solidFill>
                <a:srgbClr val="7030A0"/>
              </a:solidFill>
              <a:latin typeface="Times New Roman" pitchFamily="18" charset="0"/>
              <a:cs typeface="Times New Roman" pitchFamily="18" charset="0"/>
            </a:endParaRPr>
          </a:p>
          <a:p>
            <a:r>
              <a:rPr lang="en-US" sz="3200" dirty="0">
                <a:solidFill>
                  <a:srgbClr val="7030A0"/>
                </a:solidFill>
                <a:latin typeface="Times New Roman" pitchFamily="18" charset="0"/>
                <a:cs typeface="Times New Roman" pitchFamily="18" charset="0"/>
              </a:rPr>
              <a:t>- </a:t>
            </a:r>
            <a:r>
              <a:rPr lang="vi-VN" sz="3200" dirty="0">
                <a:solidFill>
                  <a:srgbClr val="7030A0"/>
                </a:solidFill>
                <a:latin typeface="Times New Roman" pitchFamily="18" charset="0"/>
                <a:cs typeface="Times New Roman" pitchFamily="18" charset="0"/>
              </a:rPr>
              <a:t>Những loại bệnh này gây ảnh hưởng đến các cơ quan sinh dục và ảnh hưởng đến các hệ cơ quan khác trong cơ thể.</a:t>
            </a:r>
            <a:endParaRPr lang="en-US" sz="3200" dirty="0">
              <a:solidFill>
                <a:srgbClr val="7030A0"/>
              </a:solidFill>
              <a:latin typeface="Times New Roman" pitchFamily="18" charset="0"/>
              <a:cs typeface="Times New Roman" pitchFamily="18" charset="0"/>
            </a:endParaRPr>
          </a:p>
          <a:p>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Có</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một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số</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dấu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hiệu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có</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nhận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biết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được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nhưng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một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số</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trường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không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có</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triệu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chứng</a:t>
            </a:r>
            <a:r>
              <a:rPr lang="en-US" sz="3200" dirty="0">
                <a:solidFill>
                  <a:srgbClr val="7030A0"/>
                </a:solidFill>
                <a:latin typeface="Times New Roman" pitchFamily="18" charset="0"/>
                <a:cs typeface="Times New Roman" pitchFamily="18" charset="0"/>
              </a:rPr>
              <a:t>.</a:t>
            </a:r>
            <a:endParaRPr lang="vi-VN" sz="3200" dirty="0">
              <a:solidFill>
                <a:srgbClr val="7030A0"/>
              </a:solidFill>
              <a:latin typeface="Times New Roman" pitchFamily="18" charset="0"/>
              <a:cs typeface="Times New Roman" pitchFamily="18" charset="0"/>
            </a:endParaRPr>
          </a:p>
          <a:p>
            <a:endParaRPr lang="en-US" sz="3200" dirty="0">
              <a:solidFill>
                <a:srgbClr val="7030A0"/>
              </a:solidFill>
              <a:latin typeface="Times New Roman" pitchFamily="18" charset="0"/>
              <a:cs typeface="Times New Roman" pitchFamily="18" charset="0"/>
            </a:endParaRPr>
          </a:p>
        </p:txBody>
      </p:sp>
      <p:pic>
        <p:nvPicPr>
          <p:cNvPr id="1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89711"/>
          <a:stretch/>
        </p:blipFill>
        <p:spPr bwMode="auto">
          <a:xfrm>
            <a:off x="91047" y="-7620"/>
            <a:ext cx="17968353" cy="422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995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4000" dirty="0">
                <a:solidFill>
                  <a:srgbClr val="7030A0"/>
                </a:solidFill>
              </a:rPr>
              <a:t>Em hãy đề xuất một s</a:t>
            </a:r>
            <a:r>
              <a:rPr lang="en-US" sz="4000" dirty="0">
                <a:solidFill>
                  <a:srgbClr val="7030A0"/>
                </a:solidFill>
              </a:rPr>
              <a:t>ố</a:t>
            </a:r>
            <a:r>
              <a:rPr lang="vi-VN" sz="4000" dirty="0">
                <a:solidFill>
                  <a:srgbClr val="7030A0"/>
                </a:solidFill>
              </a:rPr>
              <a:t> biện pháp phòng chống các bệnh và bảo vệ sức khỏe sinh sản vị thành niên.</a:t>
            </a:r>
            <a:br>
              <a:rPr lang="en-US" sz="4000" dirty="0">
                <a:solidFill>
                  <a:srgbClr val="7030A0"/>
                </a:solidFill>
              </a:rPr>
            </a:br>
            <a:endParaRPr lang="en-US" sz="4000" dirty="0">
              <a:solidFill>
                <a:srgbClr val="7030A0"/>
              </a:solidFill>
            </a:endParaRPr>
          </a:p>
        </p:txBody>
      </p:sp>
      <p:pic>
        <p:nvPicPr>
          <p:cNvPr id="4"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62600" y="2019300"/>
            <a:ext cx="7314203" cy="7314203"/>
          </a:xfrm>
          <a:prstGeom prst="rect">
            <a:avLst/>
          </a:prstGeom>
        </p:spPr>
      </p:pic>
    </p:spTree>
    <p:extLst>
      <p:ext uri="{BB962C8B-B14F-4D97-AF65-F5344CB8AC3E}">
        <p14:creationId xmlns:p14="http://schemas.microsoft.com/office/powerpoint/2010/main" val="1006938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307" t="63247" r="-307" b="-27041"/>
          <a:stretch/>
        </p:blipFill>
        <p:spPr bwMode="auto">
          <a:xfrm>
            <a:off x="0" y="114300"/>
            <a:ext cx="11442636" cy="1744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71236" y="320040"/>
            <a:ext cx="6159564" cy="7478970"/>
          </a:xfrm>
          <a:prstGeom prst="rect">
            <a:avLst/>
          </a:prstGeom>
          <a:noFill/>
        </p:spPr>
        <p:txBody>
          <a:bodyPr wrap="square" rtlCol="0">
            <a:spAutoFit/>
          </a:bodyPr>
          <a:lstStyle/>
          <a:p>
            <a:r>
              <a:rPr lang="vi-VN" sz="4000" dirty="0">
                <a:solidFill>
                  <a:srgbClr val="7030A0"/>
                </a:solidFill>
                <a:latin typeface="Times New Roman" pitchFamily="18" charset="0"/>
                <a:cs typeface="Times New Roman" pitchFamily="18" charset="0"/>
              </a:rPr>
              <a:t>Các biện pháp bảo vệ sức khỏe sinh sản vị thành niên</a:t>
            </a:r>
            <a:r>
              <a:rPr lang="en-US" sz="4000" dirty="0">
                <a:solidFill>
                  <a:srgbClr val="7030A0"/>
                </a:solidFill>
                <a:latin typeface="Times New Roman" pitchFamily="18" charset="0"/>
                <a:cs typeface="Times New Roman" pitchFamily="18" charset="0"/>
              </a:rPr>
              <a:t>:</a:t>
            </a:r>
          </a:p>
          <a:p>
            <a:pPr marL="571500" indent="-571500">
              <a:buFont typeface="Wingdings" pitchFamily="2" charset="2"/>
              <a:buChar char="ü"/>
            </a:pPr>
            <a:r>
              <a:rPr lang="vi-VN"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rPr>
              <a:t>H</a:t>
            </a:r>
            <a:r>
              <a:rPr lang="vi-VN" sz="4000" dirty="0">
                <a:solidFill>
                  <a:srgbClr val="7030A0"/>
                </a:solidFill>
                <a:latin typeface="Times New Roman" pitchFamily="18" charset="0"/>
                <a:cs typeface="Times New Roman" pitchFamily="18" charset="0"/>
              </a:rPr>
              <a:t>ình thành thói quen sống tốt, luyện tập thể dục, thể thao phù hợp, giữ gìn vệ sinh cơ quan sinh dục</a:t>
            </a:r>
            <a:r>
              <a:rPr lang="en-US" sz="4000" dirty="0">
                <a:solidFill>
                  <a:srgbClr val="7030A0"/>
                </a:solidFill>
                <a:latin typeface="Times New Roman" pitchFamily="18" charset="0"/>
                <a:cs typeface="Times New Roman" pitchFamily="18" charset="0"/>
              </a:rPr>
              <a:t>.</a:t>
            </a:r>
          </a:p>
          <a:p>
            <a:pPr marL="571500" indent="-571500">
              <a:buFont typeface="Wingdings" pitchFamily="2" charset="2"/>
              <a:buChar char="ü"/>
            </a:pPr>
            <a:r>
              <a:rPr lang="en-US" sz="4000" dirty="0" err="1">
                <a:solidFill>
                  <a:srgbClr val="7030A0"/>
                </a:solidFill>
                <a:latin typeface="Times New Roman" pitchFamily="18" charset="0"/>
                <a:cs typeface="Times New Roman" pitchFamily="18" charset="0"/>
              </a:rPr>
              <a:t>Kiểm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khỏe</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định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kỳ</a:t>
            </a:r>
            <a:endParaRPr lang="en-US" sz="4000" dirty="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dục</a:t>
            </a:r>
            <a:r>
              <a:rPr lang="en-US" sz="4000" dirty="0">
                <a:solidFill>
                  <a:srgbClr val="7030A0"/>
                </a:solidFill>
                <a:latin typeface="Times New Roman" pitchFamily="18" charset="0"/>
                <a:cs typeface="Times New Roman" pitchFamily="18" charset="0"/>
              </a:rPr>
              <a:t> an </a:t>
            </a:r>
            <a:r>
              <a:rPr lang="en-US" sz="4000" dirty="0" err="1">
                <a:solidFill>
                  <a:srgbClr val="7030A0"/>
                </a:solidFill>
                <a:latin typeface="Times New Roman" pitchFamily="18" charset="0"/>
                <a:cs typeface="Times New Roman" pitchFamily="18" charset="0"/>
              </a:rPr>
              <a:t>toàn</a:t>
            </a:r>
            <a:endParaRPr lang="en-US" sz="4000" dirty="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với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tác</a:t>
            </a:r>
            <a:r>
              <a:rPr lang="en-US" sz="4000" dirty="0">
                <a:solidFill>
                  <a:srgbClr val="7030A0"/>
                </a:solidFill>
                <a:latin typeface="Times New Roman" pitchFamily="18" charset="0"/>
                <a:cs typeface="Times New Roman" pitchFamily="18" charset="0"/>
              </a:rPr>
              <a:t> an </a:t>
            </a:r>
            <a:r>
              <a:rPr lang="en-US" sz="4000" dirty="0" err="1">
                <a:solidFill>
                  <a:srgbClr val="7030A0"/>
                </a:solidFill>
                <a:latin typeface="Times New Roman" pitchFamily="18" charset="0"/>
                <a:cs typeface="Times New Roman" pitchFamily="18" charset="0"/>
              </a:rPr>
              <a:t>toàn</a:t>
            </a:r>
            <a:endParaRPr lang="vi-VN" sz="4000" dirty="0">
              <a:solidFill>
                <a:srgbClr val="7030A0"/>
              </a:solidFill>
              <a:latin typeface="Times New Roman" pitchFamily="18" charset="0"/>
              <a:cs typeface="Times New Roman" pitchFamily="18" charset="0"/>
            </a:endParaRPr>
          </a:p>
          <a:p>
            <a:endParaRPr lang="en-US" sz="4000" dirty="0">
              <a:solidFill>
                <a:srgbClr val="7030A0"/>
              </a:solidFill>
            </a:endParaRPr>
          </a:p>
        </p:txBody>
      </p:sp>
    </p:spTree>
    <p:extLst>
      <p:ext uri="{BB962C8B-B14F-4D97-AF65-F5344CB8AC3E}">
        <p14:creationId xmlns:p14="http://schemas.microsoft.com/office/powerpoint/2010/main" val="3803132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403571"/>
            <a:ext cx="14905894" cy="4401205"/>
          </a:xfrm>
          <a:prstGeom prst="rect">
            <a:avLst/>
          </a:prstGeom>
          <a:noFill/>
        </p:spPr>
        <p:txBody>
          <a:bodyPr wrap="square" rtlCol="0">
            <a:spAutoFit/>
          </a:bodyPr>
          <a:lstStyle/>
          <a:p>
            <a:pPr marL="742950" indent="-742950">
              <a:buAutoNum type="arabicPeriod"/>
            </a:pPr>
            <a:r>
              <a:rPr lang="vi-VN" sz="4000" dirty="0">
                <a:solidFill>
                  <a:schemeClr val="bg1"/>
                </a:solidFill>
                <a:latin typeface="Times New Roman" pitchFamily="18" charset="0"/>
                <a:cs typeface="Times New Roman" pitchFamily="18" charset="0"/>
              </a:rPr>
              <a:t>Một số bệnh lây truyền qua đường tình dục phổ biến như bệnh giang mai, bệnh lậu, hội chứng AIDS,… Những loại bệnh này gây ảnh hưởng đến các cơ quan sinh dục và ảnh hưởng đến các hệ cơ quan khác trong cơ thể.</a:t>
            </a:r>
          </a:p>
          <a:p>
            <a:pPr marL="742950" indent="-742950">
              <a:buAutoNum type="arabicPeriod"/>
            </a:pPr>
            <a:r>
              <a:rPr lang="vi-VN" sz="4000" dirty="0">
                <a:solidFill>
                  <a:schemeClr val="bg1"/>
                </a:solidFill>
                <a:latin typeface="Times New Roman" pitchFamily="18" charset="0"/>
                <a:cs typeface="Times New Roman" pitchFamily="18" charset="0"/>
              </a:rPr>
              <a:t>Các biện pháp bảo vệ sức khỏe sinh sản vị thành niên: hình thành thói quen sống tốt, luyện tập thể dục, thể thao phù hợp, giữ gìn vệ sinh cơ quan sinh dục,… </a:t>
            </a:r>
          </a:p>
        </p:txBody>
      </p:sp>
      <p:sp>
        <p:nvSpPr>
          <p:cNvPr id="14" name="文本框 32"/>
          <p:cNvSpPr txBox="1"/>
          <p:nvPr/>
        </p:nvSpPr>
        <p:spPr>
          <a:xfrm>
            <a:off x="2094614" y="498008"/>
            <a:ext cx="16156172" cy="1569660"/>
          </a:xfrm>
          <a:prstGeom prst="rect">
            <a:avLst/>
          </a:prstGeom>
          <a:noFill/>
        </p:spPr>
        <p:txBody>
          <a:bodyPr wrap="square" rtlCol="0">
            <a:spAutoFit/>
          </a:bodyPr>
          <a:lstStyle/>
          <a:p>
            <a:pPr lvl="0" defTabSz="1371600">
              <a:defRPr/>
            </a:pPr>
            <a:r>
              <a:rPr kumimoji="0" lang="en-US" altLang="zh-CN" sz="4600" b="1" i="0" u="none" strike="noStrike" kern="1200" cap="none" spc="0" normalizeH="0" baseline="0" noProof="0" dirty="0">
                <a:ln>
                  <a:noFill/>
                </a:ln>
                <a:solidFill>
                  <a:srgbClr val="7030A0"/>
                </a:solidFill>
                <a:effectLst/>
                <a:uLnTx/>
                <a:uFillTx/>
                <a:latin typeface="Times New Roman" pitchFamily="18" charset="0"/>
                <a:ea typeface="Tiffany" pitchFamily="18" charset="0"/>
                <a:cs typeface="Times New Roman" pitchFamily="18" charset="0"/>
              </a:rPr>
              <a:t>IV.</a:t>
            </a:r>
            <a:r>
              <a:rPr kumimoji="0" lang="en-US" altLang="zh-CN" sz="4600" b="1" i="0" u="none" strike="noStrike" kern="1200" cap="none" spc="0" normalizeH="0" noProof="0" dirty="0">
                <a:ln>
                  <a:noFill/>
                </a:ln>
                <a:solidFill>
                  <a:srgbClr val="7030A0"/>
                </a:solidFill>
                <a:effectLst/>
                <a:uLnTx/>
                <a:uFillTx/>
                <a:latin typeface="Times New Roman" pitchFamily="18" charset="0"/>
                <a:ea typeface="Tiffany" pitchFamily="18" charset="0"/>
                <a:cs typeface="Times New Roman" pitchFamily="18" charset="0"/>
              </a:rPr>
              <a:t> </a:t>
            </a:r>
            <a:r>
              <a:rPr lang="en-US" altLang="zh-CN" sz="4800" b="1" noProof="0" dirty="0" err="1">
                <a:solidFill>
                  <a:srgbClr val="7030A0"/>
                </a:solidFill>
                <a:latin typeface="Times New Roman" pitchFamily="18" charset="0"/>
                <a:ea typeface="Tiffany" pitchFamily="18" charset="0"/>
                <a:cs typeface="Times New Roman" pitchFamily="18" charset="0"/>
              </a:rPr>
              <a:t>M</a:t>
            </a:r>
            <a:r>
              <a:rPr lang="en-US" sz="4800" b="1" dirty="0" err="1">
                <a:solidFill>
                  <a:srgbClr val="7030A0"/>
                </a:solidFill>
                <a:latin typeface="Times New Roman" pitchFamily="18" charset="0"/>
                <a:ea typeface="Tiffany" pitchFamily="18" charset="0"/>
                <a:cs typeface="Times New Roman" pitchFamily="18" charset="0"/>
              </a:rPr>
              <a:t>ột</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số</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bệnh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lây</a:t>
            </a:r>
            <a:r>
              <a:rPr lang="en-US" sz="4800" b="1" dirty="0">
                <a:solidFill>
                  <a:srgbClr val="7030A0"/>
                </a:solidFill>
                <a:latin typeface="Times New Roman" pitchFamily="18" charset="0"/>
                <a:ea typeface="Tiffany" pitchFamily="18" charset="0"/>
                <a:cs typeface="Times New Roman" pitchFamily="18" charset="0"/>
              </a:rPr>
              <a:t> qua </a:t>
            </a:r>
            <a:r>
              <a:rPr lang="en-US" sz="4800" b="1" dirty="0" err="1">
                <a:solidFill>
                  <a:srgbClr val="7030A0"/>
                </a:solidFill>
                <a:latin typeface="Times New Roman" pitchFamily="18" charset="0"/>
                <a:ea typeface="Tiffany" pitchFamily="18" charset="0"/>
                <a:cs typeface="Times New Roman" pitchFamily="18" charset="0"/>
              </a:rPr>
              <a:t>đường</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tình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dục</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và</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bảo</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vệ</a:t>
            </a:r>
            <a:endParaRPr lang="en-US" sz="4800" b="1" dirty="0">
              <a:solidFill>
                <a:srgbClr val="7030A0"/>
              </a:solidFill>
              <a:latin typeface="Times New Roman" pitchFamily="18" charset="0"/>
              <a:ea typeface="Tiffany" pitchFamily="18" charset="0"/>
              <a:cs typeface="Times New Roman" pitchFamily="18" charset="0"/>
            </a:endParaRPr>
          </a:p>
          <a:p>
            <a:pPr lvl="0" defTabSz="1371600">
              <a:defRPr/>
            </a:pP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sức</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khỏe</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sinh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sản</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vị</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thành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niên</a:t>
            </a:r>
            <a:endParaRPr kumimoji="0" lang="zh-CN" altLang="en-US" sz="4600" b="1" i="0" u="none" strike="noStrike" kern="1200" cap="none" spc="0" normalizeH="0" baseline="0" noProof="0" dirty="0">
              <a:ln>
                <a:noFill/>
              </a:ln>
              <a:solidFill>
                <a:srgbClr val="7030A0"/>
              </a:solidFill>
              <a:effectLst/>
              <a:uLnTx/>
              <a:uFillTx/>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357143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buồng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trứng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tử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vòi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trứng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a:latin typeface="Times New Roman" pitchFamily="18" charset="0"/>
                <a:cs typeface="Times New Roman" pitchFamily="18" charset="0"/>
              </a:rPr>
              <a: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đạo</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latin typeface="Times New Roman" pitchFamily="18" charset="0"/>
                <a:cs typeface="Times New Roman" pitchFamily="18" charset="0"/>
              </a:rPr>
              <a:t>LUYỆN TẬP</a:t>
            </a:r>
          </a:p>
        </p:txBody>
      </p:sp>
      <p:sp>
        <p:nvSpPr>
          <p:cNvPr id="4" name="Oval 3"/>
          <p:cNvSpPr/>
          <p:nvPr/>
        </p:nvSpPr>
        <p:spPr>
          <a:xfrm>
            <a:off x="1066800" y="51435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8937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62C843-1DD2-3E06-BAD4-6A022EAD5BFE}"/>
              </a:ext>
            </a:extLst>
          </p:cNvPr>
          <p:cNvSpPr>
            <a:spLocks noGrp="1"/>
          </p:cNvSpPr>
          <p:nvPr>
            <p:ph idx="1"/>
          </p:nvPr>
        </p:nvSpPr>
        <p:spPr>
          <a:xfrm>
            <a:off x="762000" y="1041796"/>
            <a:ext cx="16649700" cy="6527007"/>
          </a:xfrm>
        </p:spPr>
        <p:txBody>
          <a:bodyPr>
            <a:normAutofit/>
          </a:bodyPr>
          <a:lstStyle/>
          <a:p>
            <a:pPr marL="0" indent="0">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2:</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trùng</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nam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dương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p>
          <a:p>
            <a:pPr marL="0" indent="0">
              <a:buNone/>
            </a:pPr>
            <a:r>
              <a:rPr lang="en-US" sz="4000" dirty="0">
                <a:latin typeface="Times New Roman" pitchFamily="18" charset="0"/>
                <a:cs typeface="Times New Roman" pitchFamily="18" charset="0"/>
              </a:rPr>
              <a:t>B. </a:t>
            </a:r>
            <a:r>
              <a:rPr lang="en-US" sz="4000" dirty="0" err="1">
                <a:latin typeface="Times New Roman" pitchFamily="18" charset="0"/>
                <a:cs typeface="Times New Roman" pitchFamily="18" charset="0"/>
              </a:rPr>
              <a:t>túi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dẫn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p>
          <a:p>
            <a:pPr marL="0" indent="0">
              <a:buNone/>
            </a:pPr>
            <a:r>
              <a:rPr lang="en-US" sz="4000" dirty="0">
                <a:latin typeface="Times New Roman" pitchFamily="18" charset="0"/>
                <a:cs typeface="Times New Roman" pitchFamily="18" charset="0"/>
              </a:rPr>
              <a:t>D.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hoàn</a:t>
            </a:r>
            <a:endParaRPr lang="en-US" sz="4000" dirty="0">
              <a:latin typeface="Times New Roman" pitchFamily="18" charset="0"/>
              <a:cs typeface="Times New Roman" pitchFamily="18" charset="0"/>
            </a:endParaRPr>
          </a:p>
        </p:txBody>
      </p:sp>
      <p:sp>
        <p:nvSpPr>
          <p:cNvPr id="5" name="Oval 4"/>
          <p:cNvSpPr/>
          <p:nvPr/>
        </p:nvSpPr>
        <p:spPr>
          <a:xfrm>
            <a:off x="762000" y="4686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78754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B3F4F3-39DE-8EFB-9AF5-433A9554BF6E}"/>
              </a:ext>
            </a:extLst>
          </p:cNvPr>
          <p:cNvSpPr>
            <a:spLocks noGrp="1"/>
          </p:cNvSpPr>
          <p:nvPr>
            <p:ph idx="1"/>
          </p:nvPr>
        </p:nvSpPr>
        <p:spPr>
          <a:xfrm>
            <a:off x="1158240" y="2400300"/>
            <a:ext cx="15773400" cy="6527007"/>
          </a:xfrm>
        </p:spPr>
        <p:txBody>
          <a:bodyPr>
            <a:normAutofit/>
          </a:bodyPr>
          <a:lstStyle/>
          <a:p>
            <a:pPr marL="0" indent="0">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3:</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thụ</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xảy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742950" indent="-742950">
              <a:buAutoNum type="alphaUcPeriod"/>
            </a:pP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tượng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xuất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p>
          <a:p>
            <a:pPr marL="742950" indent="-742950">
              <a:buAutoNum type="alphaUcPeriod"/>
            </a:pP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trùng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gặp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trứng</a:t>
            </a:r>
            <a:endParaRPr lang="en-US" sz="4000" dirty="0">
              <a:latin typeface="Times New Roman" pitchFamily="18" charset="0"/>
              <a:cs typeface="Times New Roman" pitchFamily="18" charset="0"/>
            </a:endParaRPr>
          </a:p>
          <a:p>
            <a:pPr marL="742950" indent="-742950">
              <a:buAutoNum type="alphaUcPeriod"/>
            </a:pP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tổ</a:t>
            </a:r>
            <a:r>
              <a:rPr lang="en-US" sz="4000" dirty="0">
                <a:latin typeface="Times New Roman" pitchFamily="18" charset="0"/>
                <a:cs typeface="Times New Roman" pitchFamily="18" charset="0"/>
              </a:rPr>
              <a:t> ở 2/3 </a:t>
            </a:r>
            <a:r>
              <a:rPr lang="en-US" sz="4000" dirty="0" err="1">
                <a:latin typeface="Times New Roman" pitchFamily="18" charset="0"/>
                <a:cs typeface="Times New Roman" pitchFamily="18" charset="0"/>
              </a:rPr>
              <a:t>vòi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p>
          <a:p>
            <a:pPr marL="742950" indent="-742950">
              <a:buAutoNum type="alphaUcPeriod"/>
            </a:pP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tổ</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tử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cung</a:t>
            </a: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p:txBody>
      </p:sp>
      <p:sp>
        <p:nvSpPr>
          <p:cNvPr id="3" name="Oval 2"/>
          <p:cNvSpPr/>
          <p:nvPr/>
        </p:nvSpPr>
        <p:spPr>
          <a:xfrm>
            <a:off x="1143000" y="4610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126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dục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1477328"/>
          </a:xfrm>
          <a:prstGeom prst="rect">
            <a:avLst/>
          </a:prstGeom>
          <a:noFill/>
        </p:spPr>
        <p:txBody>
          <a:bodyPr wrap="square" rtlCol="0">
            <a:spAutoFit/>
          </a:bodyPr>
          <a:lstStyle/>
          <a:p>
            <a:pPr defTabSz="1371600"/>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iện tượng kinh nguyệt và biện pháp tránh thai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2169825"/>
          </a:xfrm>
          <a:prstGeom prst="rect">
            <a:avLst/>
          </a:prstGeom>
          <a:noFill/>
        </p:spPr>
        <p:txBody>
          <a:bodyPr wrap="square" rtlCol="0">
            <a:spAutoFit/>
          </a:bodyPr>
          <a:lstStyle/>
          <a:p>
            <a:pPr defTabSz="1371600"/>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ột số bệnh lây qua đường tình dục và bảo vệ sức khỏe sinh sản vị thành niên</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930520011"/>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B5F6A69-5BB1-6A25-DFE1-C8621ABC2455}"/>
              </a:ext>
            </a:extLst>
          </p:cNvPr>
          <p:cNvSpPr>
            <a:spLocks noGrp="1"/>
          </p:cNvSpPr>
          <p:nvPr>
            <p:ph idx="1"/>
          </p:nvPr>
        </p:nvSpPr>
        <p:spPr>
          <a:xfrm>
            <a:off x="1257300" y="2807493"/>
            <a:ext cx="15773400" cy="6527007"/>
          </a:xfrm>
        </p:spPr>
        <p:txBody>
          <a:bodyPr>
            <a:norm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4:</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Khi nào sự thụ thai xảy ra?</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Trứng được thụ tinh bám vào làm tổ ở tử cung</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Trứng rụng vào tử cung</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Trứng đã được thụ tinh</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Trứng làm tổ ở 1/3 vòi trứng</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219200" y="4152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669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5:</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Nên mang thai vào độ tuổi nào?</a:t>
            </a:r>
            <a:endParaRPr lang="en-US" sz="4000" dirty="0">
              <a:latin typeface="Times New Roman" pitchFamily="18" charset="0"/>
              <a:cs typeface="Times New Roman" pitchFamily="18" charset="0"/>
            </a:endParaRPr>
          </a:p>
          <a:p>
            <a:pPr marL="0" indent="0">
              <a:lnSpc>
                <a:spcPct val="150000"/>
              </a:lnSpc>
              <a:buNone/>
            </a:pPr>
            <a:endParaRPr lang="vi-VN" sz="4000" dirty="0">
              <a:latin typeface="Times New Roman" pitchFamily="18" charset="0"/>
              <a:cs typeface="Times New Roman" pitchFamily="18" charset="0"/>
            </a:endParaRP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Khi vừa có kinh nguyệt, vì lúc đó khả năng sinh sản cao nhất.</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Khi đủ 18 tuổi, vì lúc đó cơ thể khoẻ mạnh nhất.</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Từ 20-35 tuổi, vì lúc đó đảm bảo về sức khoẻ, kiến thức, tài chính.</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Khi sắp mãn kinh, vì lúc đó có nhiều thời gian rảnh rỗi.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99060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2713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6:</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Thời điểm đánh dấu phụ nữ bắt đầu có khả năng mang thai là:</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Trên 18 tuổi</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Lần đầu tiên có kinh nguyệt</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Bước vào tuổi 15</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Trên 20 tuổi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66800" y="3695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819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7:</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Nạo phá thai có thể gây ra những nguy cơ nào sau đây?</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Làm mỏng thành tử cung dẫn đến khó sinh con</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Ảnh hưởng đến thể chất và tâm lý của người mẹ</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Có thể gây sẹo ở tử chung, thậm chí gây vô sinh thứ phát</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Tất cả các phương án trên đều có thể xảy ra</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85305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8:</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Cần làm gì để tránh mang thai ngoài ý muốn ở tuổi vị thành niên?</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Không quan hệ tình dục</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Có hiểu biết về kiến thức phòng tránh thai</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Sử dụng các biện pháp tránh thai dân gian</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Sử dụng các biện pháp tránh thai an toàn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9291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9:</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Đối tượng nào cần phòng tránh thai?</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Phụ nữ trong độ tuổi sinh sản</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Đàn ông trong đội tuổi sinh sản</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Trẻ vị thành niên</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Tất cả mọi người trong độ tuổi sinh sản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65411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64592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10:</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Muốn phòng tránh thai, cần nắm vững các nguyên tắc nào dưới đây?</a:t>
            </a:r>
            <a:endParaRPr lang="en-US" sz="4000" dirty="0">
              <a:latin typeface="Times New Roman" pitchFamily="18" charset="0"/>
              <a:cs typeface="Times New Roman" pitchFamily="18" charset="0"/>
            </a:endParaRPr>
          </a:p>
          <a:p>
            <a:pPr marL="0" indent="0">
              <a:lnSpc>
                <a:spcPct val="150000"/>
              </a:lnSpc>
              <a:buNone/>
            </a:pPr>
            <a:endParaRPr lang="vi-VN" sz="4000" dirty="0">
              <a:latin typeface="Times New Roman" pitchFamily="18" charset="0"/>
              <a:cs typeface="Times New Roman" pitchFamily="18" charset="0"/>
            </a:endParaRP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Ngăn không cho trứng rụng</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Tránh để tinh trùng gặp trứng</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Chống sự làm tổ của trứng</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Cả ba phương án trên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7048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90029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2795"/>
            <a:ext cx="18288000" cy="10284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4000" b="1" dirty="0">
                <a:solidFill>
                  <a:srgbClr val="C00000"/>
                </a:solidFill>
                <a:latin typeface="Times New Roman" pitchFamily="18" charset="0"/>
                <a:cs typeface="Times New Roman" pitchFamily="18" charset="0"/>
              </a:rPr>
              <a:t>VẬN DỤNG</a:t>
            </a:r>
          </a:p>
        </p:txBody>
      </p:sp>
      <p:sp>
        <p:nvSpPr>
          <p:cNvPr id="2" name="TextBox 1"/>
          <p:cNvSpPr txBox="1"/>
          <p:nvPr/>
        </p:nvSpPr>
        <p:spPr>
          <a:xfrm>
            <a:off x="4419600" y="2171700"/>
            <a:ext cx="12420600" cy="5016758"/>
          </a:xfrm>
          <a:prstGeom prst="rect">
            <a:avLst/>
          </a:prstGeom>
          <a:noFill/>
        </p:spPr>
        <p:txBody>
          <a:bodyPr wrap="square" rtlCol="0">
            <a:spAutoFit/>
          </a:bodyPr>
          <a:lstStyle/>
          <a:p>
            <a:pPr marL="571500" indent="-571500">
              <a:buFont typeface="Arial" pitchFamily="34" charset="0"/>
              <a:buChar char="•"/>
            </a:pPr>
            <a:r>
              <a:rPr lang="en-US" sz="4000" dirty="0">
                <a:solidFill>
                  <a:srgbClr val="7030A0"/>
                </a:solidFill>
                <a:latin typeface="Times New Roman" pitchFamily="18" charset="0"/>
                <a:cs typeface="Times New Roman" pitchFamily="18" charset="0"/>
              </a:rPr>
              <a:t>T</a:t>
            </a:r>
            <a:r>
              <a:rPr lang="vi-VN" sz="4000" dirty="0">
                <a:solidFill>
                  <a:srgbClr val="7030A0"/>
                </a:solidFill>
                <a:latin typeface="Times New Roman" pitchFamily="18" charset="0"/>
                <a:cs typeface="Times New Roman" pitchFamily="18" charset="0"/>
              </a:rPr>
              <a:t>iến hành một cuộc điều tra trong phạm vi trường học về hiểu biết của học sinh về sức khỏe sinh sản vị thành niên</a:t>
            </a:r>
            <a:endParaRPr lang="en-US" sz="4000" dirty="0">
              <a:solidFill>
                <a:srgbClr val="7030A0"/>
              </a:solidFill>
              <a:latin typeface="Times New Roman" pitchFamily="18" charset="0"/>
              <a:cs typeface="Times New Roman" pitchFamily="18" charset="0"/>
            </a:endParaRPr>
          </a:p>
          <a:p>
            <a:r>
              <a:rPr lang="en-US" sz="4000" dirty="0">
                <a:solidFill>
                  <a:srgbClr val="7030A0"/>
                </a:solidFill>
                <a:latin typeface="Times New Roman" pitchFamily="18" charset="0"/>
                <a:cs typeface="Times New Roman" pitchFamily="18" charset="0"/>
              </a:rPr>
              <a:t>+</a:t>
            </a:r>
            <a:r>
              <a:rPr lang="vi-VN"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rPr>
              <a:t>M</a:t>
            </a:r>
            <a:r>
              <a:rPr lang="vi-VN" sz="4000" dirty="0">
                <a:solidFill>
                  <a:srgbClr val="7030A0"/>
                </a:solidFill>
                <a:latin typeface="Times New Roman" pitchFamily="18" charset="0"/>
                <a:cs typeface="Times New Roman" pitchFamily="18" charset="0"/>
              </a:rPr>
              <a:t>ẫu điều tra Bảng 40.2 SGK KHTN 8 Tr. 168</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theo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4.</a:t>
            </a:r>
          </a:p>
          <a:p>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thước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mẫu</a:t>
            </a:r>
            <a:r>
              <a:rPr lang="en-US" sz="4000" dirty="0">
                <a:solidFill>
                  <a:srgbClr val="7030A0"/>
                </a:solidFill>
                <a:latin typeface="Times New Roman" pitchFamily="18" charset="0"/>
                <a:cs typeface="Times New Roman" pitchFamily="18" charset="0"/>
              </a:rPr>
              <a:t>: 100 </a:t>
            </a:r>
            <a:r>
              <a:rPr lang="en-US" sz="4000" dirty="0" err="1">
                <a:solidFill>
                  <a:srgbClr val="7030A0"/>
                </a:solidFill>
                <a:latin typeface="Times New Roman" pitchFamily="18" charset="0"/>
                <a:cs typeface="Times New Roman" pitchFamily="18" charset="0"/>
              </a:rPr>
              <a:t>người</a:t>
            </a:r>
            <a:endParaRPr lang="en-US" sz="4000" dirty="0">
              <a:solidFill>
                <a:srgbClr val="7030A0"/>
              </a:solidFill>
              <a:latin typeface="Times New Roman" pitchFamily="18" charset="0"/>
              <a:cs typeface="Times New Roman" pitchFamily="18" charset="0"/>
            </a:endParaRPr>
          </a:p>
          <a:p>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trước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nhau</a:t>
            </a:r>
            <a:endParaRPr lang="en-US" sz="4000" dirty="0">
              <a:solidFill>
                <a:srgbClr val="7030A0"/>
              </a:solidFill>
              <a:latin typeface="Times New Roman" pitchFamily="18" charset="0"/>
              <a:cs typeface="Times New Roman" pitchFamily="18" charset="0"/>
            </a:endParaRPr>
          </a:p>
          <a:p>
            <a:pPr marL="571500" indent="-571500">
              <a:buFont typeface="Arial" pitchFamily="34" charset="0"/>
              <a:buChar char="•"/>
            </a:pPr>
            <a:r>
              <a:rPr lang="en-US" sz="4000" dirty="0" err="1">
                <a:solidFill>
                  <a:srgbClr val="7030A0"/>
                </a:solidFill>
                <a:latin typeface="Times New Roman" pitchFamily="18" charset="0"/>
                <a:cs typeface="Times New Roman" pitchFamily="18" charset="0"/>
              </a:rPr>
              <a:t>Nộp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Padlet</a:t>
            </a:r>
            <a:endParaRPr lang="en-US" sz="4000" dirty="0">
              <a:solidFill>
                <a:srgbClr val="7030A0"/>
              </a:solidFill>
              <a:latin typeface="Times New Roman" pitchFamily="18" charset="0"/>
              <a:cs typeface="Times New Roman" pitchFamily="18" charset="0"/>
            </a:endParaRP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52" y="2962414"/>
            <a:ext cx="12637448" cy="2556505"/>
          </a:xfrm>
          <a:prstGeom prst="rect">
            <a:avLst/>
          </a:prstGeom>
        </p:spPr>
      </p:pic>
      <p:sp>
        <p:nvSpPr>
          <p:cNvPr id="32" name="文本框 31"/>
          <p:cNvSpPr txBox="1"/>
          <p:nvPr/>
        </p:nvSpPr>
        <p:spPr>
          <a:xfrm>
            <a:off x="3556464" y="3365794"/>
            <a:ext cx="1531188" cy="2746906"/>
          </a:xfrm>
          <a:prstGeom prst="rect">
            <a:avLst/>
          </a:prstGeom>
          <a:noFill/>
        </p:spPr>
        <p:txBody>
          <a:bodyPr wrap="none" rtlCol="0">
            <a:spAutoFit/>
          </a:bodyPr>
          <a:lstStyle/>
          <a:p>
            <a:pPr defTabSz="1371600"/>
            <a:r>
              <a:rPr lang="en-US" altLang="zh-CN"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rPr>
              <a:t>I.</a:t>
            </a:r>
            <a:endParaRPr lang="zh-CN" altLang="en-US"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172200" y="3604535"/>
            <a:ext cx="3207929" cy="769441"/>
          </a:xfrm>
          <a:prstGeom prst="rect">
            <a:avLst/>
          </a:prstGeom>
          <a:noFill/>
        </p:spPr>
        <p:txBody>
          <a:bodyPr wrap="none" rtlCol="0">
            <a:spAutoFit/>
          </a:bodyPr>
          <a:lstStyle/>
          <a:p>
            <a:pPr defTabSz="1371600"/>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dục</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693593"/>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err="1">
                <a:solidFill>
                  <a:srgbClr val="7030A0"/>
                </a:solidFill>
                <a:latin typeface="Times New Roman" pitchFamily="18" charset="0"/>
                <a:cs typeface="Times New Roman" pitchFamily="18" charset="0"/>
              </a:rPr>
              <a:t>Quan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hình</a:t>
            </a:r>
            <a:r>
              <a:rPr lang="en-US" sz="4400" dirty="0">
                <a:solidFill>
                  <a:srgbClr val="7030A0"/>
                </a:solidFill>
                <a:latin typeface="Times New Roman" pitchFamily="18" charset="0"/>
                <a:cs typeface="Times New Roman" pitchFamily="18" charset="0"/>
              </a:rPr>
              <a:t>.</a:t>
            </a: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hoặc</a:t>
            </a:r>
            <a:r>
              <a:rPr lang="en-US" sz="4200" dirty="0">
                <a:solidFill>
                  <a:srgbClr val="7030A0"/>
                </a:solidFill>
                <a:latin typeface="Times New Roman" pitchFamily="18" charset="0"/>
                <a:cs typeface="Times New Roman" pitchFamily="18" charset="0"/>
              </a:rPr>
              <a:t> 6)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1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2 </a:t>
            </a:r>
            <a:r>
              <a:rPr lang="en-US" sz="4200" dirty="0" err="1">
                <a:solidFill>
                  <a:srgbClr val="7030A0"/>
                </a:solidFill>
                <a:latin typeface="Times New Roman" pitchFamily="18" charset="0"/>
                <a:cs typeface="Times New Roman" pitchFamily="18" charset="0"/>
              </a:rPr>
              <a:t>nhiệm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vụ</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Báo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cáo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sau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mỗi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nhiệm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vụ</a:t>
            </a:r>
            <a:r>
              <a:rPr lang="en-US" sz="4200" dirty="0">
                <a:solidFill>
                  <a:srgbClr val="7030A0"/>
                </a:solidFill>
                <a:latin typeface="Times New Roman" pitchFamily="18" charset="0"/>
                <a:cs typeface="Times New Roman" pitchFamily="18" charset="0"/>
              </a:rPr>
              <a:t>.</a:t>
            </a: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 ( 5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nhiệm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vụ</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868122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4000" dirty="0">
                <a:solidFill>
                  <a:srgbClr val="C00000"/>
                </a:solidFill>
                <a:latin typeface="Times New Roman" pitchFamily="18" charset="0"/>
                <a:cs typeface="Times New Roman" pitchFamily="18" charset="0"/>
              </a:rPr>
            </a:br>
            <a:r>
              <a:rPr lang="en-US" sz="4000" dirty="0" err="1">
                <a:solidFill>
                  <a:srgbClr val="C00000"/>
                </a:solidFill>
                <a:latin typeface="Times New Roman" pitchFamily="18" charset="0"/>
                <a:cs typeface="Times New Roman" pitchFamily="18" charset="0"/>
              </a:rPr>
              <a:t>Nhiệm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vụ</a:t>
            </a:r>
            <a:r>
              <a:rPr lang="en-US" sz="4000" dirty="0">
                <a:solidFill>
                  <a:srgbClr val="C00000"/>
                </a:solidFill>
                <a:latin typeface="Times New Roman" pitchFamily="18" charset="0"/>
                <a:cs typeface="Times New Roman" pitchFamily="18" charset="0"/>
              </a:rPr>
              <a:t> 1: Đ</a:t>
            </a:r>
            <a:r>
              <a:rPr lang="vi-VN" sz="4000" dirty="0">
                <a:solidFill>
                  <a:srgbClr val="C00000"/>
                </a:solidFill>
                <a:latin typeface="Times New Roman" pitchFamily="18" charset="0"/>
                <a:cs typeface="Times New Roman" pitchFamily="18" charset="0"/>
              </a:rPr>
              <a:t>iền những từ còn thiếu vào hình sau và trình bày chức năng của từng cơ quan trong hệ sinh dục nam</a:t>
            </a:r>
            <a:r>
              <a:rPr lang="en-US" sz="4000" dirty="0">
                <a:solidFill>
                  <a:srgbClr val="C00000"/>
                </a:solidFill>
                <a:latin typeface="Times New Roman" pitchFamily="18" charset="0"/>
                <a:cs typeface="Times New Roman" pitchFamily="18" charset="0"/>
              </a:rPr>
              <a:t>.</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4" name="Picture 3"/>
          <p:cNvPicPr/>
          <p:nvPr/>
        </p:nvPicPr>
        <p:blipFill>
          <a:blip r:embed="rId2"/>
          <a:stretch>
            <a:fillRect/>
          </a:stretch>
        </p:blipFill>
        <p:spPr>
          <a:xfrm>
            <a:off x="152400" y="2895600"/>
            <a:ext cx="9372600" cy="6286500"/>
          </a:xfrm>
          <a:prstGeom prst="rect">
            <a:avLst/>
          </a:prstGeom>
        </p:spPr>
      </p:pic>
      <p:sp>
        <p:nvSpPr>
          <p:cNvPr id="5" name="Rectangle 4"/>
          <p:cNvSpPr/>
          <p:nvPr/>
        </p:nvSpPr>
        <p:spPr>
          <a:xfrm>
            <a:off x="4343400" y="3276600"/>
            <a:ext cx="1447800" cy="579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a:solidFill>
                  <a:srgbClr val="7030A0"/>
                </a:solidFill>
                <a:latin typeface="Times New Roman" pitchFamily="18" charset="0"/>
                <a:cs typeface="Times New Roman" pitchFamily="18" charset="0"/>
              </a:rPr>
              <a:t>1</a:t>
            </a:r>
          </a:p>
          <a:p>
            <a:pPr algn="ctr">
              <a:lnSpc>
                <a:spcPct val="200000"/>
              </a:lnSpc>
            </a:pPr>
            <a:r>
              <a:rPr lang="en-US" sz="2400" dirty="0">
                <a:solidFill>
                  <a:srgbClr val="7030A0"/>
                </a:solidFill>
                <a:latin typeface="Times New Roman" pitchFamily="18" charset="0"/>
                <a:cs typeface="Times New Roman" pitchFamily="18" charset="0"/>
              </a:rPr>
              <a:t>2</a:t>
            </a:r>
          </a:p>
          <a:p>
            <a:pPr algn="ctr">
              <a:lnSpc>
                <a:spcPct val="200000"/>
              </a:lnSpc>
            </a:pPr>
            <a:r>
              <a:rPr lang="en-US" sz="2400" dirty="0">
                <a:solidFill>
                  <a:srgbClr val="7030A0"/>
                </a:solidFill>
                <a:latin typeface="Times New Roman" pitchFamily="18" charset="0"/>
                <a:cs typeface="Times New Roman" pitchFamily="18" charset="0"/>
              </a:rPr>
              <a:t>3</a:t>
            </a:r>
          </a:p>
          <a:p>
            <a:pPr algn="ctr">
              <a:lnSpc>
                <a:spcPct val="200000"/>
              </a:lnSpc>
            </a:pPr>
            <a:r>
              <a:rPr lang="en-US" sz="2400" dirty="0">
                <a:solidFill>
                  <a:srgbClr val="7030A0"/>
                </a:solidFill>
                <a:latin typeface="Times New Roman" pitchFamily="18" charset="0"/>
                <a:cs typeface="Times New Roman" pitchFamily="18" charset="0"/>
              </a:rPr>
              <a:t>4</a:t>
            </a:r>
          </a:p>
          <a:p>
            <a:pPr algn="ctr">
              <a:lnSpc>
                <a:spcPct val="200000"/>
              </a:lnSpc>
            </a:pPr>
            <a:r>
              <a:rPr lang="en-US" sz="2400" dirty="0">
                <a:solidFill>
                  <a:srgbClr val="7030A0"/>
                </a:solidFill>
                <a:latin typeface="Times New Roman" pitchFamily="18" charset="0"/>
                <a:cs typeface="Times New Roman" pitchFamily="18" charset="0"/>
              </a:rPr>
              <a:t>5</a:t>
            </a:r>
          </a:p>
          <a:p>
            <a:pPr algn="ctr">
              <a:lnSpc>
                <a:spcPct val="200000"/>
              </a:lnSpc>
            </a:pPr>
            <a:r>
              <a:rPr lang="en-US" sz="2400" dirty="0">
                <a:solidFill>
                  <a:srgbClr val="7030A0"/>
                </a:solidFill>
                <a:latin typeface="Times New Roman" pitchFamily="18" charset="0"/>
                <a:cs typeface="Times New Roman" pitchFamily="18" charset="0"/>
              </a:rPr>
              <a:t>6</a:t>
            </a:r>
          </a:p>
          <a:p>
            <a:pPr algn="ctr">
              <a:lnSpc>
                <a:spcPct val="200000"/>
              </a:lnSpc>
            </a:pPr>
            <a:r>
              <a:rPr lang="en-US" sz="2400" dirty="0">
                <a:solidFill>
                  <a:srgbClr val="7030A0"/>
                </a:solidFill>
                <a:latin typeface="Times New Roman" pitchFamily="18" charset="0"/>
                <a:cs typeface="Times New Roman" pitchFamily="18" charset="0"/>
              </a:rPr>
              <a:t>7</a:t>
            </a:r>
          </a:p>
          <a:p>
            <a:pPr algn="ctr">
              <a:lnSpc>
                <a:spcPct val="150000"/>
              </a:lnSpc>
            </a:pPr>
            <a:endParaRPr lang="en-US" sz="2400" dirty="0">
              <a:solidFill>
                <a:srgbClr val="7030A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249745765"/>
              </p:ext>
            </p:extLst>
          </p:nvPr>
        </p:nvGraphicFramePr>
        <p:xfrm>
          <a:off x="9525000" y="2895600"/>
          <a:ext cx="8001000" cy="5701949"/>
        </p:xfrm>
        <a:graphic>
          <a:graphicData uri="http://schemas.openxmlformats.org/drawingml/2006/table">
            <a:tbl>
              <a:tblPr firstRow="1" firstCol="1" bandRow="1">
                <a:tableStyleId>{5C22544A-7EE6-4342-B048-85BDC9FD1C3A}</a:tableStyleId>
              </a:tblPr>
              <a:tblGrid>
                <a:gridCol w="3352800">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tblGrid>
              <a:tr h="513737">
                <a:tc>
                  <a:txBody>
                    <a:bodyPr/>
                    <a:lstStyle/>
                    <a:p>
                      <a:pPr marL="0" marR="0" algn="ctr">
                        <a:lnSpc>
                          <a:spcPct val="120000"/>
                        </a:lnSpc>
                        <a:spcBef>
                          <a:spcPts val="0"/>
                        </a:spcBef>
                        <a:spcAft>
                          <a:spcPts val="0"/>
                        </a:spcAft>
                      </a:pPr>
                      <a:r>
                        <a:rPr lang="vi-VN" sz="3600" dirty="0">
                          <a:effectLst/>
                          <a:latin typeface="Times New Roman" pitchFamily="18" charset="0"/>
                          <a:cs typeface="Times New Roman" pitchFamily="18" charset="0"/>
                        </a:rPr>
                        <a:t>Tên cơ quan</a:t>
                      </a:r>
                      <a:endParaRPr lang="en-US" sz="360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3600" dirty="0">
                          <a:effectLst/>
                          <a:latin typeface="Times New Roman" pitchFamily="18" charset="0"/>
                          <a:cs typeface="Times New Roman" pitchFamily="18" charset="0"/>
                        </a:rPr>
                        <a:t>Chức năng</a:t>
                      </a:r>
                      <a:endParaRPr lang="en-US" sz="360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86614">
                <a:tc>
                  <a:txBody>
                    <a:bodyPr/>
                    <a:lstStyle/>
                    <a:p>
                      <a:pPr marL="0" marR="0" algn="l">
                        <a:lnSpc>
                          <a:spcPct val="120000"/>
                        </a:lnSpc>
                        <a:spcBef>
                          <a:spcPts val="0"/>
                        </a:spcBef>
                        <a:spcAft>
                          <a:spcPts val="0"/>
                        </a:spcAft>
                      </a:pPr>
                      <a:r>
                        <a:rPr lang="vi-VN" sz="3600" b="0" dirty="0">
                          <a:effectLst/>
                          <a:latin typeface="+mj-lt"/>
                        </a:rPr>
                        <a:t>Tinh hoàn</a:t>
                      </a:r>
                      <a:endParaRPr lang="en-US" sz="3600" b="0" dirty="0">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endParaRPr lang="en-US" sz="3600" b="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77132">
                <a:tc>
                  <a:txBody>
                    <a:bodyPr/>
                    <a:lstStyle/>
                    <a:p>
                      <a:pPr marL="0" marR="0" algn="l">
                        <a:lnSpc>
                          <a:spcPct val="120000"/>
                        </a:lnSpc>
                        <a:spcBef>
                          <a:spcPts val="0"/>
                        </a:spcBef>
                        <a:spcAft>
                          <a:spcPts val="0"/>
                        </a:spcAft>
                      </a:pPr>
                      <a:r>
                        <a:rPr lang="vi-VN" sz="3600" b="0">
                          <a:effectLst/>
                          <a:latin typeface="+mj-lt"/>
                        </a:rPr>
                        <a:t>Mào tinh</a:t>
                      </a:r>
                      <a:endParaRPr lang="en-US" sz="3600" b="0">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endParaRPr lang="en-US" sz="3600" b="0" dirty="0">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77132">
                <a:tc>
                  <a:txBody>
                    <a:bodyPr/>
                    <a:lstStyle/>
                    <a:p>
                      <a:pPr marL="0" marR="0" algn="l">
                        <a:lnSpc>
                          <a:spcPct val="120000"/>
                        </a:lnSpc>
                        <a:spcBef>
                          <a:spcPts val="0"/>
                        </a:spcBef>
                        <a:spcAft>
                          <a:spcPts val="0"/>
                        </a:spcAft>
                      </a:pPr>
                      <a:r>
                        <a:rPr lang="vi-VN" sz="3600" b="0" dirty="0">
                          <a:effectLst/>
                          <a:latin typeface="+mj-lt"/>
                        </a:rPr>
                        <a:t>Ống dẫn tinh</a:t>
                      </a:r>
                      <a:endParaRPr lang="en-US" sz="3600" b="0" dirty="0">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endParaRPr lang="en-US" sz="3600" b="0" dirty="0">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22766">
                <a:tc>
                  <a:txBody>
                    <a:bodyPr/>
                    <a:lstStyle/>
                    <a:p>
                      <a:pPr marL="0" marR="0" algn="l">
                        <a:lnSpc>
                          <a:spcPct val="120000"/>
                        </a:lnSpc>
                        <a:spcBef>
                          <a:spcPts val="0"/>
                        </a:spcBef>
                        <a:spcAft>
                          <a:spcPts val="0"/>
                        </a:spcAft>
                      </a:pPr>
                      <a:r>
                        <a:rPr lang="vi-VN" sz="3600" b="0" dirty="0">
                          <a:effectLst/>
                          <a:latin typeface="Times New Roman" pitchFamily="18" charset="0"/>
                          <a:cs typeface="Times New Roman" pitchFamily="18" charset="0"/>
                        </a:rPr>
                        <a:t>Tuyến tiền liệt</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tuyến</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hành</a:t>
                      </a:r>
                      <a:endParaRPr lang="en-US" sz="3600" b="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endParaRPr lang="en-US" sz="3600" b="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23218">
                <a:tc>
                  <a:txBody>
                    <a:bodyPr/>
                    <a:lstStyle/>
                    <a:p>
                      <a:pPr marL="0" marR="0" algn="l">
                        <a:lnSpc>
                          <a:spcPct val="120000"/>
                        </a:lnSpc>
                        <a:spcBef>
                          <a:spcPts val="0"/>
                        </a:spcBef>
                        <a:spcAft>
                          <a:spcPts val="0"/>
                        </a:spcAft>
                      </a:pPr>
                      <a:r>
                        <a:rPr lang="en-US" sz="3600" b="0" dirty="0" err="1">
                          <a:effectLst/>
                          <a:latin typeface="Times New Roman" pitchFamily="18" charset="0"/>
                          <a:cs typeface="Times New Roman" pitchFamily="18" charset="0"/>
                        </a:rPr>
                        <a:t>Túi</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tinh</a:t>
                      </a:r>
                      <a:endParaRPr lang="en-US" sz="3600" b="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endParaRPr lang="en-US" sz="3600" b="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6475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4000" dirty="0">
                <a:solidFill>
                  <a:srgbClr val="C00000"/>
                </a:solidFill>
                <a:latin typeface="Times New Roman" pitchFamily="18" charset="0"/>
                <a:cs typeface="Times New Roman" pitchFamily="18" charset="0"/>
              </a:rPr>
            </a:br>
            <a:r>
              <a:rPr lang="en-US" sz="4000" dirty="0" err="1">
                <a:solidFill>
                  <a:srgbClr val="C00000"/>
                </a:solidFill>
                <a:latin typeface="Times New Roman" pitchFamily="18" charset="0"/>
                <a:cs typeface="Times New Roman" pitchFamily="18" charset="0"/>
              </a:rPr>
              <a:t>Nhiệm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vụ</a:t>
            </a:r>
            <a:r>
              <a:rPr lang="en-US" sz="4000" dirty="0">
                <a:solidFill>
                  <a:srgbClr val="C00000"/>
                </a:solidFill>
                <a:latin typeface="Times New Roman" pitchFamily="18" charset="0"/>
                <a:cs typeface="Times New Roman" pitchFamily="18" charset="0"/>
              </a:rPr>
              <a:t> 1: Đ</a:t>
            </a:r>
            <a:r>
              <a:rPr lang="vi-VN" sz="4000" dirty="0">
                <a:solidFill>
                  <a:srgbClr val="C00000"/>
                </a:solidFill>
                <a:latin typeface="Times New Roman" pitchFamily="18" charset="0"/>
                <a:cs typeface="Times New Roman" pitchFamily="18" charset="0"/>
              </a:rPr>
              <a:t>iền những từ còn thiếu vào hình sau và trình bày chức năng của từng cơ quan trong hệ sinh dục nam</a:t>
            </a:r>
            <a:r>
              <a:rPr lang="en-US" sz="4000" dirty="0">
                <a:solidFill>
                  <a:srgbClr val="C00000"/>
                </a:solidFill>
                <a:latin typeface="Times New Roman" pitchFamily="18" charset="0"/>
                <a:cs typeface="Times New Roman" pitchFamily="18" charset="0"/>
              </a:rPr>
              <a:t>.</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4" name="Picture 3"/>
          <p:cNvPicPr/>
          <p:nvPr/>
        </p:nvPicPr>
        <p:blipFill>
          <a:blip r:embed="rId2"/>
          <a:stretch>
            <a:fillRect/>
          </a:stretch>
        </p:blipFill>
        <p:spPr>
          <a:xfrm>
            <a:off x="-228600" y="2536032"/>
            <a:ext cx="9372600" cy="7408067"/>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213708608"/>
              </p:ext>
            </p:extLst>
          </p:nvPr>
        </p:nvGraphicFramePr>
        <p:xfrm>
          <a:off x="9525000" y="2895600"/>
          <a:ext cx="8610600" cy="7576950"/>
        </p:xfrm>
        <a:graphic>
          <a:graphicData uri="http://schemas.openxmlformats.org/drawingml/2006/table">
            <a:tbl>
              <a:tblPr firstRow="1" firstCol="1" bandRow="1">
                <a:tableStyleId>{5C22544A-7EE6-4342-B048-85BDC9FD1C3A}</a:tableStyleId>
              </a:tblPr>
              <a:tblGrid>
                <a:gridCol w="3362234">
                  <a:extLst>
                    <a:ext uri="{9D8B030D-6E8A-4147-A177-3AD203B41FA5}">
                      <a16:colId xmlns:a16="http://schemas.microsoft.com/office/drawing/2014/main" val="20000"/>
                    </a:ext>
                  </a:extLst>
                </a:gridCol>
                <a:gridCol w="5248366">
                  <a:extLst>
                    <a:ext uri="{9D8B030D-6E8A-4147-A177-3AD203B41FA5}">
                      <a16:colId xmlns:a16="http://schemas.microsoft.com/office/drawing/2014/main" val="20001"/>
                    </a:ext>
                  </a:extLst>
                </a:gridCol>
              </a:tblGrid>
              <a:tr h="513737">
                <a:tc>
                  <a:txBody>
                    <a:bodyPr/>
                    <a:lstStyle/>
                    <a:p>
                      <a:pPr marL="0" marR="0" algn="ctr">
                        <a:lnSpc>
                          <a:spcPct val="120000"/>
                        </a:lnSpc>
                        <a:spcBef>
                          <a:spcPts val="0"/>
                        </a:spcBef>
                        <a:spcAft>
                          <a:spcPts val="0"/>
                        </a:spcAft>
                      </a:pPr>
                      <a:r>
                        <a:rPr lang="vi-VN" sz="3600" dirty="0">
                          <a:effectLst/>
                          <a:latin typeface="Times New Roman" pitchFamily="18" charset="0"/>
                          <a:cs typeface="Times New Roman" pitchFamily="18" charset="0"/>
                        </a:rPr>
                        <a:t>Tên cơ quan</a:t>
                      </a:r>
                      <a:endParaRPr lang="en-US" sz="360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3600" dirty="0">
                          <a:effectLst/>
                          <a:latin typeface="Times New Roman" pitchFamily="18" charset="0"/>
                          <a:cs typeface="Times New Roman" pitchFamily="18" charset="0"/>
                        </a:rPr>
                        <a:t>Chức năng</a:t>
                      </a:r>
                      <a:endParaRPr lang="en-US" sz="360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86614">
                <a:tc>
                  <a:txBody>
                    <a:bodyPr/>
                    <a:lstStyle/>
                    <a:p>
                      <a:pPr marL="0" marR="0" algn="l">
                        <a:lnSpc>
                          <a:spcPct val="120000"/>
                        </a:lnSpc>
                        <a:spcBef>
                          <a:spcPts val="0"/>
                        </a:spcBef>
                        <a:spcAft>
                          <a:spcPts val="0"/>
                        </a:spcAft>
                      </a:pPr>
                      <a:r>
                        <a:rPr lang="vi-VN" sz="3600" b="0" dirty="0">
                          <a:solidFill>
                            <a:srgbClr val="FF0000"/>
                          </a:solidFill>
                          <a:effectLst/>
                          <a:latin typeface="+mj-lt"/>
                        </a:rPr>
                        <a:t>Tinh hoàn</a:t>
                      </a:r>
                      <a:endParaRPr lang="en-US" sz="3600" b="0" dirty="0">
                        <a:solidFill>
                          <a:srgbClr val="FF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en-US" sz="3600" b="0" dirty="0">
                          <a:effectLst/>
                          <a:latin typeface="+mj-lt"/>
                        </a:rPr>
                        <a:t>S</a:t>
                      </a:r>
                      <a:r>
                        <a:rPr lang="vi-VN" sz="3600" b="0" dirty="0">
                          <a:effectLst/>
                          <a:latin typeface="+mj-lt"/>
                        </a:rPr>
                        <a:t>ản sinh ra tinh trùng</a:t>
                      </a:r>
                      <a:r>
                        <a:rPr lang="en-US" sz="3600" b="0" dirty="0">
                          <a:effectLst/>
                          <a:latin typeface="+mj-lt"/>
                        </a:rPr>
                        <a:t>, </a:t>
                      </a:r>
                      <a:r>
                        <a:rPr lang="en-US" sz="3600" b="0" dirty="0" err="1">
                          <a:effectLst/>
                          <a:latin typeface="Times New Roman" pitchFamily="18" charset="0"/>
                          <a:cs typeface="Times New Roman" pitchFamily="18" charset="0"/>
                        </a:rPr>
                        <a:t>tiết</a:t>
                      </a:r>
                      <a:r>
                        <a:rPr lang="en-US" sz="3600" b="0" dirty="0">
                          <a:effectLst/>
                          <a:latin typeface="Times New Roman" pitchFamily="18" charset="0"/>
                          <a:cs typeface="Times New Roman" pitchFamily="18" charset="0"/>
                        </a:rPr>
                        <a:t> hormone </a:t>
                      </a:r>
                      <a:r>
                        <a:rPr lang="en-US" sz="3600" b="0" dirty="0" err="1">
                          <a:effectLst/>
                          <a:latin typeface="Times New Roman" pitchFamily="18" charset="0"/>
                          <a:cs typeface="Times New Roman" pitchFamily="18" charset="0"/>
                        </a:rPr>
                        <a:t>sinh</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dục</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nam</a:t>
                      </a:r>
                      <a:endParaRPr lang="en-US" sz="3600" b="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77132">
                <a:tc>
                  <a:txBody>
                    <a:bodyPr/>
                    <a:lstStyle/>
                    <a:p>
                      <a:pPr marL="0" marR="0" algn="l">
                        <a:lnSpc>
                          <a:spcPct val="120000"/>
                        </a:lnSpc>
                        <a:spcBef>
                          <a:spcPts val="0"/>
                        </a:spcBef>
                        <a:spcAft>
                          <a:spcPts val="0"/>
                        </a:spcAft>
                      </a:pPr>
                      <a:r>
                        <a:rPr lang="vi-VN" sz="3600" b="0">
                          <a:solidFill>
                            <a:srgbClr val="FF0000"/>
                          </a:solidFill>
                          <a:effectLst/>
                          <a:latin typeface="+mj-lt"/>
                        </a:rPr>
                        <a:t>Mào tinh</a:t>
                      </a:r>
                      <a:endParaRPr lang="en-US" sz="3600" b="0">
                        <a:solidFill>
                          <a:srgbClr val="FF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vi-VN" sz="3600" b="0" dirty="0">
                          <a:effectLst/>
                          <a:latin typeface="+mj-lt"/>
                        </a:rPr>
                        <a:t>Nơi tinh trùng </a:t>
                      </a:r>
                      <a:r>
                        <a:rPr lang="en-US" sz="3600" b="0" dirty="0" err="1">
                          <a:effectLst/>
                          <a:latin typeface="Times New Roman" pitchFamily="18" charset="0"/>
                          <a:cs typeface="Times New Roman" pitchFamily="18" charset="0"/>
                        </a:rPr>
                        <a:t>tiếp</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tục</a:t>
                      </a:r>
                      <a:r>
                        <a:rPr lang="en-US" sz="3600" b="0" dirty="0">
                          <a:effectLst/>
                          <a:latin typeface="Times New Roman" pitchFamily="18" charset="0"/>
                          <a:cs typeface="Times New Roman" pitchFamily="18" charset="0"/>
                        </a:rPr>
                        <a:t> </a:t>
                      </a:r>
                      <a:r>
                        <a:rPr lang="vi-VN" sz="3600" b="0" dirty="0">
                          <a:effectLst/>
                          <a:latin typeface="+mj-lt"/>
                        </a:rPr>
                        <a:t>phát triển và hoàn thiện về cấu tạo</a:t>
                      </a:r>
                      <a:endParaRPr lang="en-US" sz="3600" b="0" dirty="0">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77132">
                <a:tc>
                  <a:txBody>
                    <a:bodyPr/>
                    <a:lstStyle/>
                    <a:p>
                      <a:pPr marL="0" marR="0" algn="l">
                        <a:lnSpc>
                          <a:spcPct val="120000"/>
                        </a:lnSpc>
                        <a:spcBef>
                          <a:spcPts val="0"/>
                        </a:spcBef>
                        <a:spcAft>
                          <a:spcPts val="0"/>
                        </a:spcAft>
                      </a:pPr>
                      <a:r>
                        <a:rPr lang="vi-VN" sz="3600" b="0" dirty="0">
                          <a:solidFill>
                            <a:srgbClr val="FF0000"/>
                          </a:solidFill>
                          <a:effectLst/>
                          <a:latin typeface="+mj-lt"/>
                        </a:rPr>
                        <a:t>Ống dẫn tinh</a:t>
                      </a:r>
                      <a:endParaRPr lang="en-US" sz="3600" b="0" dirty="0">
                        <a:solidFill>
                          <a:srgbClr val="FF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en-US" sz="3600" b="0" dirty="0" err="1">
                          <a:effectLst/>
                          <a:latin typeface="Times New Roman" pitchFamily="18" charset="0"/>
                          <a:cs typeface="Times New Roman" pitchFamily="18" charset="0"/>
                        </a:rPr>
                        <a:t>Đường</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dẫn</a:t>
                      </a:r>
                      <a:r>
                        <a:rPr lang="en-US" sz="3600" b="0" dirty="0">
                          <a:effectLst/>
                          <a:latin typeface="Times New Roman" pitchFamily="18" charset="0"/>
                          <a:cs typeface="Times New Roman" pitchFamily="18" charset="0"/>
                        </a:rPr>
                        <a:t> </a:t>
                      </a:r>
                      <a:r>
                        <a:rPr lang="vi-VN" sz="3600" b="0" dirty="0">
                          <a:effectLst/>
                          <a:latin typeface="+mj-lt"/>
                        </a:rPr>
                        <a:t>tinh trùng di chuyển đến túi tinh</a:t>
                      </a:r>
                      <a:endParaRPr lang="en-US" sz="3600" b="0" dirty="0">
                        <a:solidFill>
                          <a:srgbClr val="000000"/>
                        </a:solidFill>
                        <a:effectLst/>
                        <a:latin typeface="+mj-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22766">
                <a:tc>
                  <a:txBody>
                    <a:bodyPr/>
                    <a:lstStyle/>
                    <a:p>
                      <a:pPr marL="0" marR="0" algn="l">
                        <a:lnSpc>
                          <a:spcPct val="120000"/>
                        </a:lnSpc>
                        <a:spcBef>
                          <a:spcPts val="0"/>
                        </a:spcBef>
                        <a:spcAft>
                          <a:spcPts val="0"/>
                        </a:spcAft>
                      </a:pPr>
                      <a:r>
                        <a:rPr lang="vi-VN" sz="3600" b="0" dirty="0">
                          <a:solidFill>
                            <a:srgbClr val="FF0000"/>
                          </a:solidFill>
                          <a:effectLst/>
                          <a:latin typeface="Times New Roman" pitchFamily="18" charset="0"/>
                          <a:cs typeface="Times New Roman" pitchFamily="18" charset="0"/>
                        </a:rPr>
                        <a:t>Tuyến tiền liệt</a:t>
                      </a:r>
                      <a:r>
                        <a:rPr lang="en-US" sz="3600" b="0" dirty="0">
                          <a:solidFill>
                            <a:srgbClr val="FF0000"/>
                          </a:solidFill>
                          <a:effectLst/>
                          <a:latin typeface="Times New Roman" pitchFamily="18" charset="0"/>
                          <a:cs typeface="Times New Roman" pitchFamily="18" charset="0"/>
                        </a:rPr>
                        <a:t>, </a:t>
                      </a:r>
                      <a:r>
                        <a:rPr lang="en-US" sz="3600" b="0" dirty="0" err="1">
                          <a:solidFill>
                            <a:srgbClr val="FF0000"/>
                          </a:solidFill>
                          <a:effectLst/>
                          <a:latin typeface="Times New Roman" pitchFamily="18" charset="0"/>
                          <a:cs typeface="Times New Roman" pitchFamily="18" charset="0"/>
                        </a:rPr>
                        <a:t>tuyến</a:t>
                      </a:r>
                      <a:r>
                        <a:rPr lang="en-US" sz="3600" b="0" dirty="0">
                          <a:solidFill>
                            <a:srgbClr val="FF0000"/>
                          </a:solidFill>
                          <a:effectLst/>
                          <a:latin typeface="Times New Roman" pitchFamily="18" charset="0"/>
                          <a:cs typeface="Times New Roman" pitchFamily="18" charset="0"/>
                        </a:rPr>
                        <a:t> </a:t>
                      </a:r>
                      <a:r>
                        <a:rPr lang="en-US" sz="3600" b="0" dirty="0" err="1">
                          <a:solidFill>
                            <a:srgbClr val="FF0000"/>
                          </a:solidFill>
                          <a:effectLst/>
                          <a:latin typeface="Times New Roman" pitchFamily="18" charset="0"/>
                          <a:cs typeface="Times New Roman" pitchFamily="18" charset="0"/>
                        </a:rPr>
                        <a:t>hành</a:t>
                      </a:r>
                      <a:endParaRPr lang="en-US" sz="3600" b="0" dirty="0">
                        <a:solidFill>
                          <a:srgbClr val="FF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vi-VN" sz="3600" b="0" dirty="0">
                          <a:effectLst/>
                          <a:latin typeface="Times New Roman" pitchFamily="18" charset="0"/>
                          <a:cs typeface="Times New Roman" pitchFamily="18" charset="0"/>
                        </a:rPr>
                        <a:t>Tiết dịch </a:t>
                      </a:r>
                      <a:r>
                        <a:rPr lang="en-US" sz="3600" b="0" dirty="0" err="1">
                          <a:effectLst/>
                          <a:latin typeface="Times New Roman" pitchFamily="18" charset="0"/>
                          <a:cs typeface="Times New Roman" pitchFamily="18" charset="0"/>
                        </a:rPr>
                        <a:t>nhờn</a:t>
                      </a:r>
                      <a:endParaRPr lang="en-US" sz="3600" b="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23218">
                <a:tc>
                  <a:txBody>
                    <a:bodyPr/>
                    <a:lstStyle/>
                    <a:p>
                      <a:pPr marL="0" marR="0" algn="l">
                        <a:lnSpc>
                          <a:spcPct val="120000"/>
                        </a:lnSpc>
                        <a:spcBef>
                          <a:spcPts val="0"/>
                        </a:spcBef>
                        <a:spcAft>
                          <a:spcPts val="0"/>
                        </a:spcAft>
                      </a:pPr>
                      <a:r>
                        <a:rPr lang="en-US" sz="3600" b="0" dirty="0" err="1">
                          <a:solidFill>
                            <a:srgbClr val="FF0000"/>
                          </a:solidFill>
                          <a:effectLst/>
                          <a:latin typeface="Times New Roman" pitchFamily="18" charset="0"/>
                          <a:cs typeface="Times New Roman" pitchFamily="18" charset="0"/>
                        </a:rPr>
                        <a:t>Túi</a:t>
                      </a:r>
                      <a:r>
                        <a:rPr lang="en-US" sz="3600" b="0" dirty="0">
                          <a:solidFill>
                            <a:srgbClr val="FF0000"/>
                          </a:solidFill>
                          <a:effectLst/>
                          <a:latin typeface="Times New Roman" pitchFamily="18" charset="0"/>
                          <a:cs typeface="Times New Roman" pitchFamily="18" charset="0"/>
                        </a:rPr>
                        <a:t> </a:t>
                      </a:r>
                      <a:r>
                        <a:rPr lang="en-US" sz="3600" b="0" dirty="0" err="1">
                          <a:solidFill>
                            <a:srgbClr val="FF0000"/>
                          </a:solidFill>
                          <a:effectLst/>
                          <a:latin typeface="Times New Roman" pitchFamily="18" charset="0"/>
                          <a:cs typeface="Times New Roman" pitchFamily="18" charset="0"/>
                        </a:rPr>
                        <a:t>tinh</a:t>
                      </a:r>
                      <a:endParaRPr lang="en-US" sz="3600" b="0" dirty="0">
                        <a:solidFill>
                          <a:srgbClr val="FF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r>
                        <a:rPr lang="en-US" sz="3600" b="0" dirty="0" err="1">
                          <a:effectLst/>
                          <a:latin typeface="Times New Roman" pitchFamily="18" charset="0"/>
                          <a:cs typeface="Times New Roman" pitchFamily="18" charset="0"/>
                        </a:rPr>
                        <a:t>Chứa</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và</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nuôi</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dưỡng</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tinh</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trùng</a:t>
                      </a:r>
                      <a:endParaRPr lang="en-US" sz="3600" b="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89853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381000" y="3154680"/>
            <a:ext cx="8991600" cy="47320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00424594"/>
              </p:ext>
            </p:extLst>
          </p:nvPr>
        </p:nvGraphicFramePr>
        <p:xfrm>
          <a:off x="9525000" y="2628900"/>
          <a:ext cx="8458200" cy="4939721"/>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422576">
                <a:tc>
                  <a:txBody>
                    <a:bodyPr/>
                    <a:lstStyle/>
                    <a:p>
                      <a:pPr marL="0" marR="0" algn="ctr">
                        <a:lnSpc>
                          <a:spcPct val="120000"/>
                        </a:lnSpc>
                        <a:spcBef>
                          <a:spcPts val="0"/>
                        </a:spcBef>
                        <a:spcAft>
                          <a:spcPts val="0"/>
                        </a:spcAft>
                      </a:pPr>
                      <a:r>
                        <a:rPr lang="vi-VN" sz="3600" dirty="0">
                          <a:effectLst/>
                          <a:latin typeface="Times New Roman" pitchFamily="18" charset="0"/>
                          <a:cs typeface="Times New Roman" pitchFamily="18" charset="0"/>
                        </a:rPr>
                        <a:t>Tên cơ quan</a:t>
                      </a:r>
                      <a:endParaRPr lang="en-US" sz="360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3600" dirty="0">
                          <a:effectLst/>
                          <a:latin typeface="Times New Roman" pitchFamily="18" charset="0"/>
                          <a:cs typeface="Times New Roman" pitchFamily="18" charset="0"/>
                        </a:rPr>
                        <a:t>Chức năng</a:t>
                      </a:r>
                      <a:endParaRPr lang="en-US" sz="360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93798">
                <a:tc>
                  <a:txBody>
                    <a:bodyPr/>
                    <a:lstStyle/>
                    <a:p>
                      <a:pPr marL="0" marR="0" algn="l">
                        <a:lnSpc>
                          <a:spcPct val="120000"/>
                        </a:lnSpc>
                        <a:spcBef>
                          <a:spcPts val="0"/>
                        </a:spcBef>
                        <a:spcAft>
                          <a:spcPts val="0"/>
                        </a:spcAft>
                      </a:pPr>
                      <a:r>
                        <a:rPr lang="vi-VN" sz="3600" b="0">
                          <a:effectLst/>
                          <a:latin typeface="Times New Roman" pitchFamily="18" charset="0"/>
                          <a:cs typeface="Times New Roman" pitchFamily="18" charset="0"/>
                        </a:rPr>
                        <a:t>Buồng trứng</a:t>
                      </a:r>
                      <a:endParaRPr lang="en-US" sz="3600" b="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endParaRPr lang="en-US" sz="3600" b="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57221">
                <a:tc>
                  <a:txBody>
                    <a:bodyPr/>
                    <a:lstStyle/>
                    <a:p>
                      <a:pPr marL="0" marR="0" algn="l">
                        <a:lnSpc>
                          <a:spcPct val="120000"/>
                        </a:lnSpc>
                        <a:spcBef>
                          <a:spcPts val="0"/>
                        </a:spcBef>
                        <a:spcAft>
                          <a:spcPts val="0"/>
                        </a:spcAft>
                      </a:pPr>
                      <a:r>
                        <a:rPr lang="en-US" sz="3600" b="0" dirty="0" err="1">
                          <a:effectLst/>
                          <a:latin typeface="Times New Roman" pitchFamily="18" charset="0"/>
                          <a:cs typeface="Times New Roman" pitchFamily="18" charset="0"/>
                        </a:rPr>
                        <a:t>Phễu</a:t>
                      </a:r>
                      <a:r>
                        <a:rPr lang="vi-VN" sz="3600" b="0" dirty="0">
                          <a:effectLst/>
                          <a:latin typeface="Times New Roman" pitchFamily="18" charset="0"/>
                          <a:cs typeface="Times New Roman" pitchFamily="18" charset="0"/>
                        </a:rPr>
                        <a:t> dẫn trứng</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ống</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dẫn</a:t>
                      </a:r>
                      <a:r>
                        <a:rPr lang="en-US" sz="3600" b="0" dirty="0">
                          <a:effectLst/>
                          <a:latin typeface="Times New Roman" pitchFamily="18" charset="0"/>
                          <a:cs typeface="Times New Roman" pitchFamily="18" charset="0"/>
                        </a:rPr>
                        <a:t> </a:t>
                      </a:r>
                      <a:r>
                        <a:rPr lang="en-US" sz="3600" b="0" dirty="0" err="1">
                          <a:effectLst/>
                          <a:latin typeface="Times New Roman" pitchFamily="18" charset="0"/>
                          <a:cs typeface="Times New Roman" pitchFamily="18" charset="0"/>
                        </a:rPr>
                        <a:t>trứng</a:t>
                      </a:r>
                      <a:endParaRPr lang="en-US" sz="3600" b="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endParaRPr lang="en-US" sz="3600" b="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30003">
                <a:tc>
                  <a:txBody>
                    <a:bodyPr/>
                    <a:lstStyle/>
                    <a:p>
                      <a:pPr marL="0" marR="0" algn="l">
                        <a:lnSpc>
                          <a:spcPct val="120000"/>
                        </a:lnSpc>
                        <a:spcBef>
                          <a:spcPts val="0"/>
                        </a:spcBef>
                        <a:spcAft>
                          <a:spcPts val="0"/>
                        </a:spcAft>
                      </a:pPr>
                      <a:r>
                        <a:rPr lang="vi-VN" sz="3600" b="0">
                          <a:effectLst/>
                          <a:latin typeface="Times New Roman" pitchFamily="18" charset="0"/>
                          <a:cs typeface="Times New Roman" pitchFamily="18" charset="0"/>
                        </a:rPr>
                        <a:t>Tử cung</a:t>
                      </a:r>
                      <a:endParaRPr lang="en-US" sz="3600" b="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endParaRPr lang="en-US" sz="3600" b="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85999">
                <a:tc>
                  <a:txBody>
                    <a:bodyPr/>
                    <a:lstStyle/>
                    <a:p>
                      <a:pPr marL="0" marR="0" algn="l">
                        <a:lnSpc>
                          <a:spcPct val="120000"/>
                        </a:lnSpc>
                        <a:spcBef>
                          <a:spcPts val="0"/>
                        </a:spcBef>
                        <a:spcAft>
                          <a:spcPts val="0"/>
                        </a:spcAft>
                      </a:pPr>
                      <a:r>
                        <a:rPr lang="vi-VN" sz="3600" b="0">
                          <a:effectLst/>
                          <a:latin typeface="Times New Roman" pitchFamily="18" charset="0"/>
                          <a:cs typeface="Times New Roman" pitchFamily="18" charset="0"/>
                        </a:rPr>
                        <a:t>Âm đạo </a:t>
                      </a:r>
                      <a:endParaRPr lang="en-US" sz="3600" b="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endParaRPr lang="en-US" sz="3600" b="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30003">
                <a:tc>
                  <a:txBody>
                    <a:bodyPr/>
                    <a:lstStyle/>
                    <a:p>
                      <a:pPr marL="0" marR="0" algn="l">
                        <a:lnSpc>
                          <a:spcPct val="120000"/>
                        </a:lnSpc>
                        <a:spcBef>
                          <a:spcPts val="0"/>
                        </a:spcBef>
                        <a:spcAft>
                          <a:spcPts val="0"/>
                        </a:spcAft>
                      </a:pPr>
                      <a:r>
                        <a:rPr lang="vi-VN" sz="3600" b="0">
                          <a:effectLst/>
                          <a:latin typeface="Times New Roman" pitchFamily="18" charset="0"/>
                          <a:cs typeface="Times New Roman" pitchFamily="18" charset="0"/>
                        </a:rPr>
                        <a:t>Tuyến </a:t>
                      </a:r>
                      <a:r>
                        <a:rPr lang="en-US" sz="3600" b="0">
                          <a:effectLst/>
                          <a:latin typeface="Times New Roman" pitchFamily="18" charset="0"/>
                          <a:cs typeface="Times New Roman" pitchFamily="18" charset="0"/>
                        </a:rPr>
                        <a:t>sinh dục</a:t>
                      </a:r>
                      <a:endParaRPr lang="en-US" sz="3600" b="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20000"/>
                        </a:lnSpc>
                        <a:spcBef>
                          <a:spcPts val="0"/>
                        </a:spcBef>
                        <a:spcAft>
                          <a:spcPts val="0"/>
                        </a:spcAft>
                      </a:pPr>
                      <a:endParaRPr lang="en-US" sz="3600" b="0" dirty="0">
                        <a:solidFill>
                          <a:srgbClr val="000000"/>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Title 1"/>
          <p:cNvSpPr>
            <a:spLocks noGrp="1"/>
          </p:cNvSpPr>
          <p:nvPr>
            <p:ph type="title"/>
          </p:nvPr>
        </p:nvSpPr>
        <p:spPr>
          <a:xfrm>
            <a:off x="1257300" y="547688"/>
            <a:ext cx="15773400" cy="1988345"/>
          </a:xfrm>
        </p:spPr>
        <p:txBody>
          <a:bodyPr>
            <a:noAutofit/>
          </a:bodyPr>
          <a:lstStyle/>
          <a:p>
            <a:br>
              <a:rPr lang="en-US" sz="4000" dirty="0">
                <a:solidFill>
                  <a:srgbClr val="C00000"/>
                </a:solidFill>
                <a:latin typeface="Times New Roman" pitchFamily="18" charset="0"/>
                <a:cs typeface="Times New Roman" pitchFamily="18" charset="0"/>
              </a:rPr>
            </a:br>
            <a:r>
              <a:rPr lang="en-US" sz="4000" dirty="0" err="1">
                <a:solidFill>
                  <a:srgbClr val="C00000"/>
                </a:solidFill>
                <a:latin typeface="Times New Roman" pitchFamily="18" charset="0"/>
                <a:cs typeface="Times New Roman" pitchFamily="18" charset="0"/>
              </a:rPr>
              <a:t>Nhiệm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vụ</a:t>
            </a:r>
            <a:r>
              <a:rPr lang="en-US" sz="4000" dirty="0">
                <a:solidFill>
                  <a:srgbClr val="C00000"/>
                </a:solidFill>
                <a:latin typeface="Times New Roman" pitchFamily="18" charset="0"/>
                <a:cs typeface="Times New Roman" pitchFamily="18" charset="0"/>
              </a:rPr>
              <a:t> 2: Đ</a:t>
            </a:r>
            <a:r>
              <a:rPr lang="vi-VN" sz="4000" dirty="0">
                <a:solidFill>
                  <a:srgbClr val="C00000"/>
                </a:solidFill>
                <a:latin typeface="Times New Roman" pitchFamily="18" charset="0"/>
                <a:cs typeface="Times New Roman" pitchFamily="18" charset="0"/>
              </a:rPr>
              <a:t>iền những từ còn thiếu vào hình sau và trình bày chức năng của từng cơ quan trong hệ sinh dục </a:t>
            </a:r>
            <a:r>
              <a:rPr lang="en-US" sz="4000" dirty="0" err="1">
                <a:solidFill>
                  <a:srgbClr val="C00000"/>
                </a:solidFill>
                <a:latin typeface="Times New Roman" pitchFamily="18" charset="0"/>
                <a:cs typeface="Times New Roman" pitchFamily="18" charset="0"/>
              </a:rPr>
              <a:t>nữ</a:t>
            </a:r>
            <a:r>
              <a:rPr lang="en-US" sz="4000" dirty="0">
                <a:solidFill>
                  <a:srgbClr val="C00000"/>
                </a:solidFill>
                <a:latin typeface="Times New Roman" pitchFamily="18" charset="0"/>
                <a:cs typeface="Times New Roman" pitchFamily="18" charset="0"/>
              </a:rPr>
              <a:t>.</a:t>
            </a:r>
          </a:p>
        </p:txBody>
      </p:sp>
      <p:sp>
        <p:nvSpPr>
          <p:cNvPr id="7" name="Rectangle 6"/>
          <p:cNvSpPr/>
          <p:nvPr/>
        </p:nvSpPr>
        <p:spPr>
          <a:xfrm>
            <a:off x="3048000" y="2628900"/>
            <a:ext cx="14478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a:solidFill>
                  <a:srgbClr val="7030A0"/>
                </a:solidFill>
                <a:latin typeface="Times New Roman" pitchFamily="18" charset="0"/>
                <a:cs typeface="Times New Roman" pitchFamily="18" charset="0"/>
              </a:rPr>
              <a:t>1</a:t>
            </a:r>
          </a:p>
          <a:p>
            <a:pPr algn="ctr">
              <a:lnSpc>
                <a:spcPct val="200000"/>
              </a:lnSpc>
            </a:pPr>
            <a:r>
              <a:rPr lang="en-US" sz="2400" dirty="0">
                <a:solidFill>
                  <a:srgbClr val="7030A0"/>
                </a:solidFill>
                <a:latin typeface="Times New Roman" pitchFamily="18" charset="0"/>
                <a:cs typeface="Times New Roman" pitchFamily="18" charset="0"/>
              </a:rPr>
              <a:t>2</a:t>
            </a:r>
          </a:p>
          <a:p>
            <a:pPr algn="ctr">
              <a:lnSpc>
                <a:spcPct val="200000"/>
              </a:lnSpc>
            </a:pPr>
            <a:r>
              <a:rPr lang="en-US" sz="2400" dirty="0">
                <a:solidFill>
                  <a:srgbClr val="7030A0"/>
                </a:solidFill>
                <a:latin typeface="Times New Roman" pitchFamily="18" charset="0"/>
                <a:cs typeface="Times New Roman" pitchFamily="18" charset="0"/>
              </a:rPr>
              <a:t>3</a:t>
            </a:r>
          </a:p>
          <a:p>
            <a:pPr algn="ctr">
              <a:lnSpc>
                <a:spcPct val="200000"/>
              </a:lnSpc>
            </a:pPr>
            <a:r>
              <a:rPr lang="en-US" sz="2400" dirty="0">
                <a:solidFill>
                  <a:srgbClr val="7030A0"/>
                </a:solidFill>
                <a:latin typeface="Times New Roman" pitchFamily="18" charset="0"/>
                <a:cs typeface="Times New Roman" pitchFamily="18" charset="0"/>
              </a:rPr>
              <a:t>4</a:t>
            </a:r>
          </a:p>
          <a:p>
            <a:pPr algn="ctr">
              <a:lnSpc>
                <a:spcPct val="200000"/>
              </a:lnSpc>
            </a:pPr>
            <a:r>
              <a:rPr lang="en-US" sz="2400" dirty="0">
                <a:solidFill>
                  <a:srgbClr val="7030A0"/>
                </a:solidFill>
                <a:latin typeface="Times New Roman" pitchFamily="18" charset="0"/>
                <a:cs typeface="Times New Roman" pitchFamily="18" charset="0"/>
              </a:rPr>
              <a:t>5</a:t>
            </a:r>
          </a:p>
          <a:p>
            <a:pPr algn="ctr">
              <a:lnSpc>
                <a:spcPct val="200000"/>
              </a:lnSpc>
            </a:pPr>
            <a:r>
              <a:rPr lang="en-US" sz="2400" dirty="0">
                <a:solidFill>
                  <a:srgbClr val="7030A0"/>
                </a:solidFill>
                <a:latin typeface="Times New Roman" pitchFamily="18" charset="0"/>
                <a:cs typeface="Times New Roman" pitchFamily="18" charset="0"/>
              </a:rPr>
              <a:t>6</a:t>
            </a:r>
          </a:p>
        </p:txBody>
      </p:sp>
    </p:spTree>
    <p:extLst>
      <p:ext uri="{BB962C8B-B14F-4D97-AF65-F5344CB8AC3E}">
        <p14:creationId xmlns:p14="http://schemas.microsoft.com/office/powerpoint/2010/main" val="195756582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1944</TotalTime>
  <Words>2595</Words>
  <Application>Microsoft Office PowerPoint</Application>
  <PresentationFormat>Custom</PresentationFormat>
  <Paragraphs>320</Paragraphs>
  <Slides>47</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Times New Roman</vt:lpstr>
      <vt:lpstr>#9Slide03 Arima Madurai</vt:lpstr>
      <vt:lpstr>Calibri Light</vt:lpstr>
      <vt:lpstr>Cambria Math</vt:lpstr>
      <vt:lpstr>#9Slide03 Arima Madurai Black</vt:lpstr>
      <vt:lpstr>Wingdings</vt:lpstr>
      <vt:lpstr>#9Slide03 Arima Madurai Bold</vt:lpstr>
      <vt:lpstr>Arial</vt:lpstr>
      <vt:lpstr>Calibri</vt:lpstr>
      <vt:lpstr>Office 主题</vt:lpstr>
      <vt:lpstr>PowerPoint Presentation</vt:lpstr>
      <vt:lpstr>PowerPoint Presentation</vt:lpstr>
      <vt:lpstr>Mọi sinh vật đều thực hiện quá trình gì để duy trì nòi giống? Hệ cơ quan nào thực hiện chức năng sinh sản ở người?</vt:lpstr>
      <vt:lpstr>PowerPoint Presentation</vt:lpstr>
      <vt:lpstr>PowerPoint Presentation</vt:lpstr>
      <vt:lpstr>PowerPoint Presentation</vt:lpstr>
      <vt:lpstr> Nhiệm vụ 1: Điền những từ còn thiếu vào hình sau và trình bày chức năng của từng cơ quan trong hệ sinh dục nam. </vt:lpstr>
      <vt:lpstr> Nhiệm vụ 1: Điền những từ còn thiếu vào hình sau và trình bày chức năng của từng cơ quan trong hệ sinh dục nam. </vt:lpstr>
      <vt:lpstr> Nhiệm vụ 2: Điền những từ còn thiếu vào hình sau và trình bày chức năng của từng cơ quan trong hệ sinh dục nữ.</vt:lpstr>
      <vt:lpstr> Nhiệm vụ 2: Điền những từ còn thiếu vào hình sau và trình bày chức năng của từng cơ quan trong hệ sinh dục nữ.</vt:lpstr>
      <vt:lpstr>PowerPoint Presentation</vt:lpstr>
      <vt:lpstr>PowerPoint Presentation</vt:lpstr>
      <vt:lpstr>PowerPoint Presentation</vt:lpstr>
      <vt:lpstr>PowerPoint Presentation</vt:lpstr>
      <vt:lpstr>PHIẾU HỌC TẬP SỐ 2</vt:lpstr>
      <vt:lpstr>PHIẾU HỌC TẬP SỐ 2</vt:lpstr>
      <vt:lpstr>PowerPoint Presentation</vt:lpstr>
      <vt:lpstr>PowerPoint Presentation</vt:lpstr>
      <vt:lpstr>PowerPoint Presentation</vt:lpstr>
      <vt:lpstr>HIỆN TƯỢNG KINH NGUYỆT</vt:lpstr>
      <vt:lpstr>PowerPoint Presentation</vt:lpstr>
      <vt:lpstr>PowerPoint Presentation</vt:lpstr>
      <vt:lpstr>PowerPoint Presentation</vt:lpstr>
      <vt:lpstr>PowerPoint Presentation</vt:lpstr>
      <vt:lpstr>PowerPoint Presentation</vt:lpstr>
      <vt:lpstr>THÔNG TIN VỀ MỘT SỐ BIỆN PHÁP PHÒNG TRÁNH THAI</vt:lpstr>
      <vt:lpstr>PowerPoint Presentation</vt:lpstr>
      <vt:lpstr>PowerPoint Presentation</vt:lpstr>
      <vt:lpstr>PowerPoint Presentation</vt:lpstr>
      <vt:lpstr>PowerPoint Presentation</vt:lpstr>
      <vt:lpstr>PowerPoint Presentation</vt:lpstr>
      <vt:lpstr>Nội quy</vt:lpstr>
      <vt:lpstr>PowerPoint Presentation</vt:lpstr>
      <vt:lpstr>Em hãy đề xuất một số biện pháp phòng chống các bệnh và bảo vệ sức khỏe sinh sản vị thành niên.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HP</cp:lastModifiedBy>
  <cp:revision>97</cp:revision>
  <dcterms:created xsi:type="dcterms:W3CDTF">2006-08-16T00:00:00Z</dcterms:created>
  <dcterms:modified xsi:type="dcterms:W3CDTF">2025-02-19T07:40:32Z</dcterms:modified>
  <dc:identifier>DAE65lQ4ekI</dc:identifier>
</cp:coreProperties>
</file>