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358" r:id="rId4"/>
    <p:sldId id="330" r:id="rId5"/>
    <p:sldId id="359" r:id="rId6"/>
    <p:sldId id="360" r:id="rId7"/>
    <p:sldId id="329" r:id="rId8"/>
    <p:sldId id="398" r:id="rId9"/>
    <p:sldId id="257" r:id="rId10"/>
    <p:sldId id="368" r:id="rId11"/>
    <p:sldId id="362" r:id="rId12"/>
    <p:sldId id="287" r:id="rId13"/>
    <p:sldId id="397" r:id="rId14"/>
    <p:sldId id="371" r:id="rId15"/>
    <p:sldId id="367" r:id="rId16"/>
    <p:sldId id="377" r:id="rId17"/>
    <p:sldId id="372" r:id="rId18"/>
    <p:sldId id="363" r:id="rId19"/>
    <p:sldId id="373" r:id="rId20"/>
    <p:sldId id="375" r:id="rId21"/>
    <p:sldId id="376" r:id="rId22"/>
    <p:sldId id="378" r:id="rId23"/>
    <p:sldId id="364" r:id="rId24"/>
    <p:sldId id="379" r:id="rId25"/>
    <p:sldId id="380" r:id="rId26"/>
    <p:sldId id="381" r:id="rId27"/>
    <p:sldId id="382" r:id="rId28"/>
    <p:sldId id="365" r:id="rId29"/>
    <p:sldId id="366" r:id="rId30"/>
    <p:sldId id="384" r:id="rId31"/>
    <p:sldId id="389" r:id="rId32"/>
    <p:sldId id="390" r:id="rId33"/>
    <p:sldId id="392" r:id="rId34"/>
    <p:sldId id="385" r:id="rId35"/>
    <p:sldId id="391" r:id="rId36"/>
    <p:sldId id="393" r:id="rId37"/>
    <p:sldId id="396" r:id="rId38"/>
    <p:sldId id="38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582" autoAdjust="0"/>
  </p:normalViewPr>
  <p:slideViewPr>
    <p:cSldViewPr snapToGrid="0">
      <p:cViewPr varScale="1">
        <p:scale>
          <a:sx n="61" d="100"/>
          <a:sy n="61" d="100"/>
        </p:scale>
        <p:origin x="10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12</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22</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29</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33</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BE0F7F-A4C9-45AA-864A-F957F064FE85}"/>
              </a:ext>
            </a:extLst>
          </p:cNvPr>
          <p:cNvSpPr txBox="1"/>
          <p:nvPr/>
        </p:nvSpPr>
        <p:spPr>
          <a:xfrm>
            <a:off x="696310" y="1225705"/>
            <a:ext cx="10799380" cy="1446550"/>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Tiết 15,16. BÀI </a:t>
            </a:r>
            <a:r>
              <a:rPr lang="en-US" sz="4400" b="1" dirty="0">
                <a:solidFill>
                  <a:srgbClr val="0070C0"/>
                </a:solidFill>
                <a:latin typeface="Times New Roman" panose="02020603050405020304" pitchFamily="18" charset="0"/>
                <a:cs typeface="Times New Roman" panose="02020603050405020304" pitchFamily="18" charset="0"/>
              </a:rPr>
              <a:t>35</a:t>
            </a:r>
          </a:p>
          <a:p>
            <a:pPr algn="ctr"/>
            <a:r>
              <a:rPr lang="en-US" sz="4400" b="1" dirty="0">
                <a:solidFill>
                  <a:srgbClr val="FF0000"/>
                </a:solidFill>
                <a:latin typeface="Times New Roman" panose="02020603050405020304" pitchFamily="18" charset="0"/>
                <a:cs typeface="Times New Roman" panose="02020603050405020304" pitchFamily="18" charset="0"/>
              </a:rPr>
              <a:t>HỆ BÀI TIẾT Ở NG</a:t>
            </a:r>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a:solidFill>
                  <a:srgbClr val="FF0000"/>
                </a:solidFill>
                <a:latin typeface="Times New Roman" panose="02020603050405020304" pitchFamily="18" charset="0"/>
                <a:cs typeface="Times New Roman" panose="02020603050405020304" pitchFamily="18"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0EB80-93FA-2BC2-7D37-3F5EE993D87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7EF30BB-9BD3-D3EA-640B-D6168EDE3EDD}"/>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a:t>
            </a:r>
            <a:r>
              <a:rPr lang="en-US" altLang="en-US" sz="3600" b="1">
                <a:solidFill>
                  <a:srgbClr val="800000"/>
                </a:solidFill>
                <a:latin typeface="Times New Roman" panose="02020603050405020304" pitchFamily="18" charset="0"/>
              </a:rPr>
              <a:t>/ Cấu tạo:</a:t>
            </a:r>
            <a:endParaRPr lang="en-US" altLang="en-US" sz="3600" b="1" dirty="0">
              <a:solidFill>
                <a:srgbClr val="800000"/>
              </a:solidFill>
              <a:latin typeface="Times New Roman" panose="02020603050405020304" pitchFamily="18" charset="0"/>
            </a:endParaRPr>
          </a:p>
        </p:txBody>
      </p:sp>
    </p:spTree>
    <p:extLst>
      <p:ext uri="{BB962C8B-B14F-4D97-AF65-F5344CB8AC3E}">
        <p14:creationId xmlns:p14="http://schemas.microsoft.com/office/powerpoint/2010/main" val="426016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a:t>
            </a:r>
            <a:r>
              <a:rPr lang="en-US" altLang="en-US" sz="3600" b="1">
                <a:solidFill>
                  <a:srgbClr val="800000"/>
                </a:solidFill>
                <a:latin typeface="Times New Roman" panose="02020603050405020304" pitchFamily="18" charset="0"/>
              </a:rPr>
              <a:t>/ Cấu tạo:</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800000"/>
                </a:solidFill>
                <a:latin typeface="Times New Roman" panose="02020603050405020304" pitchFamily="18" charset="0"/>
              </a:rPr>
              <a:t>II/ </a:t>
            </a:r>
            <a:r>
              <a:rPr lang="en-US" altLang="en-US" sz="3600" b="1" dirty="0">
                <a:solidFill>
                  <a:srgbClr val="800000"/>
                </a:solidFill>
                <a:latin typeface="Times New Roman" panose="02020603050405020304" pitchFamily="18" charset="0"/>
              </a:rPr>
              <a:t>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75" y="0"/>
            <a:ext cx="3672944" cy="3428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1"/>
            <a:ext cx="3832756" cy="492636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8" y="1290638"/>
            <a:ext cx="11939752"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1664272175"/>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271336" y="1851448"/>
            <a:ext cx="10158664" cy="830997"/>
          </a:xfrm>
          <a:prstGeom prst="rect">
            <a:avLst/>
          </a:prstGeom>
          <a:noFill/>
        </p:spPr>
        <p:txBody>
          <a:bodyPr wrap="square" rtlCol="0">
            <a:spAutoFit/>
          </a:bodyPr>
          <a:lstStyle/>
          <a:p>
            <a:r>
              <a:rPr lang="vi-VN" sz="2400" dirty="0">
                <a:solidFill>
                  <a:srgbClr val="FF0000"/>
                </a:solidFill>
              </a:rPr>
              <a:t>Do thói quen ăn uống, sinh hoạt; do nhịn tiểu thường xuyên; do nhiễm khuẩn.</a:t>
            </a:r>
            <a:endParaRPr lang="en-US" sz="2400" dirty="0">
              <a:solidFill>
                <a:srgbClr val="FF0000"/>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a:solidFill>
                  <a:srgbClr val="6600FF"/>
                </a:solidFill>
                <a:latin typeface="+mj-lt"/>
              </a:rPr>
              <a:t>Không nhị</a:t>
            </a:r>
            <a:r>
              <a:rPr lang="en-US">
                <a:solidFill>
                  <a:srgbClr val="6600FF"/>
                </a:solidFill>
                <a:latin typeface="+mj-lt"/>
              </a:rPr>
              <a:t>n</a:t>
            </a:r>
            <a:r>
              <a:rPr lang="vi-VN">
                <a:solidFill>
                  <a:srgbClr val="6600FF"/>
                </a:solidFill>
                <a:latin typeface="+mj-lt"/>
              </a:rPr>
              <a:t> </a:t>
            </a:r>
            <a:r>
              <a:rPr lang="vi-VN" dirty="0">
                <a:solidFill>
                  <a:srgbClr val="6600FF"/>
                </a:solidFill>
                <a:latin typeface="+mj-lt"/>
              </a:rPr>
              <a:t>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466194" y="1184106"/>
            <a:ext cx="10348818" cy="5632311"/>
          </a:xfrm>
          <a:prstGeom prst="rect">
            <a:avLst/>
          </a:prstGeom>
          <a:noFill/>
        </p:spPr>
        <p:txBody>
          <a:bodyPr wrap="square" rtlCol="0">
            <a:spAutoFit/>
          </a:bodyPr>
          <a:lstStyle/>
          <a:p>
            <a:pPr marL="457200" indent="-457200">
              <a:buFontTx/>
              <a:buChar char="-"/>
            </a:pPr>
            <a:r>
              <a:rPr lang="en-US" sz="3600">
                <a:latin typeface="Times New Roman" panose="02020603050405020304" pitchFamily="18" charset="0"/>
                <a:ea typeface="Tahoma" panose="020B0604030504040204" pitchFamily="34" charset="0"/>
                <a:cs typeface="Times New Roman" panose="02020603050405020304" pitchFamily="18" charset="0"/>
              </a:rPr>
              <a:t>Có </a:t>
            </a:r>
            <a:r>
              <a:rPr lang="en-US" sz="3600" dirty="0" err="1">
                <a:latin typeface="Times New Roman" panose="02020603050405020304" pitchFamily="18" charset="0"/>
                <a:ea typeface="Tahoma" panose="020B0604030504040204" pitchFamily="34" charset="0"/>
                <a:cs typeface="Times New Roman" panose="02020603050405020304" pitchFamily="18" charset="0"/>
              </a:rPr>
              <a:t>nhiều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bệnh</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liên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quan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hệ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bài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tiết</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nước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tiểu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Sỏi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thận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viêm</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cầu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thận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suy</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thận</a:t>
            </a:r>
            <a:r>
              <a:rPr lang="en-US" sz="3600">
                <a:latin typeface="Times New Roman" panose="02020603050405020304" pitchFamily="18" charset="0"/>
                <a:ea typeface="Tahoma" panose="020B0604030504040204" pitchFamily="34" charset="0"/>
                <a:cs typeface="Times New Roman" panose="02020603050405020304" pitchFamily="18" charset="0"/>
              </a:rPr>
              <a:t>.. </a:t>
            </a:r>
          </a:p>
          <a:p>
            <a:r>
              <a:rPr lang="en-US" sz="360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Nguyên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nhân</a:t>
            </a:r>
            <a:r>
              <a:rPr lang="en-US" sz="3600" dirty="0">
                <a:latin typeface="Times New Roman" panose="02020603050405020304" pitchFamily="18" charset="0"/>
                <a:ea typeface="Tahoma" panose="020B0604030504040204" pitchFamily="34" charset="0"/>
                <a:cs typeface="Times New Roman" panose="02020603050405020304" pitchFamily="18" charset="0"/>
              </a:rPr>
              <a:t>: do </a:t>
            </a:r>
            <a:r>
              <a:rPr lang="en-US" sz="3600" dirty="0" err="1">
                <a:latin typeface="Times New Roman" panose="02020603050405020304" pitchFamily="18" charset="0"/>
                <a:ea typeface="Tahoma" panose="020B0604030504040204" pitchFamily="34" charset="0"/>
                <a:cs typeface="Times New Roman" panose="02020603050405020304" pitchFamily="18" charset="0"/>
              </a:rPr>
              <a:t>nhiễm</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khuẩn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thói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quen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ăn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uống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sinh</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hoạt</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lành</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mạnh</a:t>
            </a:r>
            <a:r>
              <a:rPr lang="en-US" sz="3600" dirty="0">
                <a:latin typeface="Times New Roman" panose="02020603050405020304" pitchFamily="18" charset="0"/>
                <a:ea typeface="Tahoma" panose="020B0604030504040204" pitchFamily="34" charset="0"/>
                <a:cs typeface="Times New Roman" panose="02020603050405020304" pitchFamily="18" charset="0"/>
              </a:rPr>
              <a:t>.</a:t>
            </a:r>
          </a:p>
          <a:p>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vệ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hệ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bài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tiết</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nước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tiểu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cần</a:t>
            </a:r>
            <a:r>
              <a:rPr lang="en-US" sz="3600" dirty="0">
                <a:latin typeface="Times New Roman" panose="02020603050405020304" pitchFamily="18" charset="0"/>
                <a:ea typeface="Tahoma" panose="020B0604030504040204" pitchFamily="34" charset="0"/>
                <a:cs typeface="Times New Roman" panose="02020603050405020304" pitchFamily="18" charset="0"/>
              </a:rPr>
              <a:t>:</a:t>
            </a:r>
          </a:p>
          <a:p>
            <a:r>
              <a:rPr lang="en-US" sz="3600">
                <a:latin typeface="Times New Roman" panose="02020603050405020304" pitchFamily="18" charset="0"/>
                <a:ea typeface="Tahoma" panose="020B0604030504040204" pitchFamily="34" charset="0"/>
                <a:cs typeface="Times New Roman" panose="02020603050405020304" pitchFamily="18" charset="0"/>
              </a:rPr>
              <a:t>  +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xuyên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vệ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sinh</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cơ</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cũng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như</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vệ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sinh</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hệ</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bài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tiết</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nước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tiểu</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a:p>
            <a:r>
              <a:rPr lang="en-US" sz="3600">
                <a:latin typeface="Times New Roman" panose="02020603050405020304" pitchFamily="18" charset="0"/>
                <a:ea typeface="Tahoma" panose="020B0604030504040204" pitchFamily="34" charset="0"/>
                <a:cs typeface="Times New Roman" panose="02020603050405020304" pitchFamily="18" charset="0"/>
              </a:rPr>
              <a:t>  + </a:t>
            </a:r>
            <a:r>
              <a:rPr lang="en-US" sz="3600" dirty="0" err="1">
                <a:latin typeface="Times New Roman" panose="02020603050405020304" pitchFamily="18" charset="0"/>
                <a:ea typeface="Tahoma" panose="020B0604030504040204" pitchFamily="34" charset="0"/>
                <a:cs typeface="Times New Roman" panose="02020603050405020304" pitchFamily="18" charset="0"/>
              </a:rPr>
              <a:t>Khẩu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phần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ăn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uống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hợp</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lý</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a:p>
            <a:r>
              <a:rPr lang="en-US" sz="3600">
                <a:latin typeface="Times New Roman" panose="02020603050405020304" pitchFamily="18" charset="0"/>
                <a:ea typeface="Tahoma" panose="020B0604030504040204" pitchFamily="34" charset="0"/>
                <a:cs typeface="Times New Roman" panose="02020603050405020304" pitchFamily="18" charset="0"/>
              </a:rPr>
              <a:t>  + </a:t>
            </a:r>
            <a:r>
              <a:rPr lang="en-US" sz="3600" dirty="0" err="1">
                <a:latin typeface="Times New Roman" panose="02020603050405020304" pitchFamily="18" charset="0"/>
                <a:ea typeface="Tahoma" panose="020B0604030504040204" pitchFamily="34" charset="0"/>
                <a:cs typeface="Times New Roman" panose="02020603050405020304" pitchFamily="18" charset="0"/>
              </a:rPr>
              <a:t>Khi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muốn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đi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tiểu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thì</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nên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đi</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ngay</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không</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nên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nhịn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lâu</a:t>
            </a:r>
            <a:r>
              <a:rPr lang="en-US" sz="3600"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882079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331076"/>
            <a:ext cx="10986073" cy="6274676"/>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1" y="2819400"/>
              <a:ext cx="637675" cy="4127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0"/>
            <a:ext cx="103636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90" y="0"/>
            <a:ext cx="120501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2200270527"/>
              </p:ext>
            </p:extLst>
          </p:nvPr>
        </p:nvGraphicFramePr>
        <p:xfrm>
          <a:off x="1229710" y="882316"/>
          <a:ext cx="10830911" cy="5975683"/>
        </p:xfrm>
        <a:graphic>
          <a:graphicData uri="http://schemas.openxmlformats.org/drawingml/2006/table">
            <a:tbl>
              <a:tblPr firstRow="1" firstCol="1" bandRow="1">
                <a:tableStyleId>{5C22544A-7EE6-4342-B048-85BDC9FD1C3A}</a:tableStyleId>
              </a:tblPr>
              <a:tblGrid>
                <a:gridCol w="10830911">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imes New Roman" panose="02020603050405020304" pitchFamily="18" charset="0"/>
                          <a:ea typeface="Tahoma" panose="020B0604030504040204" pitchFamily="34" charset="0"/>
                          <a:cs typeface="Times New Roman" panose="02020603050405020304" pitchFamily="18" charset="0"/>
                        </a:rPr>
                        <a:t>PHIẾU HỌC TẬP 1</a:t>
                      </a:r>
                    </a:p>
                    <a:p>
                      <a:pPr marL="457200" marR="0" algn="ctr">
                        <a:lnSpc>
                          <a:spcPct val="130000"/>
                        </a:lnSpc>
                        <a:spcBef>
                          <a:spcPts val="0"/>
                        </a:spcBef>
                        <a:spcAft>
                          <a:spcPts val="0"/>
                        </a:spcAft>
                      </a:pP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Em</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hãy</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xác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định</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những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câu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đúng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khi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nói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về</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hoạt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động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cơ</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thể</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người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khoanh</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tròn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vào</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số</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thứ</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tự</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câu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đó</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a:t>
                      </a:r>
                    </a:p>
                    <a:p>
                      <a:pPr marL="457200" marR="0" algn="just">
                        <a:lnSpc>
                          <a:spcPct val="130000"/>
                        </a:lnSpc>
                        <a:spcBef>
                          <a:spcPts val="0"/>
                        </a:spcBef>
                        <a:spcAft>
                          <a:spcPts val="0"/>
                        </a:spcAft>
                      </a:pPr>
                      <a:r>
                        <a:rPr lang="en-US" sz="2400" dirty="0">
                          <a:effectLst/>
                          <a:latin typeface="Times New Roman" panose="02020603050405020304" pitchFamily="18" charset="0"/>
                          <a:ea typeface="Tahoma" panose="020B0604030504040204" pitchFamily="34" charset="0"/>
                          <a:cs typeface="Times New Roman" panose="02020603050405020304" pitchFamily="18" charset="0"/>
                        </a:rPr>
                        <a:t>1.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Cơ</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quan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yếu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là</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phổi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thận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da.</a:t>
                      </a:r>
                    </a:p>
                    <a:p>
                      <a:pPr marL="457200" marR="0" algn="just">
                        <a:lnSpc>
                          <a:spcPct val="130000"/>
                        </a:lnSpc>
                        <a:spcBef>
                          <a:spcPts val="0"/>
                        </a:spcBef>
                        <a:spcAft>
                          <a:spcPts val="0"/>
                        </a:spcAft>
                      </a:pPr>
                      <a:r>
                        <a:rPr lang="en-US" sz="2400" dirty="0">
                          <a:effectLst/>
                          <a:latin typeface="Times New Roman" panose="02020603050405020304" pitchFamily="18" charset="0"/>
                          <a:ea typeface="Tahoma" panose="020B0604030504040204" pitchFamily="34" charset="0"/>
                          <a:cs typeface="Times New Roman" panose="02020603050405020304" pitchFamily="18" charset="0"/>
                        </a:rPr>
                        <a:t>2. Da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đóng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vai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trò</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chủ</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yếu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trong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việc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chất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thải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hòa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tan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trong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máu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a:t>
                      </a:r>
                    </a:p>
                    <a:p>
                      <a:pPr marL="457200" marR="0" algn="just">
                        <a:lnSpc>
                          <a:spcPct val="130000"/>
                        </a:lnSpc>
                        <a:spcBef>
                          <a:spcPts val="0"/>
                        </a:spcBef>
                        <a:spcAft>
                          <a:spcPts val="0"/>
                        </a:spcAft>
                      </a:pPr>
                      <a:r>
                        <a:rPr lang="en-US" sz="2400" dirty="0">
                          <a:effectLst/>
                          <a:latin typeface="Times New Roman" panose="02020603050405020304" pitchFamily="18" charset="0"/>
                          <a:ea typeface="Tahoma" panose="020B0604030504040204" pitchFamily="34" charset="0"/>
                          <a:cs typeface="Times New Roman" panose="02020603050405020304" pitchFamily="18" charset="0"/>
                        </a:rPr>
                        <a:t>3.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sản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phẩm</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phát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sinh</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từ</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hoạt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động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trao</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đổi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chất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tế</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bào</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hoạt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động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tiêu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hóa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đưa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vào</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một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số</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chất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quá</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liều</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lượng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thuốc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ion,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cholesteron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a:t>
                      </a:r>
                    </a:p>
                    <a:p>
                      <a:pPr marL="457200" marR="0" algn="just">
                        <a:lnSpc>
                          <a:spcPct val="130000"/>
                        </a:lnSpc>
                        <a:spcBef>
                          <a:spcPts val="0"/>
                        </a:spcBef>
                        <a:spcAft>
                          <a:spcPts val="0"/>
                        </a:spcAft>
                      </a:pPr>
                      <a:r>
                        <a:rPr lang="en-US" sz="2400" dirty="0">
                          <a:effectLst/>
                          <a:latin typeface="Times New Roman" panose="02020603050405020304" pitchFamily="18" charset="0"/>
                          <a:ea typeface="Tahoma" panose="020B0604030504040204" pitchFamily="34" charset="0"/>
                          <a:cs typeface="Times New Roman" panose="02020603050405020304" pitchFamily="18" charset="0"/>
                        </a:rPr>
                        <a:t>4.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Bài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tiết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giúp</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cơ</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thể</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thải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loại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chất</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dư</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thừa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độc</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hại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để</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duy</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trì</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tính</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ổn</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định</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của</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môi</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trường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effectLst/>
                          <a:latin typeface="Times New Roman" panose="02020603050405020304" pitchFamily="18" charset="0"/>
                          <a:ea typeface="Tahoma" panose="020B0604030504040204" pitchFamily="34" charset="0"/>
                          <a:cs typeface="Times New Roman" panose="02020603050405020304" pitchFamily="18" charset="0"/>
                        </a:rPr>
                        <a:t>trong</a:t>
                      </a:r>
                      <a:r>
                        <a:rPr lang="en-US" sz="2400" dirty="0">
                          <a:effectLst/>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1561613" y="23341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1561612" y="3267817"/>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1561612" y="4666730"/>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552487" y="161615"/>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183711747"/>
              </p:ext>
            </p:extLst>
          </p:nvPr>
        </p:nvGraphicFramePr>
        <p:xfrm>
          <a:off x="2252278" y="838768"/>
          <a:ext cx="7687444" cy="2850307"/>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80797">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36267" y="5110009"/>
            <a:ext cx="9384632" cy="523220"/>
          </a:xfrm>
          <a:prstGeom prst="rect">
            <a:avLst/>
          </a:prstGeom>
          <a:noFill/>
        </p:spPr>
        <p:txBody>
          <a:bodyPr wrap="square" rtlCol="0">
            <a:spAutoFit/>
          </a:bodyPr>
          <a:lstStyle/>
          <a:p>
            <a:r>
              <a:rPr lang="en-US" altLang="en-US" sz="2800" dirty="0">
                <a:solidFill>
                  <a:srgbClr val="0070C0"/>
                </a:solidFill>
                <a:latin typeface="Arial" panose="020B0604020202020204" pitchFamily="34" charset="0"/>
                <a:ea typeface="Times New Roman" panose="02020603050405020304" pitchFamily="18" charset="0"/>
              </a:rPr>
              <a:t> - </a:t>
            </a:r>
            <a:r>
              <a:rPr lang="en-US" altLang="en-US" sz="2800" dirty="0" err="1">
                <a:solidFill>
                  <a:srgbClr val="0070C0"/>
                </a:solidFill>
                <a:latin typeface="Arial" panose="020B0604020202020204" pitchFamily="34" charset="0"/>
                <a:ea typeface="Times New Roman" panose="02020603050405020304" pitchFamily="18" charset="0"/>
              </a:rPr>
              <a:t>Thận</a:t>
            </a:r>
            <a:r>
              <a:rPr lang="en-US" altLang="en-US" sz="2800" dirty="0">
                <a:solidFill>
                  <a:srgbClr val="0070C0"/>
                </a:solidFill>
                <a:latin typeface="Arial" panose="020B0604020202020204" pitchFamily="34" charset="0"/>
                <a:ea typeface="Times New Roman" panose="02020603050405020304" pitchFamily="18" charset="0"/>
              </a:rPr>
              <a:t> </a:t>
            </a:r>
            <a:r>
              <a:rPr lang="en-US" altLang="en-US" sz="2800" dirty="0" err="1">
                <a:solidFill>
                  <a:srgbClr val="0070C0"/>
                </a:solidFill>
                <a:latin typeface="Arial" panose="020B0604020202020204" pitchFamily="34" charset="0"/>
                <a:ea typeface="Times New Roman" panose="02020603050405020304" pitchFamily="18" charset="0"/>
              </a:rPr>
              <a:t>thải</a:t>
            </a:r>
            <a:r>
              <a:rPr lang="en-US" altLang="en-US" sz="2800" dirty="0">
                <a:solidFill>
                  <a:srgbClr val="0070C0"/>
                </a:solidFill>
                <a:latin typeface="Arial" panose="020B0604020202020204" pitchFamily="34" charset="0"/>
                <a:ea typeface="Times New Roman" panose="02020603050405020304" pitchFamily="18" charset="0"/>
              </a:rPr>
              <a:t> 90% </a:t>
            </a:r>
            <a:r>
              <a:rPr lang="en-US" altLang="en-US" sz="2800" dirty="0" err="1">
                <a:solidFill>
                  <a:srgbClr val="0070C0"/>
                </a:solidFill>
                <a:latin typeface="Arial" panose="020B0604020202020204" pitchFamily="34" charset="0"/>
                <a:ea typeface="Times New Roman" panose="02020603050405020304" pitchFamily="18" charset="0"/>
              </a:rPr>
              <a:t>sản</a:t>
            </a:r>
            <a:r>
              <a:rPr lang="en-US" altLang="en-US" sz="2800" dirty="0">
                <a:solidFill>
                  <a:srgbClr val="0070C0"/>
                </a:solidFill>
                <a:latin typeface="Arial" panose="020B0604020202020204" pitchFamily="34" charset="0"/>
                <a:ea typeface="Times New Roman" panose="02020603050405020304" pitchFamily="18" charset="0"/>
              </a:rPr>
              <a:t> </a:t>
            </a:r>
            <a:r>
              <a:rPr lang="en-US" altLang="en-US" sz="2800" dirty="0" err="1">
                <a:solidFill>
                  <a:srgbClr val="0070C0"/>
                </a:solidFill>
                <a:latin typeface="Arial" panose="020B0604020202020204" pitchFamily="34" charset="0"/>
                <a:ea typeface="Times New Roman" panose="02020603050405020304" pitchFamily="18" charset="0"/>
              </a:rPr>
              <a:t>phẩm</a:t>
            </a:r>
            <a:r>
              <a:rPr lang="en-US" altLang="en-US" sz="2800" dirty="0">
                <a:solidFill>
                  <a:srgbClr val="0070C0"/>
                </a:solidFill>
                <a:latin typeface="Arial" panose="020B0604020202020204" pitchFamily="34" charset="0"/>
                <a:ea typeface="Times New Roman" panose="02020603050405020304" pitchFamily="18" charset="0"/>
              </a:rPr>
              <a:t> </a:t>
            </a:r>
            <a:r>
              <a:rPr lang="en-US" altLang="en-US" sz="2800" dirty="0" err="1">
                <a:solidFill>
                  <a:srgbClr val="0070C0"/>
                </a:solidFill>
                <a:latin typeface="Arial" panose="020B0604020202020204" pitchFamily="34" charset="0"/>
                <a:ea typeface="Times New Roman" panose="02020603050405020304" pitchFamily="18" charset="0"/>
              </a:rPr>
              <a:t>thải</a:t>
            </a:r>
            <a:r>
              <a:rPr lang="en-US" altLang="en-US" sz="2800" dirty="0">
                <a:solidFill>
                  <a:srgbClr val="0070C0"/>
                </a:solidFill>
                <a:latin typeface="Arial" panose="020B0604020202020204" pitchFamily="34" charset="0"/>
                <a:ea typeface="Times New Roman" panose="02020603050405020304" pitchFamily="18" charset="0"/>
              </a:rPr>
              <a:t> </a:t>
            </a:r>
            <a:r>
              <a:rPr lang="en-US" altLang="en-US" sz="2800" dirty="0" err="1">
                <a:solidFill>
                  <a:srgbClr val="0070C0"/>
                </a:solidFill>
                <a:latin typeface="Arial" panose="020B0604020202020204" pitchFamily="34" charset="0"/>
                <a:ea typeface="Times New Roman" panose="02020603050405020304" pitchFamily="18" charset="0"/>
              </a:rPr>
              <a:t>hòa</a:t>
            </a:r>
            <a:r>
              <a:rPr lang="en-US" altLang="en-US" sz="2800" dirty="0">
                <a:solidFill>
                  <a:srgbClr val="0070C0"/>
                </a:solidFill>
                <a:latin typeface="Arial" panose="020B0604020202020204" pitchFamily="34" charset="0"/>
                <a:ea typeface="Times New Roman" panose="02020603050405020304" pitchFamily="18" charset="0"/>
              </a:rPr>
              <a:t> tan </a:t>
            </a:r>
            <a:r>
              <a:rPr lang="en-US" altLang="en-US" sz="2800" dirty="0" err="1">
                <a:solidFill>
                  <a:srgbClr val="0070C0"/>
                </a:solidFill>
                <a:latin typeface="Arial" panose="020B0604020202020204" pitchFamily="34" charset="0"/>
                <a:ea typeface="Times New Roman" panose="02020603050405020304" pitchFamily="18" charset="0"/>
              </a:rPr>
              <a:t>trong</a:t>
            </a:r>
            <a:r>
              <a:rPr lang="en-US" altLang="en-US" sz="2800" dirty="0">
                <a:solidFill>
                  <a:srgbClr val="0070C0"/>
                </a:solidFill>
                <a:latin typeface="Arial" panose="020B0604020202020204" pitchFamily="34" charset="0"/>
                <a:ea typeface="Times New Roman" panose="02020603050405020304" pitchFamily="18" charset="0"/>
              </a:rPr>
              <a:t> </a:t>
            </a:r>
            <a:r>
              <a:rPr lang="en-US" altLang="en-US" sz="2800" dirty="0" err="1">
                <a:solidFill>
                  <a:srgbClr val="0070C0"/>
                </a:solidFill>
                <a:latin typeface="Arial" panose="020B0604020202020204" pitchFamily="34" charset="0"/>
                <a:ea typeface="Times New Roman" panose="02020603050405020304" pitchFamily="18" charset="0"/>
              </a:rPr>
              <a:t>máu</a:t>
            </a:r>
            <a:r>
              <a:rPr lang="en-US" altLang="en-US" sz="2800" dirty="0">
                <a:solidFill>
                  <a:srgbClr val="0070C0"/>
                </a:solidFill>
                <a:latin typeface="Arial" panose="020B0604020202020204" pitchFamily="34" charset="0"/>
                <a:ea typeface="Times New Roman" panose="02020603050405020304" pitchFamily="18" charset="0"/>
              </a:rPr>
              <a:t>.</a:t>
            </a:r>
            <a:endParaRPr lang="en-US" sz="2800" dirty="0">
              <a:solidFill>
                <a:srgbClr val="0070C0"/>
              </a:solidFill>
            </a:endParaRPr>
          </a:p>
        </p:txBody>
      </p:sp>
      <p:sp>
        <p:nvSpPr>
          <p:cNvPr id="9" name="Rectangle 8">
            <a:extLst>
              <a:ext uri="{FF2B5EF4-FFF2-40B4-BE49-F238E27FC236}">
                <a16:creationId xmlns:a16="http://schemas.microsoft.com/office/drawing/2014/main" id="{0CE65342-CAD8-4BD0-B23E-46E0EEE337BA}"/>
              </a:ext>
            </a:extLst>
          </p:cNvPr>
          <p:cNvSpPr/>
          <p:nvPr/>
        </p:nvSpPr>
        <p:spPr>
          <a:xfrm>
            <a:off x="6986335" y="2108429"/>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2675097"/>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86335" y="3257600"/>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err="1">
                <a:solidFill>
                  <a:srgbClr val="800000"/>
                </a:solidFill>
                <a:latin typeface="Times New Roman" panose="02020603050405020304" pitchFamily="18" charset="0"/>
              </a:rPr>
              <a:t>Chức</a:t>
            </a:r>
            <a:r>
              <a:rPr lang="en-US" altLang="en-US" sz="3600" b="1">
                <a:solidFill>
                  <a:srgbClr val="800000"/>
                </a:solidFill>
                <a:latin typeface="Times New Roman" panose="02020603050405020304" pitchFamily="18" charset="0"/>
              </a:rPr>
              <a:t> năng:</a:t>
            </a:r>
            <a:endParaRPr lang="en-US" altLang="en-US" sz="3600" b="1" dirty="0">
              <a:solidFill>
                <a:srgbClr val="800000"/>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493D-4A5C-3F5B-DC43-E2927A186696}"/>
            </a:ext>
          </a:extLst>
        </p:cNvPr>
        <p:cNvGrpSpPr/>
        <p:nvPr/>
      </p:nvGrpSpPr>
      <p:grpSpPr>
        <a:xfrm>
          <a:off x="0" y="0"/>
          <a:ext cx="0" cy="0"/>
          <a:chOff x="0" y="0"/>
          <a:chExt cx="0" cy="0"/>
        </a:xfrm>
      </p:grpSpPr>
      <p:sp>
        <p:nvSpPr>
          <p:cNvPr id="7171" name="Text Box 10">
            <a:extLst>
              <a:ext uri="{FF2B5EF4-FFF2-40B4-BE49-F238E27FC236}">
                <a16:creationId xmlns:a16="http://schemas.microsoft.com/office/drawing/2014/main" id="{55ABA389-F917-E93F-206D-5221F5978AEF}"/>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err="1">
                <a:solidFill>
                  <a:srgbClr val="800000"/>
                </a:solidFill>
                <a:latin typeface="Times New Roman" panose="02020603050405020304" pitchFamily="18" charset="0"/>
              </a:rPr>
              <a:t>Chức</a:t>
            </a:r>
            <a:r>
              <a:rPr lang="en-US" altLang="en-US" sz="3600" b="1">
                <a:solidFill>
                  <a:srgbClr val="800000"/>
                </a:solidFill>
                <a:latin typeface="Times New Roman" panose="02020603050405020304" pitchFamily="18" charset="0"/>
              </a:rPr>
              <a:t> năng:</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8BC29984-1F76-1742-0611-4E9CDE95526C}"/>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91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521</TotalTime>
  <Words>1712</Words>
  <Application>Microsoft Office PowerPoint</Application>
  <PresentationFormat>Widescreen</PresentationFormat>
  <Paragraphs>189</Paragraphs>
  <Slides>38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.VnTime</vt: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50</cp:revision>
  <dcterms:created xsi:type="dcterms:W3CDTF">2023-07-05T08:17:17Z</dcterms:created>
  <dcterms:modified xsi:type="dcterms:W3CDTF">2024-12-14T01:10:22Z</dcterms:modified>
</cp:coreProperties>
</file>