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3" r:id="rId1"/>
  </p:sldMasterIdLst>
  <p:notesMasterIdLst>
    <p:notesMasterId r:id="rId39"/>
  </p:notesMasterIdLst>
  <p:sldIdLst>
    <p:sldId id="263" r:id="rId2"/>
    <p:sldId id="287" r:id="rId3"/>
    <p:sldId id="333" r:id="rId4"/>
    <p:sldId id="376" r:id="rId5"/>
    <p:sldId id="347" r:id="rId6"/>
    <p:sldId id="377" r:id="rId7"/>
    <p:sldId id="378" r:id="rId8"/>
    <p:sldId id="349" r:id="rId9"/>
    <p:sldId id="381" r:id="rId10"/>
    <p:sldId id="382" r:id="rId11"/>
    <p:sldId id="384" r:id="rId12"/>
    <p:sldId id="375" r:id="rId13"/>
    <p:sldId id="350" r:id="rId14"/>
    <p:sldId id="339" r:id="rId15"/>
    <p:sldId id="359" r:id="rId16"/>
    <p:sldId id="385" r:id="rId17"/>
    <p:sldId id="346" r:id="rId18"/>
    <p:sldId id="386" r:id="rId19"/>
    <p:sldId id="387" r:id="rId20"/>
    <p:sldId id="374" r:id="rId21"/>
    <p:sldId id="343" r:id="rId22"/>
    <p:sldId id="344" r:id="rId23"/>
    <p:sldId id="388" r:id="rId24"/>
    <p:sldId id="303" r:id="rId25"/>
    <p:sldId id="310" r:id="rId26"/>
    <p:sldId id="304" r:id="rId27"/>
    <p:sldId id="305" r:id="rId28"/>
    <p:sldId id="306" r:id="rId29"/>
    <p:sldId id="307" r:id="rId30"/>
    <p:sldId id="308" r:id="rId31"/>
    <p:sldId id="309" r:id="rId32"/>
    <p:sldId id="324" r:id="rId33"/>
    <p:sldId id="325" r:id="rId34"/>
    <p:sldId id="360" r:id="rId35"/>
    <p:sldId id="361" r:id="rId36"/>
    <p:sldId id="370" r:id="rId37"/>
    <p:sldId id="327" r:id="rId38"/>
  </p:sldIdLst>
  <p:sldSz cx="18288000" cy="10287000"/>
  <p:notesSz cx="6858000" cy="9144000"/>
  <p:embeddedFontLst>
    <p:embeddedFont>
      <p:font typeface="#9Slide03 Arima Madurai" panose="020B0604020202020204" charset="0"/>
      <p:regular r:id="rId40"/>
    </p:embeddedFont>
    <p:embeddedFont>
      <p:font typeface="#9Slide03 Arima Madurai Black" panose="020B0604020202020204" charset="0"/>
      <p:bold r:id="rId41"/>
    </p:embeddedFont>
    <p:embeddedFont>
      <p:font typeface="#9Slide03 Arima Madurai Bold" panose="020B0604020202020204" charset="0"/>
      <p:bold r:id="rId42"/>
    </p:embeddedFont>
    <p:embeddedFont>
      <p:font typeface="Cambria" panose="02040503050406030204" pitchFamily="18" charset="0"/>
      <p:regular r:id="rId43"/>
      <p:bold r:id="rId44"/>
      <p:italic r:id="rId45"/>
      <p:bold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p:cViewPr varScale="1">
        <p:scale>
          <a:sx n="46" d="100"/>
          <a:sy n="46" d="100"/>
        </p:scale>
        <p:origin x="7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8T00:53:04.658"/>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8T00:53:05.163"/>
    </inkml:context>
    <inkml:brush xml:id="br0">
      <inkml:brushProperty name="width" value="0.035" units="cm"/>
      <inkml:brushProperty name="height" value="0.035" units="cm"/>
      <inkml:brushProperty name="color" value="#E71224"/>
    </inkml:brush>
  </inkml:definitions>
  <inkml:trace contextRef="#ctx0" brushRef="#br0">1 1 24575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8T00:53:10.409"/>
    </inkml:context>
    <inkml:brush xml:id="br0">
      <inkml:brushProperty name="width" value="0.035" units="cm"/>
      <inkml:brushProperty name="height" value="0.035" units="cm"/>
      <inkml:brushProperty name="color" value="#E71224"/>
    </inkml:brush>
  </inkml:definitions>
  <inkml:trace contextRef="#ctx0" brushRef="#br0">0 1 24575,'20'9'0,"6"14"0,9 3 0,17 16 0,11 11 0,3 6 0,1-6 0,-11-3 0,-15-10-8191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235010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6621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44779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2191208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540463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84749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727971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834557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997274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8642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449525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E355C5F4-8241-4297-A607-2414451469E3}" type="datetimeFigureOut">
              <a:rPr lang="zh-CN" altLang="en-US" smtClean="0"/>
              <a:t>2024/11/28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06170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2024/11/28</a:t>
            </a:fld>
            <a:endParaRPr lang="zh-CN" alt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4881837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6.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nhiên</a:t>
            </a:r>
            <a:r>
              <a:rPr lang="en-US" sz="3600" dirty="0">
                <a:solidFill>
                  <a:prstClr val="white"/>
                </a:solidFill>
                <a:latin typeface="#9Slide03 Arima Madurai Bold" panose="00000800000000000000" pitchFamily="2" charset="0"/>
                <a:cs typeface="#9Slide03 Arima Madurai Bold" panose="00000800000000000000" pitchFamily="2" charset="0"/>
              </a:rPr>
              <a:t> 8</a:t>
            </a: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17066-4018-4E09-F8F1-02FC8AFA295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E9BB5B-52B5-F887-49A4-14C066DE27A4}"/>
              </a:ext>
            </a:extLst>
          </p:cNvPr>
          <p:cNvSpPr txBox="1"/>
          <p:nvPr/>
        </p:nvSpPr>
        <p:spPr>
          <a:xfrm>
            <a:off x="353291" y="342900"/>
            <a:ext cx="17581418" cy="4439677"/>
          </a:xfrm>
          <a:prstGeom prst="rect">
            <a:avLst/>
          </a:prstGeom>
          <a:noFill/>
        </p:spPr>
        <p:txBody>
          <a:bodyPr wrap="square">
            <a:spAutoFit/>
          </a:bodyPr>
          <a:lstStyle/>
          <a:p>
            <a:pPr algn="just">
              <a:spcBef>
                <a:spcPts val="1200"/>
              </a:spcBef>
              <a:spcAft>
                <a:spcPts val="300"/>
              </a:spcAft>
            </a:pPr>
            <a:r>
              <a:rPr lang="en-US" sz="4000" b="1">
                <a:solidFill>
                  <a:srgbClr val="C00000"/>
                </a:solidFill>
                <a:effectLst/>
                <a:latin typeface="Times New Roman" panose="02020603050405020304" pitchFamily="18" charset="0"/>
                <a:ea typeface="Times New Roman" panose="02020603050405020304" pitchFamily="18" charset="0"/>
              </a:rPr>
              <a:t>3. Lao phổi </a:t>
            </a:r>
            <a:endParaRPr lang="en-SG" sz="4000" b="1">
              <a:solidFill>
                <a:srgbClr val="C00000"/>
              </a:solidFill>
              <a:effectLst/>
              <a:latin typeface="Cambria" panose="02040503050406030204" pitchFamily="18" charset="0"/>
              <a:ea typeface="Times New Roman" panose="02020603050405020304" pitchFamily="18" charset="0"/>
            </a:endParaRPr>
          </a:p>
          <a:p>
            <a:r>
              <a:rPr lang="en-US" sz="4000">
                <a:solidFill>
                  <a:srgbClr val="000000"/>
                </a:solidFill>
                <a:effectLst/>
                <a:latin typeface="Times New Roman" panose="02020603050405020304" pitchFamily="18" charset="0"/>
                <a:ea typeface="Times New Roman" panose="02020603050405020304" pitchFamily="18" charset="0"/>
              </a:rPr>
              <a:t>- Lao phổi do vi khuẩn </a:t>
            </a:r>
            <a:r>
              <a:rPr lang="en-US" sz="4000" i="1">
                <a:solidFill>
                  <a:srgbClr val="000000"/>
                </a:solidFill>
                <a:effectLst/>
                <a:latin typeface="Times New Roman" panose="02020603050405020304" pitchFamily="18" charset="0"/>
                <a:ea typeface="Times New Roman" panose="02020603050405020304" pitchFamily="18" charset="0"/>
              </a:rPr>
              <a:t>Mycobacterium tuberculosis</a:t>
            </a:r>
            <a:r>
              <a:rPr lang="en-US" sz="4000">
                <a:solidFill>
                  <a:srgbClr val="000000"/>
                </a:solidFill>
                <a:effectLst/>
                <a:latin typeface="Times New Roman" panose="02020603050405020304" pitchFamily="18" charset="0"/>
                <a:ea typeface="Times New Roman" panose="02020603050405020304" pitchFamily="18" charset="0"/>
              </a:rPr>
              <a:t> </a:t>
            </a:r>
            <a:endParaRPr lang="en-SG" sz="4000">
              <a:effectLst/>
              <a:latin typeface="Times New Roman" panose="02020603050405020304" pitchFamily="18" charset="0"/>
              <a:ea typeface="Times New Roman" panose="02020603050405020304" pitchFamily="18" charset="0"/>
            </a:endParaRPr>
          </a:p>
          <a:p>
            <a:r>
              <a:rPr lang="en-US" sz="4000">
                <a:solidFill>
                  <a:srgbClr val="000000"/>
                </a:solidFill>
                <a:effectLst/>
                <a:latin typeface="Times New Roman" panose="02020603050405020304" pitchFamily="18" charset="0"/>
                <a:ea typeface="Times New Roman" panose="02020603050405020304" pitchFamily="18" charset="0"/>
              </a:rPr>
              <a:t>xâm nhập vào phổi, phá huỷ các mô và mạch máu trong phổi, gây chảy máu và tiết chất nhầy. </a:t>
            </a:r>
            <a:endParaRPr lang="en-SG" sz="4000">
              <a:effectLst/>
              <a:latin typeface="Times New Roman" panose="02020603050405020304" pitchFamily="18" charset="0"/>
              <a:ea typeface="Times New Roman" panose="02020603050405020304" pitchFamily="18" charset="0"/>
            </a:endParaRPr>
          </a:p>
          <a:p>
            <a:r>
              <a:rPr lang="en-US" sz="4000">
                <a:solidFill>
                  <a:srgbClr val="7030A0"/>
                </a:solidFill>
                <a:effectLst/>
                <a:latin typeface="Times New Roman" panose="02020603050405020304" pitchFamily="18" charset="0"/>
                <a:ea typeface="Times New Roman" panose="02020603050405020304" pitchFamily="18" charset="0"/>
              </a:rPr>
              <a:t>- Người bị bệnh có biểu hiện đau ngực, ho khạc kéo dài, có thể ho khạc ra máu, sốt nhẹ về chiều, đổ mồ hôi, sút cân, kém ăn, mệt mỏi,... Bệnh dễ lây lan qua đường hô hấp khi tiếp xúc gần với người bệnh. </a:t>
            </a:r>
            <a:endParaRPr lang="en-SG" sz="400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012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47188-5BF6-05ED-0D7F-61A9CD2F3E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94BC74-EBD5-0F27-3FAB-E8F991B2EA12}"/>
              </a:ext>
            </a:extLst>
          </p:cNvPr>
          <p:cNvSpPr txBox="1"/>
          <p:nvPr/>
        </p:nvSpPr>
        <p:spPr>
          <a:xfrm>
            <a:off x="278692" y="17318"/>
            <a:ext cx="18009307" cy="707886"/>
          </a:xfrm>
          <a:prstGeom prst="rect">
            <a:avLst/>
          </a:prstGeom>
          <a:noFill/>
        </p:spPr>
        <p:txBody>
          <a:bodyPr wrap="square">
            <a:spAutoFit/>
          </a:bodyPr>
          <a:lstStyle/>
          <a:p>
            <a:pPr algn="just"/>
            <a:r>
              <a:rPr lang="en-US" sz="4000" b="1">
                <a:effectLst/>
                <a:latin typeface="Times New Roman" panose="02020603050405020304" pitchFamily="18" charset="0"/>
                <a:ea typeface="Times New Roman" panose="02020603050405020304" pitchFamily="18" charset="0"/>
              </a:rPr>
              <a:t>II. Một số bệnh về phổi, đường hô hấp</a:t>
            </a:r>
            <a:endParaRPr lang="en-SG" sz="4000" b="1">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CCDF38E2-9235-23BD-2FF1-3C38EFC2D478}"/>
              </a:ext>
            </a:extLst>
          </p:cNvPr>
          <p:cNvSpPr txBox="1"/>
          <p:nvPr/>
        </p:nvSpPr>
        <p:spPr>
          <a:xfrm>
            <a:off x="673547" y="975938"/>
            <a:ext cx="17233453" cy="2593018"/>
          </a:xfrm>
          <a:prstGeom prst="rect">
            <a:avLst/>
          </a:prstGeom>
          <a:noFill/>
        </p:spPr>
        <p:txBody>
          <a:bodyPr wrap="square">
            <a:spAutoFit/>
          </a:bodyPr>
          <a:lstStyle/>
          <a:p>
            <a:pPr algn="just">
              <a:spcBef>
                <a:spcPts val="1200"/>
              </a:spcBef>
              <a:spcAft>
                <a:spcPts val="300"/>
              </a:spcAft>
            </a:pPr>
            <a:r>
              <a:rPr lang="en-US" sz="4000" b="1">
                <a:solidFill>
                  <a:srgbClr val="000000"/>
                </a:solidFill>
                <a:effectLst/>
                <a:latin typeface="Times New Roman" panose="02020603050405020304" pitchFamily="18" charset="0"/>
                <a:ea typeface="Times New Roman" panose="02020603050405020304" pitchFamily="18" charset="0"/>
              </a:rPr>
              <a:t>1. Viêm đường hô hấp</a:t>
            </a:r>
            <a:endParaRPr lang="en-SG" sz="4000" b="1">
              <a:effectLst/>
              <a:latin typeface="Cambria" panose="02040503050406030204" pitchFamily="18" charset="0"/>
              <a:ea typeface="Times New Roman" panose="02020603050405020304" pitchFamily="18" charset="0"/>
            </a:endParaRPr>
          </a:p>
          <a:p>
            <a:pPr algn="just"/>
            <a:r>
              <a:rPr lang="en-US" sz="4000">
                <a:solidFill>
                  <a:srgbClr val="000000"/>
                </a:solidFill>
                <a:effectLst/>
                <a:latin typeface="Times New Roman" panose="02020603050405020304" pitchFamily="18" charset="0"/>
                <a:ea typeface="Times New Roman" panose="02020603050405020304" pitchFamily="18" charset="0"/>
              </a:rPr>
              <a:t>- Đường dẫn khí thường xuyên tiếp xúc với không khí bị ô nhiễm, có chứa vi sinh vật hoặc các chất có hại gây viêm đường hô hấp: viêm mũi, viêm họng, viêm phế quản,...</a:t>
            </a:r>
            <a:endParaRPr lang="en-SG" sz="4000">
              <a:effectLst/>
              <a:latin typeface="Times New Roman" panose="02020603050405020304" pitchFamily="18" charset="0"/>
              <a:ea typeface="Times New Roman" panose="02020603050405020304" pitchFamily="18" charset="0"/>
            </a:endParaRPr>
          </a:p>
        </p:txBody>
      </p:sp>
      <p:pic>
        <p:nvPicPr>
          <p:cNvPr id="2" name="Picture 7" descr="viet3">
            <a:extLst>
              <a:ext uri="{FF2B5EF4-FFF2-40B4-BE49-F238E27FC236}">
                <a16:creationId xmlns:a16="http://schemas.microsoft.com/office/drawing/2014/main" id="{9D8A186F-2AA0-B4C9-A247-14D45973920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0036" y="763304"/>
            <a:ext cx="8797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7484930-BDA6-F1C5-F714-BE5F3497B858}"/>
              </a:ext>
            </a:extLst>
          </p:cNvPr>
          <p:cNvSpPr txBox="1"/>
          <p:nvPr/>
        </p:nvSpPr>
        <p:spPr>
          <a:xfrm>
            <a:off x="673547" y="3568956"/>
            <a:ext cx="16907871" cy="1977464"/>
          </a:xfrm>
          <a:prstGeom prst="rect">
            <a:avLst/>
          </a:prstGeom>
          <a:noFill/>
        </p:spPr>
        <p:txBody>
          <a:bodyPr wrap="square">
            <a:spAutoFit/>
          </a:bodyPr>
          <a:lstStyle/>
          <a:p>
            <a:pPr algn="just">
              <a:spcBef>
                <a:spcPts val="1200"/>
              </a:spcBef>
              <a:spcAft>
                <a:spcPts val="300"/>
              </a:spcAft>
            </a:pPr>
            <a:r>
              <a:rPr lang="en-US" sz="4000" b="1">
                <a:solidFill>
                  <a:srgbClr val="000000"/>
                </a:solidFill>
                <a:effectLst/>
                <a:latin typeface="Times New Roman" panose="02020603050405020304" pitchFamily="18" charset="0"/>
                <a:ea typeface="Times New Roman" panose="02020603050405020304" pitchFamily="18" charset="0"/>
              </a:rPr>
              <a:t>2. Viêm phổi </a:t>
            </a:r>
            <a:endParaRPr lang="en-SG" sz="4000" b="1">
              <a:effectLst/>
              <a:latin typeface="Cambria" panose="02040503050406030204" pitchFamily="18" charset="0"/>
              <a:ea typeface="Times New Roman" panose="02020603050405020304" pitchFamily="18" charset="0"/>
            </a:endParaRPr>
          </a:p>
          <a:p>
            <a:pPr algn="just"/>
            <a:r>
              <a:rPr lang="en-US" sz="4000">
                <a:solidFill>
                  <a:srgbClr val="000000"/>
                </a:solidFill>
                <a:effectLst/>
                <a:latin typeface="Times New Roman" panose="02020603050405020304" pitchFamily="18" charset="0"/>
                <a:ea typeface="Times New Roman" panose="02020603050405020304" pitchFamily="18" charset="0"/>
              </a:rPr>
              <a:t>- Virus, vi khuẩn, nấm, hoá chất trong không khí xâm nhập vào phổi có thể gây viêm phổi. </a:t>
            </a:r>
            <a:endParaRPr lang="en-SG" sz="400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92CC6A3-6371-D914-0517-BAAAEE427A21}"/>
              </a:ext>
            </a:extLst>
          </p:cNvPr>
          <p:cNvSpPr txBox="1"/>
          <p:nvPr/>
        </p:nvSpPr>
        <p:spPr>
          <a:xfrm>
            <a:off x="499564" y="5424347"/>
            <a:ext cx="17581418" cy="2593018"/>
          </a:xfrm>
          <a:prstGeom prst="rect">
            <a:avLst/>
          </a:prstGeom>
          <a:noFill/>
        </p:spPr>
        <p:txBody>
          <a:bodyPr wrap="square">
            <a:spAutoFit/>
          </a:bodyPr>
          <a:lstStyle/>
          <a:p>
            <a:pPr algn="just">
              <a:spcBef>
                <a:spcPts val="1200"/>
              </a:spcBef>
              <a:spcAft>
                <a:spcPts val="300"/>
              </a:spcAft>
            </a:pPr>
            <a:r>
              <a:rPr lang="en-US" sz="4000" b="1">
                <a:solidFill>
                  <a:srgbClr val="000000"/>
                </a:solidFill>
                <a:effectLst/>
                <a:latin typeface="Times New Roman" panose="02020603050405020304" pitchFamily="18" charset="0"/>
                <a:ea typeface="Times New Roman" panose="02020603050405020304" pitchFamily="18" charset="0"/>
              </a:rPr>
              <a:t>3. Lao phổi </a:t>
            </a:r>
            <a:endParaRPr lang="en-SG" sz="4000" b="1">
              <a:effectLst/>
              <a:latin typeface="Cambria" panose="02040503050406030204" pitchFamily="18" charset="0"/>
              <a:ea typeface="Times New Roman" panose="02020603050405020304" pitchFamily="18" charset="0"/>
            </a:endParaRPr>
          </a:p>
          <a:p>
            <a:r>
              <a:rPr lang="en-US" sz="4000">
                <a:solidFill>
                  <a:srgbClr val="000000"/>
                </a:solidFill>
                <a:effectLst/>
                <a:latin typeface="Times New Roman" panose="02020603050405020304" pitchFamily="18" charset="0"/>
                <a:ea typeface="Times New Roman" panose="02020603050405020304" pitchFamily="18" charset="0"/>
              </a:rPr>
              <a:t>- Lao phổi do vi khuẩn </a:t>
            </a:r>
            <a:r>
              <a:rPr lang="en-US" sz="4000" i="1">
                <a:solidFill>
                  <a:srgbClr val="000000"/>
                </a:solidFill>
                <a:effectLst/>
                <a:latin typeface="Times New Roman" panose="02020603050405020304" pitchFamily="18" charset="0"/>
                <a:ea typeface="Times New Roman" panose="02020603050405020304" pitchFamily="18" charset="0"/>
              </a:rPr>
              <a:t>Mycobacterium tuberculosis</a:t>
            </a:r>
            <a:r>
              <a:rPr lang="en-US" sz="4000">
                <a:solidFill>
                  <a:srgbClr val="000000"/>
                </a:solidFill>
                <a:effectLst/>
                <a:latin typeface="Times New Roman" panose="02020603050405020304" pitchFamily="18" charset="0"/>
                <a:ea typeface="Times New Roman" panose="02020603050405020304" pitchFamily="18" charset="0"/>
              </a:rPr>
              <a:t> </a:t>
            </a:r>
            <a:endParaRPr lang="en-SG" sz="4000">
              <a:effectLst/>
              <a:latin typeface="Times New Roman" panose="02020603050405020304" pitchFamily="18" charset="0"/>
              <a:ea typeface="Times New Roman" panose="02020603050405020304" pitchFamily="18" charset="0"/>
            </a:endParaRPr>
          </a:p>
          <a:p>
            <a:r>
              <a:rPr lang="en-US" sz="4000">
                <a:solidFill>
                  <a:srgbClr val="000000"/>
                </a:solidFill>
                <a:effectLst/>
                <a:latin typeface="Times New Roman" panose="02020603050405020304" pitchFamily="18" charset="0"/>
                <a:ea typeface="Times New Roman" panose="02020603050405020304" pitchFamily="18" charset="0"/>
              </a:rPr>
              <a:t>xâm nhập vào phổi, phá huỷ các mô và mạch máu trong phổi, gây chảy máu và tiết chất nhầy. </a:t>
            </a:r>
            <a:endParaRPr lang="en-SG"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706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9884042"/>
              </p:ext>
            </p:extLst>
          </p:nvPr>
        </p:nvGraphicFramePr>
        <p:xfrm>
          <a:off x="457200" y="647699"/>
          <a:ext cx="17068800" cy="8994058"/>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566186">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8460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Tiếp xúc với không khí chứa vi sinh vật hoặc chất có hại</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Đeo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khẩu</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trang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vệ</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sinh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môi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trồng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cây</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xanh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giữ</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cơ</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thể</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tập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luyện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hít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thở</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ăn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uống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khoa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học</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hóa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chất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độc</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Đeo khẩu trang, vệ sinh môi trường, thường xuyên vệ sinh đường hô hấp.</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984607">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Vi khuẩn Mycobacterium tuberculosis.</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tiếp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xúc</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với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người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bị</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bệnh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lao</a:t>
                      </a:r>
                      <a:r>
                        <a:rPr lang="en-US" sz="4000" dirty="0">
                          <a:effectLst/>
                          <a:latin typeface="Times New Roman" pitchFamily="18" charset="0"/>
                          <a:cs typeface="Times New Roman" pitchFamily="18" charset="0"/>
                        </a:rPr>
                        <a:t>.</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Tiêm</a:t>
                      </a:r>
                      <a:r>
                        <a:rPr lang="en-US" sz="4000" dirty="0">
                          <a:effectLst/>
                          <a:latin typeface="Times New Roman" pitchFamily="18" charset="0"/>
                          <a:cs typeface="Times New Roman" pitchFamily="18" charset="0"/>
                        </a:rPr>
                        <a:t> vaccine.</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Thăm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khám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định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kỳ</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hô</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hấp</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20910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Tăng cường phòng, chống dịch bệnh đường hô hấ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1" name="Picture 5" descr="Phòng bệnh đường hô hấp cho người cao tuổi trong mùa đ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29" b="5055"/>
          <a:stretch/>
        </p:blipFill>
        <p:spPr bwMode="auto">
          <a:xfrm>
            <a:off x="187996" y="-144463"/>
            <a:ext cx="18120786" cy="993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8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247900"/>
            <a:ext cx="14905894" cy="6863417"/>
          </a:xfrm>
          <a:prstGeom prst="rect">
            <a:avLst/>
          </a:prstGeom>
          <a:solidFill>
            <a:schemeClr val="bg1"/>
          </a:solidFill>
        </p:spPr>
        <p:txBody>
          <a:bodyPr wrap="square" rtlCol="0">
            <a:spAutoFit/>
          </a:bodyPr>
          <a:lstStyle/>
          <a:p>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hại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của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khói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thuốc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lá</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Khói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thuốc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lá</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chứa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nhiều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chất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độc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có</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hại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hệ</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hô</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hấp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như</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khí</a:t>
            </a:r>
            <a:r>
              <a:rPr lang="en-US" sz="4000" dirty="0">
                <a:solidFill>
                  <a:srgbClr val="FF0000"/>
                </a:solidFill>
                <a:latin typeface="Times New Roman" pitchFamily="18" charset="0"/>
                <a:cs typeface="Times New Roman" pitchFamily="18" charset="0"/>
              </a:rPr>
              <a:t> CO, </a:t>
            </a:r>
            <a:r>
              <a:rPr lang="en-US" sz="4000" dirty="0" err="1">
                <a:solidFill>
                  <a:srgbClr val="FF0000"/>
                </a:solidFill>
                <a:latin typeface="Times New Roman" pitchFamily="18" charset="0"/>
                <a:cs typeface="Times New Roman" pitchFamily="18" charset="0"/>
              </a:rPr>
              <a:t>khí</a:t>
            </a:r>
            <a:r>
              <a:rPr lang="en-US" sz="4000" dirty="0">
                <a:solidFill>
                  <a:srgbClr val="FF0000"/>
                </a:solidFill>
                <a:latin typeface="Times New Roman" pitchFamily="18" charset="0"/>
                <a:cs typeface="Times New Roman" pitchFamily="18" charset="0"/>
              </a:rPr>
              <a:t> NO, nicotine,...</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biểu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hại</a:t>
            </a:r>
            <a:r>
              <a:rPr lang="en-US" sz="4000" dirty="0">
                <a:latin typeface="Times New Roman" pitchFamily="18" charset="0"/>
                <a:cs typeface="Times New Roman" pitchFamily="18" charset="0"/>
              </a:rPr>
              <a:t>: CO </a:t>
            </a:r>
            <a:r>
              <a:rPr lang="en-US" sz="4000" dirty="0" err="1">
                <a:latin typeface="Times New Roman" pitchFamily="18" charset="0"/>
                <a:cs typeface="Times New Roman" pitchFamily="18" charset="0"/>
              </a:rPr>
              <a:t>chiếm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chỗ</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oxygen,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trạng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thiếu</a:t>
            </a:r>
            <a:r>
              <a:rPr lang="en-US" sz="4000" dirty="0">
                <a:latin typeface="Times New Roman" pitchFamily="18" charset="0"/>
                <a:cs typeface="Times New Roman" pitchFamily="18" charset="0"/>
              </a:rPr>
              <a:t> oxygen, NO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viêm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sưng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niêm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CO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NO,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vượt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phép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nguy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hiểm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khoẻ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dẫn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vong</a:t>
            </a:r>
            <a:r>
              <a:rPr lang="en-US" sz="4000" dirty="0">
                <a:latin typeface="Times New Roman" pitchFamily="18" charset="0"/>
                <a:cs typeface="Times New Roman" pitchFamily="18" charset="0"/>
              </a:rPr>
              <a:t>. Nicotine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tê</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lông</a:t>
            </a:r>
            <a:r>
              <a:rPr lang="en-US" sz="4000" dirty="0">
                <a:latin typeface="Times New Roman" pitchFamily="18" charset="0"/>
                <a:cs typeface="Times New Roman" pitchFamily="18" charset="0"/>
              </a:rPr>
              <a:t> rung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còn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nguy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phổi</a:t>
            </a:r>
            <a:r>
              <a:rPr lang="en-US" sz="4000" dirty="0">
                <a:latin typeface="Times New Roman" pitchFamily="18" charset="0"/>
                <a:cs typeface="Times New Roman" pitchFamily="18" charset="0"/>
              </a:rPr>
              <a:t>.</a:t>
            </a:r>
          </a:p>
          <a:p>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Biện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pháp</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phòng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chống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Tuyệt</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đối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không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hút</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thuốc</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lá</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hạn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chế</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tiếp</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xúc</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với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khói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thuốc</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lá</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của</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người</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khác</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tăng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cường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vận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động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ăn</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uống</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đầy</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đủ</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dinh</a:t>
            </a:r>
            <a:r>
              <a:rPr lang="en-US" sz="4000" dirty="0">
                <a:solidFill>
                  <a:srgbClr val="002060"/>
                </a:solidFill>
                <a:latin typeface="Times New Roman" pitchFamily="18" charset="0"/>
                <a:cs typeface="Times New Roman" pitchFamily="18" charset="0"/>
              </a:rPr>
              <a:t> </a:t>
            </a:r>
            <a:r>
              <a:rPr lang="en-US" sz="4000" dirty="0" err="1">
                <a:solidFill>
                  <a:srgbClr val="002060"/>
                </a:solidFill>
                <a:latin typeface="Times New Roman" pitchFamily="18" charset="0"/>
                <a:cs typeface="Times New Roman" pitchFamily="18" charset="0"/>
              </a:rPr>
              <a:t>dưỡng</a:t>
            </a:r>
            <a:r>
              <a:rPr lang="en-US" sz="4000" dirty="0">
                <a:solidFill>
                  <a:srgbClr val="002060"/>
                </a:solidFill>
                <a:latin typeface="Times New Roman" pitchFamily="18" charset="0"/>
                <a:cs typeface="Times New Roman" pitchFamily="18" charset="0"/>
              </a:rPr>
              <a:t>.</a:t>
            </a:r>
          </a:p>
        </p:txBody>
      </p:sp>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2100"/>
                            </p:stCondLst>
                            <p:childTnLst>
                              <p:par>
                                <p:cTn id="13" presetID="14"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ảnh tuyên truyền">
            <a:extLst>
              <a:ext uri="{FF2B5EF4-FFF2-40B4-BE49-F238E27FC236}">
                <a16:creationId xmlns:a16="http://schemas.microsoft.com/office/drawing/2014/main" id="{718A5B2E-AF17-B4D4-6612-D6AE5B6EDE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17983200" cy="10287000"/>
          </a:xfrm>
          <a:prstGeom prst="rect">
            <a:avLst/>
          </a:prstGeom>
          <a:noFill/>
          <a:ln>
            <a:noFill/>
          </a:ln>
        </p:spPr>
      </p:pic>
    </p:spTree>
    <p:extLst>
      <p:ext uri="{BB962C8B-B14F-4D97-AF65-F5344CB8AC3E}">
        <p14:creationId xmlns:p14="http://schemas.microsoft.com/office/powerpoint/2010/main" val="2093425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553200" y="3553242"/>
            <a:ext cx="11506200" cy="2123658"/>
          </a:xfrm>
          <a:prstGeom prst="rect">
            <a:avLst/>
          </a:prstGeom>
          <a:noFill/>
        </p:spPr>
        <p:txBody>
          <a:bodyPr wrap="square" rtlCol="0">
            <a:spAutoFit/>
          </a:bodyPr>
          <a:lstStyle/>
          <a:p>
            <a:pPr defTabSz="1371600"/>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EF68F-5DF7-0123-166B-BEED596472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0B8864-D9F5-BC6D-203D-15E28A91700F}"/>
              </a:ext>
            </a:extLst>
          </p:cNvPr>
          <p:cNvSpPr/>
          <p:nvPr/>
        </p:nvSpPr>
        <p:spPr>
          <a:xfrm>
            <a:off x="810493" y="340862"/>
            <a:ext cx="6352308" cy="707886"/>
          </a:xfrm>
          <a:prstGeom prst="rect">
            <a:avLst/>
          </a:prstGeom>
        </p:spPr>
        <p:txBody>
          <a:bodyPr wrap="square">
            <a:spAutoFit/>
          </a:bodyPr>
          <a:lstStyle/>
          <a:p>
            <a:r>
              <a:rPr lang="en-US" sz="4000">
                <a:solidFill>
                  <a:srgbClr val="FF0000"/>
                </a:solidFill>
                <a:latin typeface="Times New Roman" panose="02020603050405020304" pitchFamily="18" charset="0"/>
                <a:cs typeface="Times New Roman" panose="02020603050405020304" pitchFamily="18" charset="0"/>
              </a:rPr>
              <a:t>Sơ cứu người bị đuối nước?</a:t>
            </a:r>
            <a:endParaRPr lang="en-US" sz="4000" dirty="0">
              <a:solidFill>
                <a:srgbClr val="FF000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1C523083-CB21-1B9A-5B98-EBD788BA1181}"/>
              </a:ext>
            </a:extLst>
          </p:cNvPr>
          <p:cNvSpPr txBox="1"/>
          <p:nvPr/>
        </p:nvSpPr>
        <p:spPr>
          <a:xfrm>
            <a:off x="533400" y="1389610"/>
            <a:ext cx="16369145" cy="1938992"/>
          </a:xfrm>
          <a:prstGeom prst="rect">
            <a:avLst/>
          </a:prstGeom>
          <a:noFill/>
        </p:spPr>
        <p:txBody>
          <a:bodyPr wrap="square" rtlCol="0">
            <a:spAutoFit/>
          </a:bodyPr>
          <a:lstStyle/>
          <a:p>
            <a:r>
              <a:rPr lang="en-US" sz="4000" i="1">
                <a:latin typeface="Times New Roman" panose="02020603050405020304" pitchFamily="18" charset="0"/>
                <a:cs typeface="Times New Roman" panose="02020603050405020304" pitchFamily="18" charset="0"/>
              </a:rPr>
              <a:t>Bước 1:</a:t>
            </a:r>
            <a:r>
              <a:rPr lang="en-US" sz="4000">
                <a:latin typeface="Times New Roman" panose="02020603050405020304" pitchFamily="18" charset="0"/>
                <a:cs typeface="Times New Roman" panose="02020603050405020304" pitchFamily="18" charset="0"/>
              </a:rPr>
              <a:t> Nhanh chóng đưa nạn nhân ra khỏi mặt nước. Đặt nạn nhân nằm nơi khô ráo, thoáng khí. </a:t>
            </a:r>
            <a:endParaRPr lang="en-SG" sz="4000">
              <a:latin typeface="Times New Roman" panose="02020603050405020304" pitchFamily="18" charset="0"/>
              <a:cs typeface="Times New Roman" panose="02020603050405020304" pitchFamily="18" charset="0"/>
            </a:endParaRPr>
          </a:p>
          <a:p>
            <a:r>
              <a:rPr lang="en-US" sz="4000" i="1">
                <a:latin typeface="Times New Roman" panose="02020603050405020304" pitchFamily="18" charset="0"/>
                <a:cs typeface="Times New Roman" panose="02020603050405020304" pitchFamily="18" charset="0"/>
              </a:rPr>
              <a:t>Bước 2:</a:t>
            </a:r>
            <a:r>
              <a:rPr lang="en-US" sz="4000">
                <a:latin typeface="Times New Roman" panose="02020603050405020304" pitchFamily="18" charset="0"/>
                <a:cs typeface="Times New Roman" panose="02020603050405020304" pitchFamily="18" charset="0"/>
              </a:rPr>
              <a:t> Tiến hành hô hấp nhân tạo cho nạn nhân. </a:t>
            </a:r>
            <a:endParaRPr lang="en-US" sz="40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71B7395B-1198-C816-7A74-B8BED08DA415}"/>
              </a:ext>
            </a:extLst>
          </p:cNvPr>
          <p:cNvSpPr txBox="1"/>
          <p:nvPr/>
        </p:nvSpPr>
        <p:spPr>
          <a:xfrm>
            <a:off x="519545" y="3328602"/>
            <a:ext cx="6948055" cy="6863417"/>
          </a:xfrm>
          <a:prstGeom prst="rect">
            <a:avLst/>
          </a:prstGeom>
          <a:noFill/>
        </p:spPr>
        <p:txBody>
          <a:bodyPr wrap="square" rtlCol="0">
            <a:spAutoFit/>
          </a:bodyPr>
          <a:lstStyle/>
          <a:p>
            <a:r>
              <a:rPr lang="en-US" sz="4000" b="1" i="1">
                <a:latin typeface="Times New Roman" panose="02020603050405020304" pitchFamily="18" charset="0"/>
                <a:cs typeface="Times New Roman" panose="02020603050405020304" pitchFamily="18" charset="0"/>
              </a:rPr>
              <a:t>Phương pháp hà hơi thổi ngạt </a:t>
            </a:r>
            <a:endParaRPr lang="en-SG"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Đặt nạn nhân nằm ngửa, đầu hơi ngửa ra phía sau. </a:t>
            </a:r>
            <a:endParaRPr lang="en-SG"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Dùng 2 ngón tay để bịt mũi nạn nhân. </a:t>
            </a:r>
            <a:endParaRPr lang="en-SG"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Hít một hơi mạnh rồi ghé môi sát miệng nạn nhân và thổi hết hơi vào. Lặp lại liên tục khoảng 12 đến 20 lần/ phút cho tới khi hô hấp của nạn nhân được ổn định.  </a:t>
            </a:r>
            <a:endParaRPr lang="en-US" sz="4000" dirty="0">
              <a:latin typeface="Times New Roman" pitchFamily="18" charset="0"/>
              <a:cs typeface="Times New Roman" pitchFamily="18" charset="0"/>
            </a:endParaRPr>
          </a:p>
        </p:txBody>
      </p:sp>
      <p:pic>
        <p:nvPicPr>
          <p:cNvPr id="1026" name="Picture 7" descr="Phương pháp hà hơi thổi ngạt">
            <a:extLst>
              <a:ext uri="{FF2B5EF4-FFF2-40B4-BE49-F238E27FC236}">
                <a16:creationId xmlns:a16="http://schemas.microsoft.com/office/drawing/2014/main" id="{099B3F6E-B730-4E6F-F09E-5767AB79E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57375"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ấn lồng ngực olm">
            <a:extLst>
              <a:ext uri="{FF2B5EF4-FFF2-40B4-BE49-F238E27FC236}">
                <a16:creationId xmlns:a16="http://schemas.microsoft.com/office/drawing/2014/main" id="{E90FDFA0-074B-B01E-9001-2CF223655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288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hương pháp hà hơi thổi ngạt">
            <a:extLst>
              <a:ext uri="{FF2B5EF4-FFF2-40B4-BE49-F238E27FC236}">
                <a16:creationId xmlns:a16="http://schemas.microsoft.com/office/drawing/2014/main" id="{7DAB7CE2-9F1E-17B6-781F-D76C014B21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1" y="3328602"/>
            <a:ext cx="10896599" cy="6615498"/>
          </a:xfrm>
          <a:prstGeom prst="rect">
            <a:avLst/>
          </a:prstGeom>
          <a:noFill/>
          <a:ln>
            <a:noFill/>
          </a:ln>
        </p:spPr>
      </p:pic>
    </p:spTree>
    <p:extLst>
      <p:ext uri="{BB962C8B-B14F-4D97-AF65-F5344CB8AC3E}">
        <p14:creationId xmlns:p14="http://schemas.microsoft.com/office/powerpoint/2010/main" val="195288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1CEED-9814-DDA1-B847-1DD8BC1AC0D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C614694-C1D7-12B4-F2A9-7C0100A28572}"/>
              </a:ext>
            </a:extLst>
          </p:cNvPr>
          <p:cNvSpPr/>
          <p:nvPr/>
        </p:nvSpPr>
        <p:spPr>
          <a:xfrm>
            <a:off x="810493" y="340862"/>
            <a:ext cx="6352308" cy="707886"/>
          </a:xfrm>
          <a:prstGeom prst="rect">
            <a:avLst/>
          </a:prstGeom>
        </p:spPr>
        <p:txBody>
          <a:bodyPr wrap="square">
            <a:spAutoFit/>
          </a:bodyPr>
          <a:lstStyle/>
          <a:p>
            <a:r>
              <a:rPr lang="en-US" sz="4000">
                <a:solidFill>
                  <a:srgbClr val="FF0000"/>
                </a:solidFill>
                <a:latin typeface="Times New Roman" panose="02020603050405020304" pitchFamily="18" charset="0"/>
                <a:cs typeface="Times New Roman" panose="02020603050405020304" pitchFamily="18" charset="0"/>
              </a:rPr>
              <a:t>Sơ cứu người bị đuối nước?</a:t>
            </a:r>
            <a:endParaRPr lang="en-US" sz="4000"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F739C2C9-8392-EFA9-06B6-F631901F402C}"/>
              </a:ext>
            </a:extLst>
          </p:cNvPr>
          <p:cNvSpPr txBox="1"/>
          <p:nvPr/>
        </p:nvSpPr>
        <p:spPr>
          <a:xfrm>
            <a:off x="-6927" y="1562100"/>
            <a:ext cx="7550727" cy="7478970"/>
          </a:xfrm>
          <a:prstGeom prst="rect">
            <a:avLst/>
          </a:prstGeom>
          <a:noFill/>
        </p:spPr>
        <p:txBody>
          <a:bodyPr wrap="square" rtlCol="0">
            <a:spAutoFit/>
          </a:bodyPr>
          <a:lstStyle/>
          <a:p>
            <a:pPr lvl="1"/>
            <a:r>
              <a:rPr lang="en-US" sz="4000" b="1" i="1">
                <a:latin typeface="Times New Roman" panose="02020603050405020304" pitchFamily="18" charset="0"/>
                <a:cs typeface="Times New Roman" panose="02020603050405020304" pitchFamily="18" charset="0"/>
              </a:rPr>
              <a:t>Phương pháp ấn lồng ngực</a:t>
            </a:r>
            <a:endParaRPr lang="en-SG" sz="4000">
              <a:latin typeface="Times New Roman" panose="02020603050405020304" pitchFamily="18" charset="0"/>
              <a:cs typeface="Times New Roman" panose="02020603050405020304" pitchFamily="18" charset="0"/>
            </a:endParaRPr>
          </a:p>
          <a:p>
            <a:pPr lvl="2"/>
            <a:r>
              <a:rPr lang="en-US" sz="4000">
                <a:latin typeface="Times New Roman" panose="02020603050405020304" pitchFamily="18" charset="0"/>
                <a:cs typeface="Times New Roman" panose="02020603050405020304" pitchFamily="18" charset="0"/>
              </a:rPr>
              <a:t>- Đặt nạn nhân nằm ngửa, đầu hơi ngửa ra phía sau. </a:t>
            </a:r>
            <a:endParaRPr lang="en-SG" sz="4000">
              <a:latin typeface="Times New Roman" panose="02020603050405020304" pitchFamily="18" charset="0"/>
              <a:cs typeface="Times New Roman" panose="02020603050405020304" pitchFamily="18" charset="0"/>
            </a:endParaRPr>
          </a:p>
          <a:p>
            <a:pPr lvl="2"/>
            <a:r>
              <a:rPr lang="en-US" sz="4000">
                <a:latin typeface="Times New Roman" panose="02020603050405020304" pitchFamily="18" charset="0"/>
                <a:cs typeface="Times New Roman" panose="02020603050405020304" pitchFamily="18" charset="0"/>
              </a:rPr>
              <a:t>- Đặt 2 bàn tay chồng lên nhau, các ngón tay đan vào nhau. Dùng sức nặng cơ thể ấn mạnh vào ngực nạn nhân để đẩy không khí ra ngoài. </a:t>
            </a:r>
            <a:endParaRPr lang="en-SG" sz="4000">
              <a:latin typeface="Times New Roman" panose="02020603050405020304" pitchFamily="18" charset="0"/>
              <a:cs typeface="Times New Roman" panose="02020603050405020304" pitchFamily="18" charset="0"/>
            </a:endParaRPr>
          </a:p>
          <a:p>
            <a:pPr lvl="2"/>
            <a:r>
              <a:rPr lang="en-US" sz="4000">
                <a:latin typeface="Times New Roman" panose="02020603050405020304" pitchFamily="18" charset="0"/>
                <a:cs typeface="Times New Roman" panose="02020603050405020304" pitchFamily="18" charset="0"/>
              </a:rPr>
              <a:t>- Thực hiện ấn mạnh khoảng 12 đến 20 lần/ phút cho tới khi hô hấp của nạn nhân được ổn định.  </a:t>
            </a:r>
            <a:endParaRPr lang="en-US" sz="4000" dirty="0">
              <a:latin typeface="Times New Roman" pitchFamily="18" charset="0"/>
              <a:cs typeface="Times New Roman" pitchFamily="18" charset="0"/>
            </a:endParaRPr>
          </a:p>
        </p:txBody>
      </p:sp>
      <p:pic>
        <p:nvPicPr>
          <p:cNvPr id="2" name="Picture 1" descr="ấn lồng ngực olm">
            <a:extLst>
              <a:ext uri="{FF2B5EF4-FFF2-40B4-BE49-F238E27FC236}">
                <a16:creationId xmlns:a16="http://schemas.microsoft.com/office/drawing/2014/main" id="{2F4956C0-8A6E-9285-F2A7-210100F0E7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790700"/>
            <a:ext cx="9525000" cy="6705599"/>
          </a:xfrm>
          <a:prstGeom prst="rect">
            <a:avLst/>
          </a:prstGeom>
          <a:noFill/>
          <a:ln>
            <a:noFill/>
          </a:ln>
        </p:spPr>
      </p:pic>
    </p:spTree>
    <p:extLst>
      <p:ext uri="{BB962C8B-B14F-4D97-AF65-F5344CB8AC3E}">
        <p14:creationId xmlns:p14="http://schemas.microsoft.com/office/powerpoint/2010/main" val="304952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990600" y="2508885"/>
            <a:ext cx="15670650"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b="1">
                <a:solidFill>
                  <a:srgbClr val="FF0000"/>
                </a:solidFill>
                <a:latin typeface="Times New Roman" pitchFamily="18" charset="0"/>
                <a:ea typeface="Tiffany" pitchFamily="18" charset="0"/>
                <a:cs typeface="Times New Roman" pitchFamily="18" charset="0"/>
              </a:rPr>
              <a:t>Tiết 12-14. Bài </a:t>
            </a:r>
            <a:r>
              <a:rPr lang="en-US" sz="6000" b="1" dirty="0">
                <a:solidFill>
                  <a:srgbClr val="FF0000"/>
                </a:solidFill>
                <a:latin typeface="Times New Roman" pitchFamily="18" charset="0"/>
                <a:ea typeface="Tiffany" pitchFamily="18" charset="0"/>
                <a:cs typeface="Times New Roman" pitchFamily="18" charset="0"/>
              </a:rPr>
              <a:t>34: </a:t>
            </a:r>
            <a:r>
              <a:rPr lang="en-US" sz="6000" b="1" dirty="0">
                <a:solidFill>
                  <a:srgbClr val="002060"/>
                </a:solidFill>
                <a:latin typeface="Times New Roman" pitchFamily="18" charset="0"/>
                <a:ea typeface="Tiffany" pitchFamily="18" charset="0"/>
                <a:cs typeface="Times New Roman" pitchFamily="18" charset="0"/>
              </a:rPr>
              <a:t>HỆ HÔ HẤP Ở NGƯỜI</a:t>
            </a:r>
            <a:endParaRPr lang="vi-VN" altLang="en-US" sz="6000" u="sng" dirty="0">
              <a:solidFill>
                <a:srgbClr val="00206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508728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1323439"/>
          </a:xfrm>
          <a:prstGeom prst="rect">
            <a:avLst/>
          </a:prstGeom>
          <a:noFill/>
        </p:spPr>
        <p:txBody>
          <a:bodyPr wrap="square" rtlCol="0">
            <a:spAutoFit/>
          </a:bodyPr>
          <a:lstStyle/>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ngạt</a:t>
            </a:r>
            <a:endParaRPr lang="en-US" sz="4000" dirty="0">
              <a:solidFill>
                <a:schemeClr val="bg1"/>
              </a:solidFill>
              <a:latin typeface="Times New Roman" pitchFamily="18" charset="0"/>
              <a:cs typeface="Times New Roman" pitchFamily="18" charset="0"/>
            </a:endParaRPr>
          </a:p>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ấn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800219"/>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IV.</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Thực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hành</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hô</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nhân</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tạo</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cứu</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người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đuối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nước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a:t>
            </a:r>
            <a:endParaRPr kumimoji="0" lang="zh-CN" altLang="en-US"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2650"/>
                            </p:stCondLst>
                            <p:childTnLst>
                              <p:par>
                                <p:cTn id="13" presetID="14"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308" y="492481"/>
            <a:ext cx="15621584" cy="707886"/>
          </a:xfrm>
          <a:prstGeom prst="rect">
            <a:avLst/>
          </a:prstGeom>
        </p:spPr>
        <p:txBody>
          <a:bodyPr wrap="none">
            <a:spAutoFit/>
          </a:bodyPr>
          <a:lstStyle/>
          <a:p>
            <a:r>
              <a:rPr lang="en-US" sz="4000" dirty="0" err="1">
                <a:solidFill>
                  <a:srgbClr val="FF0000"/>
                </a:solidFill>
                <a:latin typeface="Times New Roman" pitchFamily="18" charset="0"/>
                <a:cs typeface="Times New Roman" pitchFamily="18" charset="0"/>
              </a:rPr>
              <a:t>Nêu</a:t>
            </a:r>
            <a:r>
              <a:rPr lang="en-US" sz="4000" dirty="0">
                <a:solidFill>
                  <a:srgbClr val="FF0000"/>
                </a:solidFill>
                <a:latin typeface="Times New Roman" pitchFamily="18" charset="0"/>
                <a:cs typeface="Times New Roman" pitchFamily="18" charset="0"/>
              </a:rPr>
              <a:t> ý </a:t>
            </a:r>
            <a:r>
              <a:rPr lang="en-US" sz="4000" dirty="0" err="1">
                <a:solidFill>
                  <a:srgbClr val="FF0000"/>
                </a:solidFill>
                <a:latin typeface="Times New Roman" pitchFamily="18" charset="0"/>
                <a:cs typeface="Times New Roman" pitchFamily="18" charset="0"/>
              </a:rPr>
              <a:t>nghĩa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của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việc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bịt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mũi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nạn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nhân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trong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phương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pháp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hơi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thổi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ngạt</a:t>
            </a:r>
            <a:r>
              <a:rPr lang="en-US" sz="4000" dirty="0">
                <a:solidFill>
                  <a:srgbClr val="FF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200" y="1007626"/>
            <a:ext cx="7314203" cy="7314203"/>
          </a:xfrm>
          <a:prstGeom prst="rect">
            <a:avLst/>
          </a:prstGeom>
        </p:spPr>
      </p:pic>
      <p:sp>
        <p:nvSpPr>
          <p:cNvPr id="2" name="TextBox 1"/>
          <p:cNvSpPr txBox="1"/>
          <p:nvPr/>
        </p:nvSpPr>
        <p:spPr>
          <a:xfrm>
            <a:off x="609600" y="7886700"/>
            <a:ext cx="16383000" cy="1938992"/>
          </a:xfrm>
          <a:prstGeom prst="rect">
            <a:avLst/>
          </a:prstGeom>
          <a:noFill/>
        </p:spPr>
        <p:txBody>
          <a:bodyPr wrap="square" rtlCol="0">
            <a:spAutoFit/>
          </a:bodyPr>
          <a:lstStyle/>
          <a:p>
            <a:r>
              <a:rPr lang="en-US" sz="4000" dirty="0" err="1">
                <a:latin typeface="Times New Roman" pitchFamily="18" charset="0"/>
                <a:cs typeface="Times New Roman" pitchFamily="18" charset="0"/>
              </a:rPr>
              <a:t>Hạn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quay </a:t>
            </a:r>
            <a:r>
              <a:rPr lang="en-US" sz="4000" dirty="0" err="1">
                <a:latin typeface="Times New Roman" pitchFamily="18" charset="0"/>
                <a:cs typeface="Times New Roman" pitchFamily="18" charset="0"/>
              </a:rPr>
              <a:t>trở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mũi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ngoài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Nhờ</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oxygen </a:t>
            </a:r>
            <a:r>
              <a:rPr lang="en-US" sz="4000" dirty="0" err="1">
                <a:latin typeface="Times New Roman" pitchFamily="18" charset="0"/>
                <a:cs typeface="Times New Roman" pitchFamily="18" charset="0"/>
              </a:rPr>
              <a:t>hơn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hấp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tạo</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6345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0492" y="340862"/>
            <a:ext cx="16535399" cy="707886"/>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Tại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dùng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0" y="1024503"/>
            <a:ext cx="6704603" cy="6704603"/>
          </a:xfrm>
          <a:prstGeom prst="rect">
            <a:avLst/>
          </a:prstGeom>
        </p:spPr>
      </p:pic>
      <p:sp>
        <p:nvSpPr>
          <p:cNvPr id="2" name="TextBox 1"/>
          <p:cNvSpPr txBox="1"/>
          <p:nvPr/>
        </p:nvSpPr>
        <p:spPr>
          <a:xfrm>
            <a:off x="838201" y="7505700"/>
            <a:ext cx="16916400" cy="1323439"/>
          </a:xfrm>
          <a:prstGeom prst="rect">
            <a:avLst/>
          </a:prstGeom>
          <a:noFill/>
        </p:spPr>
        <p:txBody>
          <a:bodyPr wrap="square" rtlCol="0">
            <a:spAutoFit/>
          </a:bodyPr>
          <a:lstStyle/>
          <a:p>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ngực</a:t>
            </a:r>
            <a:r>
              <a:rPr lang="en-US" sz="4000" dirty="0">
                <a:latin typeface="Times New Roman" pitchFamily="18" charset="0"/>
                <a:cs typeface="Times New Roman" pitchFamily="18" charset="0"/>
              </a:rPr>
              <a:t> sẽ </a:t>
            </a:r>
            <a:r>
              <a:rPr lang="en-US" sz="4000" dirty="0" err="1">
                <a:latin typeface="Times New Roman" pitchFamily="18" charset="0"/>
                <a:cs typeface="Times New Roman" pitchFamily="18" charset="0"/>
              </a:rPr>
              <a:t>tạo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tiếp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giúp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phục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hấp</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4947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5821-447C-564B-1F24-62F572E9D9E7}"/>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92D00087-7D2F-60AA-6611-FF8E36B8EE54}"/>
              </a:ext>
            </a:extLst>
          </p:cNvPr>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Tree>
    <p:extLst>
      <p:ext uri="{BB962C8B-B14F-4D97-AF65-F5344CB8AC3E}">
        <p14:creationId xmlns:p14="http://schemas.microsoft.com/office/powerpoint/2010/main" val="3052504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chủ</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Phế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Họng</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72771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957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857250" y="1324420"/>
            <a:ext cx="16649700" cy="6527007"/>
          </a:xfrm>
        </p:spPr>
        <p:txBody>
          <a:bodyPr>
            <a:normAutofit/>
          </a:bodyPr>
          <a:lstStyle/>
          <a:p>
            <a:pPr marL="0" indent="0">
              <a:buNone/>
            </a:pPr>
            <a:r>
              <a:rPr lang="en-US" sz="4000" b="1" dirty="0" err="1"/>
              <a:t>Câu</a:t>
            </a:r>
            <a:r>
              <a:rPr lang="en-US" sz="4000" b="1" dirty="0"/>
              <a:t> 2:</a:t>
            </a:r>
            <a:r>
              <a:rPr lang="en-US" sz="4000" dirty="0"/>
              <a:t> </a:t>
            </a:r>
            <a:r>
              <a:rPr lang="en-US" sz="4000" dirty="0" err="1"/>
              <a:t>Khi</a:t>
            </a:r>
            <a:r>
              <a:rPr lang="en-US" sz="4000" dirty="0"/>
              <a:t> </a:t>
            </a:r>
            <a:r>
              <a:rPr lang="en-US" sz="4000" dirty="0" err="1"/>
              <a:t>chúng</a:t>
            </a:r>
            <a:r>
              <a:rPr lang="en-US" sz="4000" dirty="0"/>
              <a:t> ta </a:t>
            </a:r>
            <a:r>
              <a:rPr lang="en-US" sz="4000" dirty="0" err="1"/>
              <a:t>thở</a:t>
            </a:r>
            <a:r>
              <a:rPr lang="en-US" sz="4000" dirty="0"/>
              <a:t> </a:t>
            </a:r>
            <a:r>
              <a:rPr lang="en-US" sz="4000" dirty="0" err="1"/>
              <a:t>ra</a:t>
            </a:r>
            <a:r>
              <a:rPr lang="en-US" sz="4000" dirty="0"/>
              <a:t> </a:t>
            </a:r>
            <a:r>
              <a:rPr lang="en-US" sz="4000" dirty="0" err="1"/>
              <a:t>thì</a:t>
            </a:r>
            <a:endParaRPr lang="en-US" sz="4000" dirty="0"/>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p>
          <a:p>
            <a:pPr marL="0" indent="0">
              <a:buNone/>
            </a:pPr>
            <a:r>
              <a:rPr lang="en-US" sz="4000" dirty="0"/>
              <a:t>B. </a:t>
            </a:r>
            <a:r>
              <a:rPr lang="en-US" sz="4000" dirty="0" err="1"/>
              <a:t>cơ</a:t>
            </a:r>
            <a:r>
              <a:rPr lang="en-US" sz="4000" dirty="0"/>
              <a:t> </a:t>
            </a:r>
            <a:r>
              <a:rPr lang="en-US" sz="4000" dirty="0" err="1"/>
              <a:t>hoành</a:t>
            </a:r>
            <a:r>
              <a:rPr lang="en-US" sz="4000" dirty="0"/>
              <a:t> co.</a:t>
            </a:r>
          </a:p>
          <a:p>
            <a:pPr marL="0" indent="0">
              <a:buNone/>
            </a:pPr>
            <a:r>
              <a:rPr lang="en-US" sz="4000" dirty="0"/>
              <a:t>C.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giảm</a:t>
            </a:r>
            <a:r>
              <a:rPr lang="en-US" sz="4000" dirty="0"/>
              <a:t>.		</a:t>
            </a:r>
          </a:p>
          <a:p>
            <a:pPr marL="0" indent="0">
              <a:buNone/>
            </a:pPr>
            <a:r>
              <a:rPr lang="en-US" sz="4000" dirty="0"/>
              <a:t>D.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tăng</a:t>
            </a:r>
            <a:r>
              <a:rPr lang="en-US" sz="4000" dirty="0"/>
              <a:t>.</a:t>
            </a:r>
          </a:p>
        </p:txBody>
      </p:sp>
      <p:sp>
        <p:nvSpPr>
          <p:cNvPr id="5" name="Oval 4"/>
          <p:cNvSpPr/>
          <p:nvPr/>
        </p:nvSpPr>
        <p:spPr>
          <a:xfrm>
            <a:off x="762000" y="4305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2287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p:txBody>
          <a:bodyPr>
            <a:normAutofit/>
          </a:bodyPr>
          <a:lstStyle/>
          <a:p>
            <a:pPr marL="0" indent="0">
              <a:buNone/>
            </a:pPr>
            <a:r>
              <a:rPr lang="en-US" sz="4000" b="1" dirty="0" err="1"/>
              <a:t>Câu</a:t>
            </a:r>
            <a:r>
              <a:rPr lang="en-US" sz="4000" b="1" dirty="0"/>
              <a:t> 3:</a:t>
            </a:r>
            <a:r>
              <a:rPr lang="en-US" sz="4000" dirty="0"/>
              <a:t> </a:t>
            </a:r>
            <a:r>
              <a:rPr lang="en-US" sz="4000" dirty="0" err="1"/>
              <a:t>Các</a:t>
            </a:r>
            <a:r>
              <a:rPr lang="en-US" sz="4000" dirty="0"/>
              <a:t> </a:t>
            </a:r>
            <a:r>
              <a:rPr lang="en-US" sz="4000" dirty="0" err="1"/>
              <a:t>tác</a:t>
            </a:r>
            <a:r>
              <a:rPr lang="en-US" sz="4000" dirty="0"/>
              <a:t> </a:t>
            </a:r>
            <a:r>
              <a:rPr lang="en-US" sz="4000" dirty="0" err="1"/>
              <a:t>nhân</a:t>
            </a:r>
            <a:r>
              <a:rPr lang="en-US" sz="4000" dirty="0"/>
              <a:t> </a:t>
            </a:r>
            <a:r>
              <a:rPr lang="en-US" sz="4000" dirty="0" err="1"/>
              <a:t>có</a:t>
            </a:r>
            <a:r>
              <a:rPr lang="en-US" sz="4000" dirty="0"/>
              <a:t> </a:t>
            </a:r>
            <a:r>
              <a:rPr lang="en-US" sz="4000" dirty="0" err="1"/>
              <a:t>hại</a:t>
            </a:r>
            <a:r>
              <a:rPr lang="en-US" sz="4000" dirty="0"/>
              <a:t> </a:t>
            </a:r>
            <a:r>
              <a:rPr lang="en-US" sz="4000" dirty="0" err="1"/>
              <a:t>cho</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đó</a:t>
            </a:r>
            <a:r>
              <a:rPr lang="en-US" sz="4000" dirty="0"/>
              <a:t> </a:t>
            </a:r>
            <a:r>
              <a:rPr lang="en-US" sz="4000" dirty="0" err="1"/>
              <a:t>là</a:t>
            </a:r>
            <a:endParaRPr lang="en-US" sz="4000" dirty="0"/>
          </a:p>
          <a:p>
            <a:pPr marL="0" indent="0">
              <a:buNone/>
            </a:pPr>
            <a:endParaRPr lang="en-US" sz="4000" dirty="0"/>
          </a:p>
          <a:p>
            <a:pPr marL="742950" indent="-742950">
              <a:buAutoNum type="alphaUcPeriod"/>
            </a:pPr>
            <a:r>
              <a:rPr lang="en-US" sz="4000" dirty="0" err="1"/>
              <a:t>Bụi</a:t>
            </a:r>
            <a:r>
              <a:rPr lang="en-US" sz="4000" dirty="0"/>
              <a:t>						</a:t>
            </a:r>
          </a:p>
          <a:p>
            <a:pPr marL="742950" indent="-742950">
              <a:buAutoNum type="alphaUcPeriod"/>
            </a:pPr>
            <a:r>
              <a:rPr lang="en-US" sz="4000" dirty="0"/>
              <a:t>Nitrogen oxide</a:t>
            </a:r>
          </a:p>
          <a:p>
            <a:pPr marL="742950" indent="-742950">
              <a:buAutoNum type="alphaUcPeriod"/>
            </a:pPr>
            <a:r>
              <a:rPr lang="en-US" sz="4000" dirty="0"/>
              <a:t>Vi </a:t>
            </a:r>
            <a:r>
              <a:rPr lang="en-US" sz="4000" dirty="0" err="1"/>
              <a:t>sinh</a:t>
            </a:r>
            <a:r>
              <a:rPr lang="en-US" sz="4000" dirty="0"/>
              <a:t> </a:t>
            </a:r>
            <a:r>
              <a:rPr lang="en-US" sz="4000" dirty="0" err="1"/>
              <a:t>vật</a:t>
            </a:r>
            <a:r>
              <a:rPr lang="en-US" sz="4000" dirty="0"/>
              <a:t> </a:t>
            </a:r>
            <a:r>
              <a:rPr lang="en-US" sz="4000" dirty="0" err="1"/>
              <a:t>gây</a:t>
            </a:r>
            <a:r>
              <a:rPr lang="en-US" sz="4000" dirty="0"/>
              <a:t> </a:t>
            </a:r>
            <a:r>
              <a:rPr lang="en-US" sz="4000" dirty="0" err="1"/>
              <a:t>bệnh</a:t>
            </a:r>
            <a:r>
              <a:rPr lang="en-US" sz="4000" dirty="0"/>
              <a:t>			</a:t>
            </a:r>
          </a:p>
          <a:p>
            <a:pPr marL="742950" indent="-742950">
              <a:buAutoNum type="alphaUcPeriod"/>
            </a:pP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đáp</a:t>
            </a:r>
            <a:r>
              <a:rPr lang="en-US" sz="4000" dirty="0"/>
              <a:t> </a:t>
            </a:r>
            <a:r>
              <a:rPr lang="en-US" sz="4000" dirty="0" err="1"/>
              <a:t>án</a:t>
            </a:r>
            <a:r>
              <a:rPr lang="en-US" sz="4000" dirty="0"/>
              <a:t> </a:t>
            </a:r>
            <a:r>
              <a:rPr lang="en-US" sz="4000" dirty="0" err="1"/>
              <a:t>trên</a:t>
            </a:r>
            <a:endParaRPr lang="en-US" sz="4000" dirty="0"/>
          </a:p>
          <a:p>
            <a:pPr marL="0" indent="0">
              <a:buNone/>
            </a:pPr>
            <a:endParaRPr lang="en-US" sz="4000" dirty="0">
              <a:latin typeface="+mj-lt"/>
            </a:endParaRPr>
          </a:p>
        </p:txBody>
      </p:sp>
      <p:sp>
        <p:nvSpPr>
          <p:cNvPr id="3" name="Oval 2"/>
          <p:cNvSpPr/>
          <p:nvPr/>
        </p:nvSpPr>
        <p:spPr>
          <a:xfrm>
            <a:off x="1219200" y="6438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3540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p:txBody>
          <a:bodyPr>
            <a:normAutofit/>
          </a:bodyPr>
          <a:lstStyle/>
          <a:p>
            <a:pPr marL="0" indent="0">
              <a:buNone/>
            </a:pPr>
            <a:r>
              <a:rPr lang="en-US" sz="4000" b="1" dirty="0" err="1"/>
              <a:t>Câu</a:t>
            </a:r>
            <a:r>
              <a:rPr lang="en-US" sz="4000" b="1" dirty="0"/>
              <a:t> 4:</a:t>
            </a:r>
            <a:r>
              <a:rPr lang="en-US" sz="4000" dirty="0"/>
              <a:t> </a:t>
            </a:r>
            <a:r>
              <a:rPr lang="en-US" sz="4000" dirty="0" err="1"/>
              <a:t>Đường</a:t>
            </a:r>
            <a:r>
              <a:rPr lang="en-US" sz="4000" dirty="0"/>
              <a:t> </a:t>
            </a:r>
            <a:r>
              <a:rPr lang="en-US" sz="4000" dirty="0" err="1"/>
              <a:t>dẫn</a:t>
            </a:r>
            <a:r>
              <a:rPr lang="en-US" sz="4000" dirty="0"/>
              <a:t> </a:t>
            </a:r>
            <a:r>
              <a:rPr lang="en-US" sz="4000" dirty="0" err="1"/>
              <a:t>khí</a:t>
            </a:r>
            <a:r>
              <a:rPr lang="en-US" sz="4000" dirty="0"/>
              <a:t> </a:t>
            </a:r>
            <a:r>
              <a:rPr lang="en-US" sz="4000" dirty="0" err="1"/>
              <a:t>có</a:t>
            </a:r>
            <a:r>
              <a:rPr lang="en-US" sz="4000" dirty="0"/>
              <a:t> </a:t>
            </a:r>
            <a:r>
              <a:rPr lang="en-US" sz="4000" dirty="0" err="1"/>
              <a:t>chức</a:t>
            </a:r>
            <a:r>
              <a:rPr lang="en-US" sz="4000" dirty="0"/>
              <a:t> </a:t>
            </a:r>
            <a:r>
              <a:rPr lang="en-US" sz="4000" dirty="0" err="1"/>
              <a:t>năng</a:t>
            </a:r>
            <a:r>
              <a:rPr lang="en-US" sz="4000" dirty="0"/>
              <a:t> </a:t>
            </a:r>
            <a:r>
              <a:rPr lang="en-US" sz="4000" dirty="0" err="1"/>
              <a:t>gì</a:t>
            </a:r>
            <a:r>
              <a:rPr lang="en-US" sz="4000" dirty="0"/>
              <a:t>? </a:t>
            </a:r>
          </a:p>
          <a:p>
            <a:pPr marL="0" indent="0">
              <a:buNone/>
            </a:pPr>
            <a:endParaRPr lang="en-US" sz="4000" dirty="0"/>
          </a:p>
          <a:p>
            <a:pPr marL="0" indent="0">
              <a:buNone/>
            </a:pPr>
            <a:r>
              <a:rPr lang="en-US" sz="4000" dirty="0"/>
              <a:t>A. </a:t>
            </a:r>
            <a:r>
              <a:rPr lang="en-US" sz="4000" dirty="0" err="1"/>
              <a:t>Thực</a:t>
            </a:r>
            <a:r>
              <a:rPr lang="en-US" sz="4000" dirty="0"/>
              <a:t> </a:t>
            </a:r>
            <a:r>
              <a:rPr lang="en-US" sz="4000" dirty="0" err="1"/>
              <a:t>hiện</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a:t>
            </a:r>
            <a:r>
              <a:rPr lang="en-US" sz="4000" dirty="0" err="1"/>
              <a:t>giữa</a:t>
            </a:r>
            <a:r>
              <a:rPr lang="en-US" sz="4000" dirty="0"/>
              <a:t> </a:t>
            </a:r>
            <a:r>
              <a:rPr lang="en-US" sz="4000" dirty="0" err="1"/>
              <a:t>cơ</a:t>
            </a:r>
            <a:r>
              <a:rPr lang="en-US" sz="4000" dirty="0"/>
              <a:t> </a:t>
            </a:r>
            <a:r>
              <a:rPr lang="en-US" sz="4000" dirty="0" err="1"/>
              <a:t>thể</a:t>
            </a:r>
            <a:r>
              <a:rPr lang="en-US" sz="4000" dirty="0"/>
              <a:t> </a:t>
            </a:r>
            <a:r>
              <a:rPr lang="en-US" sz="4000" dirty="0" err="1"/>
              <a:t>và</a:t>
            </a:r>
            <a:r>
              <a:rPr lang="en-US" sz="4000" dirty="0"/>
              <a:t> </a:t>
            </a:r>
            <a:r>
              <a:rPr lang="en-US" sz="4000" dirty="0" err="1"/>
              <a:t>môi</a:t>
            </a:r>
            <a:r>
              <a:rPr lang="en-US" sz="4000" dirty="0"/>
              <a:t> </a:t>
            </a:r>
            <a:r>
              <a:rPr lang="en-US" sz="4000" dirty="0" err="1"/>
              <a:t>trường</a:t>
            </a:r>
            <a:endParaRPr lang="en-US" sz="4000" dirty="0"/>
          </a:p>
          <a:p>
            <a:pPr marL="0" indent="0">
              <a:buNone/>
            </a:pPr>
            <a:r>
              <a:rPr lang="en-US" sz="4000" dirty="0"/>
              <a:t>B.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phổi</a:t>
            </a:r>
            <a:r>
              <a:rPr lang="en-US" sz="4000" dirty="0"/>
              <a:t> </a:t>
            </a:r>
            <a:r>
              <a:rPr lang="en-US" sz="4000" dirty="0" err="1"/>
              <a:t>và</a:t>
            </a:r>
            <a:r>
              <a:rPr lang="en-US" sz="4000" dirty="0"/>
              <a:t> </a:t>
            </a:r>
            <a:r>
              <a:rPr lang="en-US" sz="4000" dirty="0" err="1"/>
              <a:t>tế</a:t>
            </a:r>
            <a:r>
              <a:rPr lang="en-US" sz="4000" dirty="0"/>
              <a:t> </a:t>
            </a:r>
            <a:r>
              <a:rPr lang="en-US" sz="4000" dirty="0" err="1"/>
              <a:t>bào</a:t>
            </a:r>
            <a:endParaRPr lang="en-US" sz="4000" dirty="0"/>
          </a:p>
          <a:p>
            <a:pPr marL="0" indent="0">
              <a:buNone/>
            </a:pPr>
            <a:r>
              <a:rPr lang="en-US" sz="4000" dirty="0"/>
              <a:t>C</a:t>
            </a:r>
            <a:r>
              <a:rPr lang="en-US" sz="4000" b="1" i="1" dirty="0"/>
              <a:t>. </a:t>
            </a:r>
            <a:r>
              <a:rPr lang="en-US" sz="4000" dirty="0" err="1"/>
              <a:t>Dẫn</a:t>
            </a:r>
            <a:r>
              <a:rPr lang="en-US" sz="4000" dirty="0"/>
              <a:t> </a:t>
            </a:r>
            <a:r>
              <a:rPr lang="en-US" sz="4000" dirty="0" err="1"/>
              <a:t>khí</a:t>
            </a:r>
            <a:r>
              <a:rPr lang="en-US" sz="4000" dirty="0"/>
              <a:t>, </a:t>
            </a:r>
            <a:r>
              <a:rPr lang="en-US" sz="4000" dirty="0" err="1"/>
              <a:t>làm</a:t>
            </a:r>
            <a:r>
              <a:rPr lang="en-US" sz="4000" dirty="0"/>
              <a:t> </a:t>
            </a:r>
            <a:r>
              <a:rPr lang="en-US" sz="4000" dirty="0" err="1"/>
              <a:t>ấm</a:t>
            </a:r>
            <a:r>
              <a:rPr lang="en-US" sz="4000" dirty="0"/>
              <a:t>, </a:t>
            </a:r>
            <a:r>
              <a:rPr lang="en-US" sz="4000" dirty="0" err="1"/>
              <a:t>làm</a:t>
            </a:r>
            <a:r>
              <a:rPr lang="en-US" sz="4000" dirty="0"/>
              <a:t> </a:t>
            </a:r>
            <a:r>
              <a:rPr lang="en-US" sz="4000" dirty="0" err="1"/>
              <a:t>ẩm</a:t>
            </a:r>
            <a:r>
              <a:rPr lang="en-US" sz="4000" dirty="0"/>
              <a:t> </a:t>
            </a:r>
            <a:r>
              <a:rPr lang="en-US" sz="4000" dirty="0" err="1"/>
              <a:t>không</a:t>
            </a:r>
            <a:r>
              <a:rPr lang="en-US" sz="4000" dirty="0"/>
              <a:t> </a:t>
            </a:r>
            <a:r>
              <a:rPr lang="en-US" sz="4000" dirty="0" err="1"/>
              <a:t>khí</a:t>
            </a:r>
            <a:r>
              <a:rPr lang="en-US" sz="4000" dirty="0"/>
              <a:t> </a:t>
            </a:r>
            <a:r>
              <a:rPr lang="en-US" sz="4000" dirty="0" err="1"/>
              <a:t>và</a:t>
            </a:r>
            <a:r>
              <a:rPr lang="en-US" sz="4000" dirty="0"/>
              <a:t> </a:t>
            </a:r>
            <a:r>
              <a:rPr lang="en-US" sz="4000" dirty="0" err="1"/>
              <a:t>bảo</a:t>
            </a:r>
            <a:r>
              <a:rPr lang="en-US" sz="4000" dirty="0"/>
              <a:t> </a:t>
            </a:r>
            <a:r>
              <a:rPr lang="en-US" sz="4000" dirty="0" err="1"/>
              <a:t>vệ</a:t>
            </a:r>
            <a:r>
              <a:rPr lang="en-US" sz="4000" dirty="0"/>
              <a:t> </a:t>
            </a:r>
            <a:r>
              <a:rPr lang="en-US" sz="4000" dirty="0" err="1"/>
              <a:t>phổi</a:t>
            </a:r>
            <a:endParaRPr lang="en-US" sz="4000" dirty="0"/>
          </a:p>
          <a:p>
            <a:pPr marL="0" indent="0">
              <a:buNone/>
            </a:pPr>
            <a:r>
              <a:rPr lang="en-US" sz="4000" dirty="0"/>
              <a:t>D. </a:t>
            </a:r>
            <a:r>
              <a:rPr lang="en-US" sz="4000" dirty="0" err="1"/>
              <a:t>Bảo</a:t>
            </a:r>
            <a:r>
              <a:rPr lang="en-US" sz="4000" dirty="0"/>
              <a:t> </a:t>
            </a:r>
            <a:r>
              <a:rPr lang="en-US" sz="4000" dirty="0" err="1"/>
              <a:t>vệ</a:t>
            </a:r>
            <a:r>
              <a:rPr lang="en-US" sz="4000" dirty="0"/>
              <a:t> </a:t>
            </a:r>
            <a:r>
              <a:rPr lang="en-US" sz="4000" dirty="0" err="1"/>
              <a:t>hệ</a:t>
            </a:r>
            <a:r>
              <a:rPr lang="en-US" sz="4000" dirty="0"/>
              <a:t> </a:t>
            </a:r>
            <a:r>
              <a:rPr lang="en-US" sz="4000" dirty="0" err="1"/>
              <a:t>hô</a:t>
            </a:r>
            <a:r>
              <a:rPr lang="en-US" sz="4000" dirty="0"/>
              <a:t> </a:t>
            </a:r>
            <a:r>
              <a:rPr lang="en-US" sz="4000" dirty="0" err="1"/>
              <a:t>hấp</a:t>
            </a:r>
            <a:endParaRPr lang="en-US" sz="4000" dirty="0"/>
          </a:p>
          <a:p>
            <a:pPr marL="0" indent="0">
              <a:buNone/>
            </a:pPr>
            <a:endParaRPr lang="en-US" sz="4000" dirty="0">
              <a:latin typeface="+mj-lt"/>
            </a:endParaRPr>
          </a:p>
        </p:txBody>
      </p:sp>
      <p:sp>
        <p:nvSpPr>
          <p:cNvPr id="3" name="Oval 2"/>
          <p:cNvSpPr/>
          <p:nvPr/>
        </p:nvSpPr>
        <p:spPr>
          <a:xfrm>
            <a:off x="1219200" y="5676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4738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219200" y="2552700"/>
            <a:ext cx="15773400" cy="6527007"/>
          </a:xfrm>
        </p:spPr>
        <p:txBody>
          <a:bodyPr>
            <a:noAutofit/>
          </a:bodyPr>
          <a:lstStyle/>
          <a:p>
            <a:pPr marL="0" indent="0">
              <a:buNone/>
            </a:pPr>
            <a:r>
              <a:rPr lang="en-US" sz="4000" b="1" dirty="0" err="1"/>
              <a:t>Câu</a:t>
            </a:r>
            <a:r>
              <a:rPr lang="en-US" sz="4000" b="1" dirty="0"/>
              <a:t> 5:</a:t>
            </a:r>
            <a:r>
              <a:rPr lang="en-US" sz="4000" dirty="0"/>
              <a:t> </a:t>
            </a:r>
            <a:r>
              <a:rPr lang="en-US" sz="4000" dirty="0" err="1"/>
              <a:t>Khi</a:t>
            </a:r>
            <a:r>
              <a:rPr lang="en-US" sz="4000" dirty="0"/>
              <a:t> </a:t>
            </a:r>
            <a:r>
              <a:rPr lang="en-US" sz="4000" dirty="0" err="1"/>
              <a:t>chúng</a:t>
            </a:r>
            <a:r>
              <a:rPr lang="en-US" sz="4000" dirty="0"/>
              <a:t> ta </a:t>
            </a:r>
            <a:r>
              <a:rPr lang="en-US" sz="4000" dirty="0" err="1"/>
              <a:t>hít</a:t>
            </a:r>
            <a:r>
              <a:rPr lang="en-US" sz="4000" dirty="0"/>
              <a:t> </a:t>
            </a:r>
            <a:r>
              <a:rPr lang="en-US" sz="4000" dirty="0" err="1"/>
              <a:t>vào</a:t>
            </a:r>
            <a:r>
              <a:rPr lang="en-US" sz="4000" dirty="0"/>
              <a:t>,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sẽ</a:t>
            </a:r>
            <a:r>
              <a:rPr lang="en-US" sz="4000" dirty="0"/>
              <a:t> ở </a:t>
            </a:r>
            <a:r>
              <a:rPr lang="en-US" sz="4000" dirty="0" err="1"/>
              <a:t>trạng</a:t>
            </a:r>
            <a:r>
              <a:rPr lang="en-US" sz="4000" dirty="0"/>
              <a:t> </a:t>
            </a:r>
            <a:r>
              <a:rPr lang="en-US" sz="4000" dirty="0" err="1"/>
              <a:t>thái</a:t>
            </a:r>
            <a:r>
              <a:rPr lang="en-US" sz="4000" dirty="0"/>
              <a:t> </a:t>
            </a:r>
            <a:r>
              <a:rPr lang="en-US" sz="4000" dirty="0" err="1"/>
              <a:t>nào</a:t>
            </a:r>
            <a:r>
              <a:rPr lang="en-US" sz="4000" dirty="0"/>
              <a:t>?</a:t>
            </a:r>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dãn</a:t>
            </a:r>
            <a:r>
              <a:rPr lang="en-US" sz="4000" dirty="0"/>
              <a:t> </a:t>
            </a:r>
            <a:r>
              <a:rPr lang="en-US" sz="4000" dirty="0" err="1"/>
              <a:t>còn</a:t>
            </a:r>
            <a:r>
              <a:rPr lang="en-US" sz="4000" dirty="0"/>
              <a:t> </a:t>
            </a:r>
            <a:r>
              <a:rPr lang="en-US" sz="4000" dirty="0" err="1"/>
              <a:t>cơ</a:t>
            </a:r>
            <a:r>
              <a:rPr lang="en-US" sz="4000" dirty="0"/>
              <a:t> </a:t>
            </a:r>
            <a:r>
              <a:rPr lang="en-US" sz="4000" dirty="0" err="1"/>
              <a:t>hoành</a:t>
            </a:r>
            <a:r>
              <a:rPr lang="en-US" sz="4000" dirty="0"/>
              <a:t> co</a:t>
            </a:r>
          </a:p>
          <a:p>
            <a:pPr marL="0" indent="0">
              <a:buNone/>
            </a:pPr>
            <a:r>
              <a:rPr lang="en-US" sz="4000" dirty="0"/>
              <a:t>B.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a:t>
            </a:r>
            <a:r>
              <a:rPr lang="en-US" sz="4000" dirty="0" err="1"/>
              <a:t>dãn</a:t>
            </a:r>
            <a:endParaRPr lang="en-US" sz="4000" dirty="0"/>
          </a:p>
          <a:p>
            <a:pPr marL="0" indent="0">
              <a:buNone/>
            </a:pPr>
            <a:r>
              <a:rPr lang="en-US" sz="4000" dirty="0"/>
              <a:t>C.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co</a:t>
            </a:r>
          </a:p>
          <a:p>
            <a:pPr marL="0" indent="0">
              <a:buNone/>
            </a:pPr>
            <a:r>
              <a:rPr lang="en-US" sz="4000" dirty="0"/>
              <a:t>D.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r>
              <a:rPr lang="en-US" sz="4000" dirty="0" err="1"/>
              <a:t>còn</a:t>
            </a:r>
            <a:r>
              <a:rPr lang="en-US" sz="4000" dirty="0"/>
              <a:t> </a:t>
            </a:r>
            <a:r>
              <a:rPr lang="en-US" sz="4000" dirty="0" err="1"/>
              <a:t>cơ</a:t>
            </a:r>
            <a:r>
              <a:rPr lang="en-US" sz="4000" dirty="0"/>
              <a:t> </a:t>
            </a:r>
            <a:r>
              <a:rPr lang="en-US" sz="4000" dirty="0" err="1"/>
              <a:t>hoành</a:t>
            </a:r>
            <a:r>
              <a:rPr lang="en-US" sz="4000" dirty="0"/>
              <a:t> </a:t>
            </a:r>
            <a:r>
              <a:rPr lang="en-US" sz="4000" dirty="0" err="1"/>
              <a:t>dãn</a:t>
            </a:r>
            <a:endParaRPr lang="en-US" sz="4000" dirty="0"/>
          </a:p>
          <a:p>
            <a:pPr marL="0" indent="0">
              <a:buNone/>
            </a:pPr>
            <a:endParaRPr lang="en-US" sz="4000" dirty="0"/>
          </a:p>
        </p:txBody>
      </p:sp>
      <p:sp>
        <p:nvSpPr>
          <p:cNvPr id="3" name="Oval 2"/>
          <p:cNvSpPr/>
          <p:nvPr/>
        </p:nvSpPr>
        <p:spPr>
          <a:xfrm>
            <a:off x="1219200" y="601218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1273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E8E43B-A7A9-03DB-B116-03FC7725D6B3}"/>
              </a:ext>
            </a:extLst>
          </p:cNvPr>
          <p:cNvSpPr>
            <a:spLocks noGrp="1"/>
          </p:cNvSpPr>
          <p:nvPr>
            <p:ph idx="1"/>
          </p:nvPr>
        </p:nvSpPr>
        <p:spPr>
          <a:xfrm>
            <a:off x="1219200" y="2705100"/>
            <a:ext cx="15773400" cy="6527007"/>
          </a:xfrm>
        </p:spPr>
        <p:txBody>
          <a:bodyPr>
            <a:normAutofit/>
          </a:bodyPr>
          <a:lstStyle/>
          <a:p>
            <a:pPr marL="0" indent="0">
              <a:buNone/>
            </a:pPr>
            <a:r>
              <a:rPr lang="en-US" sz="4000" b="1" dirty="0" err="1"/>
              <a:t>Câu</a:t>
            </a:r>
            <a:r>
              <a:rPr lang="en-US" sz="4000" b="1" dirty="0"/>
              <a:t> 6:</a:t>
            </a:r>
            <a:r>
              <a:rPr lang="en-US" sz="4000" dirty="0"/>
              <a:t> </a:t>
            </a:r>
            <a:r>
              <a:rPr lang="en-US" sz="4000" dirty="0" err="1"/>
              <a:t>Quá</a:t>
            </a:r>
            <a:r>
              <a:rPr lang="en-US" sz="4000" dirty="0"/>
              <a:t> </a:t>
            </a:r>
            <a:r>
              <a:rPr lang="en-US" sz="4000" dirty="0" err="1"/>
              <a:t>trình</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người</a:t>
            </a:r>
            <a:r>
              <a:rPr lang="en-US" sz="4000" dirty="0"/>
              <a:t> </a:t>
            </a:r>
            <a:r>
              <a:rPr lang="en-US" sz="4000" dirty="0" err="1"/>
              <a:t>diễn</a:t>
            </a:r>
            <a:r>
              <a:rPr lang="en-US" sz="4000" dirty="0"/>
              <a:t> </a:t>
            </a:r>
            <a:r>
              <a:rPr lang="en-US" sz="4000" dirty="0" err="1"/>
              <a:t>ra</a:t>
            </a:r>
            <a:r>
              <a:rPr lang="en-US" sz="4000" dirty="0"/>
              <a:t> </a:t>
            </a:r>
            <a:r>
              <a:rPr lang="en-US" sz="4000" dirty="0" err="1"/>
              <a:t>theo</a:t>
            </a:r>
            <a:r>
              <a:rPr lang="en-US" sz="4000" dirty="0"/>
              <a:t> </a:t>
            </a:r>
            <a:r>
              <a:rPr lang="en-US" sz="4000" dirty="0" err="1"/>
              <a:t>cơ</a:t>
            </a:r>
            <a:r>
              <a:rPr lang="en-US" sz="4000" dirty="0"/>
              <a:t> </a:t>
            </a:r>
            <a:r>
              <a:rPr lang="en-US" sz="4000" dirty="0" err="1"/>
              <a:t>chế</a:t>
            </a:r>
            <a:endParaRPr lang="en-US" sz="4000" dirty="0"/>
          </a:p>
          <a:p>
            <a:pPr marL="0" indent="0">
              <a:buNone/>
            </a:pPr>
            <a:endParaRPr lang="en-US" sz="4000" dirty="0"/>
          </a:p>
          <a:p>
            <a:pPr marL="742950" indent="-742950">
              <a:buAutoNum type="alphaUcPeriod"/>
            </a:pPr>
            <a:r>
              <a:rPr lang="en-US" sz="4000" dirty="0" err="1"/>
              <a:t>bổ</a:t>
            </a:r>
            <a:r>
              <a:rPr lang="en-US" sz="4000" dirty="0"/>
              <a:t> sung.					</a:t>
            </a:r>
          </a:p>
          <a:p>
            <a:pPr marL="742950" indent="-742950">
              <a:buAutoNum type="alphaUcPeriod"/>
            </a:pPr>
            <a:r>
              <a:rPr lang="en-US" sz="4000" dirty="0" err="1"/>
              <a:t>chủ</a:t>
            </a:r>
            <a:r>
              <a:rPr lang="en-US" sz="4000" dirty="0"/>
              <a:t> </a:t>
            </a:r>
            <a:r>
              <a:rPr lang="en-US" sz="4000" dirty="0" err="1"/>
              <a:t>động</a:t>
            </a:r>
            <a:r>
              <a:rPr lang="en-US" sz="4000" dirty="0"/>
              <a:t>.</a:t>
            </a:r>
          </a:p>
          <a:p>
            <a:pPr marL="742950" indent="-742950">
              <a:buAutoNum type="alphaUcPeriod"/>
            </a:pPr>
            <a:r>
              <a:rPr lang="en-US" sz="4000" dirty="0" err="1"/>
              <a:t>thẩm</a:t>
            </a:r>
            <a:r>
              <a:rPr lang="en-US" sz="4000" dirty="0"/>
              <a:t> </a:t>
            </a:r>
            <a:r>
              <a:rPr lang="en-US" sz="4000" dirty="0" err="1"/>
              <a:t>thấu</a:t>
            </a:r>
            <a:r>
              <a:rPr lang="en-US" sz="4000" dirty="0"/>
              <a:t>.					</a:t>
            </a:r>
          </a:p>
          <a:p>
            <a:pPr marL="742950" indent="-742950">
              <a:buAutoNum type="alphaUcPeriod"/>
            </a:pPr>
            <a:r>
              <a:rPr lang="en-US" sz="4000" dirty="0" err="1"/>
              <a:t>khuếch</a:t>
            </a:r>
            <a:r>
              <a:rPr lang="en-US" sz="4000" dirty="0"/>
              <a:t> </a:t>
            </a:r>
            <a:r>
              <a:rPr lang="en-US" sz="4000" dirty="0" err="1"/>
              <a:t>tán</a:t>
            </a:r>
            <a:r>
              <a:rPr lang="en-US" sz="4000" dirty="0"/>
              <a:t>.</a:t>
            </a:r>
          </a:p>
          <a:p>
            <a:pPr marL="0" indent="0">
              <a:buNone/>
            </a:pPr>
            <a:endParaRPr lang="en-US" sz="4000" dirty="0">
              <a:latin typeface="+mj-lt"/>
            </a:endParaRPr>
          </a:p>
        </p:txBody>
      </p:sp>
      <p:sp>
        <p:nvSpPr>
          <p:cNvPr id="3" name="Oval 2"/>
          <p:cNvSpPr/>
          <p:nvPr/>
        </p:nvSpPr>
        <p:spPr>
          <a:xfrm>
            <a:off x="1143000" y="6362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2342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670"/>
            <a:ext cx="17068800" cy="707886"/>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I- Cấu tạo và chức năng của hệ hô hấp</a:t>
            </a:r>
            <a:endParaRPr lang="en-US" sz="4000" b="1" dirty="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A41AD1C9-288F-4F9B-75BB-31F15EA8F11A}"/>
              </a:ext>
            </a:extLst>
          </p:cNvPr>
          <p:cNvSpPr txBox="1"/>
          <p:nvPr/>
        </p:nvSpPr>
        <p:spPr>
          <a:xfrm>
            <a:off x="-15240" y="669786"/>
            <a:ext cx="17068800" cy="707886"/>
          </a:xfrm>
          <a:prstGeom prst="rect">
            <a:avLst/>
          </a:prstGeom>
          <a:noFill/>
        </p:spPr>
        <p:txBody>
          <a:bodyPr wrap="square" rtlCol="0">
            <a:spAutoFit/>
          </a:bodyPr>
          <a:lstStyle/>
          <a:p>
            <a:r>
              <a:rPr lang="en-US" sz="4000" b="1">
                <a:solidFill>
                  <a:srgbClr val="002060"/>
                </a:solidFill>
                <a:latin typeface="Times New Roman" pitchFamily="18" charset="0"/>
                <a:cs typeface="Times New Roman" pitchFamily="18" charset="0"/>
              </a:rPr>
              <a:t>1. Cấu tạo của hệ hô hấp</a:t>
            </a:r>
            <a:endParaRPr lang="en-US" sz="4000" b="1" dirty="0">
              <a:solidFill>
                <a:srgbClr val="002060"/>
              </a:solidFill>
              <a:latin typeface="Times New Roman" pitchFamily="18" charset="0"/>
              <a:cs typeface="Times New Roman" pitchFamily="18" charset="0"/>
            </a:endParaRPr>
          </a:p>
        </p:txBody>
      </p:sp>
      <p:pic>
        <p:nvPicPr>
          <p:cNvPr id="8" name="Picture 7" descr="Hệ hô hấp ở người">
            <a:extLst>
              <a:ext uri="{FF2B5EF4-FFF2-40B4-BE49-F238E27FC236}">
                <a16:creationId xmlns:a16="http://schemas.microsoft.com/office/drawing/2014/main" id="{C0C02982-4E61-EB10-9E24-2795CAC3D0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3000" y="266700"/>
            <a:ext cx="8934450" cy="9753599"/>
          </a:xfrm>
          <a:prstGeom prst="rect">
            <a:avLst/>
          </a:prstGeom>
          <a:noFill/>
          <a:ln>
            <a:noFill/>
          </a:ln>
        </p:spPr>
      </p:pic>
      <p:sp>
        <p:nvSpPr>
          <p:cNvPr id="10" name="TextBox 9">
            <a:extLst>
              <a:ext uri="{FF2B5EF4-FFF2-40B4-BE49-F238E27FC236}">
                <a16:creationId xmlns:a16="http://schemas.microsoft.com/office/drawing/2014/main" id="{9D52F30B-2825-EE64-1880-08CEE7C10AFB}"/>
              </a:ext>
            </a:extLst>
          </p:cNvPr>
          <p:cNvSpPr txBox="1"/>
          <p:nvPr/>
        </p:nvSpPr>
        <p:spPr>
          <a:xfrm>
            <a:off x="45720" y="2520552"/>
            <a:ext cx="8195310" cy="707886"/>
          </a:xfrm>
          <a:prstGeom prst="rect">
            <a:avLst/>
          </a:prstGeom>
          <a:noFill/>
        </p:spPr>
        <p:txBody>
          <a:bodyPr wrap="square">
            <a:spAutoFit/>
          </a:bodyPr>
          <a:lstStyle/>
          <a:p>
            <a:r>
              <a:rPr lang="en-US" sz="4000" i="1">
                <a:solidFill>
                  <a:srgbClr val="C00000"/>
                </a:solidFill>
                <a:effectLst/>
                <a:latin typeface="Times New Roman" panose="02020603050405020304" pitchFamily="18" charset="0"/>
                <a:ea typeface="Calibri" panose="020F0502020204030204" pitchFamily="34" charset="0"/>
              </a:rPr>
              <a:t>Nêu tên các cơ quan của hệ hô hấp? </a:t>
            </a:r>
            <a:endParaRPr lang="en-SG" sz="4000">
              <a:solidFill>
                <a:srgbClr val="C00000"/>
              </a:solidFill>
            </a:endParaRPr>
          </a:p>
        </p:txBody>
      </p:sp>
      <p:sp>
        <p:nvSpPr>
          <p:cNvPr id="11" name="TextBox 10">
            <a:extLst>
              <a:ext uri="{FF2B5EF4-FFF2-40B4-BE49-F238E27FC236}">
                <a16:creationId xmlns:a16="http://schemas.microsoft.com/office/drawing/2014/main" id="{AA24B196-362D-66B5-4D60-C17D3127ACC3}"/>
              </a:ext>
            </a:extLst>
          </p:cNvPr>
          <p:cNvSpPr txBox="1"/>
          <p:nvPr/>
        </p:nvSpPr>
        <p:spPr>
          <a:xfrm>
            <a:off x="15240" y="4371319"/>
            <a:ext cx="8195310" cy="3170099"/>
          </a:xfrm>
          <a:prstGeom prst="rect">
            <a:avLst/>
          </a:prstGeom>
          <a:noFill/>
        </p:spPr>
        <p:txBody>
          <a:bodyPr wrap="square">
            <a:spAutoFit/>
          </a:bodyPr>
          <a:lstStyle/>
          <a:p>
            <a:r>
              <a:rPr lang="en-US" sz="4000">
                <a:solidFill>
                  <a:srgbClr val="000000"/>
                </a:solidFill>
                <a:effectLst/>
                <a:latin typeface="Times New Roman" panose="02020603050405020304" pitchFamily="18" charset="0"/>
                <a:ea typeface="Times New Roman" panose="02020603050405020304" pitchFamily="18" charset="0"/>
              </a:rPr>
              <a:t>Hệ hô hấp ở người gồm đường dẫn khí (mũi, họng, thanh quản, khí quản, phế quản) và cơ quan trao đổi khí là hai lá phổi. </a:t>
            </a:r>
            <a:endParaRPr lang="en-SG" sz="4000">
              <a:effectLst/>
              <a:latin typeface="Times New Roman" panose="02020603050405020304" pitchFamily="18" charset="0"/>
              <a:ea typeface="Times New Roman" panose="02020603050405020304" pitchFamily="18" charset="0"/>
            </a:endParaRPr>
          </a:p>
          <a:p>
            <a:endParaRPr lang="en-SG" sz="4000"/>
          </a:p>
        </p:txBody>
      </p:sp>
      <p:pic>
        <p:nvPicPr>
          <p:cNvPr id="2" name="Picture 7" descr="viet3">
            <a:extLst>
              <a:ext uri="{FF2B5EF4-FFF2-40B4-BE49-F238E27FC236}">
                <a16:creationId xmlns:a16="http://schemas.microsoft.com/office/drawing/2014/main" id="{2FC7C977-7B5D-C537-6E9A-D93B97A7F37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0836" y="3663433"/>
            <a:ext cx="8797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5DA018-D475-CBC5-495B-076580688848}"/>
              </a:ext>
            </a:extLst>
          </p:cNvPr>
          <p:cNvSpPr>
            <a:spLocks noGrp="1"/>
          </p:cNvSpPr>
          <p:nvPr>
            <p:ph idx="1"/>
          </p:nvPr>
        </p:nvSpPr>
        <p:spPr>
          <a:xfrm>
            <a:off x="1295400" y="1803796"/>
            <a:ext cx="15773400" cy="6527007"/>
          </a:xfrm>
        </p:spPr>
        <p:txBody>
          <a:bodyPr>
            <a:normAutofit/>
          </a:bodyPr>
          <a:lstStyle/>
          <a:p>
            <a:pPr marL="0" indent="0">
              <a:buNone/>
            </a:pPr>
            <a:r>
              <a:rPr lang="en-US" sz="4000" b="1" dirty="0" err="1"/>
              <a:t>Câu</a:t>
            </a:r>
            <a:r>
              <a:rPr lang="en-US" sz="4000" b="1" dirty="0"/>
              <a:t> 7:</a:t>
            </a:r>
            <a:r>
              <a:rPr lang="en-US" sz="4000" dirty="0"/>
              <a:t> </a:t>
            </a:r>
            <a:r>
              <a:rPr lang="en-US" sz="4000" dirty="0" err="1"/>
              <a:t>Trong</a:t>
            </a:r>
            <a:r>
              <a:rPr lang="en-US" sz="4000" dirty="0"/>
              <a:t> </a:t>
            </a:r>
            <a:r>
              <a:rPr lang="en-US" sz="4000" dirty="0" err="1"/>
              <a:t>quá</a:t>
            </a:r>
            <a:r>
              <a:rPr lang="en-US" sz="4000" dirty="0"/>
              <a:t> </a:t>
            </a:r>
            <a:r>
              <a:rPr lang="en-US" sz="4000" dirty="0" err="1"/>
              <a:t>trình</a:t>
            </a:r>
            <a:r>
              <a:rPr lang="en-US" sz="4000" dirty="0"/>
              <a:t> </a:t>
            </a:r>
            <a:r>
              <a:rPr lang="en-US" sz="4000" dirty="0" err="1"/>
              <a:t>hô</a:t>
            </a:r>
            <a:r>
              <a:rPr lang="en-US" sz="4000" dirty="0"/>
              <a:t> </a:t>
            </a:r>
            <a:r>
              <a:rPr lang="en-US" sz="4000" dirty="0" err="1"/>
              <a:t>hấp</a:t>
            </a:r>
            <a:r>
              <a:rPr lang="en-US" sz="4000" dirty="0"/>
              <a:t>, con </a:t>
            </a:r>
            <a:r>
              <a:rPr lang="en-US" sz="4000" dirty="0" err="1"/>
              <a:t>người</a:t>
            </a:r>
            <a:r>
              <a:rPr lang="en-US" sz="4000" dirty="0"/>
              <a:t> </a:t>
            </a:r>
            <a:r>
              <a:rPr lang="en-US" sz="4000" dirty="0" err="1"/>
              <a:t>sử</a:t>
            </a:r>
            <a:r>
              <a:rPr lang="en-US" sz="4000" dirty="0"/>
              <a:t> </a:t>
            </a:r>
            <a:r>
              <a:rPr lang="en-US" sz="4000" dirty="0" err="1"/>
              <a:t>dụng</a:t>
            </a:r>
            <a:r>
              <a:rPr lang="en-US" sz="4000" dirty="0"/>
              <a:t> </a:t>
            </a:r>
            <a:r>
              <a:rPr lang="en-US" sz="4000" dirty="0" err="1"/>
              <a:t>khí</a:t>
            </a:r>
            <a:r>
              <a:rPr lang="en-US" sz="4000" dirty="0"/>
              <a:t> </a:t>
            </a:r>
            <a:r>
              <a:rPr lang="en-US" sz="4000" dirty="0" err="1"/>
              <a:t>gì</a:t>
            </a:r>
            <a:r>
              <a:rPr lang="en-US" sz="4000" dirty="0"/>
              <a:t>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ra</a:t>
            </a:r>
            <a:r>
              <a:rPr lang="en-US" sz="4000" dirty="0"/>
              <a:t> </a:t>
            </a:r>
            <a:r>
              <a:rPr lang="en-US" sz="4000" dirty="0" err="1"/>
              <a:t>khí</a:t>
            </a:r>
            <a:r>
              <a:rPr lang="en-US" sz="4000" dirty="0"/>
              <a:t> </a:t>
            </a:r>
            <a:r>
              <a:rPr lang="en-US" sz="4000" dirty="0" err="1"/>
              <a:t>gì</a:t>
            </a:r>
            <a:r>
              <a:rPr lang="en-US" sz="4000" dirty="0"/>
              <a:t>?</a:t>
            </a:r>
          </a:p>
          <a:p>
            <a:pPr marL="0" indent="0">
              <a:buNone/>
            </a:pPr>
            <a:endParaRPr lang="en-US" sz="4000" dirty="0"/>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nitrogen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carbonic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oxygen</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nitrogen</a:t>
            </a:r>
          </a:p>
          <a:p>
            <a:pPr marL="0" indent="0">
              <a:buNone/>
            </a:pPr>
            <a:endParaRPr lang="en-US" sz="4000" dirty="0">
              <a:latin typeface="+mj-lt"/>
            </a:endParaRPr>
          </a:p>
        </p:txBody>
      </p:sp>
      <p:sp>
        <p:nvSpPr>
          <p:cNvPr id="3" name="Oval 2"/>
          <p:cNvSpPr/>
          <p:nvPr/>
        </p:nvSpPr>
        <p:spPr>
          <a:xfrm>
            <a:off x="1295400" y="5295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389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19200" y="1790700"/>
            <a:ext cx="15773400" cy="6527007"/>
          </a:xfrm>
        </p:spPr>
        <p:txBody>
          <a:bodyPr>
            <a:normAutofit/>
          </a:bodyPr>
          <a:lstStyle/>
          <a:p>
            <a:pPr marL="0" indent="0">
              <a:buNone/>
            </a:pPr>
            <a:r>
              <a:rPr lang="en-US" sz="4000" b="1" dirty="0" err="1"/>
              <a:t>Câu</a:t>
            </a:r>
            <a:r>
              <a:rPr lang="en-US" sz="4000" b="1" dirty="0"/>
              <a:t> 8:</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ngoài</a:t>
            </a:r>
            <a:r>
              <a:rPr lang="en-US" sz="4000" dirty="0"/>
              <a:t> </a:t>
            </a:r>
            <a:r>
              <a:rPr lang="en-US" sz="4000" dirty="0" err="1"/>
              <a:t>chức</a:t>
            </a:r>
            <a:r>
              <a:rPr lang="en-US" sz="4000" dirty="0"/>
              <a:t> </a:t>
            </a:r>
            <a:r>
              <a:rPr lang="en-US" sz="4000" dirty="0" err="1"/>
              <a:t>năng</a:t>
            </a:r>
            <a:r>
              <a:rPr lang="en-US" sz="4000" dirty="0"/>
              <a:t> </a:t>
            </a:r>
            <a:r>
              <a:rPr lang="en-US" sz="4000" dirty="0" err="1"/>
              <a:t>hô</a:t>
            </a:r>
            <a:r>
              <a:rPr lang="en-US" sz="4000" dirty="0"/>
              <a:t> </a:t>
            </a:r>
            <a:r>
              <a:rPr lang="en-US" sz="4000" dirty="0" err="1"/>
              <a:t>hấp</a:t>
            </a:r>
            <a:r>
              <a:rPr lang="en-US" sz="4000" dirty="0"/>
              <a:t> </a:t>
            </a:r>
            <a:r>
              <a:rPr lang="en-US" sz="4000" dirty="0" err="1"/>
              <a:t>còn</a:t>
            </a:r>
            <a:r>
              <a:rPr lang="en-US" sz="4000" dirty="0"/>
              <a:t> </a:t>
            </a:r>
            <a:r>
              <a:rPr lang="en-US" sz="4000" dirty="0" err="1"/>
              <a:t>kiêm</a:t>
            </a:r>
            <a:r>
              <a:rPr lang="en-US" sz="4000" dirty="0"/>
              <a:t> </a:t>
            </a:r>
            <a:r>
              <a:rPr lang="en-US" sz="4000" dirty="0" err="1"/>
              <a:t>thêm</a:t>
            </a:r>
            <a:r>
              <a:rPr lang="en-US" sz="4000" dirty="0"/>
              <a:t> </a:t>
            </a:r>
            <a:r>
              <a:rPr lang="en-US" sz="4000" dirty="0" err="1"/>
              <a:t>vai</a:t>
            </a:r>
            <a:r>
              <a:rPr lang="en-US" sz="4000" dirty="0"/>
              <a:t> </a:t>
            </a:r>
            <a:r>
              <a:rPr lang="en-US" sz="4000" dirty="0" err="1"/>
              <a:t>trò</a:t>
            </a:r>
            <a:r>
              <a:rPr lang="en-US" sz="4000" dirty="0"/>
              <a:t> </a:t>
            </a:r>
            <a:r>
              <a:rPr lang="en-US" sz="4000" dirty="0" err="1"/>
              <a:t>khác</a:t>
            </a:r>
            <a:r>
              <a:rPr lang="en-US" sz="4000" dirty="0"/>
              <a:t>?</a:t>
            </a:r>
          </a:p>
          <a:p>
            <a:pPr marL="0" indent="0">
              <a:buNone/>
            </a:pPr>
            <a:endParaRPr lang="en-US" sz="4000" dirty="0"/>
          </a:p>
          <a:p>
            <a:pPr marL="0" indent="0">
              <a:buNone/>
            </a:pPr>
            <a:r>
              <a:rPr lang="en-US" sz="4000" dirty="0"/>
              <a:t>A. </a:t>
            </a:r>
            <a:r>
              <a:rPr lang="en-US" sz="4000" dirty="0" err="1"/>
              <a:t>Khí</a:t>
            </a:r>
            <a:r>
              <a:rPr lang="en-US" sz="4000" dirty="0"/>
              <a:t> </a:t>
            </a:r>
            <a:r>
              <a:rPr lang="en-US" sz="4000" dirty="0" err="1"/>
              <a:t>quản</a:t>
            </a:r>
            <a:r>
              <a:rPr lang="en-US" sz="4000" dirty="0"/>
              <a:t>					</a:t>
            </a:r>
          </a:p>
          <a:p>
            <a:pPr marL="0" indent="0">
              <a:buNone/>
            </a:pPr>
            <a:r>
              <a:rPr lang="en-US" sz="4000" dirty="0"/>
              <a:t>B. </a:t>
            </a:r>
            <a:r>
              <a:rPr lang="en-US" sz="4000" dirty="0" err="1"/>
              <a:t>Thanh</a:t>
            </a:r>
            <a:r>
              <a:rPr lang="en-US" sz="4000" dirty="0"/>
              <a:t> </a:t>
            </a:r>
            <a:r>
              <a:rPr lang="en-US" sz="4000" dirty="0" err="1"/>
              <a:t>quản</a:t>
            </a:r>
            <a:endParaRPr lang="en-US" sz="4000" dirty="0"/>
          </a:p>
          <a:p>
            <a:pPr marL="0" indent="0">
              <a:buNone/>
            </a:pPr>
            <a:r>
              <a:rPr lang="en-US" sz="4000" dirty="0"/>
              <a:t>C. </a:t>
            </a:r>
            <a:r>
              <a:rPr lang="en-US" sz="4000" dirty="0" err="1"/>
              <a:t>Phổi</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3" name="Oval 2"/>
          <p:cNvSpPr/>
          <p:nvPr/>
        </p:nvSpPr>
        <p:spPr>
          <a:xfrm>
            <a:off x="1143000" y="4533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1797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p:txBody>
          <a:bodyPr>
            <a:normAutofit/>
          </a:bodyPr>
          <a:lstStyle/>
          <a:p>
            <a:pPr marL="0" indent="0">
              <a:buNone/>
            </a:pPr>
            <a:r>
              <a:rPr lang="en-US" sz="4000" b="1" dirty="0" err="1"/>
              <a:t>Câu</a:t>
            </a:r>
            <a:r>
              <a:rPr lang="en-US" sz="4000" b="1" dirty="0"/>
              <a:t> 9:</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không</a:t>
            </a:r>
            <a:r>
              <a:rPr lang="en-US" sz="4000" dirty="0"/>
              <a:t> </a:t>
            </a:r>
            <a:r>
              <a:rPr lang="en-US" sz="4000" dirty="0" err="1"/>
              <a:t>thuộc</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a:t>
            </a:r>
          </a:p>
          <a:p>
            <a:pPr marL="0" indent="0">
              <a:buNone/>
            </a:pPr>
            <a:endParaRPr lang="en-US" sz="4000" dirty="0"/>
          </a:p>
          <a:p>
            <a:pPr marL="0" indent="0">
              <a:buNone/>
            </a:pPr>
            <a:r>
              <a:rPr lang="en-US" sz="4000" dirty="0"/>
              <a:t>A. </a:t>
            </a:r>
            <a:r>
              <a:rPr lang="en-US" sz="4000" dirty="0" err="1"/>
              <a:t>Thanh</a:t>
            </a:r>
            <a:r>
              <a:rPr lang="en-US" sz="4000" dirty="0"/>
              <a:t> </a:t>
            </a:r>
            <a:r>
              <a:rPr lang="en-US" sz="4000" dirty="0" err="1"/>
              <a:t>quản</a:t>
            </a:r>
            <a:r>
              <a:rPr lang="en-US" sz="4000" dirty="0"/>
              <a:t>				</a:t>
            </a:r>
          </a:p>
          <a:p>
            <a:pPr marL="0" indent="0">
              <a:buNone/>
            </a:pPr>
            <a:r>
              <a:rPr lang="en-US" sz="4000" dirty="0"/>
              <a:t>B. </a:t>
            </a:r>
            <a:r>
              <a:rPr lang="en-US" sz="4000" dirty="0" err="1"/>
              <a:t>Thực</a:t>
            </a:r>
            <a:r>
              <a:rPr lang="en-US" sz="4000" dirty="0"/>
              <a:t> </a:t>
            </a:r>
            <a:r>
              <a:rPr lang="en-US" sz="4000" dirty="0" err="1"/>
              <a:t>quản</a:t>
            </a:r>
            <a:endParaRPr lang="en-US" sz="4000" dirty="0"/>
          </a:p>
          <a:p>
            <a:pPr marL="0" indent="0">
              <a:buNone/>
            </a:pPr>
            <a:r>
              <a:rPr lang="en-US" sz="4000" dirty="0"/>
              <a:t>C. </a:t>
            </a:r>
            <a:r>
              <a:rPr lang="en-US" sz="4000" dirty="0" err="1"/>
              <a:t>Khí</a:t>
            </a:r>
            <a:r>
              <a:rPr lang="en-US" sz="4000" dirty="0"/>
              <a:t> </a:t>
            </a:r>
            <a:r>
              <a:rPr lang="en-US" sz="4000" dirty="0" err="1"/>
              <a:t>quản</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5" name="Oval 4"/>
          <p:cNvSpPr/>
          <p:nvPr/>
        </p:nvSpPr>
        <p:spPr>
          <a:xfrm>
            <a:off x="1219200" y="4914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5443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p:txBody>
          <a:bodyPr>
            <a:normAutofit/>
          </a:bodyPr>
          <a:lstStyle/>
          <a:p>
            <a:pPr marL="0" indent="0">
              <a:buNone/>
            </a:pPr>
            <a:r>
              <a:rPr lang="en-US" sz="4000" b="1" dirty="0" err="1"/>
              <a:t>Câu</a:t>
            </a:r>
            <a:r>
              <a:rPr lang="en-US" sz="4000" b="1" dirty="0"/>
              <a:t> 10:</a:t>
            </a:r>
            <a:r>
              <a:rPr lang="en-US" sz="4000" dirty="0"/>
              <a:t> </a:t>
            </a:r>
            <a:r>
              <a:rPr lang="en-US" sz="4000" dirty="0" err="1"/>
              <a:t>Để</a:t>
            </a:r>
            <a:r>
              <a:rPr lang="en-US" sz="4000" dirty="0"/>
              <a:t> </a:t>
            </a:r>
            <a:r>
              <a:rPr lang="en-US" sz="4000" dirty="0" err="1"/>
              <a:t>bảo</a:t>
            </a:r>
            <a:r>
              <a:rPr lang="en-US" sz="4000" dirty="0"/>
              <a:t> </a:t>
            </a:r>
            <a:r>
              <a:rPr lang="en-US" sz="4000" dirty="0" err="1"/>
              <a:t>vệ</a:t>
            </a:r>
            <a:r>
              <a:rPr lang="en-US" sz="4000" dirty="0"/>
              <a:t> </a:t>
            </a:r>
            <a:r>
              <a:rPr lang="en-US" sz="4000" dirty="0" err="1"/>
              <a:t>phổi</a:t>
            </a:r>
            <a:r>
              <a:rPr lang="en-US" sz="4000" dirty="0"/>
              <a:t> </a:t>
            </a:r>
            <a:r>
              <a:rPr lang="en-US" sz="4000" dirty="0" err="1"/>
              <a:t>và</a:t>
            </a:r>
            <a:r>
              <a:rPr lang="en-US" sz="4000" dirty="0"/>
              <a:t> </a:t>
            </a:r>
            <a:r>
              <a:rPr lang="en-US" sz="4000" dirty="0" err="1"/>
              <a:t>tăng</a:t>
            </a:r>
            <a:r>
              <a:rPr lang="en-US" sz="4000" dirty="0"/>
              <a:t> </a:t>
            </a:r>
            <a:r>
              <a:rPr lang="en-US" sz="4000" dirty="0" err="1"/>
              <a:t>hiệu</a:t>
            </a:r>
            <a:r>
              <a:rPr lang="en-US" sz="4000" dirty="0"/>
              <a:t> </a:t>
            </a:r>
            <a:r>
              <a:rPr lang="en-US" sz="4000" dirty="0" err="1"/>
              <a:t>quả</a:t>
            </a:r>
            <a:r>
              <a:rPr lang="en-US" sz="4000" dirty="0"/>
              <a:t> </a:t>
            </a:r>
            <a:r>
              <a:rPr lang="en-US" sz="4000" dirty="0" err="1"/>
              <a:t>hô</a:t>
            </a:r>
            <a:r>
              <a:rPr lang="en-US" sz="4000" dirty="0"/>
              <a:t> </a:t>
            </a:r>
            <a:r>
              <a:rPr lang="en-US" sz="4000" dirty="0" err="1"/>
              <a:t>hấp</a:t>
            </a:r>
            <a:r>
              <a:rPr lang="en-US" sz="4000" dirty="0"/>
              <a:t>, </a:t>
            </a:r>
            <a:r>
              <a:rPr lang="en-US" sz="4000" dirty="0" err="1"/>
              <a:t>chúng</a:t>
            </a:r>
            <a:r>
              <a:rPr lang="en-US" sz="4000" dirty="0"/>
              <a:t> ta </a:t>
            </a:r>
            <a:r>
              <a:rPr lang="en-US" sz="4000" dirty="0" err="1"/>
              <a:t>cần</a:t>
            </a:r>
            <a:r>
              <a:rPr lang="en-US" sz="4000" dirty="0"/>
              <a:t> </a:t>
            </a:r>
            <a:r>
              <a:rPr lang="en-US" sz="4000" dirty="0" err="1"/>
              <a:t>lưu</a:t>
            </a:r>
            <a:r>
              <a:rPr lang="en-US" sz="4000" dirty="0"/>
              <a:t> ý </a:t>
            </a:r>
            <a:r>
              <a:rPr lang="en-US" sz="4000" dirty="0" err="1"/>
              <a:t>điều</a:t>
            </a:r>
            <a:r>
              <a:rPr lang="en-US" sz="4000" dirty="0"/>
              <a:t> </a:t>
            </a:r>
            <a:r>
              <a:rPr lang="en-US" sz="4000" dirty="0" err="1"/>
              <a:t>nào</a:t>
            </a:r>
            <a:r>
              <a:rPr lang="en-US" sz="4000" dirty="0"/>
              <a:t> </a:t>
            </a:r>
            <a:r>
              <a:rPr lang="en-US" sz="4000" dirty="0" err="1"/>
              <a:t>sau</a:t>
            </a:r>
            <a:r>
              <a:rPr lang="en-US" sz="4000" dirty="0"/>
              <a:t> </a:t>
            </a:r>
            <a:r>
              <a:rPr lang="en-US" sz="4000" dirty="0" err="1"/>
              <a:t>đây</a:t>
            </a:r>
            <a:r>
              <a:rPr lang="en-US" sz="4000" dirty="0"/>
              <a:t>?</a:t>
            </a:r>
          </a:p>
          <a:p>
            <a:pPr marL="0" indent="0">
              <a:buNone/>
            </a:pPr>
            <a:endParaRPr lang="en-US" sz="4000" dirty="0"/>
          </a:p>
          <a:p>
            <a:pPr marL="0" indent="0">
              <a:buNone/>
            </a:pPr>
            <a:r>
              <a:rPr lang="en-US" sz="4000" dirty="0"/>
              <a:t>A. </a:t>
            </a:r>
            <a:r>
              <a:rPr lang="en-US" sz="4000" dirty="0" err="1"/>
              <a:t>Đeo</a:t>
            </a:r>
            <a:r>
              <a:rPr lang="en-US" sz="4000" dirty="0"/>
              <a:t> </a:t>
            </a:r>
            <a:r>
              <a:rPr lang="en-US" sz="4000" dirty="0" err="1"/>
              <a:t>khẩu</a:t>
            </a:r>
            <a:r>
              <a:rPr lang="en-US" sz="4000" dirty="0"/>
              <a:t> </a:t>
            </a:r>
            <a:r>
              <a:rPr lang="en-US" sz="4000" dirty="0" err="1"/>
              <a:t>trang</a:t>
            </a:r>
            <a:r>
              <a:rPr lang="en-US" sz="4000" dirty="0"/>
              <a:t> </a:t>
            </a:r>
            <a:r>
              <a:rPr lang="en-US" sz="4000" dirty="0" err="1"/>
              <a:t>khi</a:t>
            </a:r>
            <a:r>
              <a:rPr lang="en-US" sz="4000" dirty="0"/>
              <a:t> </a:t>
            </a:r>
            <a:r>
              <a:rPr lang="en-US" sz="4000" dirty="0" err="1"/>
              <a:t>tiếp</a:t>
            </a:r>
            <a:r>
              <a:rPr lang="en-US" sz="4000" dirty="0"/>
              <a:t> </a:t>
            </a:r>
            <a:r>
              <a:rPr lang="en-US" sz="4000" dirty="0" err="1"/>
              <a:t>xúc</a:t>
            </a:r>
            <a:r>
              <a:rPr lang="en-US" sz="4000" dirty="0"/>
              <a:t> </a:t>
            </a:r>
            <a:r>
              <a:rPr lang="en-US" sz="4000" dirty="0" err="1"/>
              <a:t>với</a:t>
            </a:r>
            <a:r>
              <a:rPr lang="en-US" sz="4000" dirty="0"/>
              <a:t> </a:t>
            </a:r>
            <a:r>
              <a:rPr lang="en-US" sz="4000" dirty="0" err="1"/>
              <a:t>khói</a:t>
            </a:r>
            <a:r>
              <a:rPr lang="en-US" sz="4000" dirty="0"/>
              <a:t> </a:t>
            </a:r>
            <a:r>
              <a:rPr lang="en-US" sz="4000" dirty="0" err="1"/>
              <a:t>bụi</a:t>
            </a:r>
            <a:r>
              <a:rPr lang="en-US" sz="4000" dirty="0"/>
              <a:t> hay </a:t>
            </a:r>
            <a:r>
              <a:rPr lang="en-US" sz="4000" dirty="0" err="1"/>
              <a:t>môi</a:t>
            </a:r>
            <a:r>
              <a:rPr lang="en-US" sz="4000" dirty="0"/>
              <a:t> </a:t>
            </a:r>
            <a:r>
              <a:rPr lang="en-US" sz="4000" dirty="0" err="1"/>
              <a:t>trường</a:t>
            </a:r>
            <a:r>
              <a:rPr lang="en-US" sz="4000" dirty="0"/>
              <a:t> </a:t>
            </a:r>
            <a:r>
              <a:rPr lang="en-US" sz="4000" dirty="0" err="1"/>
              <a:t>có</a:t>
            </a:r>
            <a:r>
              <a:rPr lang="en-US" sz="4000" dirty="0"/>
              <a:t> </a:t>
            </a:r>
            <a:r>
              <a:rPr lang="en-US" sz="4000" dirty="0" err="1"/>
              <a:t>nhiều</a:t>
            </a:r>
            <a:r>
              <a:rPr lang="en-US" sz="4000" dirty="0"/>
              <a:t> </a:t>
            </a:r>
            <a:r>
              <a:rPr lang="en-US" sz="4000" dirty="0" err="1"/>
              <a:t>hoá</a:t>
            </a:r>
            <a:r>
              <a:rPr lang="en-US" sz="4000" dirty="0"/>
              <a:t> </a:t>
            </a:r>
            <a:r>
              <a:rPr lang="en-US" sz="4000" dirty="0" err="1"/>
              <a:t>chất</a:t>
            </a:r>
            <a:r>
              <a:rPr lang="en-US" sz="4000" dirty="0"/>
              <a:t> </a:t>
            </a:r>
            <a:r>
              <a:rPr lang="en-US" sz="4000" dirty="0" err="1"/>
              <a:t>độc</a:t>
            </a:r>
            <a:r>
              <a:rPr lang="en-US" sz="4000" dirty="0"/>
              <a:t> </a:t>
            </a:r>
            <a:r>
              <a:rPr lang="en-US" sz="4000" dirty="0" err="1"/>
              <a:t>hại</a:t>
            </a:r>
            <a:endParaRPr lang="en-US" sz="4000" dirty="0"/>
          </a:p>
          <a:p>
            <a:pPr marL="0" indent="0">
              <a:buNone/>
            </a:pPr>
            <a:r>
              <a:rPr lang="en-US" sz="4000" dirty="0"/>
              <a:t>B. </a:t>
            </a:r>
            <a:r>
              <a:rPr lang="en-US" sz="4000" dirty="0" err="1"/>
              <a:t>Thường</a:t>
            </a:r>
            <a:r>
              <a:rPr lang="en-US" sz="4000" dirty="0"/>
              <a:t> </a:t>
            </a:r>
            <a:r>
              <a:rPr lang="en-US" sz="4000" dirty="0" err="1"/>
              <a:t>xuyên</a:t>
            </a:r>
            <a:r>
              <a:rPr lang="en-US" sz="4000" dirty="0"/>
              <a:t> </a:t>
            </a:r>
            <a:r>
              <a:rPr lang="en-US" sz="4000" dirty="0" err="1"/>
              <a:t>luyện</a:t>
            </a:r>
            <a:r>
              <a:rPr lang="en-US" sz="4000" dirty="0"/>
              <a:t> </a:t>
            </a:r>
            <a:r>
              <a:rPr lang="en-US" sz="4000" dirty="0" err="1"/>
              <a:t>tập</a:t>
            </a:r>
            <a:r>
              <a:rPr lang="en-US" sz="4000" dirty="0"/>
              <a:t> </a:t>
            </a:r>
            <a:r>
              <a:rPr lang="en-US" sz="4000" dirty="0" err="1"/>
              <a:t>thể</a:t>
            </a:r>
            <a:r>
              <a:rPr lang="en-US" sz="4000" dirty="0"/>
              <a:t> </a:t>
            </a:r>
            <a:r>
              <a:rPr lang="en-US" sz="4000" dirty="0" err="1"/>
              <a:t>dục</a:t>
            </a:r>
            <a:r>
              <a:rPr lang="en-US" sz="4000" dirty="0"/>
              <a:t> </a:t>
            </a:r>
            <a:r>
              <a:rPr lang="en-US" sz="4000" dirty="0" err="1"/>
              <a:t>thể</a:t>
            </a:r>
            <a:r>
              <a:rPr lang="en-US" sz="4000" dirty="0"/>
              <a:t> </a:t>
            </a:r>
            <a:r>
              <a:rPr lang="en-US" sz="4000" dirty="0" err="1"/>
              <a:t>thao</a:t>
            </a:r>
            <a:r>
              <a:rPr lang="en-US" sz="4000" dirty="0"/>
              <a:t>, </a:t>
            </a:r>
            <a:r>
              <a:rPr lang="en-US" sz="4000" dirty="0" err="1"/>
              <a:t>bao</a:t>
            </a:r>
            <a:r>
              <a:rPr lang="en-US" sz="4000" dirty="0"/>
              <a:t> </a:t>
            </a:r>
            <a:r>
              <a:rPr lang="en-US" sz="4000" dirty="0" err="1"/>
              <a:t>gồm</a:t>
            </a:r>
            <a:r>
              <a:rPr lang="en-US" sz="4000" dirty="0"/>
              <a:t> </a:t>
            </a:r>
            <a:r>
              <a:rPr lang="en-US" sz="4000" dirty="0" err="1"/>
              <a:t>cả</a:t>
            </a:r>
            <a:r>
              <a:rPr lang="en-US" sz="4000" dirty="0"/>
              <a:t> </a:t>
            </a:r>
            <a:r>
              <a:rPr lang="en-US" sz="4000" dirty="0" err="1"/>
              <a:t>luyện</a:t>
            </a:r>
            <a:r>
              <a:rPr lang="en-US" sz="4000" dirty="0"/>
              <a:t> </a:t>
            </a:r>
            <a:r>
              <a:rPr lang="en-US" sz="4000" dirty="0" err="1"/>
              <a:t>thở</a:t>
            </a:r>
            <a:endParaRPr lang="en-US" sz="4000" dirty="0"/>
          </a:p>
          <a:p>
            <a:pPr marL="0" indent="0">
              <a:buNone/>
            </a:pPr>
            <a:r>
              <a:rPr lang="en-US" sz="4000" dirty="0"/>
              <a:t>C. </a:t>
            </a:r>
            <a:r>
              <a:rPr lang="en-US" sz="4000" dirty="0" err="1"/>
              <a:t>Nói</a:t>
            </a:r>
            <a:r>
              <a:rPr lang="en-US" sz="4000" dirty="0"/>
              <a:t> </a:t>
            </a:r>
            <a:r>
              <a:rPr lang="en-US" sz="4000" dirty="0" err="1"/>
              <a:t>không</a:t>
            </a:r>
            <a:r>
              <a:rPr lang="en-US" sz="4000" dirty="0"/>
              <a:t> </a:t>
            </a:r>
            <a:r>
              <a:rPr lang="en-US" sz="4000" dirty="0" err="1"/>
              <a:t>với</a:t>
            </a:r>
            <a:r>
              <a:rPr lang="en-US" sz="4000" dirty="0"/>
              <a:t> </a:t>
            </a:r>
            <a:r>
              <a:rPr lang="en-US" sz="4000" dirty="0" err="1"/>
              <a:t>thuốc</a:t>
            </a:r>
            <a:r>
              <a:rPr lang="en-US" sz="4000" dirty="0"/>
              <a:t> </a:t>
            </a:r>
            <a:r>
              <a:rPr lang="en-US" sz="4000" dirty="0" err="1"/>
              <a:t>lá</a:t>
            </a:r>
            <a:endParaRPr lang="en-US" sz="4000" dirty="0"/>
          </a:p>
          <a:p>
            <a:pPr marL="0" indent="0">
              <a:buNone/>
            </a:pPr>
            <a:r>
              <a:rPr lang="en-US" sz="4000" dirty="0"/>
              <a:t>D. </a:t>
            </a: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phương</a:t>
            </a:r>
            <a:r>
              <a:rPr lang="en-US" sz="4000" dirty="0"/>
              <a:t> </a:t>
            </a:r>
            <a:r>
              <a:rPr lang="en-US" sz="4000" dirty="0" err="1"/>
              <a:t>án</a:t>
            </a:r>
            <a:r>
              <a:rPr lang="en-US" sz="4000" dirty="0"/>
              <a:t> </a:t>
            </a:r>
            <a:r>
              <a:rPr lang="en-US" sz="4000" dirty="0" err="1"/>
              <a:t>trên</a:t>
            </a:r>
            <a:endParaRPr lang="en-US" sz="4000" dirty="0"/>
          </a:p>
        </p:txBody>
      </p:sp>
      <p:sp>
        <p:nvSpPr>
          <p:cNvPr id="5" name="Oval 4"/>
          <p:cNvSpPr/>
          <p:nvPr/>
        </p:nvSpPr>
        <p:spPr>
          <a:xfrm>
            <a:off x="1206500" y="7429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9996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p:txBody>
          <a:bodyPr>
            <a:normAutofit/>
          </a:bodyPr>
          <a:lstStyle/>
          <a:p>
            <a:pPr marL="0" indent="0">
              <a:buNone/>
            </a:pPr>
            <a:r>
              <a:rPr lang="en-US" sz="4000" b="1" dirty="0" err="1"/>
              <a:t>Câu</a:t>
            </a:r>
            <a:r>
              <a:rPr lang="en-US" sz="4000" b="1" dirty="0"/>
              <a:t> 11:</a:t>
            </a:r>
            <a:r>
              <a:rPr lang="en-US" sz="4000" dirty="0"/>
              <a:t> </a:t>
            </a:r>
            <a:r>
              <a:rPr lang="en-US" sz="4000" dirty="0" err="1"/>
              <a:t>Đâu</a:t>
            </a:r>
            <a:r>
              <a:rPr lang="en-US" sz="4000" dirty="0"/>
              <a:t> </a:t>
            </a:r>
            <a:r>
              <a:rPr lang="en-US" sz="4000" dirty="0" err="1"/>
              <a:t>là</a:t>
            </a:r>
            <a:r>
              <a:rPr lang="en-US" sz="4000" dirty="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bệnh</a:t>
            </a:r>
            <a:r>
              <a:rPr lang="en-US" sz="4000" dirty="0"/>
              <a:t> </a:t>
            </a:r>
            <a:r>
              <a:rPr lang="en-US" sz="4000" dirty="0" err="1"/>
              <a:t>lao</a:t>
            </a:r>
            <a:r>
              <a:rPr lang="en-US" sz="4000" dirty="0"/>
              <a:t> </a:t>
            </a:r>
            <a:r>
              <a:rPr lang="en-US" sz="4000" dirty="0" err="1"/>
              <a:t>phổi</a:t>
            </a:r>
            <a:r>
              <a:rPr lang="en-US" sz="4000" dirty="0"/>
              <a:t>?</a:t>
            </a:r>
          </a:p>
          <a:p>
            <a:pPr marL="0" indent="0">
              <a:buNone/>
            </a:pPr>
            <a:endParaRPr lang="en-US" sz="4000" dirty="0"/>
          </a:p>
          <a:p>
            <a:pPr marL="0" indent="0">
              <a:buNone/>
            </a:pPr>
            <a:r>
              <a:rPr lang="en-US" sz="4000" dirty="0"/>
              <a:t>A. </a:t>
            </a:r>
            <a:r>
              <a:rPr lang="en-US" sz="4000" dirty="0" err="1"/>
              <a:t>Không</a:t>
            </a:r>
            <a:r>
              <a:rPr lang="en-US" sz="4000" dirty="0"/>
              <a:t> </a:t>
            </a:r>
            <a:r>
              <a:rPr lang="en-US" sz="4000" dirty="0" err="1"/>
              <a:t>khí</a:t>
            </a:r>
            <a:r>
              <a:rPr lang="en-US" sz="4000" dirty="0"/>
              <a:t> ô </a:t>
            </a:r>
            <a:r>
              <a:rPr lang="en-US" sz="4000" dirty="0" err="1"/>
              <a:t>nhiễm</a:t>
            </a:r>
            <a:endParaRPr lang="en-US" sz="4000" dirty="0"/>
          </a:p>
          <a:p>
            <a:pPr marL="0" indent="0">
              <a:buNone/>
            </a:pPr>
            <a:r>
              <a:rPr lang="en-US" sz="4000" dirty="0"/>
              <a:t>B. Vi </a:t>
            </a:r>
            <a:r>
              <a:rPr lang="en-US" sz="4000" dirty="0" err="1"/>
              <a:t>khuẩn</a:t>
            </a:r>
            <a:r>
              <a:rPr lang="en-US" sz="4000" dirty="0"/>
              <a:t> Mycobacterium tuberculosis</a:t>
            </a:r>
          </a:p>
          <a:p>
            <a:pPr marL="0" indent="0">
              <a:buNone/>
            </a:pPr>
            <a:r>
              <a:rPr lang="en-US" sz="4000" dirty="0"/>
              <a:t>C. Virus</a:t>
            </a:r>
          </a:p>
          <a:p>
            <a:pPr marL="0" indent="0">
              <a:buNone/>
            </a:pPr>
            <a:r>
              <a:rPr lang="en-US" sz="4000" dirty="0"/>
              <a:t>D. </a:t>
            </a:r>
            <a:r>
              <a:rPr lang="en-US" sz="4000" dirty="0" err="1"/>
              <a:t>Nấm</a:t>
            </a:r>
            <a:endParaRPr lang="en-US" sz="4000" dirty="0"/>
          </a:p>
        </p:txBody>
      </p:sp>
      <p:sp>
        <p:nvSpPr>
          <p:cNvPr id="5" name="Oval 4"/>
          <p:cNvSpPr/>
          <p:nvPr/>
        </p:nvSpPr>
        <p:spPr>
          <a:xfrm>
            <a:off x="1206500" y="4991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p:txBody>
          <a:bodyPr>
            <a:normAutofit/>
          </a:bodyPr>
          <a:lstStyle/>
          <a:p>
            <a:pPr marL="0" indent="0">
              <a:buNone/>
            </a:pPr>
            <a:r>
              <a:rPr lang="en-US" sz="4000" b="1" dirty="0" err="1"/>
              <a:t>Câu</a:t>
            </a:r>
            <a:r>
              <a:rPr lang="en-US" sz="4000" b="1" dirty="0"/>
              <a:t> 12:</a:t>
            </a:r>
            <a:r>
              <a:rPr lang="en-US" sz="4000" dirty="0"/>
              <a:t> </a:t>
            </a:r>
            <a:r>
              <a:rPr lang="en-US" sz="4000" dirty="0" err="1"/>
              <a:t>Vì</a:t>
            </a:r>
            <a:r>
              <a:rPr lang="en-US" sz="4000" dirty="0"/>
              <a:t> </a:t>
            </a:r>
            <a:r>
              <a:rPr lang="en-US" sz="4000" dirty="0" err="1"/>
              <a:t>sao</a:t>
            </a:r>
            <a:r>
              <a:rPr lang="en-US" sz="4000" dirty="0"/>
              <a:t> </a:t>
            </a:r>
            <a:r>
              <a:rPr lang="en-US" sz="4000" dirty="0" err="1"/>
              <a:t>công</a:t>
            </a:r>
            <a:r>
              <a:rPr lang="en-US" sz="4000" dirty="0"/>
              <a:t> </a:t>
            </a:r>
            <a:r>
              <a:rPr lang="en-US" sz="4000" dirty="0" err="1"/>
              <a:t>nhân</a:t>
            </a:r>
            <a:r>
              <a:rPr lang="en-US" sz="4000" dirty="0"/>
              <a:t> </a:t>
            </a:r>
            <a:r>
              <a:rPr lang="en-US" sz="4000" dirty="0" err="1"/>
              <a:t>làm</a:t>
            </a:r>
            <a:r>
              <a:rPr lang="en-US" sz="4000" dirty="0"/>
              <a:t> </a:t>
            </a:r>
            <a:r>
              <a:rPr lang="en-US" sz="4000" dirty="0" err="1"/>
              <a:t>trong</a:t>
            </a:r>
            <a:r>
              <a:rPr lang="en-US" sz="4000" dirty="0"/>
              <a:t> </a:t>
            </a:r>
            <a:r>
              <a:rPr lang="en-US" sz="4000" dirty="0" err="1"/>
              <a:t>các</a:t>
            </a:r>
            <a:r>
              <a:rPr lang="en-US" sz="4000" dirty="0"/>
              <a:t> </a:t>
            </a:r>
            <a:r>
              <a:rPr lang="en-US" sz="4000" dirty="0" err="1"/>
              <a:t>hầm</a:t>
            </a:r>
            <a:r>
              <a:rPr lang="en-US" sz="4000" dirty="0"/>
              <a:t> </a:t>
            </a:r>
            <a:r>
              <a:rPr lang="en-US" sz="4000" dirty="0" err="1"/>
              <a:t>mỏ</a:t>
            </a:r>
            <a:r>
              <a:rPr lang="en-US" sz="4000" dirty="0"/>
              <a:t> than </a:t>
            </a:r>
            <a:r>
              <a:rPr lang="en-US" sz="4000" dirty="0" err="1"/>
              <a:t>có</a:t>
            </a:r>
            <a:r>
              <a:rPr lang="en-US" sz="4000" dirty="0"/>
              <a:t> </a:t>
            </a:r>
            <a:r>
              <a:rPr lang="en-US" sz="4000" dirty="0" err="1"/>
              <a:t>nguy</a:t>
            </a:r>
            <a:r>
              <a:rPr lang="en-US" sz="4000" dirty="0"/>
              <a:t> </a:t>
            </a:r>
            <a:r>
              <a:rPr lang="en-US" sz="4000" dirty="0" err="1"/>
              <a:t>cơ</a:t>
            </a:r>
            <a:r>
              <a:rPr lang="en-US" sz="4000" dirty="0"/>
              <a:t> </a:t>
            </a:r>
            <a:r>
              <a:rPr lang="en-US" sz="4000" dirty="0" err="1"/>
              <a:t>bị</a:t>
            </a:r>
            <a:r>
              <a:rPr lang="en-US" sz="4000" dirty="0"/>
              <a:t> </a:t>
            </a:r>
            <a:r>
              <a:rPr lang="en-US" sz="4000" dirty="0" err="1"/>
              <a:t>mắc</a:t>
            </a:r>
            <a:r>
              <a:rPr lang="en-US" sz="4000" dirty="0"/>
              <a:t> </a:t>
            </a:r>
            <a:r>
              <a:rPr lang="en-US" sz="4000" dirty="0" err="1"/>
              <a:t>bệnh</a:t>
            </a:r>
            <a:r>
              <a:rPr lang="en-US" sz="4000" dirty="0"/>
              <a:t> </a:t>
            </a:r>
            <a:r>
              <a:rPr lang="en-US" sz="4000" dirty="0" err="1"/>
              <a:t>bụi</a:t>
            </a:r>
            <a:r>
              <a:rPr lang="en-US" sz="4000" dirty="0"/>
              <a:t> </a:t>
            </a:r>
            <a:r>
              <a:rPr lang="en-US" sz="4000" dirty="0" err="1"/>
              <a:t>phổi</a:t>
            </a:r>
            <a:r>
              <a:rPr lang="en-US" sz="4000" dirty="0"/>
              <a:t> </a:t>
            </a:r>
            <a:r>
              <a:rPr lang="en-US" sz="4000" dirty="0" err="1"/>
              <a:t>cao</a:t>
            </a:r>
            <a:r>
              <a:rPr lang="en-US" sz="4000" dirty="0"/>
              <a:t>? </a:t>
            </a:r>
          </a:p>
          <a:p>
            <a:pPr marL="0" indent="0">
              <a:buNone/>
            </a:pPr>
            <a:endParaRPr lang="en-US" sz="4000" dirty="0"/>
          </a:p>
          <a:p>
            <a:pPr marL="0" indent="0">
              <a:buNone/>
            </a:pPr>
            <a:r>
              <a:rPr lang="en-US" sz="4000" dirty="0"/>
              <a:t>A.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có</a:t>
            </a:r>
            <a:r>
              <a:rPr lang="en-US" sz="4000" dirty="0"/>
              <a:t> </a:t>
            </a:r>
            <a:r>
              <a:rPr lang="en-US" sz="4000" dirty="0" err="1"/>
              <a:t>bụi</a:t>
            </a:r>
            <a:r>
              <a:rPr lang="en-US" sz="4000" dirty="0"/>
              <a:t> than, </a:t>
            </a:r>
            <a:r>
              <a:rPr lang="en-US" sz="4000" dirty="0" err="1"/>
              <a:t>cứ</a:t>
            </a:r>
            <a:r>
              <a:rPr lang="en-US" sz="4000" dirty="0"/>
              <a:t> </a:t>
            </a:r>
            <a:r>
              <a:rPr lang="en-US" sz="4000" dirty="0" err="1"/>
              <a:t>hít</a:t>
            </a:r>
            <a:r>
              <a:rPr lang="en-US" sz="4000" dirty="0"/>
              <a:t> </a:t>
            </a:r>
            <a:r>
              <a:rPr lang="en-US" sz="4000" dirty="0" err="1"/>
              <a:t>vào</a:t>
            </a:r>
            <a:r>
              <a:rPr lang="en-US" sz="4000" dirty="0"/>
              <a:t> </a:t>
            </a:r>
            <a:r>
              <a:rPr lang="en-US" sz="4000" dirty="0" err="1"/>
              <a:t>là</a:t>
            </a:r>
            <a:r>
              <a:rPr lang="en-US" sz="4000" dirty="0"/>
              <a:t> </a:t>
            </a:r>
            <a:r>
              <a:rPr lang="en-US" sz="4000" dirty="0" err="1"/>
              <a:t>sẽ</a:t>
            </a:r>
            <a:r>
              <a:rPr lang="en-US" sz="4000" dirty="0"/>
              <a:t> </a:t>
            </a:r>
            <a:r>
              <a:rPr lang="en-US" sz="4000" dirty="0" err="1"/>
              <a:t>mắc</a:t>
            </a:r>
            <a:r>
              <a:rPr lang="en-US" sz="4000" dirty="0"/>
              <a:t> </a:t>
            </a:r>
            <a:r>
              <a:rPr lang="en-US" sz="4000" dirty="0" err="1"/>
              <a:t>bệnh</a:t>
            </a:r>
            <a:endParaRPr lang="en-US" sz="4000" dirty="0"/>
          </a:p>
          <a:p>
            <a:pPr marL="0" indent="0">
              <a:buNone/>
            </a:pPr>
            <a:r>
              <a:rPr lang="en-US" sz="4000" dirty="0"/>
              <a:t>B.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quá</a:t>
            </a:r>
            <a:r>
              <a:rPr lang="en-US" sz="4000" dirty="0"/>
              <a:t> </a:t>
            </a:r>
            <a:r>
              <a:rPr lang="en-US" sz="4000" dirty="0" err="1"/>
              <a:t>sức</a:t>
            </a:r>
            <a:r>
              <a:rPr lang="en-US" sz="4000" dirty="0"/>
              <a:t> </a:t>
            </a:r>
            <a:r>
              <a:rPr lang="en-US" sz="4000" dirty="0" err="1"/>
              <a:t>nên</a:t>
            </a:r>
            <a:r>
              <a:rPr lang="en-US" sz="4000" dirty="0"/>
              <a:t> </a:t>
            </a:r>
            <a:r>
              <a:rPr lang="en-US" sz="4000" dirty="0" err="1"/>
              <a:t>dễ</a:t>
            </a:r>
            <a:r>
              <a:rPr lang="en-US" sz="4000" dirty="0"/>
              <a:t> </a:t>
            </a:r>
            <a:r>
              <a:rPr lang="en-US" sz="4000" dirty="0" err="1"/>
              <a:t>bị</a:t>
            </a:r>
            <a:r>
              <a:rPr lang="en-US" sz="4000" dirty="0"/>
              <a:t> </a:t>
            </a:r>
            <a:r>
              <a:rPr lang="en-US" sz="4000" dirty="0" err="1"/>
              <a:t>bệnh</a:t>
            </a:r>
            <a:endParaRPr lang="en-US" sz="4000" dirty="0"/>
          </a:p>
          <a:p>
            <a:pPr marL="0" indent="0">
              <a:buNone/>
            </a:pPr>
            <a:r>
              <a:rPr lang="en-US" sz="4000" dirty="0"/>
              <a:t>C. </a:t>
            </a:r>
            <a:r>
              <a:rPr lang="en-US" sz="4000" dirty="0" err="1"/>
              <a:t>Hệ</a:t>
            </a:r>
            <a:r>
              <a:rPr lang="en-US" sz="4000" dirty="0"/>
              <a:t> </a:t>
            </a:r>
            <a:r>
              <a:rPr lang="en-US" sz="4000" dirty="0" err="1"/>
              <a:t>bài</a:t>
            </a:r>
            <a:r>
              <a:rPr lang="en-US" sz="4000" dirty="0"/>
              <a:t> </a:t>
            </a:r>
            <a:r>
              <a:rPr lang="en-US" sz="4000" dirty="0" err="1"/>
              <a:t>tiết</a:t>
            </a:r>
            <a:r>
              <a:rPr lang="en-US" sz="4000" dirty="0"/>
              <a:t> </a:t>
            </a:r>
            <a:r>
              <a:rPr lang="en-US" sz="4000" dirty="0" err="1"/>
              <a:t>không</a:t>
            </a:r>
            <a:r>
              <a:rPr lang="en-US" sz="4000" dirty="0"/>
              <a:t> </a:t>
            </a:r>
            <a:r>
              <a:rPr lang="en-US" sz="4000" dirty="0" err="1"/>
              <a:t>bài</a:t>
            </a:r>
            <a:r>
              <a:rPr lang="en-US" sz="4000" dirty="0"/>
              <a:t> </a:t>
            </a:r>
            <a:r>
              <a:rPr lang="en-US" sz="4000" dirty="0" err="1"/>
              <a:t>tiết</a:t>
            </a:r>
            <a:r>
              <a:rPr lang="en-US" sz="4000" dirty="0"/>
              <a:t> </a:t>
            </a:r>
            <a:r>
              <a:rPr lang="en-US" sz="4000" dirty="0" err="1"/>
              <a:t>hết</a:t>
            </a:r>
            <a:r>
              <a:rPr lang="en-US" sz="4000" dirty="0"/>
              <a:t> </a:t>
            </a:r>
            <a:r>
              <a:rPr lang="en-US" sz="4000" dirty="0" err="1"/>
              <a:t>bụi</a:t>
            </a:r>
            <a:r>
              <a:rPr lang="en-US" sz="4000" dirty="0"/>
              <a:t> than </a:t>
            </a:r>
            <a:r>
              <a:rPr lang="en-US" sz="4000" dirty="0" err="1"/>
              <a:t>hít</a:t>
            </a:r>
            <a:r>
              <a:rPr lang="en-US" sz="4000" dirty="0"/>
              <a:t> </a:t>
            </a:r>
            <a:r>
              <a:rPr lang="en-US" sz="4000" dirty="0" err="1"/>
              <a:t>vào</a:t>
            </a:r>
            <a:endParaRPr lang="en-US" sz="4000" dirty="0"/>
          </a:p>
          <a:p>
            <a:pPr marL="0" indent="0">
              <a:buNone/>
            </a:pPr>
            <a:r>
              <a:rPr lang="en-US" sz="4000" dirty="0"/>
              <a:t>D. </a:t>
            </a:r>
            <a:r>
              <a:rPr lang="en-US" sz="4000" dirty="0" err="1"/>
              <a:t>Vì</a:t>
            </a:r>
            <a:r>
              <a:rPr lang="en-US" sz="4000" dirty="0"/>
              <a:t> </a:t>
            </a:r>
            <a:r>
              <a:rPr lang="en-US" sz="4000" dirty="0" err="1"/>
              <a:t>hít</a:t>
            </a:r>
            <a:r>
              <a:rPr lang="en-US" sz="4000" dirty="0"/>
              <a:t> </a:t>
            </a:r>
            <a:r>
              <a:rPr lang="en-US" sz="4000" dirty="0" err="1"/>
              <a:t>vào</a:t>
            </a:r>
            <a:r>
              <a:rPr lang="en-US" sz="4000" dirty="0"/>
              <a:t> </a:t>
            </a:r>
            <a:r>
              <a:rPr lang="en-US" sz="4000" dirty="0" err="1"/>
              <a:t>nhiều</a:t>
            </a:r>
            <a:r>
              <a:rPr lang="en-US" sz="4000" dirty="0"/>
              <a:t> </a:t>
            </a:r>
            <a:r>
              <a:rPr lang="en-US" sz="4000" dirty="0" err="1"/>
              <a:t>bụi</a:t>
            </a:r>
            <a:r>
              <a:rPr lang="en-US" sz="4000" dirty="0"/>
              <a:t> than,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không</a:t>
            </a:r>
            <a:r>
              <a:rPr lang="en-US" sz="4000" dirty="0"/>
              <a:t> </a:t>
            </a:r>
            <a:r>
              <a:rPr lang="en-US" sz="4000" dirty="0" err="1"/>
              <a:t>thể</a:t>
            </a:r>
            <a:r>
              <a:rPr lang="en-US" sz="4000" dirty="0"/>
              <a:t> </a:t>
            </a:r>
            <a:r>
              <a:rPr lang="en-US" sz="4000" dirty="0" err="1"/>
              <a:t>lọc</a:t>
            </a:r>
            <a:r>
              <a:rPr lang="en-US" sz="4000" dirty="0"/>
              <a:t> </a:t>
            </a:r>
            <a:r>
              <a:rPr lang="en-US" sz="4000" dirty="0" err="1"/>
              <a:t>sạch</a:t>
            </a:r>
            <a:r>
              <a:rPr lang="en-US" sz="4000" dirty="0"/>
              <a:t> </a:t>
            </a:r>
            <a:r>
              <a:rPr lang="en-US" sz="4000" dirty="0" err="1"/>
              <a:t>hết</a:t>
            </a:r>
            <a:r>
              <a:rPr lang="en-US" sz="4000" dirty="0"/>
              <a:t> </a:t>
            </a:r>
            <a:r>
              <a:rPr lang="en-US" sz="4000" dirty="0" err="1"/>
              <a:t>được</a:t>
            </a:r>
            <a:endParaRPr lang="en-US" sz="4000" dirty="0"/>
          </a:p>
        </p:txBody>
      </p:sp>
      <p:sp>
        <p:nvSpPr>
          <p:cNvPr id="5" name="Oval 4"/>
          <p:cNvSpPr/>
          <p:nvPr/>
        </p:nvSpPr>
        <p:spPr>
          <a:xfrm>
            <a:off x="1206500" y="6972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19575"/>
            <a:ext cx="15773400" cy="1988345"/>
          </a:xfrm>
        </p:spPr>
        <p:txBody>
          <a:bodyPr>
            <a:noAutofit/>
          </a:bodyPr>
          <a:lstStyle/>
          <a:p>
            <a:r>
              <a:rPr lang="en-US" sz="4000" dirty="0" err="1">
                <a:solidFill>
                  <a:srgbClr val="C00000"/>
                </a:solidFill>
                <a:latin typeface="Times New Roman" pitchFamily="18" charset="0"/>
                <a:cs typeface="Times New Roman" pitchFamily="18" charset="0"/>
              </a:rPr>
              <a:t>Bạn</a:t>
            </a:r>
            <a:r>
              <a:rPr lang="en-US" sz="4000" dirty="0">
                <a:solidFill>
                  <a:srgbClr val="C00000"/>
                </a:solidFill>
                <a:latin typeface="Times New Roman" pitchFamily="18" charset="0"/>
                <a:cs typeface="Times New Roman" pitchFamily="18" charset="0"/>
              </a:rPr>
              <a:t> Nam </a:t>
            </a:r>
            <a:r>
              <a:rPr lang="en-US" sz="4000" dirty="0" err="1">
                <a:solidFill>
                  <a:srgbClr val="C00000"/>
                </a:solidFill>
                <a:latin typeface="Times New Roman" pitchFamily="18" charset="0"/>
                <a:cs typeface="Times New Roman" pitchFamily="18" charset="0"/>
              </a:rPr>
              <a:t>cho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rằng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một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vẫn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gần</a:t>
            </a:r>
            <a:r>
              <a:rPr lang="en-US" sz="4000" dirty="0">
                <a:solidFill>
                  <a:srgbClr val="C00000"/>
                </a:solidFill>
                <a:latin typeface="Times New Roman" pitchFamily="18" charset="0"/>
                <a:cs typeface="Times New Roman" pitchFamily="18" charset="0"/>
              </a:rPr>
              <a:t> 100 </a:t>
            </a:r>
            <a:r>
              <a:rPr lang="en-US" sz="4000" dirty="0" err="1">
                <a:solidFill>
                  <a:srgbClr val="C00000"/>
                </a:solidFill>
                <a:latin typeface="Times New Roman" pitchFamily="18" charset="0"/>
                <a:cs typeface="Times New Roman" pitchFamily="18" charset="0"/>
              </a:rPr>
              <a:t>tuổi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Chứng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12290" name="Picture 2" descr="Tiềm ẩn các tác hại của thuốc lá thuốc lào với người gi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71700"/>
            <a:ext cx="10392468"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8648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nguy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mạch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còn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quanh</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744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800" b="1" dirty="0">
                <a:solidFill>
                  <a:srgbClr val="C00000"/>
                </a:solidFill>
                <a:latin typeface="Times New Roman" pitchFamily="18" charset="0"/>
                <a:cs typeface="Times New Roman" pitchFamily="18" charset="0"/>
              </a:rPr>
              <a:t>YÊU CẦU VỀ NHÀ</a:t>
            </a:r>
          </a:p>
        </p:txBody>
      </p:sp>
      <p:sp>
        <p:nvSpPr>
          <p:cNvPr id="2" name="TextBox 1"/>
          <p:cNvSpPr txBox="1"/>
          <p:nvPr/>
        </p:nvSpPr>
        <p:spPr>
          <a:xfrm>
            <a:off x="4419600" y="2171700"/>
            <a:ext cx="12420600" cy="2554545"/>
          </a:xfrm>
          <a:prstGeom prst="rect">
            <a:avLst/>
          </a:prstGeom>
          <a:noFill/>
        </p:spPr>
        <p:txBody>
          <a:bodyPr wrap="square" rtlCol="0">
            <a:spAutoFit/>
          </a:bodyPr>
          <a:lstStyle/>
          <a:p>
            <a:pPr marL="571500" indent="-571500">
              <a:buFont typeface="Arial" pitchFamily="34" charset="0"/>
              <a:buChar char="•"/>
            </a:pPr>
            <a:r>
              <a:rPr lang="en-US" sz="4000" dirty="0" err="1">
                <a:solidFill>
                  <a:srgbClr val="7030A0"/>
                </a:solidFill>
              </a:rPr>
              <a:t>Thuyết</a:t>
            </a:r>
            <a:r>
              <a:rPr lang="en-US" sz="4000" dirty="0">
                <a:solidFill>
                  <a:srgbClr val="7030A0"/>
                </a:solidFill>
              </a:rPr>
              <a:t> </a:t>
            </a:r>
            <a:r>
              <a:rPr lang="en-US" sz="4000" dirty="0" err="1">
                <a:solidFill>
                  <a:srgbClr val="7030A0"/>
                </a:solidFill>
              </a:rPr>
              <a:t>phục</a:t>
            </a:r>
            <a:r>
              <a:rPr lang="en-US" sz="4000" dirty="0">
                <a:solidFill>
                  <a:srgbClr val="7030A0"/>
                </a:solidFill>
              </a:rPr>
              <a:t> </a:t>
            </a:r>
            <a:r>
              <a:rPr lang="en-US" sz="4000" dirty="0" err="1">
                <a:solidFill>
                  <a:srgbClr val="7030A0"/>
                </a:solidFill>
              </a:rPr>
              <a:t>một</a:t>
            </a:r>
            <a:r>
              <a:rPr lang="en-US" sz="4000" dirty="0">
                <a:solidFill>
                  <a:srgbClr val="7030A0"/>
                </a:solidFill>
              </a:rPr>
              <a:t> </a:t>
            </a:r>
            <a:r>
              <a:rPr lang="en-US" sz="4000" dirty="0" err="1">
                <a:solidFill>
                  <a:srgbClr val="7030A0"/>
                </a:solidFill>
              </a:rPr>
              <a:t>người</a:t>
            </a:r>
            <a:r>
              <a:rPr lang="en-US" sz="4000" dirty="0">
                <a:solidFill>
                  <a:srgbClr val="7030A0"/>
                </a:solidFill>
              </a:rPr>
              <a:t> </a:t>
            </a:r>
            <a:r>
              <a:rPr lang="en-US" sz="4000" dirty="0" err="1">
                <a:solidFill>
                  <a:srgbClr val="7030A0"/>
                </a:solidFill>
              </a:rPr>
              <a:t>bỏ</a:t>
            </a:r>
            <a:r>
              <a:rPr lang="en-US" sz="4000" dirty="0">
                <a:solidFill>
                  <a:srgbClr val="7030A0"/>
                </a:solidFill>
              </a:rPr>
              <a:t> </a:t>
            </a:r>
            <a:r>
              <a:rPr lang="en-US" sz="4000" dirty="0" err="1">
                <a:solidFill>
                  <a:srgbClr val="7030A0"/>
                </a:solidFill>
              </a:rPr>
              <a:t>thuốc</a:t>
            </a:r>
            <a:r>
              <a:rPr lang="en-US" sz="4000" dirty="0">
                <a:solidFill>
                  <a:srgbClr val="7030A0"/>
                </a:solidFill>
              </a:rPr>
              <a:t> </a:t>
            </a:r>
            <a:r>
              <a:rPr lang="en-US" sz="4000" dirty="0" err="1">
                <a:solidFill>
                  <a:srgbClr val="7030A0"/>
                </a:solidFill>
              </a:rPr>
              <a:t>lá</a:t>
            </a:r>
            <a:r>
              <a:rPr lang="en-US" sz="4000" dirty="0">
                <a:solidFill>
                  <a:srgbClr val="7030A0"/>
                </a:solidFill>
              </a:rPr>
              <a:t>/ </a:t>
            </a:r>
            <a:r>
              <a:rPr lang="en-US" sz="4000" dirty="0" err="1">
                <a:solidFill>
                  <a:srgbClr val="7030A0"/>
                </a:solidFill>
              </a:rPr>
              <a:t>giữ</a:t>
            </a:r>
            <a:r>
              <a:rPr lang="en-US" sz="4000" dirty="0">
                <a:solidFill>
                  <a:srgbClr val="7030A0"/>
                </a:solidFill>
              </a:rPr>
              <a:t> </a:t>
            </a:r>
            <a:r>
              <a:rPr lang="en-US" sz="4000" dirty="0" err="1">
                <a:solidFill>
                  <a:srgbClr val="7030A0"/>
                </a:solidFill>
              </a:rPr>
              <a:t>sức</a:t>
            </a:r>
            <a:r>
              <a:rPr lang="en-US" sz="4000" dirty="0">
                <a:solidFill>
                  <a:srgbClr val="7030A0"/>
                </a:solidFill>
              </a:rPr>
              <a:t> </a:t>
            </a:r>
            <a:r>
              <a:rPr lang="en-US" sz="4000" dirty="0" err="1">
                <a:solidFill>
                  <a:srgbClr val="7030A0"/>
                </a:solidFill>
              </a:rPr>
              <a:t>khỏe</a:t>
            </a:r>
            <a:r>
              <a:rPr lang="en-US" sz="4000" dirty="0">
                <a:solidFill>
                  <a:srgbClr val="7030A0"/>
                </a:solidFill>
              </a:rPr>
              <a:t> </a:t>
            </a:r>
            <a:r>
              <a:rPr lang="en-US" sz="4000" dirty="0" err="1">
                <a:solidFill>
                  <a:srgbClr val="7030A0"/>
                </a:solidFill>
              </a:rPr>
              <a:t>đường</a:t>
            </a:r>
            <a:r>
              <a:rPr lang="en-US" sz="4000" dirty="0">
                <a:solidFill>
                  <a:srgbClr val="7030A0"/>
                </a:solidFill>
              </a:rPr>
              <a:t> </a:t>
            </a:r>
            <a:r>
              <a:rPr lang="en-US" sz="4000" dirty="0" err="1">
                <a:solidFill>
                  <a:srgbClr val="7030A0"/>
                </a:solidFill>
              </a:rPr>
              <a:t>hô</a:t>
            </a:r>
            <a:r>
              <a:rPr lang="en-US" sz="4000" dirty="0">
                <a:solidFill>
                  <a:srgbClr val="7030A0"/>
                </a:solidFill>
              </a:rPr>
              <a:t> </a:t>
            </a:r>
            <a:r>
              <a:rPr lang="en-US" sz="4000" dirty="0" err="1">
                <a:solidFill>
                  <a:srgbClr val="7030A0"/>
                </a:solidFill>
              </a:rPr>
              <a:t>hấp</a:t>
            </a:r>
            <a:r>
              <a:rPr lang="en-US" sz="4000" dirty="0">
                <a:solidFill>
                  <a:srgbClr val="7030A0"/>
                </a:solidFill>
              </a:rPr>
              <a:t>.</a:t>
            </a:r>
          </a:p>
          <a:p>
            <a:pPr marL="571500" indent="-571500">
              <a:buFont typeface="Arial" pitchFamily="34" charset="0"/>
              <a:buChar char="•"/>
            </a:pPr>
            <a:r>
              <a:rPr lang="en-US" sz="4000" dirty="0" err="1">
                <a:solidFill>
                  <a:srgbClr val="7030A0"/>
                </a:solidFill>
              </a:rPr>
              <a:t>Viết</a:t>
            </a:r>
            <a:r>
              <a:rPr lang="en-US" sz="4000" dirty="0">
                <a:solidFill>
                  <a:srgbClr val="7030A0"/>
                </a:solidFill>
              </a:rPr>
              <a:t> </a:t>
            </a:r>
            <a:r>
              <a:rPr lang="en-US" sz="4000" dirty="0" err="1">
                <a:solidFill>
                  <a:srgbClr val="7030A0"/>
                </a:solidFill>
              </a:rPr>
              <a:t>vào</a:t>
            </a:r>
            <a:r>
              <a:rPr lang="en-US" sz="4000" dirty="0">
                <a:solidFill>
                  <a:srgbClr val="7030A0"/>
                </a:solidFill>
              </a:rPr>
              <a:t> </a:t>
            </a:r>
            <a:r>
              <a:rPr lang="en-US" sz="4000" dirty="0" err="1">
                <a:solidFill>
                  <a:srgbClr val="7030A0"/>
                </a:solidFill>
              </a:rPr>
              <a:t>hồ</a:t>
            </a:r>
            <a:r>
              <a:rPr lang="en-US" sz="4000" dirty="0">
                <a:solidFill>
                  <a:srgbClr val="7030A0"/>
                </a:solidFill>
              </a:rPr>
              <a:t> </a:t>
            </a:r>
            <a:r>
              <a:rPr lang="en-US" sz="4000" dirty="0" err="1">
                <a:solidFill>
                  <a:srgbClr val="7030A0"/>
                </a:solidFill>
              </a:rPr>
              <a:t>sơ</a:t>
            </a:r>
            <a:r>
              <a:rPr lang="en-US" sz="4000" dirty="0">
                <a:solidFill>
                  <a:srgbClr val="7030A0"/>
                </a:solidFill>
              </a:rPr>
              <a:t> </a:t>
            </a:r>
            <a:r>
              <a:rPr lang="en-US" sz="4000" dirty="0" err="1">
                <a:solidFill>
                  <a:srgbClr val="7030A0"/>
                </a:solidFill>
              </a:rPr>
              <a:t>học</a:t>
            </a:r>
            <a:r>
              <a:rPr lang="en-US" sz="4000" dirty="0">
                <a:solidFill>
                  <a:srgbClr val="7030A0"/>
                </a:solidFill>
              </a:rPr>
              <a:t> </a:t>
            </a:r>
            <a:r>
              <a:rPr lang="en-US" sz="4000" dirty="0" err="1">
                <a:solidFill>
                  <a:srgbClr val="7030A0"/>
                </a:solidFill>
              </a:rPr>
              <a:t>tập</a:t>
            </a:r>
            <a:endParaRPr lang="en-US" sz="4000" dirty="0">
              <a:solidFill>
                <a:srgbClr val="7030A0"/>
              </a:solidFill>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27AB-B0A5-4F8A-3DD0-D5D0E3CEB203}"/>
            </a:ext>
          </a:extLst>
        </p:cNvPr>
        <p:cNvGrpSpPr/>
        <p:nvPr/>
      </p:nvGrpSpPr>
      <p:grpSpPr>
        <a:xfrm>
          <a:off x="0" y="0"/>
          <a:ext cx="0" cy="0"/>
          <a:chOff x="0" y="0"/>
          <a:chExt cx="0" cy="0"/>
        </a:xfrm>
      </p:grpSpPr>
      <p:pic>
        <p:nvPicPr>
          <p:cNvPr id="8" name="Picture 7" descr="Hệ hô hấp ở người">
            <a:extLst>
              <a:ext uri="{FF2B5EF4-FFF2-40B4-BE49-F238E27FC236}">
                <a16:creationId xmlns:a16="http://schemas.microsoft.com/office/drawing/2014/main" id="{3A74C559-698E-E73E-A495-574A358318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0" y="266700"/>
            <a:ext cx="5505450" cy="9753599"/>
          </a:xfrm>
          <a:prstGeom prst="rect">
            <a:avLst/>
          </a:prstGeom>
          <a:noFill/>
          <a:ln>
            <a:noFill/>
          </a:ln>
        </p:spPr>
      </p:pic>
      <p:sp>
        <p:nvSpPr>
          <p:cNvPr id="10" name="TextBox 9">
            <a:extLst>
              <a:ext uri="{FF2B5EF4-FFF2-40B4-BE49-F238E27FC236}">
                <a16:creationId xmlns:a16="http://schemas.microsoft.com/office/drawing/2014/main" id="{5A0304D8-6BDA-9691-C88E-0DED20FF17AF}"/>
              </a:ext>
            </a:extLst>
          </p:cNvPr>
          <p:cNvSpPr txBox="1"/>
          <p:nvPr/>
        </p:nvSpPr>
        <p:spPr>
          <a:xfrm>
            <a:off x="304800" y="281940"/>
            <a:ext cx="12877800" cy="707886"/>
          </a:xfrm>
          <a:prstGeom prst="rect">
            <a:avLst/>
          </a:prstGeom>
          <a:noFill/>
        </p:spPr>
        <p:txBody>
          <a:bodyPr wrap="square">
            <a:spAutoFit/>
          </a:bodyPr>
          <a:lstStyle/>
          <a:p>
            <a:r>
              <a:rPr lang="en-US" sz="4000" i="1">
                <a:solidFill>
                  <a:srgbClr val="C00000"/>
                </a:solidFill>
                <a:latin typeface="Times New Roman" panose="02020603050405020304" pitchFamily="18" charset="0"/>
                <a:cs typeface="Times New Roman" panose="02020603050405020304" pitchFamily="18" charset="0"/>
              </a:rPr>
              <a:t> Nêu đặc điểm và chức năng của mỗi cơ quan?</a:t>
            </a:r>
            <a:r>
              <a:rPr lang="en-US" sz="4000"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4000">
              <a:solidFill>
                <a:srgbClr val="C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75D7DEB-C631-EA0A-6B6B-4AB1BB578A41}"/>
              </a:ext>
            </a:extLst>
          </p:cNvPr>
          <p:cNvSpPr txBox="1"/>
          <p:nvPr/>
        </p:nvSpPr>
        <p:spPr>
          <a:xfrm>
            <a:off x="575310" y="1005066"/>
            <a:ext cx="11388090" cy="8710077"/>
          </a:xfrm>
          <a:prstGeom prst="rect">
            <a:avLst/>
          </a:prstGeom>
          <a:noFill/>
        </p:spPr>
        <p:txBody>
          <a:bodyPr wrap="square">
            <a:spAutoFit/>
          </a:bodyPr>
          <a:lstStyle/>
          <a:p>
            <a:r>
              <a:rPr lang="en-US" sz="4000">
                <a:solidFill>
                  <a:srgbClr val="002060"/>
                </a:solidFill>
                <a:latin typeface="Times New Roman" panose="02020603050405020304" pitchFamily="18" charset="0"/>
                <a:cs typeface="Times New Roman" panose="02020603050405020304" pitchFamily="18" charset="0"/>
              </a:rPr>
              <a:t>- Mũi có lớp niêm mạc tiết chất nhầy, có nhiều lông mũi và lớp mao mạch dày đặc giúp ngăn bụi, làm ẩm, làm ấm không khí vào phổi. </a:t>
            </a:r>
            <a:endParaRPr lang="en-SG" sz="4000">
              <a:solidFill>
                <a:srgbClr val="002060"/>
              </a:solidFill>
              <a:latin typeface="Times New Roman" panose="02020603050405020304" pitchFamily="18" charset="0"/>
              <a:cs typeface="Times New Roman" panose="02020603050405020304" pitchFamily="18" charset="0"/>
            </a:endParaRPr>
          </a:p>
          <a:p>
            <a:r>
              <a:rPr lang="en-US" sz="4000">
                <a:solidFill>
                  <a:srgbClr val="FFC000"/>
                </a:solidFill>
                <a:latin typeface="Times New Roman" panose="02020603050405020304" pitchFamily="18" charset="0"/>
                <a:cs typeface="Times New Roman" panose="02020603050405020304" pitchFamily="18" charset="0"/>
              </a:rPr>
              <a:t>- Thanh quản có nắp thanh quản, có thể cử động để dậy kín đường hô hấp khi nuốt thức ăn. </a:t>
            </a:r>
            <a:endParaRPr lang="en-SG" sz="4000">
              <a:solidFill>
                <a:srgbClr val="FFC000"/>
              </a:solidFill>
              <a:latin typeface="Times New Roman" panose="02020603050405020304" pitchFamily="18" charset="0"/>
              <a:cs typeface="Times New Roman" panose="02020603050405020304" pitchFamily="18" charset="0"/>
            </a:endParaRPr>
          </a:p>
          <a:p>
            <a:r>
              <a:rPr lang="en-US" sz="4000">
                <a:solidFill>
                  <a:srgbClr val="0070C0"/>
                </a:solidFill>
                <a:latin typeface="Times New Roman" panose="02020603050405020304" pitchFamily="18" charset="0"/>
                <a:cs typeface="Times New Roman" panose="02020603050405020304" pitchFamily="18" charset="0"/>
              </a:rPr>
              <a:t>- Khí quản có lớp niêm mạc tiết chất nhầy với nhiều lông rung chuyển động liên tục, dẫn khí từ ngoài vào. </a:t>
            </a:r>
            <a:endParaRPr lang="en-SG" sz="4000">
              <a:solidFill>
                <a:srgbClr val="0070C0"/>
              </a:solidFill>
              <a:latin typeface="Times New Roman" panose="02020603050405020304" pitchFamily="18" charset="0"/>
              <a:cs typeface="Times New Roman" panose="02020603050405020304" pitchFamily="18" charset="0"/>
            </a:endParaRPr>
          </a:p>
          <a:p>
            <a:r>
              <a:rPr lang="en-US" sz="4000">
                <a:solidFill>
                  <a:srgbClr val="00B050"/>
                </a:solidFill>
                <a:latin typeface="Times New Roman" panose="02020603050405020304" pitchFamily="18" charset="0"/>
                <a:cs typeface="Times New Roman" panose="02020603050405020304" pitchFamily="18" charset="0"/>
              </a:rPr>
              <a:t>- Phế quản và tiểu phế quản dẫn khí vào phổi rồi đến phế nang. </a:t>
            </a:r>
            <a:endParaRPr lang="en-SG" sz="4000">
              <a:solidFill>
                <a:srgbClr val="00B050"/>
              </a:solidFill>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Phổi gồm nhiều phế nang (là nơi diễn ra quá trình trao đổi khí). </a:t>
            </a:r>
            <a:endParaRPr lang="en-SG" sz="4000">
              <a:latin typeface="Times New Roman" panose="02020603050405020304" pitchFamily="18" charset="0"/>
              <a:cs typeface="Times New Roman" panose="02020603050405020304" pitchFamily="18" charset="0"/>
            </a:endParaRPr>
          </a:p>
          <a:p>
            <a:r>
              <a:rPr lang="en-US" sz="4000">
                <a:solidFill>
                  <a:srgbClr val="7030A0"/>
                </a:solidFill>
                <a:latin typeface="Times New Roman" panose="02020603050405020304" pitchFamily="18" charset="0"/>
                <a:cs typeface="Times New Roman" panose="02020603050405020304" pitchFamily="18" charset="0"/>
              </a:rPr>
              <a:t>- Phế nang được bao bọc bởi hệ thống mạch máu dày đặc giúp quá trình trao đổi khí diễn ra dễ dàng</a:t>
            </a:r>
            <a:r>
              <a:rPr lang="en-US" sz="4000">
                <a:latin typeface="Times New Roman" panose="02020603050405020304" pitchFamily="18" charset="0"/>
                <a:cs typeface="Times New Roman" panose="02020603050405020304" pitchFamily="18" charset="0"/>
              </a:rPr>
              <a:t>. </a:t>
            </a:r>
            <a:endParaRPr lang="en-SG"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endParaRPr lang="en-SG"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51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575" y="160338"/>
            <a:ext cx="9479281" cy="707886"/>
          </a:xfrm>
          <a:prstGeom prst="rect">
            <a:avLst/>
          </a:prstGeom>
          <a:noFill/>
        </p:spPr>
        <p:txBody>
          <a:bodyPr wrap="square" rtlCol="0">
            <a:spAutoFit/>
          </a:bodyPr>
          <a:lstStyle/>
          <a:p>
            <a:r>
              <a:rPr lang="en-US" sz="4000" b="1">
                <a:solidFill>
                  <a:srgbClr val="002060"/>
                </a:solidFill>
                <a:latin typeface="Times New Roman" pitchFamily="18" charset="0"/>
                <a:cs typeface="Times New Roman" pitchFamily="18" charset="0"/>
              </a:rPr>
              <a:t>2. Chức năng của hệ hô hấp</a:t>
            </a:r>
            <a:endParaRPr lang="en-US" sz="4000" b="1" dirty="0">
              <a:solidFill>
                <a:srgbClr val="00206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descr="Sự thông khí ở phổi">
            <a:extLst>
              <a:ext uri="{FF2B5EF4-FFF2-40B4-BE49-F238E27FC236}">
                <a16:creationId xmlns:a16="http://schemas.microsoft.com/office/drawing/2014/main" id="{1C465F88-0E1F-A303-1066-BA6CA95E4C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1" y="342900"/>
            <a:ext cx="8260080" cy="9753600"/>
          </a:xfrm>
          <a:prstGeom prst="rect">
            <a:avLst/>
          </a:prstGeom>
          <a:noFill/>
          <a:ln>
            <a:noFill/>
          </a:ln>
        </p:spPr>
      </p:pic>
      <p:sp>
        <p:nvSpPr>
          <p:cNvPr id="7" name="TextBox 6">
            <a:extLst>
              <a:ext uri="{FF2B5EF4-FFF2-40B4-BE49-F238E27FC236}">
                <a16:creationId xmlns:a16="http://schemas.microsoft.com/office/drawing/2014/main" id="{0DB415CB-0189-87C5-0592-B33FD6E0D082}"/>
              </a:ext>
            </a:extLst>
          </p:cNvPr>
          <p:cNvSpPr txBox="1"/>
          <p:nvPr/>
        </p:nvSpPr>
        <p:spPr>
          <a:xfrm>
            <a:off x="270511" y="790015"/>
            <a:ext cx="9178290" cy="1938992"/>
          </a:xfrm>
          <a:prstGeom prst="rect">
            <a:avLst/>
          </a:prstGeom>
          <a:noFill/>
        </p:spPr>
        <p:txBody>
          <a:bodyPr wrap="square">
            <a:spAutoFit/>
          </a:bodyPr>
          <a:lstStyle/>
          <a:p>
            <a:pPr algn="just"/>
            <a:r>
              <a:rPr lang="en-US" sz="4000" i="1">
                <a:solidFill>
                  <a:srgbClr val="C00000"/>
                </a:solidFill>
                <a:effectLst/>
                <a:latin typeface="Times New Roman" panose="02020603050405020304" pitchFamily="18" charset="0"/>
                <a:ea typeface="Times New Roman" panose="02020603050405020304" pitchFamily="18" charset="0"/>
              </a:rPr>
              <a:t>Quan sát hình 34.2, mô tả hoạt động của cơ xương và sự thay đổi thể tích lồng ngực khi cử động hô hấp?</a:t>
            </a:r>
            <a:endParaRPr lang="en-SG" sz="4000">
              <a:solidFill>
                <a:srgbClr val="C0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0E7F93D1-7ECE-019F-0BAB-5658166C964B}"/>
              </a:ext>
            </a:extLst>
          </p:cNvPr>
          <p:cNvSpPr txBox="1"/>
          <p:nvPr/>
        </p:nvSpPr>
        <p:spPr>
          <a:xfrm>
            <a:off x="0" y="2729007"/>
            <a:ext cx="9479281" cy="4601260"/>
          </a:xfrm>
          <a:prstGeom prst="rect">
            <a:avLst/>
          </a:prstGeom>
          <a:noFill/>
        </p:spPr>
        <p:txBody>
          <a:bodyPr wrap="square">
            <a:spAutoFit/>
          </a:bodyPr>
          <a:lstStyle/>
          <a:p>
            <a:pPr algn="just"/>
            <a:r>
              <a:rPr lang="en-US" sz="3600" b="1" i="1">
                <a:solidFill>
                  <a:srgbClr val="C00000"/>
                </a:solidFill>
                <a:effectLst/>
                <a:latin typeface="Times New Roman" panose="02020603050405020304" pitchFamily="18" charset="0"/>
                <a:ea typeface="Times New Roman" panose="02020603050405020304" pitchFamily="18" charset="0"/>
              </a:rPr>
              <a:t>* Làm tăng thể tích lồng ngực:</a:t>
            </a:r>
            <a:endParaRPr lang="en-SG" sz="3600">
              <a:solidFill>
                <a:srgbClr val="C00000"/>
              </a:solidFill>
              <a:effectLst/>
              <a:latin typeface="Times New Roman" panose="02020603050405020304" pitchFamily="18" charset="0"/>
              <a:ea typeface="Times New Roman" panose="02020603050405020304" pitchFamily="18" charset="0"/>
            </a:endParaRPr>
          </a:p>
          <a:p>
            <a:pPr algn="just"/>
            <a:r>
              <a:rPr lang="en-US" sz="3600" i="1">
                <a:solidFill>
                  <a:srgbClr val="0070C0"/>
                </a:solidFill>
                <a:effectLst/>
                <a:latin typeface="Times New Roman" panose="02020603050405020304" pitchFamily="18" charset="0"/>
                <a:ea typeface="Times New Roman" panose="02020603050405020304" pitchFamily="18" charset="0"/>
              </a:rPr>
              <a:t>+ Cơ liên sườn ngoài co → tập hợp xương ức và xương sườn có điểm tựa linh động sẽ chuyển động đồng thời theo 2 hướng: lên trên và ra 2 bên làm lồng ngực mở rộng ra 2 bên là chủ yếu.</a:t>
            </a:r>
            <a:endParaRPr lang="en-SG" sz="3600">
              <a:solidFill>
                <a:srgbClr val="0070C0"/>
              </a:solidFill>
              <a:effectLst/>
              <a:latin typeface="Times New Roman" panose="02020603050405020304" pitchFamily="18" charset="0"/>
              <a:ea typeface="Times New Roman" panose="02020603050405020304" pitchFamily="18" charset="0"/>
            </a:endParaRPr>
          </a:p>
          <a:p>
            <a:pPr algn="just"/>
            <a:r>
              <a:rPr lang="en-US" sz="3600" i="1">
                <a:solidFill>
                  <a:srgbClr val="0070C0"/>
                </a:solidFill>
                <a:effectLst/>
                <a:latin typeface="Times New Roman" panose="02020603050405020304" pitchFamily="18" charset="0"/>
                <a:ea typeface="Times New Roman" panose="02020603050405020304" pitchFamily="18" charset="0"/>
              </a:rPr>
              <a:t>+ Cơ hoành co → lồng ngực mở rộng thêm về phía dưới, ép xuống khoang bụng.</a:t>
            </a:r>
            <a:endParaRPr lang="en-SG" sz="3600">
              <a:solidFill>
                <a:srgbClr val="0070C0"/>
              </a:solidFill>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3600" b="1" i="1">
                <a:solidFill>
                  <a:srgbClr val="000000"/>
                </a:solidFill>
                <a:effectLst/>
                <a:latin typeface="Times New Roman" panose="02020603050405020304" pitchFamily="18" charset="0"/>
                <a:ea typeface="Times New Roman" panose="02020603050405020304" pitchFamily="18" charset="0"/>
              </a:rPr>
              <a:t> </a:t>
            </a:r>
            <a:endParaRPr lang="en-SG" sz="3600">
              <a:solidFill>
                <a:srgbClr val="000000"/>
              </a:solidFill>
              <a:effectLst/>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id="{70B0C3FB-2CD8-37F9-BE70-5D581C5A3A79}"/>
              </a:ext>
            </a:extLst>
          </p:cNvPr>
          <p:cNvSpPr txBox="1"/>
          <p:nvPr/>
        </p:nvSpPr>
        <p:spPr>
          <a:xfrm>
            <a:off x="-30480" y="6680180"/>
            <a:ext cx="9479281" cy="3416320"/>
          </a:xfrm>
          <a:prstGeom prst="rect">
            <a:avLst/>
          </a:prstGeom>
          <a:noFill/>
        </p:spPr>
        <p:txBody>
          <a:bodyPr wrap="square">
            <a:spAutoFit/>
          </a:bodyPr>
          <a:lstStyle/>
          <a:p>
            <a:pPr algn="just"/>
            <a:r>
              <a:rPr lang="en-US" sz="3600" b="1" i="1">
                <a:solidFill>
                  <a:srgbClr val="C00000"/>
                </a:solidFill>
                <a:effectLst/>
                <a:latin typeface="Times New Roman" panose="02020603050405020304" pitchFamily="18" charset="0"/>
                <a:ea typeface="Times New Roman" panose="02020603050405020304" pitchFamily="18" charset="0"/>
              </a:rPr>
              <a:t>* Làm giảm thể tích lồng ngực:</a:t>
            </a:r>
            <a:endParaRPr lang="en-SG" sz="3600">
              <a:solidFill>
                <a:srgbClr val="C00000"/>
              </a:solidFill>
              <a:effectLst/>
              <a:latin typeface="Times New Roman" panose="02020603050405020304" pitchFamily="18" charset="0"/>
              <a:ea typeface="Times New Roman" panose="02020603050405020304" pitchFamily="18" charset="0"/>
            </a:endParaRPr>
          </a:p>
          <a:p>
            <a:pPr algn="just"/>
            <a:r>
              <a:rPr lang="en-US" sz="3600" i="1">
                <a:solidFill>
                  <a:srgbClr val="7030A0"/>
                </a:solidFill>
                <a:effectLst/>
                <a:latin typeface="Times New Roman" panose="02020603050405020304" pitchFamily="18" charset="0"/>
                <a:ea typeface="Times New Roman" panose="02020603050405020304" pitchFamily="18" charset="0"/>
              </a:rPr>
              <a:t>+ Cơ liên sườn ngoài và cơ hoành không co nữa và giãn ra → làm lồng ngực thu nhỏ trở về vị trí cũ.</a:t>
            </a:r>
            <a:endParaRPr lang="en-SG" sz="3600">
              <a:solidFill>
                <a:srgbClr val="7030A0"/>
              </a:solidFill>
              <a:effectLst/>
              <a:latin typeface="Times New Roman" panose="02020603050405020304" pitchFamily="18" charset="0"/>
              <a:ea typeface="Times New Roman" panose="02020603050405020304" pitchFamily="18" charset="0"/>
            </a:endParaRPr>
          </a:p>
          <a:p>
            <a:pPr algn="just"/>
            <a:r>
              <a:rPr lang="en-US" sz="3600" i="1">
                <a:solidFill>
                  <a:srgbClr val="7030A0"/>
                </a:solidFill>
                <a:effectLst/>
                <a:latin typeface="Times New Roman" panose="02020603050405020304" pitchFamily="18" charset="0"/>
                <a:ea typeface="Times New Roman" panose="02020603050405020304" pitchFamily="18" charset="0"/>
              </a:rPr>
              <a:t>+ Ngoài ra còn có sự tham gia của một số cơ khác khi thở gắng sức.</a:t>
            </a:r>
            <a:r>
              <a:rPr lang="en-US" sz="3600" b="1" i="1">
                <a:solidFill>
                  <a:srgbClr val="7030A0"/>
                </a:solidFill>
                <a:effectLst/>
                <a:latin typeface="Times New Roman" panose="02020603050405020304" pitchFamily="18" charset="0"/>
                <a:ea typeface="Times New Roman" panose="02020603050405020304" pitchFamily="18" charset="0"/>
              </a:rPr>
              <a:t> </a:t>
            </a:r>
            <a:endParaRPr lang="en-SG" sz="3600">
              <a:solidFill>
                <a:srgbClr val="7030A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243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DB124-64D6-D951-3D11-97195F6C766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714D27-FAB9-9196-AEA6-F68CF079F845}"/>
              </a:ext>
            </a:extLst>
          </p:cNvPr>
          <p:cNvSpPr txBox="1"/>
          <p:nvPr/>
        </p:nvSpPr>
        <p:spPr>
          <a:xfrm>
            <a:off x="155575" y="160338"/>
            <a:ext cx="9282545" cy="707886"/>
          </a:xfrm>
          <a:prstGeom prst="rect">
            <a:avLst/>
          </a:prstGeom>
          <a:noFill/>
        </p:spPr>
        <p:txBody>
          <a:bodyPr wrap="square" rtlCol="0">
            <a:spAutoFit/>
          </a:bodyPr>
          <a:lstStyle/>
          <a:p>
            <a:r>
              <a:rPr lang="en-US" sz="4000" b="1">
                <a:solidFill>
                  <a:srgbClr val="002060"/>
                </a:solidFill>
                <a:latin typeface="Times New Roman" pitchFamily="18" charset="0"/>
                <a:cs typeface="Times New Roman" pitchFamily="18" charset="0"/>
              </a:rPr>
              <a:t>2. Chức năng của hệ hô hấp</a:t>
            </a:r>
            <a:endParaRPr lang="en-US" sz="4000" b="1" dirty="0">
              <a:solidFill>
                <a:srgbClr val="00206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a:extLst>
              <a:ext uri="{FF2B5EF4-FFF2-40B4-BE49-F238E27FC236}">
                <a16:creationId xmlns:a16="http://schemas.microsoft.com/office/drawing/2014/main" id="{82B2F52A-E45D-CD37-7FC2-970723F825AC}"/>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trao đổi khí">
            <a:extLst>
              <a:ext uri="{FF2B5EF4-FFF2-40B4-BE49-F238E27FC236}">
                <a16:creationId xmlns:a16="http://schemas.microsoft.com/office/drawing/2014/main" id="{03B732D2-9B6B-B1D9-67FA-E22A985E4E4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6719" y="155726"/>
            <a:ext cx="8538208" cy="4974728"/>
          </a:xfrm>
          <a:prstGeom prst="rect">
            <a:avLst/>
          </a:prstGeom>
          <a:noFill/>
          <a:ln>
            <a:noFill/>
          </a:ln>
        </p:spPr>
      </p:pic>
      <p:sp>
        <p:nvSpPr>
          <p:cNvPr id="8" name="TextBox 7">
            <a:extLst>
              <a:ext uri="{FF2B5EF4-FFF2-40B4-BE49-F238E27FC236}">
                <a16:creationId xmlns:a16="http://schemas.microsoft.com/office/drawing/2014/main" id="{CB08B852-4B2F-F7FB-1159-03AD04AADDF9}"/>
              </a:ext>
            </a:extLst>
          </p:cNvPr>
          <p:cNvSpPr txBox="1"/>
          <p:nvPr/>
        </p:nvSpPr>
        <p:spPr>
          <a:xfrm>
            <a:off x="9144000" y="5372100"/>
            <a:ext cx="9382990" cy="1200329"/>
          </a:xfrm>
          <a:prstGeom prst="rect">
            <a:avLst/>
          </a:prstGeom>
          <a:noFill/>
        </p:spPr>
        <p:txBody>
          <a:bodyPr wrap="square">
            <a:spAutoFit/>
          </a:bodyPr>
          <a:lstStyle/>
          <a:p>
            <a:pPr algn="ctr">
              <a:spcBef>
                <a:spcPts val="600"/>
              </a:spcBef>
              <a:spcAft>
                <a:spcPts val="600"/>
              </a:spcAft>
            </a:pPr>
            <a:r>
              <a:rPr lang="en-US" sz="3600" i="1">
                <a:solidFill>
                  <a:srgbClr val="000000"/>
                </a:solidFill>
                <a:effectLst/>
                <a:latin typeface="Times New Roman" panose="02020603050405020304" pitchFamily="18" charset="0"/>
                <a:ea typeface="Calibri" panose="020F0502020204030204" pitchFamily="34" charset="0"/>
              </a:rPr>
              <a:t>Hình 34.3 Trao đổi khí ở phổi (a) và các tế bào trong cơ thể(b)</a:t>
            </a:r>
            <a:endParaRPr lang="en-SG" sz="3600">
              <a:solidFill>
                <a:srgbClr val="000000"/>
              </a:solidFill>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EC1AB904-5253-E448-4824-AF51AEBD6561}"/>
              </a:ext>
            </a:extLst>
          </p:cNvPr>
          <p:cNvSpPr txBox="1"/>
          <p:nvPr/>
        </p:nvSpPr>
        <p:spPr>
          <a:xfrm>
            <a:off x="155575" y="1257300"/>
            <a:ext cx="8538208" cy="1323439"/>
          </a:xfrm>
          <a:prstGeom prst="rect">
            <a:avLst/>
          </a:prstGeom>
          <a:noFill/>
        </p:spPr>
        <p:txBody>
          <a:bodyPr wrap="square">
            <a:spAutoFit/>
          </a:bodyPr>
          <a:lstStyle/>
          <a:p>
            <a:pPr algn="just"/>
            <a:r>
              <a:rPr lang="en-US" sz="4000" i="1">
                <a:solidFill>
                  <a:srgbClr val="FF0000"/>
                </a:solidFill>
                <a:effectLst/>
                <a:latin typeface="Times New Roman" panose="02020603050405020304" pitchFamily="18" charset="0"/>
                <a:ea typeface="Times New Roman" panose="02020603050405020304" pitchFamily="18" charset="0"/>
              </a:rPr>
              <a:t> Quan sát hình 34.3 mô tả sự trao đổi khí ở phổi và ở tế bào.</a:t>
            </a:r>
            <a:endParaRPr lang="en-SG" sz="4000">
              <a:solidFill>
                <a:srgbClr val="FF0000"/>
              </a:solidFill>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E8055CEF-4991-CAD3-178C-662C27C28968}"/>
              </a:ext>
            </a:extLst>
          </p:cNvPr>
          <p:cNvSpPr txBox="1"/>
          <p:nvPr/>
        </p:nvSpPr>
        <p:spPr>
          <a:xfrm>
            <a:off x="127866" y="2824877"/>
            <a:ext cx="9310254" cy="1938992"/>
          </a:xfrm>
          <a:prstGeom prst="rect">
            <a:avLst/>
          </a:prstGeom>
          <a:noFill/>
        </p:spPr>
        <p:txBody>
          <a:bodyPr wrap="square">
            <a:spAutoFit/>
          </a:bodyPr>
          <a:lstStyle/>
          <a:p>
            <a:pPr algn="just"/>
            <a:r>
              <a:rPr lang="en-US" sz="4000">
                <a:solidFill>
                  <a:srgbClr val="00B050"/>
                </a:solidFill>
                <a:effectLst/>
                <a:latin typeface="Times New Roman" panose="02020603050405020304" pitchFamily="18" charset="0"/>
                <a:ea typeface="Times New Roman" panose="02020603050405020304" pitchFamily="18" charset="0"/>
              </a:rPr>
              <a:t>+ Trao đổi khí ở phổi gồm sự khuếch tán của O</a:t>
            </a:r>
            <a:r>
              <a:rPr lang="en-US" sz="4000" baseline="-25000">
                <a:solidFill>
                  <a:srgbClr val="00B050"/>
                </a:solidFill>
                <a:effectLst/>
                <a:latin typeface="Times New Roman" panose="02020603050405020304" pitchFamily="18" charset="0"/>
                <a:ea typeface="Times New Roman" panose="02020603050405020304" pitchFamily="18" charset="0"/>
              </a:rPr>
              <a:t>2</a:t>
            </a:r>
            <a:r>
              <a:rPr lang="en-US" sz="4000">
                <a:solidFill>
                  <a:srgbClr val="00B050"/>
                </a:solidFill>
                <a:effectLst/>
                <a:latin typeface="Times New Roman" panose="02020603050405020304" pitchFamily="18" charset="0"/>
                <a:ea typeface="Times New Roman" panose="02020603050405020304" pitchFamily="18" charset="0"/>
              </a:rPr>
              <a:t> từ không khí ở phế nang vào máu và của CO</a:t>
            </a:r>
            <a:r>
              <a:rPr lang="en-US" sz="4000" baseline="-25000">
                <a:solidFill>
                  <a:srgbClr val="00B050"/>
                </a:solidFill>
                <a:effectLst/>
                <a:latin typeface="Times New Roman" panose="02020603050405020304" pitchFamily="18" charset="0"/>
                <a:ea typeface="Times New Roman" panose="02020603050405020304" pitchFamily="18" charset="0"/>
              </a:rPr>
              <a:t>2</a:t>
            </a:r>
            <a:r>
              <a:rPr lang="en-US" sz="4000">
                <a:solidFill>
                  <a:srgbClr val="00B050"/>
                </a:solidFill>
                <a:effectLst/>
                <a:latin typeface="Times New Roman" panose="02020603050405020304" pitchFamily="18" charset="0"/>
                <a:ea typeface="Times New Roman" panose="02020603050405020304" pitchFamily="18" charset="0"/>
              </a:rPr>
              <a:t> từ máu vào không khí phế nang.</a:t>
            </a:r>
            <a:endParaRPr lang="en-SG" sz="4000">
              <a:solidFill>
                <a:srgbClr val="00B050"/>
              </a:solidFill>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DD2135B5-FD43-25CD-51DA-627296385BFD}"/>
              </a:ext>
            </a:extLst>
          </p:cNvPr>
          <p:cNvSpPr txBox="1"/>
          <p:nvPr/>
        </p:nvSpPr>
        <p:spPr>
          <a:xfrm>
            <a:off x="27709" y="5130454"/>
            <a:ext cx="9320644" cy="1938992"/>
          </a:xfrm>
          <a:prstGeom prst="rect">
            <a:avLst/>
          </a:prstGeom>
          <a:noFill/>
        </p:spPr>
        <p:txBody>
          <a:bodyPr wrap="square">
            <a:spAutoFit/>
          </a:bodyPr>
          <a:lstStyle/>
          <a:p>
            <a:pPr algn="just"/>
            <a:r>
              <a:rPr lang="en-US" sz="4000">
                <a:solidFill>
                  <a:srgbClr val="000000"/>
                </a:solidFill>
                <a:effectLst/>
                <a:latin typeface="Times New Roman" panose="02020603050405020304" pitchFamily="18" charset="0"/>
                <a:ea typeface="Times New Roman" panose="02020603050405020304" pitchFamily="18" charset="0"/>
              </a:rPr>
              <a:t>+ Trao đổi khí ở tế bào gồm sự khuếch tán của O</a:t>
            </a:r>
            <a:r>
              <a:rPr lang="en-US" sz="4000" baseline="-25000">
                <a:solidFill>
                  <a:srgbClr val="000000"/>
                </a:solidFill>
                <a:effectLst/>
                <a:latin typeface="Times New Roman" panose="02020603050405020304" pitchFamily="18" charset="0"/>
                <a:ea typeface="Times New Roman" panose="02020603050405020304" pitchFamily="18" charset="0"/>
              </a:rPr>
              <a:t>2</a:t>
            </a:r>
            <a:r>
              <a:rPr lang="en-US" sz="4000">
                <a:solidFill>
                  <a:srgbClr val="000000"/>
                </a:solidFill>
                <a:effectLst/>
                <a:latin typeface="Times New Roman" panose="02020603050405020304" pitchFamily="18" charset="0"/>
                <a:ea typeface="Times New Roman" panose="02020603050405020304" pitchFamily="18" charset="0"/>
              </a:rPr>
              <a:t> từ máu vào tế bào của CO</a:t>
            </a:r>
            <a:r>
              <a:rPr lang="en-US" sz="4000" baseline="-25000">
                <a:solidFill>
                  <a:srgbClr val="000000"/>
                </a:solidFill>
                <a:effectLst/>
                <a:latin typeface="Times New Roman" panose="02020603050405020304" pitchFamily="18" charset="0"/>
                <a:ea typeface="Times New Roman" panose="02020603050405020304" pitchFamily="18" charset="0"/>
              </a:rPr>
              <a:t>2</a:t>
            </a:r>
            <a:r>
              <a:rPr lang="en-US" sz="4000">
                <a:solidFill>
                  <a:srgbClr val="000000"/>
                </a:solidFill>
                <a:effectLst/>
                <a:latin typeface="Times New Roman" panose="02020603050405020304" pitchFamily="18" charset="0"/>
                <a:ea typeface="Times New Roman" panose="02020603050405020304" pitchFamily="18" charset="0"/>
              </a:rPr>
              <a:t> từ tế bào vào máu.</a:t>
            </a:r>
            <a:endParaRPr lang="en-SG"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371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80F04-EF45-49B5-A15B-79CA7F83314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71BA41C-6DC3-3E46-FDC8-49BCB58B0C84}"/>
              </a:ext>
            </a:extLst>
          </p:cNvPr>
          <p:cNvSpPr txBox="1"/>
          <p:nvPr/>
        </p:nvSpPr>
        <p:spPr>
          <a:xfrm>
            <a:off x="-113607" y="5888"/>
            <a:ext cx="17068800" cy="707886"/>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I- Cấu tạo và chức năng của hệ hô hấp</a:t>
            </a:r>
            <a:endParaRPr lang="en-US" sz="4000" b="1" dirty="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1288B967-FAD2-1CBF-3782-17B6AC2A0744}"/>
              </a:ext>
            </a:extLst>
          </p:cNvPr>
          <p:cNvSpPr txBox="1"/>
          <p:nvPr/>
        </p:nvSpPr>
        <p:spPr>
          <a:xfrm>
            <a:off x="-15240" y="669786"/>
            <a:ext cx="17068800" cy="707886"/>
          </a:xfrm>
          <a:prstGeom prst="rect">
            <a:avLst/>
          </a:prstGeom>
          <a:noFill/>
        </p:spPr>
        <p:txBody>
          <a:bodyPr wrap="square" rtlCol="0">
            <a:spAutoFit/>
          </a:bodyPr>
          <a:lstStyle/>
          <a:p>
            <a:r>
              <a:rPr lang="en-US" sz="4000" b="1">
                <a:solidFill>
                  <a:srgbClr val="002060"/>
                </a:solidFill>
                <a:latin typeface="Times New Roman" pitchFamily="18" charset="0"/>
                <a:cs typeface="Times New Roman" pitchFamily="18" charset="0"/>
              </a:rPr>
              <a:t>2. Chức năng của hệ hô hấp </a:t>
            </a:r>
            <a:endParaRPr lang="en-US" sz="4000" b="1" dirty="0">
              <a:solidFill>
                <a:srgbClr val="002060"/>
              </a:solidFill>
              <a:latin typeface="Times New Roman" pitchFamily="18" charset="0"/>
              <a:cs typeface="Times New Roman" pitchFamily="18" charset="0"/>
            </a:endParaRPr>
          </a:p>
        </p:txBody>
      </p:sp>
      <p:pic>
        <p:nvPicPr>
          <p:cNvPr id="2" name="Picture 7" descr="viet3">
            <a:extLst>
              <a:ext uri="{FF2B5EF4-FFF2-40B4-BE49-F238E27FC236}">
                <a16:creationId xmlns:a16="http://schemas.microsoft.com/office/drawing/2014/main" id="{52C8F70A-CFFA-C715-7091-31ABB23A1A6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1316" y="1345287"/>
            <a:ext cx="8797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7740EA1-CBEC-0BED-3D57-2EE050011107}"/>
              </a:ext>
            </a:extLst>
          </p:cNvPr>
          <p:cNvSpPr txBox="1"/>
          <p:nvPr/>
        </p:nvSpPr>
        <p:spPr>
          <a:xfrm>
            <a:off x="738448" y="1699230"/>
            <a:ext cx="17397152" cy="5016758"/>
          </a:xfrm>
          <a:prstGeom prst="rect">
            <a:avLst/>
          </a:prstGeom>
          <a:noFill/>
        </p:spPr>
        <p:txBody>
          <a:bodyPr wrap="square">
            <a:spAutoFit/>
          </a:bodyPr>
          <a:lstStyle/>
          <a:p>
            <a:pPr algn="just"/>
            <a:r>
              <a:rPr lang="en-US" sz="4000">
                <a:solidFill>
                  <a:srgbClr val="000000"/>
                </a:solidFill>
                <a:effectLst/>
                <a:latin typeface="Times New Roman" panose="02020603050405020304" pitchFamily="18" charset="0"/>
                <a:ea typeface="Times New Roman" panose="02020603050405020304" pitchFamily="18" charset="0"/>
              </a:rPr>
              <a:t>- Đường dẫn khí có chức năng dẫn khí ra và vào phổi, ngăn bụi, làm ẩm, làm ấm không khí vào phổi, đồng thời bảo vệ phổi khỏi tác nhân có hại từ môi trường. </a:t>
            </a:r>
            <a:endParaRPr lang="en-SG" sz="4000">
              <a:effectLst/>
              <a:latin typeface="Times New Roman" panose="02020603050405020304" pitchFamily="18" charset="0"/>
              <a:ea typeface="Times New Roman" panose="02020603050405020304" pitchFamily="18" charset="0"/>
            </a:endParaRPr>
          </a:p>
          <a:p>
            <a:pPr algn="just"/>
            <a:r>
              <a:rPr lang="en-US" sz="4000">
                <a:solidFill>
                  <a:srgbClr val="000000"/>
                </a:solidFill>
                <a:effectLst/>
                <a:latin typeface="Times New Roman" panose="02020603050405020304" pitchFamily="18" charset="0"/>
                <a:ea typeface="Times New Roman" panose="02020603050405020304" pitchFamily="18" charset="0"/>
              </a:rPr>
              <a:t>- Phổi thực hiện chức năng trao đổi khí giữa môi trường ngoài và máu trong mao mạch phổi. </a:t>
            </a:r>
            <a:endParaRPr lang="en-SG" sz="4000">
              <a:effectLst/>
              <a:latin typeface="Times New Roman" panose="02020603050405020304" pitchFamily="18" charset="0"/>
              <a:ea typeface="Times New Roman" panose="02020603050405020304" pitchFamily="18" charset="0"/>
            </a:endParaRPr>
          </a:p>
          <a:p>
            <a:pPr algn="just"/>
            <a:r>
              <a:rPr lang="en-US" sz="4000" b="1" i="1">
                <a:solidFill>
                  <a:srgbClr val="000000"/>
                </a:solidFill>
                <a:effectLst/>
                <a:latin typeface="Times New Roman" panose="02020603050405020304" pitchFamily="18" charset="0"/>
                <a:ea typeface="Times New Roman" panose="02020603050405020304" pitchFamily="18" charset="0"/>
              </a:rPr>
              <a:t>a. Thông khí ở phổi </a:t>
            </a:r>
            <a:endParaRPr lang="en-SG" sz="4000">
              <a:effectLst/>
              <a:latin typeface="Times New Roman" panose="02020603050405020304" pitchFamily="18" charset="0"/>
              <a:ea typeface="Times New Roman" panose="02020603050405020304" pitchFamily="18" charset="0"/>
            </a:endParaRPr>
          </a:p>
          <a:p>
            <a:pPr algn="just"/>
            <a:r>
              <a:rPr lang="en-US" sz="4000">
                <a:solidFill>
                  <a:srgbClr val="000000"/>
                </a:solidFill>
                <a:effectLst/>
                <a:latin typeface="Times New Roman" panose="02020603050405020304" pitchFamily="18" charset="0"/>
                <a:ea typeface="Times New Roman" panose="02020603050405020304" pitchFamily="18" charset="0"/>
              </a:rPr>
              <a:t>- Sự thông khí ở phổi được diễn ra nhờ cử động hô hấp (hít vào, thở ra). </a:t>
            </a:r>
            <a:endParaRPr lang="en-SG" sz="4000">
              <a:effectLst/>
              <a:latin typeface="Times New Roman" panose="02020603050405020304" pitchFamily="18" charset="0"/>
              <a:ea typeface="Times New Roman" panose="02020603050405020304" pitchFamily="18" charset="0"/>
            </a:endParaRPr>
          </a:p>
          <a:p>
            <a:pPr algn="just"/>
            <a:r>
              <a:rPr lang="en-US" sz="4000" b="1" i="1">
                <a:solidFill>
                  <a:srgbClr val="000000"/>
                </a:solidFill>
                <a:effectLst/>
                <a:latin typeface="Times New Roman" panose="02020603050405020304" pitchFamily="18" charset="0"/>
                <a:ea typeface="Times New Roman" panose="02020603050405020304" pitchFamily="18" charset="0"/>
              </a:rPr>
              <a:t>b. Trao đổi khí ở phổi và tế bào </a:t>
            </a:r>
            <a:endParaRPr lang="en-SG" sz="4000">
              <a:effectLst/>
              <a:latin typeface="Times New Roman" panose="02020603050405020304" pitchFamily="18" charset="0"/>
              <a:ea typeface="Times New Roman" panose="02020603050405020304" pitchFamily="18" charset="0"/>
            </a:endParaRPr>
          </a:p>
          <a:p>
            <a:r>
              <a:rPr lang="en-US" sz="4000">
                <a:solidFill>
                  <a:srgbClr val="000000"/>
                </a:solidFill>
                <a:effectLst/>
                <a:latin typeface="Times New Roman" panose="02020603050405020304" pitchFamily="18" charset="0"/>
                <a:ea typeface="Calibri" panose="020F0502020204030204" pitchFamily="34" charset="0"/>
              </a:rPr>
              <a:t>- Ở phổi và các tế bào trong cơ thể, chất khí được trao đổi theo cơ chế khuếch tán. </a:t>
            </a:r>
            <a:endParaRPr lang="en-SG" sz="4000"/>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8FDD0042-5CFF-8D67-50CB-B75CE9CB307A}"/>
                  </a:ext>
                </a:extLst>
              </p14:cNvPr>
              <p14:cNvContentPartPr/>
              <p14:nvPr/>
            </p14:nvContentPartPr>
            <p14:xfrm>
              <a:off x="-893716" y="581400"/>
              <a:ext cx="360" cy="360"/>
            </p14:xfrm>
          </p:contentPart>
        </mc:Choice>
        <mc:Fallback>
          <p:pic>
            <p:nvPicPr>
              <p:cNvPr id="5" name="Ink 4">
                <a:extLst>
                  <a:ext uri="{FF2B5EF4-FFF2-40B4-BE49-F238E27FC236}">
                    <a16:creationId xmlns:a16="http://schemas.microsoft.com/office/drawing/2014/main" id="{8FDD0042-5CFF-8D67-50CB-B75CE9CB307A}"/>
                  </a:ext>
                </a:extLst>
              </p:cNvPr>
              <p:cNvPicPr/>
              <p:nvPr/>
            </p:nvPicPr>
            <p:blipFill>
              <a:blip r:embed="rId4"/>
              <a:stretch>
                <a:fillRect/>
              </a:stretch>
            </p:blipFill>
            <p:spPr>
              <a:xfrm>
                <a:off x="-899836" y="575280"/>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DABD78AE-4319-A3E8-6AE8-4EBC3DD40932}"/>
                  </a:ext>
                </a:extLst>
              </p14:cNvPr>
              <p14:cNvContentPartPr/>
              <p14:nvPr/>
            </p14:nvContentPartPr>
            <p14:xfrm>
              <a:off x="1454564" y="457200"/>
              <a:ext cx="360" cy="360"/>
            </p14:xfrm>
          </p:contentPart>
        </mc:Choice>
        <mc:Fallback>
          <p:pic>
            <p:nvPicPr>
              <p:cNvPr id="6" name="Ink 5">
                <a:extLst>
                  <a:ext uri="{FF2B5EF4-FFF2-40B4-BE49-F238E27FC236}">
                    <a16:creationId xmlns:a16="http://schemas.microsoft.com/office/drawing/2014/main" id="{DABD78AE-4319-A3E8-6AE8-4EBC3DD40932}"/>
                  </a:ext>
                </a:extLst>
              </p:cNvPr>
              <p:cNvPicPr/>
              <p:nvPr/>
            </p:nvPicPr>
            <p:blipFill>
              <a:blip r:embed="rId4"/>
              <a:stretch>
                <a:fillRect/>
              </a:stretch>
            </p:blipFill>
            <p:spPr>
              <a:xfrm>
                <a:off x="1448444" y="451080"/>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8CC01A2C-4376-5CBA-78A3-D6BADC6D13D6}"/>
                  </a:ext>
                </a:extLst>
              </p14:cNvPr>
              <p14:cNvContentPartPr/>
              <p14:nvPr/>
            </p14:nvContentPartPr>
            <p14:xfrm>
              <a:off x="852284" y="7585200"/>
              <a:ext cx="153720" cy="128160"/>
            </p14:xfrm>
          </p:contentPart>
        </mc:Choice>
        <mc:Fallback>
          <p:pic>
            <p:nvPicPr>
              <p:cNvPr id="9" name="Ink 8">
                <a:extLst>
                  <a:ext uri="{FF2B5EF4-FFF2-40B4-BE49-F238E27FC236}">
                    <a16:creationId xmlns:a16="http://schemas.microsoft.com/office/drawing/2014/main" id="{8CC01A2C-4376-5CBA-78A3-D6BADC6D13D6}"/>
                  </a:ext>
                </a:extLst>
              </p:cNvPr>
              <p:cNvPicPr/>
              <p:nvPr/>
            </p:nvPicPr>
            <p:blipFill>
              <a:blip r:embed="rId7"/>
              <a:stretch>
                <a:fillRect/>
              </a:stretch>
            </p:blipFill>
            <p:spPr>
              <a:xfrm>
                <a:off x="846164" y="7579080"/>
                <a:ext cx="165960" cy="140400"/>
              </a:xfrm>
              <a:prstGeom prst="rect">
                <a:avLst/>
              </a:prstGeom>
            </p:spPr>
          </p:pic>
        </mc:Fallback>
      </mc:AlternateContent>
    </p:spTree>
    <p:extLst>
      <p:ext uri="{BB962C8B-B14F-4D97-AF65-F5344CB8AC3E}">
        <p14:creationId xmlns:p14="http://schemas.microsoft.com/office/powerpoint/2010/main" val="187500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213C6C-3F58-35BE-FA34-95DF27446D9A}"/>
              </a:ext>
            </a:extLst>
          </p:cNvPr>
          <p:cNvSpPr txBox="1"/>
          <p:nvPr/>
        </p:nvSpPr>
        <p:spPr>
          <a:xfrm>
            <a:off x="278692" y="17318"/>
            <a:ext cx="18009307" cy="707886"/>
          </a:xfrm>
          <a:prstGeom prst="rect">
            <a:avLst/>
          </a:prstGeom>
          <a:noFill/>
        </p:spPr>
        <p:txBody>
          <a:bodyPr wrap="square">
            <a:spAutoFit/>
          </a:bodyPr>
          <a:lstStyle/>
          <a:p>
            <a:pPr algn="just"/>
            <a:r>
              <a:rPr lang="en-US" sz="4000" b="1">
                <a:effectLst/>
                <a:latin typeface="Times New Roman" panose="02020603050405020304" pitchFamily="18" charset="0"/>
                <a:ea typeface="Times New Roman" panose="02020603050405020304" pitchFamily="18" charset="0"/>
              </a:rPr>
              <a:t>II. Một số bệnh về phổi, đường hô hấp</a:t>
            </a:r>
            <a:endParaRPr lang="en-SG" sz="4000" b="1">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3F8A063C-9643-0FFF-C071-B93D09E71F8D}"/>
              </a:ext>
            </a:extLst>
          </p:cNvPr>
          <p:cNvSpPr txBox="1"/>
          <p:nvPr/>
        </p:nvSpPr>
        <p:spPr>
          <a:xfrm>
            <a:off x="454537" y="2705100"/>
            <a:ext cx="17628308" cy="4439677"/>
          </a:xfrm>
          <a:prstGeom prst="rect">
            <a:avLst/>
          </a:prstGeom>
          <a:noFill/>
        </p:spPr>
        <p:txBody>
          <a:bodyPr wrap="square">
            <a:spAutoFit/>
          </a:bodyPr>
          <a:lstStyle/>
          <a:p>
            <a:pPr algn="just">
              <a:spcBef>
                <a:spcPts val="1200"/>
              </a:spcBef>
              <a:spcAft>
                <a:spcPts val="300"/>
              </a:spcAft>
            </a:pPr>
            <a:r>
              <a:rPr lang="en-US" sz="4000" b="1">
                <a:solidFill>
                  <a:srgbClr val="C00000"/>
                </a:solidFill>
                <a:effectLst/>
                <a:latin typeface="Times New Roman" panose="02020603050405020304" pitchFamily="18" charset="0"/>
                <a:ea typeface="Times New Roman" panose="02020603050405020304" pitchFamily="18" charset="0"/>
              </a:rPr>
              <a:t>1. Viêm đường hô hấp</a:t>
            </a:r>
            <a:endParaRPr lang="en-SG" sz="4000" b="1">
              <a:solidFill>
                <a:srgbClr val="C00000"/>
              </a:solidFill>
              <a:effectLst/>
              <a:latin typeface="Cambria" panose="02040503050406030204" pitchFamily="18" charset="0"/>
              <a:ea typeface="Times New Roman" panose="02020603050405020304" pitchFamily="18" charset="0"/>
            </a:endParaRPr>
          </a:p>
          <a:p>
            <a:pPr algn="just"/>
            <a:r>
              <a:rPr lang="en-US" sz="4000">
                <a:solidFill>
                  <a:srgbClr val="000000"/>
                </a:solidFill>
                <a:effectLst/>
                <a:latin typeface="Times New Roman" panose="02020603050405020304" pitchFamily="18" charset="0"/>
                <a:ea typeface="Times New Roman" panose="02020603050405020304" pitchFamily="18" charset="0"/>
              </a:rPr>
              <a:t>- Đường dẫn khí thường xuyên tiếp xúc với không khí bị ô nhiễm, có chứa vi sinh vật hoặc các chất có hại gây viêm đường hô hấp: viêm mũi, viêm họng, viêm phế quản,...</a:t>
            </a:r>
            <a:endParaRPr lang="en-SG" sz="4000">
              <a:effectLst/>
              <a:latin typeface="Times New Roman" panose="02020603050405020304" pitchFamily="18" charset="0"/>
              <a:ea typeface="Times New Roman" panose="02020603050405020304" pitchFamily="18" charset="0"/>
            </a:endParaRPr>
          </a:p>
          <a:p>
            <a:pPr algn="just"/>
            <a:r>
              <a:rPr lang="en-US" sz="4000">
                <a:solidFill>
                  <a:srgbClr val="002060"/>
                </a:solidFill>
                <a:effectLst/>
                <a:latin typeface="Times New Roman" panose="02020603050405020304" pitchFamily="18" charset="0"/>
                <a:ea typeface="Times New Roman" panose="02020603050405020304" pitchFamily="18" charset="0"/>
              </a:rPr>
              <a:t>- Các triệu chứng khi bị viêm họng như khó chịu ở họng (đau, rát, sưng họng); ho có đờm; có thể sốt, nhức đầu, mệt mỏi;...</a:t>
            </a:r>
            <a:endParaRPr lang="en-SG" sz="4000">
              <a:solidFill>
                <a:srgbClr val="002060"/>
              </a:solidFill>
              <a:effectLst/>
              <a:latin typeface="Times New Roman" panose="02020603050405020304" pitchFamily="18" charset="0"/>
              <a:ea typeface="Times New Roman" panose="02020603050405020304" pitchFamily="18" charset="0"/>
            </a:endParaRPr>
          </a:p>
          <a:p>
            <a:pPr algn="just"/>
            <a:r>
              <a:rPr lang="en-US" sz="4000">
                <a:solidFill>
                  <a:srgbClr val="002060"/>
                </a:solidFill>
                <a:effectLst/>
                <a:latin typeface="Times New Roman" panose="02020603050405020304" pitchFamily="18" charset="0"/>
                <a:ea typeface="Times New Roman" panose="02020603050405020304" pitchFamily="18" charset="0"/>
              </a:rPr>
              <a:t>- Viêm phế quản cũng có các triệu chứng như viêm họng nhưng biểu hiện rõ ràng hơn: ho nhiều, ho có đờm, sốt kéo dài, khò khè, khó thở, mệt mỏi, tức ngực,...</a:t>
            </a:r>
            <a:endParaRPr lang="en-SG" sz="4000">
              <a:solidFill>
                <a:srgbClr val="002060"/>
              </a:solidFill>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36A0C2B8-0FDC-50F7-AA7C-83F359061E70}"/>
              </a:ext>
            </a:extLst>
          </p:cNvPr>
          <p:cNvSpPr txBox="1"/>
          <p:nvPr/>
        </p:nvSpPr>
        <p:spPr>
          <a:xfrm>
            <a:off x="457200" y="1162713"/>
            <a:ext cx="16990998" cy="1323439"/>
          </a:xfrm>
          <a:prstGeom prst="rect">
            <a:avLst/>
          </a:prstGeom>
          <a:noFill/>
        </p:spPr>
        <p:txBody>
          <a:bodyPr wrap="square">
            <a:spAutoFit/>
          </a:bodyPr>
          <a:lstStyle/>
          <a:p>
            <a:pPr algn="just"/>
            <a:r>
              <a:rPr lang="en-US" sz="4000">
                <a:solidFill>
                  <a:srgbClr val="FF0000"/>
                </a:solidFill>
                <a:effectLst/>
                <a:latin typeface="Times New Roman" panose="02020603050405020304" pitchFamily="18" charset="0"/>
                <a:ea typeface="Times New Roman" panose="02020603050405020304" pitchFamily="18" charset="0"/>
              </a:rPr>
              <a:t>Có những loại bệnh nào? Nêu nguyên nhân gây bệnh về phổi và đường hô hấp; triệu chứng?</a:t>
            </a:r>
            <a:endParaRPr lang="en-SG" sz="40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021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0C145-03F0-58BA-45C2-B5D4DDDE091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986CFFD-2121-AC54-7792-A357B5D84835}"/>
              </a:ext>
            </a:extLst>
          </p:cNvPr>
          <p:cNvSpPr txBox="1"/>
          <p:nvPr/>
        </p:nvSpPr>
        <p:spPr>
          <a:xfrm>
            <a:off x="250984" y="495300"/>
            <a:ext cx="18009307" cy="5670783"/>
          </a:xfrm>
          <a:prstGeom prst="rect">
            <a:avLst/>
          </a:prstGeom>
          <a:noFill/>
        </p:spPr>
        <p:txBody>
          <a:bodyPr wrap="square">
            <a:spAutoFit/>
          </a:bodyPr>
          <a:lstStyle/>
          <a:p>
            <a:pPr algn="just">
              <a:spcBef>
                <a:spcPts val="1200"/>
              </a:spcBef>
              <a:spcAft>
                <a:spcPts val="300"/>
              </a:spcAft>
            </a:pPr>
            <a:r>
              <a:rPr lang="en-US" sz="4000" b="1">
                <a:solidFill>
                  <a:srgbClr val="000000"/>
                </a:solidFill>
                <a:effectLst/>
                <a:latin typeface="Times New Roman" panose="02020603050405020304" pitchFamily="18" charset="0"/>
                <a:ea typeface="Times New Roman" panose="02020603050405020304" pitchFamily="18" charset="0"/>
              </a:rPr>
              <a:t>2. Viêm phổi </a:t>
            </a:r>
            <a:endParaRPr lang="en-SG" sz="4000" b="1">
              <a:effectLst/>
              <a:latin typeface="Cambria" panose="02040503050406030204" pitchFamily="18" charset="0"/>
              <a:ea typeface="Times New Roman" panose="02020603050405020304" pitchFamily="18" charset="0"/>
            </a:endParaRPr>
          </a:p>
          <a:p>
            <a:pPr algn="just"/>
            <a:r>
              <a:rPr lang="en-US" sz="4000">
                <a:solidFill>
                  <a:srgbClr val="000000"/>
                </a:solidFill>
                <a:effectLst/>
                <a:latin typeface="Times New Roman" panose="02020603050405020304" pitchFamily="18" charset="0"/>
                <a:ea typeface="Times New Roman" panose="02020603050405020304" pitchFamily="18" charset="0"/>
              </a:rPr>
              <a:t>- Virus, vi khuẩn, nấm, hoá chất trong không khí xâm nhập vào phổi có thể gây viêm phổi. </a:t>
            </a:r>
            <a:endParaRPr lang="en-SG" sz="4000">
              <a:effectLst/>
              <a:latin typeface="Times New Roman" panose="02020603050405020304" pitchFamily="18" charset="0"/>
              <a:ea typeface="Times New Roman" panose="02020603050405020304" pitchFamily="18" charset="0"/>
            </a:endParaRPr>
          </a:p>
          <a:p>
            <a:pPr algn="just"/>
            <a:r>
              <a:rPr lang="en-US" sz="4000">
                <a:solidFill>
                  <a:srgbClr val="000000"/>
                </a:solidFill>
                <a:effectLst/>
                <a:latin typeface="Times New Roman" panose="02020603050405020304" pitchFamily="18" charset="0"/>
                <a:ea typeface="Times New Roman" panose="02020603050405020304" pitchFamily="18" charset="0"/>
              </a:rPr>
              <a:t>- Khi đó, các phế nang bị viêm, tiết nhiều dịch làm ảnh hưởng đến chức năng trao đổi khí của phổi. </a:t>
            </a:r>
            <a:endParaRPr lang="en-SG" sz="4000">
              <a:effectLst/>
              <a:latin typeface="Times New Roman" panose="02020603050405020304" pitchFamily="18" charset="0"/>
              <a:ea typeface="Times New Roman" panose="02020603050405020304" pitchFamily="18" charset="0"/>
            </a:endParaRPr>
          </a:p>
          <a:p>
            <a:pPr algn="just"/>
            <a:r>
              <a:rPr lang="en-US" sz="4000">
                <a:solidFill>
                  <a:srgbClr val="0070C0"/>
                </a:solidFill>
                <a:effectLst/>
                <a:latin typeface="Times New Roman" panose="02020603050405020304" pitchFamily="18" charset="0"/>
                <a:ea typeface="Times New Roman" panose="02020603050405020304" pitchFamily="18" charset="0"/>
              </a:rPr>
              <a:t>- Các triệu chứng của bệnh bao gồm đau ngực, ho, mệt mỏi, sốt, đổ mồ hôi và ớn lạnh, buồn nôn, khó thở,... </a:t>
            </a:r>
            <a:endParaRPr lang="en-SG" sz="4000">
              <a:solidFill>
                <a:srgbClr val="0070C0"/>
              </a:solidFill>
              <a:effectLst/>
              <a:latin typeface="Times New Roman" panose="02020603050405020304" pitchFamily="18" charset="0"/>
              <a:ea typeface="Times New Roman" panose="02020603050405020304" pitchFamily="18" charset="0"/>
            </a:endParaRPr>
          </a:p>
          <a:p>
            <a:pPr algn="just"/>
            <a:r>
              <a:rPr lang="en-US" sz="4000">
                <a:solidFill>
                  <a:srgbClr val="0070C0"/>
                </a:solidFill>
                <a:effectLst/>
                <a:latin typeface="Times New Roman" panose="02020603050405020304" pitchFamily="18" charset="0"/>
                <a:ea typeface="Times New Roman" panose="02020603050405020304" pitchFamily="18" charset="0"/>
              </a:rPr>
              <a:t>- Nếu không điều trị bệnh kịp thời có thể nguy hiểm đến tính mạng hoặc gây nhiều biến chứng. </a:t>
            </a:r>
            <a:endParaRPr lang="en-SG" sz="400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531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1909</TotalTime>
  <Words>2495</Words>
  <Application>Microsoft Office PowerPoint</Application>
  <PresentationFormat>Custom</PresentationFormat>
  <Paragraphs>185</Paragraphs>
  <Slides>37</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#9Slide03 Arima Madurai</vt:lpstr>
      <vt:lpstr>Calibri Light</vt:lpstr>
      <vt:lpstr>Arial</vt:lpstr>
      <vt:lpstr>Cambria</vt:lpstr>
      <vt:lpstr>Times New Roman</vt:lpstr>
      <vt:lpstr>#9Slide03 Arima Madurai Black</vt:lpstr>
      <vt:lpstr>#9Slide03 Arima Madurai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Bạn Nam cho rằng, một số người hút thuốc lá nhưng vẫn sống đến gần 100 tuổi. Chứng tỏ hút thuốc lá không ảnh hưởng đến sức khỏe như mọi người nói. Em có đồng tình với nhận định trên không? Vì sao.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HP</cp:lastModifiedBy>
  <cp:revision>87</cp:revision>
  <dcterms:created xsi:type="dcterms:W3CDTF">2006-08-16T00:00:00Z</dcterms:created>
  <dcterms:modified xsi:type="dcterms:W3CDTF">2024-11-28T01:37:53Z</dcterms:modified>
  <dc:identifier>DAE65lQ4ekI</dc:identifier>
</cp:coreProperties>
</file>