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8" r:id="rId3"/>
    <p:sldId id="284" r:id="rId4"/>
    <p:sldId id="287" r:id="rId5"/>
    <p:sldId id="293" r:id="rId6"/>
    <p:sldId id="295" r:id="rId7"/>
    <p:sldId id="290" r:id="rId8"/>
    <p:sldId id="292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269" r:id="rId22"/>
  </p:sldIdLst>
  <p:sldSz cx="16778288" cy="9475788"/>
  <p:notesSz cx="6858000" cy="9144000"/>
  <p:custDataLst>
    <p:tags r:id="rId2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6136" autoAdjust="0"/>
  </p:normalViewPr>
  <p:slideViewPr>
    <p:cSldViewPr>
      <p:cViewPr varScale="1">
        <p:scale>
          <a:sx n="47" d="100"/>
          <a:sy n="47" d="100"/>
        </p:scale>
        <p:origin x="936" y="54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85800"/>
            <a:ext cx="6070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99746B9-06D6-4143-988E-8B1900E7294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0E5004-7CC8-492D-B16F-2ABE08C5322B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更多精彩模板请关注</a:t>
            </a:r>
            <a:r>
              <a:rPr lang="en-US" altLang="zh-CN">
                <a:latin typeface="Arial" panose="020B0604020202020204" pitchFamily="34" charset="0"/>
              </a:rPr>
              <a:t>【</a:t>
            </a:r>
            <a:r>
              <a:rPr lang="zh-CN" altLang="en-US">
                <a:latin typeface="Arial" panose="020B0604020202020204" pitchFamily="34" charset="0"/>
              </a:rPr>
              <a:t>沐沐槿</a:t>
            </a:r>
            <a:r>
              <a:rPr lang="en-US" altLang="zh-CN">
                <a:latin typeface="Arial" panose="020B0604020202020204" pitchFamily="34" charset="0"/>
              </a:rPr>
              <a:t>PPT】https://mumjin.taobao.com/</a:t>
            </a:r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49C9302-7A95-432B-AF75-3976EA52E129}" type="slidenum">
              <a:rPr lang="en-US" altLang="zh-CN"/>
              <a:pPr>
                <a:spcBef>
                  <a:spcPct val="0"/>
                </a:spcBef>
              </a:pPr>
              <a:t>21</a:t>
            </a:fld>
            <a:endParaRPr lang="en-US" altLang="zh-CN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58888" y="2943225"/>
            <a:ext cx="14260512" cy="2032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16188" y="5368925"/>
            <a:ext cx="11745912" cy="2422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80225677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7755663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165013" y="379413"/>
            <a:ext cx="3775075" cy="808513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79413"/>
            <a:ext cx="11174413" cy="80851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8206499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2211388"/>
            <a:ext cx="7473950" cy="6253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64550" y="2211388"/>
            <a:ext cx="7475538" cy="3049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64550" y="5413375"/>
            <a:ext cx="7475538" cy="305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7517292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8909489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25563" y="6089650"/>
            <a:ext cx="14262100" cy="188118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25563" y="4016375"/>
            <a:ext cx="14262100" cy="2073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1581858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2211388"/>
            <a:ext cx="7473950" cy="62531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64550" y="2211388"/>
            <a:ext cx="7475538" cy="62531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2901041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2120900"/>
            <a:ext cx="7413625" cy="8842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3005138"/>
            <a:ext cx="7413625" cy="54594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523288" y="2120900"/>
            <a:ext cx="7416800" cy="8842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523288" y="3005138"/>
            <a:ext cx="7416800" cy="54594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209906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102231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27598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7825"/>
            <a:ext cx="5521325" cy="160496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59550" y="377825"/>
            <a:ext cx="9380538" cy="80867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1982788"/>
            <a:ext cx="5521325" cy="648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3725159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89300" y="6632575"/>
            <a:ext cx="10066338" cy="784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289300" y="846138"/>
            <a:ext cx="10066338" cy="568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289300" y="7416800"/>
            <a:ext cx="10066338" cy="1111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3624450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78288" cy="94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ransition spd="slow"/>
  <p:txStyles>
    <p:titleStyle>
      <a:lvl1pPr algn="ctr" defTabSz="1500188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500188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500188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500188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500188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defTabSz="1500188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defTabSz="1500188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defTabSz="1500188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defTabSz="1500188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561975" indent="-561975" algn="l" defTabSz="1500188" rtl="0" eaLnBrk="0" fontAlgn="base" hangingPunct="0">
        <a:spcBef>
          <a:spcPct val="20000"/>
        </a:spcBef>
        <a:spcAft>
          <a:spcPct val="0"/>
        </a:spcAft>
        <a:buChar char="•"/>
        <a:defRPr sz="5200">
          <a:solidFill>
            <a:schemeClr val="tx1"/>
          </a:solidFill>
          <a:latin typeface="+mn-lt"/>
          <a:ea typeface="+mn-ea"/>
          <a:cs typeface="+mn-cs"/>
        </a:defRPr>
      </a:lvl1pPr>
      <a:lvl2pPr marL="1219200" indent="-469900" algn="l" defTabSz="1500188" rtl="0" eaLnBrk="0" fontAlgn="base" hangingPunct="0">
        <a:spcBef>
          <a:spcPct val="20000"/>
        </a:spcBef>
        <a:spcAft>
          <a:spcPct val="0"/>
        </a:spcAft>
        <a:buChar char="–"/>
        <a:defRPr sz="4600">
          <a:solidFill>
            <a:schemeClr val="tx1"/>
          </a:solidFill>
          <a:latin typeface="+mn-lt"/>
          <a:ea typeface="+mn-ea"/>
        </a:defRPr>
      </a:lvl2pPr>
      <a:lvl3pPr marL="1874838" indent="-374650" algn="l" defTabSz="1500188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+mn-ea"/>
        </a:defRPr>
      </a:lvl3pPr>
      <a:lvl4pPr marL="2625725" indent="-376238" algn="l" defTabSz="1500188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  <a:ea typeface="+mn-ea"/>
        </a:defRPr>
      </a:lvl4pPr>
      <a:lvl5pPr marL="3375025" indent="-374650" algn="l" defTabSz="1500188" rtl="0" eaLnBrk="0" fontAlgn="base" hangingPunct="0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  <a:ea typeface="+mn-ea"/>
        </a:defRPr>
      </a:lvl5pPr>
      <a:lvl6pPr marL="3832225" indent="-374650" algn="l" defTabSz="1500188" rtl="0" fontAlgn="base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  <a:ea typeface="+mn-ea"/>
        </a:defRPr>
      </a:lvl6pPr>
      <a:lvl7pPr marL="4289425" indent="-374650" algn="l" defTabSz="1500188" rtl="0" fontAlgn="base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  <a:ea typeface="+mn-ea"/>
        </a:defRPr>
      </a:lvl7pPr>
      <a:lvl8pPr marL="4746625" indent="-374650" algn="l" defTabSz="1500188" rtl="0" fontAlgn="base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  <a:ea typeface="+mn-ea"/>
        </a:defRPr>
      </a:lvl8pPr>
      <a:lvl9pPr marL="5203825" indent="-374650" algn="l" defTabSz="1500188" rtl="0" fontAlgn="base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1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4150"/>
            <a:ext cx="16775113" cy="802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332360" y="7362825"/>
            <a:ext cx="1360951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5001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BÀI 30. </a:t>
            </a:r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KHÁI QUÁT VỀ CƠ THỂ NGƯỜI</a:t>
            </a:r>
            <a:endParaRPr kumimoji="0" lang="en-US" altLang="zh-CN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15001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58" name="Picture 10" descr="1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588" y="633413"/>
            <a:ext cx="19510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1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561975"/>
            <a:ext cx="19510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1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738" y="993775"/>
            <a:ext cx="19510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056" grpId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ệ hô hấp ở người">
            <a:extLst>
              <a:ext uri="{FF2B5EF4-FFF2-40B4-BE49-F238E27FC236}">
                <a16:creationId xmlns:a16="http://schemas.microsoft.com/office/drawing/2014/main" id="{B4995C57-EE44-B2D9-4961-946672A63A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8" y="2688308"/>
            <a:ext cx="16201800" cy="64087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B813021-9B6A-0BE6-86C1-904443E2C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594241"/>
              </p:ext>
            </p:extLst>
          </p:nvPr>
        </p:nvGraphicFramePr>
        <p:xfrm>
          <a:off x="198128" y="345406"/>
          <a:ext cx="16598056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2286360">
                  <a:extLst>
                    <a:ext uri="{9D8B030D-6E8A-4147-A177-3AD203B41FA5}">
                      <a16:colId xmlns:a16="http://schemas.microsoft.com/office/drawing/2014/main" val="4192178797"/>
                    </a:ext>
                  </a:extLst>
                </a:gridCol>
                <a:gridCol w="5283143">
                  <a:extLst>
                    <a:ext uri="{9D8B030D-6E8A-4147-A177-3AD203B41FA5}">
                      <a16:colId xmlns:a16="http://schemas.microsoft.com/office/drawing/2014/main" val="3453937587"/>
                    </a:ext>
                  </a:extLst>
                </a:gridCol>
                <a:gridCol w="9028553">
                  <a:extLst>
                    <a:ext uri="{9D8B030D-6E8A-4147-A177-3AD203B41FA5}">
                      <a16:colId xmlns:a16="http://schemas.microsoft.com/office/drawing/2014/main" val="3897512470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pPr marL="3048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Hệ hô hấp</a:t>
                      </a:r>
                      <a:endParaRPr lang="en-SG" sz="3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Đường dẫn khí (mũi, họng, thanh quản, khí quản, phế quản) và hai lá phổi</a:t>
                      </a:r>
                      <a:endParaRPr lang="en-SG" sz="3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Giúp cơ thể lấy khí oxygen từ môi trường và thải khí carbon dioxide ra khỏi cơ thể</a:t>
                      </a:r>
                      <a:endParaRPr lang="en-SG" sz="3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648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76597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>
            <a:extLst>
              <a:ext uri="{FF2B5EF4-FFF2-40B4-BE49-F238E27FC236}">
                <a16:creationId xmlns:a16="http://schemas.microsoft.com/office/drawing/2014/main" id="{75E18095-1F26-B311-222F-513B2CCF3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26" y="304389"/>
            <a:ext cx="164178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5001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Hệ cơ quan nào? Tên các cơ quan? Vai trò?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C4715-08EA-E2B5-7954-1EA8A9451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32" y="1569542"/>
            <a:ext cx="15985776" cy="760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5C4715-08EA-E2B5-7954-1EA8A9451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32" y="1852638"/>
            <a:ext cx="15985776" cy="731876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1AB803-02E0-1F25-170C-EF1AEE106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358776"/>
              </p:ext>
            </p:extLst>
          </p:nvPr>
        </p:nvGraphicFramePr>
        <p:xfrm>
          <a:off x="180232" y="633438"/>
          <a:ext cx="15985777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2566854">
                  <a:extLst>
                    <a:ext uri="{9D8B030D-6E8A-4147-A177-3AD203B41FA5}">
                      <a16:colId xmlns:a16="http://schemas.microsoft.com/office/drawing/2014/main" val="1300556231"/>
                    </a:ext>
                  </a:extLst>
                </a:gridCol>
                <a:gridCol w="3337802">
                  <a:extLst>
                    <a:ext uri="{9D8B030D-6E8A-4147-A177-3AD203B41FA5}">
                      <a16:colId xmlns:a16="http://schemas.microsoft.com/office/drawing/2014/main" val="493501490"/>
                    </a:ext>
                  </a:extLst>
                </a:gridCol>
                <a:gridCol w="10081121">
                  <a:extLst>
                    <a:ext uri="{9D8B030D-6E8A-4147-A177-3AD203B41FA5}">
                      <a16:colId xmlns:a16="http://schemas.microsoft.com/office/drawing/2014/main" val="344569686"/>
                    </a:ext>
                  </a:extLst>
                </a:gridCol>
              </a:tblGrid>
              <a:tr h="318135">
                <a:tc>
                  <a:txBody>
                    <a:bodyPr/>
                    <a:lstStyle/>
                    <a:p>
                      <a:pPr marL="3048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Hệ bài tiết</a:t>
                      </a:r>
                      <a:endParaRPr lang="en-SG" sz="4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Phổi, thận, da</a:t>
                      </a:r>
                      <a:endParaRPr lang="en-SG" sz="4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Lọc các chất thải có hại cho cơ thể từ máu và thải ra môi trường.</a:t>
                      </a:r>
                      <a:endParaRPr lang="en-SG" sz="4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739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73523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>
            <a:extLst>
              <a:ext uri="{FF2B5EF4-FFF2-40B4-BE49-F238E27FC236}">
                <a16:creationId xmlns:a16="http://schemas.microsoft.com/office/drawing/2014/main" id="{75E18095-1F26-B311-222F-513B2CCF3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26" y="304389"/>
            <a:ext cx="164178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5001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Hệ cơ quan nào? Tên các cơ quan? Vai trò?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7DB90D-F9D8-67B2-A5AD-F28B2CB7D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6" y="1425526"/>
            <a:ext cx="15913767" cy="774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22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7DB90D-F9D8-67B2-A5AD-F28B2CB7D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6" y="2145606"/>
            <a:ext cx="16129792" cy="7025793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D7D058F-19F1-74F7-F663-DAA19D110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253009"/>
              </p:ext>
            </p:extLst>
          </p:nvPr>
        </p:nvGraphicFramePr>
        <p:xfrm>
          <a:off x="0" y="304389"/>
          <a:ext cx="16310023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1692400">
                  <a:extLst>
                    <a:ext uri="{9D8B030D-6E8A-4147-A177-3AD203B41FA5}">
                      <a16:colId xmlns:a16="http://schemas.microsoft.com/office/drawing/2014/main" val="2986326382"/>
                    </a:ext>
                  </a:extLst>
                </a:gridCol>
                <a:gridCol w="5745746">
                  <a:extLst>
                    <a:ext uri="{9D8B030D-6E8A-4147-A177-3AD203B41FA5}">
                      <a16:colId xmlns:a16="http://schemas.microsoft.com/office/drawing/2014/main" val="2294901473"/>
                    </a:ext>
                  </a:extLst>
                </a:gridCol>
                <a:gridCol w="8871877">
                  <a:extLst>
                    <a:ext uri="{9D8B030D-6E8A-4147-A177-3AD203B41FA5}">
                      <a16:colId xmlns:a16="http://schemas.microsoft.com/office/drawing/2014/main" val="515177771"/>
                    </a:ext>
                  </a:extLst>
                </a:gridCol>
              </a:tblGrid>
              <a:tr h="407035">
                <a:tc>
                  <a:txBody>
                    <a:bodyPr/>
                    <a:lstStyle/>
                    <a:p>
                      <a:pPr marL="3048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Hệ thần kinh</a:t>
                      </a:r>
                      <a:endParaRPr lang="en-SG" sz="3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Não, tủy sống, dây thần kinh, hạch thần kinh</a:t>
                      </a:r>
                      <a:endParaRPr lang="en-SG" sz="3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Thu nhận các kích thích từ môi trường, điều khiển, điều hòa hoạt động của các cơ quan, giúp cho cơ thể thích nghi với môi trường</a:t>
                      </a:r>
                      <a:endParaRPr lang="en-SG" sz="3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49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02438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>
            <a:extLst>
              <a:ext uri="{FF2B5EF4-FFF2-40B4-BE49-F238E27FC236}">
                <a16:creationId xmlns:a16="http://schemas.microsoft.com/office/drawing/2014/main" id="{75E18095-1F26-B311-222F-513B2CCF3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26" y="304389"/>
            <a:ext cx="164178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5001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Hệ cơ quan nào? Tên các cơ quan? Vai trò?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8ED12-0338-A3EE-D9FD-8736FA2A8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504" y="1425526"/>
            <a:ext cx="11521280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87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F8ED12-0338-A3EE-D9FD-8736FA2A8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504" y="1929582"/>
            <a:ext cx="11521280" cy="741682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3A87ADF-CACF-79E9-53E8-030D700D5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408777"/>
              </p:ext>
            </p:extLst>
          </p:nvPr>
        </p:nvGraphicFramePr>
        <p:xfrm>
          <a:off x="0" y="144836"/>
          <a:ext cx="17030104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2124448">
                  <a:extLst>
                    <a:ext uri="{9D8B030D-6E8A-4147-A177-3AD203B41FA5}">
                      <a16:colId xmlns:a16="http://schemas.microsoft.com/office/drawing/2014/main" val="83937016"/>
                    </a:ext>
                  </a:extLst>
                </a:gridCol>
                <a:gridCol w="5642090">
                  <a:extLst>
                    <a:ext uri="{9D8B030D-6E8A-4147-A177-3AD203B41FA5}">
                      <a16:colId xmlns:a16="http://schemas.microsoft.com/office/drawing/2014/main" val="923554011"/>
                    </a:ext>
                  </a:extLst>
                </a:gridCol>
                <a:gridCol w="9263566">
                  <a:extLst>
                    <a:ext uri="{9D8B030D-6E8A-4147-A177-3AD203B41FA5}">
                      <a16:colId xmlns:a16="http://schemas.microsoft.com/office/drawing/2014/main" val="3803548922"/>
                    </a:ext>
                  </a:extLst>
                </a:gridCol>
              </a:tblGrid>
              <a:tr h="636270">
                <a:tc>
                  <a:txBody>
                    <a:bodyPr/>
                    <a:lstStyle/>
                    <a:p>
                      <a:pPr marL="3048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Hệ nội tiết</a:t>
                      </a:r>
                      <a:endParaRPr lang="en-SG" sz="3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Tuyến yên, tuyến giáp, tuyến tụy, tuyến trên thận, tuyến sinh dục,…</a:t>
                      </a:r>
                      <a:endParaRPr lang="en-SG" sz="3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Điều hòa hoạt động của các cơ quan trong cơ thể thông qua việc tiết một số loại hormone tác động đến cơ quan nhất định</a:t>
                      </a:r>
                      <a:endParaRPr lang="en-SG" sz="3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220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74346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>
            <a:extLst>
              <a:ext uri="{FF2B5EF4-FFF2-40B4-BE49-F238E27FC236}">
                <a16:creationId xmlns:a16="http://schemas.microsoft.com/office/drawing/2014/main" id="{75E18095-1F26-B311-222F-513B2CCF3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26" y="304389"/>
            <a:ext cx="164178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5001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Hệ cơ quan nào? Tên các cơ quan? Vai trò?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322E69-1866-720D-41D6-85B1671D2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96" y="1497534"/>
            <a:ext cx="15337704" cy="72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64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322E69-1866-720D-41D6-85B1671D2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96" y="2217614"/>
            <a:ext cx="15337704" cy="655272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269502E-F61A-AED6-0163-5F9836F8B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842876"/>
              </p:ext>
            </p:extLst>
          </p:nvPr>
        </p:nvGraphicFramePr>
        <p:xfrm>
          <a:off x="36004" y="129382"/>
          <a:ext cx="16778288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2592500">
                  <a:extLst>
                    <a:ext uri="{9D8B030D-6E8A-4147-A177-3AD203B41FA5}">
                      <a16:colId xmlns:a16="http://schemas.microsoft.com/office/drawing/2014/main" val="346013381"/>
                    </a:ext>
                  </a:extLst>
                </a:gridCol>
                <a:gridCol w="10549172">
                  <a:extLst>
                    <a:ext uri="{9D8B030D-6E8A-4147-A177-3AD203B41FA5}">
                      <a16:colId xmlns:a16="http://schemas.microsoft.com/office/drawing/2014/main" val="3485869796"/>
                    </a:ext>
                  </a:extLst>
                </a:gridCol>
                <a:gridCol w="3636616">
                  <a:extLst>
                    <a:ext uri="{9D8B030D-6E8A-4147-A177-3AD203B41FA5}">
                      <a16:colId xmlns:a16="http://schemas.microsoft.com/office/drawing/2014/main" val="363846248"/>
                    </a:ext>
                  </a:extLst>
                </a:gridCol>
              </a:tblGrid>
              <a:tr h="636270">
                <a:tc>
                  <a:txBody>
                    <a:bodyPr/>
                    <a:lstStyle/>
                    <a:p>
                      <a:pPr marL="3048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Hệ sinh dục</a:t>
                      </a:r>
                      <a:endParaRPr lang="en-SG" sz="36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Ở nam: tinh hoàn, ống dẫn tinh, túi tinh, dương vật,…</a:t>
                      </a:r>
                      <a:endParaRPr lang="en-SG" sz="36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048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Ở nữ: buồng trứng, ống dẫn trứng, tử cung, âm đạo,…</a:t>
                      </a:r>
                      <a:endParaRPr lang="en-SG" sz="36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Giúp cơ thể sinh sản, duy trì nòi giống</a:t>
                      </a:r>
                      <a:endParaRPr lang="en-SG" sz="36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073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37243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>
            <a:extLst>
              <a:ext uri="{FF2B5EF4-FFF2-40B4-BE49-F238E27FC236}">
                <a16:creationId xmlns:a16="http://schemas.microsoft.com/office/drawing/2014/main" id="{75E18095-1F26-B311-222F-513B2CCF3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26" y="304389"/>
            <a:ext cx="164178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5001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Hệ cơ quan nào? Tên các cơ quan? Vai trò?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4173DF-6AA2-288C-B0F5-52E8AC861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20" y="1497534"/>
            <a:ext cx="14113567" cy="727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14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0217A1-44E4-7CE8-B45A-D67D4D74C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80" y="1137494"/>
            <a:ext cx="16273808" cy="8971731"/>
          </a:xfrm>
          <a:prstGeom prst="rect">
            <a:avLst/>
          </a:prstGeom>
          <a:noFill/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AB711614-DDE1-26E0-F3DE-03F3A1B64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64" y="311285"/>
            <a:ext cx="164178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5001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Cơ thể người  gồm những phần nào?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649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4173DF-6AA2-288C-B0F5-52E8AC861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20" y="1497534"/>
            <a:ext cx="14113567" cy="727280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EC38B5-27D4-B964-B090-1F739FC80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058030"/>
              </p:ext>
            </p:extLst>
          </p:nvPr>
        </p:nvGraphicFramePr>
        <p:xfrm>
          <a:off x="216234" y="156807"/>
          <a:ext cx="15625737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196246">
                  <a:extLst>
                    <a:ext uri="{9D8B030D-6E8A-4147-A177-3AD203B41FA5}">
                      <a16:colId xmlns:a16="http://schemas.microsoft.com/office/drawing/2014/main" val="3682937895"/>
                    </a:ext>
                  </a:extLst>
                </a:gridCol>
                <a:gridCol w="4929835">
                  <a:extLst>
                    <a:ext uri="{9D8B030D-6E8A-4147-A177-3AD203B41FA5}">
                      <a16:colId xmlns:a16="http://schemas.microsoft.com/office/drawing/2014/main" val="3421589382"/>
                    </a:ext>
                  </a:extLst>
                </a:gridCol>
                <a:gridCol w="8499656">
                  <a:extLst>
                    <a:ext uri="{9D8B030D-6E8A-4147-A177-3AD203B41FA5}">
                      <a16:colId xmlns:a16="http://schemas.microsoft.com/office/drawing/2014/main" val="2781039799"/>
                    </a:ext>
                  </a:extLst>
                </a:gridCol>
              </a:tblGrid>
              <a:tr h="318135">
                <a:tc>
                  <a:txBody>
                    <a:bodyPr/>
                    <a:lstStyle/>
                    <a:p>
                      <a:pPr marL="3048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 giác quan</a:t>
                      </a:r>
                      <a:endParaRPr lang="en-SG" sz="3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Thị giác, thính giác,…</a:t>
                      </a:r>
                      <a:endParaRPr lang="en-SG" sz="3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Giúp cơ thể nhận biết được các vật và thu nhận âm thanh</a:t>
                      </a:r>
                      <a:endParaRPr lang="en-SG" sz="3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351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67106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9" name="Picture 19" descr="1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4150"/>
            <a:ext cx="16775113" cy="802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4140200" y="7281863"/>
            <a:ext cx="81375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7200" b="1" dirty="0">
                <a:latin typeface="黑体" pitchFamily="2" charset="-122"/>
                <a:ea typeface="黑体" pitchFamily="2" charset="-122"/>
              </a:rPr>
              <a:t>Thanks for Watch! </a:t>
            </a:r>
            <a:endParaRPr lang="zh-CN" altLang="en-US" sz="7200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5382" name="Picture 22" descr="1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588" y="633413"/>
            <a:ext cx="19510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23" descr="1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561975"/>
            <a:ext cx="19510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4" descr="1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738" y="993775"/>
            <a:ext cx="19510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ấu Tạo Hình Thành Hệ Vận Động Của Con Ngư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56" y="2361630"/>
            <a:ext cx="15985776" cy="693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>
            <a:extLst>
              <a:ext uri="{FF2B5EF4-FFF2-40B4-BE49-F238E27FC236}">
                <a16:creationId xmlns:a16="http://schemas.microsoft.com/office/drawing/2014/main" id="{75E18095-1F26-B311-222F-513B2CCF3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888" y="705446"/>
            <a:ext cx="164178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800" b="1">
                <a:solidFill>
                  <a:srgbClr val="C00000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Hệ cơ quan nào? Tên các cơ quan? Vai trò?</a:t>
            </a:r>
            <a:endParaRPr lang="en-US" altLang="zh-CN" sz="4800" b="1" dirty="0">
              <a:solidFill>
                <a:srgbClr val="C00000"/>
              </a:solidFill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ấu Tạo Hình Thành Hệ Vận Động Của Con Ngư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2" y="2506584"/>
            <a:ext cx="15985776" cy="693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4EF809D-02E6-1234-4BB1-3645F7A2F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720874"/>
              </p:ext>
            </p:extLst>
          </p:nvPr>
        </p:nvGraphicFramePr>
        <p:xfrm>
          <a:off x="12180" y="777454"/>
          <a:ext cx="16297844" cy="1241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6963">
                  <a:extLst>
                    <a:ext uri="{9D8B030D-6E8A-4147-A177-3AD203B41FA5}">
                      <a16:colId xmlns:a16="http://schemas.microsoft.com/office/drawing/2014/main" val="3757519574"/>
                    </a:ext>
                  </a:extLst>
                </a:gridCol>
                <a:gridCol w="3923200">
                  <a:extLst>
                    <a:ext uri="{9D8B030D-6E8A-4147-A177-3AD203B41FA5}">
                      <a16:colId xmlns:a16="http://schemas.microsoft.com/office/drawing/2014/main" val="450618703"/>
                    </a:ext>
                  </a:extLst>
                </a:gridCol>
                <a:gridCol w="9757681">
                  <a:extLst>
                    <a:ext uri="{9D8B030D-6E8A-4147-A177-3AD203B41FA5}">
                      <a16:colId xmlns:a16="http://schemas.microsoft.com/office/drawing/2014/main" val="633761925"/>
                    </a:ext>
                  </a:extLst>
                </a:gridCol>
              </a:tblGrid>
              <a:tr h="1241480">
                <a:tc>
                  <a:txBody>
                    <a:bodyPr/>
                    <a:lstStyle/>
                    <a:p>
                      <a:pPr marL="3048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vận động</a:t>
                      </a:r>
                      <a:endParaRPr lang="en-SG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Cơ, xương, khớp</a:t>
                      </a:r>
                      <a:endParaRPr lang="en-SG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 hình cơ thể, bảo vệ nội quan, giúp cơ thể cử động và di chuyển</a:t>
                      </a:r>
                      <a:endParaRPr lang="en-SG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19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527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>
            <a:extLst>
              <a:ext uri="{FF2B5EF4-FFF2-40B4-BE49-F238E27FC236}">
                <a16:creationId xmlns:a16="http://schemas.microsoft.com/office/drawing/2014/main" id="{75E18095-1F26-B311-222F-513B2CCF3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888" y="705446"/>
            <a:ext cx="164178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5001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Hệ cơ quan nào? Tên các cơ quan? Vai trò?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FFBDE9-DA4B-789D-ABAF-94ECAF59F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80" y="1536444"/>
            <a:ext cx="14545616" cy="8890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88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FFBDE9-DA4B-789D-ABAF-94ECAF59F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00" y="2505646"/>
            <a:ext cx="15193688" cy="7488832"/>
          </a:xfrm>
          <a:prstGeom prst="rect">
            <a:avLst/>
          </a:prstGeom>
          <a:noFill/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0CD13F-D3B0-7BF2-69CE-10D7609F5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194305"/>
              </p:ext>
            </p:extLst>
          </p:nvPr>
        </p:nvGraphicFramePr>
        <p:xfrm>
          <a:off x="108224" y="129382"/>
          <a:ext cx="16670064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2676731">
                  <a:extLst>
                    <a:ext uri="{9D8B030D-6E8A-4147-A177-3AD203B41FA5}">
                      <a16:colId xmlns:a16="http://schemas.microsoft.com/office/drawing/2014/main" val="1276692130"/>
                    </a:ext>
                  </a:extLst>
                </a:gridCol>
                <a:gridCol w="4925612">
                  <a:extLst>
                    <a:ext uri="{9D8B030D-6E8A-4147-A177-3AD203B41FA5}">
                      <a16:colId xmlns:a16="http://schemas.microsoft.com/office/drawing/2014/main" val="1927943325"/>
                    </a:ext>
                  </a:extLst>
                </a:gridCol>
                <a:gridCol w="9067721">
                  <a:extLst>
                    <a:ext uri="{9D8B030D-6E8A-4147-A177-3AD203B41FA5}">
                      <a16:colId xmlns:a16="http://schemas.microsoft.com/office/drawing/2014/main" val="1197303595"/>
                    </a:ext>
                  </a:extLst>
                </a:gridCol>
              </a:tblGrid>
              <a:tr h="525942">
                <a:tc>
                  <a:txBody>
                    <a:bodyPr/>
                    <a:lstStyle/>
                    <a:p>
                      <a:pPr marL="3048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Hệ tiêu hóa</a:t>
                      </a:r>
                      <a:endParaRPr lang="en-SG" sz="3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Ống tiêu hóa (miệng, thực quản, dạ dày, ruột non, ruột già, hậu môn) và các tuyến tiêu hóa</a:t>
                      </a:r>
                      <a:endParaRPr lang="en-SG" sz="3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Biến đổi thức ăn thành các chất dinh dưỡng mà cơ thể hấp thụ được và thải chất bã ra ngoài</a:t>
                      </a:r>
                      <a:endParaRPr lang="en-SG" sz="3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851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71905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>
            <a:extLst>
              <a:ext uri="{FF2B5EF4-FFF2-40B4-BE49-F238E27FC236}">
                <a16:creationId xmlns:a16="http://schemas.microsoft.com/office/drawing/2014/main" id="{75E18095-1F26-B311-222F-513B2CCF3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32" y="16942"/>
            <a:ext cx="164178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5001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Hệ cơ quan nào? Tên các cơ quan? Vai trò?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 descr="Giải tự nhiên và xã hội 3 bài 7: Hoạt động tuần hoàn SGK tự nhiên và xã hội  3">
            <a:extLst>
              <a:ext uri="{FF2B5EF4-FFF2-40B4-BE49-F238E27FC236}">
                <a16:creationId xmlns:a16="http://schemas.microsoft.com/office/drawing/2014/main" id="{1843EE5F-1F61-6B0D-3C7D-0C427E21F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56" y="993478"/>
            <a:ext cx="15841760" cy="7848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817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ải tự nhiên và xã hội 3 bài 7: Hoạt động tuần hoàn SGK tự nhiên và xã hội  3">
            <a:extLst>
              <a:ext uri="{FF2B5EF4-FFF2-40B4-BE49-F238E27FC236}">
                <a16:creationId xmlns:a16="http://schemas.microsoft.com/office/drawing/2014/main" id="{1843EE5F-1F61-6B0D-3C7D-0C427E21F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6" y="2464842"/>
            <a:ext cx="16561840" cy="62334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8B5FFD-280A-3E3F-CB90-10DAB0F0D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421925"/>
              </p:ext>
            </p:extLst>
          </p:nvPr>
        </p:nvGraphicFramePr>
        <p:xfrm>
          <a:off x="36216" y="26442"/>
          <a:ext cx="16561840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2304256">
                  <a:extLst>
                    <a:ext uri="{9D8B030D-6E8A-4147-A177-3AD203B41FA5}">
                      <a16:colId xmlns:a16="http://schemas.microsoft.com/office/drawing/2014/main" val="2481098101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864124975"/>
                    </a:ext>
                  </a:extLst>
                </a:gridCol>
                <a:gridCol w="10801200">
                  <a:extLst>
                    <a:ext uri="{9D8B030D-6E8A-4147-A177-3AD203B41FA5}">
                      <a16:colId xmlns:a16="http://schemas.microsoft.com/office/drawing/2014/main" val="1783784791"/>
                    </a:ext>
                  </a:extLst>
                </a:gridCol>
              </a:tblGrid>
              <a:tr h="71120">
                <a:tc>
                  <a:txBody>
                    <a:bodyPr/>
                    <a:lstStyle/>
                    <a:p>
                      <a:pPr marL="3048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Hệ tuần hoàn</a:t>
                      </a:r>
                      <a:endParaRPr lang="en-SG" sz="4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Tim và mạch máu</a:t>
                      </a:r>
                      <a:endParaRPr lang="en-SG" sz="4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Vận chuyển chất dinh dưỡng, oxygen, hormone,…đến các tế bào và vận chuyển các chất thải từ tế bào đến các cơ quan bài tiết để thải ra ngoài</a:t>
                      </a:r>
                      <a:endParaRPr lang="en-SG" sz="4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823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9704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>
            <a:extLst>
              <a:ext uri="{FF2B5EF4-FFF2-40B4-BE49-F238E27FC236}">
                <a16:creationId xmlns:a16="http://schemas.microsoft.com/office/drawing/2014/main" id="{75E18095-1F26-B311-222F-513B2CCF3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32" y="16942"/>
            <a:ext cx="164178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5001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Hệ cơ quan nào? Tên các cơ quan? Vai trò?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 descr="Hệ hô hấp ở người">
            <a:extLst>
              <a:ext uri="{FF2B5EF4-FFF2-40B4-BE49-F238E27FC236}">
                <a16:creationId xmlns:a16="http://schemas.microsoft.com/office/drawing/2014/main" id="{B4995C57-EE44-B2D9-4961-946672A63A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56" y="847939"/>
            <a:ext cx="16201800" cy="8282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393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ISPRING_PRESENTATION_TITLE" val="幻灯片 1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504</Words>
  <Application>Microsoft Office PowerPoint</Application>
  <PresentationFormat>Custom</PresentationFormat>
  <Paragraphs>43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黑体</vt:lpstr>
      <vt:lpstr>Arial</vt:lpstr>
      <vt:lpstr>Times New Roman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HP</cp:lastModifiedBy>
  <cp:revision>115</cp:revision>
  <dcterms:created xsi:type="dcterms:W3CDTF">2015-09-14T06:10:05Z</dcterms:created>
  <dcterms:modified xsi:type="dcterms:W3CDTF">2024-09-18T12:11:31Z</dcterms:modified>
</cp:coreProperties>
</file>