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5" r:id="rId2"/>
    <p:sldId id="352" r:id="rId3"/>
    <p:sldId id="339" r:id="rId4"/>
    <p:sldId id="343" r:id="rId5"/>
    <p:sldId id="341" r:id="rId6"/>
    <p:sldId id="338" r:id="rId7"/>
    <p:sldId id="340" r:id="rId8"/>
    <p:sldId id="342" r:id="rId9"/>
    <p:sldId id="257" r:id="rId10"/>
    <p:sldId id="258" r:id="rId11"/>
    <p:sldId id="260" r:id="rId12"/>
    <p:sldId id="347" r:id="rId13"/>
    <p:sldId id="349" r:id="rId14"/>
    <p:sldId id="350" r:id="rId15"/>
    <p:sldId id="261" r:id="rId16"/>
    <p:sldId id="262" r:id="rId17"/>
    <p:sldId id="263" r:id="rId18"/>
    <p:sldId id="264" r:id="rId19"/>
    <p:sldId id="35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Môi trường vùng đồi núi, sa mạc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>
              <a:latin typeface="+mj-lt"/>
              <a:cs typeface="Arial" panose="020B0604020202020204" pitchFamily="34" charset="0"/>
            </a:rPr>
            <a:t>Ven bờ biển, bờ sông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Cao Nguyên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Môi trường biển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10596" custLinFactNeighborX="-77" custLinFactNeighborY="892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Sinh vật đa bào sống trong nước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Động vật </a:t>
          </a:r>
          <a:r>
            <a:rPr lang="vi-VN" sz="2800" b="0" dirty="0">
              <a:latin typeface="+mj-lt"/>
            </a:rPr>
            <a:t>đơn bào sống trong nước</a:t>
          </a:r>
          <a:endParaRPr lang="en-US" sz="2800" b="1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Thực </a:t>
          </a:r>
          <a:r>
            <a:rPr lang="vi-VN" sz="2800" b="0">
              <a:latin typeface="+mj-lt"/>
            </a:rPr>
            <a:t>vật đa </a:t>
          </a:r>
          <a:r>
            <a:rPr lang="vi-VN" sz="2800" b="0" dirty="0">
              <a:latin typeface="+mj-lt"/>
            </a:rPr>
            <a:t>bào sống trong nước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Sinh vật đơn bào sống trong nước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71" custLinFactNeighborY="401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88677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Xây dựng vườn Thực vật, vườn Quốc gia, Khu bảo tồn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Không chặt phá cây bừa bãi, ngăn chặn phá rừng, tuyên truyền bảo vệ rừng</a:t>
          </a:r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Xây dựng và phát hiện với chính quyềnđịa phương các hành vi khai thác , vận chuyển, buôn bán trái phép Thực vật quý hiếm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51610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Thụ phấn cho Hoa, góp phần tạo năng suất cao cho vườn cây ăn quả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Cả đàn Ong duy trì và phát triển mạnh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Thu được nhiều mật ong trong tổ Ong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10596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 custLinFactNeighborX="-820" custLinFactNeighborY="5981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Đại </a:t>
          </a:r>
          <a:r>
            <a:rPr lang="vi-VN" sz="2800" b="0">
              <a:latin typeface="+mj-lt"/>
            </a:rPr>
            <a:t>bàng,Chuột,</a:t>
          </a:r>
          <a:r>
            <a:rPr lang="en-US" sz="2800" b="0">
              <a:latin typeface="+mj-lt"/>
            </a:rPr>
            <a:t> </a:t>
          </a:r>
          <a:r>
            <a:rPr lang="vi-VN" sz="2800" b="0">
              <a:latin typeface="+mj-lt"/>
            </a:rPr>
            <a:t>Rắn</a:t>
          </a:r>
          <a:r>
            <a:rPr lang="vi-VN" sz="2800" b="0" dirty="0">
              <a:latin typeface="+mj-lt"/>
            </a:rPr>
            <a:t>, khỉ, Sóc 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Dê</a:t>
          </a:r>
          <a:r>
            <a:rPr lang="vi-VN" sz="2800" b="0">
              <a:latin typeface="+mj-lt"/>
              <a:cs typeface="Arial" panose="020B0604020202020204" pitchFamily="34" charset="0"/>
            </a:rPr>
            <a:t>, Cáo,</a:t>
          </a:r>
          <a:r>
            <a:rPr lang="en-US" sz="2800" b="0">
              <a:latin typeface="+mj-lt"/>
              <a:cs typeface="Arial" panose="020B0604020202020204" pitchFamily="34" charset="0"/>
            </a:rPr>
            <a:t> </a:t>
          </a:r>
          <a:r>
            <a:rPr lang="vi-VN" sz="2800" b="0">
              <a:latin typeface="+mj-lt"/>
              <a:cs typeface="Arial" panose="020B0604020202020204" pitchFamily="34" charset="0"/>
            </a:rPr>
            <a:t>Chó,</a:t>
          </a:r>
          <a:r>
            <a:rPr lang="en-US" sz="2800" b="0">
              <a:latin typeface="+mj-lt"/>
              <a:cs typeface="Arial" panose="020B0604020202020204" pitchFamily="34" charset="0"/>
            </a:rPr>
            <a:t> </a:t>
          </a:r>
          <a:r>
            <a:rPr lang="vi-VN" sz="2800" b="0">
              <a:latin typeface="+mj-lt"/>
              <a:cs typeface="Arial" panose="020B0604020202020204" pitchFamily="34" charset="0"/>
            </a:rPr>
            <a:t>Rắn</a:t>
          </a:r>
          <a:r>
            <a:rPr lang="vi-VN" sz="2800" b="0" dirty="0">
              <a:latin typeface="+mj-lt"/>
              <a:cs typeface="Arial" panose="020B0604020202020204" pitchFamily="34" charset="0"/>
            </a:rPr>
            <a:t>, Sói 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Bò, Hưu, Thỏ, Gà, Chim sẻ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>
              <a:latin typeface="+mj-lt"/>
            </a:rPr>
            <a:t>Hổ, Dê,</a:t>
          </a:r>
          <a:r>
            <a:rPr lang="en-US" sz="2800" b="0">
              <a:latin typeface="+mj-lt"/>
            </a:rPr>
            <a:t> </a:t>
          </a:r>
          <a:r>
            <a:rPr lang="vi-VN" sz="2800" b="0">
              <a:latin typeface="+mj-lt"/>
            </a:rPr>
            <a:t>Hưu</a:t>
          </a:r>
          <a:r>
            <a:rPr lang="vi-VN" sz="2800" b="0" dirty="0">
              <a:latin typeface="+mj-lt"/>
            </a:rPr>
            <a:t>, sóc, khỉ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06993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098" y="196098"/>
          <a:ext cx="1307321" cy="915124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7561"/>
        <a:ext cx="915124" cy="392197"/>
      </dsp:txXfrm>
    </dsp:sp>
    <dsp:sp modelId="{35F39544-CE5B-4742-8C2B-366930493E7F}">
      <dsp:nvSpPr>
        <dsp:cNvPr id="0" name=""/>
        <dsp:cNvSpPr/>
      </dsp:nvSpPr>
      <dsp:spPr>
        <a:xfrm rot="5400000">
          <a:off x="4143532" y="-3221651"/>
          <a:ext cx="850205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Môi trường biển</a:t>
          </a:r>
        </a:p>
      </dsp:txBody>
      <dsp:txXfrm rot="-5400000">
        <a:off x="915124" y="48261"/>
        <a:ext cx="7265517" cy="767197"/>
      </dsp:txXfrm>
    </dsp:sp>
    <dsp:sp modelId="{8C7ED3DB-3783-4021-B562-A020983CA371}">
      <dsp:nvSpPr>
        <dsp:cNvPr id="0" name=""/>
        <dsp:cNvSpPr/>
      </dsp:nvSpPr>
      <dsp:spPr>
        <a:xfrm rot="5400000">
          <a:off x="-196098" y="1400695"/>
          <a:ext cx="1307321" cy="915124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2158"/>
        <a:ext cx="915124" cy="392197"/>
      </dsp:txXfrm>
    </dsp:sp>
    <dsp:sp modelId="{9455AA65-36B9-4AC9-B4D8-67632B1E3C70}">
      <dsp:nvSpPr>
        <dsp:cNvPr id="0" name=""/>
        <dsp:cNvSpPr/>
      </dsp:nvSpPr>
      <dsp:spPr>
        <a:xfrm rot="5400000">
          <a:off x="4143756" y="-2058795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Môi trường vùng đồi núi, sa mạc</a:t>
          </a:r>
          <a:endParaRPr lang="en-US" sz="2800" b="0" kern="1200" dirty="0">
            <a:latin typeface="+mj-lt"/>
          </a:endParaRPr>
        </a:p>
      </dsp:txBody>
      <dsp:txXfrm rot="-5400000">
        <a:off x="915125" y="1211318"/>
        <a:ext cx="7265539" cy="766794"/>
      </dsp:txXfrm>
    </dsp:sp>
    <dsp:sp modelId="{09D6D085-D97B-4390-87F1-F42C20B02A80}">
      <dsp:nvSpPr>
        <dsp:cNvPr id="0" name=""/>
        <dsp:cNvSpPr/>
      </dsp:nvSpPr>
      <dsp:spPr>
        <a:xfrm rot="5400000">
          <a:off x="-196098" y="2574034"/>
          <a:ext cx="1307321" cy="915124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35497"/>
        <a:ext cx="915124" cy="392197"/>
      </dsp:txXfrm>
    </dsp:sp>
    <dsp:sp modelId="{253B889B-C259-4488-BFF0-841228E494EF}">
      <dsp:nvSpPr>
        <dsp:cNvPr id="0" name=""/>
        <dsp:cNvSpPr/>
      </dsp:nvSpPr>
      <dsp:spPr>
        <a:xfrm rot="5400000">
          <a:off x="4093109" y="-843115"/>
          <a:ext cx="939799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Cao Nguyên</a:t>
          </a:r>
          <a:endParaRPr lang="en-US" sz="2800" b="0" kern="1200" dirty="0">
            <a:latin typeface="+mj-lt"/>
          </a:endParaRPr>
        </a:p>
      </dsp:txBody>
      <dsp:txXfrm rot="-5400000">
        <a:off x="909499" y="2386372"/>
        <a:ext cx="7261144" cy="848045"/>
      </dsp:txXfrm>
    </dsp:sp>
    <dsp:sp modelId="{5879FD45-A004-41C3-8F75-44585E9B7556}">
      <dsp:nvSpPr>
        <dsp:cNvPr id="0" name=""/>
        <dsp:cNvSpPr/>
      </dsp:nvSpPr>
      <dsp:spPr>
        <a:xfrm rot="5400000">
          <a:off x="-196098" y="3737113"/>
          <a:ext cx="1307321" cy="915124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8576"/>
        <a:ext cx="915124" cy="392197"/>
      </dsp:txXfrm>
    </dsp:sp>
    <dsp:sp modelId="{50714AC9-E134-43C0-912B-EF962B8CDCA6}">
      <dsp:nvSpPr>
        <dsp:cNvPr id="0" name=""/>
        <dsp:cNvSpPr/>
      </dsp:nvSpPr>
      <dsp:spPr>
        <a:xfrm rot="5400000">
          <a:off x="4143756" y="312384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>
              <a:latin typeface="+mj-lt"/>
              <a:cs typeface="Arial" panose="020B0604020202020204" pitchFamily="34" charset="0"/>
            </a:rPr>
            <a:t>Ven bờ biển, bờ sông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915125" y="3582497"/>
        <a:ext cx="7265539" cy="766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8229" y="198229"/>
          <a:ext cx="1321531" cy="9250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2" y="462535"/>
        <a:ext cx="925071" cy="396460"/>
      </dsp:txXfrm>
    </dsp:sp>
    <dsp:sp modelId="{35F39544-CE5B-4742-8C2B-366930493E7F}">
      <dsp:nvSpPr>
        <dsp:cNvPr id="0" name=""/>
        <dsp:cNvSpPr/>
      </dsp:nvSpPr>
      <dsp:spPr>
        <a:xfrm rot="5400000">
          <a:off x="4143885" y="-3215615"/>
          <a:ext cx="859447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Sinh vật đơn bào sống trong nước</a:t>
          </a:r>
        </a:p>
      </dsp:txBody>
      <dsp:txXfrm rot="-5400000">
        <a:off x="925072" y="45153"/>
        <a:ext cx="7255119" cy="775537"/>
      </dsp:txXfrm>
    </dsp:sp>
    <dsp:sp modelId="{8C7ED3DB-3783-4021-B562-A020983CA371}">
      <dsp:nvSpPr>
        <dsp:cNvPr id="0" name=""/>
        <dsp:cNvSpPr/>
      </dsp:nvSpPr>
      <dsp:spPr>
        <a:xfrm rot="5400000">
          <a:off x="-198229" y="1412289"/>
          <a:ext cx="1321531" cy="925071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2" y="1676595"/>
        <a:ext cx="925071" cy="396460"/>
      </dsp:txXfrm>
    </dsp:sp>
    <dsp:sp modelId="{9455AA65-36B9-4AC9-B4D8-67632B1E3C70}">
      <dsp:nvSpPr>
        <dsp:cNvPr id="0" name=""/>
        <dsp:cNvSpPr/>
      </dsp:nvSpPr>
      <dsp:spPr>
        <a:xfrm rot="5400000">
          <a:off x="4144111" y="-2005673"/>
          <a:ext cx="858995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Sinh vật đa bào sống trong nước</a:t>
          </a:r>
          <a:endParaRPr lang="en-US" sz="2800" b="0" kern="1200" dirty="0">
            <a:latin typeface="+mj-lt"/>
          </a:endParaRPr>
        </a:p>
      </dsp:txBody>
      <dsp:txXfrm rot="-5400000">
        <a:off x="925072" y="1255299"/>
        <a:ext cx="7255141" cy="775129"/>
      </dsp:txXfrm>
    </dsp:sp>
    <dsp:sp modelId="{09D6D085-D97B-4390-87F1-F42C20B02A80}">
      <dsp:nvSpPr>
        <dsp:cNvPr id="0" name=""/>
        <dsp:cNvSpPr/>
      </dsp:nvSpPr>
      <dsp:spPr>
        <a:xfrm rot="5400000">
          <a:off x="-198229" y="2552871"/>
          <a:ext cx="1321531" cy="925071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2" y="2817177"/>
        <a:ext cx="925071" cy="396460"/>
      </dsp:txXfrm>
    </dsp:sp>
    <dsp:sp modelId="{253B889B-C259-4488-BFF0-841228E494EF}">
      <dsp:nvSpPr>
        <dsp:cNvPr id="0" name=""/>
        <dsp:cNvSpPr/>
      </dsp:nvSpPr>
      <dsp:spPr>
        <a:xfrm rot="5400000">
          <a:off x="4192743" y="-864397"/>
          <a:ext cx="761731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Thực </a:t>
          </a:r>
          <a:r>
            <a:rPr lang="vi-VN" sz="2800" b="0" kern="1200">
              <a:latin typeface="+mj-lt"/>
            </a:rPr>
            <a:t>vật đa </a:t>
          </a:r>
          <a:r>
            <a:rPr lang="vi-VN" sz="2800" b="0" kern="1200" dirty="0">
              <a:latin typeface="+mj-lt"/>
            </a:rPr>
            <a:t>bào sống trong nước</a:t>
          </a:r>
          <a:endParaRPr lang="en-US" sz="2800" b="0" kern="1200" dirty="0">
            <a:latin typeface="+mj-lt"/>
          </a:endParaRPr>
        </a:p>
      </dsp:txBody>
      <dsp:txXfrm rot="-5400000">
        <a:off x="925072" y="2440459"/>
        <a:ext cx="7259889" cy="687361"/>
      </dsp:txXfrm>
    </dsp:sp>
    <dsp:sp modelId="{5879FD45-A004-41C3-8F75-44585E9B7556}">
      <dsp:nvSpPr>
        <dsp:cNvPr id="0" name=""/>
        <dsp:cNvSpPr/>
      </dsp:nvSpPr>
      <dsp:spPr>
        <a:xfrm rot="5400000">
          <a:off x="-198229" y="3728593"/>
          <a:ext cx="1321531" cy="9250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2" y="3992899"/>
        <a:ext cx="925071" cy="396460"/>
      </dsp:txXfrm>
    </dsp:sp>
    <dsp:sp modelId="{50714AC9-E134-43C0-912B-EF962B8CDCA6}">
      <dsp:nvSpPr>
        <dsp:cNvPr id="0" name=""/>
        <dsp:cNvSpPr/>
      </dsp:nvSpPr>
      <dsp:spPr>
        <a:xfrm rot="5400000">
          <a:off x="4144111" y="311324"/>
          <a:ext cx="858995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Động vật </a:t>
          </a:r>
          <a:r>
            <a:rPr lang="vi-VN" sz="2800" b="0" kern="1200" dirty="0">
              <a:latin typeface="+mj-lt"/>
            </a:rPr>
            <a:t>đơn bào sống trong nước</a:t>
          </a:r>
          <a:endParaRPr lang="en-US" sz="2800" b="1" kern="1200" dirty="0">
            <a:latin typeface="+mj-lt"/>
            <a:cs typeface="Arial" panose="020B0604020202020204" pitchFamily="34" charset="0"/>
          </a:endParaRPr>
        </a:p>
      </dsp:txBody>
      <dsp:txXfrm rot="-5400000">
        <a:off x="925072" y="3572297"/>
        <a:ext cx="7255141" cy="775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89348" y="189348"/>
          <a:ext cx="1262322" cy="883626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0" y="441813"/>
        <a:ext cx="883626" cy="378696"/>
      </dsp:txXfrm>
    </dsp:sp>
    <dsp:sp modelId="{35F39544-CE5B-4742-8C2B-366930493E7F}">
      <dsp:nvSpPr>
        <dsp:cNvPr id="0" name=""/>
        <dsp:cNvSpPr/>
      </dsp:nvSpPr>
      <dsp:spPr>
        <a:xfrm rot="5400000">
          <a:off x="4142415" y="-3252840"/>
          <a:ext cx="820941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Không chặt phá cây bừa bãi, ngăn chặn phá rừng, tuyên truyền bảo vệ rừng</a:t>
          </a:r>
        </a:p>
      </dsp:txBody>
      <dsp:txXfrm rot="-5400000">
        <a:off x="883627" y="46023"/>
        <a:ext cx="7298444" cy="740791"/>
      </dsp:txXfrm>
    </dsp:sp>
    <dsp:sp modelId="{8C7ED3DB-3783-4021-B562-A020983CA371}">
      <dsp:nvSpPr>
        <dsp:cNvPr id="0" name=""/>
        <dsp:cNvSpPr/>
      </dsp:nvSpPr>
      <dsp:spPr>
        <a:xfrm rot="5400000">
          <a:off x="-189348" y="1351909"/>
          <a:ext cx="1262322" cy="883626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0" y="1604374"/>
        <a:ext cx="883626" cy="378696"/>
      </dsp:txXfrm>
    </dsp:sp>
    <dsp:sp modelId="{9455AA65-36B9-4AC9-B4D8-67632B1E3C70}">
      <dsp:nvSpPr>
        <dsp:cNvPr id="0" name=""/>
        <dsp:cNvSpPr/>
      </dsp:nvSpPr>
      <dsp:spPr>
        <a:xfrm rot="5400000">
          <a:off x="4142631" y="-2130009"/>
          <a:ext cx="820509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Xây dựng vườn Thực vật, vườn Quốc gia, Khu bảo tồn</a:t>
          </a:r>
          <a:endParaRPr lang="en-US" sz="2800" b="0" kern="1200" dirty="0">
            <a:latin typeface="+mj-lt"/>
          </a:endParaRPr>
        </a:p>
      </dsp:txBody>
      <dsp:txXfrm rot="-5400000">
        <a:off x="883626" y="1169050"/>
        <a:ext cx="7298465" cy="740401"/>
      </dsp:txXfrm>
    </dsp:sp>
    <dsp:sp modelId="{09D6D085-D97B-4390-87F1-F42C20B02A80}">
      <dsp:nvSpPr>
        <dsp:cNvPr id="0" name=""/>
        <dsp:cNvSpPr/>
      </dsp:nvSpPr>
      <dsp:spPr>
        <a:xfrm rot="5400000">
          <a:off x="-189348" y="2653122"/>
          <a:ext cx="1262322" cy="883626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0" y="2905587"/>
        <a:ext cx="883626" cy="378696"/>
      </dsp:txXfrm>
    </dsp:sp>
    <dsp:sp modelId="{253B889B-C259-4488-BFF0-841228E494EF}">
      <dsp:nvSpPr>
        <dsp:cNvPr id="0" name=""/>
        <dsp:cNvSpPr/>
      </dsp:nvSpPr>
      <dsp:spPr>
        <a:xfrm rot="5400000">
          <a:off x="3930898" y="-795230"/>
          <a:ext cx="1243975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Xây dựng và phát hiện với chính quyềnđịa phương các hành vi khai thác , vận chuyển, buôn bán trái phép Thực vật quý hiếm</a:t>
          </a:r>
          <a:endParaRPr lang="en-US" sz="2800" b="0" kern="1200" dirty="0">
            <a:latin typeface="+mj-lt"/>
          </a:endParaRPr>
        </a:p>
      </dsp:txBody>
      <dsp:txXfrm rot="-5400000">
        <a:off x="883626" y="2312768"/>
        <a:ext cx="7277793" cy="1122523"/>
      </dsp:txXfrm>
    </dsp:sp>
    <dsp:sp modelId="{5879FD45-A004-41C3-8F75-44585E9B7556}">
      <dsp:nvSpPr>
        <dsp:cNvPr id="0" name=""/>
        <dsp:cNvSpPr/>
      </dsp:nvSpPr>
      <dsp:spPr>
        <a:xfrm rot="5400000">
          <a:off x="-189348" y="3776169"/>
          <a:ext cx="1262322" cy="883626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0" y="4028634"/>
        <a:ext cx="883626" cy="378696"/>
      </dsp:txXfrm>
    </dsp:sp>
    <dsp:sp modelId="{50714AC9-E134-43C0-912B-EF962B8CDCA6}">
      <dsp:nvSpPr>
        <dsp:cNvPr id="0" name=""/>
        <dsp:cNvSpPr/>
      </dsp:nvSpPr>
      <dsp:spPr>
        <a:xfrm rot="5400000">
          <a:off x="4142631" y="327815"/>
          <a:ext cx="820509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883626" y="3626874"/>
        <a:ext cx="7298465" cy="740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098" y="196098"/>
          <a:ext cx="1307321" cy="915124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7561"/>
        <a:ext cx="915124" cy="392197"/>
      </dsp:txXfrm>
    </dsp:sp>
    <dsp:sp modelId="{35F39544-CE5B-4742-8C2B-366930493E7F}">
      <dsp:nvSpPr>
        <dsp:cNvPr id="0" name=""/>
        <dsp:cNvSpPr/>
      </dsp:nvSpPr>
      <dsp:spPr>
        <a:xfrm rot="5400000">
          <a:off x="4143532" y="-3221651"/>
          <a:ext cx="850205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Thu được nhiều mật ong trong tổ Ong</a:t>
          </a:r>
        </a:p>
      </dsp:txBody>
      <dsp:txXfrm rot="-5400000">
        <a:off x="915124" y="48261"/>
        <a:ext cx="7265517" cy="767197"/>
      </dsp:txXfrm>
    </dsp:sp>
    <dsp:sp modelId="{8C7ED3DB-3783-4021-B562-A020983CA371}">
      <dsp:nvSpPr>
        <dsp:cNvPr id="0" name=""/>
        <dsp:cNvSpPr/>
      </dsp:nvSpPr>
      <dsp:spPr>
        <a:xfrm rot="5400000">
          <a:off x="-196098" y="1400695"/>
          <a:ext cx="1307321" cy="915124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2158"/>
        <a:ext cx="915124" cy="392197"/>
      </dsp:txXfrm>
    </dsp:sp>
    <dsp:sp modelId="{9455AA65-36B9-4AC9-B4D8-67632B1E3C70}">
      <dsp:nvSpPr>
        <dsp:cNvPr id="0" name=""/>
        <dsp:cNvSpPr/>
      </dsp:nvSpPr>
      <dsp:spPr>
        <a:xfrm rot="5400000">
          <a:off x="4143756" y="-2058795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Thụ phấn cho Hoa, góp phần tạo năng suất cao cho vườn cây ăn quả</a:t>
          </a:r>
          <a:endParaRPr lang="en-US" sz="2800" b="0" kern="1200" dirty="0">
            <a:latin typeface="+mj-lt"/>
          </a:endParaRPr>
        </a:p>
      </dsp:txBody>
      <dsp:txXfrm rot="-5400000">
        <a:off x="915125" y="1211318"/>
        <a:ext cx="7265539" cy="766794"/>
      </dsp:txXfrm>
    </dsp:sp>
    <dsp:sp modelId="{09D6D085-D97B-4390-87F1-F42C20B02A80}">
      <dsp:nvSpPr>
        <dsp:cNvPr id="0" name=""/>
        <dsp:cNvSpPr/>
      </dsp:nvSpPr>
      <dsp:spPr>
        <a:xfrm rot="5400000">
          <a:off x="-196098" y="2574034"/>
          <a:ext cx="1307321" cy="915124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35497"/>
        <a:ext cx="915124" cy="392197"/>
      </dsp:txXfrm>
    </dsp:sp>
    <dsp:sp modelId="{253B889B-C259-4488-BFF0-841228E494EF}">
      <dsp:nvSpPr>
        <dsp:cNvPr id="0" name=""/>
        <dsp:cNvSpPr/>
      </dsp:nvSpPr>
      <dsp:spPr>
        <a:xfrm rot="5400000">
          <a:off x="4098735" y="-850695"/>
          <a:ext cx="939799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Cả đàn Ong duy trì và phát triển mạnh</a:t>
          </a:r>
          <a:endParaRPr lang="en-US" sz="2800" b="0" kern="1200" dirty="0">
            <a:latin typeface="+mj-lt"/>
          </a:endParaRPr>
        </a:p>
      </dsp:txBody>
      <dsp:txXfrm rot="-5400000">
        <a:off x="915125" y="2378792"/>
        <a:ext cx="7261144" cy="848045"/>
      </dsp:txXfrm>
    </dsp:sp>
    <dsp:sp modelId="{5879FD45-A004-41C3-8F75-44585E9B7556}">
      <dsp:nvSpPr>
        <dsp:cNvPr id="0" name=""/>
        <dsp:cNvSpPr/>
      </dsp:nvSpPr>
      <dsp:spPr>
        <a:xfrm rot="5400000">
          <a:off x="-196098" y="3737113"/>
          <a:ext cx="1307321" cy="915124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8576"/>
        <a:ext cx="915124" cy="392197"/>
      </dsp:txXfrm>
    </dsp:sp>
    <dsp:sp modelId="{50714AC9-E134-43C0-912B-EF962B8CDCA6}">
      <dsp:nvSpPr>
        <dsp:cNvPr id="0" name=""/>
        <dsp:cNvSpPr/>
      </dsp:nvSpPr>
      <dsp:spPr>
        <a:xfrm rot="5400000">
          <a:off x="4083838" y="363208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855207" y="3633321"/>
        <a:ext cx="7265539" cy="7667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808" y="196808"/>
          <a:ext cx="1312058" cy="91844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9219"/>
        <a:ext cx="918440" cy="393618"/>
      </dsp:txXfrm>
    </dsp:sp>
    <dsp:sp modelId="{35F39544-CE5B-4742-8C2B-366930493E7F}">
      <dsp:nvSpPr>
        <dsp:cNvPr id="0" name=""/>
        <dsp:cNvSpPr/>
      </dsp:nvSpPr>
      <dsp:spPr>
        <a:xfrm rot="5400000">
          <a:off x="4143650" y="-3219542"/>
          <a:ext cx="853286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>
              <a:latin typeface="+mj-lt"/>
            </a:rPr>
            <a:t>Hổ, Dê,</a:t>
          </a:r>
          <a:r>
            <a:rPr lang="en-US" sz="2800" b="0" kern="1200">
              <a:latin typeface="+mj-lt"/>
            </a:rPr>
            <a:t> </a:t>
          </a:r>
          <a:r>
            <a:rPr lang="vi-VN" sz="2800" b="0" kern="1200">
              <a:latin typeface="+mj-lt"/>
            </a:rPr>
            <a:t>Hưu</a:t>
          </a:r>
          <a:r>
            <a:rPr lang="vi-VN" sz="2800" b="0" kern="1200" dirty="0">
              <a:latin typeface="+mj-lt"/>
            </a:rPr>
            <a:t>, sóc, khỉ</a:t>
          </a:r>
        </a:p>
      </dsp:txBody>
      <dsp:txXfrm rot="-5400000">
        <a:off x="918441" y="47321"/>
        <a:ext cx="7262051" cy="769978"/>
      </dsp:txXfrm>
    </dsp:sp>
    <dsp:sp modelId="{8C7ED3DB-3783-4021-B562-A020983CA371}">
      <dsp:nvSpPr>
        <dsp:cNvPr id="0" name=""/>
        <dsp:cNvSpPr/>
      </dsp:nvSpPr>
      <dsp:spPr>
        <a:xfrm rot="5400000">
          <a:off x="-196808" y="1404657"/>
          <a:ext cx="1312058" cy="918440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7068"/>
        <a:ext cx="918440" cy="393618"/>
      </dsp:txXfrm>
    </dsp:sp>
    <dsp:sp modelId="{9455AA65-36B9-4AC9-B4D8-67632B1E3C70}">
      <dsp:nvSpPr>
        <dsp:cNvPr id="0" name=""/>
        <dsp:cNvSpPr/>
      </dsp:nvSpPr>
      <dsp:spPr>
        <a:xfrm rot="5400000">
          <a:off x="4143874" y="-2052473"/>
          <a:ext cx="852837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Đại </a:t>
          </a:r>
          <a:r>
            <a:rPr lang="vi-VN" sz="2800" b="0" kern="1200">
              <a:latin typeface="+mj-lt"/>
            </a:rPr>
            <a:t>bàng,Chuột,</a:t>
          </a:r>
          <a:r>
            <a:rPr lang="en-US" sz="2800" b="0" kern="1200">
              <a:latin typeface="+mj-lt"/>
            </a:rPr>
            <a:t> </a:t>
          </a:r>
          <a:r>
            <a:rPr lang="vi-VN" sz="2800" b="0" kern="1200">
              <a:latin typeface="+mj-lt"/>
            </a:rPr>
            <a:t>Rắn</a:t>
          </a:r>
          <a:r>
            <a:rPr lang="vi-VN" sz="2800" b="0" kern="1200" dirty="0">
              <a:latin typeface="+mj-lt"/>
            </a:rPr>
            <a:t>, khỉ, Sóc </a:t>
          </a:r>
          <a:endParaRPr lang="en-US" sz="2800" b="0" kern="1200" dirty="0">
            <a:latin typeface="+mj-lt"/>
          </a:endParaRPr>
        </a:p>
      </dsp:txBody>
      <dsp:txXfrm rot="-5400000">
        <a:off x="918440" y="1214593"/>
        <a:ext cx="7262073" cy="769573"/>
      </dsp:txXfrm>
    </dsp:sp>
    <dsp:sp modelId="{09D6D085-D97B-4390-87F1-F42C20B02A80}">
      <dsp:nvSpPr>
        <dsp:cNvPr id="0" name=""/>
        <dsp:cNvSpPr/>
      </dsp:nvSpPr>
      <dsp:spPr>
        <a:xfrm rot="5400000">
          <a:off x="-196808" y="2566882"/>
          <a:ext cx="1312058" cy="918440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29293"/>
        <a:ext cx="918440" cy="393618"/>
      </dsp:txXfrm>
    </dsp:sp>
    <dsp:sp modelId="{253B889B-C259-4488-BFF0-841228E494EF}">
      <dsp:nvSpPr>
        <dsp:cNvPr id="0" name=""/>
        <dsp:cNvSpPr/>
      </dsp:nvSpPr>
      <dsp:spPr>
        <a:xfrm rot="5400000">
          <a:off x="4114054" y="-855359"/>
          <a:ext cx="912476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Bò, Hưu, Thỏ, Gà, Chim sẻ</a:t>
          </a:r>
          <a:endParaRPr lang="en-US" sz="2800" b="0" kern="1200" dirty="0">
            <a:latin typeface="+mj-lt"/>
          </a:endParaRPr>
        </a:p>
      </dsp:txBody>
      <dsp:txXfrm rot="-5400000">
        <a:off x="918440" y="2384798"/>
        <a:ext cx="7259162" cy="823390"/>
      </dsp:txXfrm>
    </dsp:sp>
    <dsp:sp modelId="{5879FD45-A004-41C3-8F75-44585E9B7556}">
      <dsp:nvSpPr>
        <dsp:cNvPr id="0" name=""/>
        <dsp:cNvSpPr/>
      </dsp:nvSpPr>
      <dsp:spPr>
        <a:xfrm rot="5400000">
          <a:off x="-196808" y="3734176"/>
          <a:ext cx="1312058" cy="9184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6587"/>
        <a:ext cx="918440" cy="393618"/>
      </dsp:txXfrm>
    </dsp:sp>
    <dsp:sp modelId="{50714AC9-E134-43C0-912B-EF962B8CDCA6}">
      <dsp:nvSpPr>
        <dsp:cNvPr id="0" name=""/>
        <dsp:cNvSpPr/>
      </dsp:nvSpPr>
      <dsp:spPr>
        <a:xfrm rot="5400000">
          <a:off x="4143874" y="311934"/>
          <a:ext cx="852837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Dê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, Cáo,</a:t>
          </a:r>
          <a:r>
            <a:rPr lang="en-US" sz="2800" b="0" kern="1200">
              <a:latin typeface="+mj-lt"/>
              <a:cs typeface="Arial" panose="020B0604020202020204" pitchFamily="34" charset="0"/>
            </a:rPr>
            <a:t> 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Chó,</a:t>
          </a:r>
          <a:r>
            <a:rPr lang="en-US" sz="2800" b="0" kern="1200">
              <a:latin typeface="+mj-lt"/>
              <a:cs typeface="Arial" panose="020B0604020202020204" pitchFamily="34" charset="0"/>
            </a:rPr>
            <a:t> 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Rắn</a:t>
          </a:r>
          <a:r>
            <a:rPr lang="vi-VN" sz="2800" b="0" kern="1200" dirty="0">
              <a:latin typeface="+mj-lt"/>
              <a:cs typeface="Arial" panose="020B0604020202020204" pitchFamily="34" charset="0"/>
            </a:rPr>
            <a:t>, Sói 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918440" y="3579000"/>
        <a:ext cx="7262073" cy="769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F0C1F-D402-41ED-9D23-99C002B6D9DA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A0DC-9EE1-4304-BBB4-37E02B49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717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396968"/>
            <a:ext cx="2595750" cy="346103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48700" y="731600"/>
            <a:ext cx="8046600" cy="53948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8426" y="-33"/>
            <a:ext cx="3925575" cy="6576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94975" y="1337567"/>
            <a:ext cx="4781700" cy="22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7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9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2778-6669-41EE-B073-1C22B9C78D68}" type="datetimeFigureOut">
              <a:rPr lang="en-US" smtClean="0"/>
              <a:t>26/08/2021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41458" y="1828800"/>
            <a:ext cx="8497742" cy="34290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br>
              <a:rPr lang="vi-VN" sz="3200" b="1" dirty="0">
                <a:solidFill>
                  <a:srgbClr val="FF0000"/>
                </a:solidFill>
              </a:rPr>
            </a:br>
            <a:r>
              <a:rPr lang="vi-VN" sz="3200" b="1" dirty="0"/>
              <a:t>CHỦ ĐỀ 8: ĐA DẠNG THẾ GIỚI SỐNG</a:t>
            </a:r>
            <a:br>
              <a:rPr lang="en-US" sz="4400" b="1" dirty="0">
                <a:solidFill>
                  <a:srgbClr val="FF0000"/>
                </a:solidFill>
              </a:rPr>
            </a:br>
            <a:br>
              <a:rPr lang="vi-VN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THỰC HÀNH </a:t>
            </a:r>
            <a:b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</a:rPr>
              <a:t>TÌM HIỂU SINH VẬT NGOÀI THIÊN NHIÊN</a:t>
            </a:r>
            <a:br>
              <a:rPr lang="en-US" sz="4400" dirty="0">
                <a:solidFill>
                  <a:srgbClr val="FF0000"/>
                </a:solidFill>
              </a:rPr>
            </a:br>
            <a:endParaRPr sz="4400" dirty="0"/>
          </a:p>
        </p:txBody>
      </p:sp>
      <p:sp>
        <p:nvSpPr>
          <p:cNvPr id="17" name="Google Shape;84;p13"/>
          <p:cNvSpPr txBox="1">
            <a:spLocks/>
          </p:cNvSpPr>
          <p:nvPr/>
        </p:nvSpPr>
        <p:spPr>
          <a:xfrm>
            <a:off x="609601" y="3276600"/>
            <a:ext cx="7387025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algn="ctr"/>
            <a:endParaRPr lang="vi-VN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Địa điểm: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Tên cây/con: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Số lượng: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Ngày phân loại: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Hình dạng, kích thước: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Môi trường sống:</a:t>
            </a:r>
            <a:endParaRPr lang="en-US">
              <a:latin typeface="Times New Roman" pitchFamily="18" charset="0"/>
              <a:ea typeface="Arial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71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Từ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album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san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Mỗi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81847"/>
              </p:ext>
            </p:extLst>
          </p:nvPr>
        </p:nvGraphicFramePr>
        <p:xfrm>
          <a:off x="609600" y="1447800"/>
          <a:ext cx="8077199" cy="46482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1912">
                <a:tc>
                  <a:txBody>
                    <a:bodyPr/>
                    <a:lstStyle/>
                    <a:p>
                      <a:pPr marL="10160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ea typeface="Segoe UI"/>
                          <a:cs typeface="Times New Roman" pitchFamily="18" charset="0"/>
                        </a:rPr>
                        <a:t>STT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Rêu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Dương xỉ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Hạt trần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Hạt kín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447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2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3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6858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461061"/>
            <a:ext cx="9191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4050" y="3798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27756"/>
              </p:ext>
            </p:extLst>
          </p:nvPr>
        </p:nvGraphicFramePr>
        <p:xfrm>
          <a:off x="838200" y="1371600"/>
          <a:ext cx="7543800" cy="4800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9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Ruột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Khoang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Giun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mềm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Khớp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7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06486"/>
            <a:ext cx="8486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62141"/>
              </p:ext>
            </p:extLst>
          </p:nvPr>
        </p:nvGraphicFramePr>
        <p:xfrm>
          <a:off x="533400" y="1371600"/>
          <a:ext cx="8334219" cy="49530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35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Lưỡng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Cư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Bò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Sát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Thú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72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27205"/>
              </p:ext>
            </p:extLst>
          </p:nvPr>
        </p:nvGraphicFramePr>
        <p:xfrm>
          <a:off x="685800" y="2362200"/>
          <a:ext cx="7620000" cy="381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/con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09E1B0-FE59-442D-8179-10B40F4E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>
            <a:noAutofit/>
          </a:bodyPr>
          <a:lstStyle/>
          <a:p>
            <a:br>
              <a:rPr lang="en-US" sz="3200" b="1">
                <a:solidFill>
                  <a:srgbClr val="FF0000"/>
                </a:solidFill>
                <a:cs typeface="Arial" pitchFamily="34" charset="0"/>
              </a:rPr>
            </a:b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Vai </a:t>
            </a:r>
            <a:r>
              <a:rPr lang="vi-VN" sz="3200" b="1" dirty="0">
                <a:solidFill>
                  <a:srgbClr val="FF0000"/>
                </a:solidFill>
                <a:cs typeface="Arial" pitchFamily="34" charset="0"/>
              </a:rPr>
              <a:t>trò của sinh vật ngoài thiên nhiên </a:t>
            </a: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là g</a:t>
            </a:r>
            <a:r>
              <a:rPr lang="en-US" sz="3200" b="1">
                <a:solidFill>
                  <a:srgbClr val="FF0000"/>
                </a:solidFill>
                <a:cs typeface="Arial" pitchFamily="34" charset="0"/>
              </a:rPr>
              <a:t>ì</a:t>
            </a: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?</a:t>
            </a:r>
            <a:br>
              <a:rPr lang="en-US" sz="3200" dirty="0">
                <a:solidFill>
                  <a:srgbClr val="FF0000"/>
                </a:solidFill>
                <a:cs typeface="Arial" pitchFamily="34" charset="0"/>
              </a:rPr>
            </a:br>
            <a:endParaRPr lang="en-US" sz="3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981200" y="1524000"/>
            <a:ext cx="5368636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/>
          </a:p>
        </p:txBody>
      </p:sp>
      <p:cxnSp>
        <p:nvCxnSpPr>
          <p:cNvPr id="19" name="Straight Arrow Connector 18"/>
          <p:cNvCxnSpPr>
            <a:stCxn id="2" idx="2"/>
            <a:endCxn id="35" idx="0"/>
          </p:cNvCxnSpPr>
          <p:nvPr/>
        </p:nvCxnSpPr>
        <p:spPr>
          <a:xfrm flipH="1">
            <a:off x="1108363" y="2438400"/>
            <a:ext cx="355715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2"/>
            <a:endCxn id="39" idx="0"/>
          </p:cNvCxnSpPr>
          <p:nvPr/>
        </p:nvCxnSpPr>
        <p:spPr>
          <a:xfrm flipH="1">
            <a:off x="3305175" y="2438400"/>
            <a:ext cx="1360343" cy="99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42" idx="0"/>
          </p:cNvCxnSpPr>
          <p:nvPr/>
        </p:nvCxnSpPr>
        <p:spPr>
          <a:xfrm>
            <a:off x="4665518" y="2438400"/>
            <a:ext cx="1112693" cy="969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2"/>
          </p:cNvCxnSpPr>
          <p:nvPr/>
        </p:nvCxnSpPr>
        <p:spPr>
          <a:xfrm>
            <a:off x="4665518" y="2438400"/>
            <a:ext cx="3478357" cy="969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53290" y="3429000"/>
            <a:ext cx="1510146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>
                <a:latin typeface="Times New Roman" pitchFamily="18" charset="0"/>
                <a:cs typeface="Times New Roman" pitchFamily="18" charset="0"/>
              </a:rPr>
              <a:t>điều hòa khí hậu</a:t>
            </a:r>
            <a:endParaRPr lang="en-US" sz="2700"/>
          </a:p>
        </p:txBody>
      </p:sp>
      <p:sp>
        <p:nvSpPr>
          <p:cNvPr id="39" name="Rounded Rectangle 38"/>
          <p:cNvSpPr/>
          <p:nvPr/>
        </p:nvSpPr>
        <p:spPr>
          <a:xfrm>
            <a:off x="2476500" y="3428999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>
                <a:latin typeface="Times New Roman" pitchFamily="18" charset="0"/>
                <a:cs typeface="Times New Roman" pitchFamily="18" charset="0"/>
              </a:rPr>
              <a:t>làm sạch môi trường</a:t>
            </a:r>
            <a:endParaRPr lang="en-US" sz="2700"/>
          </a:p>
        </p:txBody>
      </p:sp>
      <p:sp>
        <p:nvSpPr>
          <p:cNvPr id="42" name="Rounded Rectangle 41"/>
          <p:cNvSpPr/>
          <p:nvPr/>
        </p:nvSpPr>
        <p:spPr>
          <a:xfrm>
            <a:off x="4949536" y="3408217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làm thức ăn</a:t>
            </a:r>
            <a:endParaRPr lang="en-US" sz="2800"/>
          </a:p>
        </p:txBody>
      </p:sp>
      <p:sp>
        <p:nvSpPr>
          <p:cNvPr id="45" name="Rounded Rectangle 44"/>
          <p:cNvSpPr/>
          <p:nvPr/>
        </p:nvSpPr>
        <p:spPr>
          <a:xfrm>
            <a:off x="7315200" y="3429000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Phân hủy xác sinh vật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7216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35" grpId="0" animBg="1"/>
      <p:bldP spid="39" grpId="0" animBg="1"/>
      <p:bldP spid="42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62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Sử dụng khóa lưỡng phân để phân loại các nhóm sinh vật chụp ảnh được trong quá trình tham quan thiên nhiên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634459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sưu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khóa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lưỡng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Mỗi nhóm hoàn chỉnh bài báo cáo và nộp vào buổi học tiếp theo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Trả lời câu hỏi sau: Em hãy đưa ra một thông điệp để tuyên truyền bảo vệ các loài động vật, thực vật và bảo vệ môi trường sống của chúng.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Ôn tập chủ đề 8</a:t>
            </a:r>
          </a:p>
        </p:txBody>
      </p:sp>
    </p:spTree>
    <p:extLst>
      <p:ext uri="{BB962C8B-B14F-4D97-AF65-F5344CB8AC3E}">
        <p14:creationId xmlns:p14="http://schemas.microsoft.com/office/powerpoint/2010/main" val="37746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3"/>
          <p:cNvSpPr txBox="1">
            <a:spLocks/>
          </p:cNvSpPr>
          <p:nvPr/>
        </p:nvSpPr>
        <p:spPr>
          <a:xfrm>
            <a:off x="0" y="0"/>
            <a:ext cx="91440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vi-VN" sz="3200" b="1">
                <a:solidFill>
                  <a:srgbClr val="FF0000"/>
                </a:solidFill>
              </a:rPr>
            </a:br>
            <a: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34: THỰC HÀNH</a:t>
            </a: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200" b="1">
                <a:solidFill>
                  <a:srgbClr val="FF0000"/>
                </a:solidFill>
              </a:rPr>
              <a:t>TÌM HIỂU SINH VẬT NGOÀI THIÊN NHIÊN</a:t>
            </a:r>
            <a:br>
              <a:rPr lang="vi-VN" sz="3200">
                <a:solidFill>
                  <a:srgbClr val="FF0000"/>
                </a:solidFill>
              </a:rPr>
            </a:br>
            <a:br>
              <a:rPr lang="vi-VN" sz="3200">
                <a:solidFill>
                  <a:srgbClr val="FF0000"/>
                </a:solidFill>
              </a:rPr>
            </a:br>
            <a:br>
              <a:rPr lang="vi-VN" b="1">
                <a:solidFill>
                  <a:srgbClr val="FF0000"/>
                </a:solidFill>
              </a:rPr>
            </a:b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vi-VN" sz="2800">
                <a:latin typeface="+mj-lt"/>
              </a:rPr>
              <a:t>Hoạt động 1: </a:t>
            </a:r>
            <a:r>
              <a:rPr lang="en-US" sz="2800">
                <a:latin typeface="+mj-lt"/>
              </a:rPr>
              <a:t>Quan sát, chụp ảnh một số sinh vật ngoài thiên nhiên</a:t>
            </a:r>
            <a:endParaRPr lang="vi-VN" sz="280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2: Làm bộ sưu tập ảnh các nhóm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</a:t>
            </a:r>
            <a:r>
              <a:rPr lang="vi-VN" sz="2800">
                <a:latin typeface="+mj-lt"/>
                <a:cs typeface="Arial" pitchFamily="34" charset="0"/>
              </a:rPr>
              <a:t> </a:t>
            </a:r>
            <a:r>
              <a:rPr lang="en-US" sz="2800">
                <a:latin typeface="+mj-lt"/>
                <a:cs typeface="Arial" pitchFamily="34" charset="0"/>
              </a:rPr>
              <a:t>3: Tìm hiểu vai trò của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4: Phân loại một số nhóm sinh vật theo khóa lưỡng phân</a:t>
            </a: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5: Báo cáo kết quả tìm hiểu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vi-VN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vi-VN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4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istrator\Desktop\sinh 9 hk2\hinh-nen-powerpoint-la-bac-ha_0927215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3257" y="1743690"/>
            <a:ext cx="6901543" cy="2142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Sự sống xuất hiện Đầu tiên từ môi trường nào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70254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39355" y="2254046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6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98450"/>
            <a:ext cx="70040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Sinh vật đầu tiên xuất hiện trên quả đất, đóng vai trò tiên phong là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65936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708288" y="2231721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23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Học sinh cần làm gì để góp phần bảo vệ sự đa dạng thực vật 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591784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580752" y="5822981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Ong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ăn quả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vi-VN" alt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44972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23882" y="3368635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54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b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Nhóm Động vật ăn Thực vật là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54095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64037" y="4738255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2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Hoạt động 1: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sát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chụp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ảnh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sinh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vật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ngoài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nhiên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tổ)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ĐV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ĐV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Mỗi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HS tiến hành quan sát, sưu tầm hình ảnh sinh vật trong thiên nhiên tại vườn trường, vườn nhà hoặc vườn quốc gia, thảo cần viên… </a:t>
            </a:r>
          </a:p>
          <a:p>
            <a:pPr algn="just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1311</TotalTime>
  <Words>1018</Words>
  <Application>Microsoft Office PowerPoint</Application>
  <PresentationFormat>On-screen Show (4:3)</PresentationFormat>
  <Paragraphs>212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Vidaloka</vt:lpstr>
      <vt:lpstr>Office Theme</vt:lpstr>
      <vt:lpstr> CHỦ ĐỀ 8: ĐA DẠNG THẾ GIỚI SỐNG  BÀI 34: THỰC HÀNH   TÌM HIỂU SINH VẬT NGOÀI THIÊN NHIÊN </vt:lpstr>
      <vt:lpstr>PowerPoint Presentation</vt:lpstr>
      <vt:lpstr>PowerPoint Presentation</vt:lpstr>
      <vt:lpstr>Câu 1: Sự sống xuất hiện Đầu tiên từ môi trường nào:  </vt:lpstr>
      <vt:lpstr>Câu 2: Sinh vật đầu tiên xuất hiện trên quả đất, đóng vai trò tiên phong là:  </vt:lpstr>
      <vt:lpstr>Câu 3: Học sinh cần làm gì để góp phần bảo vệ sự đa dạng thực vật :  </vt:lpstr>
      <vt:lpstr>Câu 4: Lợi ích của việc nuôi Ong trong vườn cây ăn quả:  </vt:lpstr>
      <vt:lpstr>Câu 5:  Nhóm Động vật ăn Thực vật là:  </vt:lpstr>
      <vt:lpstr>Hoạt động 1: Quan sát, chụp ảnh một số sinh vật ngoài thiên nhiên</vt:lpstr>
      <vt:lpstr> Hình ảnh sưu tầm được dán nhãn: </vt:lpstr>
      <vt:lpstr> Hoạt động 2: Làm bộ sưu tập ảnh các nhóm sinh vật ngoài thiên nhiên </vt:lpstr>
      <vt:lpstr>PowerPoint Presentation</vt:lpstr>
      <vt:lpstr>PowerPoint Presentation</vt:lpstr>
      <vt:lpstr>PowerPoint Presentation</vt:lpstr>
      <vt:lpstr>Hoạt động 3: Tìm hiểu vai trò của sinh vật ngoài thiên nhiên</vt:lpstr>
      <vt:lpstr> Vai trò của sinh vật ngoài thiên nhiên là gì? </vt:lpstr>
      <vt:lpstr> Hoạt động 4: Phân loại một số nhóm sinh vật theo khóa lưỡng phân  </vt:lpstr>
      <vt:lpstr> Hoạt động 5: Báo cáo kết quả tìm hiểu sinh vật ngoài thiên nhiên </vt:lpstr>
      <vt:lpstr>Dặn Dò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 KHTN LỚP 6</dc:title>
  <dc:creator>HP</dc:creator>
  <cp:lastModifiedBy>Nguyễn Tuấn Thịnh</cp:lastModifiedBy>
  <cp:revision>50</cp:revision>
  <dcterms:created xsi:type="dcterms:W3CDTF">2021-06-30T03:06:08Z</dcterms:created>
  <dcterms:modified xsi:type="dcterms:W3CDTF">2021-08-26T02:49:40Z</dcterms:modified>
</cp:coreProperties>
</file>