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02" r:id="rId2"/>
    <p:sldId id="393" r:id="rId3"/>
    <p:sldId id="283" r:id="rId4"/>
    <p:sldId id="394" r:id="rId5"/>
    <p:sldId id="292" r:id="rId6"/>
    <p:sldId id="293" r:id="rId7"/>
    <p:sldId id="397" r:id="rId8"/>
    <p:sldId id="296" r:id="rId9"/>
    <p:sldId id="398" r:id="rId10"/>
    <p:sldId id="300" r:id="rId11"/>
    <p:sldId id="301" r:id="rId12"/>
    <p:sldId id="399" r:id="rId13"/>
    <p:sldId id="297" r:id="rId14"/>
    <p:sldId id="298" r:id="rId15"/>
    <p:sldId id="390" r:id="rId16"/>
    <p:sldId id="295" r:id="rId17"/>
    <p:sldId id="304" r:id="rId18"/>
    <p:sldId id="303" r:id="rId19"/>
    <p:sldId id="305" r:id="rId20"/>
    <p:sldId id="306" r:id="rId21"/>
    <p:sldId id="307" r:id="rId22"/>
    <p:sldId id="308" r:id="rId23"/>
    <p:sldId id="309" r:id="rId24"/>
    <p:sldId id="310" r:id="rId25"/>
    <p:sldId id="311" r:id="rId26"/>
    <p:sldId id="395" r:id="rId27"/>
    <p:sldId id="396" r:id="rId28"/>
    <p:sldId id="388" r:id="rId29"/>
    <p:sldId id="317" r:id="rId30"/>
    <p:sldId id="260" r:id="rId31"/>
    <p:sldId id="319" r:id="rId32"/>
    <p:sldId id="324" r:id="rId33"/>
    <p:sldId id="325" r:id="rId34"/>
    <p:sldId id="326" r:id="rId35"/>
    <p:sldId id="323" r:id="rId36"/>
    <p:sldId id="385" r:id="rId37"/>
  </p:sldIdLst>
  <p:sldSz cx="9144000" cy="5143500" type="screen16x9"/>
  <p:notesSz cx="6858000" cy="9144000"/>
  <p:custDataLst>
    <p:tags r:id="rId39"/>
  </p:custDataLst>
  <p:defaultTextStyle>
    <a:defPPr>
      <a:defRPr lang="zh-CN"/>
    </a:defPPr>
    <a:lvl1pPr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1pPr>
    <a:lvl2pPr marL="342900" indent="1143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2pPr>
    <a:lvl3pPr marL="685800" indent="2286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3pPr>
    <a:lvl4pPr marL="1028700" indent="3429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4pPr>
    <a:lvl5pPr marL="1371600" indent="4572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5pPr>
    <a:lvl6pPr marL="2286000" algn="l" defTabSz="914400" rtl="0" eaLnBrk="1" latinLnBrk="0" hangingPunct="1">
      <a:defRPr sz="1300" kern="1200">
        <a:solidFill>
          <a:schemeClr val="tx1"/>
        </a:solidFill>
        <a:latin typeface="Nexa Light" pitchFamily="50" charset="0"/>
        <a:ea typeface="华康少女文字W5(P)" pitchFamily="82" charset="-122"/>
        <a:cs typeface="+mn-cs"/>
      </a:defRPr>
    </a:lvl6pPr>
    <a:lvl7pPr marL="2743200" algn="l" defTabSz="914400" rtl="0" eaLnBrk="1" latinLnBrk="0" hangingPunct="1">
      <a:defRPr sz="1300" kern="1200">
        <a:solidFill>
          <a:schemeClr val="tx1"/>
        </a:solidFill>
        <a:latin typeface="Nexa Light" pitchFamily="50" charset="0"/>
        <a:ea typeface="华康少女文字W5(P)" pitchFamily="82" charset="-122"/>
        <a:cs typeface="+mn-cs"/>
      </a:defRPr>
    </a:lvl7pPr>
    <a:lvl8pPr marL="3200400" algn="l" defTabSz="914400" rtl="0" eaLnBrk="1" latinLnBrk="0" hangingPunct="1">
      <a:defRPr sz="1300" kern="1200">
        <a:solidFill>
          <a:schemeClr val="tx1"/>
        </a:solidFill>
        <a:latin typeface="Nexa Light" pitchFamily="50" charset="0"/>
        <a:ea typeface="华康少女文字W5(P)" pitchFamily="82" charset="-122"/>
        <a:cs typeface="+mn-cs"/>
      </a:defRPr>
    </a:lvl8pPr>
    <a:lvl9pPr marL="3657600" algn="l" defTabSz="914400" rtl="0" eaLnBrk="1" latinLnBrk="0" hangingPunct="1">
      <a:defRPr sz="1300" kern="1200">
        <a:solidFill>
          <a:schemeClr val="tx1"/>
        </a:solidFill>
        <a:latin typeface="Nexa Light" pitchFamily="50" charset="0"/>
        <a:ea typeface="华康少女文字W5(P)" pitchFamily="8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5B9BD5"/>
    <a:srgbClr val="CC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2826" autoAdjust="0"/>
  </p:normalViewPr>
  <p:slideViewPr>
    <p:cSldViewPr snapToGrid="0">
      <p:cViewPr varScale="1">
        <p:scale>
          <a:sx n="84" d="100"/>
          <a:sy n="84" d="100"/>
        </p:scale>
        <p:origin x="990"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20100"/>
    </p:cViewPr>
  </p:sorterViewPr>
  <p:notesViewPr>
    <p:cSldViewPr snapToGrid="0">
      <p:cViewPr varScale="1">
        <p:scale>
          <a:sx n="44" d="100"/>
          <a:sy n="44" d="100"/>
        </p:scale>
        <p:origin x="191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7528CCA-F305-410D-A40D-078A336EF4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B86E65E1-5B5F-427E-9983-6E656BB4A0B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548971FB-F1CB-4528-91D6-F3BD82CE7959}" type="datetimeFigureOut">
              <a:rPr lang="zh-CN" altLang="en-US"/>
              <a:pPr>
                <a:defRPr/>
              </a:pPr>
              <a:t>2024/12/13</a:t>
            </a:fld>
            <a:endParaRPr lang="zh-CN" altLang="en-US"/>
          </a:p>
        </p:txBody>
      </p:sp>
      <p:sp>
        <p:nvSpPr>
          <p:cNvPr id="5" name="备注占位符 4">
            <a:extLst>
              <a:ext uri="{FF2B5EF4-FFF2-40B4-BE49-F238E27FC236}">
                <a16:creationId xmlns:a16="http://schemas.microsoft.com/office/drawing/2014/main" id="{39C9D82F-93F8-4FC1-B320-B4E1D2D9D27B}"/>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651EEFC7-8FAB-48AC-B910-5D05A90B8E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id="{52EA0CD5-1305-40D6-8669-2EAF42EBC9D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F4131451-32D7-4C73-936E-98A6B20F4C08}" type="slidenum">
              <a:rPr lang="zh-CN" altLang="en-US"/>
              <a:pPr>
                <a:defRPr/>
              </a:pPr>
              <a:t>‹#›</a:t>
            </a:fld>
            <a:endParaRPr lang="zh-CN" altLang="en-US"/>
          </a:p>
        </p:txBody>
      </p:sp>
      <p:sp>
        <p:nvSpPr>
          <p:cNvPr id="8" name="Chỗ dành sẵn cho Hình ảnh của Bản chiếu 7">
            <a:extLst>
              <a:ext uri="{FF2B5EF4-FFF2-40B4-BE49-F238E27FC236}">
                <a16:creationId xmlns:a16="http://schemas.microsoft.com/office/drawing/2014/main" id="{F2F922DB-79F7-48E0-96FD-165C9D86841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464B7740-EDF8-4E3B-9E1F-20A65954C67F}"/>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id="{2AF462EC-0D19-4006-B1B8-F5361D3EF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5364" name="灯片编号占位符 3">
            <a:extLst>
              <a:ext uri="{FF2B5EF4-FFF2-40B4-BE49-F238E27FC236}">
                <a16:creationId xmlns:a16="http://schemas.microsoft.com/office/drawing/2014/main" id="{98A68193-D333-43EF-94DD-50F24ABD0E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fontAlgn="base">
              <a:spcBef>
                <a:spcPct val="0"/>
              </a:spcBef>
              <a:spcAft>
                <a:spcPct val="0"/>
              </a:spcAft>
            </a:pPr>
            <a:fld id="{93DB5C56-2C57-40F1-8CAD-272567425A63}" type="slidenum">
              <a:rPr lang="zh-CN" altLang="en-US" sz="1200" smtClean="0">
                <a:latin typeface="Calibri" panose="020F0502020204030204" pitchFamily="34" charset="0"/>
                <a:ea typeface="宋体" panose="02010600030101010101" pitchFamily="2" charset="-122"/>
              </a:rPr>
              <a:pPr fontAlgn="base">
                <a:spcBef>
                  <a:spcPct val="0"/>
                </a:spcBef>
                <a:spcAft>
                  <a:spcPct val="0"/>
                </a:spcAft>
              </a:pPr>
              <a:t>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685800" y="1143000"/>
            <a:ext cx="5486400" cy="3086100"/>
          </a:xfrm>
          <a:prstGeom prst="rect">
            <a:avLst/>
          </a:prstGeo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a:defRPr/>
            </a:pPr>
            <a:fld id="{F4131451-32D7-4C73-936E-98A6B20F4C08}" type="slidenum">
              <a:rPr lang="zh-CN" altLang="en-US" smtClean="0"/>
              <a:pPr>
                <a:defRPr/>
              </a:pPr>
              <a:t>28</a:t>
            </a:fld>
            <a:endParaRPr lang="zh-CN" altLang="en-US"/>
          </a:p>
        </p:txBody>
      </p:sp>
    </p:spTree>
    <p:extLst>
      <p:ext uri="{BB962C8B-B14F-4D97-AF65-F5344CB8AC3E}">
        <p14:creationId xmlns:p14="http://schemas.microsoft.com/office/powerpoint/2010/main" val="248641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30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7792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82146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07214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31451-32D7-4C73-936E-98A6B20F4C08}" type="slidenum">
              <a:rPr lang="zh-CN" altLang="en-US" smtClean="0"/>
              <a:pPr>
                <a:defRPr/>
              </a:pPr>
              <a:t>36</a:t>
            </a:fld>
            <a:endParaRPr lang="zh-CN" altLang="en-US"/>
          </a:p>
        </p:txBody>
      </p:sp>
    </p:spTree>
    <p:extLst>
      <p:ext uri="{BB962C8B-B14F-4D97-AF65-F5344CB8AC3E}">
        <p14:creationId xmlns:p14="http://schemas.microsoft.com/office/powerpoint/2010/main" val="384689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a:extLst>
              <a:ext uri="{FF2B5EF4-FFF2-40B4-BE49-F238E27FC236}">
                <a16:creationId xmlns:a16="http://schemas.microsoft.com/office/drawing/2014/main" id="{34BE5990-9F7C-4765-8C17-BC32598F13B3}"/>
              </a:ext>
            </a:extLst>
          </p:cNvPr>
          <p:cNvSpPr>
            <a:spLocks noGrp="1"/>
          </p:cNvSpPr>
          <p:nvPr>
            <p:ph type="dt" sz="half" idx="10"/>
          </p:nvPr>
        </p:nvSpPr>
        <p:spPr/>
        <p:txBody>
          <a:bodyPr/>
          <a:lstStyle>
            <a:lvl1pPr>
              <a:defRPr/>
            </a:lvl1pPr>
          </a:lstStyle>
          <a:p>
            <a:pPr>
              <a:defRPr/>
            </a:pPr>
            <a:fld id="{3B38FE6C-B268-41D7-908D-FA7AC6807464}" type="datetimeFigureOut">
              <a:rPr lang="zh-CN" altLang="en-US"/>
              <a:pPr>
                <a:defRPr/>
              </a:pPr>
              <a:t>2024/12/13</a:t>
            </a:fld>
            <a:endParaRPr lang="zh-CN" altLang="en-US" dirty="0"/>
          </a:p>
        </p:txBody>
      </p:sp>
      <p:sp>
        <p:nvSpPr>
          <p:cNvPr id="5" name="Footer Placeholder 4">
            <a:extLst>
              <a:ext uri="{FF2B5EF4-FFF2-40B4-BE49-F238E27FC236}">
                <a16:creationId xmlns:a16="http://schemas.microsoft.com/office/drawing/2014/main" id="{BDA27904-E33D-4AAF-A406-91F297A1DA7B}"/>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CBB5781C-2557-4256-AAD6-132968C5C6C6}"/>
              </a:ext>
            </a:extLst>
          </p:cNvPr>
          <p:cNvSpPr>
            <a:spLocks noGrp="1"/>
          </p:cNvSpPr>
          <p:nvPr>
            <p:ph type="sldNum" sz="quarter" idx="12"/>
          </p:nvPr>
        </p:nvSpPr>
        <p:spPr/>
        <p:txBody>
          <a:bodyPr/>
          <a:lstStyle>
            <a:lvl1pPr>
              <a:defRPr/>
            </a:lvl1pPr>
          </a:lstStyle>
          <a:p>
            <a:pPr>
              <a:defRPr/>
            </a:pPr>
            <a:fld id="{6F043178-D7A9-42E0-8BAE-7508133F3669}" type="slidenum">
              <a:rPr lang="zh-CN" altLang="en-US"/>
              <a:pPr>
                <a:defRPr/>
              </a:pPr>
              <a:t>‹#›</a:t>
            </a:fld>
            <a:endParaRPr lang="zh-CN" altLang="en-US" dirty="0"/>
          </a:p>
        </p:txBody>
      </p:sp>
    </p:spTree>
    <p:extLst>
      <p:ext uri="{BB962C8B-B14F-4D97-AF65-F5344CB8AC3E}">
        <p14:creationId xmlns:p14="http://schemas.microsoft.com/office/powerpoint/2010/main" val="3421317594"/>
      </p:ext>
    </p:extLst>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584972-719B-40E6-ACCF-A79093C12F97}"/>
              </a:ext>
            </a:extLst>
          </p:cNvPr>
          <p:cNvSpPr>
            <a:spLocks noGrp="1"/>
          </p:cNvSpPr>
          <p:nvPr>
            <p:ph type="dt" sz="half" idx="10"/>
          </p:nvPr>
        </p:nvSpPr>
        <p:spPr/>
        <p:txBody>
          <a:bodyPr/>
          <a:lstStyle>
            <a:lvl1pPr>
              <a:defRPr/>
            </a:lvl1pPr>
          </a:lstStyle>
          <a:p>
            <a:pPr>
              <a:defRPr/>
            </a:pPr>
            <a:fld id="{AE23C518-5AD6-4ADD-A325-99CE03DFADEF}" type="datetimeFigureOut">
              <a:rPr lang="zh-CN" altLang="en-US"/>
              <a:pPr>
                <a:defRPr/>
              </a:pPr>
              <a:t>2024/12/13</a:t>
            </a:fld>
            <a:endParaRPr lang="zh-CN" altLang="en-US" dirty="0"/>
          </a:p>
        </p:txBody>
      </p:sp>
      <p:sp>
        <p:nvSpPr>
          <p:cNvPr id="3" name="Footer Placeholder 4">
            <a:extLst>
              <a:ext uri="{FF2B5EF4-FFF2-40B4-BE49-F238E27FC236}">
                <a16:creationId xmlns:a16="http://schemas.microsoft.com/office/drawing/2014/main" id="{36FC1E5A-A8A4-4517-866C-57EDAD24FCB2}"/>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5">
            <a:extLst>
              <a:ext uri="{FF2B5EF4-FFF2-40B4-BE49-F238E27FC236}">
                <a16:creationId xmlns:a16="http://schemas.microsoft.com/office/drawing/2014/main" id="{02B3D156-39A2-4377-9BE0-B87D6621EF8D}"/>
              </a:ext>
            </a:extLst>
          </p:cNvPr>
          <p:cNvSpPr>
            <a:spLocks noGrp="1"/>
          </p:cNvSpPr>
          <p:nvPr>
            <p:ph type="sldNum" sz="quarter" idx="12"/>
          </p:nvPr>
        </p:nvSpPr>
        <p:spPr/>
        <p:txBody>
          <a:bodyPr/>
          <a:lstStyle>
            <a:lvl1pPr>
              <a:defRPr/>
            </a:lvl1pPr>
          </a:lstStyle>
          <a:p>
            <a:pPr>
              <a:defRPr/>
            </a:pPr>
            <a:fld id="{45E22511-1582-4301-9ABB-BD2C4B7341A6}" type="slidenum">
              <a:rPr lang="zh-CN" altLang="en-US"/>
              <a:pPr>
                <a:defRPr/>
              </a:pPr>
              <a:t>‹#›</a:t>
            </a:fld>
            <a:endParaRPr lang="zh-CN" altLang="en-US" dirty="0"/>
          </a:p>
        </p:txBody>
      </p:sp>
    </p:spTree>
    <p:extLst>
      <p:ext uri="{BB962C8B-B14F-4D97-AF65-F5344CB8AC3E}">
        <p14:creationId xmlns:p14="http://schemas.microsoft.com/office/powerpoint/2010/main" val="3591691465"/>
      </p:ext>
    </p:extLst>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1FED59BD-7CDF-46B7-B83A-E9168479C09E}"/>
              </a:ext>
            </a:extLst>
          </p:cNvPr>
          <p:cNvSpPr>
            <a:spLocks noGrp="1"/>
          </p:cNvSpPr>
          <p:nvPr>
            <p:ph type="dt" sz="half" idx="10"/>
          </p:nvPr>
        </p:nvSpPr>
        <p:spPr/>
        <p:txBody>
          <a:bodyPr/>
          <a:lstStyle>
            <a:lvl1pPr>
              <a:defRPr/>
            </a:lvl1pPr>
          </a:lstStyle>
          <a:p>
            <a:pPr>
              <a:defRPr/>
            </a:pPr>
            <a:fld id="{330BB8A0-0261-433F-9252-F899997B7E83}" type="datetimeFigureOut">
              <a:rPr lang="zh-CN" altLang="en-US"/>
              <a:pPr>
                <a:defRPr/>
              </a:pPr>
              <a:t>2024/12/13</a:t>
            </a:fld>
            <a:endParaRPr lang="zh-CN" altLang="en-US" dirty="0"/>
          </a:p>
        </p:txBody>
      </p:sp>
      <p:sp>
        <p:nvSpPr>
          <p:cNvPr id="6" name="Footer Placeholder 4">
            <a:extLst>
              <a:ext uri="{FF2B5EF4-FFF2-40B4-BE49-F238E27FC236}">
                <a16:creationId xmlns:a16="http://schemas.microsoft.com/office/drawing/2014/main" id="{984BF340-3747-41C2-8006-0C77AF90E3DC}"/>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D54F0F69-29DD-4223-AEB5-D5919B7639DE}"/>
              </a:ext>
            </a:extLst>
          </p:cNvPr>
          <p:cNvSpPr>
            <a:spLocks noGrp="1"/>
          </p:cNvSpPr>
          <p:nvPr>
            <p:ph type="sldNum" sz="quarter" idx="12"/>
          </p:nvPr>
        </p:nvSpPr>
        <p:spPr/>
        <p:txBody>
          <a:bodyPr/>
          <a:lstStyle>
            <a:lvl1pPr>
              <a:defRPr/>
            </a:lvl1pPr>
          </a:lstStyle>
          <a:p>
            <a:pPr>
              <a:defRPr/>
            </a:pPr>
            <a:fld id="{0E3A4851-8A5E-4B40-9EDC-FF738E043AF2}" type="slidenum">
              <a:rPr lang="zh-CN" altLang="en-US"/>
              <a:pPr>
                <a:defRPr/>
              </a:pPr>
              <a:t>‹#›</a:t>
            </a:fld>
            <a:endParaRPr lang="zh-CN" altLang="en-US" dirty="0"/>
          </a:p>
        </p:txBody>
      </p:sp>
    </p:spTree>
    <p:extLst>
      <p:ext uri="{BB962C8B-B14F-4D97-AF65-F5344CB8AC3E}">
        <p14:creationId xmlns:p14="http://schemas.microsoft.com/office/powerpoint/2010/main" val="324302883"/>
      </p:ext>
    </p:extLst>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3">
            <a:extLst>
              <a:ext uri="{FF2B5EF4-FFF2-40B4-BE49-F238E27FC236}">
                <a16:creationId xmlns:a16="http://schemas.microsoft.com/office/drawing/2014/main" id="{1D924CF2-004C-436C-B503-4E34735DC028}"/>
              </a:ext>
            </a:extLst>
          </p:cNvPr>
          <p:cNvSpPr>
            <a:spLocks noGrp="1"/>
          </p:cNvSpPr>
          <p:nvPr>
            <p:ph type="dt" sz="half" idx="10"/>
          </p:nvPr>
        </p:nvSpPr>
        <p:spPr/>
        <p:txBody>
          <a:bodyPr/>
          <a:lstStyle>
            <a:lvl1pPr>
              <a:defRPr/>
            </a:lvl1pPr>
          </a:lstStyle>
          <a:p>
            <a:pPr>
              <a:defRPr/>
            </a:pPr>
            <a:fld id="{3582828E-99B5-4DCD-A1E1-0FDFC9E891FC}" type="datetimeFigureOut">
              <a:rPr lang="zh-CN" altLang="en-US"/>
              <a:pPr>
                <a:defRPr/>
              </a:pPr>
              <a:t>2024/12/13</a:t>
            </a:fld>
            <a:endParaRPr lang="zh-CN" altLang="en-US" dirty="0"/>
          </a:p>
        </p:txBody>
      </p:sp>
      <p:sp>
        <p:nvSpPr>
          <p:cNvPr id="6" name="Footer Placeholder 4">
            <a:extLst>
              <a:ext uri="{FF2B5EF4-FFF2-40B4-BE49-F238E27FC236}">
                <a16:creationId xmlns:a16="http://schemas.microsoft.com/office/drawing/2014/main" id="{0C9C3054-D06D-4EC0-B05D-4C39ABCC8CA6}"/>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97BE6B9D-95C7-4A34-A313-269BAD407F10}"/>
              </a:ext>
            </a:extLst>
          </p:cNvPr>
          <p:cNvSpPr>
            <a:spLocks noGrp="1"/>
          </p:cNvSpPr>
          <p:nvPr>
            <p:ph type="sldNum" sz="quarter" idx="12"/>
          </p:nvPr>
        </p:nvSpPr>
        <p:spPr/>
        <p:txBody>
          <a:bodyPr/>
          <a:lstStyle>
            <a:lvl1pPr>
              <a:defRPr/>
            </a:lvl1pPr>
          </a:lstStyle>
          <a:p>
            <a:pPr>
              <a:defRPr/>
            </a:pPr>
            <a:fld id="{728A7740-F637-4293-9243-AF7C9AEF5009}" type="slidenum">
              <a:rPr lang="zh-CN" altLang="en-US"/>
              <a:pPr>
                <a:defRPr/>
              </a:pPr>
              <a:t>‹#›</a:t>
            </a:fld>
            <a:endParaRPr lang="zh-CN" altLang="en-US" dirty="0"/>
          </a:p>
        </p:txBody>
      </p:sp>
    </p:spTree>
    <p:extLst>
      <p:ext uri="{BB962C8B-B14F-4D97-AF65-F5344CB8AC3E}">
        <p14:creationId xmlns:p14="http://schemas.microsoft.com/office/powerpoint/2010/main" val="3596747528"/>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0273FE64-BAE0-4C95-9A54-A23FD98FD6D3}"/>
              </a:ext>
            </a:extLst>
          </p:cNvPr>
          <p:cNvSpPr>
            <a:spLocks noGrp="1"/>
          </p:cNvSpPr>
          <p:nvPr>
            <p:ph type="dt" sz="half" idx="10"/>
          </p:nvPr>
        </p:nvSpPr>
        <p:spPr/>
        <p:txBody>
          <a:bodyPr/>
          <a:lstStyle>
            <a:lvl1pPr>
              <a:defRPr/>
            </a:lvl1pPr>
          </a:lstStyle>
          <a:p>
            <a:pPr>
              <a:defRPr/>
            </a:pPr>
            <a:fld id="{DBC79AAD-AC1A-4C40-9F76-C39B8D48E34E}" type="datetimeFigureOut">
              <a:rPr lang="zh-CN" altLang="en-US"/>
              <a:pPr>
                <a:defRPr/>
              </a:pPr>
              <a:t>2024/12/13</a:t>
            </a:fld>
            <a:endParaRPr lang="zh-CN" altLang="en-US" dirty="0"/>
          </a:p>
        </p:txBody>
      </p:sp>
      <p:sp>
        <p:nvSpPr>
          <p:cNvPr id="5" name="Footer Placeholder 4">
            <a:extLst>
              <a:ext uri="{FF2B5EF4-FFF2-40B4-BE49-F238E27FC236}">
                <a16:creationId xmlns:a16="http://schemas.microsoft.com/office/drawing/2014/main" id="{C85D314C-1136-4FC4-B716-DBAE4C25077A}"/>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382CA5FF-D6B5-4CA3-99D5-80EE06D02F60}"/>
              </a:ext>
            </a:extLst>
          </p:cNvPr>
          <p:cNvSpPr>
            <a:spLocks noGrp="1"/>
          </p:cNvSpPr>
          <p:nvPr>
            <p:ph type="sldNum" sz="quarter" idx="12"/>
          </p:nvPr>
        </p:nvSpPr>
        <p:spPr/>
        <p:txBody>
          <a:bodyPr/>
          <a:lstStyle>
            <a:lvl1pPr>
              <a:defRPr/>
            </a:lvl1pPr>
          </a:lstStyle>
          <a:p>
            <a:pPr>
              <a:defRPr/>
            </a:pPr>
            <a:fld id="{991A6F87-B45D-450C-A92B-58C793817816}" type="slidenum">
              <a:rPr lang="zh-CN" altLang="en-US"/>
              <a:pPr>
                <a:defRPr/>
              </a:pPr>
              <a:t>‹#›</a:t>
            </a:fld>
            <a:endParaRPr lang="zh-CN" altLang="en-US" dirty="0"/>
          </a:p>
        </p:txBody>
      </p:sp>
    </p:spTree>
    <p:extLst>
      <p:ext uri="{BB962C8B-B14F-4D97-AF65-F5344CB8AC3E}">
        <p14:creationId xmlns:p14="http://schemas.microsoft.com/office/powerpoint/2010/main" val="1119917209"/>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a:extLst>
              <a:ext uri="{FF2B5EF4-FFF2-40B4-BE49-F238E27FC236}">
                <a16:creationId xmlns:a16="http://schemas.microsoft.com/office/drawing/2014/main" id="{9B27A816-1A1E-498D-8FBB-5DDC103F24EB}"/>
              </a:ext>
            </a:extLst>
          </p:cNvPr>
          <p:cNvSpPr>
            <a:spLocks noGrp="1"/>
          </p:cNvSpPr>
          <p:nvPr>
            <p:ph type="dt" sz="half" idx="10"/>
          </p:nvPr>
        </p:nvSpPr>
        <p:spPr/>
        <p:txBody>
          <a:bodyPr/>
          <a:lstStyle>
            <a:lvl1pPr>
              <a:defRPr/>
            </a:lvl1pPr>
          </a:lstStyle>
          <a:p>
            <a:pPr>
              <a:defRPr/>
            </a:pPr>
            <a:fld id="{676DE886-CCFB-4E16-B483-FA2C02E19F26}" type="datetimeFigureOut">
              <a:rPr lang="zh-CN" altLang="en-US"/>
              <a:pPr>
                <a:defRPr/>
              </a:pPr>
              <a:t>2024/12/13</a:t>
            </a:fld>
            <a:endParaRPr lang="zh-CN" altLang="en-US" dirty="0"/>
          </a:p>
        </p:txBody>
      </p:sp>
      <p:sp>
        <p:nvSpPr>
          <p:cNvPr id="5" name="Footer Placeholder 4">
            <a:extLst>
              <a:ext uri="{FF2B5EF4-FFF2-40B4-BE49-F238E27FC236}">
                <a16:creationId xmlns:a16="http://schemas.microsoft.com/office/drawing/2014/main" id="{8CE80A04-6AF2-4DA2-9248-2E405D02DC96}"/>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135B07FE-41BF-4747-8A3F-C69E9049B142}"/>
              </a:ext>
            </a:extLst>
          </p:cNvPr>
          <p:cNvSpPr>
            <a:spLocks noGrp="1"/>
          </p:cNvSpPr>
          <p:nvPr>
            <p:ph type="sldNum" sz="quarter" idx="12"/>
          </p:nvPr>
        </p:nvSpPr>
        <p:spPr/>
        <p:txBody>
          <a:bodyPr/>
          <a:lstStyle>
            <a:lvl1pPr>
              <a:defRPr/>
            </a:lvl1pPr>
          </a:lstStyle>
          <a:p>
            <a:pPr>
              <a:defRPr/>
            </a:pPr>
            <a:fld id="{B46447FA-9652-4613-987E-2C990ADF51FC}" type="slidenum">
              <a:rPr lang="zh-CN" altLang="en-US"/>
              <a:pPr>
                <a:defRPr/>
              </a:pPr>
              <a:t>‹#›</a:t>
            </a:fld>
            <a:endParaRPr lang="zh-CN" altLang="en-US" dirty="0"/>
          </a:p>
        </p:txBody>
      </p:sp>
    </p:spTree>
    <p:extLst>
      <p:ext uri="{BB962C8B-B14F-4D97-AF65-F5344CB8AC3E}">
        <p14:creationId xmlns:p14="http://schemas.microsoft.com/office/powerpoint/2010/main" val="1407274600"/>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CAC68B9-342E-4183-9987-D7F8376FA1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27763" y="327025"/>
            <a:ext cx="24955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7">
            <a:extLst>
              <a:ext uri="{FF2B5EF4-FFF2-40B4-BE49-F238E27FC236}">
                <a16:creationId xmlns:a16="http://schemas.microsoft.com/office/drawing/2014/main" id="{8970A193-FA7E-4DFE-BBB3-29ABE79BCC2D}"/>
              </a:ext>
            </a:extLst>
          </p:cNvPr>
          <p:cNvSpPr/>
          <p:nvPr userDrawn="1"/>
        </p:nvSpPr>
        <p:spPr>
          <a:xfrm>
            <a:off x="0" y="5040313"/>
            <a:ext cx="9144000" cy="104775"/>
          </a:xfrm>
          <a:prstGeom prst="rect">
            <a:avLst/>
          </a:prstGeom>
          <a:solidFill>
            <a:srgbClr val="06417E"/>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Tree>
    <p:extLst>
      <p:ext uri="{BB962C8B-B14F-4D97-AF65-F5344CB8AC3E}">
        <p14:creationId xmlns:p14="http://schemas.microsoft.com/office/powerpoint/2010/main" val="2652055700"/>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cxnSp>
        <p:nvCxnSpPr>
          <p:cNvPr id="2" name="直接连接符 6">
            <a:extLst>
              <a:ext uri="{FF2B5EF4-FFF2-40B4-BE49-F238E27FC236}">
                <a16:creationId xmlns:a16="http://schemas.microsoft.com/office/drawing/2014/main" id="{D6807DB2-335E-4E46-8085-BBFDF90B9149}"/>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a16="http://schemas.microsoft.com/office/drawing/2014/main" id="{ED23AAC7-B15A-4816-A79C-A489F02BAC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a16="http://schemas.microsoft.com/office/drawing/2014/main" id="{BE5607A2-587C-4979-A430-7C6CDE3B4C40}"/>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a16="http://schemas.microsoft.com/office/drawing/2014/main" id="{80E3C329-F05D-407A-B0AF-CEF99CEEC38C}"/>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a16="http://schemas.microsoft.com/office/drawing/2014/main" id="{A7674A1B-4ABC-4D62-B983-6D987D54C63B}"/>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a16="http://schemas.microsoft.com/office/drawing/2014/main" id="{EE30D99E-D85F-4A20-9438-0A507F6F14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a16="http://schemas.microsoft.com/office/drawing/2014/main" id="{80CABB6B-AF34-4B46-98B6-1F1BEBB96077}"/>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3325321586"/>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cxnSp>
        <p:nvCxnSpPr>
          <p:cNvPr id="2" name="直接连接符 6">
            <a:extLst>
              <a:ext uri="{FF2B5EF4-FFF2-40B4-BE49-F238E27FC236}">
                <a16:creationId xmlns:a16="http://schemas.microsoft.com/office/drawing/2014/main" id="{5BD7AF29-D149-4096-AFDE-09CB11EB756D}"/>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a16="http://schemas.microsoft.com/office/drawing/2014/main" id="{10AE1992-FD5E-432E-9592-8FA721A79A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a16="http://schemas.microsoft.com/office/drawing/2014/main" id="{2E5C62DC-8398-48EA-ADA7-9E3E85AFC864}"/>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a16="http://schemas.microsoft.com/office/drawing/2014/main" id="{5AB92BC7-D098-440B-8AB4-1370C8FC0CBA}"/>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a16="http://schemas.microsoft.com/office/drawing/2014/main" id="{0216D15E-7C0E-4A7F-92B7-452247A16433}"/>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a16="http://schemas.microsoft.com/office/drawing/2014/main" id="{C0A18047-1092-4A68-BE05-757E9337E2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a16="http://schemas.microsoft.com/office/drawing/2014/main" id="{2661A036-62F0-4F38-B614-D073C5B61C76}"/>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3847077907"/>
      </p:ext>
    </p:extLst>
  </p:cSld>
  <p:clrMapOvr>
    <a:masterClrMapping/>
  </p:clrMapOvr>
  <p:transition spd="slow"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cxnSp>
        <p:nvCxnSpPr>
          <p:cNvPr id="2" name="直接连接符 6">
            <a:extLst>
              <a:ext uri="{FF2B5EF4-FFF2-40B4-BE49-F238E27FC236}">
                <a16:creationId xmlns:a16="http://schemas.microsoft.com/office/drawing/2014/main" id="{42B0A5D5-9079-44A1-B24A-6E9FFA0ED6DB}"/>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a16="http://schemas.microsoft.com/office/drawing/2014/main" id="{2D59EFA0-FD57-42BD-BB43-2D093D5A3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a16="http://schemas.microsoft.com/office/drawing/2014/main" id="{EB0F72ED-E67A-4E39-97F4-ACB7DB9907CE}"/>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a16="http://schemas.microsoft.com/office/drawing/2014/main" id="{DF02DF32-C871-4688-85BC-3B99371EA601}"/>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a16="http://schemas.microsoft.com/office/drawing/2014/main" id="{149B50C3-6984-41C0-9295-9B715BC246BA}"/>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a16="http://schemas.microsoft.com/office/drawing/2014/main" id="{5FD2A43E-33DA-44A1-B727-7900254F6C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a16="http://schemas.microsoft.com/office/drawing/2014/main" id="{2173EED4-2F4E-43DE-A0C5-0DB648525D8A}"/>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2479629865"/>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6DFA8011-1675-40E8-BEE2-4EA80412C75B}"/>
              </a:ext>
            </a:extLst>
          </p:cNvPr>
          <p:cNvGrpSpPr>
            <a:grpSpLocks noChangeAspect="1"/>
          </p:cNvGrpSpPr>
          <p:nvPr userDrawn="1"/>
        </p:nvGrpSpPr>
        <p:grpSpPr>
          <a:xfrm>
            <a:off x="0" y="206343"/>
            <a:ext cx="214975" cy="360000"/>
            <a:chOff x="194371" y="217201"/>
            <a:chExt cx="237165" cy="468000"/>
          </a:xfrm>
          <a:solidFill>
            <a:srgbClr val="7CC144"/>
          </a:solidFill>
        </p:grpSpPr>
        <p:sp>
          <p:nvSpPr>
            <p:cNvPr id="4" name="矩形 7">
              <a:extLst>
                <a:ext uri="{FF2B5EF4-FFF2-40B4-BE49-F238E27FC236}">
                  <a16:creationId xmlns:a16="http://schemas.microsoft.com/office/drawing/2014/main" id="{9371CA4B-624A-4F17-B70F-B20AAD243942}"/>
                </a:ext>
              </a:extLst>
            </p:cNvPr>
            <p:cNvSpPr/>
            <p:nvPr/>
          </p:nvSpPr>
          <p:spPr>
            <a:xfrm>
              <a:off x="194371" y="217201"/>
              <a:ext cx="144016" cy="46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sp>
          <p:nvSpPr>
            <p:cNvPr id="5" name="矩形 8">
              <a:extLst>
                <a:ext uri="{FF2B5EF4-FFF2-40B4-BE49-F238E27FC236}">
                  <a16:creationId xmlns:a16="http://schemas.microsoft.com/office/drawing/2014/main" id="{6EC9D064-7EA5-41AA-A1F1-21884A7CBA81}"/>
                </a:ext>
              </a:extLst>
            </p:cNvPr>
            <p:cNvSpPr/>
            <p:nvPr/>
          </p:nvSpPr>
          <p:spPr>
            <a:xfrm>
              <a:off x="395536" y="217201"/>
              <a:ext cx="36000" cy="46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grpSp>
      <p:sp>
        <p:nvSpPr>
          <p:cNvPr id="6" name="矩形 9">
            <a:extLst>
              <a:ext uri="{FF2B5EF4-FFF2-40B4-BE49-F238E27FC236}">
                <a16:creationId xmlns:a16="http://schemas.microsoft.com/office/drawing/2014/main" id="{E9EAEC14-1F90-4CD0-8CC3-86830D505027}"/>
              </a:ext>
            </a:extLst>
          </p:cNvPr>
          <p:cNvSpPr/>
          <p:nvPr userDrawn="1"/>
        </p:nvSpPr>
        <p:spPr>
          <a:xfrm>
            <a:off x="0" y="5056188"/>
            <a:ext cx="9144000" cy="107950"/>
          </a:xfrm>
          <a:prstGeom prst="rect">
            <a:avLst/>
          </a:prstGeom>
          <a:solidFill>
            <a:srgbClr val="7CC1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sp>
        <p:nvSpPr>
          <p:cNvPr id="7" name="文本框 10">
            <a:extLst>
              <a:ext uri="{FF2B5EF4-FFF2-40B4-BE49-F238E27FC236}">
                <a16:creationId xmlns:a16="http://schemas.microsoft.com/office/drawing/2014/main" id="{16670F99-1368-4F08-81B0-E46A0BB4DC0F}"/>
              </a:ext>
            </a:extLst>
          </p:cNvPr>
          <p:cNvSpPr txBox="1">
            <a:spLocks noChangeArrowheads="1"/>
          </p:cNvSpPr>
          <p:nvPr userDrawn="1"/>
        </p:nvSpPr>
        <p:spPr bwMode="auto">
          <a:xfrm>
            <a:off x="198438" y="217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800">
                <a:latin typeface="方正正黑简体" pitchFamily="2" charset="-122"/>
                <a:ea typeface="方正正黑简体" pitchFamily="2" charset="-122"/>
              </a:rPr>
              <a:t>点击标题</a:t>
            </a:r>
          </a:p>
        </p:txBody>
      </p:sp>
      <p:sp>
        <p:nvSpPr>
          <p:cNvPr id="9" name="Picture Placeholder 2"/>
          <p:cNvSpPr>
            <a:spLocks noGrp="1"/>
          </p:cNvSpPr>
          <p:nvPr>
            <p:ph type="pic" sz="quarter" idx="15"/>
          </p:nvPr>
        </p:nvSpPr>
        <p:spPr>
          <a:xfrm>
            <a:off x="3392424" y="1234440"/>
            <a:ext cx="2359152" cy="1495044"/>
          </a:xfrm>
          <a:prstGeom prst="rect">
            <a:avLst/>
          </a:prstGeom>
        </p:spPr>
        <p:txBody>
          <a:bodyPr rtlCol="0">
            <a:normAutofit/>
          </a:bodyPr>
          <a:lstStyle>
            <a:lvl1pPr marL="0" indent="0" algn="ctr">
              <a:buNone/>
              <a:defRPr/>
            </a:lvl1pPr>
          </a:lstStyle>
          <a:p>
            <a:pPr lvl="0"/>
            <a:endParaRPr lang="id-ID" noProof="0" dirty="0"/>
          </a:p>
        </p:txBody>
      </p:sp>
    </p:spTree>
    <p:extLst>
      <p:ext uri="{BB962C8B-B14F-4D97-AF65-F5344CB8AC3E}">
        <p14:creationId xmlns:p14="http://schemas.microsoft.com/office/powerpoint/2010/main" val="279720048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560DBD0-CBDD-4E7A-85AB-A3105DA9D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F50F0E9F-9A12-41EB-A479-5FC594AB5DF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11150" y="277813"/>
            <a:ext cx="3317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8">
            <a:extLst>
              <a:ext uri="{FF2B5EF4-FFF2-40B4-BE49-F238E27FC236}">
                <a16:creationId xmlns:a16="http://schemas.microsoft.com/office/drawing/2014/main" id="{D635F083-053B-4D0B-8008-587C8D734EC7}"/>
              </a:ext>
            </a:extLst>
          </p:cNvPr>
          <p:cNvSpPr txBox="1">
            <a:spLocks noChangeArrowheads="1"/>
          </p:cNvSpPr>
          <p:nvPr userDrawn="1"/>
        </p:nvSpPr>
        <p:spPr bwMode="auto">
          <a:xfrm>
            <a:off x="411163" y="384175"/>
            <a:ext cx="176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40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单击此处标题</a:t>
            </a:r>
          </a:p>
        </p:txBody>
      </p:sp>
      <p:pic>
        <p:nvPicPr>
          <p:cNvPr id="5" name="图片 9">
            <a:extLst>
              <a:ext uri="{FF2B5EF4-FFF2-40B4-BE49-F238E27FC236}">
                <a16:creationId xmlns:a16="http://schemas.microsoft.com/office/drawing/2014/main" id="{F92AC0AC-C309-4B9F-AC3B-768ED07DC19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a16="http://schemas.microsoft.com/office/drawing/2014/main" id="{C47CDD0A-6F60-4DCD-ACAB-E337DB763E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1163" y="3883025"/>
            <a:ext cx="15176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a:extLst>
              <a:ext uri="{FF2B5EF4-FFF2-40B4-BE49-F238E27FC236}">
                <a16:creationId xmlns:a16="http://schemas.microsoft.com/office/drawing/2014/main" id="{8A0A5E0A-D158-43E1-BFA5-4DE19E30775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61263" y="4276725"/>
            <a:ext cx="1293812"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139205"/>
      </p:ext>
    </p:extLst>
  </p:cSld>
  <p:clrMapOvr>
    <a:masterClrMapping/>
  </p:clrMapOvr>
  <p:transition spd="slow" advClick="0"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805784"/>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F4FF2305-2861-477A-8ECF-6E33C16A05BF}"/>
              </a:ext>
            </a:extLst>
          </p:cNvPr>
          <p:cNvSpPr/>
          <p:nvPr userDrawn="1"/>
        </p:nvSpPr>
        <p:spPr>
          <a:xfrm>
            <a:off x="0" y="0"/>
            <a:ext cx="9144000" cy="700088"/>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pic>
        <p:nvPicPr>
          <p:cNvPr id="3" name="图片 7">
            <a:extLst>
              <a:ext uri="{FF2B5EF4-FFF2-40B4-BE49-F238E27FC236}">
                <a16:creationId xmlns:a16="http://schemas.microsoft.com/office/drawing/2014/main" id="{78D338A9-2170-4E05-9BC4-08B83A2198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20638"/>
            <a:ext cx="1704975"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a16="http://schemas.microsoft.com/office/drawing/2014/main" id="{947A5DE0-E6DB-4A5B-B9D1-50E38D33BB5B}"/>
              </a:ext>
            </a:extLst>
          </p:cNvPr>
          <p:cNvSpPr>
            <a:spLocks noChangeArrowheads="1"/>
          </p:cNvSpPr>
          <p:nvPr userDrawn="1"/>
        </p:nvSpPr>
        <p:spPr bwMode="auto">
          <a:xfrm>
            <a:off x="6477000" y="176213"/>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400">
                <a:solidFill>
                  <a:schemeClr val="bg1"/>
                </a:solidFill>
                <a:latin typeface="微软雅黑" panose="020B0503020204020204" pitchFamily="34" charset="-122"/>
                <a:ea typeface="微软雅黑" panose="020B0503020204020204" pitchFamily="34" charset="-122"/>
              </a:rPr>
              <a:t>研究结论</a:t>
            </a:r>
          </a:p>
        </p:txBody>
      </p:sp>
      <p:sp>
        <p:nvSpPr>
          <p:cNvPr id="5" name="矩形 9">
            <a:extLst>
              <a:ext uri="{FF2B5EF4-FFF2-40B4-BE49-F238E27FC236}">
                <a16:creationId xmlns:a16="http://schemas.microsoft.com/office/drawing/2014/main" id="{55D65684-15AD-497B-ACB2-488CEFD15A5A}"/>
              </a:ext>
            </a:extLst>
          </p:cNvPr>
          <p:cNvSpPr/>
          <p:nvPr userDrawn="1"/>
        </p:nvSpPr>
        <p:spPr>
          <a:xfrm>
            <a:off x="8564563"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6" name="矩形 10">
            <a:extLst>
              <a:ext uri="{FF2B5EF4-FFF2-40B4-BE49-F238E27FC236}">
                <a16:creationId xmlns:a16="http://schemas.microsoft.com/office/drawing/2014/main" id="{D7857EEC-2110-4CDF-8174-43FBB90540AC}"/>
              </a:ext>
            </a:extLst>
          </p:cNvPr>
          <p:cNvSpPr/>
          <p:nvPr userDrawn="1"/>
        </p:nvSpPr>
        <p:spPr>
          <a:xfrm>
            <a:off x="8329613" y="258763"/>
            <a:ext cx="182562" cy="13811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7" name="矩形 11">
            <a:extLst>
              <a:ext uri="{FF2B5EF4-FFF2-40B4-BE49-F238E27FC236}">
                <a16:creationId xmlns:a16="http://schemas.microsoft.com/office/drawing/2014/main" id="{C761F6E7-F906-4058-9EE2-18C7341E081D}"/>
              </a:ext>
            </a:extLst>
          </p:cNvPr>
          <p:cNvSpPr/>
          <p:nvPr userDrawn="1"/>
        </p:nvSpPr>
        <p:spPr>
          <a:xfrm>
            <a:off x="8097838"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8" name="矩形 12">
            <a:extLst>
              <a:ext uri="{FF2B5EF4-FFF2-40B4-BE49-F238E27FC236}">
                <a16:creationId xmlns:a16="http://schemas.microsoft.com/office/drawing/2014/main" id="{B0B2E240-8E72-4E1A-9233-A23E56E5C876}"/>
              </a:ext>
            </a:extLst>
          </p:cNvPr>
          <p:cNvSpPr/>
          <p:nvPr userDrawn="1"/>
        </p:nvSpPr>
        <p:spPr>
          <a:xfrm>
            <a:off x="7861300"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9" name="矩形 13">
            <a:extLst>
              <a:ext uri="{FF2B5EF4-FFF2-40B4-BE49-F238E27FC236}">
                <a16:creationId xmlns:a16="http://schemas.microsoft.com/office/drawing/2014/main" id="{51E6F3B1-8284-40C4-BA6F-6CF05986CE35}"/>
              </a:ext>
            </a:extLst>
          </p:cNvPr>
          <p:cNvSpPr/>
          <p:nvPr userDrawn="1"/>
        </p:nvSpPr>
        <p:spPr>
          <a:xfrm>
            <a:off x="7626350"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10" name="矩形 14">
            <a:extLst>
              <a:ext uri="{FF2B5EF4-FFF2-40B4-BE49-F238E27FC236}">
                <a16:creationId xmlns:a16="http://schemas.microsoft.com/office/drawing/2014/main" id="{F3AB800A-EA2C-49A3-8594-E33085571027}"/>
              </a:ext>
            </a:extLst>
          </p:cNvPr>
          <p:cNvSpPr/>
          <p:nvPr userDrawn="1"/>
        </p:nvSpPr>
        <p:spPr>
          <a:xfrm>
            <a:off x="7383463" y="258763"/>
            <a:ext cx="184150" cy="138112"/>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Tree>
    <p:extLst>
      <p:ext uri="{BB962C8B-B14F-4D97-AF65-F5344CB8AC3E}">
        <p14:creationId xmlns:p14="http://schemas.microsoft.com/office/powerpoint/2010/main" val="2762581237"/>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A54641-3AC5-4436-9BBC-E339FEFCC244}"/>
              </a:ext>
            </a:extLst>
          </p:cNvPr>
          <p:cNvSpPr txBox="1">
            <a:spLocks/>
          </p:cNvSpPr>
          <p:nvPr userDrawn="1"/>
        </p:nvSpPr>
        <p:spPr>
          <a:xfrm>
            <a:off x="697217" y="127516"/>
            <a:ext cx="7481455" cy="644065"/>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514337"/>
            <a:r>
              <a:rPr sz="2400" b="1">
                <a:solidFill>
                  <a:srgbClr val="63B994"/>
                </a:solidFill>
              </a:rPr>
              <a:t>教学工作回顾</a:t>
            </a:r>
          </a:p>
        </p:txBody>
      </p:sp>
      <p:cxnSp>
        <p:nvCxnSpPr>
          <p:cNvPr id="3" name="直接连接符 2">
            <a:extLst>
              <a:ext uri="{FF2B5EF4-FFF2-40B4-BE49-F238E27FC236}">
                <a16:creationId xmlns:a16="http://schemas.microsoft.com/office/drawing/2014/main" id="{4F39E405-68DC-46CF-89F2-60BF110D832B}"/>
              </a:ext>
            </a:extLst>
          </p:cNvPr>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08A1AB2C-D5B5-4B93-A116-CEC475412C51}"/>
              </a:ext>
            </a:extLst>
          </p:cNvPr>
          <p:cNvSpPr/>
          <p:nvPr userDrawn="1"/>
        </p:nvSpPr>
        <p:spPr>
          <a:xfrm>
            <a:off x="323529" y="378681"/>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75">
              <a:solidFill>
                <a:srgbClr val="63B994"/>
              </a:solidFill>
            </a:endParaRPr>
          </a:p>
        </p:txBody>
      </p:sp>
      <p:sp>
        <p:nvSpPr>
          <p:cNvPr id="5" name="KSO_Shape">
            <a:extLst>
              <a:ext uri="{FF2B5EF4-FFF2-40B4-BE49-F238E27FC236}">
                <a16:creationId xmlns:a16="http://schemas.microsoft.com/office/drawing/2014/main" id="{1D0DC374-A003-46D5-8F5E-841F397BA0E0}"/>
              </a:ext>
            </a:extLst>
          </p:cNvPr>
          <p:cNvSpPr>
            <a:spLocks/>
          </p:cNvSpPr>
          <p:nvPr userDrawn="1"/>
        </p:nvSpPr>
        <p:spPr bwMode="auto">
          <a:xfrm>
            <a:off x="8244408" y="315204"/>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sz="975">
              <a:solidFill>
                <a:srgbClr val="000000"/>
              </a:solidFill>
            </a:endParaRPr>
          </a:p>
        </p:txBody>
      </p:sp>
    </p:spTree>
    <p:extLst>
      <p:ext uri="{BB962C8B-B14F-4D97-AF65-F5344CB8AC3E}">
        <p14:creationId xmlns:p14="http://schemas.microsoft.com/office/powerpoint/2010/main" val="403622748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2287944"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4008795"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569333"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814841" y="1768569"/>
            <a:ext cx="640556" cy="640556"/>
          </a:xfrm>
        </p:spPr>
        <p:txBody>
          <a:bodyPr/>
          <a:lstStyle>
            <a:lvl1pPr marL="0" indent="0">
              <a:buNone/>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2535133" y="1768569"/>
            <a:ext cx="640556" cy="640556"/>
          </a:xfrm>
        </p:spPr>
        <p:txBody>
          <a:bodyPr/>
          <a:lstStyle>
            <a:lvl1pPr marL="0" indent="0">
              <a:buNone/>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4255424" y="1768569"/>
            <a:ext cx="640556" cy="640556"/>
          </a:xfrm>
        </p:spPr>
        <p:txBody>
          <a:bodyPr/>
          <a:lstStyle>
            <a:lvl1pPr marL="0" indent="0">
              <a:buNone/>
              <a:defRPr/>
            </a:lvl1pPr>
          </a:lstStyle>
          <a:p>
            <a:r>
              <a:rPr lang="en-US" noProof="0"/>
              <a:t>Click icon to add picture</a:t>
            </a:r>
            <a:endParaRPr lang="en-US" noProof="0" dirty="0"/>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5724488" y="65036"/>
            <a:ext cx="3354476" cy="5013429"/>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5724488" y="65035"/>
            <a:ext cx="3354476" cy="4858904"/>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44556" y="3516084"/>
            <a:ext cx="1620441" cy="675000"/>
          </a:xfrm>
        </p:spPr>
        <p:txBody>
          <a:bodyPr/>
          <a:lstStyle>
            <a:lvl1pPr marL="0" indent="0" algn="ctr">
              <a:buNone/>
              <a:defRPr sz="12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3765407" y="3516084"/>
            <a:ext cx="1620441" cy="675000"/>
          </a:xfrm>
        </p:spPr>
        <p:txBody>
          <a:bodyPr/>
          <a:lstStyle>
            <a:lvl1pPr marL="0" indent="0" algn="ctr">
              <a:buNone/>
              <a:defRPr sz="12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323850" y="2944751"/>
            <a:ext cx="1620000" cy="378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44557" y="2944751"/>
            <a:ext cx="1620440" cy="378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3765407" y="2944751"/>
            <a:ext cx="1620441" cy="378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324071" y="3512512"/>
            <a:ext cx="1620000" cy="675000"/>
          </a:xfrm>
        </p:spPr>
        <p:txBody>
          <a:bodyPr/>
          <a:lstStyle>
            <a:lvl1pPr marL="0" indent="0" algn="ctr">
              <a:buNone/>
              <a:defRPr sz="1200"/>
            </a:lvl1pPr>
          </a:lstStyle>
          <a:p>
            <a:pPr lvl="0"/>
            <a:r>
              <a:rPr lang="en-US" noProof="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8546230" y="4540345"/>
            <a:ext cx="476096" cy="476096"/>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2" name="Oval 51">
            <a:extLst>
              <a:ext uri="{FF2B5EF4-FFF2-40B4-BE49-F238E27FC236}">
                <a16:creationId xmlns:a16="http://schemas.microsoft.com/office/drawing/2014/main" id="{09921541-DECE-43BB-BF92-A4B5D5EE5469}"/>
              </a:ext>
            </a:extLst>
          </p:cNvPr>
          <p:cNvSpPr/>
          <p:nvPr userDrawn="1"/>
        </p:nvSpPr>
        <p:spPr>
          <a:xfrm>
            <a:off x="8650404" y="4639427"/>
            <a:ext cx="55136" cy="55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9ACB39"/>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8919064" y="4921144"/>
            <a:ext cx="75329" cy="7532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4" name="Oval 53">
            <a:extLst>
              <a:ext uri="{FF2B5EF4-FFF2-40B4-BE49-F238E27FC236}">
                <a16:creationId xmlns:a16="http://schemas.microsoft.com/office/drawing/2014/main" id="{7491DD10-64CD-40CA-A0BB-397696C0C168}"/>
              </a:ext>
            </a:extLst>
          </p:cNvPr>
          <p:cNvSpPr/>
          <p:nvPr userDrawn="1"/>
        </p:nvSpPr>
        <p:spPr>
          <a:xfrm>
            <a:off x="8507156" y="4492608"/>
            <a:ext cx="195384" cy="195384"/>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9ACB39"/>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a16="http://schemas.microsoft.com/office/drawing/2014/main" id="{7FE1F4E8-B411-4807-9D24-A045EE06CFD9}"/>
              </a:ext>
              <a:ext uri="{C183D7F6-B498-43B3-948B-1728B52AA6E4}">
                <adec:decorative xmlns:adec="http://schemas.microsoft.com/office/drawing/2017/decorative" val="1"/>
              </a:ext>
            </a:extLst>
          </p:cNvPr>
          <p:cNvCxnSpPr>
            <a:cxnSpLocks/>
          </p:cNvCxnSpPr>
          <p:nvPr userDrawn="1"/>
        </p:nvCxnSpPr>
        <p:spPr>
          <a:xfrm>
            <a:off x="1994285" y="1539010"/>
            <a:ext cx="0" cy="11156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8C3F648E-45E5-403C-973E-2BEED634B269}"/>
              </a:ext>
              <a:ext uri="{C183D7F6-B498-43B3-948B-1728B52AA6E4}">
                <adec:decorative xmlns:adec="http://schemas.microsoft.com/office/drawing/2017/decorative" val="1"/>
              </a:ext>
            </a:extLst>
          </p:cNvPr>
          <p:cNvCxnSpPr>
            <a:cxnSpLocks/>
          </p:cNvCxnSpPr>
          <p:nvPr userDrawn="1"/>
        </p:nvCxnSpPr>
        <p:spPr>
          <a:xfrm>
            <a:off x="3715156" y="1539010"/>
            <a:ext cx="0" cy="11156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560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2966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1267F7-4197-4D13-B2A0-6E6AF799706C}"/>
              </a:ext>
            </a:extLst>
          </p:cNvPr>
          <p:cNvSpPr txBox="1">
            <a:spLocks/>
          </p:cNvSpPr>
          <p:nvPr userDrawn="1"/>
        </p:nvSpPr>
        <p:spPr>
          <a:xfrm>
            <a:off x="697217" y="127516"/>
            <a:ext cx="7481455" cy="644065"/>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514337"/>
            <a:r>
              <a:rPr sz="2400" b="1">
                <a:solidFill>
                  <a:srgbClr val="63B994"/>
                </a:solidFill>
              </a:rPr>
              <a:t>教学完成情况</a:t>
            </a:r>
          </a:p>
        </p:txBody>
      </p:sp>
      <p:cxnSp>
        <p:nvCxnSpPr>
          <p:cNvPr id="3" name="直接连接符 2">
            <a:extLst>
              <a:ext uri="{FF2B5EF4-FFF2-40B4-BE49-F238E27FC236}">
                <a16:creationId xmlns:a16="http://schemas.microsoft.com/office/drawing/2014/main" id="{82764C76-7099-4CD4-BB2E-9FCD4A04E46E}"/>
              </a:ext>
            </a:extLst>
          </p:cNvPr>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BBBC166D-7F0F-4E11-9161-993DA454AED0}"/>
              </a:ext>
            </a:extLst>
          </p:cNvPr>
          <p:cNvSpPr/>
          <p:nvPr userDrawn="1"/>
        </p:nvSpPr>
        <p:spPr>
          <a:xfrm>
            <a:off x="323529" y="378681"/>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75">
              <a:solidFill>
                <a:srgbClr val="63B994"/>
              </a:solidFill>
            </a:endParaRPr>
          </a:p>
        </p:txBody>
      </p:sp>
      <p:sp>
        <p:nvSpPr>
          <p:cNvPr id="5" name="KSO_Shape">
            <a:extLst>
              <a:ext uri="{FF2B5EF4-FFF2-40B4-BE49-F238E27FC236}">
                <a16:creationId xmlns:a16="http://schemas.microsoft.com/office/drawing/2014/main" id="{51B6AFE2-7275-4C58-BE3E-3A6C652FC7B1}"/>
              </a:ext>
            </a:extLst>
          </p:cNvPr>
          <p:cNvSpPr>
            <a:spLocks/>
          </p:cNvSpPr>
          <p:nvPr userDrawn="1"/>
        </p:nvSpPr>
        <p:spPr bwMode="auto">
          <a:xfrm>
            <a:off x="8244408" y="315204"/>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sz="975">
              <a:solidFill>
                <a:srgbClr val="000000"/>
              </a:solidFill>
            </a:endParaRPr>
          </a:p>
        </p:txBody>
      </p:sp>
    </p:spTree>
    <p:extLst>
      <p:ext uri="{BB962C8B-B14F-4D97-AF65-F5344CB8AC3E}">
        <p14:creationId xmlns:p14="http://schemas.microsoft.com/office/powerpoint/2010/main" val="11904919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9144000" cy="51435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75" dirty="0">
              <a:solidFill>
                <a:srgbClr val="000000"/>
              </a:solidFill>
            </a:endParaRPr>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70944" y="817588"/>
            <a:ext cx="3370600" cy="603254"/>
          </a:xfrm>
        </p:spPr>
        <p:txBody>
          <a:bodyPr lIns="0" tIns="0" rIns="0" bIns="0" anchor="b">
            <a:normAutofit/>
          </a:bodyPr>
          <a:lstStyle>
            <a:lvl1pPr>
              <a:defRPr sz="27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70943" y="1682747"/>
            <a:ext cx="3354831" cy="426814"/>
          </a:xfrm>
        </p:spPr>
        <p:txBody>
          <a:bodyPr lIns="0" tIns="0" rIns="0" bIns="0">
            <a:normAutofit/>
          </a:bodyPr>
          <a:lstStyle>
            <a:lvl1pPr marL="0" indent="0">
              <a:lnSpc>
                <a:spcPct val="100000"/>
              </a:lnSpc>
              <a:buNone/>
              <a:defRPr sz="1350" b="1">
                <a:solidFill>
                  <a:schemeClr val="tx1"/>
                </a:solidFill>
                <a:latin typeface="+mn-lt"/>
                <a:cs typeface="Segoe UI Semibold" panose="020B07020402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623888" y="644749"/>
            <a:ext cx="809244" cy="411480"/>
          </a:xfrm>
        </p:spPr>
        <p:txBody>
          <a:bodyPr anchor="ctr" anchorCtr="0">
            <a:normAutofit/>
          </a:bodyPr>
          <a:lstStyle>
            <a:lvl1pPr marL="0" indent="0" algn="ctr">
              <a:buNone/>
              <a:defRPr sz="9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5193507" y="1494782"/>
            <a:ext cx="3950494" cy="756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5170943" y="2151333"/>
            <a:ext cx="3362247" cy="1824452"/>
          </a:xfrm>
        </p:spPr>
        <p:txBody>
          <a:bodyPr lIns="0" tIns="0" rIns="0" bIns="0">
            <a:normAutofit/>
          </a:bodyPr>
          <a:lstStyle>
            <a:lvl1pPr marL="162000" indent="-162000">
              <a:lnSpc>
                <a:spcPct val="100000"/>
              </a:lnSpc>
              <a:spcBef>
                <a:spcPts val="450"/>
              </a:spcBef>
              <a:buClr>
                <a:schemeClr val="tx1"/>
              </a:buClr>
              <a:buFont typeface="Courier New" panose="02070309020205020404" pitchFamily="49" charset="0"/>
              <a:buChar char="o"/>
              <a:defRPr sz="10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8685000" y="4515690"/>
            <a:ext cx="459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8599922" y="4474542"/>
            <a:ext cx="82296" cy="82296"/>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1" y="4515690"/>
            <a:ext cx="602456" cy="351"/>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606983" y="4409742"/>
            <a:ext cx="212598" cy="21259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140808" y="1104138"/>
            <a:ext cx="2434653" cy="4039362"/>
          </a:xfrm>
        </p:spPr>
        <p:txBody>
          <a:bodyPr anchor="ctr" anchorCtr="0">
            <a:normAutofit/>
          </a:bodyPr>
          <a:lstStyle>
            <a:lvl1pPr marL="0" indent="0" algn="ctr">
              <a:buNone/>
              <a:defRPr sz="1350"/>
            </a:lvl1pPr>
          </a:lstStyle>
          <a:p>
            <a:r>
              <a:rPr lang="en-US" noProof="0"/>
              <a:t>Click icon to add picture</a:t>
            </a:r>
            <a:endParaRPr lang="en-US" noProof="0" dirty="0"/>
          </a:p>
        </p:txBody>
      </p:sp>
    </p:spTree>
    <p:extLst>
      <p:ext uri="{BB962C8B-B14F-4D97-AF65-F5344CB8AC3E}">
        <p14:creationId xmlns:p14="http://schemas.microsoft.com/office/powerpoint/2010/main" val="273320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80EEAF-F689-42D7-9EE1-6CE0D81D3B30}"/>
              </a:ext>
            </a:extLst>
          </p:cNvPr>
          <p:cNvGrpSpPr/>
          <p:nvPr userDrawn="1"/>
        </p:nvGrpSpPr>
        <p:grpSpPr>
          <a:xfrm rot="5400000">
            <a:off x="-1643341" y="1622559"/>
            <a:ext cx="5209000" cy="1963881"/>
            <a:chOff x="4" y="2981324"/>
            <a:chExt cx="12226464" cy="1367657"/>
          </a:xfrm>
        </p:grpSpPr>
        <p:pic>
          <p:nvPicPr>
            <p:cNvPr id="28" name="Graphic 27">
              <a:extLst>
                <a:ext uri="{FF2B5EF4-FFF2-40B4-BE49-F238E27FC236}">
                  <a16:creationId xmlns:a16="http://schemas.microsoft.com/office/drawing/2014/main" id="{386A642E-1027-49BB-8DE0-D3CEBB9751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 y="2981324"/>
              <a:ext cx="12191995" cy="1361101"/>
            </a:xfrm>
            <a:prstGeom prst="rect">
              <a:avLst/>
            </a:prstGeom>
          </p:spPr>
        </p:pic>
        <p:pic>
          <p:nvPicPr>
            <p:cNvPr id="29" name="Graphic 28">
              <a:extLst>
                <a:ext uri="{FF2B5EF4-FFF2-40B4-BE49-F238E27FC236}">
                  <a16:creationId xmlns:a16="http://schemas.microsoft.com/office/drawing/2014/main" id="{9C6F5092-7738-410D-8BFF-E85A47B1CC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 y="2987880"/>
              <a:ext cx="12191995" cy="1361101"/>
            </a:xfrm>
            <a:prstGeom prst="rect">
              <a:avLst/>
            </a:prstGeom>
          </p:spPr>
        </p:pic>
        <p:pic>
          <p:nvPicPr>
            <p:cNvPr id="30" name="Graphic 29">
              <a:extLst>
                <a:ext uri="{FF2B5EF4-FFF2-40B4-BE49-F238E27FC236}">
                  <a16:creationId xmlns:a16="http://schemas.microsoft.com/office/drawing/2014/main" id="{DD87D332-94F6-40EE-A077-923476C95C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90618" y="2987879"/>
              <a:ext cx="7335850" cy="1354545"/>
            </a:xfrm>
            <a:prstGeom prst="rect">
              <a:avLst/>
            </a:prstGeom>
          </p:spPr>
        </p:pic>
      </p:grpSp>
      <p:sp>
        <p:nvSpPr>
          <p:cNvPr id="3" name="Content Placeholder 2"/>
          <p:cNvSpPr>
            <a:spLocks noGrp="1"/>
          </p:cNvSpPr>
          <p:nvPr>
            <p:ph idx="1"/>
          </p:nvPr>
        </p:nvSpPr>
        <p:spPr>
          <a:xfrm>
            <a:off x="4149969" y="553915"/>
            <a:ext cx="4448908" cy="368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B9E2AB48-6B81-443C-84F0-8098475CA912}" type="datetimeFigureOut">
              <a:rPr lang="en-US" smtClean="0"/>
              <a:pPr/>
              <a:t>12/13/2024</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solidFill>
                <a:srgbClr val="082A7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E9ABD0-655E-4203-B2D8-6AEABBAE044C}" type="slidenum">
              <a:rPr lang="en-US" smtClean="0">
                <a:solidFill>
                  <a:srgbClr val="082A75"/>
                </a:solidFill>
              </a:rPr>
              <a:pPr/>
              <a:t>‹#›</a:t>
            </a:fld>
            <a:endParaRPr lang="en-US" dirty="0">
              <a:solidFill>
                <a:srgbClr val="082A75"/>
              </a:solidFill>
            </a:endParaRPr>
          </a:p>
        </p:txBody>
      </p:sp>
      <p:cxnSp>
        <p:nvCxnSpPr>
          <p:cNvPr id="34" name="Straight Connector 33">
            <a:extLst>
              <a:ext uri="{FF2B5EF4-FFF2-40B4-BE49-F238E27FC236}">
                <a16:creationId xmlns:a16="http://schemas.microsoft.com/office/drawing/2014/main" id="{5B58FC21-5EBB-4148-B9B6-5C86CD586D7D}"/>
              </a:ext>
            </a:extLst>
          </p:cNvPr>
          <p:cNvCxnSpPr>
            <a:cxnSpLocks/>
          </p:cNvCxnSpPr>
          <p:nvPr userDrawn="1"/>
        </p:nvCxnSpPr>
        <p:spPr>
          <a:xfrm>
            <a:off x="503435" y="1898416"/>
            <a:ext cx="156068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5C76D475-C577-46F3-AE49-D62D8FD859EC}"/>
              </a:ext>
            </a:extLst>
          </p:cNvPr>
          <p:cNvSpPr>
            <a:spLocks noGrp="1"/>
          </p:cNvSpPr>
          <p:nvPr>
            <p:ph type="title"/>
          </p:nvPr>
        </p:nvSpPr>
        <p:spPr>
          <a:xfrm>
            <a:off x="440236" y="711511"/>
            <a:ext cx="3588710" cy="1018904"/>
          </a:xfrm>
        </p:spPr>
        <p:txBody>
          <a:bodyPr anchor="b">
            <a:normAutofit/>
          </a:bodyPr>
          <a:lstStyle>
            <a:lvl1pPr>
              <a:defRPr sz="27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15634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99DC18-D353-427C-B849-0204F13D9B3D}"/>
              </a:ext>
            </a:extLst>
          </p:cNvPr>
          <p:cNvSpPr>
            <a:spLocks noGrp="1"/>
          </p:cNvSpPr>
          <p:nvPr>
            <p:ph type="pic" sz="quarter" idx="14"/>
          </p:nvPr>
        </p:nvSpPr>
        <p:spPr>
          <a:xfrm>
            <a:off x="0" y="0"/>
            <a:ext cx="4562475" cy="5143500"/>
          </a:xfrm>
        </p:spPr>
        <p:txBody>
          <a:bodyPr anchor="ctr" anchorCtr="0">
            <a:normAutofit/>
          </a:bodyPr>
          <a:lstStyle>
            <a:lvl1pPr marL="0" indent="0" algn="ctr">
              <a:buNone/>
              <a:defRPr sz="135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45015858-8549-49EA-BB83-070E0D9D4890}"/>
              </a:ext>
            </a:extLst>
          </p:cNvPr>
          <p:cNvSpPr/>
          <p:nvPr userDrawn="1"/>
        </p:nvSpPr>
        <p:spPr>
          <a:xfrm>
            <a:off x="4562856" y="0"/>
            <a:ext cx="4581144" cy="51435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5077326" y="1600200"/>
            <a:ext cx="3464218" cy="1869346"/>
          </a:xfrm>
        </p:spPr>
        <p:txBody>
          <a:bodyPr lIns="0" tIns="0" rIns="0" bIns="0" anchor="b" anchorCtr="0">
            <a:noAutofit/>
          </a:bodyPr>
          <a:lstStyle>
            <a:lvl1pPr>
              <a:defRPr sz="45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5077326" y="1460559"/>
            <a:ext cx="1890111" cy="7683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5077326" y="3490563"/>
            <a:ext cx="1890111" cy="75438"/>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5077326" y="3667083"/>
            <a:ext cx="3464218" cy="442970"/>
          </a:xfrm>
        </p:spPr>
        <p:txBody>
          <a:bodyPr lIns="0" tIns="0" rIns="0" bIns="0">
            <a:normAutofit/>
          </a:bodyPr>
          <a:lstStyle>
            <a:lvl1pPr marL="0" indent="0" algn="l">
              <a:lnSpc>
                <a:spcPct val="100000"/>
              </a:lnSpc>
              <a:spcBef>
                <a:spcPts val="0"/>
              </a:spcBef>
              <a:buNone/>
              <a:defRPr sz="2100" b="1">
                <a:latin typeface="+mn-lt"/>
                <a:cs typeface="Segoe UI Semibold" panose="020B07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8" name="Picture Placeholder 9">
            <a:extLst>
              <a:ext uri="{FF2B5EF4-FFF2-40B4-BE49-F238E27FC236}">
                <a16:creationId xmlns:a16="http://schemas.microsoft.com/office/drawing/2014/main" id="{4293BA4F-7776-4C41-BE4F-7247935D5CCC}"/>
              </a:ext>
            </a:extLst>
          </p:cNvPr>
          <p:cNvSpPr>
            <a:spLocks noGrp="1"/>
          </p:cNvSpPr>
          <p:nvPr>
            <p:ph type="pic" sz="quarter" idx="13"/>
          </p:nvPr>
        </p:nvSpPr>
        <p:spPr>
          <a:xfrm>
            <a:off x="2779776" y="2309702"/>
            <a:ext cx="1110996" cy="569214"/>
          </a:xfrm>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7068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9144000" cy="51435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75" dirty="0">
              <a:solidFill>
                <a:srgbClr val="000000"/>
              </a:solidFill>
            </a:endParaRPr>
          </a:p>
        </p:txBody>
      </p:sp>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4524" y="1434710"/>
            <a:ext cx="9139476" cy="2619756"/>
          </a:xfrm>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2886701" y="343122"/>
            <a:ext cx="3370600" cy="603254"/>
          </a:xfrm>
        </p:spPr>
        <p:txBody>
          <a:bodyPr lIns="0" tIns="0" rIns="0" bIns="0" anchor="b">
            <a:normAutofit/>
          </a:bodyPr>
          <a:lstStyle>
            <a:lvl1pPr algn="ctr">
              <a:defRPr sz="2700"/>
            </a:lvl1pPr>
          </a:lstStyle>
          <a:p>
            <a:r>
              <a:rPr lang="en-US" noProof="0"/>
              <a:t>APPENDIX</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623888" y="644749"/>
            <a:ext cx="809244" cy="411480"/>
          </a:xfrm>
        </p:spPr>
        <p:txBody>
          <a:bodyPr anchor="ctr" anchorCtr="0">
            <a:normAutofit/>
          </a:bodyPr>
          <a:lstStyle>
            <a:lvl1pPr marL="0" indent="0" algn="ctr">
              <a:buNone/>
              <a:defRPr sz="900"/>
            </a:lvl1pPr>
          </a:lstStyle>
          <a:p>
            <a:r>
              <a:rPr lang="en-US" noProof="0"/>
              <a:t>Click icon to add picture</a:t>
            </a:r>
            <a:endParaRPr lang="en-US" noProof="0" dirty="0"/>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8685000" y="4515690"/>
            <a:ext cx="459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8599922" y="4474542"/>
            <a:ext cx="82296" cy="82296"/>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1" y="4515690"/>
            <a:ext cx="602456" cy="351"/>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606983" y="4409742"/>
            <a:ext cx="212598" cy="21259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3552114" y="1132070"/>
            <a:ext cx="2039772" cy="756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Tree>
    <p:extLst>
      <p:ext uri="{BB962C8B-B14F-4D97-AF65-F5344CB8AC3E}">
        <p14:creationId xmlns:p14="http://schemas.microsoft.com/office/powerpoint/2010/main" val="315582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88E3BC8-86F7-4A40-A5B4-AFE0B325D1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389DE1BA-7006-455E-BA58-6C15B8BEC0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a:extLst>
              <a:ext uri="{FF2B5EF4-FFF2-40B4-BE49-F238E27FC236}">
                <a16:creationId xmlns:a16="http://schemas.microsoft.com/office/drawing/2014/main" id="{A691F803-4827-41A4-B746-A7CE4BE95E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1163" y="3883025"/>
            <a:ext cx="15176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a:extLst>
              <a:ext uri="{FF2B5EF4-FFF2-40B4-BE49-F238E27FC236}">
                <a16:creationId xmlns:a16="http://schemas.microsoft.com/office/drawing/2014/main" id="{43617506-D743-4620-ADB1-5BB9B0AC83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61263" y="4276725"/>
            <a:ext cx="1293812"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244476"/>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11CAC51-7991-4A41-B489-B80887EE55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8DF43392-8127-4EF4-A83B-4868217874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298389"/>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972F7A7-15E2-49BB-9D9B-643A947FC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359448"/>
      </p:ext>
    </p:extLst>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atin typeface="UTM Centur" panose="02040603050506020204" pitchFamily="18" charset="0"/>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UTM Centur" panose="02040603050506020204"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a:extLst>
              <a:ext uri="{FF2B5EF4-FFF2-40B4-BE49-F238E27FC236}">
                <a16:creationId xmlns:a16="http://schemas.microsoft.com/office/drawing/2014/main" id="{62BCC6D0-BAE9-496E-92ED-27A93F68E19C}"/>
              </a:ext>
            </a:extLst>
          </p:cNvPr>
          <p:cNvSpPr>
            <a:spLocks noGrp="1"/>
          </p:cNvSpPr>
          <p:nvPr>
            <p:ph type="dt" sz="half" idx="10"/>
          </p:nvPr>
        </p:nvSpPr>
        <p:spPr/>
        <p:txBody>
          <a:bodyPr/>
          <a:lstStyle>
            <a:lvl1pPr>
              <a:defRPr>
                <a:latin typeface="UTM Centur" panose="02040603050506020204" pitchFamily="18" charset="0"/>
              </a:defRPr>
            </a:lvl1pPr>
          </a:lstStyle>
          <a:p>
            <a:pPr>
              <a:defRPr/>
            </a:pPr>
            <a:fld id="{2166EA28-D5EB-4866-A4FA-74C0960054D3}" type="datetimeFigureOut">
              <a:rPr lang="zh-CN" altLang="en-US" smtClean="0"/>
              <a:pPr>
                <a:defRPr/>
              </a:pPr>
              <a:t>2024/12/13</a:t>
            </a:fld>
            <a:endParaRPr lang="zh-CN" altLang="en-US" dirty="0"/>
          </a:p>
        </p:txBody>
      </p:sp>
      <p:sp>
        <p:nvSpPr>
          <p:cNvPr id="5" name="Footer Placeholder 4">
            <a:extLst>
              <a:ext uri="{FF2B5EF4-FFF2-40B4-BE49-F238E27FC236}">
                <a16:creationId xmlns:a16="http://schemas.microsoft.com/office/drawing/2014/main" id="{87EDF258-2440-44BE-BBC4-75B8BE5368B6}"/>
              </a:ext>
            </a:extLst>
          </p:cNvPr>
          <p:cNvSpPr>
            <a:spLocks noGrp="1"/>
          </p:cNvSpPr>
          <p:nvPr>
            <p:ph type="ftr" sz="quarter" idx="11"/>
          </p:nvPr>
        </p:nvSpPr>
        <p:spPr/>
        <p:txBody>
          <a:bodyPr/>
          <a:lstStyle>
            <a:lvl1pPr>
              <a:defRPr>
                <a:latin typeface="UTM Centur" panose="02040603050506020204" pitchFamily="18" charset="0"/>
              </a:defRPr>
            </a:lvl1pPr>
          </a:lstStyle>
          <a:p>
            <a:pPr>
              <a:defRPr/>
            </a:pPr>
            <a:endParaRPr lang="zh-CN" altLang="en-US"/>
          </a:p>
        </p:txBody>
      </p:sp>
      <p:sp>
        <p:nvSpPr>
          <p:cNvPr id="6" name="Slide Number Placeholder 5">
            <a:extLst>
              <a:ext uri="{FF2B5EF4-FFF2-40B4-BE49-F238E27FC236}">
                <a16:creationId xmlns:a16="http://schemas.microsoft.com/office/drawing/2014/main" id="{905D2EF2-26C9-4F38-A38C-F104657190C9}"/>
              </a:ext>
            </a:extLst>
          </p:cNvPr>
          <p:cNvSpPr>
            <a:spLocks noGrp="1"/>
          </p:cNvSpPr>
          <p:nvPr>
            <p:ph type="sldNum" sz="quarter" idx="12"/>
          </p:nvPr>
        </p:nvSpPr>
        <p:spPr/>
        <p:txBody>
          <a:bodyPr/>
          <a:lstStyle>
            <a:lvl1pPr>
              <a:defRPr>
                <a:latin typeface="UTM Centur" panose="02040603050506020204" pitchFamily="18" charset="0"/>
              </a:defRPr>
            </a:lvl1pPr>
          </a:lstStyle>
          <a:p>
            <a:pPr>
              <a:defRPr/>
            </a:pPr>
            <a:fld id="{1B0A2494-8026-47D4-9442-B64BC26E1FCE}" type="slidenum">
              <a:rPr lang="zh-CN" altLang="en-US" smtClean="0"/>
              <a:pPr>
                <a:defRPr/>
              </a:pPr>
              <a:t>‹#›</a:t>
            </a:fld>
            <a:endParaRPr lang="zh-CN" altLang="en-US" dirty="0"/>
          </a:p>
        </p:txBody>
      </p:sp>
    </p:spTree>
    <p:extLst>
      <p:ext uri="{BB962C8B-B14F-4D97-AF65-F5344CB8AC3E}">
        <p14:creationId xmlns:p14="http://schemas.microsoft.com/office/powerpoint/2010/main" val="919114342"/>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a:extLst>
              <a:ext uri="{FF2B5EF4-FFF2-40B4-BE49-F238E27FC236}">
                <a16:creationId xmlns:a16="http://schemas.microsoft.com/office/drawing/2014/main" id="{972A98CC-50A9-4C0A-BCD6-D11F5B0284F0}"/>
              </a:ext>
            </a:extLst>
          </p:cNvPr>
          <p:cNvSpPr>
            <a:spLocks noGrp="1"/>
          </p:cNvSpPr>
          <p:nvPr>
            <p:ph type="dt" sz="half" idx="10"/>
          </p:nvPr>
        </p:nvSpPr>
        <p:spPr/>
        <p:txBody>
          <a:bodyPr/>
          <a:lstStyle>
            <a:lvl1pPr>
              <a:defRPr/>
            </a:lvl1pPr>
          </a:lstStyle>
          <a:p>
            <a:pPr>
              <a:defRPr/>
            </a:pPr>
            <a:fld id="{55797AA3-5031-4816-8077-02CC3C10C9A5}" type="datetimeFigureOut">
              <a:rPr lang="zh-CN" altLang="en-US"/>
              <a:pPr>
                <a:defRPr/>
              </a:pPr>
              <a:t>2024/12/13</a:t>
            </a:fld>
            <a:endParaRPr lang="zh-CN" altLang="en-US" dirty="0"/>
          </a:p>
        </p:txBody>
      </p:sp>
      <p:sp>
        <p:nvSpPr>
          <p:cNvPr id="6" name="Footer Placeholder 4">
            <a:extLst>
              <a:ext uri="{FF2B5EF4-FFF2-40B4-BE49-F238E27FC236}">
                <a16:creationId xmlns:a16="http://schemas.microsoft.com/office/drawing/2014/main" id="{A6704628-DBE7-421A-8C83-04F14C786904}"/>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B58F4D75-3628-43AF-B139-39EEC607E380}"/>
              </a:ext>
            </a:extLst>
          </p:cNvPr>
          <p:cNvSpPr>
            <a:spLocks noGrp="1"/>
          </p:cNvSpPr>
          <p:nvPr>
            <p:ph type="sldNum" sz="quarter" idx="12"/>
          </p:nvPr>
        </p:nvSpPr>
        <p:spPr/>
        <p:txBody>
          <a:bodyPr/>
          <a:lstStyle>
            <a:lvl1pPr>
              <a:defRPr/>
            </a:lvl1pPr>
          </a:lstStyle>
          <a:p>
            <a:pPr>
              <a:defRPr/>
            </a:pPr>
            <a:fld id="{48645D9A-02FB-49B7-AEC4-C7054018CCDF}" type="slidenum">
              <a:rPr lang="zh-CN" altLang="en-US"/>
              <a:pPr>
                <a:defRPr/>
              </a:pPr>
              <a:t>‹#›</a:t>
            </a:fld>
            <a:endParaRPr lang="zh-CN" altLang="en-US" dirty="0"/>
          </a:p>
        </p:txBody>
      </p:sp>
    </p:spTree>
    <p:extLst>
      <p:ext uri="{BB962C8B-B14F-4D97-AF65-F5344CB8AC3E}">
        <p14:creationId xmlns:p14="http://schemas.microsoft.com/office/powerpoint/2010/main" val="531684869"/>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3">
            <a:extLst>
              <a:ext uri="{FF2B5EF4-FFF2-40B4-BE49-F238E27FC236}">
                <a16:creationId xmlns:a16="http://schemas.microsoft.com/office/drawing/2014/main" id="{79625BBF-549C-4E24-92B3-3B8F8DB5ADD3}"/>
              </a:ext>
            </a:extLst>
          </p:cNvPr>
          <p:cNvSpPr>
            <a:spLocks noGrp="1"/>
          </p:cNvSpPr>
          <p:nvPr>
            <p:ph type="dt" sz="half" idx="10"/>
          </p:nvPr>
        </p:nvSpPr>
        <p:spPr/>
        <p:txBody>
          <a:bodyPr/>
          <a:lstStyle>
            <a:lvl1pPr>
              <a:defRPr/>
            </a:lvl1pPr>
          </a:lstStyle>
          <a:p>
            <a:pPr>
              <a:defRPr/>
            </a:pPr>
            <a:fld id="{C57AA342-4872-420D-A831-0F2418E8DECD}" type="datetimeFigureOut">
              <a:rPr lang="zh-CN" altLang="en-US"/>
              <a:pPr>
                <a:defRPr/>
              </a:pPr>
              <a:t>2024/12/13</a:t>
            </a:fld>
            <a:endParaRPr lang="zh-CN" altLang="en-US" dirty="0"/>
          </a:p>
        </p:txBody>
      </p:sp>
      <p:sp>
        <p:nvSpPr>
          <p:cNvPr id="8" name="Footer Placeholder 4">
            <a:extLst>
              <a:ext uri="{FF2B5EF4-FFF2-40B4-BE49-F238E27FC236}">
                <a16:creationId xmlns:a16="http://schemas.microsoft.com/office/drawing/2014/main" id="{6F41C806-F111-4CF1-8347-D5284C346E7E}"/>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B07E42AB-3AC4-437B-BD5D-3FF36C5A0685}"/>
              </a:ext>
            </a:extLst>
          </p:cNvPr>
          <p:cNvSpPr>
            <a:spLocks noGrp="1"/>
          </p:cNvSpPr>
          <p:nvPr>
            <p:ph type="sldNum" sz="quarter" idx="12"/>
          </p:nvPr>
        </p:nvSpPr>
        <p:spPr/>
        <p:txBody>
          <a:bodyPr/>
          <a:lstStyle>
            <a:lvl1pPr>
              <a:defRPr/>
            </a:lvl1pPr>
          </a:lstStyle>
          <a:p>
            <a:pPr>
              <a:defRPr/>
            </a:pPr>
            <a:fld id="{CF857EB5-B4DB-4AFB-A21D-BDE49AB45E3A}" type="slidenum">
              <a:rPr lang="zh-CN" altLang="en-US"/>
              <a:pPr>
                <a:defRPr/>
              </a:pPr>
              <a:t>‹#›</a:t>
            </a:fld>
            <a:endParaRPr lang="zh-CN" altLang="en-US" dirty="0"/>
          </a:p>
        </p:txBody>
      </p:sp>
    </p:spTree>
    <p:extLst>
      <p:ext uri="{BB962C8B-B14F-4D97-AF65-F5344CB8AC3E}">
        <p14:creationId xmlns:p14="http://schemas.microsoft.com/office/powerpoint/2010/main" val="1873589631"/>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65DED966-238D-419E-BA4C-CE839CA503E0}"/>
              </a:ext>
            </a:extLst>
          </p:cNvPr>
          <p:cNvSpPr>
            <a:spLocks noGrp="1"/>
          </p:cNvSpPr>
          <p:nvPr>
            <p:ph type="dt" sz="half" idx="10"/>
          </p:nvPr>
        </p:nvSpPr>
        <p:spPr/>
        <p:txBody>
          <a:bodyPr/>
          <a:lstStyle>
            <a:lvl1pPr>
              <a:defRPr/>
            </a:lvl1pPr>
          </a:lstStyle>
          <a:p>
            <a:pPr>
              <a:defRPr/>
            </a:pPr>
            <a:fld id="{DD8871C6-834F-4179-AA2F-07C5BC1ACF61}" type="datetimeFigureOut">
              <a:rPr lang="zh-CN" altLang="en-US"/>
              <a:pPr>
                <a:defRPr/>
              </a:pPr>
              <a:t>2024/12/13</a:t>
            </a:fld>
            <a:endParaRPr lang="zh-CN" altLang="en-US" dirty="0"/>
          </a:p>
        </p:txBody>
      </p:sp>
      <p:sp>
        <p:nvSpPr>
          <p:cNvPr id="4" name="Footer Placeholder 4">
            <a:extLst>
              <a:ext uri="{FF2B5EF4-FFF2-40B4-BE49-F238E27FC236}">
                <a16:creationId xmlns:a16="http://schemas.microsoft.com/office/drawing/2014/main" id="{E8F321DF-20B9-4FE5-8AD0-4DCCCE4C9276}"/>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FC0C4D90-A162-4660-9492-08B4B21AA094}"/>
              </a:ext>
            </a:extLst>
          </p:cNvPr>
          <p:cNvSpPr>
            <a:spLocks noGrp="1"/>
          </p:cNvSpPr>
          <p:nvPr>
            <p:ph type="sldNum" sz="quarter" idx="12"/>
          </p:nvPr>
        </p:nvSpPr>
        <p:spPr/>
        <p:txBody>
          <a:bodyPr/>
          <a:lstStyle>
            <a:lvl1pPr>
              <a:defRPr/>
            </a:lvl1pPr>
          </a:lstStyle>
          <a:p>
            <a:pPr>
              <a:defRPr/>
            </a:pPr>
            <a:fld id="{63ADE266-AC3E-48BF-85C2-1CF2645FAA5D}" type="slidenum">
              <a:rPr lang="zh-CN" altLang="en-US"/>
              <a:pPr>
                <a:defRPr/>
              </a:pPr>
              <a:t>‹#›</a:t>
            </a:fld>
            <a:endParaRPr lang="zh-CN" altLang="en-US" dirty="0"/>
          </a:p>
        </p:txBody>
      </p:sp>
    </p:spTree>
    <p:extLst>
      <p:ext uri="{BB962C8B-B14F-4D97-AF65-F5344CB8AC3E}">
        <p14:creationId xmlns:p14="http://schemas.microsoft.com/office/powerpoint/2010/main" val="3318444866"/>
      </p:ext>
    </p:extLst>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2E1AED-7B92-4BEB-9A98-115E531AD656}"/>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27" name="Text Placeholder 2">
            <a:extLst>
              <a:ext uri="{FF2B5EF4-FFF2-40B4-BE49-F238E27FC236}">
                <a16:creationId xmlns:a16="http://schemas.microsoft.com/office/drawing/2014/main" id="{9C1D65B6-FF10-4329-8876-A3B9A07812BE}"/>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a:extLst>
              <a:ext uri="{FF2B5EF4-FFF2-40B4-BE49-F238E27FC236}">
                <a16:creationId xmlns:a16="http://schemas.microsoft.com/office/drawing/2014/main" id="{C34FCE0F-104D-4709-9218-3AA24A04E24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Arial Unicode MS" panose="020B0604020202020204" pitchFamily="34" charset="-122"/>
              </a:defRPr>
            </a:lvl1pPr>
          </a:lstStyle>
          <a:p>
            <a:pPr>
              <a:defRPr/>
            </a:pPr>
            <a:fld id="{8CFAA0FD-A1C1-4463-AEC9-10A1B6413EF4}" type="datetimeFigureOut">
              <a:rPr lang="zh-CN" altLang="en-US"/>
              <a:pPr>
                <a:defRPr/>
              </a:pPr>
              <a:t>2024/12/13</a:t>
            </a:fld>
            <a:endParaRPr lang="zh-CN" altLang="en-US" dirty="0"/>
          </a:p>
        </p:txBody>
      </p:sp>
      <p:sp>
        <p:nvSpPr>
          <p:cNvPr id="5" name="Footer Placeholder 4">
            <a:extLst>
              <a:ext uri="{FF2B5EF4-FFF2-40B4-BE49-F238E27FC236}">
                <a16:creationId xmlns:a16="http://schemas.microsoft.com/office/drawing/2014/main" id="{E011FB6A-7C75-4220-9040-B188C8041BD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Arial Unicode MS" panose="020B0604020202020204" pitchFamily="34" charset="-122"/>
              </a:defRPr>
            </a:lvl1pPr>
          </a:lstStyle>
          <a:p>
            <a:pPr>
              <a:defRPr/>
            </a:pPr>
            <a:endParaRPr lang="zh-CN" altLang="en-US"/>
          </a:p>
        </p:txBody>
      </p:sp>
      <p:sp>
        <p:nvSpPr>
          <p:cNvPr id="6" name="Slide Number Placeholder 5">
            <a:extLst>
              <a:ext uri="{FF2B5EF4-FFF2-40B4-BE49-F238E27FC236}">
                <a16:creationId xmlns:a16="http://schemas.microsoft.com/office/drawing/2014/main" id="{8C4370A9-6B71-4E68-AAF1-B227E60081D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ea typeface="Arial Unicode MS" panose="020B0604020202020204" pitchFamily="34" charset="-122"/>
              </a:defRPr>
            </a:lvl1pPr>
          </a:lstStyle>
          <a:p>
            <a:pPr>
              <a:defRPr/>
            </a:pPr>
            <a:fld id="{8DE30FF3-3136-49CD-8724-BEC87C9A5A5C}" type="slidenum">
              <a:rPr lang="zh-CN" altLang="en-US"/>
              <a:pPr>
                <a:defRPr/>
              </a:pPr>
              <a:t>‹#›</a:t>
            </a:fld>
            <a:endParaRPr lang="zh-CN" altLang="en-US" dirty="0"/>
          </a:p>
        </p:txBody>
      </p:sp>
    </p:spTree>
  </p:cSld>
  <p:clrMap bg1="lt1" tx1="dk1" bg2="lt2" tx2="dk2" accent1="accent1" accent2="accent2" accent3="accent3" accent4="accent4" accent5="accent5" accent6="accent6" hlink="hlink" folHlink="folHlink"/>
  <p:sldLayoutIdLst>
    <p:sldLayoutId id="2147483821" r:id="rId1"/>
    <p:sldLayoutId id="2147483831" r:id="rId2"/>
    <p:sldLayoutId id="2147483832" r:id="rId3"/>
    <p:sldLayoutId id="2147483833" r:id="rId4"/>
    <p:sldLayoutId id="2147483834"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5" r:id="rId15"/>
    <p:sldLayoutId id="2147483836" r:id="rId16"/>
    <p:sldLayoutId id="2147483837" r:id="rId17"/>
    <p:sldLayoutId id="2147483838" r:id="rId18"/>
    <p:sldLayoutId id="2147483839" r:id="rId19"/>
    <p:sldLayoutId id="2147483840" r:id="rId20"/>
    <p:sldLayoutId id="2147483841" r:id="rId21"/>
    <p:sldLayoutId id="2147483843" r:id="rId22"/>
    <p:sldLayoutId id="2147483844" r:id="rId23"/>
    <p:sldLayoutId id="2147483845" r:id="rId24"/>
    <p:sldLayoutId id="2147483847" r:id="rId25"/>
    <p:sldLayoutId id="2147483848" r:id="rId26"/>
    <p:sldLayoutId id="2147483849" r:id="rId27"/>
    <p:sldLayoutId id="2147483850" r:id="rId28"/>
    <p:sldLayoutId id="2147483851" r:id="rId29"/>
  </p:sldLayoutIdLst>
  <p:transition spd="slow" advClick="0" advTm="0">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7.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audio" Target="../media/audio1.wav"/><Relationship Id="rId7" Type="http://schemas.openxmlformats.org/officeDocument/2006/relationships/image" Target="../media/image74.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7.wmf"/><Relationship Id="rId4" Type="http://schemas.openxmlformats.org/officeDocument/2006/relationships/audio" Target="../media/audio2.wav"/><Relationship Id="rId9" Type="http://schemas.openxmlformats.org/officeDocument/2006/relationships/image" Target="../media/image76.emf"/></Relationships>
</file>

<file path=ppt/slides/_rels/slide3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audio" Target="../media/audio1.wav"/><Relationship Id="rId7" Type="http://schemas.openxmlformats.org/officeDocument/2006/relationships/image" Target="../media/image74.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7.wmf"/><Relationship Id="rId4" Type="http://schemas.openxmlformats.org/officeDocument/2006/relationships/audio" Target="../media/audio2.wav"/><Relationship Id="rId9" Type="http://schemas.openxmlformats.org/officeDocument/2006/relationships/image" Target="../media/image7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57F7CBA-6405-481E-BAD4-8965E0CFEB41}"/>
              </a:ext>
            </a:extLst>
          </p:cNvPr>
          <p:cNvSpPr txBox="1">
            <a:spLocks/>
          </p:cNvSpPr>
          <p:nvPr/>
        </p:nvSpPr>
        <p:spPr bwMode="auto">
          <a:xfrm>
            <a:off x="124691" y="1344556"/>
            <a:ext cx="9019309" cy="19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r>
              <a:rPr lang="en-US" sz="5600">
                <a:solidFill>
                  <a:schemeClr val="bg1"/>
                </a:solidFill>
                <a:latin typeface="Segoe UI Black" panose="020B0A02040204020203" pitchFamily="34" charset="0"/>
                <a:ea typeface="Segoe UI Black" panose="020B0A02040204020203" pitchFamily="34" charset="0"/>
              </a:rPr>
              <a:t>Tiết  28-31. Bài </a:t>
            </a:r>
            <a:r>
              <a:rPr lang="en-US" sz="5600" dirty="0">
                <a:solidFill>
                  <a:schemeClr val="bg1"/>
                </a:solidFill>
                <a:latin typeface="Segoe UI Black" panose="020B0A02040204020203" pitchFamily="34" charset="0"/>
                <a:ea typeface="Segoe UI Black" panose="020B0A02040204020203" pitchFamily="34" charset="0"/>
              </a:rPr>
              <a:t>28</a:t>
            </a:r>
            <a:r>
              <a:rPr lang="en-US" sz="5600">
                <a:solidFill>
                  <a:schemeClr val="bg1"/>
                </a:solidFill>
                <a:latin typeface="Segoe UI Black" panose="020B0A02040204020203" pitchFamily="34" charset="0"/>
                <a:ea typeface="Segoe UI Black" panose="020B0A02040204020203" pitchFamily="34" charset="0"/>
              </a:rPr>
              <a:t>: NẤM</a:t>
            </a:r>
            <a:endParaRPr lang="en-US" sz="5600" dirty="0">
              <a:solidFill>
                <a:schemeClr val="bg1"/>
              </a:solidFill>
              <a:latin typeface="Segoe UI Black" panose="020B0A02040204020203" pitchFamily="34" charset="0"/>
              <a:ea typeface="Segoe UI Black" panose="020B0A02040204020203" pitchFamily="34"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366" y="10393"/>
            <a:ext cx="8318341" cy="1156727"/>
          </a:xfrm>
          <a:prstGeom prst="rect">
            <a:avLst/>
          </a:prstGeom>
          <a:noFill/>
        </p:spPr>
        <p:txBody>
          <a:bodyPr wrap="square" rtlCol="0">
            <a:spAutoFit/>
          </a:bodyPr>
          <a:lstStyle/>
          <a:p>
            <a:pPr algn="ctr">
              <a:lnSpc>
                <a:spcPct val="130000"/>
              </a:lnSpc>
            </a:pPr>
            <a:r>
              <a:rPr lang="vi-VN" sz="2800" b="1" dirty="0">
                <a:solidFill>
                  <a:schemeClr val="bg1"/>
                </a:solidFill>
                <a:latin typeface="Times New Roman" panose="02020603050405020304" pitchFamily="18" charset="0"/>
                <a:cs typeface="Times New Roman" panose="02020603050405020304" pitchFamily="18" charset="0"/>
              </a:rPr>
              <a:t>THẢO LUẬN NHÓM</a:t>
            </a:r>
          </a:p>
          <a:p>
            <a:pPr algn="ctr">
              <a:lnSpc>
                <a:spcPct val="130000"/>
              </a:lnSpc>
            </a:pPr>
            <a:r>
              <a:rPr lang="vi-VN" sz="2800" dirty="0">
                <a:solidFill>
                  <a:schemeClr val="bg1"/>
                </a:solidFill>
                <a:latin typeface="Times New Roman" panose="02020603050405020304" pitchFamily="18" charset="0"/>
                <a:cs typeface="Times New Roman" panose="02020603050405020304" pitchFamily="18" charset="0"/>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1817279215"/>
              </p:ext>
            </p:extLst>
          </p:nvPr>
        </p:nvGraphicFramePr>
        <p:xfrm>
          <a:off x="155788" y="1141571"/>
          <a:ext cx="8845972" cy="3836828"/>
        </p:xfrm>
        <a:graphic>
          <a:graphicData uri="http://schemas.openxmlformats.org/drawingml/2006/table">
            <a:tbl>
              <a:tblPr firstRow="1" bandRow="1">
                <a:tableStyleId>{7DF18680-E054-41AD-8BC1-D1AEF772440D}</a:tableStyleId>
              </a:tblPr>
              <a:tblGrid>
                <a:gridCol w="4062350">
                  <a:extLst>
                    <a:ext uri="{9D8B030D-6E8A-4147-A177-3AD203B41FA5}">
                      <a16:colId xmlns:a16="http://schemas.microsoft.com/office/drawing/2014/main" val="20000"/>
                    </a:ext>
                  </a:extLst>
                </a:gridCol>
                <a:gridCol w="2391811">
                  <a:extLst>
                    <a:ext uri="{9D8B030D-6E8A-4147-A177-3AD203B41FA5}">
                      <a16:colId xmlns:a16="http://schemas.microsoft.com/office/drawing/2014/main" val="20001"/>
                    </a:ext>
                  </a:extLst>
                </a:gridCol>
                <a:gridCol w="2391811">
                  <a:extLst>
                    <a:ext uri="{9D8B030D-6E8A-4147-A177-3AD203B41FA5}">
                      <a16:colId xmlns:a16="http://schemas.microsoft.com/office/drawing/2014/main" val="20002"/>
                    </a:ext>
                  </a:extLst>
                </a:gridCol>
              </a:tblGrid>
              <a:tr h="1127739">
                <a:tc gridSpan="3">
                  <a:txBody>
                    <a:bodyPr/>
                    <a:lstStyle/>
                    <a:p>
                      <a:pPr algn="ctr">
                        <a:lnSpc>
                          <a:spcPct val="130000"/>
                        </a:lnSpc>
                      </a:pPr>
                      <a:r>
                        <a:rPr lang="en-US" sz="2800" noProof="0" dirty="0">
                          <a:latin typeface="#9Slide03 Cabin Condensed Bold" panose="00000806000000000000" pitchFamily="2" charset="0"/>
                        </a:rPr>
                        <a:t>PHIẾU</a:t>
                      </a:r>
                      <a:r>
                        <a:rPr lang="en-US" sz="2800" baseline="0" noProof="0" dirty="0">
                          <a:latin typeface="#9Slide03 Cabin Condensed Bold" panose="00000806000000000000" pitchFamily="2" charset="0"/>
                        </a:rPr>
                        <a:t> HỌC TẬP SỐ 1 – SINH HỌC 6</a:t>
                      </a:r>
                    </a:p>
                    <a:p>
                      <a:pPr algn="ctr">
                        <a:lnSpc>
                          <a:spcPct val="130000"/>
                        </a:lnSpc>
                      </a:pPr>
                      <a:r>
                        <a:rPr lang="vi-VN" sz="1600" baseline="0" noProof="0" dirty="0">
                          <a:latin typeface="#9Slide03 Cabin Condensed Bold" panose="00000806000000000000" pitchFamily="2" charset="0"/>
                        </a:rPr>
                        <a:t>Nhóm:                                                  Lớp:</a:t>
                      </a:r>
                      <a:endParaRPr lang="vi-VN" sz="16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592905">
                <a:tc>
                  <a:txBody>
                    <a:bodyPr/>
                    <a:lstStyle/>
                    <a:p>
                      <a:pPr algn="ctr">
                        <a:lnSpc>
                          <a:spcPct val="130000"/>
                        </a:lnSpc>
                      </a:pPr>
                      <a:r>
                        <a:rPr lang="vi-VN" sz="1800" noProof="0" dirty="0">
                          <a:latin typeface="#9Slide03 Cabin Condensed Bold" panose="00000806000000000000" pitchFamily="2" charset="0"/>
                        </a:rPr>
                        <a:t>Câu</a:t>
                      </a:r>
                      <a:r>
                        <a:rPr lang="vi-VN" sz="1800" baseline="0" noProof="0" dirty="0">
                          <a:latin typeface="#9Slide03 Cabin Condensed Bold" panose="00000806000000000000" pitchFamily="2" charset="0"/>
                        </a:rPr>
                        <a:t> hỏi</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30000"/>
                        </a:lnSpc>
                      </a:pPr>
                      <a:r>
                        <a:rPr lang="vi-VN" sz="1800" noProof="0" dirty="0">
                          <a:latin typeface="#9Slide03 Cabin Condensed Bold" panose="00000806000000000000" pitchFamily="2" charset="0"/>
                        </a:rPr>
                        <a:t>Trả lời</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855510">
                <a:tc>
                  <a:txBody>
                    <a:bodyPr/>
                    <a:lstStyle/>
                    <a:p>
                      <a:pPr algn="just">
                        <a:lnSpc>
                          <a:spcPct val="130000"/>
                        </a:lnSpc>
                      </a:pPr>
                      <a:r>
                        <a:rPr lang="en-US" sz="1800" noProof="0" dirty="0">
                          <a:latin typeface="#9Slide03 Cabin Condensed Bold" panose="00000806000000000000" pitchFamily="2" charset="0"/>
                        </a:rPr>
                        <a:t>1. </a:t>
                      </a:r>
                      <a:r>
                        <a:rPr lang="vi-VN" sz="1800" noProof="0" dirty="0">
                          <a:latin typeface="#9Slide03 Cabin Condensed Bold" panose="00000806000000000000" pitchFamily="2" charset="0"/>
                        </a:rPr>
                        <a:t>Hãy</a:t>
                      </a:r>
                      <a:r>
                        <a:rPr lang="vi-VN" sz="1800" baseline="0" noProof="0" dirty="0">
                          <a:latin typeface="#9Slide03 Cabin Condensed Bold" panose="00000806000000000000" pitchFamily="2" charset="0"/>
                        </a:rPr>
                        <a:t> nhận xét về hình dạng của nấm</a:t>
                      </a:r>
                      <a:r>
                        <a:rPr lang="en-US" sz="1800" baseline="0" noProof="0" dirty="0">
                          <a:latin typeface="#9Slide03 Cabin Condensed Bold" panose="00000806000000000000" pitchFamily="2" charset="0"/>
                        </a:rPr>
                        <a:t>. </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a16="http://schemas.microsoft.com/office/drawing/2014/main" val="10002"/>
                  </a:ext>
                </a:extLst>
              </a:tr>
              <a:tr h="563870">
                <a:tc rowSpan="2">
                  <a:txBody>
                    <a:bodyPr/>
                    <a:lstStyle/>
                    <a:p>
                      <a:pPr algn="just">
                        <a:lnSpc>
                          <a:spcPct val="130000"/>
                        </a:lnSpc>
                      </a:pPr>
                      <a:r>
                        <a:rPr lang="en-US" sz="1800" noProof="0" dirty="0">
                          <a:latin typeface="#9Slide03 Cabin Condensed Bold" panose="00000806000000000000" pitchFamily="2" charset="0"/>
                        </a:rPr>
                        <a:t>2. </a:t>
                      </a:r>
                      <a:r>
                        <a:rPr lang="vi-VN" sz="1800" noProof="0" dirty="0">
                          <a:latin typeface="#9Slide03 Cabin Condensed Bold" panose="00000806000000000000" pitchFamily="2" charset="0"/>
                        </a:rPr>
                        <a:t>Hãy</a:t>
                      </a:r>
                      <a:r>
                        <a:rPr lang="vi-VN" sz="1800" baseline="0" noProof="0" dirty="0">
                          <a:latin typeface="#9Slide03 Cabin Condensed Bold" panose="00000806000000000000" pitchFamily="2" charset="0"/>
                        </a:rPr>
                        <a:t> chỉ ra điểm khác biệt giữa cấu tạo cơ thể </a:t>
                      </a:r>
                      <a:r>
                        <a:rPr lang="vi-VN" sz="1800" baseline="0" noProof="0" dirty="0" err="1">
                          <a:latin typeface="#9Slide03 Cabin Condensed Bold" panose="00000806000000000000" pitchFamily="2" charset="0"/>
                        </a:rPr>
                        <a:t>nấm</a:t>
                      </a:r>
                      <a:r>
                        <a:rPr lang="vi-VN" sz="1800" baseline="0" noProof="0" dirty="0">
                          <a:latin typeface="#9Slide03 Cabin Condensed Bold" panose="00000806000000000000" pitchFamily="2" charset="0"/>
                        </a:rPr>
                        <a:t> đ</a:t>
                      </a:r>
                      <a:r>
                        <a:rPr lang="en-US" sz="1800" baseline="0" noProof="0" dirty="0">
                          <a:latin typeface="#9Slide03 Cabin Condensed Bold" panose="00000806000000000000" pitchFamily="2" charset="0"/>
                        </a:rPr>
                        <a:t>ộ</a:t>
                      </a:r>
                      <a:r>
                        <a:rPr lang="vi-VN" sz="1800" baseline="0" noProof="0" dirty="0">
                          <a:latin typeface="#9Slide03 Cabin Condensed Bold" panose="00000806000000000000" pitchFamily="2" charset="0"/>
                        </a:rPr>
                        <a:t>c và các loại nấm khác.</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vi-VN" sz="1800" noProof="0" dirty="0">
                          <a:solidFill>
                            <a:srgbClr val="002060"/>
                          </a:solidFill>
                          <a:latin typeface="#9Slide03 Cabin Condensed Bold" panose="00000806000000000000" pitchFamily="2" charset="0"/>
                        </a:rPr>
                        <a:t>Nấm thường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vi-VN" sz="1800" noProof="0" dirty="0">
                          <a:solidFill>
                            <a:srgbClr val="002060"/>
                          </a:solidFill>
                          <a:latin typeface="#9Slide03 Cabin Condensed Bold" panose="00000806000000000000" pitchFamily="2" charset="0"/>
                        </a:rPr>
                        <a:t>Nấm độc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6804">
                <a:tc vMerge="1">
                  <a:txBody>
                    <a:bodyPr/>
                    <a:lstStyle/>
                    <a:p>
                      <a:endParaRPr lang="en-US"/>
                    </a:p>
                  </a:txBody>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19207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11325972"/>
              </p:ext>
            </p:extLst>
          </p:nvPr>
        </p:nvGraphicFramePr>
        <p:xfrm>
          <a:off x="175364" y="187890"/>
          <a:ext cx="8780264" cy="4297045"/>
        </p:xfrm>
        <a:graphic>
          <a:graphicData uri="http://schemas.openxmlformats.org/drawingml/2006/table">
            <a:tbl>
              <a:tblPr firstRow="1" bandRow="1">
                <a:tableStyleId>{7DF18680-E054-41AD-8BC1-D1AEF772440D}</a:tableStyleId>
              </a:tblPr>
              <a:tblGrid>
                <a:gridCol w="2818848">
                  <a:extLst>
                    <a:ext uri="{9D8B030D-6E8A-4147-A177-3AD203B41FA5}">
                      <a16:colId xmlns:a16="http://schemas.microsoft.com/office/drawing/2014/main" val="20000"/>
                    </a:ext>
                  </a:extLst>
                </a:gridCol>
                <a:gridCol w="2533296">
                  <a:extLst>
                    <a:ext uri="{9D8B030D-6E8A-4147-A177-3AD203B41FA5}">
                      <a16:colId xmlns:a16="http://schemas.microsoft.com/office/drawing/2014/main" val="20001"/>
                    </a:ext>
                  </a:extLst>
                </a:gridCol>
                <a:gridCol w="3428120">
                  <a:extLst>
                    <a:ext uri="{9D8B030D-6E8A-4147-A177-3AD203B41FA5}">
                      <a16:colId xmlns:a16="http://schemas.microsoft.com/office/drawing/2014/main" val="20002"/>
                    </a:ext>
                  </a:extLst>
                </a:gridCol>
              </a:tblGrid>
              <a:tr h="208891">
                <a:tc gridSpan="3">
                  <a:txBody>
                    <a:bodyPr/>
                    <a:lstStyle/>
                    <a:p>
                      <a:pPr algn="ctr">
                        <a:lnSpc>
                          <a:spcPct val="130000"/>
                        </a:lnSpc>
                      </a:pPr>
                      <a:r>
                        <a:rPr lang="en-US" sz="1800" noProof="0" dirty="0">
                          <a:latin typeface="#9Slide03 Cabin Condensed Bold" panose="00000806000000000000" pitchFamily="2" charset="0"/>
                        </a:rPr>
                        <a:t>PHIẾU</a:t>
                      </a:r>
                      <a:r>
                        <a:rPr lang="en-US" sz="1800" baseline="0" noProof="0" dirty="0">
                          <a:latin typeface="#9Slide03 Cabin Condensed Bold" panose="00000806000000000000" pitchFamily="2" charset="0"/>
                        </a:rPr>
                        <a:t> SỐ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160740">
                <a:tc>
                  <a:txBody>
                    <a:bodyPr/>
                    <a:lstStyle/>
                    <a:p>
                      <a:pPr algn="ctr">
                        <a:lnSpc>
                          <a:spcPct val="120000"/>
                        </a:lnSpc>
                      </a:pPr>
                      <a:r>
                        <a:rPr lang="vi-VN" sz="1800" noProof="0" dirty="0">
                          <a:latin typeface="#9Slide03 Cabin Condensed Bold" panose="00000806000000000000" pitchFamily="2" charset="0"/>
                        </a:rPr>
                        <a:t>Câu</a:t>
                      </a:r>
                      <a:r>
                        <a:rPr lang="vi-VN" sz="1800" baseline="0" noProof="0" dirty="0">
                          <a:latin typeface="#9Slide03 Cabin Condensed Bold" panose="00000806000000000000" pitchFamily="2" charset="0"/>
                        </a:rPr>
                        <a:t> hỏi</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20000"/>
                        </a:lnSpc>
                      </a:pPr>
                      <a:r>
                        <a:rPr lang="vi-VN" sz="1800" noProof="0" dirty="0">
                          <a:latin typeface="#9Slide03 Cabin Condensed Bold" panose="00000806000000000000" pitchFamily="2" charset="0"/>
                        </a:rPr>
                        <a:t>Trả lời</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10899">
                <a:tc>
                  <a:txBody>
                    <a:bodyPr/>
                    <a:lstStyle/>
                    <a:p>
                      <a:pPr algn="just">
                        <a:lnSpc>
                          <a:spcPct val="120000"/>
                        </a:lnSpc>
                      </a:pPr>
                      <a:r>
                        <a:rPr lang="vi-VN" sz="1800" noProof="0" dirty="0">
                          <a:latin typeface="#9Slide03 Cabin Condensed Bold" panose="00000806000000000000" pitchFamily="2" charset="0"/>
                        </a:rPr>
                        <a:t>1</a:t>
                      </a:r>
                      <a:r>
                        <a:rPr lang="vi-VN" sz="1800" baseline="0" noProof="0" dirty="0">
                          <a:latin typeface="#9Slide03 Cabin Condensed Bold" panose="00000806000000000000" pitchFamily="2" charset="0"/>
                        </a:rPr>
                        <a:t>. Hình dạng nấm.</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20000"/>
                        </a:lnSpc>
                      </a:pPr>
                      <a:r>
                        <a:rPr lang="vi-VN" sz="1800" noProof="0" dirty="0">
                          <a:latin typeface="+mn-lt"/>
                        </a:rPr>
                        <a:t>Hình</a:t>
                      </a:r>
                      <a:r>
                        <a:rPr lang="vi-VN" sz="1800" baseline="0" noProof="0" dirty="0">
                          <a:latin typeface="+mn-lt"/>
                        </a:rPr>
                        <a:t> bầu dục, hình mũ, hình cốc, hình sợi,….</a:t>
                      </a:r>
                      <a:endParaRPr lang="vi-VN" sz="1800" noProof="0"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a16="http://schemas.microsoft.com/office/drawing/2014/main" val="10002"/>
                  </a:ext>
                </a:extLst>
              </a:tr>
              <a:tr h="207242">
                <a:tc rowSpan="4">
                  <a:txBody>
                    <a:bodyPr/>
                    <a:lstStyle/>
                    <a:p>
                      <a:pPr algn="just">
                        <a:lnSpc>
                          <a:spcPct val="120000"/>
                        </a:lnSpc>
                      </a:pPr>
                      <a:r>
                        <a:rPr lang="en-US" sz="1800" noProof="0" dirty="0">
                          <a:latin typeface="#9Slide03 Cabin Condensed Bold" panose="00000806000000000000" pitchFamily="2" charset="0"/>
                        </a:rPr>
                        <a:t>2. </a:t>
                      </a:r>
                      <a:r>
                        <a:rPr lang="vi-VN" sz="1800" noProof="0" dirty="0">
                          <a:latin typeface="#9Slide03 Cabin Condensed Bold" panose="00000806000000000000" pitchFamily="2" charset="0"/>
                        </a:rPr>
                        <a:t>Hãy</a:t>
                      </a:r>
                      <a:r>
                        <a:rPr lang="vi-VN" sz="1800" baseline="0" noProof="0" dirty="0">
                          <a:latin typeface="#9Slide03 Cabin Condensed Bold" panose="00000806000000000000" pitchFamily="2" charset="0"/>
                        </a:rPr>
                        <a:t> chỉ ra điểm khác biệt giữa cấu tạo cơ thể nấm đ</a:t>
                      </a:r>
                      <a:r>
                        <a:rPr lang="en-US" sz="1800" baseline="0" noProof="0" dirty="0">
                          <a:latin typeface="#9Slide03 Cabin Condensed Bold" panose="00000806000000000000" pitchFamily="2" charset="0"/>
                        </a:rPr>
                        <a:t>ộ</a:t>
                      </a:r>
                      <a:r>
                        <a:rPr lang="vi-VN" sz="1800" baseline="0" noProof="0" dirty="0">
                          <a:latin typeface="#9Slide03 Cabin Condensed Bold" panose="00000806000000000000" pitchFamily="2" charset="0"/>
                        </a:rPr>
                        <a:t>c và các loại nấm khác.</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vi-VN" sz="1800" noProof="0" dirty="0">
                          <a:solidFill>
                            <a:schemeClr val="bg1"/>
                          </a:solidFill>
                          <a:latin typeface="#9Slide03 Cabin Condensed Bold" panose="00000806000000000000" pitchFamily="2" charset="0"/>
                        </a:rPr>
                        <a:t>Nấm thường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lnSpc>
                          <a:spcPct val="120000"/>
                        </a:lnSpc>
                      </a:pPr>
                      <a:r>
                        <a:rPr lang="vi-VN" sz="1800" noProof="0" dirty="0">
                          <a:solidFill>
                            <a:schemeClr val="bg1"/>
                          </a:solidFill>
                          <a:latin typeface="#9Slide03 Cabin Condensed Bold" panose="00000806000000000000" pitchFamily="2" charset="0"/>
                        </a:rPr>
                        <a:t>Nấm độc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3"/>
                  </a:ext>
                </a:extLst>
              </a:tr>
              <a:tr h="568780">
                <a:tc vMerge="1">
                  <a:txBody>
                    <a:bodyPr/>
                    <a:lstStyle/>
                    <a:p>
                      <a:endParaRPr lang="en-US"/>
                    </a:p>
                  </a:txBody>
                  <a:tcPr/>
                </a:tc>
                <a:tc>
                  <a:txBody>
                    <a:bodyPr/>
                    <a:lstStyle/>
                    <a:p>
                      <a:pPr algn="just">
                        <a:lnSpc>
                          <a:spcPct val="120000"/>
                        </a:lnSpc>
                      </a:pPr>
                      <a:r>
                        <a:rPr lang="vi-VN" sz="1800" noProof="0" dirty="0">
                          <a:latin typeface="+mn-lt"/>
                        </a:rPr>
                        <a:t>Được sử</a:t>
                      </a:r>
                      <a:r>
                        <a:rPr lang="vi-VN" sz="1800" baseline="0" noProof="0" dirty="0">
                          <a:latin typeface="+mn-lt"/>
                        </a:rPr>
                        <a:t> dụng làm thức ăn: nấm hương, nấm rơm</a:t>
                      </a:r>
                      <a:r>
                        <a:rPr lang="en-US" sz="1800" baseline="0" noProof="0" dirty="0">
                          <a:latin typeface="+mn-lt"/>
                        </a:rPr>
                        <a:t>, </a:t>
                      </a:r>
                      <a:r>
                        <a:rPr lang="vi-VN" sz="1800" baseline="0" noProof="0" dirty="0">
                          <a:latin typeface="+mn-lt"/>
                        </a:rPr>
                        <a:t>nấm sò, nấm mộc nhĩ</a:t>
                      </a:r>
                      <a:r>
                        <a:rPr lang="en-US" sz="1800" baseline="0" noProof="0" dirty="0">
                          <a:latin typeface="+mn-lt"/>
                        </a:rPr>
                        <a:t>,…</a:t>
                      </a:r>
                      <a:endParaRPr lang="vi-VN" sz="1800" noProof="0" dirty="0">
                        <a:latin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20000"/>
                        </a:lnSpc>
                      </a:pPr>
                      <a:r>
                        <a:rPr lang="vi-VN" sz="1800" noProof="0" dirty="0">
                          <a:latin typeface="+mn-lt"/>
                        </a:rPr>
                        <a:t>Nấm không</a:t>
                      </a:r>
                      <a:r>
                        <a:rPr lang="vi-VN" sz="1800" baseline="0" noProof="0" dirty="0">
                          <a:latin typeface="+mn-lt"/>
                        </a:rPr>
                        <a:t> nên ăn: nấm mốc cà chua (có thể gây đau bụng hoặc ngộ độc), nấm độc đỏ, nấm độc tán trắng,…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207242">
                <a:tc vMerge="1">
                  <a:txBody>
                    <a:bodyPr/>
                    <a:lstStyle/>
                    <a:p>
                      <a:pPr algn="just">
                        <a:lnSpc>
                          <a:spcPct val="130000"/>
                        </a:lnSpc>
                      </a:pPr>
                      <a:endParaRPr lang="vi-VN" sz="2400" noProof="0" dirty="0">
                        <a:latin typeface="#9Slide03 Cabin Condensed Bold" panose="00000806000000000000" pitchFamily="2" charset="0"/>
                      </a:endParaRPr>
                    </a:p>
                  </a:txBody>
                  <a:tcPr anchor="ctr"/>
                </a:tc>
                <a:tc gridSpan="2">
                  <a:txBody>
                    <a:bodyPr/>
                    <a:lstStyle/>
                    <a:p>
                      <a:pPr algn="ctr">
                        <a:lnSpc>
                          <a:spcPct val="120000"/>
                        </a:lnSpc>
                      </a:pPr>
                      <a:r>
                        <a:rPr lang="vi-VN" sz="1800" noProof="0" dirty="0">
                          <a:latin typeface="#9Slide03 Cabin Condensed Bold" panose="00000806000000000000" pitchFamily="2" charset="0"/>
                        </a:rPr>
                        <a:t>Cấu tạo</a:t>
                      </a:r>
                      <a:r>
                        <a:rPr lang="vi-VN" sz="1800" baseline="0" noProof="0" dirty="0">
                          <a:latin typeface="#9Slide03 Cabin Condensed Bold" panose="00000806000000000000" pitchFamily="2" charset="0"/>
                        </a:rPr>
                        <a:t> chung của nấm: mũ, cuống, sợi nấm </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30000"/>
                        </a:lnSpc>
                      </a:pPr>
                      <a:endParaRPr lang="en-US" sz="2400" baseline="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a16="http://schemas.microsoft.com/office/drawing/2014/main" val="10005"/>
                  </a:ext>
                </a:extLst>
              </a:tr>
              <a:tr h="431447">
                <a:tc vMerge="1">
                  <a:txBody>
                    <a:bodyPr/>
                    <a:lstStyle/>
                    <a:p>
                      <a:pPr algn="just">
                        <a:lnSpc>
                          <a:spcPct val="130000"/>
                        </a:lnSpc>
                      </a:pPr>
                      <a:endParaRPr lang="vi-VN" sz="2400" noProof="0" dirty="0">
                        <a:latin typeface="#9Slide03 Cabin Condensed Bold" panose="00000806000000000000" pitchFamily="2" charset="0"/>
                      </a:endParaRPr>
                    </a:p>
                  </a:txBody>
                  <a:tcPr anchor="ctr"/>
                </a:tc>
                <a:tc>
                  <a:txBody>
                    <a:bodyPr/>
                    <a:lstStyle/>
                    <a:p>
                      <a:pPr algn="ctr">
                        <a:lnSpc>
                          <a:spcPct val="120000"/>
                        </a:lnSpc>
                      </a:pP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20000"/>
                        </a:lnSpc>
                      </a:pPr>
                      <a:r>
                        <a:rPr lang="vi-VN" sz="1800" noProof="0" dirty="0"/>
                        <a:t>Nấm độc có</a:t>
                      </a:r>
                      <a:r>
                        <a:rPr lang="vi-VN" sz="1800" baseline="0" noProof="0" dirty="0"/>
                        <a:t> th</a:t>
                      </a:r>
                      <a:r>
                        <a:rPr lang="en-US" sz="1800" baseline="0" noProof="0" dirty="0"/>
                        <a:t>ê</a:t>
                      </a:r>
                      <a:r>
                        <a:rPr lang="vi-VN" sz="1800" baseline="0" noProof="0" dirty="0"/>
                        <a:t>m bộ phận như vòng cuống nấm, bao gốc nấm và có màu sắc sặc sỡ.</a:t>
                      </a:r>
                      <a:endParaRPr lang="vi-VN" sz="1800" noProof="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88340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77F1E-6D8C-BE7A-13F8-DE7F98E6ADE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F815783-FD22-BA5F-0684-8A68718F1D1F}"/>
              </a:ext>
            </a:extLst>
          </p:cNvPr>
          <p:cNvGrpSpPr/>
          <p:nvPr/>
        </p:nvGrpSpPr>
        <p:grpSpPr>
          <a:xfrm>
            <a:off x="-2773185" y="228711"/>
            <a:ext cx="10436358" cy="4879938"/>
            <a:chOff x="-758841" y="845733"/>
            <a:chExt cx="11330642" cy="6391049"/>
          </a:xfrm>
        </p:grpSpPr>
        <p:pic>
          <p:nvPicPr>
            <p:cNvPr id="3" name="Picture 2">
              <a:extLst>
                <a:ext uri="{FF2B5EF4-FFF2-40B4-BE49-F238E27FC236}">
                  <a16:creationId xmlns:a16="http://schemas.microsoft.com/office/drawing/2014/main" id="{E09DDB8D-7355-4731-DDB3-101ED071ACC8}"/>
                </a:ext>
              </a:extLst>
            </p:cNvPr>
            <p:cNvPicPr>
              <a:picLocks noChangeAspect="1"/>
            </p:cNvPicPr>
            <p:nvPr/>
          </p:nvPicPr>
          <p:blipFill rotWithShape="1">
            <a:blip r:embed="rId2"/>
            <a:srcRect t="-3133"/>
            <a:stretch/>
          </p:blipFill>
          <p:spPr>
            <a:xfrm>
              <a:off x="-758841" y="845733"/>
              <a:ext cx="8823104" cy="6391049"/>
            </a:xfrm>
            <a:prstGeom prst="rect">
              <a:avLst/>
            </a:prstGeom>
          </p:spPr>
        </p:pic>
        <p:sp>
          <p:nvSpPr>
            <p:cNvPr id="6" name="TextBox 5">
              <a:extLst>
                <a:ext uri="{FF2B5EF4-FFF2-40B4-BE49-F238E27FC236}">
                  <a16:creationId xmlns:a16="http://schemas.microsoft.com/office/drawing/2014/main" id="{4F68AD61-B190-97DE-8FB9-A069705EC22E}"/>
                </a:ext>
              </a:extLst>
            </p:cNvPr>
            <p:cNvSpPr txBox="1"/>
            <p:nvPr/>
          </p:nvSpPr>
          <p:spPr>
            <a:xfrm>
              <a:off x="4822267" y="5430915"/>
              <a:ext cx="5749534" cy="533480"/>
            </a:xfrm>
            <a:prstGeom prst="rect">
              <a:avLst/>
            </a:prstGeom>
            <a:noFill/>
          </p:spPr>
          <p:txBody>
            <a:bodyPr wrap="square" rtlCol="0">
              <a:spAutoFit/>
            </a:bodyPr>
            <a:lstStyle/>
            <a:p>
              <a:pPr algn="ctr"/>
              <a:endParaRPr lang="vi-VN" sz="2000" i="1" dirty="0">
                <a:solidFill>
                  <a:schemeClr val="bg1"/>
                </a:solidFill>
              </a:endParaRPr>
            </a:p>
          </p:txBody>
        </p:sp>
      </p:grpSp>
      <p:sp>
        <p:nvSpPr>
          <p:cNvPr id="9" name="TextBox 8">
            <a:extLst>
              <a:ext uri="{FF2B5EF4-FFF2-40B4-BE49-F238E27FC236}">
                <a16:creationId xmlns:a16="http://schemas.microsoft.com/office/drawing/2014/main" id="{92C549EA-D206-F3BC-D346-F01FBB750D29}"/>
              </a:ext>
            </a:extLst>
          </p:cNvPr>
          <p:cNvSpPr txBox="1"/>
          <p:nvPr/>
        </p:nvSpPr>
        <p:spPr>
          <a:xfrm>
            <a:off x="5543550" y="566050"/>
            <a:ext cx="3218214" cy="2632516"/>
          </a:xfrm>
          <a:prstGeom prst="rect">
            <a:avLst/>
          </a:prstGeom>
          <a:noFill/>
        </p:spPr>
        <p:txBody>
          <a:bodyPr wrap="square">
            <a:spAutoFit/>
          </a:bodyPr>
          <a:lstStyle/>
          <a:p>
            <a:pPr algn="just">
              <a:lnSpc>
                <a:spcPct val="120000"/>
              </a:lnSpc>
            </a:pPr>
            <a:r>
              <a:rPr lang="vi-VN" sz="2800" noProof="0">
                <a:solidFill>
                  <a:schemeClr val="bg1"/>
                </a:solidFill>
                <a:latin typeface="Times New Roman" panose="02020603050405020304" pitchFamily="18" charset="0"/>
                <a:cs typeface="Times New Roman" panose="02020603050405020304" pitchFamily="18" charset="0"/>
              </a:rPr>
              <a:t>Nấm độc có</a:t>
            </a:r>
            <a:r>
              <a:rPr lang="vi-VN" sz="2800" baseline="0" noProof="0">
                <a:solidFill>
                  <a:schemeClr val="bg1"/>
                </a:solidFill>
                <a:latin typeface="Times New Roman" panose="02020603050405020304" pitchFamily="18" charset="0"/>
                <a:cs typeface="Times New Roman" panose="02020603050405020304" pitchFamily="18" charset="0"/>
              </a:rPr>
              <a:t> th</a:t>
            </a:r>
            <a:r>
              <a:rPr lang="en-US" sz="2800" baseline="0" noProof="0">
                <a:solidFill>
                  <a:schemeClr val="bg1"/>
                </a:solidFill>
                <a:latin typeface="Times New Roman" panose="02020603050405020304" pitchFamily="18" charset="0"/>
                <a:cs typeface="Times New Roman" panose="02020603050405020304" pitchFamily="18" charset="0"/>
              </a:rPr>
              <a:t>ê</a:t>
            </a:r>
            <a:r>
              <a:rPr lang="vi-VN" sz="2800" baseline="0" noProof="0">
                <a:solidFill>
                  <a:schemeClr val="bg1"/>
                </a:solidFill>
                <a:latin typeface="Times New Roman" panose="02020603050405020304" pitchFamily="18" charset="0"/>
                <a:cs typeface="Times New Roman" panose="02020603050405020304" pitchFamily="18" charset="0"/>
              </a:rPr>
              <a:t>m bộ phận như vòng cuống nấm, bao gốc nấm và có màu sắc sặc sỡ.</a:t>
            </a:r>
            <a:endParaRPr lang="vi-VN" sz="2800" noProof="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64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366" y="47971"/>
            <a:ext cx="8041193" cy="1316771"/>
          </a:xfrm>
          <a:prstGeom prst="rect">
            <a:avLst/>
          </a:prstGeom>
          <a:noFill/>
        </p:spPr>
        <p:txBody>
          <a:bodyPr wrap="square" rtlCol="0">
            <a:spAutoFit/>
          </a:bodyPr>
          <a:lstStyle/>
          <a:p>
            <a:pPr algn="ctr">
              <a:lnSpc>
                <a:spcPct val="130000"/>
              </a:lnSpc>
            </a:pPr>
            <a:r>
              <a:rPr lang="vi-VN" sz="3600" b="1" dirty="0">
                <a:solidFill>
                  <a:schemeClr val="bg1"/>
                </a:solidFill>
                <a:latin typeface="#9Slide03 FS Neusa Bold" panose="00000800000000000000" pitchFamily="2" charset="0"/>
              </a:rPr>
              <a:t>THẢO LUẬN NHÓM</a:t>
            </a:r>
          </a:p>
          <a:p>
            <a:pPr algn="ctr">
              <a:lnSpc>
                <a:spcPct val="130000"/>
              </a:lnSpc>
            </a:pPr>
            <a:r>
              <a:rPr lang="vi-VN" sz="2800" dirty="0">
                <a:solidFill>
                  <a:schemeClr val="bg1"/>
                </a:solidFill>
                <a:latin typeface="Times New Roman" panose="02020603050405020304" pitchFamily="18" charset="0"/>
                <a:cs typeface="Times New Roman" panose="02020603050405020304" pitchFamily="18" charset="0"/>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1596797223"/>
              </p:ext>
            </p:extLst>
          </p:nvPr>
        </p:nvGraphicFramePr>
        <p:xfrm>
          <a:off x="155787" y="1492214"/>
          <a:ext cx="8825653" cy="3486186"/>
        </p:xfrm>
        <a:graphic>
          <a:graphicData uri="http://schemas.openxmlformats.org/drawingml/2006/table">
            <a:tbl>
              <a:tblPr firstRow="1" bandRow="1">
                <a:tableStyleId>{7DF18680-E054-41AD-8BC1-D1AEF772440D}</a:tableStyleId>
              </a:tblPr>
              <a:tblGrid>
                <a:gridCol w="4616397">
                  <a:extLst>
                    <a:ext uri="{9D8B030D-6E8A-4147-A177-3AD203B41FA5}">
                      <a16:colId xmlns:a16="http://schemas.microsoft.com/office/drawing/2014/main" val="20000"/>
                    </a:ext>
                  </a:extLst>
                </a:gridCol>
                <a:gridCol w="2135119">
                  <a:extLst>
                    <a:ext uri="{9D8B030D-6E8A-4147-A177-3AD203B41FA5}">
                      <a16:colId xmlns:a16="http://schemas.microsoft.com/office/drawing/2014/main" val="20001"/>
                    </a:ext>
                  </a:extLst>
                </a:gridCol>
                <a:gridCol w="2074137">
                  <a:extLst>
                    <a:ext uri="{9D8B030D-6E8A-4147-A177-3AD203B41FA5}">
                      <a16:colId xmlns:a16="http://schemas.microsoft.com/office/drawing/2014/main" val="20002"/>
                    </a:ext>
                  </a:extLst>
                </a:gridCol>
              </a:tblGrid>
              <a:tr h="1659697">
                <a:tc gridSpan="3">
                  <a:txBody>
                    <a:bodyPr/>
                    <a:lstStyle/>
                    <a:p>
                      <a:pPr algn="ctr">
                        <a:lnSpc>
                          <a:spcPct val="130000"/>
                        </a:lnSpc>
                      </a:pPr>
                      <a:r>
                        <a:rPr lang="en-US" sz="3000" noProof="0" dirty="0">
                          <a:latin typeface="#9Slide03 Cabin Condensed Bold" panose="00000806000000000000" pitchFamily="2" charset="0"/>
                        </a:rPr>
                        <a:t>PHIẾU</a:t>
                      </a:r>
                      <a:r>
                        <a:rPr lang="en-US" sz="3000" baseline="0" noProof="0" dirty="0">
                          <a:latin typeface="#9Slide03 Cabin Condensed Bold" panose="00000806000000000000" pitchFamily="2" charset="0"/>
                        </a:rPr>
                        <a:t> HỌC TẬP SỐ 2 – SINH HỌC 6</a:t>
                      </a:r>
                    </a:p>
                    <a:p>
                      <a:pPr algn="ctr">
                        <a:lnSpc>
                          <a:spcPct val="130000"/>
                        </a:lnSpc>
                      </a:pPr>
                      <a:r>
                        <a:rPr lang="vi-VN" sz="1800" baseline="0" noProof="0" dirty="0">
                          <a:latin typeface="#9Slide03 Cabin Condensed Bold" panose="00000806000000000000" pitchFamily="2" charset="0"/>
                        </a:rPr>
                        <a:t>Nhóm:                                                  Lớp:</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629377">
                <a:tc>
                  <a:txBody>
                    <a:bodyPr/>
                    <a:lstStyle/>
                    <a:p>
                      <a:pPr algn="ctr">
                        <a:lnSpc>
                          <a:spcPct val="130000"/>
                        </a:lnSpc>
                      </a:pPr>
                      <a:r>
                        <a:rPr lang="vi-VN" sz="1800" noProof="0" dirty="0">
                          <a:latin typeface="#9Slide03 Cabin Condensed Bold" panose="00000806000000000000" pitchFamily="2" charset="0"/>
                        </a:rPr>
                        <a:t>Câu</a:t>
                      </a:r>
                      <a:r>
                        <a:rPr lang="vi-VN" sz="1800" baseline="0" noProof="0" dirty="0">
                          <a:latin typeface="#9Slide03 Cabin Condensed Bold" panose="00000806000000000000" pitchFamily="2" charset="0"/>
                        </a:rPr>
                        <a:t> hỏi</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30000"/>
                        </a:lnSpc>
                      </a:pPr>
                      <a:r>
                        <a:rPr lang="vi-VN" sz="1800" noProof="0" dirty="0">
                          <a:latin typeface="#9Slide03 Cabin Condensed Bold" panose="00000806000000000000" pitchFamily="2" charset="0"/>
                        </a:rPr>
                        <a:t>Trả lời</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598556">
                <a:tc rowSpan="2">
                  <a:txBody>
                    <a:bodyPr/>
                    <a:lstStyle/>
                    <a:p>
                      <a:pPr algn="just">
                        <a:lnSpc>
                          <a:spcPct val="130000"/>
                        </a:lnSpc>
                      </a:pPr>
                      <a:r>
                        <a:rPr lang="en-US" sz="1800" noProof="0" dirty="0">
                          <a:latin typeface="#9Slide03 Cabin Condensed Bold" panose="00000806000000000000" pitchFamily="2" charset="0"/>
                        </a:rPr>
                        <a:t>1. </a:t>
                      </a:r>
                      <a:r>
                        <a:rPr lang="vi-VN" sz="1800" noProof="0" dirty="0">
                          <a:latin typeface="#9Slide03 Cabin Condensed Bold" panose="00000806000000000000" pitchFamily="2" charset="0"/>
                        </a:rPr>
                        <a:t>Em hãy</a:t>
                      </a:r>
                      <a:r>
                        <a:rPr lang="vi-VN" sz="1800" baseline="0" noProof="0" dirty="0">
                          <a:latin typeface="#9Slide03 Cabin Condensed Bold" panose="00000806000000000000" pitchFamily="2" charset="0"/>
                        </a:rPr>
                        <a:t> phân biệt nấm túi và nấm đảm.</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vi-VN" sz="1800" noProof="0" dirty="0">
                          <a:solidFill>
                            <a:srgbClr val="002060"/>
                          </a:solidFill>
                          <a:latin typeface="#9Slide03 Cabin Condensed Bold" panose="00000806000000000000" pitchFamily="2" charset="0"/>
                        </a:rPr>
                        <a:t>Nấm túi</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vi-VN" sz="1800" noProof="0" dirty="0">
                          <a:solidFill>
                            <a:srgbClr val="002060"/>
                          </a:solidFill>
                          <a:latin typeface="#9Slide03 Cabin Condensed Bold" panose="00000806000000000000" pitchFamily="2" charset="0"/>
                        </a:rPr>
                        <a:t>Nấm đảm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8556">
                <a:tc vMerge="1">
                  <a:txBody>
                    <a:bodyPr/>
                    <a:lstStyle/>
                    <a:p>
                      <a:endParaRPr lang="en-US"/>
                    </a:p>
                  </a:txBody>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03641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61406036"/>
              </p:ext>
            </p:extLst>
          </p:nvPr>
        </p:nvGraphicFramePr>
        <p:xfrm>
          <a:off x="208504" y="1136135"/>
          <a:ext cx="8726992" cy="3815171"/>
        </p:xfrm>
        <a:graphic>
          <a:graphicData uri="http://schemas.openxmlformats.org/drawingml/2006/table">
            <a:tbl>
              <a:tblPr firstRow="1" bandRow="1">
                <a:tableStyleId>{7DF18680-E054-41AD-8BC1-D1AEF772440D}</a:tableStyleId>
              </a:tblPr>
              <a:tblGrid>
                <a:gridCol w="2321168">
                  <a:extLst>
                    <a:ext uri="{9D8B030D-6E8A-4147-A177-3AD203B41FA5}">
                      <a16:colId xmlns:a16="http://schemas.microsoft.com/office/drawing/2014/main" val="20000"/>
                    </a:ext>
                  </a:extLst>
                </a:gridCol>
                <a:gridCol w="3420191">
                  <a:extLst>
                    <a:ext uri="{9D8B030D-6E8A-4147-A177-3AD203B41FA5}">
                      <a16:colId xmlns:a16="http://schemas.microsoft.com/office/drawing/2014/main" val="20001"/>
                    </a:ext>
                  </a:extLst>
                </a:gridCol>
                <a:gridCol w="2985633">
                  <a:extLst>
                    <a:ext uri="{9D8B030D-6E8A-4147-A177-3AD203B41FA5}">
                      <a16:colId xmlns:a16="http://schemas.microsoft.com/office/drawing/2014/main" val="20002"/>
                    </a:ext>
                  </a:extLst>
                </a:gridCol>
              </a:tblGrid>
              <a:tr h="583567">
                <a:tc gridSpan="3">
                  <a:txBody>
                    <a:bodyPr/>
                    <a:lstStyle/>
                    <a:p>
                      <a:pPr algn="ctr">
                        <a:lnSpc>
                          <a:spcPct val="130000"/>
                        </a:lnSpc>
                      </a:pPr>
                      <a:r>
                        <a:rPr lang="en-US" sz="1900" noProof="0" dirty="0">
                          <a:latin typeface="#9Slide03 Cabin Condensed Bold" panose="00000806000000000000" pitchFamily="2" charset="0"/>
                        </a:rPr>
                        <a:t>PHIẾU</a:t>
                      </a:r>
                      <a:r>
                        <a:rPr lang="en-US" sz="1900" baseline="0" noProof="0" dirty="0">
                          <a:latin typeface="#9Slide03 Cabin Condensed Bold" panose="00000806000000000000" pitchFamily="2" charset="0"/>
                        </a:rPr>
                        <a:t> SỐ 2</a:t>
                      </a:r>
                      <a:endParaRPr lang="vi-VN" sz="19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0"/>
                  </a:ext>
                </a:extLst>
              </a:tr>
              <a:tr h="583567">
                <a:tc>
                  <a:txBody>
                    <a:bodyPr/>
                    <a:lstStyle/>
                    <a:p>
                      <a:pPr algn="ctr">
                        <a:lnSpc>
                          <a:spcPct val="130000"/>
                        </a:lnSpc>
                      </a:pPr>
                      <a:r>
                        <a:rPr lang="vi-VN" sz="1900" noProof="0" dirty="0">
                          <a:latin typeface="#9Slide03 Cabin Condensed Bold" panose="00000806000000000000" pitchFamily="2" charset="0"/>
                        </a:rPr>
                        <a:t>Câu</a:t>
                      </a:r>
                      <a:r>
                        <a:rPr lang="vi-VN" sz="1900" baseline="0" noProof="0" dirty="0">
                          <a:latin typeface="#9Slide03 Cabin Condensed Bold" panose="00000806000000000000" pitchFamily="2" charset="0"/>
                        </a:rPr>
                        <a:t> hỏi</a:t>
                      </a:r>
                      <a:endParaRPr lang="vi-VN" sz="19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30000"/>
                        </a:lnSpc>
                      </a:pPr>
                      <a:r>
                        <a:rPr lang="vi-VN" sz="1900" noProof="0" dirty="0">
                          <a:latin typeface="#9Slide03 Cabin Condensed Bold" panose="00000806000000000000" pitchFamily="2" charset="0"/>
                        </a:rPr>
                        <a:t>Trả lời</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583567">
                <a:tc rowSpan="2">
                  <a:txBody>
                    <a:bodyPr/>
                    <a:lstStyle/>
                    <a:p>
                      <a:pPr algn="just">
                        <a:lnSpc>
                          <a:spcPct val="130000"/>
                        </a:lnSpc>
                      </a:pPr>
                      <a:r>
                        <a:rPr lang="en-US" sz="1900" noProof="0" dirty="0">
                          <a:latin typeface="#9Slide03 Cabin Condensed Bold" panose="00000806000000000000" pitchFamily="2" charset="0"/>
                        </a:rPr>
                        <a:t>1. </a:t>
                      </a:r>
                      <a:r>
                        <a:rPr lang="vi-VN" sz="1900" noProof="0" dirty="0">
                          <a:latin typeface="#9Slide03 Cabin Condensed Bold" panose="00000806000000000000" pitchFamily="2" charset="0"/>
                        </a:rPr>
                        <a:t>Em hãy</a:t>
                      </a:r>
                      <a:r>
                        <a:rPr lang="vi-VN" sz="1900" baseline="0" noProof="0" dirty="0">
                          <a:latin typeface="#9Slide03 Cabin Condensed Bold" panose="00000806000000000000" pitchFamily="2" charset="0"/>
                        </a:rPr>
                        <a:t> phân biệt nấm túi và nấm đảm.</a:t>
                      </a:r>
                      <a:endParaRPr lang="vi-VN" sz="19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vi-VN" sz="1900" noProof="0">
                          <a:solidFill>
                            <a:srgbClr val="002060"/>
                          </a:solidFill>
                          <a:latin typeface="#9Slide03 Cabin Condensed Bold" panose="00000806000000000000" pitchFamily="2" charset="0"/>
                        </a:rPr>
                        <a:t>Nấm túi</a:t>
                      </a:r>
                      <a:endParaRPr lang="vi-VN" sz="1900" noProof="0" dirty="0">
                        <a:solidFill>
                          <a:srgbClr val="002060"/>
                        </a:solidFill>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vi-VN" sz="1900" noProof="0" dirty="0">
                          <a:solidFill>
                            <a:srgbClr val="002060"/>
                          </a:solidFill>
                          <a:latin typeface="#9Slide03 Cabin Condensed Bold" panose="00000806000000000000" pitchFamily="2" charset="0"/>
                        </a:rPr>
                        <a:t>Nấm đảm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64470">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1900" noProof="0" dirty="0" err="1">
                          <a:latin typeface="#9Slide03 Cabin Condensed Bold" panose="00000806000000000000" pitchFamily="2" charset="0"/>
                        </a:rPr>
                        <a:t>Nấm</a:t>
                      </a:r>
                      <a:r>
                        <a:rPr lang="vi-VN" sz="1900" noProof="0" dirty="0">
                          <a:latin typeface="#9Slide03 Cabin Condensed Bold" panose="00000806000000000000" pitchFamily="2" charset="0"/>
                        </a:rPr>
                        <a:t> </a:t>
                      </a:r>
                      <a:r>
                        <a:rPr lang="vi-VN" sz="1900" noProof="0" dirty="0" err="1">
                          <a:latin typeface="#9Slide03 Cabin Condensed Bold" panose="00000806000000000000" pitchFamily="2" charset="0"/>
                        </a:rPr>
                        <a:t>thể</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dạng</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hình</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túi</a:t>
                      </a:r>
                      <a:endParaRPr lang="vi-VN" sz="1900" baseline="0" noProof="0" dirty="0">
                        <a:latin typeface="#9Slide03 Cabin Condensed Bold" panose="00000806000000000000" pitchFamily="2" charset="0"/>
                      </a:endParaRPr>
                    </a:p>
                    <a:p>
                      <a:pPr marL="342900" indent="-342900" algn="just">
                        <a:lnSpc>
                          <a:spcPct val="130000"/>
                        </a:lnSpc>
                        <a:buFont typeface="Wingdings" panose="05000000000000000000" pitchFamily="2" charset="2"/>
                        <a:buChar char="§"/>
                      </a:pPr>
                      <a:r>
                        <a:rPr lang="vi-VN" sz="1900" noProof="0" dirty="0">
                          <a:latin typeface="#9Slide03 Cabin Condensed Bold" panose="00000806000000000000" pitchFamily="2" charset="0"/>
                        </a:rPr>
                        <a:t>Sinh </a:t>
                      </a:r>
                      <a:r>
                        <a:rPr lang="vi-VN" sz="1900" noProof="0" dirty="0" err="1">
                          <a:latin typeface="#9Slide03 Cabin Condensed Bold" panose="00000806000000000000" pitchFamily="2" charset="0"/>
                        </a:rPr>
                        <a:t>sản</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bằng</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bào</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tử</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túi</a:t>
                      </a:r>
                      <a:endParaRPr lang="vi-VN" sz="19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indent="0" algn="just">
                        <a:lnSpc>
                          <a:spcPct val="130000"/>
                        </a:lnSpc>
                        <a:buFont typeface="Wingdings" panose="05000000000000000000" pitchFamily="2" charset="2"/>
                        <a:buChar char="§"/>
                      </a:pPr>
                      <a:r>
                        <a:rPr lang="en-US" sz="1900" noProof="0" dirty="0">
                          <a:latin typeface="#9Slide03 Cabin Condensed Bold" panose="00000806000000000000" pitchFamily="2" charset="0"/>
                        </a:rPr>
                        <a:t> </a:t>
                      </a:r>
                      <a:r>
                        <a:rPr lang="vi-VN" sz="1900" noProof="0" dirty="0" err="1">
                          <a:latin typeface="#9Slide03 Cabin Condensed Bold" panose="00000806000000000000" pitchFamily="2" charset="0"/>
                        </a:rPr>
                        <a:t>Nấm</a:t>
                      </a:r>
                      <a:r>
                        <a:rPr lang="vi-VN" sz="1900" noProof="0" dirty="0">
                          <a:latin typeface="#9Slide03 Cabin Condensed Bold" panose="00000806000000000000" pitchFamily="2" charset="0"/>
                        </a:rPr>
                        <a:t> thể</a:t>
                      </a:r>
                      <a:r>
                        <a:rPr lang="vi-VN" sz="1900" baseline="0" noProof="0" dirty="0">
                          <a:latin typeface="#9Slide03 Cabin Condensed Bold" panose="00000806000000000000" pitchFamily="2" charset="0"/>
                        </a:rPr>
                        <a:t> dạng hình mũ</a:t>
                      </a:r>
                    </a:p>
                    <a:p>
                      <a:pPr marL="0" indent="0" algn="just">
                        <a:lnSpc>
                          <a:spcPct val="130000"/>
                        </a:lnSpc>
                        <a:buFont typeface="Wingdings" panose="05000000000000000000" pitchFamily="2" charset="2"/>
                        <a:buChar char="§"/>
                      </a:pPr>
                      <a:r>
                        <a:rPr lang="en-US" sz="1900" noProof="0" dirty="0">
                          <a:latin typeface="#9Slide03 Cabin Condensed Bold" panose="00000806000000000000" pitchFamily="2" charset="0"/>
                        </a:rPr>
                        <a:t> </a:t>
                      </a:r>
                      <a:r>
                        <a:rPr lang="vi-VN" sz="1900" noProof="0" dirty="0">
                          <a:latin typeface="#9Slide03 Cabin Condensed Bold" panose="00000806000000000000" pitchFamily="2" charset="0"/>
                        </a:rPr>
                        <a:t>Sinh sản</a:t>
                      </a:r>
                      <a:r>
                        <a:rPr lang="vi-VN" sz="1900" baseline="0" noProof="0" dirty="0">
                          <a:latin typeface="#9Slide03 Cabin Condensed Bold" panose="00000806000000000000" pitchFamily="2" charset="0"/>
                        </a:rPr>
                        <a:t> bằng bào tử đảm</a:t>
                      </a:r>
                      <a:endParaRPr lang="vi-VN" sz="1900" noProof="0" dirty="0">
                        <a:latin typeface="#9Slide03 Cabin Condensed Bold" panose="00000806000000000000"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02315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76726" y="80682"/>
            <a:ext cx="8790548" cy="3959495"/>
            <a:chOff x="60634" y="778811"/>
            <a:chExt cx="11720730" cy="5185584"/>
          </a:xfrm>
        </p:grpSpPr>
        <p:pic>
          <p:nvPicPr>
            <p:cNvPr id="4" name="Picture 3"/>
            <p:cNvPicPr>
              <a:picLocks noChangeAspect="1"/>
            </p:cNvPicPr>
            <p:nvPr/>
          </p:nvPicPr>
          <p:blipFill rotWithShape="1">
            <a:blip r:embed="rId2"/>
            <a:srcRect t="-3133"/>
            <a:stretch/>
          </p:blipFill>
          <p:spPr>
            <a:xfrm>
              <a:off x="60634" y="778811"/>
              <a:ext cx="11720730" cy="3888710"/>
            </a:xfrm>
            <a:prstGeom prst="rect">
              <a:avLst/>
            </a:prstGeom>
          </p:spPr>
        </p:pic>
        <p:grpSp>
          <p:nvGrpSpPr>
            <p:cNvPr id="17" name="Group 16"/>
            <p:cNvGrpSpPr/>
            <p:nvPr/>
          </p:nvGrpSpPr>
          <p:grpSpPr>
            <a:xfrm>
              <a:off x="3105036" y="5147256"/>
              <a:ext cx="7466765" cy="817139"/>
              <a:chOff x="3105036" y="5147256"/>
              <a:chExt cx="7466765" cy="817139"/>
            </a:xfrm>
          </p:grpSpPr>
          <p:sp>
            <p:nvSpPr>
              <p:cNvPr id="15" name="TextBox 14"/>
              <p:cNvSpPr txBox="1"/>
              <p:nvPr/>
            </p:nvSpPr>
            <p:spPr>
              <a:xfrm>
                <a:off x="4822267" y="5430915"/>
                <a:ext cx="5749534" cy="533480"/>
              </a:xfrm>
              <a:prstGeom prst="rect">
                <a:avLst/>
              </a:prstGeom>
              <a:noFill/>
            </p:spPr>
            <p:txBody>
              <a:bodyPr wrap="square" rtlCol="0">
                <a:spAutoFit/>
              </a:bodyPr>
              <a:lstStyle/>
              <a:p>
                <a:pPr algn="ctr"/>
                <a:endParaRPr lang="vi-VN" sz="2000" i="1" dirty="0">
                  <a:solidFill>
                    <a:schemeClr val="bg1"/>
                  </a:solidFill>
                </a:endParaRPr>
              </a:p>
            </p:txBody>
          </p:sp>
          <p:sp>
            <p:nvSpPr>
              <p:cNvPr id="16" name="Rounded Rectangle 15"/>
              <p:cNvSpPr/>
              <p:nvPr/>
            </p:nvSpPr>
            <p:spPr>
              <a:xfrm>
                <a:off x="3105036" y="5147256"/>
                <a:ext cx="5983493" cy="477136"/>
              </a:xfrm>
              <a:prstGeom prst="roundRect">
                <a:avLst>
                  <a:gd name="adj" fmla="val 50000"/>
                </a:avLst>
              </a:prstGeom>
              <a:gradFill>
                <a:gsLst>
                  <a:gs pos="0">
                    <a:srgbClr val="FFC000"/>
                  </a:gs>
                  <a:gs pos="34000">
                    <a:srgbClr val="FFC000"/>
                  </a:gs>
                  <a:gs pos="66000">
                    <a:srgbClr val="FFC000"/>
                  </a:gs>
                  <a:gs pos="97000">
                    <a:srgbClr val="FFC000"/>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bg1"/>
                    </a:solidFill>
                  </a:rPr>
                  <a:t>Cấu</a:t>
                </a:r>
                <a:r>
                  <a:rPr lang="vi-VN" sz="2000" b="1" i="1" dirty="0">
                    <a:solidFill>
                      <a:schemeClr val="bg1"/>
                    </a:solidFill>
                  </a:rPr>
                  <a:t> </a:t>
                </a:r>
                <a:r>
                  <a:rPr lang="vi-VN" sz="2000" b="1" i="1" dirty="0" err="1">
                    <a:solidFill>
                      <a:schemeClr val="bg1"/>
                    </a:solidFill>
                  </a:rPr>
                  <a:t>tạo</a:t>
                </a:r>
                <a:r>
                  <a:rPr lang="vi-VN" sz="2000" b="1" i="1" dirty="0">
                    <a:solidFill>
                      <a:schemeClr val="bg1"/>
                    </a:solidFill>
                  </a:rPr>
                  <a:t> </a:t>
                </a:r>
                <a:r>
                  <a:rPr lang="vi-VN" sz="2000" b="1" i="1" dirty="0" err="1">
                    <a:solidFill>
                      <a:schemeClr val="bg1"/>
                    </a:solidFill>
                  </a:rPr>
                  <a:t>nấm</a:t>
                </a:r>
                <a:r>
                  <a:rPr lang="vi-VN" sz="2000" b="1" i="1" dirty="0">
                    <a:solidFill>
                      <a:schemeClr val="bg1"/>
                    </a:solidFill>
                  </a:rPr>
                  <a:t> đơn </a:t>
                </a:r>
                <a:r>
                  <a:rPr lang="vi-VN" sz="2000" b="1" i="1" dirty="0" err="1">
                    <a:solidFill>
                      <a:schemeClr val="bg1"/>
                    </a:solidFill>
                  </a:rPr>
                  <a:t>bào</a:t>
                </a:r>
                <a:r>
                  <a:rPr lang="vi-VN" sz="2000" b="1" i="1" dirty="0">
                    <a:solidFill>
                      <a:schemeClr val="bg1"/>
                    </a:solidFill>
                  </a:rPr>
                  <a:t> </a:t>
                </a:r>
                <a:r>
                  <a:rPr lang="vi-VN" sz="2000" b="1" i="1" dirty="0" err="1">
                    <a:solidFill>
                      <a:schemeClr val="bg1"/>
                    </a:solidFill>
                  </a:rPr>
                  <a:t>và</a:t>
                </a:r>
                <a:r>
                  <a:rPr lang="vi-VN" sz="2000" b="1" i="1" dirty="0">
                    <a:solidFill>
                      <a:schemeClr val="bg1"/>
                    </a:solidFill>
                  </a:rPr>
                  <a:t> </a:t>
                </a:r>
                <a:r>
                  <a:rPr lang="vi-VN" sz="2000" b="1" i="1" dirty="0" err="1">
                    <a:solidFill>
                      <a:schemeClr val="bg1"/>
                    </a:solidFill>
                  </a:rPr>
                  <a:t>nấm</a:t>
                </a:r>
                <a:r>
                  <a:rPr lang="vi-VN" sz="2000" b="1" i="1" dirty="0">
                    <a:solidFill>
                      <a:schemeClr val="bg1"/>
                    </a:solidFill>
                  </a:rPr>
                  <a:t> đa </a:t>
                </a:r>
                <a:r>
                  <a:rPr lang="vi-VN" sz="2000" b="1" i="1" dirty="0" err="1">
                    <a:solidFill>
                      <a:schemeClr val="bg1"/>
                    </a:solidFill>
                  </a:rPr>
                  <a:t>bào</a:t>
                </a:r>
                <a:endParaRPr lang="vi-VN" sz="2000" b="1" i="1" dirty="0">
                  <a:solidFill>
                    <a:schemeClr val="bg1"/>
                  </a:solidFill>
                </a:endParaRPr>
              </a:p>
            </p:txBody>
          </p:sp>
        </p:grpSp>
      </p:grpSp>
      <p:sp>
        <p:nvSpPr>
          <p:cNvPr id="20" name="TextBox 19"/>
          <p:cNvSpPr txBox="1"/>
          <p:nvPr/>
        </p:nvSpPr>
        <p:spPr>
          <a:xfrm>
            <a:off x="798844" y="3081986"/>
            <a:ext cx="1251020" cy="323165"/>
          </a:xfrm>
          <a:prstGeom prst="rect">
            <a:avLst/>
          </a:prstGeom>
          <a:noFill/>
        </p:spPr>
        <p:txBody>
          <a:bodyPr wrap="square" rtlCol="0">
            <a:spAutoFit/>
          </a:bodyPr>
          <a:lstStyle/>
          <a:p>
            <a:pPr algn="ctr"/>
            <a:r>
              <a:rPr lang="vi-VN" sz="1500" dirty="0">
                <a:solidFill>
                  <a:schemeClr val="bg1"/>
                </a:solidFill>
              </a:rPr>
              <a:t>Nấm men</a:t>
            </a:r>
          </a:p>
        </p:txBody>
      </p:sp>
      <p:sp>
        <p:nvSpPr>
          <p:cNvPr id="21" name="TextBox 20"/>
          <p:cNvSpPr txBox="1"/>
          <p:nvPr/>
        </p:nvSpPr>
        <p:spPr>
          <a:xfrm>
            <a:off x="4175090" y="3059723"/>
            <a:ext cx="1251020" cy="323165"/>
          </a:xfrm>
          <a:prstGeom prst="rect">
            <a:avLst/>
          </a:prstGeom>
          <a:noFill/>
        </p:spPr>
        <p:txBody>
          <a:bodyPr wrap="square" rtlCol="0">
            <a:spAutoFit/>
          </a:bodyPr>
          <a:lstStyle/>
          <a:p>
            <a:pPr algn="ctr"/>
            <a:r>
              <a:rPr lang="vi-VN" sz="1500" dirty="0">
                <a:solidFill>
                  <a:schemeClr val="bg1"/>
                </a:solidFill>
              </a:rPr>
              <a:t>Nấm độc đỏ</a:t>
            </a:r>
          </a:p>
        </p:txBody>
      </p:sp>
      <p:sp>
        <p:nvSpPr>
          <p:cNvPr id="22" name="TextBox 21"/>
          <p:cNvSpPr txBox="1"/>
          <p:nvPr/>
        </p:nvSpPr>
        <p:spPr>
          <a:xfrm>
            <a:off x="7151914" y="3059723"/>
            <a:ext cx="1251020" cy="323165"/>
          </a:xfrm>
          <a:prstGeom prst="rect">
            <a:avLst/>
          </a:prstGeom>
          <a:noFill/>
        </p:spPr>
        <p:txBody>
          <a:bodyPr wrap="square" rtlCol="0">
            <a:spAutoFit/>
          </a:bodyPr>
          <a:lstStyle/>
          <a:p>
            <a:pPr algn="ctr"/>
            <a:r>
              <a:rPr lang="vi-VN" sz="1500" dirty="0">
                <a:solidFill>
                  <a:schemeClr val="bg1"/>
                </a:solidFill>
              </a:rPr>
              <a:t>Nấm hương</a:t>
            </a:r>
          </a:p>
        </p:txBody>
      </p:sp>
      <p:sp>
        <p:nvSpPr>
          <p:cNvPr id="19" name="Rectangle 18"/>
          <p:cNvSpPr/>
          <p:nvPr/>
        </p:nvSpPr>
        <p:spPr>
          <a:xfrm>
            <a:off x="185691" y="3858746"/>
            <a:ext cx="8790548" cy="111789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2" indent="179388">
              <a:lnSpc>
                <a:spcPct val="130000"/>
              </a:lnSpc>
              <a:buFont typeface="+mj-lt"/>
              <a:buAutoNum type="arabicPeriod"/>
              <a:tabLst>
                <a:tab pos="8615363" algn="l"/>
              </a:tabLst>
            </a:pPr>
            <a:r>
              <a:rPr lang="vi-VN" sz="2000" dirty="0">
                <a:solidFill>
                  <a:srgbClr val="FFFF00"/>
                </a:solidFill>
              </a:rPr>
              <a:t>Nấm men có cơ thể chỉ gồm 1 tế bào nên gọi là nấm đơn bào; các loại nấm còn lại có hệ sợi nấm cấu tạo từ nhiều tế bào được gọi là nấm đa bào.</a:t>
            </a:r>
          </a:p>
          <a:p>
            <a:pPr marL="0" lvl="2" indent="179388">
              <a:lnSpc>
                <a:spcPct val="130000"/>
              </a:lnSpc>
              <a:buFont typeface="+mj-lt"/>
              <a:buAutoNum type="arabicPeriod"/>
              <a:tabLst>
                <a:tab pos="8615363" algn="l"/>
              </a:tabLst>
            </a:pPr>
            <a:r>
              <a:rPr lang="vi-VN" sz="2000" dirty="0">
                <a:solidFill>
                  <a:srgbClr val="FFFF00"/>
                </a:solidFill>
              </a:rPr>
              <a:t>Nấm đơn bào chỉ có 1 tế bào. Nấm đa bào có hệ sợi nấm đa bào.</a:t>
            </a:r>
          </a:p>
        </p:txBody>
      </p:sp>
      <p:sp>
        <p:nvSpPr>
          <p:cNvPr id="23" name="Cloud 4">
            <a:extLst>
              <a:ext uri="{FF2B5EF4-FFF2-40B4-BE49-F238E27FC236}">
                <a16:creationId xmlns:a16="http://schemas.microsoft.com/office/drawing/2014/main" id="{AB11F55F-D6A1-4B51-8856-3E840433AD49}"/>
              </a:ext>
            </a:extLst>
          </p:cNvPr>
          <p:cNvSpPr/>
          <p:nvPr/>
        </p:nvSpPr>
        <p:spPr>
          <a:xfrm>
            <a:off x="545814" y="230542"/>
            <a:ext cx="8320077" cy="4602785"/>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685800" lvl="1" indent="-342900" algn="just">
              <a:lnSpc>
                <a:spcPct val="130000"/>
              </a:lnSpc>
              <a:buAutoNum type="arabicPeriod"/>
            </a:pPr>
            <a:r>
              <a:rPr lang="vi-VN" sz="3000" dirty="0">
                <a:solidFill>
                  <a:srgbClr val="FFFF00"/>
                </a:solidFill>
              </a:rPr>
              <a:t>Quan</a:t>
            </a:r>
            <a:r>
              <a:rPr lang="en-US" sz="3000" dirty="0">
                <a:solidFill>
                  <a:srgbClr val="FFFF00"/>
                </a:solidFill>
              </a:rPr>
              <a:t> </a:t>
            </a:r>
            <a:r>
              <a:rPr lang="vi-VN" sz="3000" dirty="0" err="1">
                <a:solidFill>
                  <a:srgbClr val="FFFF00"/>
                </a:solidFill>
              </a:rPr>
              <a:t>sát</a:t>
            </a:r>
            <a:r>
              <a:rPr lang="vi-VN" sz="3000" dirty="0">
                <a:solidFill>
                  <a:srgbClr val="FFFF00"/>
                </a:solidFill>
              </a:rPr>
              <a:t> </a:t>
            </a:r>
            <a:r>
              <a:rPr lang="vi-VN" sz="3000" dirty="0" err="1">
                <a:solidFill>
                  <a:srgbClr val="FFFF00"/>
                </a:solidFill>
              </a:rPr>
              <a:t>hình</a:t>
            </a:r>
            <a:r>
              <a:rPr lang="vi-VN" sz="3000" dirty="0">
                <a:solidFill>
                  <a:srgbClr val="FFFF00"/>
                </a:solidFill>
              </a:rPr>
              <a:t> </a:t>
            </a:r>
            <a:r>
              <a:rPr lang="en-US" sz="3000" dirty="0" err="1">
                <a:solidFill>
                  <a:srgbClr val="FFFF00"/>
                </a:solidFill>
              </a:rPr>
              <a:t>sau</a:t>
            </a:r>
            <a:r>
              <a:rPr lang="vi-VN" sz="3000" dirty="0">
                <a:solidFill>
                  <a:srgbClr val="FFFF00"/>
                </a:solidFill>
              </a:rPr>
              <a:t>, </a:t>
            </a:r>
            <a:r>
              <a:rPr lang="vi-VN" sz="3000" dirty="0" err="1">
                <a:solidFill>
                  <a:srgbClr val="FFFF00"/>
                </a:solidFill>
              </a:rPr>
              <a:t>hãy</a:t>
            </a:r>
            <a:r>
              <a:rPr lang="vi-VN" sz="3000" dirty="0">
                <a:solidFill>
                  <a:srgbClr val="FFFF00"/>
                </a:solidFill>
              </a:rPr>
              <a:t> nêu </a:t>
            </a:r>
            <a:r>
              <a:rPr lang="vi-VN" sz="3000" dirty="0" err="1">
                <a:solidFill>
                  <a:srgbClr val="FFFF00"/>
                </a:solidFill>
              </a:rPr>
              <a:t>sự</a:t>
            </a:r>
            <a:r>
              <a:rPr lang="vi-VN" sz="3000" dirty="0">
                <a:solidFill>
                  <a:srgbClr val="FFFF00"/>
                </a:solidFill>
              </a:rPr>
              <a:t> </a:t>
            </a:r>
            <a:r>
              <a:rPr lang="vi-VN" sz="3000" dirty="0" err="1">
                <a:solidFill>
                  <a:srgbClr val="FFFF00"/>
                </a:solidFill>
              </a:rPr>
              <a:t>khác</a:t>
            </a:r>
            <a:r>
              <a:rPr lang="vi-VN" sz="3000" dirty="0">
                <a:solidFill>
                  <a:srgbClr val="FFFF00"/>
                </a:solidFill>
              </a:rPr>
              <a:t> nhau </a:t>
            </a:r>
            <a:r>
              <a:rPr lang="vi-VN" sz="3000" dirty="0" err="1">
                <a:solidFill>
                  <a:srgbClr val="FFFF00"/>
                </a:solidFill>
              </a:rPr>
              <a:t>giữa</a:t>
            </a:r>
            <a:r>
              <a:rPr lang="vi-VN" sz="3000" dirty="0">
                <a:solidFill>
                  <a:srgbClr val="FFFF00"/>
                </a:solidFill>
              </a:rPr>
              <a:t> </a:t>
            </a:r>
            <a:r>
              <a:rPr lang="vi-VN" sz="3000" dirty="0" err="1">
                <a:solidFill>
                  <a:srgbClr val="FFFF00"/>
                </a:solidFill>
              </a:rPr>
              <a:t>đặc</a:t>
            </a:r>
            <a:r>
              <a:rPr lang="vi-VN" sz="3000" dirty="0">
                <a:solidFill>
                  <a:srgbClr val="FFFF00"/>
                </a:solidFill>
              </a:rPr>
              <a:t> </a:t>
            </a:r>
            <a:r>
              <a:rPr lang="vi-VN" sz="3000" dirty="0" err="1">
                <a:solidFill>
                  <a:srgbClr val="FFFF00"/>
                </a:solidFill>
              </a:rPr>
              <a:t>điểm</a:t>
            </a:r>
            <a:r>
              <a:rPr lang="vi-VN" sz="3000" dirty="0">
                <a:solidFill>
                  <a:srgbClr val="FFFF00"/>
                </a:solidFill>
              </a:rPr>
              <a:t> </a:t>
            </a:r>
            <a:r>
              <a:rPr lang="vi-VN" sz="3000" dirty="0" err="1">
                <a:solidFill>
                  <a:srgbClr val="FFFF00"/>
                </a:solidFill>
              </a:rPr>
              <a:t>cấu</a:t>
            </a:r>
            <a:r>
              <a:rPr lang="vi-VN" sz="3000" dirty="0">
                <a:solidFill>
                  <a:srgbClr val="FFFF00"/>
                </a:solidFill>
              </a:rPr>
              <a:t> </a:t>
            </a:r>
            <a:r>
              <a:rPr lang="vi-VN" sz="3000" dirty="0" err="1">
                <a:solidFill>
                  <a:srgbClr val="FFFF00"/>
                </a:solidFill>
              </a:rPr>
              <a:t>tạo</a:t>
            </a:r>
            <a:r>
              <a:rPr lang="vi-VN" sz="3000" dirty="0">
                <a:solidFill>
                  <a:srgbClr val="FFFF00"/>
                </a:solidFill>
              </a:rPr>
              <a:t> </a:t>
            </a:r>
            <a:r>
              <a:rPr lang="vi-VN" sz="3000" dirty="0" err="1">
                <a:solidFill>
                  <a:srgbClr val="FFFF00"/>
                </a:solidFill>
              </a:rPr>
              <a:t>nấm</a:t>
            </a:r>
            <a:r>
              <a:rPr lang="vi-VN" sz="3000" dirty="0">
                <a:solidFill>
                  <a:srgbClr val="FFFF00"/>
                </a:solidFill>
              </a:rPr>
              <a:t> men so </a:t>
            </a:r>
            <a:r>
              <a:rPr lang="vi-VN" sz="3000" dirty="0" err="1">
                <a:solidFill>
                  <a:srgbClr val="FFFF00"/>
                </a:solidFill>
              </a:rPr>
              <a:t>với</a:t>
            </a:r>
            <a:r>
              <a:rPr lang="vi-VN" sz="3000" dirty="0">
                <a:solidFill>
                  <a:srgbClr val="FFFF00"/>
                </a:solidFill>
              </a:rPr>
              <a:t> </a:t>
            </a:r>
            <a:r>
              <a:rPr lang="vi-VN" sz="3000" dirty="0" err="1">
                <a:solidFill>
                  <a:srgbClr val="FFFF00"/>
                </a:solidFill>
              </a:rPr>
              <a:t>các</a:t>
            </a:r>
            <a:r>
              <a:rPr lang="vi-VN" sz="3000" dirty="0">
                <a:solidFill>
                  <a:srgbClr val="FFFF00"/>
                </a:solidFill>
              </a:rPr>
              <a:t> </a:t>
            </a:r>
            <a:r>
              <a:rPr lang="vi-VN" sz="3000" dirty="0" err="1">
                <a:solidFill>
                  <a:srgbClr val="FFFF00"/>
                </a:solidFill>
              </a:rPr>
              <a:t>nấm</a:t>
            </a:r>
            <a:r>
              <a:rPr lang="vi-VN" sz="3000" dirty="0">
                <a:solidFill>
                  <a:srgbClr val="FFFF00"/>
                </a:solidFill>
              </a:rPr>
              <a:t> </a:t>
            </a:r>
            <a:r>
              <a:rPr lang="vi-VN" sz="3000" dirty="0" err="1">
                <a:solidFill>
                  <a:srgbClr val="FFFF00"/>
                </a:solidFill>
              </a:rPr>
              <a:t>khác</a:t>
            </a:r>
            <a:r>
              <a:rPr lang="en-US" sz="3000" dirty="0">
                <a:solidFill>
                  <a:srgbClr val="FFFF00"/>
                </a:solidFill>
              </a:rPr>
              <a:t>?</a:t>
            </a:r>
          </a:p>
          <a:p>
            <a:pPr marL="685800" lvl="1" indent="-342900" algn="just">
              <a:lnSpc>
                <a:spcPct val="130000"/>
              </a:lnSpc>
              <a:buAutoNum type="arabicPeriod"/>
            </a:pPr>
            <a:r>
              <a:rPr lang="vi-VN" sz="3000" dirty="0" err="1">
                <a:solidFill>
                  <a:srgbClr val="FFFF00"/>
                </a:solidFill>
              </a:rPr>
              <a:t>Từ</a:t>
            </a:r>
            <a:r>
              <a:rPr lang="vi-VN" sz="3000" dirty="0">
                <a:solidFill>
                  <a:srgbClr val="FFFF00"/>
                </a:solidFill>
              </a:rPr>
              <a:t> </a:t>
            </a:r>
            <a:r>
              <a:rPr lang="vi-VN" sz="3000" dirty="0" err="1">
                <a:solidFill>
                  <a:srgbClr val="FFFF00"/>
                </a:solidFill>
              </a:rPr>
              <a:t>đó</a:t>
            </a:r>
            <a:r>
              <a:rPr lang="vi-VN" sz="3000" dirty="0">
                <a:solidFill>
                  <a:srgbClr val="FFFF00"/>
                </a:solidFill>
              </a:rPr>
              <a:t>, em </a:t>
            </a:r>
            <a:r>
              <a:rPr lang="vi-VN" sz="3000" dirty="0" err="1">
                <a:solidFill>
                  <a:srgbClr val="FFFF00"/>
                </a:solidFill>
              </a:rPr>
              <a:t>hãy</a:t>
            </a:r>
            <a:r>
              <a:rPr lang="vi-VN" sz="3000" dirty="0">
                <a:solidFill>
                  <a:srgbClr val="FFFF00"/>
                </a:solidFill>
              </a:rPr>
              <a:t> phân </a:t>
            </a:r>
            <a:r>
              <a:rPr lang="vi-VN" sz="3000" dirty="0" err="1">
                <a:solidFill>
                  <a:srgbClr val="FFFF00"/>
                </a:solidFill>
              </a:rPr>
              <a:t>biệt</a:t>
            </a:r>
            <a:r>
              <a:rPr lang="vi-VN" sz="3000" dirty="0">
                <a:solidFill>
                  <a:srgbClr val="FFFF00"/>
                </a:solidFill>
              </a:rPr>
              <a:t> </a:t>
            </a:r>
            <a:r>
              <a:rPr lang="vi-VN" sz="3000" dirty="0" err="1">
                <a:solidFill>
                  <a:srgbClr val="FFFF00"/>
                </a:solidFill>
              </a:rPr>
              <a:t>nấm</a:t>
            </a:r>
            <a:r>
              <a:rPr lang="vi-VN" sz="3000" dirty="0">
                <a:solidFill>
                  <a:srgbClr val="FFFF00"/>
                </a:solidFill>
              </a:rPr>
              <a:t> đơn </a:t>
            </a:r>
            <a:r>
              <a:rPr lang="vi-VN" sz="3000" dirty="0" err="1">
                <a:solidFill>
                  <a:srgbClr val="FFFF00"/>
                </a:solidFill>
              </a:rPr>
              <a:t>bào</a:t>
            </a:r>
            <a:r>
              <a:rPr lang="vi-VN" sz="3000" dirty="0">
                <a:solidFill>
                  <a:srgbClr val="FFFF00"/>
                </a:solidFill>
              </a:rPr>
              <a:t> </a:t>
            </a:r>
            <a:r>
              <a:rPr lang="vi-VN" sz="3000" dirty="0" err="1">
                <a:solidFill>
                  <a:srgbClr val="FFFF00"/>
                </a:solidFill>
              </a:rPr>
              <a:t>và</a:t>
            </a:r>
            <a:r>
              <a:rPr lang="vi-VN" sz="3000" dirty="0">
                <a:solidFill>
                  <a:srgbClr val="FFFF00"/>
                </a:solidFill>
              </a:rPr>
              <a:t> </a:t>
            </a:r>
            <a:r>
              <a:rPr lang="vi-VN" sz="3000" dirty="0" err="1">
                <a:solidFill>
                  <a:srgbClr val="FFFF00"/>
                </a:solidFill>
              </a:rPr>
              <a:t>nấm</a:t>
            </a:r>
            <a:r>
              <a:rPr lang="vi-VN" sz="3000" dirty="0">
                <a:solidFill>
                  <a:srgbClr val="FFFF00"/>
                </a:solidFill>
              </a:rPr>
              <a:t> đa </a:t>
            </a:r>
            <a:r>
              <a:rPr lang="vi-VN" sz="3000" dirty="0" err="1">
                <a:solidFill>
                  <a:srgbClr val="FFFF00"/>
                </a:solidFill>
              </a:rPr>
              <a:t>bào</a:t>
            </a:r>
            <a:r>
              <a:rPr lang="en-US" sz="3000" dirty="0">
                <a:solidFill>
                  <a:srgbClr val="FFFF00"/>
                </a:solidFill>
              </a:rPr>
              <a:t>?</a:t>
            </a:r>
            <a:endParaRPr lang="vi-VN" sz="3000" dirty="0">
              <a:solidFill>
                <a:srgbClr val="FFFF00"/>
              </a:solidFill>
            </a:endParaRPr>
          </a:p>
        </p:txBody>
      </p:sp>
    </p:spTree>
    <p:extLst>
      <p:ext uri="{BB962C8B-B14F-4D97-AF65-F5344CB8AC3E}">
        <p14:creationId xmlns:p14="http://schemas.microsoft.com/office/powerpoint/2010/main" val="357055169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3"/>
                                        </p:tgtEl>
                                        <p:attrNameLst>
                                          <p:attrName>ppt_w</p:attrName>
                                        </p:attrNameLst>
                                      </p:cBhvr>
                                      <p:tavLst>
                                        <p:tav tm="0">
                                          <p:val>
                                            <p:strVal val="ppt_w"/>
                                          </p:val>
                                        </p:tav>
                                        <p:tav tm="100000">
                                          <p:val>
                                            <p:fltVal val="0"/>
                                          </p:val>
                                        </p:tav>
                                      </p:tavLst>
                                    </p:anim>
                                    <p:anim calcmode="lin" valueType="num">
                                      <p:cBhvr>
                                        <p:cTn id="14" dur="500"/>
                                        <p:tgtEl>
                                          <p:spTgt spid="23"/>
                                        </p:tgtEl>
                                        <p:attrNameLst>
                                          <p:attrName>ppt_h</p:attrName>
                                        </p:attrNameLst>
                                      </p:cBhvr>
                                      <p:tavLst>
                                        <p:tav tm="0">
                                          <p:val>
                                            <p:strVal val="ppt_h"/>
                                          </p:val>
                                        </p:tav>
                                        <p:tav tm="100000">
                                          <p:val>
                                            <p:fltVal val="0"/>
                                          </p:val>
                                        </p:tav>
                                      </p:tavLst>
                                    </p:anim>
                                    <p:set>
                                      <p:cBhvr>
                                        <p:cTn id="15" dur="1" fill="hold">
                                          <p:stCondLst>
                                            <p:cond delay="499"/>
                                          </p:stCondLst>
                                        </p:cTn>
                                        <p:tgtEl>
                                          <p:spTgt spid="23"/>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childTnLst>
                    </p:cTn>
                  </p:par>
                </p:childTnLst>
              </p:cTn>
              <p:nextCondLst>
                <p:cond evt="onClick" delay="0">
                  <p:tgtEl>
                    <p:spTgt spid="18"/>
                  </p:tgtEl>
                </p:cond>
              </p:nextCondLst>
            </p:seq>
          </p:childTnLst>
        </p:cTn>
      </p:par>
    </p:tnLst>
    <p:bldLst>
      <p:bldP spid="20" grpId="0"/>
      <p:bldP spid="21" grpId="0"/>
      <p:bldP spid="22" grpId="0"/>
      <p:bldP spid="19" grpId="0"/>
      <p:bldP spid="23" grpId="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2049" y="159668"/>
            <a:ext cx="8691282" cy="553573"/>
            <a:chOff x="1223408" y="1069370"/>
            <a:chExt cx="9746901" cy="849058"/>
          </a:xfrm>
        </p:grpSpPr>
        <p:sp>
          <p:nvSpPr>
            <p:cNvPr id="3" name="Rectangle 2"/>
            <p:cNvSpPr/>
            <p:nvPr/>
          </p:nvSpPr>
          <p:spPr>
            <a:xfrm>
              <a:off x="1223408" y="1069370"/>
              <a:ext cx="9746901" cy="84905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FFFF00"/>
                </a:solidFill>
              </a:endParaRPr>
            </a:p>
          </p:txBody>
        </p:sp>
        <p:sp>
          <p:nvSpPr>
            <p:cNvPr id="7" name="TextBox 6"/>
            <p:cNvSpPr txBox="1"/>
            <p:nvPr/>
          </p:nvSpPr>
          <p:spPr>
            <a:xfrm>
              <a:off x="1808375" y="1263067"/>
              <a:ext cx="9019049" cy="536728"/>
            </a:xfrm>
            <a:prstGeom prst="rect">
              <a:avLst/>
            </a:prstGeom>
            <a:noFill/>
          </p:spPr>
          <p:txBody>
            <a:bodyPr wrap="square" rtlCol="0">
              <a:spAutoFit/>
            </a:bodyPr>
            <a:lstStyle/>
            <a:p>
              <a:pPr algn="just">
                <a:lnSpc>
                  <a:spcPct val="120000"/>
                </a:lnSpc>
              </a:pPr>
              <a:r>
                <a:rPr lang="vi-VN" sz="1800" dirty="0">
                  <a:solidFill>
                    <a:srgbClr val="FFFF00"/>
                  </a:solidFill>
                </a:rPr>
                <a:t>Em hãy xác định môi trường sống của một số nấm bằng cách hoàn thành theo mẫu</a:t>
              </a:r>
              <a:r>
                <a:rPr lang="en-US" sz="1800" dirty="0">
                  <a:solidFill>
                    <a:srgbClr val="FFFF00"/>
                  </a:solidFill>
                </a:rPr>
                <a:t>:</a:t>
              </a:r>
              <a:endParaRPr lang="vi-VN" sz="1800" dirty="0">
                <a:solidFill>
                  <a:srgbClr val="FFFF00"/>
                </a:solidFill>
              </a:endParaRPr>
            </a:p>
          </p:txBody>
        </p:sp>
      </p:grpSp>
      <p:graphicFrame>
        <p:nvGraphicFramePr>
          <p:cNvPr id="13" name="Table 12"/>
          <p:cNvGraphicFramePr>
            <a:graphicFrameLocks noGrp="1"/>
          </p:cNvGraphicFramePr>
          <p:nvPr>
            <p:extLst>
              <p:ext uri="{D42A27DB-BD31-4B8C-83A1-F6EECF244321}">
                <p14:modId xmlns:p14="http://schemas.microsoft.com/office/powerpoint/2010/main" val="1907824989"/>
              </p:ext>
            </p:extLst>
          </p:nvPr>
        </p:nvGraphicFramePr>
        <p:xfrm>
          <a:off x="640954" y="797868"/>
          <a:ext cx="3903074" cy="405459"/>
        </p:xfrm>
        <a:graphic>
          <a:graphicData uri="http://schemas.openxmlformats.org/drawingml/2006/table">
            <a:tbl>
              <a:tblPr firstRow="1" bandRow="1">
                <a:tableStyleId>{5C22544A-7EE6-4342-B048-85BDC9FD1C3A}</a:tableStyleId>
              </a:tblPr>
              <a:tblGrid>
                <a:gridCol w="1951537">
                  <a:extLst>
                    <a:ext uri="{9D8B030D-6E8A-4147-A177-3AD203B41FA5}">
                      <a16:colId xmlns:a16="http://schemas.microsoft.com/office/drawing/2014/main" val="20000"/>
                    </a:ext>
                  </a:extLst>
                </a:gridCol>
                <a:gridCol w="1951537">
                  <a:extLst>
                    <a:ext uri="{9D8B030D-6E8A-4147-A177-3AD203B41FA5}">
                      <a16:colId xmlns:a16="http://schemas.microsoft.com/office/drawing/2014/main" val="20001"/>
                    </a:ext>
                  </a:extLst>
                </a:gridCol>
              </a:tblGrid>
              <a:tr h="405459">
                <a:tc>
                  <a:txBody>
                    <a:bodyPr/>
                    <a:lstStyle/>
                    <a:p>
                      <a:pPr algn="ctr"/>
                      <a:r>
                        <a:rPr lang="vi-VN" sz="1500" b="1" noProof="0" dirty="0"/>
                        <a:t>Tên</a:t>
                      </a:r>
                      <a:r>
                        <a:rPr lang="vi-VN" sz="1500" b="1" baseline="0" noProof="0" dirty="0"/>
                        <a:t> nấm</a:t>
                      </a:r>
                      <a:endParaRPr lang="vi-VN" sz="1500" b="1" noProof="0" dirty="0"/>
                    </a:p>
                  </a:txBody>
                  <a:tcPr marL="68580" marR="68580" marT="34290" marB="34290" anchor="ctr">
                    <a:solidFill>
                      <a:srgbClr val="002060"/>
                    </a:solidFill>
                  </a:tcPr>
                </a:tc>
                <a:tc>
                  <a:txBody>
                    <a:bodyPr/>
                    <a:lstStyle/>
                    <a:p>
                      <a:pPr algn="ctr"/>
                      <a:r>
                        <a:rPr lang="vi-VN" sz="1500" b="1" noProof="0" dirty="0"/>
                        <a:t>Môi</a:t>
                      </a:r>
                      <a:r>
                        <a:rPr lang="vi-VN" sz="1500" b="1" baseline="0" noProof="0" dirty="0"/>
                        <a:t> trường</a:t>
                      </a:r>
                      <a:endParaRPr lang="vi-VN" sz="1500" b="1" noProof="0" dirty="0"/>
                    </a:p>
                  </a:txBody>
                  <a:tcPr marL="68580" marR="68580" marT="34290" marB="34290" anchor="ctr">
                    <a:solidFill>
                      <a:srgbClr val="002060"/>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220584599"/>
              </p:ext>
            </p:extLst>
          </p:nvPr>
        </p:nvGraphicFramePr>
        <p:xfrm>
          <a:off x="5012326" y="800591"/>
          <a:ext cx="3903074" cy="405459"/>
        </p:xfrm>
        <a:graphic>
          <a:graphicData uri="http://schemas.openxmlformats.org/drawingml/2006/table">
            <a:tbl>
              <a:tblPr firstRow="1" bandRow="1">
                <a:tableStyleId>{5C22544A-7EE6-4342-B048-85BDC9FD1C3A}</a:tableStyleId>
              </a:tblPr>
              <a:tblGrid>
                <a:gridCol w="1951537">
                  <a:extLst>
                    <a:ext uri="{9D8B030D-6E8A-4147-A177-3AD203B41FA5}">
                      <a16:colId xmlns:a16="http://schemas.microsoft.com/office/drawing/2014/main" val="20000"/>
                    </a:ext>
                  </a:extLst>
                </a:gridCol>
                <a:gridCol w="1951537">
                  <a:extLst>
                    <a:ext uri="{9D8B030D-6E8A-4147-A177-3AD203B41FA5}">
                      <a16:colId xmlns:a16="http://schemas.microsoft.com/office/drawing/2014/main" val="20001"/>
                    </a:ext>
                  </a:extLst>
                </a:gridCol>
              </a:tblGrid>
              <a:tr h="405459">
                <a:tc>
                  <a:txBody>
                    <a:bodyPr/>
                    <a:lstStyle/>
                    <a:p>
                      <a:pPr algn="ctr"/>
                      <a:r>
                        <a:rPr lang="vi-VN" sz="1500" b="1" noProof="0" dirty="0"/>
                        <a:t>Tên</a:t>
                      </a:r>
                      <a:r>
                        <a:rPr lang="vi-VN" sz="1500" b="1" baseline="0" noProof="0" dirty="0"/>
                        <a:t> nấm</a:t>
                      </a:r>
                      <a:endParaRPr lang="vi-VN" sz="1500" b="1" noProof="0" dirty="0"/>
                    </a:p>
                  </a:txBody>
                  <a:tcPr marL="68580" marR="68580" marT="34290" marB="34290" anchor="ctr">
                    <a:solidFill>
                      <a:srgbClr val="002060"/>
                    </a:solidFill>
                  </a:tcPr>
                </a:tc>
                <a:tc>
                  <a:txBody>
                    <a:bodyPr/>
                    <a:lstStyle/>
                    <a:p>
                      <a:pPr algn="ctr"/>
                      <a:r>
                        <a:rPr lang="vi-VN" sz="1500" b="1" noProof="0" dirty="0"/>
                        <a:t>Môi</a:t>
                      </a:r>
                      <a:r>
                        <a:rPr lang="vi-VN" sz="1500" b="1" baseline="0" noProof="0" dirty="0"/>
                        <a:t> trường</a:t>
                      </a:r>
                      <a:endParaRPr lang="vi-VN" sz="1500" b="1" noProof="0" dirty="0"/>
                    </a:p>
                  </a:txBody>
                  <a:tcPr marL="68580" marR="68580" marT="34290" marB="34290" anchor="ctr">
                    <a:solidFill>
                      <a:srgbClr val="002060"/>
                    </a:solidFill>
                  </a:tcPr>
                </a:tc>
                <a:extLst>
                  <a:ext uri="{0D108BD9-81ED-4DB2-BD59-A6C34878D82A}">
                    <a16:rowId xmlns:a16="http://schemas.microsoft.com/office/drawing/2014/main" val="10000"/>
                  </a:ext>
                </a:extLst>
              </a:tr>
            </a:tbl>
          </a:graphicData>
        </a:graphic>
      </p:graphicFrame>
      <p:grpSp>
        <p:nvGrpSpPr>
          <p:cNvPr id="23" name="Group 22"/>
          <p:cNvGrpSpPr/>
          <p:nvPr/>
        </p:nvGrpSpPr>
        <p:grpSpPr>
          <a:xfrm>
            <a:off x="42312" y="1312854"/>
            <a:ext cx="2566791" cy="3366958"/>
            <a:chOff x="-558608" y="2102293"/>
            <a:chExt cx="3422389" cy="4489277"/>
          </a:xfrm>
        </p:grpSpPr>
        <p:grpSp>
          <p:nvGrpSpPr>
            <p:cNvPr id="17" name="Group 16"/>
            <p:cNvGrpSpPr/>
            <p:nvPr/>
          </p:nvGrpSpPr>
          <p:grpSpPr>
            <a:xfrm>
              <a:off x="783182" y="2102293"/>
              <a:ext cx="2080599" cy="4489277"/>
              <a:chOff x="783182" y="2102293"/>
              <a:chExt cx="2080599" cy="4489277"/>
            </a:xfrm>
          </p:grpSpPr>
          <p:pic>
            <p:nvPicPr>
              <p:cNvPr id="3078" name="Picture 6" descr="Kỹ thuật trồng nấm rơm hiệu quả cao - Hội Nông Dân tỉnh Ninh Bì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718"/>
              <a:stretch/>
            </p:blipFill>
            <p:spPr bwMode="auto">
              <a:xfrm>
                <a:off x="783476" y="2102293"/>
                <a:ext cx="2063262" cy="127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Nấm Tai Mèo - Mộc Nhĩ"/>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10" t="9302" r="7560" b="13250"/>
              <a:stretch/>
            </p:blipFill>
            <p:spPr bwMode="auto">
              <a:xfrm>
                <a:off x="783182" y="3596799"/>
                <a:ext cx="2064440" cy="12962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2" descr="Vien Sot ret Ky Sinh Trung - Con trung Quy Nh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94468" y="4822256"/>
                <a:ext cx="1474776" cy="206385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558608" y="2517488"/>
              <a:ext cx="1390525" cy="3594627"/>
              <a:chOff x="-598800" y="2537584"/>
              <a:chExt cx="1390525" cy="3594627"/>
            </a:xfrm>
          </p:grpSpPr>
          <p:sp>
            <p:nvSpPr>
              <p:cNvPr id="20" name="TextBox 19"/>
              <p:cNvSpPr txBox="1"/>
              <p:nvPr/>
            </p:nvSpPr>
            <p:spPr>
              <a:xfrm>
                <a:off x="-553477" y="2537584"/>
                <a:ext cx="1345202" cy="467820"/>
              </a:xfrm>
              <a:prstGeom prst="rect">
                <a:avLst/>
              </a:prstGeom>
              <a:noFill/>
              <a:ln>
                <a:noFill/>
              </a:ln>
            </p:spPr>
            <p:txBody>
              <a:bodyPr wrap="square" rtlCol="0">
                <a:spAutoFit/>
              </a:bodyPr>
              <a:lstStyle/>
              <a:p>
                <a:pPr algn="ctr">
                  <a:lnSpc>
                    <a:spcPct val="120000"/>
                  </a:lnSpc>
                </a:pPr>
                <a:r>
                  <a:rPr lang="vi-VN" sz="1500" dirty="0">
                    <a:solidFill>
                      <a:srgbClr val="FFFF00"/>
                    </a:solidFill>
                  </a:rPr>
                  <a:t>Nấm</a:t>
                </a:r>
                <a:r>
                  <a:rPr lang="en-US" sz="1500" dirty="0">
                    <a:solidFill>
                      <a:srgbClr val="FFFF00"/>
                    </a:solidFill>
                  </a:rPr>
                  <a:t> </a:t>
                </a:r>
                <a:r>
                  <a:rPr lang="vi-VN" sz="1500" dirty="0">
                    <a:solidFill>
                      <a:srgbClr val="FFFF00"/>
                    </a:solidFill>
                  </a:rPr>
                  <a:t>rơm</a:t>
                </a:r>
              </a:p>
            </p:txBody>
          </p:sp>
          <p:sp>
            <p:nvSpPr>
              <p:cNvPr id="26" name="TextBox 25"/>
              <p:cNvSpPr txBox="1"/>
              <p:nvPr/>
            </p:nvSpPr>
            <p:spPr>
              <a:xfrm>
                <a:off x="-559589" y="3827849"/>
                <a:ext cx="1345202" cy="837152"/>
              </a:xfrm>
              <a:prstGeom prst="rect">
                <a:avLst/>
              </a:prstGeom>
              <a:noFill/>
              <a:ln>
                <a:noFill/>
              </a:ln>
            </p:spPr>
            <p:txBody>
              <a:bodyPr wrap="square" rtlCol="0">
                <a:spAutoFit/>
              </a:bodyPr>
              <a:lstStyle/>
              <a:p>
                <a:pPr algn="ctr">
                  <a:lnSpc>
                    <a:spcPct val="120000"/>
                  </a:lnSpc>
                </a:pPr>
                <a:r>
                  <a:rPr lang="vi-VN" sz="1500" dirty="0" err="1">
                    <a:solidFill>
                      <a:srgbClr val="FFFF00"/>
                    </a:solidFill>
                  </a:rPr>
                  <a:t>Nấm</a:t>
                </a:r>
                <a:r>
                  <a:rPr lang="vi-VN" sz="1500" dirty="0">
                    <a:solidFill>
                      <a:srgbClr val="FFFF00"/>
                    </a:solidFill>
                  </a:rPr>
                  <a:t> </a:t>
                </a:r>
                <a:endParaRPr lang="en-US" sz="1500" dirty="0">
                  <a:solidFill>
                    <a:srgbClr val="FFFF00"/>
                  </a:solidFill>
                </a:endParaRPr>
              </a:p>
              <a:p>
                <a:pPr algn="ctr">
                  <a:lnSpc>
                    <a:spcPct val="120000"/>
                  </a:lnSpc>
                </a:pPr>
                <a:r>
                  <a:rPr lang="vi-VN" sz="1500" dirty="0" err="1">
                    <a:solidFill>
                      <a:srgbClr val="FFFF00"/>
                    </a:solidFill>
                  </a:rPr>
                  <a:t>mộc</a:t>
                </a:r>
                <a:r>
                  <a:rPr lang="vi-VN" sz="1500" dirty="0">
                    <a:solidFill>
                      <a:srgbClr val="FFFF00"/>
                    </a:solidFill>
                  </a:rPr>
                  <a:t> nhĩ</a:t>
                </a:r>
              </a:p>
            </p:txBody>
          </p:sp>
          <p:sp>
            <p:nvSpPr>
              <p:cNvPr id="27" name="TextBox 26"/>
              <p:cNvSpPr txBox="1"/>
              <p:nvPr/>
            </p:nvSpPr>
            <p:spPr>
              <a:xfrm>
                <a:off x="-598800" y="5664391"/>
                <a:ext cx="1345203" cy="467820"/>
              </a:xfrm>
              <a:prstGeom prst="rect">
                <a:avLst/>
              </a:prstGeom>
              <a:noFill/>
              <a:ln>
                <a:noFill/>
              </a:ln>
            </p:spPr>
            <p:txBody>
              <a:bodyPr wrap="square" rtlCol="0">
                <a:spAutoFit/>
              </a:bodyPr>
              <a:lstStyle/>
              <a:p>
                <a:pPr algn="ctr">
                  <a:lnSpc>
                    <a:spcPct val="120000"/>
                  </a:lnSpc>
                </a:pPr>
                <a:r>
                  <a:rPr lang="vi-VN" sz="1500" dirty="0">
                    <a:solidFill>
                      <a:srgbClr val="FFFF00"/>
                    </a:solidFill>
                  </a:rPr>
                  <a:t>Nấm mốc</a:t>
                </a:r>
              </a:p>
            </p:txBody>
          </p:sp>
        </p:grpSp>
      </p:grpSp>
      <p:grpSp>
        <p:nvGrpSpPr>
          <p:cNvPr id="25" name="Group 24"/>
          <p:cNvGrpSpPr/>
          <p:nvPr/>
        </p:nvGrpSpPr>
        <p:grpSpPr>
          <a:xfrm>
            <a:off x="5111935" y="1330782"/>
            <a:ext cx="1793631" cy="3090092"/>
            <a:chOff x="7018772" y="2190408"/>
            <a:chExt cx="2391508" cy="4120122"/>
          </a:xfrm>
        </p:grpSpPr>
        <p:pic>
          <p:nvPicPr>
            <p:cNvPr id="14" name="Picture 13"/>
            <p:cNvPicPr>
              <a:picLocks noChangeAspect="1"/>
            </p:cNvPicPr>
            <p:nvPr/>
          </p:nvPicPr>
          <p:blipFill>
            <a:blip r:embed="rId5"/>
            <a:stretch>
              <a:fillRect/>
            </a:stretch>
          </p:blipFill>
          <p:spPr>
            <a:xfrm>
              <a:off x="7174523" y="2190408"/>
              <a:ext cx="2080009" cy="1581145"/>
            </a:xfrm>
            <a:prstGeom prst="rect">
              <a:avLst/>
            </a:prstGeom>
          </p:spPr>
        </p:pic>
        <p:sp>
          <p:nvSpPr>
            <p:cNvPr id="24" name="TextBox 23"/>
            <p:cNvSpPr txBox="1"/>
            <p:nvPr/>
          </p:nvSpPr>
          <p:spPr>
            <a:xfrm>
              <a:off x="7486020" y="3820263"/>
              <a:ext cx="1457011" cy="430887"/>
            </a:xfrm>
            <a:prstGeom prst="rect">
              <a:avLst/>
            </a:prstGeom>
            <a:noFill/>
          </p:spPr>
          <p:txBody>
            <a:bodyPr wrap="square" rtlCol="0">
              <a:spAutoFit/>
            </a:bodyPr>
            <a:lstStyle/>
            <a:p>
              <a:pPr algn="ctr"/>
              <a:r>
                <a:rPr lang="vi-VN" sz="1500" dirty="0">
                  <a:solidFill>
                    <a:srgbClr val="FFFF00"/>
                  </a:solidFill>
                </a:rPr>
                <a:t>Nấm cốc</a:t>
              </a:r>
            </a:p>
          </p:txBody>
        </p:sp>
        <p:sp>
          <p:nvSpPr>
            <p:cNvPr id="31" name="TextBox 30"/>
            <p:cNvSpPr txBox="1"/>
            <p:nvPr/>
          </p:nvSpPr>
          <p:spPr>
            <a:xfrm>
              <a:off x="7018772" y="5879643"/>
              <a:ext cx="2391508" cy="430887"/>
            </a:xfrm>
            <a:prstGeom prst="rect">
              <a:avLst/>
            </a:prstGeom>
            <a:noFill/>
          </p:spPr>
          <p:txBody>
            <a:bodyPr wrap="square" rtlCol="0">
              <a:spAutoFit/>
            </a:bodyPr>
            <a:lstStyle/>
            <a:p>
              <a:pPr algn="ctr"/>
              <a:r>
                <a:rPr lang="vi-VN" sz="1500" dirty="0">
                  <a:solidFill>
                    <a:srgbClr val="FFFF00"/>
                  </a:solidFill>
                </a:rPr>
                <a:t>Nấm độc tán trắng</a:t>
              </a:r>
            </a:p>
          </p:txBody>
        </p:sp>
        <p:pic>
          <p:nvPicPr>
            <p:cNvPr id="32" name="Picture 8" descr="Ngắm nghía loài &amp;quot;nấm thần chết&amp;quot; ở Việt Nam - KhoaHoc.t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90" r="16669"/>
            <a:stretch/>
          </p:blipFill>
          <p:spPr bwMode="auto">
            <a:xfrm>
              <a:off x="7174523" y="4286206"/>
              <a:ext cx="2080009" cy="1495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2682430" y="2573104"/>
            <a:ext cx="1813727" cy="627864"/>
          </a:xfrm>
          <a:prstGeom prst="rect">
            <a:avLst/>
          </a:prstGeom>
          <a:noFill/>
        </p:spPr>
        <p:txBody>
          <a:bodyPr wrap="square" rtlCol="0">
            <a:spAutoFit/>
          </a:bodyPr>
          <a:lstStyle/>
          <a:p>
            <a:pPr algn="ctr">
              <a:lnSpc>
                <a:spcPct val="120000"/>
              </a:lnSpc>
            </a:pPr>
            <a:r>
              <a:rPr lang="vi-VN" sz="1500" dirty="0">
                <a:solidFill>
                  <a:schemeClr val="bg1"/>
                </a:solidFill>
              </a:rPr>
              <a:t>Thân cây gỗ mục, môi trường ẩm,…</a:t>
            </a:r>
          </a:p>
        </p:txBody>
      </p:sp>
      <p:sp>
        <p:nvSpPr>
          <p:cNvPr id="35" name="TextBox 34"/>
          <p:cNvSpPr txBox="1"/>
          <p:nvPr/>
        </p:nvSpPr>
        <p:spPr>
          <a:xfrm>
            <a:off x="2264158" y="1643656"/>
            <a:ext cx="1915166" cy="323165"/>
          </a:xfrm>
          <a:prstGeom prst="rect">
            <a:avLst/>
          </a:prstGeom>
          <a:noFill/>
        </p:spPr>
        <p:txBody>
          <a:bodyPr wrap="square" rtlCol="0">
            <a:spAutoFit/>
          </a:bodyPr>
          <a:lstStyle/>
          <a:p>
            <a:pPr algn="ctr"/>
            <a:r>
              <a:rPr lang="vi-VN" sz="1500" dirty="0">
                <a:solidFill>
                  <a:schemeClr val="bg1"/>
                </a:solidFill>
              </a:rPr>
              <a:t>Rơm rạ</a:t>
            </a:r>
          </a:p>
        </p:txBody>
      </p:sp>
      <p:sp>
        <p:nvSpPr>
          <p:cNvPr id="36" name="TextBox 35"/>
          <p:cNvSpPr txBox="1"/>
          <p:nvPr/>
        </p:nvSpPr>
        <p:spPr>
          <a:xfrm>
            <a:off x="2717721" y="3658591"/>
            <a:ext cx="1882946" cy="904863"/>
          </a:xfrm>
          <a:prstGeom prst="rect">
            <a:avLst/>
          </a:prstGeom>
          <a:noFill/>
        </p:spPr>
        <p:txBody>
          <a:bodyPr wrap="square" rtlCol="0">
            <a:spAutoFit/>
          </a:bodyPr>
          <a:lstStyle/>
          <a:p>
            <a:pPr algn="ctr">
              <a:lnSpc>
                <a:spcPct val="120000"/>
              </a:lnSpc>
            </a:pPr>
            <a:r>
              <a:rPr lang="vi-VN" sz="1500" dirty="0">
                <a:solidFill>
                  <a:schemeClr val="bg1"/>
                </a:solidFill>
              </a:rPr>
              <a:t>Quần áo, tường ẩm, đồ dùng, trên cơ thể sinh vật, thức ăn,…</a:t>
            </a:r>
          </a:p>
        </p:txBody>
      </p:sp>
      <p:sp>
        <p:nvSpPr>
          <p:cNvPr id="37" name="TextBox 36"/>
          <p:cNvSpPr txBox="1"/>
          <p:nvPr/>
        </p:nvSpPr>
        <p:spPr>
          <a:xfrm>
            <a:off x="6668539" y="1702908"/>
            <a:ext cx="1915166" cy="323165"/>
          </a:xfrm>
          <a:prstGeom prst="rect">
            <a:avLst/>
          </a:prstGeom>
          <a:noFill/>
        </p:spPr>
        <p:txBody>
          <a:bodyPr wrap="square" rtlCol="0">
            <a:spAutoFit/>
          </a:bodyPr>
          <a:lstStyle/>
          <a:p>
            <a:pPr algn="ctr"/>
            <a:r>
              <a:rPr lang="vi-VN" sz="1500" dirty="0">
                <a:solidFill>
                  <a:schemeClr val="bg1"/>
                </a:solidFill>
              </a:rPr>
              <a:t>Thân cây mục</a:t>
            </a:r>
          </a:p>
        </p:txBody>
      </p:sp>
      <p:sp>
        <p:nvSpPr>
          <p:cNvPr id="38" name="TextBox 37"/>
          <p:cNvSpPr txBox="1"/>
          <p:nvPr/>
        </p:nvSpPr>
        <p:spPr>
          <a:xfrm>
            <a:off x="7018165" y="3122779"/>
            <a:ext cx="1915166" cy="627864"/>
          </a:xfrm>
          <a:prstGeom prst="rect">
            <a:avLst/>
          </a:prstGeom>
          <a:noFill/>
        </p:spPr>
        <p:txBody>
          <a:bodyPr wrap="square" rtlCol="0">
            <a:spAutoFit/>
          </a:bodyPr>
          <a:lstStyle/>
          <a:p>
            <a:pPr algn="just">
              <a:lnSpc>
                <a:spcPct val="120000"/>
              </a:lnSpc>
            </a:pPr>
            <a:r>
              <a:rPr lang="vi-VN" sz="1500" dirty="0">
                <a:solidFill>
                  <a:schemeClr val="bg1"/>
                </a:solidFill>
              </a:rPr>
              <a:t>Trong rừng những nơi môi trường ẩm.</a:t>
            </a:r>
          </a:p>
        </p:txBody>
      </p:sp>
    </p:spTree>
    <p:extLst>
      <p:ext uri="{BB962C8B-B14F-4D97-AF65-F5344CB8AC3E}">
        <p14:creationId xmlns:p14="http://schemas.microsoft.com/office/powerpoint/2010/main" val="1940189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1+#ppt_w/2"/>
                                          </p:val>
                                        </p:tav>
                                        <p:tav tm="100000">
                                          <p:val>
                                            <p:strVal val="#ppt_x"/>
                                          </p:val>
                                        </p:tav>
                                      </p:tavLst>
                                    </p:anim>
                                    <p:anim calcmode="lin" valueType="num">
                                      <p:cBhvr additive="base">
                                        <p:cTn id="3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0-#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0-#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28"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ấm Phim Hoạt Hình Màu Xanh Lá Cây - Miễn Phí vector hình ảnh trê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12866" r="14953" b="33309"/>
          <a:stretch/>
        </p:blipFill>
        <p:spPr bwMode="auto">
          <a:xfrm>
            <a:off x="306430" y="2759685"/>
            <a:ext cx="2579958" cy="2203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86388" y="180739"/>
            <a:ext cx="5807992" cy="4869025"/>
          </a:xfrm>
          <a:prstGeom prst="rect">
            <a:avLst/>
          </a:prstGeom>
          <a:noFill/>
        </p:spPr>
        <p:txBody>
          <a:bodyPr wrap="square" rtlCol="0">
            <a:spAutoFit/>
          </a:bodyPr>
          <a:lstStyle/>
          <a:p>
            <a:pPr algn="just">
              <a:lnSpc>
                <a:spcPct val="120000"/>
              </a:lnSpc>
            </a:pPr>
            <a:r>
              <a:rPr lang="vi-VN" sz="2000" dirty="0">
                <a:solidFill>
                  <a:srgbClr val="FFFF00"/>
                </a:solidFill>
                <a:latin typeface="Acumin Pro Condensed" panose="020B0806020202020204" pitchFamily="34" charset="0"/>
              </a:rPr>
              <a:t>Nấm </a:t>
            </a:r>
            <a:r>
              <a:rPr lang="vi-VN" sz="2000" dirty="0">
                <a:solidFill>
                  <a:schemeClr val="bg1"/>
                </a:solidFill>
                <a:latin typeface="Acumin Pro Condensed" panose="020B0806020202020204" pitchFamily="34" charset="0"/>
              </a:rPr>
              <a:t>thường sống ở những nơi ẩm ướt như đất như đ</a:t>
            </a:r>
            <a:r>
              <a:rPr lang="en-US" sz="2000" dirty="0" err="1">
                <a:solidFill>
                  <a:schemeClr val="bg1"/>
                </a:solidFill>
                <a:latin typeface="Acumin Pro Condensed" panose="020B0806020202020204" pitchFamily="34" charset="0"/>
              </a:rPr>
              <a:t>ất</a:t>
            </a:r>
            <a:r>
              <a:rPr lang="vi-VN" sz="2000" dirty="0">
                <a:solidFill>
                  <a:schemeClr val="bg1"/>
                </a:solidFill>
                <a:latin typeface="Acumin Pro Condensed" panose="020B0806020202020204" pitchFamily="34" charset="0"/>
              </a:rPr>
              <a:t>, rơm rạ, thức ăn, hoa quả,…</a:t>
            </a:r>
          </a:p>
          <a:p>
            <a:pPr algn="just">
              <a:lnSpc>
                <a:spcPct val="120000"/>
              </a:lnSpc>
            </a:pPr>
            <a:r>
              <a:rPr lang="vi-VN" sz="2000" dirty="0">
                <a:solidFill>
                  <a:srgbClr val="66CCFF"/>
                </a:solidFill>
                <a:latin typeface="Acumin Pro Condensed" panose="020B0806020202020204" pitchFamily="34" charset="0"/>
              </a:rPr>
              <a:t>Dựa vào đặc điểm cấu tạo</a:t>
            </a:r>
            <a:r>
              <a:rPr lang="vi-VN" sz="2000" dirty="0">
                <a:solidFill>
                  <a:schemeClr val="bg1"/>
                </a:solidFill>
                <a:latin typeface="Acumin Pro Condensed" panose="020B0806020202020204" pitchFamily="34" charset="0"/>
              </a:rPr>
              <a:t>, nấm chia thành 2 nhóm:</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đơn bào</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đa bào</a:t>
            </a:r>
          </a:p>
          <a:p>
            <a:pPr algn="just">
              <a:lnSpc>
                <a:spcPct val="120000"/>
              </a:lnSpc>
            </a:pPr>
            <a:r>
              <a:rPr lang="vi-VN" sz="2000" dirty="0">
                <a:solidFill>
                  <a:srgbClr val="66CCFF"/>
                </a:solidFill>
                <a:latin typeface="Acumin Pro Condensed" panose="020B0806020202020204" pitchFamily="34" charset="0"/>
              </a:rPr>
              <a:t>Dựa vào đặc điểm cơ quan sinh sản</a:t>
            </a:r>
            <a:r>
              <a:rPr lang="vi-VN" sz="2000" dirty="0">
                <a:solidFill>
                  <a:schemeClr val="bg1"/>
                </a:solidFill>
                <a:latin typeface="Acumin Pro Condensed" panose="020B0806020202020204" pitchFamily="34" charset="0"/>
              </a:rPr>
              <a:t>, nấm chia thành 2 nhóm:</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đảm: có cơ quan sinh sản là đảm bào tử, bào tử mọc trên đảm; đại diện: nấm rơm, nấm sò,….</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túi: có cơ quan sinh sản là túi bào tử, bào tử nằm trong túi; đại diện nấm men, nấm mốc,…</a:t>
            </a:r>
          </a:p>
          <a:p>
            <a:pPr algn="just">
              <a:lnSpc>
                <a:spcPct val="120000"/>
              </a:lnSpc>
            </a:pPr>
            <a:r>
              <a:rPr lang="vi-VN" sz="2000" dirty="0">
                <a:solidFill>
                  <a:schemeClr val="bg1"/>
                </a:solidFill>
                <a:latin typeface="Acumin Pro Condensed" panose="020B0806020202020204" pitchFamily="34" charset="0"/>
              </a:rPr>
              <a:t>Ngoài ra, dựa vào một số đặc điểm bên ngoài, người ta có thể phân loại nấm ăn được và nấm độc.</a:t>
            </a:r>
          </a:p>
        </p:txBody>
      </p:sp>
      <p:sp>
        <p:nvSpPr>
          <p:cNvPr id="6" name="Flowchart: Connector 5"/>
          <p:cNvSpPr/>
          <p:nvPr/>
        </p:nvSpPr>
        <p:spPr>
          <a:xfrm>
            <a:off x="567732" y="657540"/>
            <a:ext cx="1974501" cy="1933051"/>
          </a:xfrm>
          <a:prstGeom prst="flowChartConnector">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50" dirty="0">
                <a:latin typeface="#9Slide03 FS Neusa Bold" panose="00000800000000000000" pitchFamily="2" charset="0"/>
              </a:rPr>
              <a:t>TÓM LẠI</a:t>
            </a:r>
          </a:p>
        </p:txBody>
      </p:sp>
    </p:spTree>
    <p:extLst>
      <p:ext uri="{BB962C8B-B14F-4D97-AF65-F5344CB8AC3E}">
        <p14:creationId xmlns:p14="http://schemas.microsoft.com/office/powerpoint/2010/main" val="25518490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18347" y="436247"/>
            <a:ext cx="8507306" cy="2135503"/>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en-US" sz="4000" dirty="0">
                <a:solidFill>
                  <a:schemeClr val="bg1"/>
                </a:solidFill>
                <a:latin typeface="000 Marvin [TeddyBear]" panose="02000000000000000000" pitchFamily="2" charset="0"/>
              </a:rPr>
              <a:t>2. VAI TRÒ CỦA </a:t>
            </a:r>
            <a:r>
              <a:rPr lang="en-US" sz="4000">
                <a:solidFill>
                  <a:schemeClr val="bg1"/>
                </a:solidFill>
                <a:latin typeface="000 Marvin [TeddyBear]" panose="02000000000000000000" pitchFamily="2" charset="0"/>
              </a:rPr>
              <a:t>NẤM </a:t>
            </a:r>
            <a:endParaRPr lang="en-US" sz="4000" dirty="0">
              <a:solidFill>
                <a:schemeClr val="bg1"/>
              </a:solidFill>
              <a:latin typeface="000 Marvin [TeddyBear]" panose="02000000000000000000" pitchFamily="2" charset="0"/>
            </a:endParaRPr>
          </a:p>
        </p:txBody>
      </p:sp>
      <p:pic>
        <p:nvPicPr>
          <p:cNvPr id="17" name="Picture 4" descr="Nấm Đùi Gà hàn Quốc 500g">
            <a:extLst>
              <a:ext uri="{FF2B5EF4-FFF2-40B4-BE49-F238E27FC236}">
                <a16:creationId xmlns:a16="http://schemas.microsoft.com/office/drawing/2014/main" id="{790EFA15-E802-46F0-A917-32F892955F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12" t="9827" r="10595" b="10327"/>
          <a:stretch/>
        </p:blipFill>
        <p:spPr bwMode="auto">
          <a:xfrm>
            <a:off x="3579906" y="2571750"/>
            <a:ext cx="2312056" cy="23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95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an sát hình 28.3, em hãy nêu vai trò của nấm trong tự nhiên, vai trò của  nấm đối với đời sống con người | [Chân trời sáng tạo] Khoa học tự"/>
          <p:cNvPicPr>
            <a:picLocks noChangeAspect="1" noChangeArrowheads="1"/>
          </p:cNvPicPr>
          <p:nvPr/>
        </p:nvPicPr>
        <p:blipFill rotWithShape="1">
          <a:blip r:embed="rId2">
            <a:extLst>
              <a:ext uri="{28A0092B-C50C-407E-A947-70E740481C1C}">
                <a14:useLocalDpi xmlns:a14="http://schemas.microsoft.com/office/drawing/2010/main" val="0"/>
              </a:ext>
            </a:extLst>
          </a:blip>
          <a:srcRect b="9580"/>
          <a:stretch/>
        </p:blipFill>
        <p:spPr bwMode="auto">
          <a:xfrm>
            <a:off x="4057160" y="443367"/>
            <a:ext cx="4878475" cy="42328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08643" y="53716"/>
            <a:ext cx="3848518" cy="1944356"/>
            <a:chOff x="261257" y="442127"/>
            <a:chExt cx="6561574" cy="2592475"/>
          </a:xfrm>
        </p:grpSpPr>
        <p:sp>
          <p:nvSpPr>
            <p:cNvPr id="4" name="Rounded Rectangle 3"/>
            <p:cNvSpPr/>
            <p:nvPr/>
          </p:nvSpPr>
          <p:spPr>
            <a:xfrm>
              <a:off x="261257" y="934497"/>
              <a:ext cx="6561574" cy="210010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lnSpc>
                  <a:spcPct val="120000"/>
                </a:lnSpc>
              </a:pPr>
              <a:r>
                <a:rPr lang="en-US" sz="2000" dirty="0">
                  <a:solidFill>
                    <a:srgbClr val="FF0000"/>
                  </a:solidFill>
                  <a:latin typeface="#9Slide03 AmpleSoft" panose="02000000000000000000" pitchFamily="2" charset="0"/>
                </a:rPr>
                <a:t>      </a:t>
              </a:r>
              <a:r>
                <a:rPr lang="vi-VN" sz="2300" dirty="0">
                  <a:solidFill>
                    <a:srgbClr val="FF0000"/>
                  </a:solidFill>
                  <a:latin typeface="#9Slide03 AmpleSoft" panose="02000000000000000000" pitchFamily="2" charset="0"/>
                </a:rPr>
                <a:t>Quan sát </a:t>
              </a:r>
              <a:r>
                <a:rPr lang="vi-VN" sz="2300" dirty="0" err="1">
                  <a:solidFill>
                    <a:srgbClr val="FF0000"/>
                  </a:solidFill>
                  <a:latin typeface="#9Slide03 AmpleSoft" panose="02000000000000000000" pitchFamily="2" charset="0"/>
                </a:rPr>
                <a:t>hình</a:t>
              </a:r>
              <a:r>
                <a:rPr lang="vi-VN" sz="2300" dirty="0">
                  <a:solidFill>
                    <a:srgbClr val="FF0000"/>
                  </a:solidFill>
                  <a:latin typeface="#9Slide03 AmpleSoft" panose="02000000000000000000" pitchFamily="2" charset="0"/>
                </a:rPr>
                <a:t> bên, em hãy nêu vai trò của nấm trong tự nhiên.</a:t>
              </a:r>
            </a:p>
          </p:txBody>
        </p:sp>
        <p:pic>
          <p:nvPicPr>
            <p:cNvPr id="7" name="Picture 2" descr="Thư viện số: Chất vấn và giải tr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3467948" y="4655796"/>
            <a:ext cx="5492740" cy="400110"/>
          </a:xfrm>
          <a:prstGeom prst="rect">
            <a:avLst/>
          </a:prstGeom>
          <a:noFill/>
        </p:spPr>
        <p:txBody>
          <a:bodyPr wrap="square" rtlCol="0">
            <a:spAutoFit/>
          </a:bodyPr>
          <a:lstStyle/>
          <a:p>
            <a:pPr algn="ctr"/>
            <a:r>
              <a:rPr lang="vi-VN" sz="2000" i="1" dirty="0">
                <a:solidFill>
                  <a:schemeClr val="bg1"/>
                </a:solidFill>
              </a:rPr>
              <a:t>Nấm phân hủy xác sinh vật và chất hữu cơ</a:t>
            </a:r>
          </a:p>
        </p:txBody>
      </p:sp>
      <p:sp>
        <p:nvSpPr>
          <p:cNvPr id="12" name="TextBox 11"/>
          <p:cNvSpPr txBox="1"/>
          <p:nvPr/>
        </p:nvSpPr>
        <p:spPr>
          <a:xfrm>
            <a:off x="208365" y="2761882"/>
            <a:ext cx="3798279" cy="1914370"/>
          </a:xfrm>
          <a:prstGeom prst="rect">
            <a:avLst/>
          </a:prstGeom>
          <a:solidFill>
            <a:schemeClr val="accent6">
              <a:lumMod val="20000"/>
              <a:lumOff val="80000"/>
            </a:schemeClr>
          </a:solidFill>
        </p:spPr>
        <p:txBody>
          <a:bodyPr wrap="square" rtlCol="0">
            <a:spAutoFit/>
          </a:bodyPr>
          <a:lstStyle/>
          <a:p>
            <a:pPr algn="just">
              <a:lnSpc>
                <a:spcPct val="120000"/>
              </a:lnSpc>
            </a:pPr>
            <a:r>
              <a:rPr lang="en-US" sz="2000" dirty="0"/>
              <a:t>      </a:t>
            </a:r>
            <a:r>
              <a:rPr lang="vi-VN" sz="2000" dirty="0"/>
              <a:t>Trong tự nhiên, nấm tham gia vào quá trình phân hủy chất thải và xác động vật, thực vật thành các chất đơn giản cung cấp cho cây xanh và làm sạch môi trường.</a:t>
            </a:r>
          </a:p>
        </p:txBody>
      </p:sp>
    </p:spTree>
    <p:extLst>
      <p:ext uri="{BB962C8B-B14F-4D97-AF65-F5344CB8AC3E}">
        <p14:creationId xmlns:p14="http://schemas.microsoft.com/office/powerpoint/2010/main" val="3897537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94"/>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nextCondLst>
                <p:cond evt="onClick" delay="0">
                  <p:tgtEl>
                    <p:spTgt spid="8194"/>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1A84954-C58A-430F-AAE6-578A16A8559D}"/>
              </a:ext>
            </a:extLst>
          </p:cNvPr>
          <p:cNvGrpSpPr/>
          <p:nvPr/>
        </p:nvGrpSpPr>
        <p:grpSpPr>
          <a:xfrm>
            <a:off x="495677" y="3190203"/>
            <a:ext cx="8437039" cy="1473435"/>
            <a:chOff x="479833" y="4454327"/>
            <a:chExt cx="11249385" cy="1964580"/>
          </a:xfrm>
        </p:grpSpPr>
        <p:pic>
          <p:nvPicPr>
            <p:cNvPr id="3" name="Picture 8" descr="Nấm Linh Chi - Hình ảnh, công dụng và cách dùng đúng">
              <a:extLst>
                <a:ext uri="{FF2B5EF4-FFF2-40B4-BE49-F238E27FC236}">
                  <a16:creationId xmlns:a16="http://schemas.microsoft.com/office/drawing/2014/main" id="{1C49155A-7F50-492A-AF4D-86DEB0444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14"/>
            <a:stretch/>
          </p:blipFill>
          <p:spPr bwMode="auto">
            <a:xfrm>
              <a:off x="479833" y="4454327"/>
              <a:ext cx="3184768"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2" descr="Nấm Tai Mèo - Mộc Nhĩ">
              <a:extLst>
                <a:ext uri="{FF2B5EF4-FFF2-40B4-BE49-F238E27FC236}">
                  <a16:creationId xmlns:a16="http://schemas.microsoft.com/office/drawing/2014/main" id="{447265F2-E085-4A54-80E8-EB5F44F9B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769" y="4457458"/>
              <a:ext cx="2942173" cy="1961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4" descr="Cách dùng và bảo quản Nấm Hoàng Kim tươi - Foodmap">
              <a:extLst>
                <a:ext uri="{FF2B5EF4-FFF2-40B4-BE49-F238E27FC236}">
                  <a16:creationId xmlns:a16="http://schemas.microsoft.com/office/drawing/2014/main" id="{4FE9B715-9978-4DFF-9FB9-97B06E3C98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110" y="4454327"/>
              <a:ext cx="266836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6" descr="Nấm Kim Châm Hàn Quốc">
              <a:extLst>
                <a:ext uri="{FF2B5EF4-FFF2-40B4-BE49-F238E27FC236}">
                  <a16:creationId xmlns:a16="http://schemas.microsoft.com/office/drawing/2014/main" id="{F1F38147-AC3A-43D8-82DF-E1C51D41C6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4638" y="4454327"/>
              <a:ext cx="196458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7" name="Group 3">
            <a:extLst>
              <a:ext uri="{FF2B5EF4-FFF2-40B4-BE49-F238E27FC236}">
                <a16:creationId xmlns:a16="http://schemas.microsoft.com/office/drawing/2014/main" id="{A18F9ED5-E934-4068-839E-91D65C72B0A3}"/>
              </a:ext>
            </a:extLst>
          </p:cNvPr>
          <p:cNvGrpSpPr/>
          <p:nvPr/>
        </p:nvGrpSpPr>
        <p:grpSpPr>
          <a:xfrm>
            <a:off x="998724" y="848446"/>
            <a:ext cx="6885162" cy="2017746"/>
            <a:chOff x="1312752" y="1251626"/>
            <a:chExt cx="9180216" cy="2690328"/>
          </a:xfrm>
        </p:grpSpPr>
        <p:pic>
          <p:nvPicPr>
            <p:cNvPr id="8" name="Picture 6" descr="Bật mí kỹ thuật trồng nấm rơm trên mùn cưa tại nhà đơn giản">
              <a:extLst>
                <a:ext uri="{FF2B5EF4-FFF2-40B4-BE49-F238E27FC236}">
                  <a16:creationId xmlns:a16="http://schemas.microsoft.com/office/drawing/2014/main" id="{B19FA0CD-F1CB-48B8-B9DC-81C7C438B6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25" r="7967"/>
            <a:stretch/>
          </p:blipFill>
          <p:spPr bwMode="auto">
            <a:xfrm>
              <a:off x="4307399" y="1251626"/>
              <a:ext cx="329546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0" descr="8 Tác dụng của Nấm Mối món ăn siêu ngon ít người biết">
              <a:extLst>
                <a:ext uri="{FF2B5EF4-FFF2-40B4-BE49-F238E27FC236}">
                  <a16:creationId xmlns:a16="http://schemas.microsoft.com/office/drawing/2014/main" id="{ED81A652-8AC5-4053-992C-CD993549AA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1922"/>
            <a:stretch/>
          </p:blipFill>
          <p:spPr bwMode="auto">
            <a:xfrm>
              <a:off x="7745666" y="1251626"/>
              <a:ext cx="274730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8" descr="Nấm tuyết - Cách làm súp cua nấm tuyết ngon tuyệt | CleverFood - Binh đoàn  thực phẩm sạch tiên phong">
              <a:extLst>
                <a:ext uri="{FF2B5EF4-FFF2-40B4-BE49-F238E27FC236}">
                  <a16:creationId xmlns:a16="http://schemas.microsoft.com/office/drawing/2014/main" id="{274C85E9-3A6F-418B-A71E-8716187C18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25" t="9098" r="6188" b="8181"/>
            <a:stretch/>
          </p:blipFill>
          <p:spPr bwMode="auto">
            <a:xfrm>
              <a:off x="1312752" y="1251627"/>
              <a:ext cx="2851843"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1" name="Rectangle 14">
            <a:extLst>
              <a:ext uri="{FF2B5EF4-FFF2-40B4-BE49-F238E27FC236}">
                <a16:creationId xmlns:a16="http://schemas.microsoft.com/office/drawing/2014/main" id="{85EB65A0-0AB1-44E9-BBD0-FCB01D0A016B}"/>
              </a:ext>
            </a:extLst>
          </p:cNvPr>
          <p:cNvSpPr/>
          <p:nvPr/>
        </p:nvSpPr>
        <p:spPr>
          <a:xfrm>
            <a:off x="2369028" y="299349"/>
            <a:ext cx="4568725" cy="49567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US" sz="2700" b="1" dirty="0">
                <a:solidFill>
                  <a:srgbClr val="FFFF00"/>
                </a:solidFill>
                <a:latin typeface="000 DanPanosian TB" pitchFamily="2" charset="0"/>
              </a:rPr>
              <a:t>MỘT SỐ LOẠI NẤM ĂN ĐƯỢC</a:t>
            </a:r>
          </a:p>
        </p:txBody>
      </p:sp>
      <p:sp>
        <p:nvSpPr>
          <p:cNvPr id="12" name="Cloud 4">
            <a:extLst>
              <a:ext uri="{FF2B5EF4-FFF2-40B4-BE49-F238E27FC236}">
                <a16:creationId xmlns:a16="http://schemas.microsoft.com/office/drawing/2014/main" id="{8E96AED4-4964-4F90-9714-954AB5BB03FD}"/>
              </a:ext>
            </a:extLst>
          </p:cNvPr>
          <p:cNvSpPr/>
          <p:nvPr/>
        </p:nvSpPr>
        <p:spPr>
          <a:xfrm>
            <a:off x="211284" y="-224118"/>
            <a:ext cx="9053855" cy="5367618"/>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vi-VN"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Hãy</a:t>
            </a:r>
            <a:r>
              <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kể tên những loại </a:t>
            </a:r>
            <a:r>
              <a:rPr lang="vi-VN"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nấm</a:t>
            </a:r>
            <a:r>
              <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em</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biết</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trong</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các</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hình</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sau</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a:t>
            </a:r>
            <a:endPar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2774803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3424" y="3261581"/>
            <a:ext cx="4921181" cy="1660405"/>
            <a:chOff x="261257" y="442127"/>
            <a:chExt cx="6561574" cy="2592475"/>
          </a:xfrm>
        </p:grpSpPr>
        <p:sp>
          <p:nvSpPr>
            <p:cNvPr id="4" name="Rounded Rectangle 3"/>
            <p:cNvSpPr/>
            <p:nvPr/>
          </p:nvSpPr>
          <p:spPr>
            <a:xfrm>
              <a:off x="261257" y="934497"/>
              <a:ext cx="6561574" cy="210010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75"/>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1800" dirty="0">
                  <a:solidFill>
                    <a:srgbClr val="002060"/>
                  </a:solidFill>
                  <a:latin typeface="#9Slide03 AmpleSoft" panose="02000000000000000000" pitchFamily="2" charset="0"/>
                </a:rPr>
                <a:t>Từ thông tin gợi ý trong hình, em hãy nêu vai trò của nấm đối với đời sống con người.</a:t>
              </a:r>
            </a:p>
          </p:txBody>
        </p:sp>
        <p:pic>
          <p:nvPicPr>
            <p:cNvPr id="7"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61314" y="2973213"/>
            <a:ext cx="1485048" cy="323165"/>
          </a:xfrm>
          <a:prstGeom prst="rect">
            <a:avLst/>
          </a:prstGeom>
          <a:noFill/>
        </p:spPr>
        <p:txBody>
          <a:bodyPr wrap="square" rtlCol="0">
            <a:spAutoFit/>
          </a:bodyPr>
          <a:lstStyle/>
          <a:p>
            <a:pPr algn="ctr"/>
            <a:r>
              <a:rPr lang="vi-VN" sz="1500" dirty="0">
                <a:solidFill>
                  <a:schemeClr val="bg1"/>
                </a:solidFill>
              </a:rPr>
              <a:t>Món ăn từ nấm</a:t>
            </a:r>
          </a:p>
        </p:txBody>
      </p:sp>
      <p:pic>
        <p:nvPicPr>
          <p:cNvPr id="10244" name="Picture 4" descr="Top 13+ món ngon từ nấm mối thách thức nấm mối nấu gì ngon nhất - Food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5" t="3588"/>
          <a:stretch/>
        </p:blipFill>
        <p:spPr bwMode="auto">
          <a:xfrm>
            <a:off x="233625" y="173533"/>
            <a:ext cx="2031022" cy="15185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ẨU NẤM RƠM NẤU CHUA CAY món lẩu chay mặn rất ngon và bổ dưỡng - món ngon  dễ làm - YouTube | Ẩm thực, Nấu ăn, Thức 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25" y="1777877"/>
            <a:ext cx="2031022" cy="11424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àm bánh men rượu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4358" y="173532"/>
            <a:ext cx="2024743" cy="151855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hân biệt các loại men nở, bột nở, muối nở trong làm bánh – CÔNG TY TNHH  THƯƠNG MẠI DỊCH VỤ NHA PHƯỚC TH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4358" y="1777877"/>
            <a:ext cx="2024743" cy="114245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ÓC GIẢI ĐÁP] Có nên uống đông trùng hạ thảo hàng ngày không?"/>
          <p:cNvPicPr>
            <a:picLocks noChangeAspect="1" noChangeArrowheads="1"/>
          </p:cNvPicPr>
          <p:nvPr/>
        </p:nvPicPr>
        <p:blipFill rotWithShape="1">
          <a:blip r:embed="rId7">
            <a:extLst>
              <a:ext uri="{28A0092B-C50C-407E-A947-70E740481C1C}">
                <a14:useLocalDpi xmlns:a14="http://schemas.microsoft.com/office/drawing/2010/main" val="0"/>
              </a:ext>
            </a:extLst>
          </a:blip>
          <a:srcRect t="9827"/>
          <a:stretch/>
        </p:blipFill>
        <p:spPr bwMode="auto">
          <a:xfrm>
            <a:off x="4751441" y="193719"/>
            <a:ext cx="1930433" cy="146563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Đông Trùng Hạ Thảo Vị Thuốc Quý Số 1 Từ Thiên Nhiê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441" y="1661181"/>
            <a:ext cx="1930433" cy="127167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Viên uống nấm linh chi Omexxel Reishi (lọ 60 viên) - xuất xứ Mỹ - Đỏ - Shop  VnEx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7127" y="210613"/>
            <a:ext cx="1891307" cy="2660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6579920" y="3261596"/>
            <a:ext cx="1615317" cy="1514360"/>
          </a:xfrm>
          <a:prstGeom prst="rect">
            <a:avLst/>
          </a:prstGeom>
        </p:spPr>
      </p:pic>
      <p:sp>
        <p:nvSpPr>
          <p:cNvPr id="21" name="TextBox 20"/>
          <p:cNvSpPr txBox="1"/>
          <p:nvPr/>
        </p:nvSpPr>
        <p:spPr>
          <a:xfrm>
            <a:off x="2464358" y="2989075"/>
            <a:ext cx="2054316" cy="323165"/>
          </a:xfrm>
          <a:prstGeom prst="rect">
            <a:avLst/>
          </a:prstGeom>
          <a:noFill/>
        </p:spPr>
        <p:txBody>
          <a:bodyPr wrap="square" rtlCol="0">
            <a:spAutoFit/>
          </a:bodyPr>
          <a:lstStyle/>
          <a:p>
            <a:pPr algn="ctr"/>
            <a:r>
              <a:rPr lang="vi-VN" sz="1500" dirty="0">
                <a:solidFill>
                  <a:schemeClr val="bg1"/>
                </a:solidFill>
              </a:rPr>
              <a:t>Nấm men trong men nở</a:t>
            </a:r>
          </a:p>
        </p:txBody>
      </p:sp>
      <p:sp>
        <p:nvSpPr>
          <p:cNvPr id="22" name="TextBox 21"/>
          <p:cNvSpPr txBox="1"/>
          <p:nvPr/>
        </p:nvSpPr>
        <p:spPr>
          <a:xfrm>
            <a:off x="4545569" y="2995823"/>
            <a:ext cx="2164053" cy="323165"/>
          </a:xfrm>
          <a:prstGeom prst="rect">
            <a:avLst/>
          </a:prstGeom>
          <a:noFill/>
        </p:spPr>
        <p:txBody>
          <a:bodyPr wrap="square" rtlCol="0">
            <a:spAutoFit/>
          </a:bodyPr>
          <a:lstStyle/>
          <a:p>
            <a:pPr algn="ctr"/>
            <a:r>
              <a:rPr lang="vi-VN" sz="1500" dirty="0">
                <a:solidFill>
                  <a:schemeClr val="bg1"/>
                </a:solidFill>
              </a:rPr>
              <a:t>Nấm đông trùng hạ thảo</a:t>
            </a:r>
          </a:p>
        </p:txBody>
      </p:sp>
      <p:sp>
        <p:nvSpPr>
          <p:cNvPr id="23" name="TextBox 22"/>
          <p:cNvSpPr txBox="1"/>
          <p:nvPr/>
        </p:nvSpPr>
        <p:spPr>
          <a:xfrm>
            <a:off x="6913506" y="2979612"/>
            <a:ext cx="2057400" cy="323165"/>
          </a:xfrm>
          <a:prstGeom prst="rect">
            <a:avLst/>
          </a:prstGeom>
          <a:noFill/>
        </p:spPr>
        <p:txBody>
          <a:bodyPr wrap="square" rtlCol="0">
            <a:spAutoFit/>
          </a:bodyPr>
          <a:lstStyle/>
          <a:p>
            <a:pPr algn="ctr"/>
            <a:r>
              <a:rPr lang="vi-VN" sz="1500" dirty="0">
                <a:solidFill>
                  <a:schemeClr val="bg1"/>
                </a:solidFill>
              </a:rPr>
              <a:t>Thực phẩm chức năng</a:t>
            </a:r>
          </a:p>
        </p:txBody>
      </p:sp>
      <p:sp>
        <p:nvSpPr>
          <p:cNvPr id="24" name="TextBox 23"/>
          <p:cNvSpPr txBox="1"/>
          <p:nvPr/>
        </p:nvSpPr>
        <p:spPr>
          <a:xfrm>
            <a:off x="5587266" y="4741625"/>
            <a:ext cx="3509147" cy="323165"/>
          </a:xfrm>
          <a:prstGeom prst="rect">
            <a:avLst/>
          </a:prstGeom>
          <a:noFill/>
        </p:spPr>
        <p:txBody>
          <a:bodyPr wrap="square" rtlCol="0">
            <a:spAutoFit/>
          </a:bodyPr>
          <a:lstStyle/>
          <a:p>
            <a:pPr algn="ctr"/>
            <a:r>
              <a:rPr lang="vi-VN" sz="1500" dirty="0">
                <a:solidFill>
                  <a:schemeClr val="bg1"/>
                </a:solidFill>
              </a:rPr>
              <a:t>Thuốc trừ sâu sinh học từ nấm mốc</a:t>
            </a:r>
          </a:p>
        </p:txBody>
      </p:sp>
    </p:spTree>
    <p:extLst>
      <p:ext uri="{BB962C8B-B14F-4D97-AF65-F5344CB8AC3E}">
        <p14:creationId xmlns:p14="http://schemas.microsoft.com/office/powerpoint/2010/main" val="1034447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Box 234"/>
          <p:cNvSpPr txBox="1"/>
          <p:nvPr/>
        </p:nvSpPr>
        <p:spPr>
          <a:xfrm>
            <a:off x="162837" y="247285"/>
            <a:ext cx="8843377" cy="4490140"/>
          </a:xfrm>
          <a:prstGeom prst="rect">
            <a:avLst/>
          </a:prstGeom>
          <a:noFill/>
        </p:spPr>
        <p:txBody>
          <a:bodyPr wrap="square" rtlCol="0">
            <a:spAutoFit/>
          </a:bodyPr>
          <a:lstStyle/>
          <a:p>
            <a:pPr algn="just">
              <a:lnSpc>
                <a:spcPct val="150000"/>
              </a:lnSpc>
              <a:buFont typeface="Wingdings" panose="05000000000000000000" pitchFamily="2" charset="2"/>
              <a:buChar char="q"/>
            </a:pPr>
            <a:r>
              <a:rPr lang="en-US" sz="2500" dirty="0">
                <a:solidFill>
                  <a:schemeClr val="bg1"/>
                </a:solidFill>
              </a:rPr>
              <a:t> </a:t>
            </a:r>
            <a:r>
              <a:rPr lang="vi-VN" sz="2400" dirty="0" err="1">
                <a:solidFill>
                  <a:schemeClr val="bg1"/>
                </a:solidFill>
              </a:rPr>
              <a:t>Một</a:t>
            </a:r>
            <a:r>
              <a:rPr lang="vi-VN" sz="2400" dirty="0">
                <a:solidFill>
                  <a:schemeClr val="bg1"/>
                </a:solidFill>
              </a:rPr>
              <a:t> số nấm dùng làm thức ăn: nấm rơm, nấm hương, nấm mộc nhĩ,….</a:t>
            </a:r>
          </a:p>
          <a:p>
            <a:pPr algn="just">
              <a:lnSpc>
                <a:spcPct val="150000"/>
              </a:lnSpc>
              <a:buFont typeface="Wingdings" panose="05000000000000000000" pitchFamily="2" charset="2"/>
              <a:buChar char="q"/>
            </a:pPr>
            <a:r>
              <a:rPr lang="en-US" sz="2400" dirty="0">
                <a:solidFill>
                  <a:schemeClr val="bg1"/>
                </a:solidFill>
              </a:rPr>
              <a:t> </a:t>
            </a:r>
            <a:r>
              <a:rPr lang="vi-VN" sz="2400" dirty="0" err="1">
                <a:solidFill>
                  <a:schemeClr val="bg1"/>
                </a:solidFill>
              </a:rPr>
              <a:t>Nấm</a:t>
            </a:r>
            <a:r>
              <a:rPr lang="vi-VN" sz="2400" dirty="0">
                <a:solidFill>
                  <a:schemeClr val="bg1"/>
                </a:solidFill>
              </a:rPr>
              <a:t> được sử dụng làm tác nhân lên men trong sản xuất rượu, bia, bánh mì,…; nấm men</a:t>
            </a:r>
          </a:p>
          <a:p>
            <a:pPr algn="just">
              <a:lnSpc>
                <a:spcPct val="150000"/>
              </a:lnSpc>
              <a:buFont typeface="Wingdings" panose="05000000000000000000" pitchFamily="2" charset="2"/>
              <a:buChar char="q"/>
            </a:pPr>
            <a:r>
              <a:rPr lang="en-US" sz="2400" dirty="0">
                <a:solidFill>
                  <a:schemeClr val="bg1"/>
                </a:solidFill>
              </a:rPr>
              <a:t> </a:t>
            </a:r>
            <a:r>
              <a:rPr lang="vi-VN" sz="2400" dirty="0" err="1">
                <a:solidFill>
                  <a:schemeClr val="bg1"/>
                </a:solidFill>
              </a:rPr>
              <a:t>Nấm</a:t>
            </a:r>
            <a:r>
              <a:rPr lang="vi-VN" sz="2400" dirty="0">
                <a:solidFill>
                  <a:schemeClr val="bg1"/>
                </a:solidFill>
              </a:rPr>
              <a:t> được sử dụng làm thực phẩm chức năng bổ dưỡng cơ thể: nấm linh chi, nấm vân chi,….</a:t>
            </a:r>
          </a:p>
          <a:p>
            <a:pPr algn="just">
              <a:lnSpc>
                <a:spcPct val="150000"/>
              </a:lnSpc>
              <a:buFont typeface="Wingdings" panose="05000000000000000000" pitchFamily="2" charset="2"/>
              <a:buChar char="q"/>
            </a:pPr>
            <a:r>
              <a:rPr lang="en-US" sz="2400" dirty="0">
                <a:solidFill>
                  <a:schemeClr val="bg1"/>
                </a:solidFill>
              </a:rPr>
              <a:t> </a:t>
            </a:r>
            <a:r>
              <a:rPr lang="vi-VN" sz="2400" dirty="0" err="1">
                <a:solidFill>
                  <a:schemeClr val="bg1"/>
                </a:solidFill>
              </a:rPr>
              <a:t>Nấm</a:t>
            </a:r>
            <a:r>
              <a:rPr lang="vi-VN" sz="2400" dirty="0">
                <a:solidFill>
                  <a:schemeClr val="bg1"/>
                </a:solidFill>
              </a:rPr>
              <a:t> được sử dụng làm thuốc trừ sâu sinh học: một số nấm có khả năng kí sinh trên cơ thể sâu làm ngưng trệ các quá trình sống của sâu.</a:t>
            </a:r>
          </a:p>
        </p:txBody>
      </p:sp>
    </p:spTree>
    <p:extLst>
      <p:ext uri="{BB962C8B-B14F-4D97-AF65-F5344CB8AC3E}">
        <p14:creationId xmlns:p14="http://schemas.microsoft.com/office/powerpoint/2010/main" val="58601244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5"/>
                                        </p:tgtEl>
                                      </p:cBhvr>
                                    </p:animEffect>
                                    <p:animScale>
                                      <p:cBhvr>
                                        <p:cTn id="7" dur="250" autoRev="1" fill="hold"/>
                                        <p:tgtEl>
                                          <p:spTgt spid="2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10281" y="1626379"/>
            <a:ext cx="6858000" cy="1790700"/>
          </a:xfrm>
          <a:noFill/>
          <a:ln>
            <a:noFill/>
          </a:ln>
          <a:scene3d>
            <a:camera prst="orthographicFront"/>
            <a:lightRig rig="threePt" dir="t"/>
          </a:scene3d>
          <a:sp3d extrusionH="69850" prstMaterial="softEdge">
            <a:bevelT w="152400" h="50800" prst="softRound"/>
            <a:bevelB w="152400" h="50800" prst="softRound"/>
          </a:sp3d>
        </p:spPr>
        <p:txBody>
          <a:bodyPr>
            <a:normAutofit/>
          </a:bodyPr>
          <a:lstStyle/>
          <a:p>
            <a:pPr algn="ctr"/>
            <a:r>
              <a:rPr lang="en-US" sz="4050" dirty="0">
                <a:solidFill>
                  <a:schemeClr val="bg1"/>
                </a:solidFill>
                <a:latin typeface="Times New Roman" panose="02020603050405020304" pitchFamily="18" charset="0"/>
                <a:cs typeface="Times New Roman" panose="02020603050405020304" pitchFamily="18" charset="0"/>
              </a:rPr>
              <a:t>MỘT SỐ BỆNH DO NẤM</a:t>
            </a:r>
          </a:p>
        </p:txBody>
      </p:sp>
      <p:pic>
        <p:nvPicPr>
          <p:cNvPr id="11266" name="Picture 2" descr="Bị lang ben ở lưng và cách trị đơn giản ai cũng làm đượ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864" y="245702"/>
            <a:ext cx="2896089" cy="193826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ệnh da do nấm Candida - Candidosis | DA LIỄU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9585" r="6994"/>
          <a:stretch/>
        </p:blipFill>
        <p:spPr bwMode="auto">
          <a:xfrm>
            <a:off x="3008377" y="3002516"/>
            <a:ext cx="2825146"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ác sĩ hướng dẫn điều trị các bệnh do nấm Candida gây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3" y="2964938"/>
            <a:ext cx="2186194" cy="188292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ệnh da do nấm sợ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997" y="269383"/>
            <a:ext cx="5420150" cy="18829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2201" r="3209" b="3366"/>
          <a:stretch/>
        </p:blipFill>
        <p:spPr>
          <a:xfrm>
            <a:off x="6066658" y="2977464"/>
            <a:ext cx="2762323" cy="1790700"/>
          </a:xfrm>
          <a:prstGeom prst="rect">
            <a:avLst/>
          </a:prstGeom>
        </p:spPr>
      </p:pic>
    </p:spTree>
    <p:extLst>
      <p:ext uri="{BB962C8B-B14F-4D97-AF65-F5344CB8AC3E}">
        <p14:creationId xmlns:p14="http://schemas.microsoft.com/office/powerpoint/2010/main" val="377155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p:cTn id="21" dur="500" fill="hold"/>
                                        <p:tgtEl>
                                          <p:spTgt spid="11276"/>
                                        </p:tgtEl>
                                        <p:attrNameLst>
                                          <p:attrName>ppt_w</p:attrName>
                                        </p:attrNameLst>
                                      </p:cBhvr>
                                      <p:tavLst>
                                        <p:tav tm="0">
                                          <p:val>
                                            <p:fltVal val="0"/>
                                          </p:val>
                                        </p:tav>
                                        <p:tav tm="100000">
                                          <p:val>
                                            <p:strVal val="#ppt_w"/>
                                          </p:val>
                                        </p:tav>
                                      </p:tavLst>
                                    </p:anim>
                                    <p:anim calcmode="lin" valueType="num">
                                      <p:cBhvr>
                                        <p:cTn id="22" dur="500" fill="hold"/>
                                        <p:tgtEl>
                                          <p:spTgt spid="11276"/>
                                        </p:tgtEl>
                                        <p:attrNameLst>
                                          <p:attrName>ppt_h</p:attrName>
                                        </p:attrNameLst>
                                      </p:cBhvr>
                                      <p:tavLst>
                                        <p:tav tm="0">
                                          <p:val>
                                            <p:fltVal val="0"/>
                                          </p:val>
                                        </p:tav>
                                        <p:tav tm="100000">
                                          <p:val>
                                            <p:strVal val="#ppt_h"/>
                                          </p:val>
                                        </p:tav>
                                      </p:tavLst>
                                    </p:anim>
                                    <p:animEffect transition="in" filter="fade">
                                      <p:cBhvr>
                                        <p:cTn id="23" dur="500"/>
                                        <p:tgtEl>
                                          <p:spTgt spid="1127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270"/>
                                        </p:tgtEl>
                                        <p:attrNameLst>
                                          <p:attrName>style.visibility</p:attrName>
                                        </p:attrNameLst>
                                      </p:cBhvr>
                                      <p:to>
                                        <p:strVal val="visible"/>
                                      </p:to>
                                    </p:set>
                                    <p:anim calcmode="lin" valueType="num">
                                      <p:cBhvr>
                                        <p:cTn id="28" dur="500" fill="hold"/>
                                        <p:tgtEl>
                                          <p:spTgt spid="11270"/>
                                        </p:tgtEl>
                                        <p:attrNameLst>
                                          <p:attrName>ppt_w</p:attrName>
                                        </p:attrNameLst>
                                      </p:cBhvr>
                                      <p:tavLst>
                                        <p:tav tm="0">
                                          <p:val>
                                            <p:fltVal val="0"/>
                                          </p:val>
                                        </p:tav>
                                        <p:tav tm="100000">
                                          <p:val>
                                            <p:strVal val="#ppt_w"/>
                                          </p:val>
                                        </p:tav>
                                      </p:tavLst>
                                    </p:anim>
                                    <p:anim calcmode="lin" valueType="num">
                                      <p:cBhvr>
                                        <p:cTn id="29" dur="500" fill="hold"/>
                                        <p:tgtEl>
                                          <p:spTgt spid="11270"/>
                                        </p:tgtEl>
                                        <p:attrNameLst>
                                          <p:attrName>ppt_h</p:attrName>
                                        </p:attrNameLst>
                                      </p:cBhvr>
                                      <p:tavLst>
                                        <p:tav tm="0">
                                          <p:val>
                                            <p:fltVal val="0"/>
                                          </p:val>
                                        </p:tav>
                                        <p:tav tm="100000">
                                          <p:val>
                                            <p:strVal val="#ppt_h"/>
                                          </p:val>
                                        </p:tav>
                                      </p:tavLst>
                                    </p:anim>
                                    <p:animEffect transition="in" filter="fade">
                                      <p:cBhvr>
                                        <p:cTn id="30" dur="500"/>
                                        <p:tgtEl>
                                          <p:spTgt spid="1127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268"/>
                                        </p:tgtEl>
                                        <p:attrNameLst>
                                          <p:attrName>style.visibility</p:attrName>
                                        </p:attrNameLst>
                                      </p:cBhvr>
                                      <p:to>
                                        <p:strVal val="visible"/>
                                      </p:to>
                                    </p:set>
                                    <p:anim calcmode="lin" valueType="num">
                                      <p:cBhvr>
                                        <p:cTn id="35" dur="500" fill="hold"/>
                                        <p:tgtEl>
                                          <p:spTgt spid="11268"/>
                                        </p:tgtEl>
                                        <p:attrNameLst>
                                          <p:attrName>ppt_w</p:attrName>
                                        </p:attrNameLst>
                                      </p:cBhvr>
                                      <p:tavLst>
                                        <p:tav tm="0">
                                          <p:val>
                                            <p:fltVal val="0"/>
                                          </p:val>
                                        </p:tav>
                                        <p:tav tm="100000">
                                          <p:val>
                                            <p:strVal val="#ppt_w"/>
                                          </p:val>
                                        </p:tav>
                                      </p:tavLst>
                                    </p:anim>
                                    <p:anim calcmode="lin" valueType="num">
                                      <p:cBhvr>
                                        <p:cTn id="36" dur="500" fill="hold"/>
                                        <p:tgtEl>
                                          <p:spTgt spid="11268"/>
                                        </p:tgtEl>
                                        <p:attrNameLst>
                                          <p:attrName>ppt_h</p:attrName>
                                        </p:attrNameLst>
                                      </p:cBhvr>
                                      <p:tavLst>
                                        <p:tav tm="0">
                                          <p:val>
                                            <p:fltVal val="0"/>
                                          </p:val>
                                        </p:tav>
                                        <p:tav tm="100000">
                                          <p:val>
                                            <p:strVal val="#ppt_h"/>
                                          </p:val>
                                        </p:tav>
                                      </p:tavLst>
                                    </p:anim>
                                    <p:animEffect transition="in" filter="fade">
                                      <p:cBhvr>
                                        <p:cTn id="37" dur="500"/>
                                        <p:tgtEl>
                                          <p:spTgt spid="1126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93234" y="226480"/>
            <a:ext cx="8669414" cy="1906283"/>
            <a:chOff x="257645" y="301973"/>
            <a:chExt cx="11559218" cy="2541711"/>
          </a:xfrm>
        </p:grpSpPr>
        <p:grpSp>
          <p:nvGrpSpPr>
            <p:cNvPr id="8" name="Group 7"/>
            <p:cNvGrpSpPr/>
            <p:nvPr/>
          </p:nvGrpSpPr>
          <p:grpSpPr>
            <a:xfrm>
              <a:off x="257645" y="301973"/>
              <a:ext cx="11559217" cy="1952433"/>
              <a:chOff x="257645" y="301973"/>
              <a:chExt cx="11559217" cy="1952433"/>
            </a:xfrm>
          </p:grpSpPr>
          <p:pic>
            <p:nvPicPr>
              <p:cNvPr id="4" name="Picture 3"/>
              <p:cNvPicPr>
                <a:picLocks noChangeAspect="1"/>
              </p:cNvPicPr>
              <p:nvPr/>
            </p:nvPicPr>
            <p:blipFill>
              <a:blip r:embed="rId2"/>
              <a:stretch>
                <a:fillRect/>
              </a:stretch>
            </p:blipFill>
            <p:spPr>
              <a:xfrm>
                <a:off x="257645" y="301973"/>
                <a:ext cx="2766909" cy="1952433"/>
              </a:xfrm>
              <a:prstGeom prst="rect">
                <a:avLst/>
              </a:prstGeom>
            </p:spPr>
          </p:pic>
          <p:pic>
            <p:nvPicPr>
              <p:cNvPr id="5" name="Picture 4"/>
              <p:cNvPicPr>
                <a:picLocks noChangeAspect="1"/>
              </p:cNvPicPr>
              <p:nvPr/>
            </p:nvPicPr>
            <p:blipFill>
              <a:blip r:embed="rId3"/>
              <a:stretch>
                <a:fillRect/>
              </a:stretch>
            </p:blipFill>
            <p:spPr>
              <a:xfrm>
                <a:off x="3206680" y="301973"/>
                <a:ext cx="2820181" cy="1952433"/>
              </a:xfrm>
              <a:prstGeom prst="rect">
                <a:avLst/>
              </a:prstGeom>
            </p:spPr>
          </p:pic>
          <p:pic>
            <p:nvPicPr>
              <p:cNvPr id="6" name="Picture 5"/>
              <p:cNvPicPr>
                <a:picLocks noChangeAspect="1"/>
              </p:cNvPicPr>
              <p:nvPr/>
            </p:nvPicPr>
            <p:blipFill>
              <a:blip r:embed="rId4"/>
              <a:stretch>
                <a:fillRect/>
              </a:stretch>
            </p:blipFill>
            <p:spPr>
              <a:xfrm>
                <a:off x="6208987" y="301973"/>
                <a:ext cx="2825571" cy="1952433"/>
              </a:xfrm>
              <a:prstGeom prst="rect">
                <a:avLst/>
              </a:prstGeom>
            </p:spPr>
          </p:pic>
          <p:pic>
            <p:nvPicPr>
              <p:cNvPr id="7" name="Picture 6"/>
              <p:cNvPicPr>
                <a:picLocks noChangeAspect="1"/>
              </p:cNvPicPr>
              <p:nvPr/>
            </p:nvPicPr>
            <p:blipFill rotWithShape="1">
              <a:blip r:embed="rId5"/>
              <a:srcRect t="1884"/>
              <a:stretch/>
            </p:blipFill>
            <p:spPr>
              <a:xfrm>
                <a:off x="9216684" y="301973"/>
                <a:ext cx="2600178" cy="1948185"/>
              </a:xfrm>
              <a:prstGeom prst="rect">
                <a:avLst/>
              </a:prstGeom>
            </p:spPr>
          </p:pic>
        </p:grpSp>
        <p:sp>
          <p:nvSpPr>
            <p:cNvPr id="9" name="Rectangle 8"/>
            <p:cNvSpPr/>
            <p:nvPr/>
          </p:nvSpPr>
          <p:spPr>
            <a:xfrm>
              <a:off x="257645" y="2341266"/>
              <a:ext cx="2766909"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nấm da tay</a:t>
              </a:r>
            </a:p>
          </p:txBody>
        </p:sp>
        <p:sp>
          <p:nvSpPr>
            <p:cNvPr id="10" name="Rectangle 9"/>
            <p:cNvSpPr/>
            <p:nvPr/>
          </p:nvSpPr>
          <p:spPr>
            <a:xfrm>
              <a:off x="3206680"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nấm mốc cá</a:t>
              </a:r>
            </a:p>
          </p:txBody>
        </p:sp>
        <p:sp>
          <p:nvSpPr>
            <p:cNvPr id="11" name="Rectangle 10"/>
            <p:cNvSpPr/>
            <p:nvPr/>
          </p:nvSpPr>
          <p:spPr>
            <a:xfrm>
              <a:off x="6208987"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viêm phổi do nấm</a:t>
              </a:r>
            </a:p>
          </p:txBody>
        </p:sp>
        <p:sp>
          <p:nvSpPr>
            <p:cNvPr id="12" name="Rectangle 11"/>
            <p:cNvSpPr/>
            <p:nvPr/>
          </p:nvSpPr>
          <p:spPr>
            <a:xfrm>
              <a:off x="9106683" y="2341266"/>
              <a:ext cx="2710180"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mốc xám dâu tây</a:t>
              </a:r>
            </a:p>
          </p:txBody>
        </p:sp>
      </p:grpSp>
      <p:sp>
        <p:nvSpPr>
          <p:cNvPr id="14" name="TextBox 13"/>
          <p:cNvSpPr txBox="1"/>
          <p:nvPr/>
        </p:nvSpPr>
        <p:spPr>
          <a:xfrm>
            <a:off x="97972" y="2253343"/>
            <a:ext cx="2170444" cy="1458861"/>
          </a:xfrm>
          <a:prstGeom prst="rect">
            <a:avLst/>
          </a:prstGeom>
          <a:noFill/>
        </p:spPr>
        <p:txBody>
          <a:bodyPr wrap="square" rtlCol="0">
            <a:spAutoFit/>
          </a:bodyPr>
          <a:lstStyle/>
          <a:p>
            <a:pPr algn="just">
              <a:lnSpc>
                <a:spcPct val="120000"/>
              </a:lnSpc>
            </a:pPr>
            <a:r>
              <a:rPr lang="vi-VN" sz="1500" dirty="0">
                <a:solidFill>
                  <a:srgbClr val="FFFF00"/>
                </a:solidFill>
              </a:rPr>
              <a:t>Biểu hiện: xuất hiện mảng da màu đỏ kèm vảy, ngứa, nhức, cảm giác nóng rát l</a:t>
            </a:r>
            <a:r>
              <a:rPr lang="en-US" sz="1500" dirty="0">
                <a:solidFill>
                  <a:srgbClr val="FFFF00"/>
                </a:solidFill>
              </a:rPr>
              <a:t>ò</a:t>
            </a:r>
            <a:r>
              <a:rPr lang="vi-VN" sz="1500" dirty="0">
                <a:solidFill>
                  <a:srgbClr val="FFFF00"/>
                </a:solidFill>
              </a:rPr>
              <a:t>ng bàn tay.</a:t>
            </a:r>
          </a:p>
        </p:txBody>
      </p:sp>
      <p:sp>
        <p:nvSpPr>
          <p:cNvPr id="15" name="TextBox 14"/>
          <p:cNvSpPr txBox="1"/>
          <p:nvPr/>
        </p:nvSpPr>
        <p:spPr>
          <a:xfrm>
            <a:off x="2349702" y="2253343"/>
            <a:ext cx="2170444" cy="1735860"/>
          </a:xfrm>
          <a:prstGeom prst="rect">
            <a:avLst/>
          </a:prstGeom>
          <a:noFill/>
        </p:spPr>
        <p:txBody>
          <a:bodyPr wrap="square" rtlCol="0">
            <a:spAutoFit/>
          </a:bodyPr>
          <a:lstStyle/>
          <a:p>
            <a:pPr algn="just">
              <a:lnSpc>
                <a:spcPct val="120000"/>
              </a:lnSpc>
            </a:pPr>
            <a:r>
              <a:rPr lang="vi-VN" sz="1500" dirty="0">
                <a:solidFill>
                  <a:srgbClr val="FFFF00"/>
                </a:solidFill>
              </a:rPr>
              <a:t>Biểu hiện: trên da xuất hiện vùng trắng xám, sau đó nấm phát triển thành các búi trắng như bông, cá bơi lội bất thường, da tróc vẩy.</a:t>
            </a:r>
          </a:p>
        </p:txBody>
      </p:sp>
      <p:sp>
        <p:nvSpPr>
          <p:cNvPr id="16" name="TextBox 15"/>
          <p:cNvSpPr txBox="1"/>
          <p:nvPr/>
        </p:nvSpPr>
        <p:spPr>
          <a:xfrm>
            <a:off x="4601433" y="2253343"/>
            <a:ext cx="2170444" cy="904863"/>
          </a:xfrm>
          <a:prstGeom prst="rect">
            <a:avLst/>
          </a:prstGeom>
          <a:noFill/>
        </p:spPr>
        <p:txBody>
          <a:bodyPr wrap="square" rtlCol="0">
            <a:spAutoFit/>
          </a:bodyPr>
          <a:lstStyle/>
          <a:p>
            <a:pPr algn="just">
              <a:lnSpc>
                <a:spcPct val="120000"/>
              </a:lnSpc>
            </a:pPr>
            <a:r>
              <a:rPr lang="vi-VN" sz="1500" dirty="0">
                <a:solidFill>
                  <a:srgbClr val="FFFF00"/>
                </a:solidFill>
              </a:rPr>
              <a:t>Biểu hiện: sốt cao kéo dài, ho khan, đau ngực, khó chịu ở ngực.</a:t>
            </a:r>
          </a:p>
        </p:txBody>
      </p:sp>
      <p:sp>
        <p:nvSpPr>
          <p:cNvPr id="17" name="TextBox 16"/>
          <p:cNvSpPr txBox="1"/>
          <p:nvPr/>
        </p:nvSpPr>
        <p:spPr>
          <a:xfrm>
            <a:off x="6830013" y="2253343"/>
            <a:ext cx="2170444" cy="2012859"/>
          </a:xfrm>
          <a:prstGeom prst="rect">
            <a:avLst/>
          </a:prstGeom>
          <a:noFill/>
        </p:spPr>
        <p:txBody>
          <a:bodyPr wrap="square" rtlCol="0">
            <a:spAutoFit/>
          </a:bodyPr>
          <a:lstStyle/>
          <a:p>
            <a:pPr algn="just">
              <a:lnSpc>
                <a:spcPct val="120000"/>
              </a:lnSpc>
            </a:pPr>
            <a:r>
              <a:rPr lang="vi-VN" sz="1500" dirty="0">
                <a:solidFill>
                  <a:srgbClr val="FFFF00"/>
                </a:solidFill>
              </a:rPr>
              <a:t>Biểu hiện: đầu tiên là những đốm nâu sang xuất hiện, sau đó lan rộng cả quả, phủ một lớp mốc xám và làm cho quả bị khô; hoa và quả non có thể bị nhiễm bệnh.</a:t>
            </a:r>
          </a:p>
        </p:txBody>
      </p:sp>
      <p:sp>
        <p:nvSpPr>
          <p:cNvPr id="19" name="Rounded Rectangle 18"/>
          <p:cNvSpPr/>
          <p:nvPr/>
        </p:nvSpPr>
        <p:spPr>
          <a:xfrm>
            <a:off x="2072640" y="4368986"/>
            <a:ext cx="4596559" cy="365509"/>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bg1"/>
                </a:solidFill>
              </a:rPr>
              <a:t>Một</a:t>
            </a:r>
            <a:r>
              <a:rPr lang="vi-VN" sz="2000" b="1" i="1" dirty="0">
                <a:solidFill>
                  <a:schemeClr val="bg1"/>
                </a:solidFill>
              </a:rPr>
              <a:t> </a:t>
            </a:r>
            <a:r>
              <a:rPr lang="vi-VN" sz="2000" b="1" i="1" dirty="0" err="1">
                <a:solidFill>
                  <a:schemeClr val="bg1"/>
                </a:solidFill>
              </a:rPr>
              <a:t>số</a:t>
            </a:r>
            <a:r>
              <a:rPr lang="vi-VN" sz="2000" b="1" i="1" dirty="0">
                <a:solidFill>
                  <a:schemeClr val="bg1"/>
                </a:solidFill>
              </a:rPr>
              <a:t> </a:t>
            </a:r>
            <a:r>
              <a:rPr lang="vi-VN" sz="2000" b="1" i="1" dirty="0" err="1">
                <a:solidFill>
                  <a:schemeClr val="bg1"/>
                </a:solidFill>
              </a:rPr>
              <a:t>bệnh</a:t>
            </a:r>
            <a:r>
              <a:rPr lang="vi-VN" sz="2000" b="1" i="1" dirty="0">
                <a:solidFill>
                  <a:schemeClr val="bg1"/>
                </a:solidFill>
              </a:rPr>
              <a:t> do </a:t>
            </a:r>
            <a:r>
              <a:rPr lang="vi-VN" sz="2000" b="1" i="1" dirty="0" err="1">
                <a:solidFill>
                  <a:schemeClr val="bg1"/>
                </a:solidFill>
              </a:rPr>
              <a:t>nấm</a:t>
            </a:r>
            <a:r>
              <a:rPr lang="vi-VN" sz="2000" b="1" i="1" dirty="0">
                <a:solidFill>
                  <a:schemeClr val="bg1"/>
                </a:solidFill>
              </a:rPr>
              <a:t> gây ra</a:t>
            </a:r>
          </a:p>
        </p:txBody>
      </p:sp>
      <p:sp>
        <p:nvSpPr>
          <p:cNvPr id="21" name="Cloud 8">
            <a:extLst>
              <a:ext uri="{FF2B5EF4-FFF2-40B4-BE49-F238E27FC236}">
                <a16:creationId xmlns:a16="http://schemas.microsoft.com/office/drawing/2014/main" id="{E878B841-3D5A-4463-8D26-DCDA7B55C944}"/>
              </a:ext>
            </a:extLst>
          </p:cNvPr>
          <p:cNvSpPr/>
          <p:nvPr/>
        </p:nvSpPr>
        <p:spPr>
          <a:xfrm>
            <a:off x="660957" y="142241"/>
            <a:ext cx="7048690" cy="4128232"/>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Em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hãy</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nêu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một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số</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biểu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hiện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của</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một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số</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bệnh</a:t>
            </a:r>
            <a:r>
              <a:rPr lang="en-US" sz="4000" dirty="0">
                <a:latin typeface="#9Slide03 Roboto Condensed Ligh" panose="02000000000000000000" pitchFamily="2" charset="0"/>
                <a:ea typeface="#9Slide03 Roboto Condensed Ligh" panose="02000000000000000000" pitchFamily="2" charset="0"/>
              </a:rPr>
              <a:t> do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gây</a:t>
            </a:r>
            <a:r>
              <a:rPr lang="en-US" sz="4000" dirty="0">
                <a:latin typeface="#9Slide03 Roboto Condensed Ligh" panose="02000000000000000000" pitchFamily="2" charset="0"/>
                <a:ea typeface="#9Slide03 Roboto Condensed Ligh" panose="02000000000000000000" pitchFamily="2" charset="0"/>
              </a:rPr>
              <a:t> ra </a:t>
            </a:r>
            <a:r>
              <a:rPr lang="en-US" sz="4000" dirty="0" err="1">
                <a:latin typeface="#9Slide03 Roboto Condensed Ligh" panose="02000000000000000000" pitchFamily="2" charset="0"/>
                <a:ea typeface="#9Slide03 Roboto Condensed Ligh" panose="02000000000000000000" pitchFamily="2" charset="0"/>
              </a:rPr>
              <a:t>sau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đây</a:t>
            </a:r>
            <a:r>
              <a:rPr lang="en-US" sz="4000" dirty="0">
                <a:latin typeface="#9Slide03 Roboto Condensed Ligh" panose="02000000000000000000" pitchFamily="2" charset="0"/>
                <a:ea typeface="#9Slide03 Roboto Condensed Ligh" panose="02000000000000000000" pitchFamily="2" charset="0"/>
              </a:rPr>
              <a:t>?</a:t>
            </a:r>
            <a:endParaRPr lang="vi-VN" sz="4000" dirty="0">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205418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9" grpId="0"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694" y="699247"/>
            <a:ext cx="2816763" cy="1700459"/>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2100" b="1" dirty="0">
                <a:latin typeface="#9Slide03 FS Neusa Bold" panose="00000800000000000000" pitchFamily="2" charset="0"/>
              </a:rPr>
              <a:t>      </a:t>
            </a:r>
            <a:r>
              <a:rPr lang="vi-VN" sz="2100" b="1" dirty="0" err="1">
                <a:latin typeface="#9Slide03 FS Neusa Bold" panose="00000800000000000000" pitchFamily="2" charset="0"/>
              </a:rPr>
              <a:t>Từ</a:t>
            </a:r>
            <a:r>
              <a:rPr lang="vi-VN" sz="2100" b="1" dirty="0">
                <a:latin typeface="#9Slide03 FS Neusa Bold" panose="00000800000000000000" pitchFamily="2" charset="0"/>
              </a:rPr>
              <a:t> những thông tin </a:t>
            </a:r>
            <a:r>
              <a:rPr lang="en-US" sz="2100" b="1" dirty="0">
                <a:latin typeface="#9Slide03 FS Neusa Bold" panose="00000800000000000000" pitchFamily="2" charset="0"/>
              </a:rPr>
              <a:t>ở </a:t>
            </a:r>
            <a:r>
              <a:rPr lang="vi-VN" sz="2100" b="1" dirty="0" err="1">
                <a:latin typeface="#9Slide03 FS Neusa Bold" panose="00000800000000000000" pitchFamily="2" charset="0"/>
              </a:rPr>
              <a:t>hình</a:t>
            </a:r>
            <a:r>
              <a:rPr lang="en-US" sz="2100" b="1" dirty="0">
                <a:latin typeface="#9Slide03 FS Neusa Bold" panose="00000800000000000000" pitchFamily="2" charset="0"/>
              </a:rPr>
              <a:t> </a:t>
            </a:r>
            <a:r>
              <a:rPr lang="en-US" sz="2100" b="1" dirty="0" err="1">
                <a:latin typeface="#9Slide03 FS Neusa Bold" panose="00000800000000000000" pitchFamily="2" charset="0"/>
              </a:rPr>
              <a:t>bên</a:t>
            </a:r>
            <a:r>
              <a:rPr lang="vi-VN" sz="2100" b="1" dirty="0">
                <a:latin typeface="#9Slide03 FS Neusa Bold" panose="00000800000000000000" pitchFamily="2" charset="0"/>
              </a:rPr>
              <a:t>, hãy nêu con đường lây truyền bệnh do nấm gây ra</a:t>
            </a:r>
            <a:r>
              <a:rPr lang="en-US" sz="2100" b="1" dirty="0">
                <a:latin typeface="#9Slide03 FS Neusa Bold" panose="00000800000000000000" pitchFamily="2" charset="0"/>
              </a:rPr>
              <a:t>?</a:t>
            </a:r>
            <a:endParaRPr lang="vi-VN" sz="2100" b="1" dirty="0">
              <a:latin typeface="#9Slide03 FS Neusa Bold" panose="00000800000000000000" pitchFamily="2" charset="0"/>
            </a:endParaRPr>
          </a:p>
        </p:txBody>
      </p:sp>
      <p:grpSp>
        <p:nvGrpSpPr>
          <p:cNvPr id="19" name="Nhóm 18">
            <a:extLst>
              <a:ext uri="{FF2B5EF4-FFF2-40B4-BE49-F238E27FC236}">
                <a16:creationId xmlns:a16="http://schemas.microsoft.com/office/drawing/2014/main" id="{5B4545FC-1CB0-4984-87FD-DF86C78B8B08}"/>
              </a:ext>
            </a:extLst>
          </p:cNvPr>
          <p:cNvGrpSpPr/>
          <p:nvPr/>
        </p:nvGrpSpPr>
        <p:grpSpPr>
          <a:xfrm>
            <a:off x="3391381" y="384963"/>
            <a:ext cx="5448925" cy="3896248"/>
            <a:chOff x="97010" y="768701"/>
            <a:chExt cx="5448925" cy="3896248"/>
          </a:xfrm>
        </p:grpSpPr>
        <p:pic>
          <p:nvPicPr>
            <p:cNvPr id="3" name="Picture 2"/>
            <p:cNvPicPr>
              <a:picLocks noChangeAspect="1"/>
            </p:cNvPicPr>
            <p:nvPr/>
          </p:nvPicPr>
          <p:blipFill>
            <a:blip r:embed="rId2"/>
            <a:stretch>
              <a:fillRect/>
            </a:stretch>
          </p:blipFill>
          <p:spPr>
            <a:xfrm>
              <a:off x="97010" y="768701"/>
              <a:ext cx="5448924" cy="3896248"/>
            </a:xfrm>
            <a:prstGeom prst="rect">
              <a:avLst/>
            </a:prstGeom>
            <a:scene3d>
              <a:camera prst="orthographicFront"/>
              <a:lightRig rig="threePt" dir="t"/>
            </a:scene3d>
            <a:sp3d>
              <a:bevelB w="101600" prst="riblet"/>
            </a:sp3d>
          </p:spPr>
        </p:pic>
        <p:sp>
          <p:nvSpPr>
            <p:cNvPr id="11" name="TextBox 10"/>
            <p:cNvSpPr txBox="1"/>
            <p:nvPr/>
          </p:nvSpPr>
          <p:spPr>
            <a:xfrm>
              <a:off x="203479" y="2234561"/>
              <a:ext cx="1431890"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vật nuôi nhiễm bệnh</a:t>
              </a:r>
            </a:p>
          </p:txBody>
        </p:sp>
        <p:sp>
          <p:nvSpPr>
            <p:cNvPr id="12" name="TextBox 11"/>
            <p:cNvSpPr txBox="1"/>
            <p:nvPr/>
          </p:nvSpPr>
          <p:spPr>
            <a:xfrm>
              <a:off x="2131233" y="2189639"/>
              <a:ext cx="1625756"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cơ thể nhiễm bệnh</a:t>
              </a:r>
            </a:p>
          </p:txBody>
        </p:sp>
        <p:sp>
          <p:nvSpPr>
            <p:cNvPr id="13" name="TextBox 12"/>
            <p:cNvSpPr txBox="1"/>
            <p:nvPr/>
          </p:nvSpPr>
          <p:spPr>
            <a:xfrm>
              <a:off x="4158613" y="2234560"/>
              <a:ext cx="1387322"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Dùng chung đồ với người bệnh</a:t>
              </a:r>
            </a:p>
          </p:txBody>
        </p:sp>
        <p:sp>
          <p:nvSpPr>
            <p:cNvPr id="14" name="TextBox 13"/>
            <p:cNvSpPr txBox="1"/>
            <p:nvPr/>
          </p:nvSpPr>
          <p:spPr>
            <a:xfrm>
              <a:off x="3971611" y="4150542"/>
              <a:ext cx="1569446"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bụi, đất chứa nấm gây bệnh</a:t>
              </a:r>
            </a:p>
          </p:txBody>
        </p:sp>
        <p:sp>
          <p:nvSpPr>
            <p:cNvPr id="15" name="TextBox 14"/>
            <p:cNvSpPr txBox="1"/>
            <p:nvPr/>
          </p:nvSpPr>
          <p:spPr>
            <a:xfrm>
              <a:off x="162979" y="4173294"/>
              <a:ext cx="1710732"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môi trường ô nhiễm</a:t>
              </a:r>
            </a:p>
          </p:txBody>
        </p:sp>
        <p:sp>
          <p:nvSpPr>
            <p:cNvPr id="16" name="TextBox 15"/>
            <p:cNvSpPr txBox="1"/>
            <p:nvPr/>
          </p:nvSpPr>
          <p:spPr>
            <a:xfrm>
              <a:off x="2485651" y="4265626"/>
              <a:ext cx="933786" cy="276999"/>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Nấm mốc</a:t>
              </a:r>
            </a:p>
          </p:txBody>
        </p:sp>
      </p:grpSp>
      <p:sp>
        <p:nvSpPr>
          <p:cNvPr id="17" name="TextBox 16"/>
          <p:cNvSpPr txBox="1"/>
          <p:nvPr/>
        </p:nvSpPr>
        <p:spPr>
          <a:xfrm>
            <a:off x="3475280" y="4407522"/>
            <a:ext cx="5268242" cy="400110"/>
          </a:xfrm>
          <a:prstGeom prst="rect">
            <a:avLst/>
          </a:prstGeom>
          <a:noFill/>
        </p:spPr>
        <p:txBody>
          <a:bodyPr wrap="square" rtlCol="0">
            <a:spAutoFit/>
          </a:bodyPr>
          <a:lstStyle/>
          <a:p>
            <a:pPr algn="ctr"/>
            <a:r>
              <a:rPr lang="vi-VN" sz="2000" b="1" i="1" dirty="0">
                <a:solidFill>
                  <a:srgbClr val="FFFF00"/>
                </a:solidFill>
              </a:rPr>
              <a:t>Các con đường lây truyền bệnh do nấm gây ra</a:t>
            </a:r>
          </a:p>
        </p:txBody>
      </p:sp>
    </p:spTree>
    <p:extLst>
      <p:ext uri="{BB962C8B-B14F-4D97-AF65-F5344CB8AC3E}">
        <p14:creationId xmlns:p14="http://schemas.microsoft.com/office/powerpoint/2010/main" val="38640460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4119" y="206188"/>
            <a:ext cx="8668870" cy="4667437"/>
            <a:chOff x="251209" y="2491991"/>
            <a:chExt cx="8552153" cy="3898762"/>
          </a:xfrm>
        </p:grpSpPr>
        <p:sp>
          <p:nvSpPr>
            <p:cNvPr id="3" name="Rounded Rectangle 2"/>
            <p:cNvSpPr/>
            <p:nvPr/>
          </p:nvSpPr>
          <p:spPr>
            <a:xfrm>
              <a:off x="251209" y="2491991"/>
              <a:ext cx="8552153" cy="3898762"/>
            </a:xfrm>
            <a:prstGeom prst="roundRect">
              <a:avLst>
                <a:gd name="adj" fmla="val 9193"/>
              </a:avLst>
            </a:prstGeom>
            <a:solidFill>
              <a:schemeClr val="tx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5" name="Rounded Rectangle 4"/>
            <p:cNvSpPr/>
            <p:nvPr/>
          </p:nvSpPr>
          <p:spPr>
            <a:xfrm>
              <a:off x="492368" y="2689788"/>
              <a:ext cx="8038682" cy="3469852"/>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just">
                <a:lnSpc>
                  <a:spcPct val="120000"/>
                </a:lnSpc>
                <a:buFont typeface="Wingdings" panose="05000000000000000000" pitchFamily="2" charset="2"/>
                <a:buChar char="v"/>
              </a:pPr>
              <a:r>
                <a:rPr lang="vi-VN" sz="2400" dirty="0">
                  <a:solidFill>
                    <a:schemeClr val="tx1"/>
                  </a:solidFill>
                  <a:latin typeface="Times New Roman" panose="02020603050405020304" pitchFamily="18" charset="0"/>
                  <a:cs typeface="Times New Roman" panose="02020603050405020304" pitchFamily="18" charset="0"/>
                </a:rPr>
                <a:t>Hạn chế tiếp xúc với mầm bệnh, nguồn bệnh, đặc biệt nơi môi trường ẩm mốc; </a:t>
              </a:r>
            </a:p>
            <a:p>
              <a:pPr marL="257175" indent="-257175" algn="just">
                <a:lnSpc>
                  <a:spcPct val="120000"/>
                </a:lnSpc>
                <a:buFont typeface="Wingdings" panose="05000000000000000000" pitchFamily="2" charset="2"/>
                <a:buChar char="v"/>
              </a:pPr>
              <a:r>
                <a:rPr lang="vi-VN" sz="2400" dirty="0">
                  <a:solidFill>
                    <a:schemeClr val="tx1"/>
                  </a:solidFill>
                  <a:latin typeface="Times New Roman" panose="02020603050405020304" pitchFamily="18" charset="0"/>
                  <a:cs typeface="Times New Roman" panose="02020603050405020304" pitchFamily="18" charset="0"/>
                </a:rPr>
                <a:t>Bảo hộ an toàn khi tiếp xúc với người bị nhiễm nấm hoặc khử trùng sau khi tiếp xúc với môi trường không an toàn với nấm mốc;</a:t>
              </a:r>
            </a:p>
            <a:p>
              <a:pPr marL="257175" indent="-257175" algn="just">
                <a:lnSpc>
                  <a:spcPct val="120000"/>
                </a:lnSpc>
                <a:buFont typeface="Wingdings" panose="05000000000000000000" pitchFamily="2" charset="2"/>
                <a:buChar char="v"/>
              </a:pPr>
              <a:r>
                <a:rPr lang="vi-VN" sz="2400" dirty="0">
                  <a:solidFill>
                    <a:schemeClr val="tx1"/>
                  </a:solidFill>
                  <a:latin typeface="Times New Roman" panose="02020603050405020304" pitchFamily="18" charset="0"/>
                  <a:cs typeface="Times New Roman" panose="02020603050405020304" pitchFamily="18" charset="0"/>
                </a:rPr>
                <a:t>Không dùng chung đồ với người bị nấm mốc, hoặc với người khác. Quần áo sau mặc cần giặt ngay, tránh treo trên giá vài ngày sau đó mặc lại;</a:t>
              </a:r>
            </a:p>
            <a:p>
              <a:pPr marL="257175" indent="-257175" algn="just">
                <a:lnSpc>
                  <a:spcPct val="120000"/>
                </a:lnSpc>
                <a:buFont typeface="Wingdings" panose="05000000000000000000" pitchFamily="2" charset="2"/>
                <a:buChar char="v"/>
              </a:pPr>
              <a:r>
                <a:rPr lang="vi-VN" sz="2400" dirty="0">
                  <a:solidFill>
                    <a:schemeClr val="tx1"/>
                  </a:solidFill>
                  <a:latin typeface="Times New Roman" panose="02020603050405020304" pitchFamily="18" charset="0"/>
                  <a:cs typeface="Times New Roman" panose="02020603050405020304" pitchFamily="18" charset="0"/>
                </a:rPr>
                <a:t>Vệ sinh cơ thể đúng cách, đúng thời điểm, an toàn;</a:t>
              </a:r>
            </a:p>
            <a:p>
              <a:pPr marL="257175" indent="-257175" algn="just">
                <a:lnSpc>
                  <a:spcPct val="120000"/>
                </a:lnSpc>
                <a:buFont typeface="Wingdings" panose="05000000000000000000" pitchFamily="2" charset="2"/>
                <a:buChar char="v"/>
              </a:pPr>
              <a:r>
                <a:rPr lang="vi-VN" sz="2400" dirty="0">
                  <a:solidFill>
                    <a:schemeClr val="tx1"/>
                  </a:solidFill>
                  <a:latin typeface="Times New Roman" panose="02020603050405020304" pitchFamily="18" charset="0"/>
                  <a:cs typeface="Times New Roman" panose="02020603050405020304" pitchFamily="18" charset="0"/>
                </a:rPr>
                <a:t>Vệ sinh môi trường sạch sẽ.</a:t>
              </a:r>
            </a:p>
          </p:txBody>
        </p:sp>
      </p:grpSp>
      <p:sp>
        <p:nvSpPr>
          <p:cNvPr id="9" name="Cloud 8">
            <a:extLst>
              <a:ext uri="{FF2B5EF4-FFF2-40B4-BE49-F238E27FC236}">
                <a16:creationId xmlns:a16="http://schemas.microsoft.com/office/drawing/2014/main" id="{AF16903F-B049-4E15-9D5B-358DA7073EDE}"/>
              </a:ext>
            </a:extLst>
          </p:cNvPr>
          <p:cNvSpPr/>
          <p:nvPr/>
        </p:nvSpPr>
        <p:spPr>
          <a:xfrm>
            <a:off x="0" y="206188"/>
            <a:ext cx="9054353" cy="4667437"/>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4000" dirty="0">
                <a:solidFill>
                  <a:srgbClr val="002060"/>
                </a:solidFill>
                <a:latin typeface="#9Slide03 Roboto Condensed Ligh" panose="02000000000000000000" pitchFamily="2" charset="0"/>
                <a:ea typeface="#9Slide03 Roboto Condensed Ligh" panose="02000000000000000000" pitchFamily="2" charset="0"/>
              </a:rPr>
              <a:t> </a:t>
            </a:r>
            <a:r>
              <a:rPr lang="vi-VN" sz="4000" b="1" dirty="0" err="1">
                <a:solidFill>
                  <a:srgbClr val="002060"/>
                </a:solidFill>
                <a:latin typeface="#9Slide05 Brannboll Ny" panose="02000000000000000000" pitchFamily="2" charset="0"/>
              </a:rPr>
              <a:t>Từ</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các</a:t>
            </a:r>
            <a:r>
              <a:rPr lang="vi-VN" sz="4000" b="1" dirty="0">
                <a:solidFill>
                  <a:srgbClr val="002060"/>
                </a:solidFill>
                <a:latin typeface="#9Slide05 Brannboll Ny" panose="02000000000000000000" pitchFamily="2" charset="0"/>
              </a:rPr>
              <a:t> con </a:t>
            </a:r>
            <a:r>
              <a:rPr lang="vi-VN" sz="4000" b="1" dirty="0" err="1">
                <a:solidFill>
                  <a:srgbClr val="002060"/>
                </a:solidFill>
                <a:latin typeface="#9Slide05 Brannboll Ny" panose="02000000000000000000" pitchFamily="2" charset="0"/>
              </a:rPr>
              <a:t>đường</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truyền</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bệnh</a:t>
            </a:r>
            <a:r>
              <a:rPr lang="vi-VN" sz="4000" b="1" dirty="0">
                <a:solidFill>
                  <a:srgbClr val="002060"/>
                </a:solidFill>
                <a:latin typeface="#9Slide05 Brannboll Ny" panose="02000000000000000000" pitchFamily="2" charset="0"/>
              </a:rPr>
              <a:t> do </a:t>
            </a:r>
            <a:r>
              <a:rPr lang="vi-VN" sz="4000" b="1" dirty="0" err="1">
                <a:solidFill>
                  <a:srgbClr val="002060"/>
                </a:solidFill>
                <a:latin typeface="#9Slide05 Brannboll Ny" panose="02000000000000000000" pitchFamily="2" charset="0"/>
              </a:rPr>
              <a:t>nấm</a:t>
            </a:r>
            <a:r>
              <a:rPr lang="vi-VN" sz="4000" b="1" dirty="0">
                <a:solidFill>
                  <a:srgbClr val="002060"/>
                </a:solidFill>
                <a:latin typeface="#9Slide05 Brannboll Ny" panose="02000000000000000000" pitchFamily="2" charset="0"/>
              </a:rPr>
              <a:t> gây ra, em </a:t>
            </a:r>
            <a:r>
              <a:rPr lang="vi-VN" sz="4000" b="1" dirty="0" err="1">
                <a:solidFill>
                  <a:srgbClr val="002060"/>
                </a:solidFill>
                <a:latin typeface="#9Slide05 Brannboll Ny" panose="02000000000000000000" pitchFamily="2" charset="0"/>
              </a:rPr>
              <a:t>hãy</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đề</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xuất</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một</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số</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biện</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pháp</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chống</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các</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bệnh</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thường</a:t>
            </a:r>
            <a:r>
              <a:rPr lang="vi-VN" sz="4000" b="1" dirty="0">
                <a:solidFill>
                  <a:srgbClr val="002060"/>
                </a:solidFill>
                <a:latin typeface="#9Slide05 Brannboll Ny" panose="02000000000000000000" pitchFamily="2" charset="0"/>
              </a:rPr>
              <a:t> </a:t>
            </a:r>
            <a:r>
              <a:rPr lang="vi-VN" sz="4000" b="1" dirty="0" err="1">
                <a:solidFill>
                  <a:srgbClr val="002060"/>
                </a:solidFill>
                <a:latin typeface="#9Slide05 Brannboll Ny" panose="02000000000000000000" pitchFamily="2" charset="0"/>
              </a:rPr>
              <a:t>gặp</a:t>
            </a:r>
            <a:r>
              <a:rPr lang="vi-VN" sz="4000" b="1" dirty="0">
                <a:solidFill>
                  <a:srgbClr val="002060"/>
                </a:solidFill>
                <a:latin typeface="#9Slide05 Brannboll Ny" panose="02000000000000000000" pitchFamily="2" charset="0"/>
              </a:rPr>
              <a:t> do </a:t>
            </a:r>
            <a:r>
              <a:rPr lang="vi-VN" sz="4000" b="1" dirty="0" err="1">
                <a:solidFill>
                  <a:srgbClr val="002060"/>
                </a:solidFill>
                <a:latin typeface="#9Slide05 Brannboll Ny" panose="02000000000000000000" pitchFamily="2" charset="0"/>
              </a:rPr>
              <a:t>nấm</a:t>
            </a:r>
            <a:r>
              <a:rPr lang="en-US" sz="4000" b="1" dirty="0">
                <a:solidFill>
                  <a:srgbClr val="002060"/>
                </a:solidFill>
                <a:latin typeface="#9Slide05 Brannboll Ny" panose="02000000000000000000" pitchFamily="2" charset="0"/>
              </a:rPr>
              <a:t>?</a:t>
            </a:r>
            <a:endParaRPr lang="vi-VN" sz="4000" dirty="0">
              <a:solidFill>
                <a:srgbClr val="002060"/>
              </a:solidFill>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318994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26"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1F87FF72-06E9-4A0C-960B-CE910AEB8302}"/>
              </a:ext>
            </a:extLst>
          </p:cNvPr>
          <p:cNvSpPr txBox="1">
            <a:spLocks/>
          </p:cNvSpPr>
          <p:nvPr/>
        </p:nvSpPr>
        <p:spPr>
          <a:xfrm>
            <a:off x="3026584" y="4622463"/>
            <a:ext cx="3086100" cy="329896"/>
          </a:xfrm>
          <a:prstGeom prst="rect">
            <a:avLst/>
          </a:prstGeom>
        </p:spPr>
        <p:txBody>
          <a:bodyPr/>
          <a:lstStyle>
            <a:defPPr>
              <a:defRPr lang="zh-CN"/>
            </a:defPPr>
            <a:lvl1pPr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1pPr>
            <a:lvl2pPr marL="342900" indent="1143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2pPr>
            <a:lvl3pPr marL="685800" indent="2286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3pPr>
            <a:lvl4pPr marL="1028700" indent="3429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4pPr>
            <a:lvl5pPr marL="1371600" indent="4572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5pPr>
            <a:lvl6pPr marL="2286000" algn="l" defTabSz="914400" rtl="0" eaLnBrk="1" latinLnBrk="0" hangingPunct="1">
              <a:defRPr sz="1300" kern="1200">
                <a:solidFill>
                  <a:schemeClr val="tx1"/>
                </a:solidFill>
                <a:latin typeface="Nexa Light" pitchFamily="50" charset="0"/>
                <a:ea typeface="华康少女文字W5(P)" pitchFamily="82" charset="-122"/>
                <a:cs typeface="+mn-cs"/>
              </a:defRPr>
            </a:lvl6pPr>
            <a:lvl7pPr marL="2743200" algn="l" defTabSz="914400" rtl="0" eaLnBrk="1" latinLnBrk="0" hangingPunct="1">
              <a:defRPr sz="1300" kern="1200">
                <a:solidFill>
                  <a:schemeClr val="tx1"/>
                </a:solidFill>
                <a:latin typeface="Nexa Light" pitchFamily="50" charset="0"/>
                <a:ea typeface="华康少女文字W5(P)" pitchFamily="82" charset="-122"/>
                <a:cs typeface="+mn-cs"/>
              </a:defRPr>
            </a:lvl7pPr>
            <a:lvl8pPr marL="3200400" algn="l" defTabSz="914400" rtl="0" eaLnBrk="1" latinLnBrk="0" hangingPunct="1">
              <a:defRPr sz="1300" kern="1200">
                <a:solidFill>
                  <a:schemeClr val="tx1"/>
                </a:solidFill>
                <a:latin typeface="Nexa Light" pitchFamily="50" charset="0"/>
                <a:ea typeface="华康少女文字W5(P)" pitchFamily="82" charset="-122"/>
                <a:cs typeface="+mn-cs"/>
              </a:defRPr>
            </a:lvl8pPr>
            <a:lvl9pPr marL="3657600" algn="l" defTabSz="914400" rtl="0" eaLnBrk="1" latinLnBrk="0" hangingPunct="1">
              <a:defRPr sz="1300" kern="1200">
                <a:solidFill>
                  <a:schemeClr val="tx1"/>
                </a:solidFill>
                <a:latin typeface="Nexa Light" pitchFamily="50" charset="0"/>
                <a:ea typeface="华康少女文字W5(P)" pitchFamily="82" charset="-122"/>
                <a:cs typeface="+mn-cs"/>
              </a:defRPr>
            </a:lvl9pPr>
          </a:lstStyle>
          <a:p>
            <a:r>
              <a:rPr lang="en-US" sz="2000" dirty="0">
                <a:solidFill>
                  <a:schemeClr val="accent1">
                    <a:lumMod val="50000"/>
                    <a:lumOff val="50000"/>
                  </a:schemeClr>
                </a:solidFill>
                <a:latin typeface="#9Slide03 FS Neusa Bold" panose="00000800000000000000" pitchFamily="2" charset="0"/>
              </a:rPr>
              <a:t>KHOA HỌC TỰ NHIÊN 6</a:t>
            </a:r>
          </a:p>
        </p:txBody>
      </p:sp>
      <p:sp>
        <p:nvSpPr>
          <p:cNvPr id="4" name="Title 3">
            <a:extLst>
              <a:ext uri="{FF2B5EF4-FFF2-40B4-BE49-F238E27FC236}">
                <a16:creationId xmlns:a16="http://schemas.microsoft.com/office/drawing/2014/main" id="{18882D3D-6973-4E42-9F5F-BCBEED847098}"/>
              </a:ext>
            </a:extLst>
          </p:cNvPr>
          <p:cNvSpPr txBox="1">
            <a:spLocks/>
          </p:cNvSpPr>
          <p:nvPr/>
        </p:nvSpPr>
        <p:spPr>
          <a:xfrm>
            <a:off x="611818" y="389331"/>
            <a:ext cx="7469084" cy="78990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sz="5400" dirty="0">
                <a:latin typeface="#9Slide03 FS Neusa Bold" panose="00000800000000000000" pitchFamily="2" charset="0"/>
              </a:rPr>
              <a:t>3. KĨ THUẬT TRỒNG NẤM</a:t>
            </a:r>
            <a:endParaRPr lang="ru-RU" sz="5400" dirty="0">
              <a:latin typeface="#9Slide03 FS Neusa Bold" panose="00000800000000000000" pitchFamily="2" charset="0"/>
            </a:endParaRPr>
          </a:p>
        </p:txBody>
      </p:sp>
      <p:pic>
        <p:nvPicPr>
          <p:cNvPr id="5" name="Picture 8" descr="Giới thiệu - Nấm sạch Việt Tú">
            <a:extLst>
              <a:ext uri="{FF2B5EF4-FFF2-40B4-BE49-F238E27FC236}">
                <a16:creationId xmlns:a16="http://schemas.microsoft.com/office/drawing/2014/main" id="{3D2F496A-E751-4691-9FAC-D78B13713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972" y="874392"/>
            <a:ext cx="4952776" cy="407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116812"/>
      </p:ext>
    </p:extLst>
  </p:cSld>
  <p:clrMapOvr>
    <a:masterClrMapping/>
  </p:clrMapOvr>
  <p:transition spd="slow" advClick="0" advTm="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3B23A70-6704-4B00-BA64-C6A070A4B31F}"/>
              </a:ext>
            </a:extLst>
          </p:cNvPr>
          <p:cNvGrpSpPr/>
          <p:nvPr/>
        </p:nvGrpSpPr>
        <p:grpSpPr>
          <a:xfrm>
            <a:off x="3370611" y="836338"/>
            <a:ext cx="1520608" cy="1160711"/>
            <a:chOff x="4066842" y="1162493"/>
            <a:chExt cx="2344656" cy="1789723"/>
          </a:xfrm>
          <a:solidFill>
            <a:schemeClr val="accent3">
              <a:lumMod val="40000"/>
              <a:lumOff val="60000"/>
            </a:schemeClr>
          </a:solidFill>
          <a:effectLst>
            <a:outerShdw blurRad="127000" dist="63500" dir="8100000" algn="tr" rotWithShape="0">
              <a:schemeClr val="tx1">
                <a:lumMod val="75000"/>
                <a:lumOff val="25000"/>
                <a:alpha val="40000"/>
              </a:schemeClr>
            </a:outerShdw>
          </a:effectLst>
        </p:grpSpPr>
        <p:sp>
          <p:nvSpPr>
            <p:cNvPr id="3" name="任意多边形 20">
              <a:extLst>
                <a:ext uri="{FF2B5EF4-FFF2-40B4-BE49-F238E27FC236}">
                  <a16:creationId xmlns:a16="http://schemas.microsoft.com/office/drawing/2014/main" id="{FF14A786-31CB-4080-AFEE-F0F61B065106}"/>
                </a:ext>
              </a:extLst>
            </p:cNvPr>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4" name="任意多边形 21">
              <a:extLst>
                <a:ext uri="{FF2B5EF4-FFF2-40B4-BE49-F238E27FC236}">
                  <a16:creationId xmlns:a16="http://schemas.microsoft.com/office/drawing/2014/main" id="{210DD76B-F92D-476C-A5E5-8D0EE9926806}"/>
                </a:ext>
              </a:extLst>
            </p:cNvPr>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1">
                <a:lumMod val="75000"/>
                <a:lumOff val="25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rgbClr val="FF0000"/>
                </a:solidFill>
              </a:endParaRPr>
            </a:p>
          </p:txBody>
        </p:sp>
      </p:grpSp>
      <p:grpSp>
        <p:nvGrpSpPr>
          <p:cNvPr id="5" name="组合 22">
            <a:extLst>
              <a:ext uri="{FF2B5EF4-FFF2-40B4-BE49-F238E27FC236}">
                <a16:creationId xmlns:a16="http://schemas.microsoft.com/office/drawing/2014/main" id="{952B8F51-03F5-42BE-B1CF-B00E2220AD8B}"/>
              </a:ext>
            </a:extLst>
          </p:cNvPr>
          <p:cNvGrpSpPr/>
          <p:nvPr/>
        </p:nvGrpSpPr>
        <p:grpSpPr>
          <a:xfrm>
            <a:off x="3371594" y="2462998"/>
            <a:ext cx="1520608" cy="1160711"/>
            <a:chOff x="4074117" y="3422268"/>
            <a:chExt cx="2027477" cy="1547614"/>
          </a:xfrm>
          <a:effectLst>
            <a:outerShdw blurRad="127000" dist="63500" dir="8100000" algn="tr" rotWithShape="0">
              <a:schemeClr val="tx1">
                <a:lumMod val="75000"/>
                <a:lumOff val="25000"/>
                <a:alpha val="40000"/>
              </a:schemeClr>
            </a:outerShdw>
          </a:effectLst>
        </p:grpSpPr>
        <p:sp>
          <p:nvSpPr>
            <p:cNvPr id="6" name="任意多边形 23">
              <a:extLst>
                <a:ext uri="{FF2B5EF4-FFF2-40B4-BE49-F238E27FC236}">
                  <a16:creationId xmlns:a16="http://schemas.microsoft.com/office/drawing/2014/main" id="{91E6C150-6A55-4B6D-9080-DF7C67A8B52A}"/>
                </a:ext>
              </a:extLst>
            </p:cNvPr>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lumMod val="95000"/>
              </a:schemeClr>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bg1"/>
                </a:solidFill>
              </a:endParaRPr>
            </a:p>
          </p:txBody>
        </p:sp>
        <p:sp>
          <p:nvSpPr>
            <p:cNvPr id="7" name="任意多边形 24">
              <a:extLst>
                <a:ext uri="{FF2B5EF4-FFF2-40B4-BE49-F238E27FC236}">
                  <a16:creationId xmlns:a16="http://schemas.microsoft.com/office/drawing/2014/main" id="{3FEEB3C9-8A09-4179-B433-A52E5193E26F}"/>
                </a:ext>
              </a:extLst>
            </p:cNvPr>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rgbClr val="FF0000"/>
            </a:solidFill>
            <a:ln w="25400">
              <a:gradFill>
                <a:gsLst>
                  <a:gs pos="0">
                    <a:schemeClr val="bg1"/>
                  </a:gs>
                  <a:gs pos="100000">
                    <a:schemeClr val="bg1">
                      <a:lumMod val="95000"/>
                    </a:schemeClr>
                  </a:gs>
                </a:gsLst>
                <a:lin ang="5400000" scaled="1"/>
              </a:gradFill>
            </a:ln>
            <a:effectLst>
              <a:outerShdw blurRad="50800" dist="50800" dir="5400000" algn="ctr" rotWithShape="0">
                <a:srgbClr val="FF0000"/>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bg1"/>
                </a:solidFill>
              </a:endParaRPr>
            </a:p>
          </p:txBody>
        </p:sp>
      </p:grpSp>
      <p:grpSp>
        <p:nvGrpSpPr>
          <p:cNvPr id="8" name="组合 25">
            <a:extLst>
              <a:ext uri="{FF2B5EF4-FFF2-40B4-BE49-F238E27FC236}">
                <a16:creationId xmlns:a16="http://schemas.microsoft.com/office/drawing/2014/main" id="{358E67CE-229C-4A52-916B-1811457224F3}"/>
              </a:ext>
            </a:extLst>
          </p:cNvPr>
          <p:cNvGrpSpPr/>
          <p:nvPr/>
        </p:nvGrpSpPr>
        <p:grpSpPr>
          <a:xfrm>
            <a:off x="3378320" y="3802996"/>
            <a:ext cx="1520608" cy="1160711"/>
            <a:chOff x="4083085" y="4969882"/>
            <a:chExt cx="2027477" cy="1547614"/>
          </a:xfrm>
          <a:effectLst>
            <a:outerShdw blurRad="127000" dist="63500" dir="8100000" algn="tr" rotWithShape="0">
              <a:schemeClr val="tx1">
                <a:lumMod val="75000"/>
                <a:lumOff val="25000"/>
                <a:alpha val="40000"/>
              </a:schemeClr>
            </a:outerShdw>
          </a:effectLst>
        </p:grpSpPr>
        <p:sp>
          <p:nvSpPr>
            <p:cNvPr id="9" name="任意多边形 26">
              <a:extLst>
                <a:ext uri="{FF2B5EF4-FFF2-40B4-BE49-F238E27FC236}">
                  <a16:creationId xmlns:a16="http://schemas.microsoft.com/office/drawing/2014/main" id="{A82BCC2B-427E-4D9B-BDA7-75245D3FF3B4}"/>
                </a:ext>
              </a:extLst>
            </p:cNvPr>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tx1">
                    <a:lumMod val="20000"/>
                    <a:lumOff val="80000"/>
                  </a:schemeClr>
                </a:solidFill>
              </a:endParaRPr>
            </a:p>
          </p:txBody>
        </p:sp>
        <p:sp>
          <p:nvSpPr>
            <p:cNvPr id="10" name="任意多边形 27">
              <a:extLst>
                <a:ext uri="{FF2B5EF4-FFF2-40B4-BE49-F238E27FC236}">
                  <a16:creationId xmlns:a16="http://schemas.microsoft.com/office/drawing/2014/main" id="{47554D9A-4C97-45B2-88A2-7719FDAEE81B}"/>
                </a:ext>
              </a:extLst>
            </p:cNvPr>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rgbClr val="DD23C7"/>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20000"/>
                    <a:lumOff val="80000"/>
                  </a:schemeClr>
                </a:solidFill>
              </a:endParaRPr>
            </a:p>
          </p:txBody>
        </p:sp>
      </p:grpSp>
      <p:grpSp>
        <p:nvGrpSpPr>
          <p:cNvPr id="11" name="组合 28">
            <a:extLst>
              <a:ext uri="{FF2B5EF4-FFF2-40B4-BE49-F238E27FC236}">
                <a16:creationId xmlns:a16="http://schemas.microsoft.com/office/drawing/2014/main" id="{8D522C7E-CD8A-4492-84B0-DF75D2DC7B50}"/>
              </a:ext>
            </a:extLst>
          </p:cNvPr>
          <p:cNvGrpSpPr/>
          <p:nvPr/>
        </p:nvGrpSpPr>
        <p:grpSpPr>
          <a:xfrm>
            <a:off x="4890531" y="1707267"/>
            <a:ext cx="1520608" cy="1160711"/>
            <a:chOff x="6099367" y="2749307"/>
            <a:chExt cx="2027477" cy="1547614"/>
          </a:xfrm>
          <a:effectLst>
            <a:outerShdw blurRad="127000" dist="63500" dir="2700000" algn="tl" rotWithShape="0">
              <a:schemeClr val="tx1">
                <a:lumMod val="75000"/>
                <a:lumOff val="25000"/>
                <a:alpha val="40000"/>
              </a:schemeClr>
            </a:outerShdw>
          </a:effectLst>
        </p:grpSpPr>
        <p:sp>
          <p:nvSpPr>
            <p:cNvPr id="12" name="任意多边形 29">
              <a:extLst>
                <a:ext uri="{FF2B5EF4-FFF2-40B4-BE49-F238E27FC236}">
                  <a16:creationId xmlns:a16="http://schemas.microsoft.com/office/drawing/2014/main" id="{3AFBAD0A-E3C8-49C3-A3EC-7F1B3807EC91}"/>
                </a:ext>
              </a:extLst>
            </p:cNvPr>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13" name="任意多边形 30">
              <a:extLst>
                <a:ext uri="{FF2B5EF4-FFF2-40B4-BE49-F238E27FC236}">
                  <a16:creationId xmlns:a16="http://schemas.microsoft.com/office/drawing/2014/main" id="{5FAB4129-9BCE-4362-A3C2-DA9B785403D2}"/>
                </a:ext>
              </a:extLst>
            </p:cNvPr>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2">
                <a:lumMod val="40000"/>
                <a:lumOff val="60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rgbClr val="FF0000"/>
                </a:solidFill>
              </a:endParaRPr>
            </a:p>
          </p:txBody>
        </p:sp>
      </p:grpSp>
      <p:grpSp>
        <p:nvGrpSpPr>
          <p:cNvPr id="14" name="组合 31">
            <a:extLst>
              <a:ext uri="{FF2B5EF4-FFF2-40B4-BE49-F238E27FC236}">
                <a16:creationId xmlns:a16="http://schemas.microsoft.com/office/drawing/2014/main" id="{58F33B46-3EFF-42A4-B04A-759BE33901EE}"/>
              </a:ext>
            </a:extLst>
          </p:cNvPr>
          <p:cNvGrpSpPr/>
          <p:nvPr/>
        </p:nvGrpSpPr>
        <p:grpSpPr>
          <a:xfrm>
            <a:off x="4897257" y="3083128"/>
            <a:ext cx="1520608" cy="1160711"/>
            <a:chOff x="6108335" y="4296921"/>
            <a:chExt cx="2027477" cy="1547614"/>
          </a:xfrm>
          <a:effectLst>
            <a:outerShdw blurRad="127000" dist="63500" dir="2700000" algn="tl" rotWithShape="0">
              <a:schemeClr val="tx1">
                <a:lumMod val="75000"/>
                <a:lumOff val="25000"/>
                <a:alpha val="40000"/>
              </a:schemeClr>
            </a:outerShdw>
          </a:effectLst>
        </p:grpSpPr>
        <p:sp>
          <p:nvSpPr>
            <p:cNvPr id="15" name="任意多边形 32">
              <a:extLst>
                <a:ext uri="{FF2B5EF4-FFF2-40B4-BE49-F238E27FC236}">
                  <a16:creationId xmlns:a16="http://schemas.microsoft.com/office/drawing/2014/main" id="{8785F402-7367-4138-840D-075932F9AAB8}"/>
                </a:ext>
              </a:extLst>
            </p:cNvPr>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16" name="任意多边形 33">
              <a:extLst>
                <a:ext uri="{FF2B5EF4-FFF2-40B4-BE49-F238E27FC236}">
                  <a16:creationId xmlns:a16="http://schemas.microsoft.com/office/drawing/2014/main" id="{B72744F7-D1ED-4389-840A-A7D1F774CBEB}"/>
                </a:ext>
              </a:extLst>
            </p:cNvPr>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6">
                <a:lumMod val="75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grpSp>
      <p:sp>
        <p:nvSpPr>
          <p:cNvPr id="17" name="矩形 35">
            <a:extLst>
              <a:ext uri="{FF2B5EF4-FFF2-40B4-BE49-F238E27FC236}">
                <a16:creationId xmlns:a16="http://schemas.microsoft.com/office/drawing/2014/main" id="{84589FD4-D494-43EE-97E2-BCBB28D8A3A3}"/>
              </a:ext>
            </a:extLst>
          </p:cNvPr>
          <p:cNvSpPr/>
          <p:nvPr/>
        </p:nvSpPr>
        <p:spPr>
          <a:xfrm>
            <a:off x="3473110" y="972403"/>
            <a:ext cx="558368"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0000"/>
                </a:solidFill>
                <a:latin typeface="Agency FB" panose="020B0503020202020204" pitchFamily="34" charset="0"/>
                <a:ea typeface="微软雅黑" panose="020B0503020204020204" pitchFamily="34" charset="-122"/>
              </a:rPr>
              <a:t>01</a:t>
            </a:r>
            <a:endParaRPr lang="zh-CN" altLang="en-US" sz="3300" b="1" dirty="0">
              <a:solidFill>
                <a:srgbClr val="FF0000"/>
              </a:solidFill>
              <a:latin typeface="Agency FB" panose="020B0503020202020204" pitchFamily="34" charset="0"/>
              <a:ea typeface="微软雅黑" panose="020B0503020204020204" pitchFamily="34" charset="-122"/>
            </a:endParaRPr>
          </a:p>
        </p:txBody>
      </p:sp>
      <p:sp>
        <p:nvSpPr>
          <p:cNvPr id="18" name="矩形 36">
            <a:extLst>
              <a:ext uri="{FF2B5EF4-FFF2-40B4-BE49-F238E27FC236}">
                <a16:creationId xmlns:a16="http://schemas.microsoft.com/office/drawing/2014/main" id="{446865A5-1162-47E0-834A-0ED3E7CB6985}"/>
              </a:ext>
            </a:extLst>
          </p:cNvPr>
          <p:cNvSpPr/>
          <p:nvPr/>
        </p:nvSpPr>
        <p:spPr>
          <a:xfrm>
            <a:off x="5631594" y="1832333"/>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0000"/>
                </a:solidFill>
                <a:latin typeface="Agency FB" panose="020B0503020202020204" pitchFamily="34" charset="0"/>
                <a:ea typeface="微软雅黑" panose="020B0503020204020204" pitchFamily="34" charset="-122"/>
              </a:rPr>
              <a:t>02</a:t>
            </a:r>
            <a:endParaRPr lang="zh-CN" altLang="en-US" sz="3300" b="1" dirty="0">
              <a:solidFill>
                <a:srgbClr val="FF0000"/>
              </a:solidFill>
              <a:latin typeface="Agency FB" panose="020B0503020202020204" pitchFamily="34" charset="0"/>
              <a:ea typeface="微软雅黑" panose="020B0503020204020204" pitchFamily="34" charset="-122"/>
            </a:endParaRPr>
          </a:p>
        </p:txBody>
      </p:sp>
      <p:sp>
        <p:nvSpPr>
          <p:cNvPr id="19" name="矩形 37">
            <a:extLst>
              <a:ext uri="{FF2B5EF4-FFF2-40B4-BE49-F238E27FC236}">
                <a16:creationId xmlns:a16="http://schemas.microsoft.com/office/drawing/2014/main" id="{292C0A69-50E4-402B-8FA5-5A724D001EDB}"/>
              </a:ext>
            </a:extLst>
          </p:cNvPr>
          <p:cNvSpPr/>
          <p:nvPr/>
        </p:nvSpPr>
        <p:spPr>
          <a:xfrm>
            <a:off x="3366548" y="2574403"/>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chemeClr val="bg1"/>
                </a:solidFill>
                <a:latin typeface="Agency FB" panose="020B0503020202020204" pitchFamily="34" charset="0"/>
                <a:ea typeface="微软雅黑" panose="020B0503020204020204" pitchFamily="34" charset="-122"/>
              </a:rPr>
              <a:t>03</a:t>
            </a:r>
            <a:endParaRPr lang="zh-CN" altLang="en-US" sz="3300" b="1" dirty="0">
              <a:solidFill>
                <a:schemeClr val="bg1"/>
              </a:solidFill>
              <a:latin typeface="Agency FB" panose="020B0503020202020204" pitchFamily="34" charset="0"/>
              <a:ea typeface="微软雅黑" panose="020B0503020204020204" pitchFamily="34" charset="-122"/>
            </a:endParaRPr>
          </a:p>
        </p:txBody>
      </p:sp>
      <p:sp>
        <p:nvSpPr>
          <p:cNvPr id="20" name="矩形 38">
            <a:extLst>
              <a:ext uri="{FF2B5EF4-FFF2-40B4-BE49-F238E27FC236}">
                <a16:creationId xmlns:a16="http://schemas.microsoft.com/office/drawing/2014/main" id="{F53C9399-AE76-4D77-8DA6-BCF155F7C051}"/>
              </a:ext>
            </a:extLst>
          </p:cNvPr>
          <p:cNvSpPr/>
          <p:nvPr/>
        </p:nvSpPr>
        <p:spPr>
          <a:xfrm>
            <a:off x="5649973" y="3193214"/>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FF00"/>
                </a:solidFill>
                <a:latin typeface="Agency FB" panose="020B0503020202020204" pitchFamily="34" charset="0"/>
                <a:ea typeface="微软雅黑" panose="020B0503020204020204" pitchFamily="34" charset="-122"/>
              </a:rPr>
              <a:t>04</a:t>
            </a:r>
            <a:endParaRPr lang="zh-CN" altLang="en-US" sz="3300" b="1" dirty="0">
              <a:solidFill>
                <a:srgbClr val="FFFF00"/>
              </a:solidFill>
              <a:latin typeface="Agency FB" panose="020B0503020202020204" pitchFamily="34" charset="0"/>
              <a:ea typeface="微软雅黑" panose="020B0503020204020204" pitchFamily="34" charset="-122"/>
            </a:endParaRPr>
          </a:p>
        </p:txBody>
      </p:sp>
      <p:sp>
        <p:nvSpPr>
          <p:cNvPr id="21" name="矩形 39">
            <a:extLst>
              <a:ext uri="{FF2B5EF4-FFF2-40B4-BE49-F238E27FC236}">
                <a16:creationId xmlns:a16="http://schemas.microsoft.com/office/drawing/2014/main" id="{7E1B3D47-839D-4185-A707-05F2010571D7}"/>
              </a:ext>
            </a:extLst>
          </p:cNvPr>
          <p:cNvSpPr/>
          <p:nvPr/>
        </p:nvSpPr>
        <p:spPr>
          <a:xfrm>
            <a:off x="3371594" y="3901816"/>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chemeClr val="bg1"/>
                </a:solidFill>
                <a:latin typeface="Agency FB" panose="020B0503020202020204" pitchFamily="34" charset="0"/>
                <a:ea typeface="微软雅黑" panose="020B0503020204020204" pitchFamily="34" charset="-122"/>
              </a:rPr>
              <a:t>05</a:t>
            </a:r>
            <a:endParaRPr lang="zh-CN" altLang="en-US" sz="3300" b="1" dirty="0">
              <a:solidFill>
                <a:schemeClr val="bg1"/>
              </a:solidFill>
              <a:latin typeface="Agency FB" panose="020B0503020202020204" pitchFamily="34" charset="0"/>
              <a:ea typeface="微软雅黑" panose="020B0503020204020204" pitchFamily="34" charset="-122"/>
            </a:endParaRPr>
          </a:p>
        </p:txBody>
      </p:sp>
      <p:sp>
        <p:nvSpPr>
          <p:cNvPr id="22" name="文本框 44">
            <a:extLst>
              <a:ext uri="{FF2B5EF4-FFF2-40B4-BE49-F238E27FC236}">
                <a16:creationId xmlns:a16="http://schemas.microsoft.com/office/drawing/2014/main" id="{095FB4BA-F23E-41F6-885E-06774C18C449}"/>
              </a:ext>
            </a:extLst>
          </p:cNvPr>
          <p:cNvSpPr txBox="1"/>
          <p:nvPr/>
        </p:nvSpPr>
        <p:spPr>
          <a:xfrm>
            <a:off x="839077" y="1021196"/>
            <a:ext cx="2427042" cy="412934"/>
          </a:xfrm>
          <a:prstGeom prst="rect">
            <a:avLst/>
          </a:prstGeom>
          <a:solidFill>
            <a:schemeClr val="accent1">
              <a:lumMod val="75000"/>
              <a:lumOff val="25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latin typeface="#9Slide03 FS Neusa Bold" panose="00000800000000000000" pitchFamily="2" charset="0"/>
                <a:ea typeface="冬青黑体简体中文 W3" panose="020B0300000000000000" pitchFamily="34" charset="-122"/>
              </a:rPr>
              <a:t>Chuẩn bị nguyên liệu</a:t>
            </a:r>
          </a:p>
        </p:txBody>
      </p:sp>
      <p:sp>
        <p:nvSpPr>
          <p:cNvPr id="23" name="文本框 45">
            <a:extLst>
              <a:ext uri="{FF2B5EF4-FFF2-40B4-BE49-F238E27FC236}">
                <a16:creationId xmlns:a16="http://schemas.microsoft.com/office/drawing/2014/main" id="{A8B6A433-1E17-4CB5-97B7-5B210A97D173}"/>
              </a:ext>
            </a:extLst>
          </p:cNvPr>
          <p:cNvSpPr txBox="1"/>
          <p:nvPr/>
        </p:nvSpPr>
        <p:spPr>
          <a:xfrm>
            <a:off x="441901" y="2486476"/>
            <a:ext cx="2840114" cy="759182"/>
          </a:xfrm>
          <a:prstGeom prst="rect">
            <a:avLst/>
          </a:prstGeom>
          <a:solidFill>
            <a:srgbClr val="C00000"/>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Chọn giống nấm, đóng khuôn và gieo giống nấm</a:t>
            </a:r>
          </a:p>
        </p:txBody>
      </p:sp>
      <p:sp>
        <p:nvSpPr>
          <p:cNvPr id="24" name="文本框 46">
            <a:extLst>
              <a:ext uri="{FF2B5EF4-FFF2-40B4-BE49-F238E27FC236}">
                <a16:creationId xmlns:a16="http://schemas.microsoft.com/office/drawing/2014/main" id="{EB81BC75-2673-437E-919F-FCFCA87C2BB8}"/>
              </a:ext>
            </a:extLst>
          </p:cNvPr>
          <p:cNvSpPr txBox="1"/>
          <p:nvPr/>
        </p:nvSpPr>
        <p:spPr>
          <a:xfrm>
            <a:off x="6510023" y="1870000"/>
            <a:ext cx="1942077" cy="412934"/>
          </a:xfrm>
          <a:prstGeom prst="rect">
            <a:avLst/>
          </a:prstGeom>
          <a:solidFill>
            <a:schemeClr val="accent2">
              <a:lumMod val="60000"/>
              <a:lumOff val="40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latin typeface="#9Slide03 FS Neusa Bold" panose="00000800000000000000" pitchFamily="2" charset="0"/>
                <a:ea typeface="冬青黑体简体中文 W3" panose="020B0300000000000000" pitchFamily="34" charset="-122"/>
              </a:rPr>
              <a:t>Chọn vị trí trồng</a:t>
            </a:r>
          </a:p>
        </p:txBody>
      </p:sp>
      <p:sp>
        <p:nvSpPr>
          <p:cNvPr id="25" name="文本框 47">
            <a:extLst>
              <a:ext uri="{FF2B5EF4-FFF2-40B4-BE49-F238E27FC236}">
                <a16:creationId xmlns:a16="http://schemas.microsoft.com/office/drawing/2014/main" id="{029E3699-056B-4064-8DF3-4AF0759C2FC4}"/>
              </a:ext>
            </a:extLst>
          </p:cNvPr>
          <p:cNvSpPr txBox="1"/>
          <p:nvPr/>
        </p:nvSpPr>
        <p:spPr>
          <a:xfrm>
            <a:off x="6510023" y="3272012"/>
            <a:ext cx="1942077" cy="412934"/>
          </a:xfrm>
          <a:prstGeom prst="rect">
            <a:avLst/>
          </a:prstGeom>
          <a:solidFill>
            <a:schemeClr val="accent6">
              <a:lumMod val="75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Chăm sóc nấm</a:t>
            </a:r>
          </a:p>
        </p:txBody>
      </p:sp>
      <p:sp>
        <p:nvSpPr>
          <p:cNvPr id="26" name="文本框 48">
            <a:extLst>
              <a:ext uri="{FF2B5EF4-FFF2-40B4-BE49-F238E27FC236}">
                <a16:creationId xmlns:a16="http://schemas.microsoft.com/office/drawing/2014/main" id="{81960D5D-6082-4411-BE73-10D2383CDC3F}"/>
              </a:ext>
            </a:extLst>
          </p:cNvPr>
          <p:cNvSpPr txBox="1"/>
          <p:nvPr/>
        </p:nvSpPr>
        <p:spPr>
          <a:xfrm>
            <a:off x="1194729" y="4008525"/>
            <a:ext cx="2071390" cy="412934"/>
          </a:xfrm>
          <a:prstGeom prst="rect">
            <a:avLst/>
          </a:prstGeom>
          <a:solidFill>
            <a:srgbClr val="DD23C7"/>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Thu hoạch</a:t>
            </a:r>
          </a:p>
        </p:txBody>
      </p:sp>
      <p:sp>
        <p:nvSpPr>
          <p:cNvPr id="27" name="Rectangle 39">
            <a:extLst>
              <a:ext uri="{FF2B5EF4-FFF2-40B4-BE49-F238E27FC236}">
                <a16:creationId xmlns:a16="http://schemas.microsoft.com/office/drawing/2014/main" id="{66B6E96E-69F9-485D-AC83-5BEA4C16553C}"/>
              </a:ext>
            </a:extLst>
          </p:cNvPr>
          <p:cNvSpPr/>
          <p:nvPr/>
        </p:nvSpPr>
        <p:spPr>
          <a:xfrm>
            <a:off x="2578030" y="140991"/>
            <a:ext cx="3873441" cy="65218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b="1" dirty="0">
                <a:solidFill>
                  <a:schemeClr val="bg1"/>
                </a:solidFill>
                <a:latin typeface="Acumin Pro Condensed" panose="020B0806020202020204" pitchFamily="34" charset="0"/>
              </a:rPr>
              <a:t>CÁC BƯỚC TRỒNG NẤM</a:t>
            </a:r>
          </a:p>
        </p:txBody>
      </p:sp>
    </p:spTree>
    <p:extLst>
      <p:ext uri="{BB962C8B-B14F-4D97-AF65-F5344CB8AC3E}">
        <p14:creationId xmlns:p14="http://schemas.microsoft.com/office/powerpoint/2010/main" val="336764270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0-#ppt_w/2"/>
                                          </p:val>
                                        </p:tav>
                                        <p:tav tm="100000">
                                          <p:val>
                                            <p:strVal val="#ppt_x"/>
                                          </p:val>
                                        </p:tav>
                                      </p:tavLst>
                                    </p:anim>
                                    <p:anim calcmode="lin" valueType="num">
                                      <p:cBhvr additive="base">
                                        <p:cTn id="16"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1+#ppt_w/2"/>
                                          </p:val>
                                        </p:tav>
                                        <p:tav tm="100000">
                                          <p:val>
                                            <p:strVal val="#ppt_x"/>
                                          </p:val>
                                        </p:tav>
                                      </p:tavLst>
                                    </p:anim>
                                    <p:anim calcmode="lin" valueType="num">
                                      <p:cBhvr additive="base">
                                        <p:cTn id="22" dur="25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250" fill="hold"/>
                                        <p:tgtEl>
                                          <p:spTgt spid="18"/>
                                        </p:tgtEl>
                                        <p:attrNameLst>
                                          <p:attrName>ppt_x</p:attrName>
                                        </p:attrNameLst>
                                      </p:cBhvr>
                                      <p:tavLst>
                                        <p:tav tm="0">
                                          <p:val>
                                            <p:strVal val="1+#ppt_w/2"/>
                                          </p:val>
                                        </p:tav>
                                        <p:tav tm="100000">
                                          <p:val>
                                            <p:strVal val="#ppt_x"/>
                                          </p:val>
                                        </p:tav>
                                      </p:tavLst>
                                    </p:anim>
                                    <p:anim calcmode="lin" valueType="num">
                                      <p:cBhvr additive="base">
                                        <p:cTn id="26" dur="25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250" fill="hold"/>
                                        <p:tgtEl>
                                          <p:spTgt spid="24"/>
                                        </p:tgtEl>
                                        <p:attrNameLst>
                                          <p:attrName>ppt_x</p:attrName>
                                        </p:attrNameLst>
                                      </p:cBhvr>
                                      <p:tavLst>
                                        <p:tav tm="0">
                                          <p:val>
                                            <p:strVal val="1+#ppt_w/2"/>
                                          </p:val>
                                        </p:tav>
                                        <p:tav tm="100000">
                                          <p:val>
                                            <p:strVal val="#ppt_x"/>
                                          </p:val>
                                        </p:tav>
                                      </p:tavLst>
                                    </p:anim>
                                    <p:anim calcmode="lin" valueType="num">
                                      <p:cBhvr additive="base">
                                        <p:cTn id="30"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250" fill="hold"/>
                                        <p:tgtEl>
                                          <p:spTgt spid="19"/>
                                        </p:tgtEl>
                                        <p:attrNameLst>
                                          <p:attrName>ppt_x</p:attrName>
                                        </p:attrNameLst>
                                      </p:cBhvr>
                                      <p:tavLst>
                                        <p:tav tm="0">
                                          <p:val>
                                            <p:strVal val="0-#ppt_w/2"/>
                                          </p:val>
                                        </p:tav>
                                        <p:tav tm="100000">
                                          <p:val>
                                            <p:strVal val="#ppt_x"/>
                                          </p:val>
                                        </p:tav>
                                      </p:tavLst>
                                    </p:anim>
                                    <p:anim calcmode="lin" valueType="num">
                                      <p:cBhvr additive="base">
                                        <p:cTn id="36" dur="25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250" fill="hold"/>
                                        <p:tgtEl>
                                          <p:spTgt spid="5"/>
                                        </p:tgtEl>
                                        <p:attrNameLst>
                                          <p:attrName>ppt_x</p:attrName>
                                        </p:attrNameLst>
                                      </p:cBhvr>
                                      <p:tavLst>
                                        <p:tav tm="0">
                                          <p:val>
                                            <p:strVal val="0-#ppt_w/2"/>
                                          </p:val>
                                        </p:tav>
                                        <p:tav tm="100000">
                                          <p:val>
                                            <p:strVal val="#ppt_x"/>
                                          </p:val>
                                        </p:tav>
                                      </p:tavLst>
                                    </p:anim>
                                    <p:anim calcmode="lin" valueType="num">
                                      <p:cBhvr additive="base">
                                        <p:cTn id="40" dur="25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250" fill="hold"/>
                                        <p:tgtEl>
                                          <p:spTgt spid="23"/>
                                        </p:tgtEl>
                                        <p:attrNameLst>
                                          <p:attrName>ppt_x</p:attrName>
                                        </p:attrNameLst>
                                      </p:cBhvr>
                                      <p:tavLst>
                                        <p:tav tm="0">
                                          <p:val>
                                            <p:strVal val="0-#ppt_w/2"/>
                                          </p:val>
                                        </p:tav>
                                        <p:tav tm="100000">
                                          <p:val>
                                            <p:strVal val="#ppt_x"/>
                                          </p:val>
                                        </p:tav>
                                      </p:tavLst>
                                    </p:anim>
                                    <p:anim calcmode="lin" valueType="num">
                                      <p:cBhvr additive="base">
                                        <p:cTn id="44" dur="2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250" fill="hold"/>
                                        <p:tgtEl>
                                          <p:spTgt spid="14"/>
                                        </p:tgtEl>
                                        <p:attrNameLst>
                                          <p:attrName>ppt_x</p:attrName>
                                        </p:attrNameLst>
                                      </p:cBhvr>
                                      <p:tavLst>
                                        <p:tav tm="0">
                                          <p:val>
                                            <p:strVal val="1+#ppt_w/2"/>
                                          </p:val>
                                        </p:tav>
                                        <p:tav tm="100000">
                                          <p:val>
                                            <p:strVal val="#ppt_x"/>
                                          </p:val>
                                        </p:tav>
                                      </p:tavLst>
                                    </p:anim>
                                    <p:anim calcmode="lin" valueType="num">
                                      <p:cBhvr additive="base">
                                        <p:cTn id="50" dur="25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250" fill="hold"/>
                                        <p:tgtEl>
                                          <p:spTgt spid="20"/>
                                        </p:tgtEl>
                                        <p:attrNameLst>
                                          <p:attrName>ppt_x</p:attrName>
                                        </p:attrNameLst>
                                      </p:cBhvr>
                                      <p:tavLst>
                                        <p:tav tm="0">
                                          <p:val>
                                            <p:strVal val="1+#ppt_w/2"/>
                                          </p:val>
                                        </p:tav>
                                        <p:tav tm="100000">
                                          <p:val>
                                            <p:strVal val="#ppt_x"/>
                                          </p:val>
                                        </p:tav>
                                      </p:tavLst>
                                    </p:anim>
                                    <p:anim calcmode="lin" valueType="num">
                                      <p:cBhvr additive="base">
                                        <p:cTn id="54" dur="25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250" fill="hold"/>
                                        <p:tgtEl>
                                          <p:spTgt spid="25"/>
                                        </p:tgtEl>
                                        <p:attrNameLst>
                                          <p:attrName>ppt_x</p:attrName>
                                        </p:attrNameLst>
                                      </p:cBhvr>
                                      <p:tavLst>
                                        <p:tav tm="0">
                                          <p:val>
                                            <p:strVal val="1+#ppt_w/2"/>
                                          </p:val>
                                        </p:tav>
                                        <p:tav tm="100000">
                                          <p:val>
                                            <p:strVal val="#ppt_x"/>
                                          </p:val>
                                        </p:tav>
                                      </p:tavLst>
                                    </p:anim>
                                    <p:anim calcmode="lin" valueType="num">
                                      <p:cBhvr additive="base">
                                        <p:cTn id="58" dur="25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250" fill="hold"/>
                                        <p:tgtEl>
                                          <p:spTgt spid="8"/>
                                        </p:tgtEl>
                                        <p:attrNameLst>
                                          <p:attrName>ppt_x</p:attrName>
                                        </p:attrNameLst>
                                      </p:cBhvr>
                                      <p:tavLst>
                                        <p:tav tm="0">
                                          <p:val>
                                            <p:strVal val="0-#ppt_w/2"/>
                                          </p:val>
                                        </p:tav>
                                        <p:tav tm="100000">
                                          <p:val>
                                            <p:strVal val="#ppt_x"/>
                                          </p:val>
                                        </p:tav>
                                      </p:tavLst>
                                    </p:anim>
                                    <p:anim calcmode="lin" valueType="num">
                                      <p:cBhvr additive="base">
                                        <p:cTn id="64" dur="250" fill="hold"/>
                                        <p:tgtEl>
                                          <p:spTgt spid="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250" fill="hold"/>
                                        <p:tgtEl>
                                          <p:spTgt spid="21"/>
                                        </p:tgtEl>
                                        <p:attrNameLst>
                                          <p:attrName>ppt_x</p:attrName>
                                        </p:attrNameLst>
                                      </p:cBhvr>
                                      <p:tavLst>
                                        <p:tav tm="0">
                                          <p:val>
                                            <p:strVal val="0-#ppt_w/2"/>
                                          </p:val>
                                        </p:tav>
                                        <p:tav tm="100000">
                                          <p:val>
                                            <p:strVal val="#ppt_x"/>
                                          </p:val>
                                        </p:tav>
                                      </p:tavLst>
                                    </p:anim>
                                    <p:anim calcmode="lin" valueType="num">
                                      <p:cBhvr additive="base">
                                        <p:cTn id="68" dur="250" fill="hold"/>
                                        <p:tgtEl>
                                          <p:spTgt spid="2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250" fill="hold"/>
                                        <p:tgtEl>
                                          <p:spTgt spid="26"/>
                                        </p:tgtEl>
                                        <p:attrNameLst>
                                          <p:attrName>ppt_x</p:attrName>
                                        </p:attrNameLst>
                                      </p:cBhvr>
                                      <p:tavLst>
                                        <p:tav tm="0">
                                          <p:val>
                                            <p:strVal val="0-#ppt_w/2"/>
                                          </p:val>
                                        </p:tav>
                                        <p:tav tm="100000">
                                          <p:val>
                                            <p:strVal val="#ppt_x"/>
                                          </p:val>
                                        </p:tav>
                                      </p:tavLst>
                                    </p:anim>
                                    <p:anim calcmode="lin" valueType="num">
                                      <p:cBhvr additive="base">
                                        <p:cTn id="72"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t lộ kĩ thuật trồng nấm rơm từ chuyên gia giúp năng suất vượt trội">
            <a:extLst>
              <a:ext uri="{FF2B5EF4-FFF2-40B4-BE49-F238E27FC236}">
                <a16:creationId xmlns:a16="http://schemas.microsoft.com/office/drawing/2014/main" id="{4223362A-3A20-4C10-B8F0-6E2BBBFA6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49" y="1719075"/>
            <a:ext cx="4181537" cy="278769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788163E-C29A-4413-9B14-18035C6C070F}"/>
              </a:ext>
            </a:extLst>
          </p:cNvPr>
          <p:cNvSpPr txBox="1">
            <a:spLocks/>
          </p:cNvSpPr>
          <p:nvPr/>
        </p:nvSpPr>
        <p:spPr bwMode="auto">
          <a:xfrm>
            <a:off x="2438457" y="4506766"/>
            <a:ext cx="4544184" cy="48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Thu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hoạch</a:t>
            </a: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nấm</a:t>
            </a: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rơm</a:t>
            </a:r>
            <a:endPar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4" name="Picture 1">
            <a:extLst>
              <a:ext uri="{FF2B5EF4-FFF2-40B4-BE49-F238E27FC236}">
                <a16:creationId xmlns:a16="http://schemas.microsoft.com/office/drawing/2014/main" id="{A182C3C8-0931-4460-91B3-179E07F6D9B5}"/>
              </a:ext>
            </a:extLst>
          </p:cNvPr>
          <p:cNvPicPr>
            <a:picLocks noChangeAspect="1"/>
          </p:cNvPicPr>
          <p:nvPr/>
        </p:nvPicPr>
        <p:blipFill>
          <a:blip r:embed="rId4"/>
          <a:stretch>
            <a:fillRect/>
          </a:stretch>
        </p:blipFill>
        <p:spPr>
          <a:xfrm>
            <a:off x="277730" y="287360"/>
            <a:ext cx="4350867" cy="2618678"/>
          </a:xfrm>
          <a:prstGeom prst="rect">
            <a:avLst/>
          </a:prstGeom>
        </p:spPr>
      </p:pic>
    </p:spTree>
    <p:extLst>
      <p:ext uri="{BB962C8B-B14F-4D97-AF65-F5344CB8AC3E}">
        <p14:creationId xmlns:p14="http://schemas.microsoft.com/office/powerpoint/2010/main" val="105655884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1+#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544606" y="262218"/>
            <a:ext cx="4276165" cy="1775012"/>
          </a:xfrm>
          <a:prstGeom prst="doubleWave">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2100" dirty="0">
                <a:solidFill>
                  <a:schemeClr val="tx1"/>
                </a:solidFill>
                <a:latin typeface="#9Slide03 FS Neusa Bold" panose="00000800000000000000" pitchFamily="2" charset="0"/>
              </a:rPr>
              <a:t>Tại sao người ta không trồng nấm trên đất mà phải trồng trên rơm, rạ?</a:t>
            </a:r>
          </a:p>
        </p:txBody>
      </p:sp>
      <p:pic>
        <p:nvPicPr>
          <p:cNvPr id="10" name="Picture 4" descr="Set Different Mushrooms Illustration Stock Vector, Royalty Free Vector  Image by ©blueringmedia #228614100"/>
          <p:cNvPicPr>
            <a:picLocks noChangeAspect="1" noChangeArrowheads="1"/>
          </p:cNvPicPr>
          <p:nvPr/>
        </p:nvPicPr>
        <p:blipFill rotWithShape="1">
          <a:blip r:embed="rId2">
            <a:extLst>
              <a:ext uri="{28A0092B-C50C-407E-A947-70E740481C1C}">
                <a14:useLocalDpi xmlns:a14="http://schemas.microsoft.com/office/drawing/2010/main" val="0"/>
              </a:ext>
            </a:extLst>
          </a:blip>
          <a:srcRect b="6173"/>
          <a:stretch/>
        </p:blipFill>
        <p:spPr bwMode="auto">
          <a:xfrm>
            <a:off x="5058738" y="102663"/>
            <a:ext cx="3922976" cy="4900058"/>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2682688" y="1981154"/>
            <a:ext cx="363474" cy="733806"/>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75" dirty="0"/>
          </a:p>
        </p:txBody>
      </p:sp>
      <p:sp>
        <p:nvSpPr>
          <p:cNvPr id="12" name="TextBox 11"/>
          <p:cNvSpPr txBox="1"/>
          <p:nvPr/>
        </p:nvSpPr>
        <p:spPr>
          <a:xfrm>
            <a:off x="174812" y="2714960"/>
            <a:ext cx="4645959" cy="2312813"/>
          </a:xfrm>
          <a:prstGeom prst="rect">
            <a:avLst/>
          </a:prstGeom>
          <a:noFill/>
        </p:spPr>
        <p:txBody>
          <a:bodyPr wrap="square" rtlCol="0">
            <a:spAutoFit/>
          </a:bodyPr>
          <a:lstStyle/>
          <a:p>
            <a:pPr algn="just">
              <a:lnSpc>
                <a:spcPct val="110000"/>
              </a:lnSpc>
            </a:pPr>
            <a:r>
              <a:rPr lang="en-US" sz="1650" dirty="0">
                <a:solidFill>
                  <a:srgbClr val="FFFF00"/>
                </a:solidFill>
                <a:latin typeface="#9Slide05 Brannboll Ny" panose="02000000000000000000" pitchFamily="2" charset="0"/>
              </a:rPr>
              <a:t>    - </a:t>
            </a:r>
            <a:r>
              <a:rPr lang="vi-VN" sz="1650" dirty="0" err="1">
                <a:solidFill>
                  <a:srgbClr val="FFFF00"/>
                </a:solidFill>
                <a:latin typeface="#9Slide05 Brannboll Ny" panose="02000000000000000000" pitchFamily="2" charset="0"/>
              </a:rPr>
              <a:t>Nấm</a:t>
            </a:r>
            <a:r>
              <a:rPr lang="vi-VN" sz="1650" dirty="0">
                <a:solidFill>
                  <a:srgbClr val="FFFF00"/>
                </a:solidFill>
                <a:latin typeface="#9Slide05 Brannboll Ny" panose="02000000000000000000" pitchFamily="2" charset="0"/>
              </a:rPr>
              <a:t> rơm có thể trồng trên nền đất khác như đất ruộng, rẫy, vườn cây,….hoặc trong nhà nhưng phải thoát nước tốt, không bị ứ đọng. Nơi trồng nấm rơm phải ít bị ảnh hưởng bởi gió.</a:t>
            </a:r>
            <a:endParaRPr lang="en-US" sz="1650" dirty="0">
              <a:solidFill>
                <a:srgbClr val="FFFF00"/>
              </a:solidFill>
              <a:latin typeface="#9Slide05 Brannboll Ny" panose="02000000000000000000" pitchFamily="2" charset="0"/>
            </a:endParaRPr>
          </a:p>
          <a:p>
            <a:pPr algn="just">
              <a:lnSpc>
                <a:spcPct val="110000"/>
              </a:lnSpc>
            </a:pPr>
            <a:r>
              <a:rPr lang="en-US" sz="1650" dirty="0">
                <a:solidFill>
                  <a:srgbClr val="FFFF00"/>
                </a:solidFill>
                <a:latin typeface="#9Slide05 Brannboll Ny" panose="02000000000000000000" pitchFamily="2" charset="0"/>
              </a:rPr>
              <a:t>    - </a:t>
            </a:r>
            <a:r>
              <a:rPr lang="vi-VN" sz="1650" dirty="0" err="1">
                <a:solidFill>
                  <a:srgbClr val="FFFF00"/>
                </a:solidFill>
                <a:latin typeface="#9Slide05 Brannboll Ny" panose="02000000000000000000" pitchFamily="2" charset="0"/>
              </a:rPr>
              <a:t>Nấm</a:t>
            </a:r>
            <a:r>
              <a:rPr lang="vi-VN" sz="1650" dirty="0">
                <a:solidFill>
                  <a:srgbClr val="FFFF00"/>
                </a:solidFill>
                <a:latin typeface="#9Slide05 Brannboll Ny" panose="02000000000000000000" pitchFamily="2" charset="0"/>
              </a:rPr>
              <a:t> rơm thường mọc trên các giá thể ẩm nên thường được trồng trên rơm, rạ để dễ chăm sóc, dễ xử lí bệnh, không bị ứ đọng nước gây hỏng nấm khi tưới nước.</a:t>
            </a:r>
          </a:p>
        </p:txBody>
      </p:sp>
    </p:spTree>
    <p:extLst>
      <p:ext uri="{BB962C8B-B14F-4D97-AF65-F5344CB8AC3E}">
        <p14:creationId xmlns:p14="http://schemas.microsoft.com/office/powerpoint/2010/main" val="372383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endCondLst>
                                    <p:cond evt="onNext" delay="0">
                                      <p:tgtEl>
                                        <p:sldTgt/>
                                      </p:tgtEl>
                                    </p:cond>
                                  </p:end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9" grpId="0" animBg="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5453" y="180300"/>
            <a:ext cx="5269330" cy="484263"/>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US" sz="3600" dirty="0">
                <a:solidFill>
                  <a:srgbClr val="FFFF00"/>
                </a:solidFill>
                <a:latin typeface="000 DanPanosian TB" pitchFamily="2" charset="0"/>
              </a:rPr>
              <a:t>MỘT SỐ LOẠI NẤM ĐỘC</a:t>
            </a:r>
          </a:p>
        </p:txBody>
      </p:sp>
      <p:pic>
        <p:nvPicPr>
          <p:cNvPr id="6146" name="Picture 2" descr="Top 10 loại nấm cực độc thường gặp ở Việt Nam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584" y="882838"/>
            <a:ext cx="3049652" cy="2287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10 loại nấm độc nguy hiểm nhất thế giới - KhoaHoc.t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0814" y="3170078"/>
            <a:ext cx="2369456" cy="1750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Top 10 loài nấm độc nhất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154" y="882838"/>
            <a:ext cx="2930197" cy="1945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TaiLieu.VN: Bộ sưu tập hình ảnh những loài nấm độc - download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270" y="2962190"/>
            <a:ext cx="2514427" cy="187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loud 8">
            <a:extLst>
              <a:ext uri="{FF2B5EF4-FFF2-40B4-BE49-F238E27FC236}">
                <a16:creationId xmlns:a16="http://schemas.microsoft.com/office/drawing/2014/main" id="{B5ED6537-FB11-4A05-A155-1A4054AD88B3}"/>
              </a:ext>
            </a:extLst>
          </p:cNvPr>
          <p:cNvSpPr/>
          <p:nvPr/>
        </p:nvSpPr>
        <p:spPr>
          <a:xfrm>
            <a:off x="1387099" y="798263"/>
            <a:ext cx="6369802" cy="3872443"/>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000" dirty="0" err="1">
                <a:latin typeface="#9Slide03 Roboto Condensed Ligh" panose="02000000000000000000" pitchFamily="2" charset="0"/>
                <a:ea typeface="#9Slide03 Roboto Condensed Ligh" panose="02000000000000000000" pitchFamily="2" charset="0"/>
              </a:rPr>
              <a:t>Làm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thế</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nào</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để</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phân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biệt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ăn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được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và</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độc</a:t>
            </a:r>
            <a:r>
              <a:rPr lang="en-US" sz="4000" dirty="0">
                <a:latin typeface="#9Slide03 Roboto Condensed Ligh" panose="02000000000000000000" pitchFamily="2" charset="0"/>
                <a:ea typeface="#9Slide03 Roboto Condensed Ligh" panose="02000000000000000000" pitchFamily="2" charset="0"/>
              </a:rPr>
              <a:t>?</a:t>
            </a:r>
            <a:endParaRPr lang="vi-VN" sz="4000" dirty="0">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4257570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randombar(horizontal)">
                                      <p:cBhvr>
                                        <p:cTn id="7" dur="500"/>
                                        <p:tgtEl>
                                          <p:spTgt spid="615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randombar(horizontal)">
                                      <p:cBhvr>
                                        <p:cTn id="11" dur="1500"/>
                                        <p:tgtEl>
                                          <p:spTgt spid="614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6154"/>
                                        </p:tgtEl>
                                        <p:attrNameLst>
                                          <p:attrName>style.visibility</p:attrName>
                                        </p:attrNameLst>
                                      </p:cBhvr>
                                      <p:to>
                                        <p:strVal val="visible"/>
                                      </p:to>
                                    </p:set>
                                    <p:animEffect transition="in" filter="randombar(horizontal)">
                                      <p:cBhvr>
                                        <p:cTn id="15" dur="1500"/>
                                        <p:tgtEl>
                                          <p:spTgt spid="6154"/>
                                        </p:tgtEl>
                                      </p:cBhvr>
                                    </p:animEffect>
                                  </p:childTnLst>
                                </p:cTn>
                              </p:par>
                            </p:childTnLst>
                          </p:cTn>
                        </p:par>
                        <p:par>
                          <p:cTn id="16" fill="hold">
                            <p:stCondLst>
                              <p:cond delay="3500"/>
                            </p:stCondLst>
                            <p:childTnLst>
                              <p:par>
                                <p:cTn id="17" presetID="14" presetClass="entr" presetSubtype="10"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randombar(horizontal)">
                                      <p:cBhvr>
                                        <p:cTn id="19" dur="1500"/>
                                        <p:tgtEl>
                                          <p:spTgt spid="615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BB62B758-AC54-4F40-BB6D-85FA8B37EB50}"/>
              </a:ext>
            </a:extLst>
          </p:cNvPr>
          <p:cNvSpPr/>
          <p:nvPr/>
        </p:nvSpPr>
        <p:spPr>
          <a:xfrm>
            <a:off x="5041576" y="1824750"/>
            <a:ext cx="3645220" cy="2590351"/>
          </a:xfrm>
          <a:prstGeom prst="rect">
            <a:avLst/>
          </a:prstGeom>
          <a:solidFill>
            <a:schemeClr val="accent4"/>
          </a:solidFill>
          <a:ln w="7620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solidFill>
                <a:srgbClr val="FFFFFF"/>
              </a:solidFill>
            </a:endParaRPr>
          </a:p>
        </p:txBody>
      </p:sp>
      <p:sp>
        <p:nvSpPr>
          <p:cNvPr id="13" name="TextBox 15">
            <a:extLst>
              <a:ext uri="{FF2B5EF4-FFF2-40B4-BE49-F238E27FC236}">
                <a16:creationId xmlns:a16="http://schemas.microsoft.com/office/drawing/2014/main" id="{B880700B-0B49-430A-A675-A63D731A4D95}"/>
              </a:ext>
            </a:extLst>
          </p:cNvPr>
          <p:cNvSpPr txBox="1"/>
          <p:nvPr/>
        </p:nvSpPr>
        <p:spPr>
          <a:xfrm>
            <a:off x="5126024" y="1734595"/>
            <a:ext cx="3442686" cy="2447921"/>
          </a:xfrm>
          <a:prstGeom prst="rect">
            <a:avLst/>
          </a:prstGeom>
          <a:noFill/>
          <a:scene3d>
            <a:camera prst="orthographicFront"/>
            <a:lightRig rig="threePt" dir="t"/>
          </a:scene3d>
          <a:sp3d>
            <a:bevelT w="165100" prst="coolSlant"/>
          </a:sp3d>
        </p:spPr>
        <p:txBody>
          <a:bodyPr wrap="square" lIns="0" tIns="0" rIns="0" bIns="0" anchor="ctr" anchorCtr="1">
            <a:noAutofit/>
          </a:bodyPr>
          <a:lstStyle/>
          <a:p>
            <a:pPr algn="just">
              <a:lnSpc>
                <a:spcPct val="120000"/>
              </a:lnSpc>
              <a:spcBef>
                <a:spcPct val="0"/>
              </a:spcBef>
            </a:pPr>
            <a:r>
              <a:rPr lang="en-US" altLang="zh-CN" sz="2600" dirty="0">
                <a:solidFill>
                  <a:srgbClr val="FFFFFF"/>
                </a:solidFill>
              </a:rPr>
              <a:t>      </a:t>
            </a:r>
            <a:r>
              <a:rPr lang="vi-VN" altLang="zh-CN" sz="2500" dirty="0" err="1">
                <a:solidFill>
                  <a:srgbClr val="FFFFFF"/>
                </a:solidFill>
              </a:rPr>
              <a:t>Nấm</a:t>
            </a:r>
            <a:r>
              <a:rPr lang="vi-VN" altLang="zh-CN" sz="2500" dirty="0">
                <a:solidFill>
                  <a:srgbClr val="FFFFFF"/>
                </a:solidFill>
              </a:rPr>
              <a:t> men được ứng dụng trong những lĩnh vực n</a:t>
            </a:r>
            <a:r>
              <a:rPr lang="en-US" altLang="zh-CN" sz="2500" dirty="0">
                <a:solidFill>
                  <a:srgbClr val="FFFFFF"/>
                </a:solidFill>
              </a:rPr>
              <a:t>à</a:t>
            </a:r>
            <a:r>
              <a:rPr lang="vi-VN" altLang="zh-CN" sz="2500" dirty="0">
                <a:solidFill>
                  <a:srgbClr val="FFFFFF"/>
                </a:solidFill>
              </a:rPr>
              <a:t>o của đời sống con người?</a:t>
            </a:r>
          </a:p>
        </p:txBody>
      </p:sp>
      <p:sp>
        <p:nvSpPr>
          <p:cNvPr id="9" name="Rectangle 7">
            <a:extLst>
              <a:ext uri="{FF2B5EF4-FFF2-40B4-BE49-F238E27FC236}">
                <a16:creationId xmlns:a16="http://schemas.microsoft.com/office/drawing/2014/main" id="{C903A54A-FAFD-4685-A0C0-3E3D2711BFA2}"/>
              </a:ext>
            </a:extLst>
          </p:cNvPr>
          <p:cNvSpPr/>
          <p:nvPr/>
        </p:nvSpPr>
        <p:spPr>
          <a:xfrm>
            <a:off x="537882" y="1839266"/>
            <a:ext cx="4168589" cy="2603804"/>
          </a:xfrm>
          <a:prstGeom prst="rect">
            <a:avLst/>
          </a:prstGeom>
          <a:solidFill>
            <a:schemeClr val="accent1"/>
          </a:solidFill>
          <a:ln w="7620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solidFill>
                <a:srgbClr val="FFFFFF"/>
              </a:solidFill>
            </a:endParaRPr>
          </a:p>
        </p:txBody>
      </p:sp>
      <p:sp>
        <p:nvSpPr>
          <p:cNvPr id="18" name="TextBox 17">
            <a:extLst>
              <a:ext uri="{FF2B5EF4-FFF2-40B4-BE49-F238E27FC236}">
                <a16:creationId xmlns:a16="http://schemas.microsoft.com/office/drawing/2014/main" id="{6828BC49-F5CF-480C-8E01-5F9F0243C5CD}"/>
              </a:ext>
            </a:extLst>
          </p:cNvPr>
          <p:cNvSpPr txBox="1"/>
          <p:nvPr/>
        </p:nvSpPr>
        <p:spPr>
          <a:xfrm>
            <a:off x="600635" y="1775695"/>
            <a:ext cx="4034118" cy="2808194"/>
          </a:xfrm>
          <a:prstGeom prst="rect">
            <a:avLst/>
          </a:prstGeom>
          <a:noFill/>
          <a:scene3d>
            <a:camera prst="orthographicFront"/>
            <a:lightRig rig="threePt" dir="t"/>
          </a:scene3d>
          <a:sp3d>
            <a:bevelT w="165100" prst="coolSlant"/>
          </a:sp3d>
        </p:spPr>
        <p:txBody>
          <a:bodyPr wrap="square" lIns="0" tIns="0" rIns="0" bIns="0" anchor="ctr" anchorCtr="1">
            <a:noAutofit/>
          </a:bodyPr>
          <a:lstStyle/>
          <a:p>
            <a:pPr algn="just">
              <a:lnSpc>
                <a:spcPct val="120000"/>
              </a:lnSpc>
              <a:spcBef>
                <a:spcPct val="0"/>
              </a:spcBef>
            </a:pPr>
            <a:r>
              <a:rPr lang="en-US" altLang="zh-CN" sz="2500" dirty="0">
                <a:solidFill>
                  <a:srgbClr val="FFFFFF"/>
                </a:solidFill>
              </a:rPr>
              <a:t>    </a:t>
            </a:r>
            <a:r>
              <a:rPr lang="vi-VN" altLang="zh-CN" sz="2500" dirty="0" err="1">
                <a:solidFill>
                  <a:srgbClr val="FFFFFF"/>
                </a:solidFill>
              </a:rPr>
              <a:t>Có</a:t>
            </a:r>
            <a:r>
              <a:rPr lang="vi-VN" altLang="zh-CN" sz="2500" dirty="0">
                <a:solidFill>
                  <a:srgbClr val="FFFFFF"/>
                </a:solidFill>
              </a:rPr>
              <a:t> ý kiến: “Môi trường trồng nấm rơm tốt nhất là gần địa điểm có chăn nuôi gia súc”. Theo em, ý kiến trên đúng hay sai? Giải thích.</a:t>
            </a:r>
          </a:p>
        </p:txBody>
      </p:sp>
      <p:sp>
        <p:nvSpPr>
          <p:cNvPr id="3" name="Rectangle 2"/>
          <p:cNvSpPr/>
          <p:nvPr/>
        </p:nvSpPr>
        <p:spPr>
          <a:xfrm>
            <a:off x="2765542" y="292466"/>
            <a:ext cx="3529771" cy="504265"/>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800" b="1" dirty="0">
                <a:solidFill>
                  <a:srgbClr val="FFFF00"/>
                </a:solidFill>
                <a:latin typeface="#9Slide03 FS Neusa Bold" panose="00000800000000000000" pitchFamily="2" charset="0"/>
              </a:rPr>
              <a:t>CÂU HỎI THẢO LUẬN</a:t>
            </a:r>
          </a:p>
        </p:txBody>
      </p:sp>
      <p:grpSp>
        <p:nvGrpSpPr>
          <p:cNvPr id="35" name="千图设计师MC：ID 29795607库_组合 47">
            <a:extLst>
              <a:ext uri="{FF2B5EF4-FFF2-40B4-BE49-F238E27FC236}">
                <a16:creationId xmlns:a16="http://schemas.microsoft.com/office/drawing/2014/main" id="{CEFF4FE9-4168-4716-BE92-0F8F591A0F60}"/>
              </a:ext>
            </a:extLst>
          </p:cNvPr>
          <p:cNvGrpSpPr/>
          <p:nvPr>
            <p:custDataLst>
              <p:tags r:id="rId1"/>
            </p:custDataLst>
          </p:nvPr>
        </p:nvGrpSpPr>
        <p:grpSpPr>
          <a:xfrm>
            <a:off x="1469675" y="1234787"/>
            <a:ext cx="2837182" cy="510309"/>
            <a:chOff x="1239261" y="3030841"/>
            <a:chExt cx="3782909" cy="680412"/>
          </a:xfrm>
        </p:grpSpPr>
        <p:sp>
          <p:nvSpPr>
            <p:cNvPr id="40" name="Rectangle: Folded Corner 60">
              <a:extLst>
                <a:ext uri="{FF2B5EF4-FFF2-40B4-BE49-F238E27FC236}">
                  <a16:creationId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dirty="0">
                <a:solidFill>
                  <a:schemeClr val="bg1"/>
                </a:solidFill>
              </a:endParaRPr>
            </a:p>
          </p:txBody>
        </p:sp>
        <p:grpSp>
          <p:nvGrpSpPr>
            <p:cNvPr id="37" name="Group 68">
              <a:extLst>
                <a:ext uri="{FF2B5EF4-FFF2-40B4-BE49-F238E27FC236}">
                  <a16:creationId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38" name="TextBox 69">
                <a:extLst>
                  <a:ext uri="{FF2B5EF4-FFF2-40B4-BE49-F238E27FC236}">
                    <a16:creationId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270000" tIns="0" rIns="162000" bIns="0" anchor="b" anchorCtr="0">
                <a:noAutofit/>
              </a:bodyPr>
              <a:lstStyle/>
              <a:p>
                <a:r>
                  <a:rPr lang="en-US" altLang="zh-CN" sz="2100" b="1" dirty="0">
                    <a:solidFill>
                      <a:schemeClr val="bg1"/>
                    </a:solidFill>
                    <a:latin typeface="Acumin Pro Condensed" panose="020B0806020202020204" pitchFamily="34" charset="0"/>
                  </a:rPr>
                  <a:t>CÂU SỐ 1</a:t>
                </a:r>
                <a:endParaRPr lang="zh-CN" altLang="en-US" sz="2100" b="1" dirty="0">
                  <a:solidFill>
                    <a:schemeClr val="bg1"/>
                  </a:solidFill>
                  <a:latin typeface="Acumin Pro Condensed" panose="020B0806020202020204" pitchFamily="34" charset="0"/>
                </a:endParaRPr>
              </a:p>
            </p:txBody>
          </p:sp>
          <p:sp>
            <p:nvSpPr>
              <p:cNvPr id="39" name="TextBox 70">
                <a:extLst>
                  <a:ext uri="{FF2B5EF4-FFF2-40B4-BE49-F238E27FC236}">
                    <a16:creationId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270000" tIns="0" rIns="162000" bIns="0" anchor="t" anchorCtr="0">
                <a:normAutofit/>
              </a:bodyPr>
              <a:lstStyle/>
              <a:p>
                <a:pPr>
                  <a:lnSpc>
                    <a:spcPct val="120000"/>
                  </a:lnSpc>
                </a:pPr>
                <a:endParaRPr lang="zh-CN" altLang="en-US" sz="750" dirty="0">
                  <a:solidFill>
                    <a:schemeClr val="bg1"/>
                  </a:solidFill>
                </a:endParaRPr>
              </a:p>
            </p:txBody>
          </p:sp>
        </p:grpSp>
      </p:grpSp>
      <p:grpSp>
        <p:nvGrpSpPr>
          <p:cNvPr id="42" name="千图设计师MC：ID 29795607库_组合 47">
            <a:extLst>
              <a:ext uri="{FF2B5EF4-FFF2-40B4-BE49-F238E27FC236}">
                <a16:creationId xmlns:a16="http://schemas.microsoft.com/office/drawing/2014/main" id="{CEFF4FE9-4168-4716-BE92-0F8F591A0F60}"/>
              </a:ext>
            </a:extLst>
          </p:cNvPr>
          <p:cNvGrpSpPr/>
          <p:nvPr>
            <p:custDataLst>
              <p:tags r:id="rId2"/>
            </p:custDataLst>
          </p:nvPr>
        </p:nvGrpSpPr>
        <p:grpSpPr>
          <a:xfrm>
            <a:off x="5740496" y="1234787"/>
            <a:ext cx="2837182" cy="510309"/>
            <a:chOff x="1239261" y="3030841"/>
            <a:chExt cx="3782909" cy="680412"/>
          </a:xfrm>
        </p:grpSpPr>
        <p:sp>
          <p:nvSpPr>
            <p:cNvPr id="43" name="Rectangle: Folded Corner 60">
              <a:extLst>
                <a:ext uri="{FF2B5EF4-FFF2-40B4-BE49-F238E27FC236}">
                  <a16:creationId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dirty="0">
                <a:solidFill>
                  <a:schemeClr val="bg1"/>
                </a:solidFill>
              </a:endParaRPr>
            </a:p>
          </p:txBody>
        </p:sp>
        <p:grpSp>
          <p:nvGrpSpPr>
            <p:cNvPr id="44" name="Group 68">
              <a:extLst>
                <a:ext uri="{FF2B5EF4-FFF2-40B4-BE49-F238E27FC236}">
                  <a16:creationId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45" name="TextBox 69">
                <a:extLst>
                  <a:ext uri="{FF2B5EF4-FFF2-40B4-BE49-F238E27FC236}">
                    <a16:creationId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270000" tIns="0" rIns="162000" bIns="0" anchor="b" anchorCtr="0">
                <a:noAutofit/>
              </a:bodyPr>
              <a:lstStyle/>
              <a:p>
                <a:r>
                  <a:rPr lang="en-US" altLang="zh-CN" sz="2100" b="1" dirty="0">
                    <a:solidFill>
                      <a:schemeClr val="bg1"/>
                    </a:solidFill>
                    <a:latin typeface="Acumin Pro Condensed" panose="020B0806020202020204" pitchFamily="34" charset="0"/>
                  </a:rPr>
                  <a:t>CÂU SỐ 2</a:t>
                </a:r>
                <a:endParaRPr lang="zh-CN" altLang="en-US" sz="2100" b="1" dirty="0">
                  <a:solidFill>
                    <a:schemeClr val="bg1"/>
                  </a:solidFill>
                  <a:latin typeface="Acumin Pro Condensed" panose="020B0806020202020204" pitchFamily="34" charset="0"/>
                </a:endParaRPr>
              </a:p>
            </p:txBody>
          </p:sp>
          <p:sp>
            <p:nvSpPr>
              <p:cNvPr id="46" name="TextBox 70">
                <a:extLst>
                  <a:ext uri="{FF2B5EF4-FFF2-40B4-BE49-F238E27FC236}">
                    <a16:creationId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270000" tIns="0" rIns="162000" bIns="0" anchor="t" anchorCtr="0">
                <a:normAutofit/>
              </a:bodyPr>
              <a:lstStyle/>
              <a:p>
                <a:pPr>
                  <a:lnSpc>
                    <a:spcPct val="120000"/>
                  </a:lnSpc>
                </a:pPr>
                <a:endParaRPr lang="zh-CN" altLang="en-US" sz="750" dirty="0">
                  <a:solidFill>
                    <a:schemeClr val="bg1"/>
                  </a:solidFill>
                </a:endParaRPr>
              </a:p>
            </p:txBody>
          </p:sp>
        </p:grpSp>
      </p:grpSp>
    </p:spTree>
    <p:extLst>
      <p:ext uri="{BB962C8B-B14F-4D97-AF65-F5344CB8AC3E}">
        <p14:creationId xmlns:p14="http://schemas.microsoft.com/office/powerpoint/2010/main" val="618084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anim calcmode="lin" valueType="num">
                                      <p:cBhvr>
                                        <p:cTn id="10" dur="500" fill="hold"/>
                                        <p:tgtEl>
                                          <p:spTgt spid="35"/>
                                        </p:tgtEl>
                                        <p:attrNameLst>
                                          <p:attrName>ppt_x</p:attrName>
                                        </p:attrNameLst>
                                      </p:cBhvr>
                                      <p:tavLst>
                                        <p:tav tm="0">
                                          <p:val>
                                            <p:fltVal val="0.5"/>
                                          </p:val>
                                        </p:tav>
                                        <p:tav tm="100000">
                                          <p:val>
                                            <p:strVal val="#ppt_x"/>
                                          </p:val>
                                        </p:tav>
                                      </p:tavLst>
                                    </p:anim>
                                    <p:anim calcmode="lin" valueType="num">
                                      <p:cBhvr>
                                        <p:cTn id="11" dur="500" fill="hold"/>
                                        <p:tgtEl>
                                          <p:spTgt spid="35"/>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fltVal val="0"/>
                                          </p:val>
                                        </p:tav>
                                        <p:tav tm="100000">
                                          <p:val>
                                            <p:strVal val="#ppt_w"/>
                                          </p:val>
                                        </p:tav>
                                      </p:tavLst>
                                    </p:anim>
                                    <p:anim calcmode="lin" valueType="num">
                                      <p:cBhvr>
                                        <p:cTn id="16" dur="500" fill="hold"/>
                                        <p:tgtEl>
                                          <p:spTgt spid="42"/>
                                        </p:tgtEl>
                                        <p:attrNameLst>
                                          <p:attrName>ppt_h</p:attrName>
                                        </p:attrNameLst>
                                      </p:cBhvr>
                                      <p:tavLst>
                                        <p:tav tm="0">
                                          <p:val>
                                            <p:fltVal val="0"/>
                                          </p:val>
                                        </p:tav>
                                        <p:tav tm="100000">
                                          <p:val>
                                            <p:strVal val="#ppt_h"/>
                                          </p:val>
                                        </p:tav>
                                      </p:tavLst>
                                    </p:anim>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fltVal val="0.5"/>
                                          </p:val>
                                        </p:tav>
                                        <p:tav tm="100000">
                                          <p:val>
                                            <p:strVal val="#ppt_x"/>
                                          </p:val>
                                        </p:tav>
                                      </p:tavLst>
                                    </p:anim>
                                    <p:anim calcmode="lin" valueType="num">
                                      <p:cBhvr>
                                        <p:cTn id="19" dur="5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3242" y="1021977"/>
            <a:ext cx="4215653" cy="3926542"/>
          </a:xfrm>
          <a:prstGeom prst="rect">
            <a:avLst/>
          </a:prstGeom>
          <a:solidFill>
            <a:srgbClr val="5B9BD5"/>
          </a:solidFill>
          <a:ln w="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20000"/>
              </a:lnSpc>
            </a:pPr>
            <a:r>
              <a:rPr lang="vi-VN" sz="1600" b="1" dirty="0">
                <a:solidFill>
                  <a:srgbClr val="FFFF00"/>
                </a:solidFill>
                <a:latin typeface="Times New Roman" panose="02020603050405020304" pitchFamily="18" charset="0"/>
                <a:cs typeface="Times New Roman" panose="02020603050405020304" pitchFamily="18" charset="0"/>
              </a:rPr>
              <a:t>Ý kiến trên hoàn toàn sai</a:t>
            </a:r>
          </a:p>
          <a:p>
            <a:pPr algn="just">
              <a:lnSpc>
                <a:spcPct val="120000"/>
              </a:lnSpc>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vi-VN" sz="1600" dirty="0" err="1">
                <a:latin typeface="Times New Roman" panose="02020603050405020304" pitchFamily="18" charset="0"/>
                <a:cs typeface="Times New Roman" panose="02020603050405020304" pitchFamily="18" charset="0"/>
              </a:rPr>
              <a:t>Những</a:t>
            </a:r>
            <a:r>
              <a:rPr lang="vi-VN" sz="1600" dirty="0">
                <a:latin typeface="Times New Roman" panose="02020603050405020304" pitchFamily="18" charset="0"/>
                <a:cs typeface="Times New Roman" panose="02020603050405020304" pitchFamily="18" charset="0"/>
              </a:rPr>
              <a:t> địa điểm có chăn nuôi gia súc, gia cầm thường dễ bị ô nhiễm, khuôn viên mất vệ sinh, ẩm thấp là điều kiện cho nấm mốc, các loại vi khuẩn gây bệnh phát triển. Nấm rơm trồng gần những nơi chăn nuôi gia súc, gia cầm, dễ ảnh hưởng giảm năng suất và chất lượng nấm.</a:t>
            </a:r>
          </a:p>
          <a:p>
            <a:pPr algn="just">
              <a:lnSpc>
                <a:spcPct val="120000"/>
              </a:lnSpc>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Môi trường nấm phải đảm bảo sạch sẽ, khô ráo, cao ráo, bằng phẳng, không bị ngập úng; tránh những nơi chăn nuôi, khu vực chất thải, nước sinh hoạt. Lưu ý tưới nấm bằng nước sạch như nước song, mương, giếng khoan,….tránh nước nhiễm phèn, mặn, hôi thối.</a:t>
            </a:r>
          </a:p>
        </p:txBody>
      </p:sp>
      <p:sp>
        <p:nvSpPr>
          <p:cNvPr id="4" name="Rectangle 3"/>
          <p:cNvSpPr/>
          <p:nvPr/>
        </p:nvSpPr>
        <p:spPr>
          <a:xfrm>
            <a:off x="1052233" y="409015"/>
            <a:ext cx="2669241" cy="490817"/>
          </a:xfrm>
          <a:prstGeom prst="rect">
            <a:avLst/>
          </a:prstGeom>
          <a:solidFill>
            <a:srgbClr val="5B9BD5"/>
          </a:solidFill>
          <a:ln w="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2400" dirty="0">
                <a:solidFill>
                  <a:schemeClr val="bg1"/>
                </a:solidFill>
                <a:latin typeface="Acumin Pro Condensed" panose="020B0806020202020204" pitchFamily="34" charset="0"/>
              </a:rPr>
              <a:t>CÂU SỐ 1</a:t>
            </a:r>
          </a:p>
        </p:txBody>
      </p:sp>
      <p:sp>
        <p:nvSpPr>
          <p:cNvPr id="6" name="Rectangle 5"/>
          <p:cNvSpPr/>
          <p:nvPr/>
        </p:nvSpPr>
        <p:spPr>
          <a:xfrm>
            <a:off x="4740088" y="1021977"/>
            <a:ext cx="4215653" cy="3926542"/>
          </a:xfrm>
          <a:prstGeom prst="rect">
            <a:avLst/>
          </a:prstGeom>
          <a:solidFill>
            <a:srgbClr val="FFC000"/>
          </a:solidFill>
          <a:ln w="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fontScale="92500" lnSpcReduction="20000"/>
          </a:bodyPr>
          <a:lstStyle/>
          <a:p>
            <a:pPr algn="ctr">
              <a:lnSpc>
                <a:spcPct val="120000"/>
              </a:lnSpc>
            </a:pPr>
            <a:r>
              <a:rPr lang="en-US" sz="1500" b="1" dirty="0">
                <a:solidFill>
                  <a:srgbClr val="FFC000"/>
                </a:solidFill>
              </a:rPr>
              <a:t>P</a:t>
            </a:r>
            <a:r>
              <a:rPr lang="vi-VN" sz="1500" b="1" dirty="0">
                <a:solidFill>
                  <a:srgbClr val="FFC000"/>
                </a:solidFill>
              </a:rPr>
              <a:t>hổ biến trong các lĩnh sản xuất của đời sống</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nước mắm, nước tương có thêm thành phần nấm men sẽ làm giảm đi vị chát của muối và loại bỏ mùi tanh khó chịu của cá. Nước tương, nước mắm sẽ thơm ngon, đậm đà.</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mì gói: nấm men dùng để ăn với mì sẽ tạo cảm giác tô mì thơm ngon, ngọt nước hơn.</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hạ</a:t>
            </a:r>
            <a:r>
              <a:rPr lang="en-US" sz="1800" dirty="0">
                <a:solidFill>
                  <a:schemeClr val="tx1"/>
                </a:solidFill>
                <a:latin typeface="Times New Roman" panose="02020603050405020304" pitchFamily="18" charset="0"/>
                <a:cs typeface="Times New Roman" panose="02020603050405020304" pitchFamily="18" charset="0"/>
              </a:rPr>
              <a:t>t</a:t>
            </a:r>
            <a:r>
              <a:rPr lang="vi-VN" sz="1800" dirty="0">
                <a:solidFill>
                  <a:schemeClr val="tx1"/>
                </a:solidFill>
                <a:latin typeface="Times New Roman" panose="02020603050405020304" pitchFamily="18" charset="0"/>
                <a:cs typeface="Times New Roman" panose="02020603050405020304" pitchFamily="18" charset="0"/>
              </a:rPr>
              <a:t> nêm: nấm men bổ sung 1 – 5% giúp vị ngọt của đạm trong hạt nêm tăng đáng kể.</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các loại bánh, nấm men không thể thiếu trong quá trình lên men, làm bánh thơm ngon hơn.</a:t>
            </a:r>
          </a:p>
        </p:txBody>
      </p:sp>
      <p:sp>
        <p:nvSpPr>
          <p:cNvPr id="7" name="Rectangle 6"/>
          <p:cNvSpPr/>
          <p:nvPr/>
        </p:nvSpPr>
        <p:spPr>
          <a:xfrm>
            <a:off x="5710517" y="409015"/>
            <a:ext cx="2669241" cy="490817"/>
          </a:xfrm>
          <a:prstGeom prst="rect">
            <a:avLst/>
          </a:prstGeom>
          <a:solidFill>
            <a:srgbClr val="FFC000"/>
          </a:solidFill>
          <a:ln w="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2400" dirty="0">
                <a:solidFill>
                  <a:schemeClr val="tx1"/>
                </a:solidFill>
                <a:latin typeface="Acumin Pro Condensed" panose="020B0806020202020204" pitchFamily="34" charset="0"/>
              </a:rPr>
              <a:t>CÂU SỐ 2</a:t>
            </a:r>
          </a:p>
        </p:txBody>
      </p:sp>
    </p:spTree>
    <p:extLst>
      <p:ext uri="{BB962C8B-B14F-4D97-AF65-F5344CB8AC3E}">
        <p14:creationId xmlns:p14="http://schemas.microsoft.com/office/powerpoint/2010/main" val="1749363068"/>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847" y="1190065"/>
            <a:ext cx="7288306" cy="1642782"/>
          </a:xfrm>
          <a:prstGeom prst="rect">
            <a:avLst/>
          </a:prstGeom>
          <a:no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4950" dirty="0">
                <a:latin typeface="#9Slide03 FS Neusa Bold" panose="00000800000000000000" pitchFamily="2" charset="0"/>
              </a:rPr>
              <a:t>CÂU HỎI ÔN TẬP</a:t>
            </a:r>
          </a:p>
        </p:txBody>
      </p:sp>
    </p:spTree>
    <p:extLst>
      <p:ext uri="{BB962C8B-B14F-4D97-AF65-F5344CB8AC3E}">
        <p14:creationId xmlns:p14="http://schemas.microsoft.com/office/powerpoint/2010/main" val="2829961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6" y="563279"/>
            <a:ext cx="5369727"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b="1" dirty="0">
                <a:solidFill>
                  <a:srgbClr val="FFFF00"/>
                </a:solidFill>
                <a:latin typeface="#9Slide03 Swiss Condensed Bold" panose="02000500000000000000" pitchFamily="2" charset="0"/>
              </a:rPr>
              <a:t>Câu hỏi: </a:t>
            </a:r>
            <a:r>
              <a:rPr lang="vi-VN" sz="1800" b="1" dirty="0">
                <a:solidFill>
                  <a:srgbClr val="FFFF00"/>
                </a:solidFill>
                <a:latin typeface="#9Slide03 Swiss Condensed Bold" panose="02000500000000000000" pitchFamily="2" charset="0"/>
              </a:rPr>
              <a:t>Bào tử đảm là cơ quan sinh dục của loại nấm nào sau đây?</a:t>
            </a:r>
          </a:p>
          <a:p>
            <a:pPr algn="just">
              <a:lnSpc>
                <a:spcPct val="120000"/>
              </a:lnSpc>
            </a:pPr>
            <a:r>
              <a:rPr lang="en-US" sz="1800" dirty="0">
                <a:solidFill>
                  <a:prstClr val="white"/>
                </a:solidFill>
                <a:latin typeface="#9Slide03 Swiss Condensed Bold" panose="02000500000000000000" pitchFamily="2" charset="0"/>
              </a:rPr>
              <a:t>   A. </a:t>
            </a:r>
            <a:r>
              <a:rPr lang="vi-VN" sz="1800" dirty="0">
                <a:solidFill>
                  <a:prstClr val="white"/>
                </a:solidFill>
                <a:latin typeface="#9Slide03 Swiss Condensed Bold" panose="02000500000000000000" pitchFamily="2" charset="0"/>
              </a:rPr>
              <a:t>Nấm hương</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B. </a:t>
            </a:r>
            <a:r>
              <a:rPr lang="vi-VN" sz="1800" dirty="0">
                <a:solidFill>
                  <a:srgbClr val="00FF00"/>
                </a:solidFill>
                <a:latin typeface="#9Slide03 Swiss Condensed Bold" panose="02000500000000000000" pitchFamily="2" charset="0"/>
              </a:rPr>
              <a:t>Nấm bụng dê</a:t>
            </a:r>
            <a:r>
              <a:rPr lang="en-US" sz="1800" dirty="0">
                <a:solidFill>
                  <a:srgbClr val="00FF00"/>
                </a:solidFill>
                <a:latin typeface="#9Slide03 Swiss Condensed Bold" panose="02000500000000000000" pitchFamily="2" charset="0"/>
              </a:rPr>
              <a:t>.</a:t>
            </a:r>
            <a:endParaRPr lang="en-US" sz="1800" dirty="0">
              <a:solidFill>
                <a:prstClr val="white"/>
              </a:solidFill>
              <a:latin typeface="#9Slide03 Swiss Condensed Bold" panose="02000500000000000000" pitchFamily="2" charset="0"/>
            </a:endParaRPr>
          </a:p>
          <a:p>
            <a:pPr algn="just">
              <a:lnSpc>
                <a:spcPct val="120000"/>
              </a:lnSpc>
            </a:pPr>
            <a:r>
              <a:rPr lang="en-US" sz="1800" dirty="0">
                <a:solidFill>
                  <a:prstClr val="white"/>
                </a:solidFill>
                <a:latin typeface="#9Slide03 Swiss Condensed Bold" panose="02000500000000000000" pitchFamily="2" charset="0"/>
              </a:rPr>
              <a:t>   C. </a:t>
            </a:r>
            <a:r>
              <a:rPr lang="vi-VN" sz="1800" dirty="0">
                <a:solidFill>
                  <a:prstClr val="white"/>
                </a:solidFill>
                <a:latin typeface="#9Slide03 Swiss Condensed Bold" panose="02000500000000000000" pitchFamily="2" charset="0"/>
              </a:rPr>
              <a:t>Nấm mốc</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D. </a:t>
            </a:r>
            <a:r>
              <a:rPr lang="vi-VN" sz="1800" dirty="0">
                <a:solidFill>
                  <a:srgbClr val="00FF00"/>
                </a:solidFill>
                <a:latin typeface="#9Slide03 Swiss Condensed Bold" panose="02000500000000000000" pitchFamily="2" charset="0"/>
              </a:rPr>
              <a:t>Nấm men</a:t>
            </a:r>
            <a:r>
              <a:rPr lang="en-US" sz="1800" dirty="0">
                <a:solidFill>
                  <a:srgbClr val="00FF00"/>
                </a:solidFill>
                <a:latin typeface="#9Slide03 Swiss Condensed Bold" panose="02000500000000000000" pitchFamily="2" charset="0"/>
              </a:rPr>
              <a:t>.</a:t>
            </a:r>
          </a:p>
        </p:txBody>
      </p:sp>
      <p:grpSp>
        <p:nvGrpSpPr>
          <p:cNvPr id="61" name="Group 60"/>
          <p:cNvGrpSpPr/>
          <p:nvPr/>
        </p:nvGrpSpPr>
        <p:grpSpPr>
          <a:xfrm>
            <a:off x="2114983" y="47359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sp>
        <p:nvSpPr>
          <p:cNvPr id="58" name="Left Bracket 57"/>
          <p:cNvSpPr/>
          <p:nvPr/>
        </p:nvSpPr>
        <p:spPr>
          <a:xfrm flipH="1">
            <a:off x="7517245" y="494701"/>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nvGrpSpPr>
          <p:cNvPr id="8" name="Group 7"/>
          <p:cNvGrpSpPr/>
          <p:nvPr/>
        </p:nvGrpSpPr>
        <p:grpSpPr>
          <a:xfrm>
            <a:off x="1437760" y="1031230"/>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grpSp>
      <p:grpSp>
        <p:nvGrpSpPr>
          <p:cNvPr id="31" name="Group 30"/>
          <p:cNvGrpSpPr/>
          <p:nvPr/>
        </p:nvGrpSpPr>
        <p:grpSpPr>
          <a:xfrm>
            <a:off x="1563325" y="2940446"/>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9Slide03 Swiss Condensed Bold" panose="02000500000000000000" pitchFamily="2" charset="0"/>
                  <a:cs typeface="Times New Roman" panose="02020603050405020304" pitchFamily="18"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39270" y="277250"/>
              <a:ext cx="571096" cy="892552"/>
            </a:xfrm>
            <a:prstGeom prst="rect">
              <a:avLst/>
            </a:prstGeom>
            <a:noFill/>
          </p:spPr>
          <p:txBody>
            <a:bodyPr wrap="none" rtlCol="0">
              <a:spAutoFit/>
            </a:bodyPr>
            <a:lstStyle/>
            <a:p>
              <a:pPr algn="ctr"/>
              <a:r>
                <a:rPr lang="en-US" sz="375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1</a:t>
              </a:r>
            </a:p>
          </p:txBody>
        </p:sp>
      </p:grpSp>
      <p:sp>
        <p:nvSpPr>
          <p:cNvPr id="35" name="Parallelogram 34"/>
          <p:cNvSpPr/>
          <p:nvPr/>
        </p:nvSpPr>
        <p:spPr>
          <a:xfrm flipH="1">
            <a:off x="8382028" y="4642185"/>
            <a:ext cx="493875" cy="212051"/>
          </a:xfrm>
          <a:prstGeom prst="parallelogram">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rgbClr val="FF0000"/>
              </a:solidFill>
              <a:latin typeface="#9Slide03 Swiss Condensed Bold" panose="02000500000000000000" pitchFamily="2" charset="0"/>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338711121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6" y="563279"/>
            <a:ext cx="5369727"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b="1" dirty="0">
                <a:solidFill>
                  <a:srgbClr val="FFFF00"/>
                </a:solidFill>
                <a:latin typeface="#9Slide03 Swiss Condensed Bold" panose="02000500000000000000" pitchFamily="2" charset="0"/>
              </a:rPr>
              <a:t>Câu hỏi: </a:t>
            </a:r>
            <a:r>
              <a:rPr lang="en-US" sz="1800" b="1" dirty="0" err="1">
                <a:solidFill>
                  <a:srgbClr val="FFFF00"/>
                </a:solidFill>
                <a:latin typeface="#9Slide03 Swiss Condensed Bold" panose="02000500000000000000" pitchFamily="2" charset="0"/>
              </a:rPr>
              <a:t>Thuốc</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kháng</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sinh</a:t>
            </a:r>
            <a:r>
              <a:rPr lang="en-US" sz="1800" b="1" dirty="0">
                <a:solidFill>
                  <a:srgbClr val="FFFF00"/>
                </a:solidFill>
                <a:latin typeface="#9Slide03 Swiss Condensed Bold" panose="02000500000000000000" pitchFamily="2" charset="0"/>
              </a:rPr>
              <a:t> penicillin </a:t>
            </a:r>
            <a:r>
              <a:rPr lang="en-US" sz="1800" b="1" dirty="0" err="1">
                <a:solidFill>
                  <a:srgbClr val="FFFF00"/>
                </a:solidFill>
                <a:latin typeface="#9Slide03 Swiss Condensed Bold" panose="02000500000000000000" pitchFamily="2" charset="0"/>
              </a:rPr>
              <a:t>sản</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xuất</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từ</a:t>
            </a:r>
            <a:r>
              <a:rPr lang="en-US" sz="1800" b="1" dirty="0">
                <a:solidFill>
                  <a:srgbClr val="FFFF00"/>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 </a:t>
            </a:r>
            <a:r>
              <a:rPr lang="en-US" sz="1800" dirty="0" err="1">
                <a:solidFill>
                  <a:prstClr val="white"/>
                </a:solidFill>
                <a:latin typeface="#9Slide03 Swiss Condensed Bold" panose="02000500000000000000" pitchFamily="2" charset="0"/>
              </a:rPr>
              <a:t>Nấm</a:t>
            </a:r>
            <a:r>
              <a:rPr lang="en-US" sz="1800" dirty="0">
                <a:solidFill>
                  <a:prstClr val="white"/>
                </a:solidFill>
                <a:latin typeface="#9Slide03 Swiss Condensed Bold" panose="02000500000000000000" pitchFamily="2" charset="0"/>
              </a:rPr>
              <a:t> men.</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B. </a:t>
            </a:r>
            <a:r>
              <a:rPr lang="en-US" sz="1800" dirty="0" err="1">
                <a:solidFill>
                  <a:srgbClr val="00FF00"/>
                </a:solidFill>
                <a:latin typeface="#9Slide03 Swiss Condensed Bold" panose="02000500000000000000" pitchFamily="2" charset="0"/>
              </a:rPr>
              <a:t>Nấm</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mốc</a:t>
            </a:r>
            <a:r>
              <a:rPr lang="en-US" sz="1800" dirty="0">
                <a:solidFill>
                  <a:srgbClr val="00FF00"/>
                </a:solidFill>
                <a:latin typeface="#9Slide03 Swiss Condensed Bold" panose="02000500000000000000" pitchFamily="2" charset="0"/>
              </a:rPr>
              <a:t>.</a:t>
            </a:r>
            <a:endParaRPr lang="en-US" sz="1800" dirty="0">
              <a:solidFill>
                <a:prstClr val="white"/>
              </a:solidFill>
              <a:latin typeface="#9Slide03 Swiss Condensed Bold" panose="02000500000000000000" pitchFamily="2" charset="0"/>
            </a:endParaRPr>
          </a:p>
          <a:p>
            <a:pPr algn="just">
              <a:lnSpc>
                <a:spcPct val="120000"/>
              </a:lnSpc>
            </a:pPr>
            <a:r>
              <a:rPr lang="en-US" sz="1800" dirty="0">
                <a:solidFill>
                  <a:prstClr val="white"/>
                </a:solidFill>
                <a:latin typeface="#9Slide03 Swiss Condensed Bold" panose="02000500000000000000" pitchFamily="2" charset="0"/>
              </a:rPr>
              <a:t>   C. </a:t>
            </a:r>
            <a:r>
              <a:rPr lang="en-US" sz="1800" dirty="0" err="1">
                <a:solidFill>
                  <a:prstClr val="white"/>
                </a:solidFill>
                <a:latin typeface="#9Slide03 Swiss Condensed Bold" panose="02000500000000000000" pitchFamily="2" charset="0"/>
              </a:rPr>
              <a:t>Nấm</a:t>
            </a:r>
            <a:r>
              <a:rPr lang="en-US" sz="1800" dirty="0">
                <a:solidFill>
                  <a:prstClr val="white"/>
                </a:solidFill>
                <a:latin typeface="#9Slide03 Swiss Condensed Bold" panose="02000500000000000000" pitchFamily="2" charset="0"/>
              </a:rPr>
              <a:t> </a:t>
            </a:r>
            <a:r>
              <a:rPr lang="en-US" sz="1800" dirty="0" err="1">
                <a:solidFill>
                  <a:prstClr val="white"/>
                </a:solidFill>
                <a:latin typeface="#9Slide03 Swiss Condensed Bold" panose="02000500000000000000" pitchFamily="2" charset="0"/>
              </a:rPr>
              <a:t>mộc</a:t>
            </a:r>
            <a:r>
              <a:rPr lang="en-US" sz="1800" dirty="0">
                <a:solidFill>
                  <a:prstClr val="white"/>
                </a:solidFill>
                <a:latin typeface="#9Slide03 Swiss Condensed Bold" panose="02000500000000000000" pitchFamily="2" charset="0"/>
              </a:rPr>
              <a:t> </a:t>
            </a:r>
            <a:r>
              <a:rPr lang="en-US" sz="1800" dirty="0" err="1">
                <a:solidFill>
                  <a:prstClr val="white"/>
                </a:solidFill>
                <a:latin typeface="#9Slide03 Swiss Condensed Bold" panose="02000500000000000000" pitchFamily="2" charset="0"/>
              </a:rPr>
              <a:t>nhĩ</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D. </a:t>
            </a:r>
            <a:r>
              <a:rPr lang="en-US" sz="1800" dirty="0" err="1">
                <a:solidFill>
                  <a:srgbClr val="00FF00"/>
                </a:solidFill>
                <a:latin typeface="#9Slide03 Swiss Condensed Bold" panose="02000500000000000000" pitchFamily="2" charset="0"/>
              </a:rPr>
              <a:t>Nấm</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độc</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đỏ</a:t>
            </a:r>
            <a:r>
              <a:rPr lang="en-US" sz="1800" dirty="0">
                <a:solidFill>
                  <a:srgbClr val="00FF00"/>
                </a:solidFill>
                <a:latin typeface="#9Slide03 Swiss Condensed Bold" panose="02000500000000000000" pitchFamily="2" charset="0"/>
              </a:rPr>
              <a:t>.</a:t>
            </a:r>
          </a:p>
        </p:txBody>
      </p:sp>
      <p:grpSp>
        <p:nvGrpSpPr>
          <p:cNvPr id="61" name="Group 60"/>
          <p:cNvGrpSpPr/>
          <p:nvPr/>
        </p:nvGrpSpPr>
        <p:grpSpPr>
          <a:xfrm>
            <a:off x="2114983" y="47359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sp>
        <p:nvSpPr>
          <p:cNvPr id="58" name="Left Bracket 57"/>
          <p:cNvSpPr/>
          <p:nvPr/>
        </p:nvSpPr>
        <p:spPr>
          <a:xfrm flipH="1">
            <a:off x="7517245" y="494701"/>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nvGrpSpPr>
          <p:cNvPr id="8" name="Group 7"/>
          <p:cNvGrpSpPr/>
          <p:nvPr/>
        </p:nvGrpSpPr>
        <p:grpSpPr>
          <a:xfrm>
            <a:off x="1437760" y="1031230"/>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grpSp>
      <p:grpSp>
        <p:nvGrpSpPr>
          <p:cNvPr id="31" name="Group 30"/>
          <p:cNvGrpSpPr/>
          <p:nvPr/>
        </p:nvGrpSpPr>
        <p:grpSpPr>
          <a:xfrm>
            <a:off x="1563325" y="2940446"/>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9Slide03 Swiss Condensed Bold" panose="02000500000000000000" pitchFamily="2"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39270" y="277250"/>
              <a:ext cx="571096" cy="892552"/>
            </a:xfrm>
            <a:prstGeom prst="rect">
              <a:avLst/>
            </a:prstGeom>
            <a:noFill/>
          </p:spPr>
          <p:txBody>
            <a:bodyPr wrap="none" rtlCol="0">
              <a:spAutoFit/>
            </a:bodyPr>
            <a:lstStyle/>
            <a:p>
              <a:pPr algn="ctr"/>
              <a:r>
                <a:rPr lang="en-US" sz="375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2</a:t>
              </a:r>
            </a:p>
          </p:txBody>
        </p:sp>
      </p:grpSp>
      <p:sp>
        <p:nvSpPr>
          <p:cNvPr id="35" name="Parallelogram 34"/>
          <p:cNvSpPr/>
          <p:nvPr/>
        </p:nvSpPr>
        <p:spPr>
          <a:xfrm flipH="1">
            <a:off x="8357619" y="4711099"/>
            <a:ext cx="491742" cy="183241"/>
          </a:xfrm>
          <a:prstGeom prst="parallelogram">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latin typeface="#9Slide03 Swiss Condensed Bold" panose="02000500000000000000" pitchFamily="2" charset="0"/>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384743393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87506" y="1149724"/>
            <a:ext cx="7368989" cy="3590365"/>
          </a:xfrm>
          <a:prstGeom prst="roundRect">
            <a:avLst>
              <a:gd name="adj" fmla="val 9738"/>
            </a:avLst>
          </a:prstGeom>
          <a:solidFill>
            <a:srgbClr val="00153E"/>
          </a:solidFill>
          <a:ln w="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975" dirty="0"/>
          </a:p>
        </p:txBody>
      </p:sp>
      <p:sp>
        <p:nvSpPr>
          <p:cNvPr id="4" name="Rounded Rectangle 3"/>
          <p:cNvSpPr/>
          <p:nvPr/>
        </p:nvSpPr>
        <p:spPr>
          <a:xfrm>
            <a:off x="1136277" y="1405218"/>
            <a:ext cx="6898342" cy="3146612"/>
          </a:xfrm>
          <a:prstGeom prst="roundRect">
            <a:avLst>
              <a:gd name="adj" fmla="val 9616"/>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just">
              <a:lnSpc>
                <a:spcPct val="130000"/>
              </a:lnSpc>
            </a:pPr>
            <a:r>
              <a:rPr lang="vi-VN" sz="1800" b="1" dirty="0">
                <a:solidFill>
                  <a:schemeClr val="tx1"/>
                </a:solidFill>
              </a:rPr>
              <a:t>Câu 1. </a:t>
            </a:r>
            <a:r>
              <a:rPr lang="vi-VN" sz="1800" dirty="0">
                <a:solidFill>
                  <a:schemeClr val="tx1"/>
                </a:solidFill>
              </a:rPr>
              <a:t>Dựa vào đặc điểm nào để phân biệt nấm đơn bào và nấm đa bào, nấm đảm và nấm túi, nấm độc và nấm không độc? Lấy ví dụ.</a:t>
            </a:r>
          </a:p>
          <a:p>
            <a:pPr algn="just">
              <a:lnSpc>
                <a:spcPct val="130000"/>
              </a:lnSpc>
            </a:pPr>
            <a:r>
              <a:rPr lang="vi-VN" sz="1800" b="1" dirty="0">
                <a:solidFill>
                  <a:schemeClr val="tx1"/>
                </a:solidFill>
              </a:rPr>
              <a:t>Câu 2. </a:t>
            </a:r>
            <a:r>
              <a:rPr lang="vi-VN" sz="1800" dirty="0">
                <a:solidFill>
                  <a:schemeClr val="tx1"/>
                </a:solidFill>
              </a:rPr>
              <a:t>Em thấy nấm mốc thường xuất hiện ở điều kiện thời tiết nào? Kể tên những vị trí dễ xuất hiện nấm mốc xung quanh em.</a:t>
            </a:r>
          </a:p>
          <a:p>
            <a:pPr algn="just">
              <a:lnSpc>
                <a:spcPct val="130000"/>
              </a:lnSpc>
            </a:pPr>
            <a:r>
              <a:rPr lang="vi-VN" sz="1800" b="1" dirty="0">
                <a:solidFill>
                  <a:schemeClr val="tx1"/>
                </a:solidFill>
              </a:rPr>
              <a:t>Câu 3. </a:t>
            </a:r>
            <a:r>
              <a:rPr lang="vi-VN" sz="1800" dirty="0">
                <a:solidFill>
                  <a:schemeClr val="tx1"/>
                </a:solidFill>
              </a:rPr>
              <a:t>Hãy nêu một số biện pháp phòng chống bệnh nấm gây nên trên da người.</a:t>
            </a:r>
          </a:p>
        </p:txBody>
      </p:sp>
      <p:sp>
        <p:nvSpPr>
          <p:cNvPr id="5" name="Rectangle 2">
            <a:extLst>
              <a:ext uri="{FF2B5EF4-FFF2-40B4-BE49-F238E27FC236}">
                <a16:creationId xmlns:a16="http://schemas.microsoft.com/office/drawing/2014/main" id="{AE0FA8D2-1DE2-4AC1-AB32-11508E02EF54}"/>
              </a:ext>
            </a:extLst>
          </p:cNvPr>
          <p:cNvSpPr/>
          <p:nvPr/>
        </p:nvSpPr>
        <p:spPr>
          <a:xfrm>
            <a:off x="125506" y="107575"/>
            <a:ext cx="8875059" cy="600637"/>
          </a:xfrm>
          <a:prstGeom prst="rect">
            <a:avLst/>
          </a:prstGeom>
          <a:noFill/>
          <a:ln w="0">
            <a:noFill/>
          </a:ln>
          <a:effectLst/>
          <a:scene3d>
            <a:camera prst="orthographicFront">
              <a:rot lat="0" lon="0" rev="0"/>
            </a:camera>
            <a:lightRig rig="chilly" dir="t">
              <a:rot lat="0" lon="0" rev="18480000"/>
            </a:lightRig>
          </a:scene3d>
          <a:sp3d extrusionH="76200" contourW="12700" prstMaterial="clear">
            <a:bevelT h="63500" prst="angle"/>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3200" b="1" dirty="0">
                <a:solidFill>
                  <a:srgbClr val="FFFF00"/>
                </a:solidFill>
                <a:latin typeface="#9Slide03 FS Neusa Bold" panose="00000800000000000000" pitchFamily="2" charset="0"/>
              </a:rPr>
              <a:t>BÀI TẬP VỀ NHÀ</a:t>
            </a:r>
          </a:p>
        </p:txBody>
      </p:sp>
    </p:spTree>
    <p:extLst>
      <p:ext uri="{BB962C8B-B14F-4D97-AF65-F5344CB8AC3E}">
        <p14:creationId xmlns:p14="http://schemas.microsoft.com/office/powerpoint/2010/main" val="19685664"/>
      </p:ext>
    </p:extLst>
  </p:cSld>
  <p:clrMapOvr>
    <a:masterClrMapping/>
  </p:clrMapOvr>
  <p:transition spd="slow" advClick="0" advTm="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5D7932-A44D-4CE3-BDB5-573B52EC00AD}"/>
              </a:ext>
            </a:extLst>
          </p:cNvPr>
          <p:cNvSpPr txBox="1">
            <a:spLocks/>
          </p:cNvSpPr>
          <p:nvPr/>
        </p:nvSpPr>
        <p:spPr bwMode="auto">
          <a:xfrm>
            <a:off x="180109" y="1438528"/>
            <a:ext cx="8811491" cy="19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lnSpc>
                <a:spcPct val="100000"/>
              </a:lnSpc>
              <a:spcAft>
                <a:spcPts val="600"/>
              </a:spcAft>
            </a:pPr>
            <a:r>
              <a:rPr lang="en-US" sz="5000" dirty="0">
                <a:solidFill>
                  <a:schemeClr val="bg1"/>
                </a:solidFill>
                <a:latin typeface="Segoe UI Black" panose="020B0A02040204020203" pitchFamily="34" charset="0"/>
                <a:ea typeface="Segoe UI Black" panose="020B0A02040204020203" pitchFamily="34" charset="0"/>
              </a:rPr>
              <a:t>XIN CHÀO </a:t>
            </a:r>
          </a:p>
          <a:p>
            <a:pPr algn="ctr">
              <a:lnSpc>
                <a:spcPct val="100000"/>
              </a:lnSpc>
              <a:spcAft>
                <a:spcPts val="600"/>
              </a:spcAft>
            </a:pPr>
            <a:r>
              <a:rPr lang="en-US" sz="5000" dirty="0">
                <a:solidFill>
                  <a:schemeClr val="bg1"/>
                </a:solidFill>
                <a:latin typeface="Segoe UI Black" panose="020B0A02040204020203" pitchFamily="34" charset="0"/>
                <a:ea typeface="Segoe UI Black" panose="020B0A02040204020203" pitchFamily="34" charset="0"/>
              </a:rPr>
              <a:t>VÀ HẸN GẶP LẠI CÁC EM</a:t>
            </a:r>
          </a:p>
        </p:txBody>
      </p:sp>
    </p:spTree>
    <p:extLst>
      <p:ext uri="{BB962C8B-B14F-4D97-AF65-F5344CB8AC3E}">
        <p14:creationId xmlns:p14="http://schemas.microsoft.com/office/powerpoint/2010/main" val="69999322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E836DE7-D479-47BC-9F6D-4816AAC131C4}"/>
              </a:ext>
            </a:extLst>
          </p:cNvPr>
          <p:cNvSpPr txBox="1">
            <a:spLocks/>
          </p:cNvSpPr>
          <p:nvPr/>
        </p:nvSpPr>
        <p:spPr>
          <a:xfrm>
            <a:off x="713339" y="1433396"/>
            <a:ext cx="7963299" cy="789905"/>
          </a:xfrm>
          <a:prstGeom prst="rect">
            <a:avLst/>
          </a:prstGeom>
        </p:spPr>
        <p:txBody>
          <a:bodyPr>
            <a:noAutofit/>
          </a:bodyPr>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r>
              <a:rPr lang="en-US" sz="4800" dirty="0">
                <a:solidFill>
                  <a:schemeClr val="bg1"/>
                </a:solidFill>
                <a:latin typeface="#9Slide03 FS Neusa Bold" panose="00000800000000000000" pitchFamily="2" charset="0"/>
              </a:rPr>
              <a:t>1. ĐẶC ĐIỂM CỦA NẤM</a:t>
            </a:r>
            <a:endParaRPr lang="ru-RU" sz="4800" dirty="0">
              <a:solidFill>
                <a:schemeClr val="bg1"/>
              </a:solidFill>
              <a:latin typeface="#9Slide03 FS Neusa Bold" panose="00000800000000000000" pitchFamily="2" charset="0"/>
            </a:endParaRPr>
          </a:p>
        </p:txBody>
      </p:sp>
      <p:pic>
        <p:nvPicPr>
          <p:cNvPr id="4" name="Picture 2" descr="Lưu trữ Cung Điện - KhoThietKe.Net">
            <a:extLst>
              <a:ext uri="{FF2B5EF4-FFF2-40B4-BE49-F238E27FC236}">
                <a16:creationId xmlns:a16="http://schemas.microsoft.com/office/drawing/2014/main" id="{37C32954-52FB-45E7-996B-65583911D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2" y="2855842"/>
            <a:ext cx="2225564" cy="246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82392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ấm Bào Ngư Xám Tươi - Giàu dinh dưỡng, giảm Cholesterol - Nấ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07" y="275999"/>
            <a:ext cx="1816239" cy="181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Nấm Đùi Gà hàn Quốc 500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87" t="9623" r="11049" b="9233"/>
          <a:stretch/>
        </p:blipFill>
        <p:spPr bwMode="auto">
          <a:xfrm>
            <a:off x="2425372" y="201607"/>
            <a:ext cx="1973936" cy="1993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9524" y="2135399"/>
            <a:ext cx="1705176" cy="400110"/>
          </a:xfrm>
          <a:prstGeom prst="rect">
            <a:avLst/>
          </a:prstGeom>
          <a:noFill/>
        </p:spPr>
        <p:txBody>
          <a:bodyPr wrap="square" rtlCol="0">
            <a:spAutoFit/>
          </a:bodyPr>
          <a:lstStyle/>
          <a:p>
            <a:pPr algn="ctr"/>
            <a:r>
              <a:rPr lang="vi-VN" sz="2000" dirty="0">
                <a:solidFill>
                  <a:schemeClr val="bg1"/>
                </a:solidFill>
              </a:rPr>
              <a:t>Nấm bào ngư</a:t>
            </a:r>
          </a:p>
        </p:txBody>
      </p:sp>
      <p:sp>
        <p:nvSpPr>
          <p:cNvPr id="9" name="TextBox 8"/>
          <p:cNvSpPr txBox="1"/>
          <p:nvPr/>
        </p:nvSpPr>
        <p:spPr>
          <a:xfrm>
            <a:off x="2617154" y="2141523"/>
            <a:ext cx="1484644" cy="400110"/>
          </a:xfrm>
          <a:prstGeom prst="rect">
            <a:avLst/>
          </a:prstGeom>
          <a:noFill/>
        </p:spPr>
        <p:txBody>
          <a:bodyPr wrap="square" rtlCol="0">
            <a:spAutoFit/>
          </a:bodyPr>
          <a:lstStyle/>
          <a:p>
            <a:pPr algn="ctr"/>
            <a:r>
              <a:rPr lang="vi-VN" sz="2000" dirty="0">
                <a:solidFill>
                  <a:schemeClr val="bg1"/>
                </a:solidFill>
              </a:rPr>
              <a:t>Nấm đùi gà</a:t>
            </a:r>
          </a:p>
        </p:txBody>
      </p:sp>
      <p:pic>
        <p:nvPicPr>
          <p:cNvPr id="13318" name="Picture 6" descr="Nấm men thường được sử dụng có thể gây nhiễm trùng kháng th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52" y="2605702"/>
            <a:ext cx="2268415" cy="151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7638" y="4113397"/>
            <a:ext cx="1484644" cy="400110"/>
          </a:xfrm>
          <a:prstGeom prst="rect">
            <a:avLst/>
          </a:prstGeom>
          <a:noFill/>
        </p:spPr>
        <p:txBody>
          <a:bodyPr wrap="square" rtlCol="0">
            <a:spAutoFit/>
          </a:bodyPr>
          <a:lstStyle/>
          <a:p>
            <a:pPr algn="ctr"/>
            <a:r>
              <a:rPr lang="vi-VN" sz="2000" dirty="0">
                <a:solidFill>
                  <a:schemeClr val="bg1"/>
                </a:solidFill>
              </a:rPr>
              <a:t>Nấm </a:t>
            </a:r>
            <a:r>
              <a:rPr lang="en-US" sz="2000" dirty="0">
                <a:solidFill>
                  <a:schemeClr val="bg1"/>
                </a:solidFill>
              </a:rPr>
              <a:t>men</a:t>
            </a:r>
            <a:endParaRPr lang="vi-VN" sz="2000" dirty="0">
              <a:solidFill>
                <a:schemeClr val="bg1"/>
              </a:solidFill>
            </a:endParaRPr>
          </a:p>
        </p:txBody>
      </p:sp>
      <p:pic>
        <p:nvPicPr>
          <p:cNvPr id="13320" name="Picture 8" descr="Kỹ thuật trồng nấm sò | Kinh nghiệm làm ăn | Báo ảnh Dân tộc và Miền núi"/>
          <p:cNvPicPr>
            <a:picLocks noChangeAspect="1" noChangeArrowheads="1"/>
          </p:cNvPicPr>
          <p:nvPr/>
        </p:nvPicPr>
        <p:blipFill rotWithShape="1">
          <a:blip r:embed="rId5">
            <a:extLst>
              <a:ext uri="{28A0092B-C50C-407E-A947-70E740481C1C}">
                <a14:useLocalDpi xmlns:a14="http://schemas.microsoft.com/office/drawing/2010/main" val="0"/>
              </a:ext>
            </a:extLst>
          </a:blip>
          <a:srcRect l="10712" r="13347" b="764"/>
          <a:stretch/>
        </p:blipFill>
        <p:spPr bwMode="auto">
          <a:xfrm>
            <a:off x="4461469" y="267182"/>
            <a:ext cx="1867172" cy="1825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40599" y="2161271"/>
            <a:ext cx="1823775" cy="400110"/>
          </a:xfrm>
          <a:prstGeom prst="rect">
            <a:avLst/>
          </a:prstGeom>
          <a:noFill/>
        </p:spPr>
        <p:txBody>
          <a:bodyPr wrap="square" rtlCol="0">
            <a:spAutoFit/>
          </a:bodyPr>
          <a:lstStyle/>
          <a:p>
            <a:pPr algn="ctr"/>
            <a:r>
              <a:rPr lang="vi-VN" sz="2000" dirty="0">
                <a:solidFill>
                  <a:schemeClr val="bg1"/>
                </a:solidFill>
              </a:rPr>
              <a:t>Nấm sò trắng</a:t>
            </a:r>
          </a:p>
        </p:txBody>
      </p:sp>
      <p:pic>
        <p:nvPicPr>
          <p:cNvPr id="13322" name="Picture 10" descr="Nấm Đông Cô Tươi | Nông Sản Online"/>
          <p:cNvPicPr>
            <a:picLocks noChangeAspect="1" noChangeArrowheads="1"/>
          </p:cNvPicPr>
          <p:nvPr/>
        </p:nvPicPr>
        <p:blipFill rotWithShape="1">
          <a:blip r:embed="rId6">
            <a:extLst>
              <a:ext uri="{28A0092B-C50C-407E-A947-70E740481C1C}">
                <a14:useLocalDpi xmlns:a14="http://schemas.microsoft.com/office/drawing/2010/main" val="0"/>
              </a:ext>
            </a:extLst>
          </a:blip>
          <a:srcRect l="5521" r="4201" b="6388"/>
          <a:stretch/>
        </p:blipFill>
        <p:spPr bwMode="auto">
          <a:xfrm>
            <a:off x="2705518" y="2610107"/>
            <a:ext cx="2185517" cy="151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93201" y="4122144"/>
            <a:ext cx="1680522" cy="400110"/>
          </a:xfrm>
          <a:prstGeom prst="rect">
            <a:avLst/>
          </a:prstGeom>
          <a:noFill/>
        </p:spPr>
        <p:txBody>
          <a:bodyPr wrap="square" rtlCol="0">
            <a:spAutoFit/>
          </a:bodyPr>
          <a:lstStyle/>
          <a:p>
            <a:pPr algn="ctr"/>
            <a:r>
              <a:rPr lang="vi-VN" sz="2000" dirty="0">
                <a:solidFill>
                  <a:schemeClr val="bg1"/>
                </a:solidFill>
              </a:rPr>
              <a:t>Nấm đông cô</a:t>
            </a:r>
          </a:p>
        </p:txBody>
      </p:sp>
      <p:pic>
        <p:nvPicPr>
          <p:cNvPr id="16" name="Picture 2" descr="Nấm linh chi có tác dụng gì?"/>
          <p:cNvPicPr>
            <a:picLocks noChangeAspect="1" noChangeArrowheads="1"/>
          </p:cNvPicPr>
          <p:nvPr/>
        </p:nvPicPr>
        <p:blipFill rotWithShape="1">
          <a:blip r:embed="rId7">
            <a:extLst>
              <a:ext uri="{28A0092B-C50C-407E-A947-70E740481C1C}">
                <a14:useLocalDpi xmlns:a14="http://schemas.microsoft.com/office/drawing/2010/main" val="0"/>
              </a:ext>
            </a:extLst>
          </a:blip>
          <a:srcRect l="4612" r="5553" b="4044"/>
          <a:stretch/>
        </p:blipFill>
        <p:spPr bwMode="auto">
          <a:xfrm>
            <a:off x="6328641" y="308869"/>
            <a:ext cx="2755280" cy="18393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963958" y="2113981"/>
            <a:ext cx="1484644" cy="400110"/>
          </a:xfrm>
          <a:prstGeom prst="rect">
            <a:avLst/>
          </a:prstGeom>
          <a:noFill/>
        </p:spPr>
        <p:txBody>
          <a:bodyPr wrap="square" rtlCol="0">
            <a:spAutoFit/>
          </a:bodyPr>
          <a:lstStyle/>
          <a:p>
            <a:pPr algn="ctr"/>
            <a:r>
              <a:rPr lang="vi-VN" sz="2000" dirty="0">
                <a:solidFill>
                  <a:schemeClr val="bg1"/>
                </a:solidFill>
              </a:rPr>
              <a:t>Nấm linh chi</a:t>
            </a:r>
          </a:p>
        </p:txBody>
      </p:sp>
      <p:pic>
        <p:nvPicPr>
          <p:cNvPr id="13324" name="Picture 12" descr="Nấm mốc, hiểm họa tiềm ẩn"/>
          <p:cNvPicPr>
            <a:picLocks noChangeAspect="1" noChangeArrowheads="1"/>
          </p:cNvPicPr>
          <p:nvPr/>
        </p:nvPicPr>
        <p:blipFill rotWithShape="1">
          <a:blip r:embed="rId8">
            <a:extLst>
              <a:ext uri="{28A0092B-C50C-407E-A947-70E740481C1C}">
                <a14:useLocalDpi xmlns:a14="http://schemas.microsoft.com/office/drawing/2010/main" val="0"/>
              </a:ext>
            </a:extLst>
          </a:blip>
          <a:srcRect r="12524"/>
          <a:stretch/>
        </p:blipFill>
        <p:spPr bwMode="auto">
          <a:xfrm>
            <a:off x="5103917" y="2593318"/>
            <a:ext cx="1767288" cy="151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72135" y="4137198"/>
            <a:ext cx="1484644" cy="400110"/>
          </a:xfrm>
          <a:prstGeom prst="rect">
            <a:avLst/>
          </a:prstGeom>
          <a:noFill/>
        </p:spPr>
        <p:txBody>
          <a:bodyPr wrap="square" rtlCol="0">
            <a:spAutoFit/>
          </a:bodyPr>
          <a:lstStyle/>
          <a:p>
            <a:pPr algn="ctr"/>
            <a:r>
              <a:rPr lang="vi-VN" sz="2000" dirty="0">
                <a:solidFill>
                  <a:schemeClr val="bg1"/>
                </a:solidFill>
              </a:rPr>
              <a:t>Nấm mốc</a:t>
            </a:r>
          </a:p>
        </p:txBody>
      </p:sp>
      <p:pic>
        <p:nvPicPr>
          <p:cNvPr id="13326" name="Picture 14" descr="Nấm hương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3" r="4872"/>
          <a:stretch/>
        </p:blipFill>
        <p:spPr bwMode="auto">
          <a:xfrm>
            <a:off x="7084088" y="2593318"/>
            <a:ext cx="1823776" cy="15074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53654" y="4119596"/>
            <a:ext cx="1484644" cy="400110"/>
          </a:xfrm>
          <a:prstGeom prst="rect">
            <a:avLst/>
          </a:prstGeom>
          <a:noFill/>
        </p:spPr>
        <p:txBody>
          <a:bodyPr wrap="square" rtlCol="0">
            <a:spAutoFit/>
          </a:bodyPr>
          <a:lstStyle/>
          <a:p>
            <a:pPr algn="ctr"/>
            <a:r>
              <a:rPr lang="vi-VN" sz="2000" dirty="0">
                <a:solidFill>
                  <a:schemeClr val="bg1"/>
                </a:solidFill>
              </a:rPr>
              <a:t>Nấm hương</a:t>
            </a:r>
          </a:p>
        </p:txBody>
      </p:sp>
      <p:sp>
        <p:nvSpPr>
          <p:cNvPr id="4" name="Rounded Rectangle 3"/>
          <p:cNvSpPr/>
          <p:nvPr/>
        </p:nvSpPr>
        <p:spPr>
          <a:xfrm>
            <a:off x="2265222" y="4570651"/>
            <a:ext cx="4942600" cy="371241"/>
          </a:xfrm>
          <a:prstGeom prst="roundRect">
            <a:avLst>
              <a:gd name="adj" fmla="val 50000"/>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tx1"/>
                </a:solidFill>
              </a:rPr>
              <a:t>Một</a:t>
            </a:r>
            <a:r>
              <a:rPr lang="vi-VN" sz="2000" b="1" i="1" dirty="0">
                <a:solidFill>
                  <a:schemeClr val="tx1"/>
                </a:solidFill>
              </a:rPr>
              <a:t> </a:t>
            </a:r>
            <a:r>
              <a:rPr lang="vi-VN" sz="2000" b="1" i="1" dirty="0" err="1">
                <a:solidFill>
                  <a:schemeClr val="tx1"/>
                </a:solidFill>
              </a:rPr>
              <a:t>số</a:t>
            </a:r>
            <a:r>
              <a:rPr lang="vi-VN" sz="2000" b="1" i="1" dirty="0">
                <a:solidFill>
                  <a:schemeClr val="tx1"/>
                </a:solidFill>
              </a:rPr>
              <a:t> </a:t>
            </a:r>
            <a:r>
              <a:rPr lang="vi-VN" sz="2000" b="1" i="1" dirty="0" err="1">
                <a:solidFill>
                  <a:schemeClr val="tx1"/>
                </a:solidFill>
              </a:rPr>
              <a:t>loại</a:t>
            </a:r>
            <a:r>
              <a:rPr lang="vi-VN" sz="2000" b="1" i="1" dirty="0">
                <a:solidFill>
                  <a:schemeClr val="tx1"/>
                </a:solidFill>
              </a:rPr>
              <a:t> </a:t>
            </a:r>
            <a:r>
              <a:rPr lang="vi-VN" sz="2000" b="1" i="1" dirty="0" err="1">
                <a:solidFill>
                  <a:schemeClr val="tx1"/>
                </a:solidFill>
              </a:rPr>
              <a:t>nấm</a:t>
            </a:r>
            <a:r>
              <a:rPr lang="vi-VN" sz="2000" b="1" i="1" dirty="0">
                <a:solidFill>
                  <a:schemeClr val="tx1"/>
                </a:solidFill>
              </a:rPr>
              <a:t> thông </a:t>
            </a:r>
            <a:r>
              <a:rPr lang="vi-VN" sz="2000" b="1" i="1" dirty="0" err="1">
                <a:solidFill>
                  <a:schemeClr val="tx1"/>
                </a:solidFill>
              </a:rPr>
              <a:t>dụng</a:t>
            </a:r>
            <a:r>
              <a:rPr lang="vi-VN" sz="2000" b="1" i="1" dirty="0">
                <a:solidFill>
                  <a:schemeClr val="tx1"/>
                </a:solidFill>
              </a:rPr>
              <a:t> trong gia </a:t>
            </a:r>
            <a:r>
              <a:rPr lang="vi-VN" sz="2000" b="1" i="1" dirty="0" err="1">
                <a:solidFill>
                  <a:schemeClr val="tx1"/>
                </a:solidFill>
              </a:rPr>
              <a:t>đình</a:t>
            </a:r>
            <a:r>
              <a:rPr lang="vi-VN" sz="2000" b="1" i="1" dirty="0">
                <a:solidFill>
                  <a:schemeClr val="tx1"/>
                </a:solidFill>
              </a:rPr>
              <a:t> </a:t>
            </a:r>
          </a:p>
        </p:txBody>
      </p:sp>
    </p:spTree>
    <p:extLst>
      <p:ext uri="{BB962C8B-B14F-4D97-AF65-F5344CB8AC3E}">
        <p14:creationId xmlns:p14="http://schemas.microsoft.com/office/powerpoint/2010/main" val="1990868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fltVal val="0"/>
                                          </p:val>
                                        </p:tav>
                                        <p:tav tm="100000">
                                          <p:val>
                                            <p:strVal val="#ppt_w"/>
                                          </p:val>
                                        </p:tav>
                                      </p:tavLst>
                                    </p:anim>
                                    <p:anim calcmode="lin" valueType="num">
                                      <p:cBhvr>
                                        <p:cTn id="15" dur="250" fill="hold"/>
                                        <p:tgtEl>
                                          <p:spTgt spid="9"/>
                                        </p:tgtEl>
                                        <p:attrNameLst>
                                          <p:attrName>ppt_h</p:attrName>
                                        </p:attrNameLst>
                                      </p:cBhvr>
                                      <p:tavLst>
                                        <p:tav tm="0">
                                          <p:val>
                                            <p:fltVal val="0"/>
                                          </p:val>
                                        </p:tav>
                                        <p:tav tm="100000">
                                          <p:val>
                                            <p:strVal val="#ppt_h"/>
                                          </p:val>
                                        </p:tav>
                                      </p:tavLst>
                                    </p:anim>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Effect transition="in" filter="fade">
                                      <p:cBhvr>
                                        <p:cTn id="23" dur="2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ppt_w</p:attrName>
                                        </p:attrNameLst>
                                      </p:cBhvr>
                                      <p:tavLst>
                                        <p:tav tm="0">
                                          <p:val>
                                            <p:fltVal val="0"/>
                                          </p:val>
                                        </p:tav>
                                        <p:tav tm="100000">
                                          <p:val>
                                            <p:strVal val="#ppt_w"/>
                                          </p:val>
                                        </p:tav>
                                      </p:tavLst>
                                    </p:anim>
                                    <p:anim calcmode="lin" valueType="num">
                                      <p:cBhvr>
                                        <p:cTn id="36" dur="250" fill="hold"/>
                                        <p:tgtEl>
                                          <p:spTgt spid="11"/>
                                        </p:tgtEl>
                                        <p:attrNameLst>
                                          <p:attrName>ppt_h</p:attrName>
                                        </p:attrNameLst>
                                      </p:cBhvr>
                                      <p:tavLst>
                                        <p:tav tm="0">
                                          <p:val>
                                            <p:fltVal val="0"/>
                                          </p:val>
                                        </p:tav>
                                        <p:tav tm="100000">
                                          <p:val>
                                            <p:strVal val="#ppt_h"/>
                                          </p:val>
                                        </p:tav>
                                      </p:tavLst>
                                    </p:anim>
                                    <p:animEffect transition="in" filter="fade">
                                      <p:cBhvr>
                                        <p:cTn id="37" dur="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Effect transition="in" filter="fade">
                                      <p:cBhvr>
                                        <p:cTn id="44" dur="25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250" fill="hold"/>
                                        <p:tgtEl>
                                          <p:spTgt spid="19"/>
                                        </p:tgtEl>
                                        <p:attrNameLst>
                                          <p:attrName>ppt_w</p:attrName>
                                        </p:attrNameLst>
                                      </p:cBhvr>
                                      <p:tavLst>
                                        <p:tav tm="0">
                                          <p:val>
                                            <p:fltVal val="0"/>
                                          </p:val>
                                        </p:tav>
                                        <p:tav tm="100000">
                                          <p:val>
                                            <p:strVal val="#ppt_w"/>
                                          </p:val>
                                        </p:tav>
                                      </p:tavLst>
                                    </p:anim>
                                    <p:anim calcmode="lin" valueType="num">
                                      <p:cBhvr>
                                        <p:cTn id="50" dur="250" fill="hold"/>
                                        <p:tgtEl>
                                          <p:spTgt spid="19"/>
                                        </p:tgtEl>
                                        <p:attrNameLst>
                                          <p:attrName>ppt_h</p:attrName>
                                        </p:attrNameLst>
                                      </p:cBhvr>
                                      <p:tavLst>
                                        <p:tav tm="0">
                                          <p:val>
                                            <p:fltVal val="0"/>
                                          </p:val>
                                        </p:tav>
                                        <p:tav tm="100000">
                                          <p:val>
                                            <p:strVal val="#ppt_h"/>
                                          </p:val>
                                        </p:tav>
                                      </p:tavLst>
                                    </p:anim>
                                    <p:animEffect transition="in" filter="fade">
                                      <p:cBhvr>
                                        <p:cTn id="51" dur="25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250" fill="hold"/>
                                        <p:tgtEl>
                                          <p:spTgt spid="21"/>
                                        </p:tgtEl>
                                        <p:attrNameLst>
                                          <p:attrName>ppt_w</p:attrName>
                                        </p:attrNameLst>
                                      </p:cBhvr>
                                      <p:tavLst>
                                        <p:tav tm="0">
                                          <p:val>
                                            <p:fltVal val="0"/>
                                          </p:val>
                                        </p:tav>
                                        <p:tav tm="100000">
                                          <p:val>
                                            <p:strVal val="#ppt_w"/>
                                          </p:val>
                                        </p:tav>
                                      </p:tavLst>
                                    </p:anim>
                                    <p:anim calcmode="lin" valueType="num">
                                      <p:cBhvr>
                                        <p:cTn id="57" dur="250" fill="hold"/>
                                        <p:tgtEl>
                                          <p:spTgt spid="21"/>
                                        </p:tgtEl>
                                        <p:attrNameLst>
                                          <p:attrName>ppt_h</p:attrName>
                                        </p:attrNameLst>
                                      </p:cBhvr>
                                      <p:tavLst>
                                        <p:tav tm="0">
                                          <p:val>
                                            <p:fltVal val="0"/>
                                          </p:val>
                                        </p:tav>
                                        <p:tav tm="100000">
                                          <p:val>
                                            <p:strVal val="#ppt_h"/>
                                          </p:val>
                                        </p:tav>
                                      </p:tavLst>
                                    </p:anim>
                                    <p:animEffect transition="in" filter="fade">
                                      <p:cBhvr>
                                        <p:cTn id="5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1889FE-7B85-40C7-8441-909223A9B382}"/>
              </a:ext>
            </a:extLst>
          </p:cNvPr>
          <p:cNvSpPr>
            <a:spLocks noGrp="1"/>
          </p:cNvSpPr>
          <p:nvPr>
            <p:ph type="ctrTitle" idx="4294967295"/>
          </p:nvPr>
        </p:nvSpPr>
        <p:spPr>
          <a:xfrm>
            <a:off x="2094415" y="330330"/>
            <a:ext cx="5649238" cy="542925"/>
          </a:xfrm>
          <a:ln>
            <a:noFill/>
          </a:ln>
        </p:spPr>
        <p:txBody>
          <a:bodyPr/>
          <a:lstStyle/>
          <a:p>
            <a:r>
              <a:rPr lang="en-US" sz="3000" b="1" dirty="0">
                <a:solidFill>
                  <a:schemeClr val="bg1"/>
                </a:solidFill>
                <a:latin typeface="Acumin Pro Condensed" panose="020B0806020202020204" pitchFamily="34" charset="0"/>
              </a:rPr>
              <a:t>TÌM HIỂU SỰ ĐA DẠNG CỦA NẤM</a:t>
            </a:r>
          </a:p>
        </p:txBody>
      </p:sp>
      <p:pic>
        <p:nvPicPr>
          <p:cNvPr id="1028" name="Picture 4" descr="Nấm hương tươi - SUMO Nhật Việt - Hotline: 0962 567 86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26" t="5172" r="16282" b="12078"/>
          <a:stretch/>
        </p:blipFill>
        <p:spPr bwMode="auto">
          <a:xfrm>
            <a:off x="3333644" y="1114386"/>
            <a:ext cx="1680550" cy="149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Nấm sò nâu 500g - hn.check.net.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2439" y="1114386"/>
            <a:ext cx="1493822" cy="149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345821" y="3021595"/>
            <a:ext cx="1573213" cy="1263949"/>
          </a:xfrm>
          <a:prstGeom prst="rect">
            <a:avLst/>
          </a:prstGeom>
          <a:ln>
            <a:noFill/>
          </a:ln>
          <a:effectLst>
            <a:outerShdw blurRad="292100" dist="139700" dir="2700000" algn="tl" rotWithShape="0">
              <a:srgbClr val="333333">
                <a:alpha val="65000"/>
              </a:srgbClr>
            </a:outerShdw>
          </a:effectLst>
        </p:spPr>
      </p:pic>
      <p:pic>
        <p:nvPicPr>
          <p:cNvPr id="8" name="Picture 6" descr="Mộc nhĩ, Nấm mèo: Cách dùng sai gây hại khôn l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536" y="3021595"/>
            <a:ext cx="1897820" cy="12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72114" y="4313864"/>
            <a:ext cx="1855243" cy="400110"/>
          </a:xfrm>
          <a:prstGeom prst="rect">
            <a:avLst/>
          </a:prstGeom>
          <a:noFill/>
        </p:spPr>
        <p:txBody>
          <a:bodyPr wrap="square" rtlCol="0">
            <a:spAutoFit/>
          </a:bodyPr>
          <a:lstStyle/>
          <a:p>
            <a:pPr algn="ctr"/>
            <a:r>
              <a:rPr lang="vi-VN" sz="2000" dirty="0">
                <a:solidFill>
                  <a:schemeClr val="bg1"/>
                </a:solidFill>
              </a:rPr>
              <a:t>Nấm mộc nhĩ</a:t>
            </a:r>
          </a:p>
        </p:txBody>
      </p:sp>
      <p:pic>
        <p:nvPicPr>
          <p:cNvPr id="1032" name="Picture 8" descr="Ngắm nghía loài &amp;quot;nấm thần chết&amp;quot; ở Việt Nam - KhoaHoc.tv"/>
          <p:cNvPicPr>
            <a:picLocks noChangeAspect="1" noChangeArrowheads="1"/>
          </p:cNvPicPr>
          <p:nvPr/>
        </p:nvPicPr>
        <p:blipFill rotWithShape="1">
          <a:blip r:embed="rId6">
            <a:extLst>
              <a:ext uri="{28A0092B-C50C-407E-A947-70E740481C1C}">
                <a14:useLocalDpi xmlns:a14="http://schemas.microsoft.com/office/drawing/2010/main" val="0"/>
              </a:ext>
            </a:extLst>
          </a:blip>
          <a:srcRect t="20190" r="16669"/>
          <a:stretch/>
        </p:blipFill>
        <p:spPr bwMode="auto">
          <a:xfrm>
            <a:off x="7024506" y="2030892"/>
            <a:ext cx="1897819" cy="12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34390" y="4295934"/>
            <a:ext cx="1484644" cy="400110"/>
          </a:xfrm>
          <a:prstGeom prst="rect">
            <a:avLst/>
          </a:prstGeom>
          <a:noFill/>
        </p:spPr>
        <p:txBody>
          <a:bodyPr wrap="square" rtlCol="0">
            <a:spAutoFit/>
          </a:bodyPr>
          <a:lstStyle/>
          <a:p>
            <a:pPr algn="ctr"/>
            <a:r>
              <a:rPr lang="vi-VN" sz="2000" dirty="0">
                <a:solidFill>
                  <a:schemeClr val="bg1"/>
                </a:solidFill>
              </a:rPr>
              <a:t>Nấm độc đỏ</a:t>
            </a:r>
          </a:p>
        </p:txBody>
      </p:sp>
      <p:sp>
        <p:nvSpPr>
          <p:cNvPr id="12" name="TextBox 11"/>
          <p:cNvSpPr txBox="1"/>
          <p:nvPr/>
        </p:nvSpPr>
        <p:spPr>
          <a:xfrm>
            <a:off x="6879986" y="3332650"/>
            <a:ext cx="2210923" cy="400110"/>
          </a:xfrm>
          <a:prstGeom prst="rect">
            <a:avLst/>
          </a:prstGeom>
          <a:noFill/>
        </p:spPr>
        <p:txBody>
          <a:bodyPr wrap="square" rtlCol="0">
            <a:spAutoFit/>
          </a:bodyPr>
          <a:lstStyle/>
          <a:p>
            <a:pPr algn="ctr"/>
            <a:r>
              <a:rPr lang="vi-VN" sz="2000" dirty="0">
                <a:solidFill>
                  <a:schemeClr val="bg1"/>
                </a:solidFill>
              </a:rPr>
              <a:t>Nấm độc tán trắng</a:t>
            </a:r>
          </a:p>
        </p:txBody>
      </p:sp>
      <p:sp>
        <p:nvSpPr>
          <p:cNvPr id="13" name="TextBox 12"/>
          <p:cNvSpPr txBox="1"/>
          <p:nvPr/>
        </p:nvSpPr>
        <p:spPr>
          <a:xfrm>
            <a:off x="3333643" y="2568574"/>
            <a:ext cx="1680550" cy="400110"/>
          </a:xfrm>
          <a:prstGeom prst="rect">
            <a:avLst/>
          </a:prstGeom>
          <a:noFill/>
        </p:spPr>
        <p:txBody>
          <a:bodyPr wrap="square" rtlCol="0">
            <a:spAutoFit/>
          </a:bodyPr>
          <a:lstStyle/>
          <a:p>
            <a:pPr algn="ctr"/>
            <a:r>
              <a:rPr lang="vi-VN" sz="2000" dirty="0">
                <a:solidFill>
                  <a:schemeClr val="bg1"/>
                </a:solidFill>
              </a:rPr>
              <a:t>Nấm hương</a:t>
            </a:r>
          </a:p>
        </p:txBody>
      </p:sp>
      <p:sp>
        <p:nvSpPr>
          <p:cNvPr id="14" name="TextBox 13"/>
          <p:cNvSpPr txBox="1"/>
          <p:nvPr/>
        </p:nvSpPr>
        <p:spPr>
          <a:xfrm>
            <a:off x="5139359" y="2579988"/>
            <a:ext cx="1680550" cy="400110"/>
          </a:xfrm>
          <a:prstGeom prst="rect">
            <a:avLst/>
          </a:prstGeom>
          <a:noFill/>
        </p:spPr>
        <p:txBody>
          <a:bodyPr wrap="square" rtlCol="0">
            <a:spAutoFit/>
          </a:bodyPr>
          <a:lstStyle/>
          <a:p>
            <a:pPr algn="ctr"/>
            <a:r>
              <a:rPr lang="vi-VN" sz="2000" dirty="0">
                <a:solidFill>
                  <a:schemeClr val="bg1"/>
                </a:solidFill>
              </a:rPr>
              <a:t>Nấm sò</a:t>
            </a:r>
          </a:p>
        </p:txBody>
      </p:sp>
      <p:sp>
        <p:nvSpPr>
          <p:cNvPr id="7" name="Rounded Rectangle 6"/>
          <p:cNvSpPr/>
          <p:nvPr/>
        </p:nvSpPr>
        <p:spPr>
          <a:xfrm>
            <a:off x="162387" y="4452366"/>
            <a:ext cx="3100993" cy="525310"/>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Một số đại diện nấm đảm</a:t>
            </a:r>
          </a:p>
        </p:txBody>
      </p:sp>
      <p:cxnSp>
        <p:nvCxnSpPr>
          <p:cNvPr id="15" name="Straight Connector 14"/>
          <p:cNvCxnSpPr>
            <a:cxnSpLocks/>
            <a:stCxn id="7" idx="3"/>
          </p:cNvCxnSpPr>
          <p:nvPr/>
        </p:nvCxnSpPr>
        <p:spPr>
          <a:xfrm>
            <a:off x="3263380" y="4715021"/>
            <a:ext cx="5710292" cy="122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34" name="Picture 10" descr="Nấm Rơm - Món ăn thông dụng giàu giá trị dinh dưỡng - Nấm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87" y="1123679"/>
            <a:ext cx="3100993" cy="3161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01515" y="2186412"/>
            <a:ext cx="1147864" cy="336042"/>
            <a:chOff x="135353" y="2915216"/>
            <a:chExt cx="1530485" cy="448056"/>
          </a:xfrm>
        </p:grpSpPr>
        <p:sp>
          <p:nvSpPr>
            <p:cNvPr id="23" name="Rectangle 22"/>
            <p:cNvSpPr/>
            <p:nvPr/>
          </p:nvSpPr>
          <p:spPr>
            <a:xfrm>
              <a:off x="135353" y="2960484"/>
              <a:ext cx="1204560" cy="4027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050" dirty="0">
                  <a:solidFill>
                    <a:schemeClr val="tx1"/>
                  </a:solidFill>
                </a:rPr>
                <a:t>Bào tử đảm</a:t>
              </a:r>
            </a:p>
          </p:txBody>
        </p:sp>
        <p:cxnSp>
          <p:nvCxnSpPr>
            <p:cNvPr id="19" name="Straight Arrow Connector 18"/>
            <p:cNvCxnSpPr/>
            <p:nvPr/>
          </p:nvCxnSpPr>
          <p:spPr>
            <a:xfrm flipH="1">
              <a:off x="1240325" y="2915216"/>
              <a:ext cx="425513" cy="1539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791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1661-D565-A466-456F-0BE3FC1B085A}"/>
            </a:ext>
          </a:extLst>
        </p:cNvPr>
        <p:cNvGrpSpPr/>
        <p:nvPr/>
      </p:nvGrpSpPr>
      <p:grpSpPr>
        <a:xfrm>
          <a:off x="0" y="0"/>
          <a:ext cx="0" cy="0"/>
          <a:chOff x="0" y="0"/>
          <a:chExt cx="0" cy="0"/>
        </a:xfrm>
      </p:grpSpPr>
      <p:pic>
        <p:nvPicPr>
          <p:cNvPr id="1034" name="Picture 10" descr="Nấm Rơm - Món ăn thông dụng giàu giá trị dinh dưỡng - Nấm Xanh">
            <a:extLst>
              <a:ext uri="{FF2B5EF4-FFF2-40B4-BE49-F238E27FC236}">
                <a16:creationId xmlns:a16="http://schemas.microsoft.com/office/drawing/2014/main" id="{53BDE344-88B6-CFD1-1D59-0D15AE431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87" y="165824"/>
            <a:ext cx="8880098" cy="4817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C2A5C6E-CE17-47F0-98B8-DB6F4A0C6409}"/>
              </a:ext>
            </a:extLst>
          </p:cNvPr>
          <p:cNvGrpSpPr/>
          <p:nvPr/>
        </p:nvGrpSpPr>
        <p:grpSpPr>
          <a:xfrm>
            <a:off x="101515" y="1588770"/>
            <a:ext cx="2858855" cy="933684"/>
            <a:chOff x="135353" y="2118360"/>
            <a:chExt cx="3811806" cy="1244912"/>
          </a:xfrm>
        </p:grpSpPr>
        <p:sp>
          <p:nvSpPr>
            <p:cNvPr id="23" name="Rectangle 22">
              <a:extLst>
                <a:ext uri="{FF2B5EF4-FFF2-40B4-BE49-F238E27FC236}">
                  <a16:creationId xmlns:a16="http://schemas.microsoft.com/office/drawing/2014/main" id="{F3FDFE02-6DB4-6BD0-5099-5222231538B9}"/>
                </a:ext>
              </a:extLst>
            </p:cNvPr>
            <p:cNvSpPr/>
            <p:nvPr/>
          </p:nvSpPr>
          <p:spPr>
            <a:xfrm>
              <a:off x="135353" y="2960484"/>
              <a:ext cx="1204560" cy="4027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dirty="0">
                  <a:solidFill>
                    <a:schemeClr val="tx1"/>
                  </a:solidFill>
                </a:rPr>
                <a:t>Bào tử đảm</a:t>
              </a:r>
            </a:p>
          </p:txBody>
        </p:sp>
        <p:cxnSp>
          <p:nvCxnSpPr>
            <p:cNvPr id="19" name="Straight Arrow Connector 18">
              <a:extLst>
                <a:ext uri="{FF2B5EF4-FFF2-40B4-BE49-F238E27FC236}">
                  <a16:creationId xmlns:a16="http://schemas.microsoft.com/office/drawing/2014/main" id="{8D61F279-8E5C-7B7E-F1C5-E281F4C5E57A}"/>
                </a:ext>
              </a:extLst>
            </p:cNvPr>
            <p:cNvCxnSpPr>
              <a:cxnSpLocks/>
            </p:cNvCxnSpPr>
            <p:nvPr/>
          </p:nvCxnSpPr>
          <p:spPr>
            <a:xfrm flipH="1">
              <a:off x="1240325" y="2118360"/>
              <a:ext cx="2706834" cy="9507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323212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ấm men thường được sử dụng có thể gây nhiễm trùng kháng thuốc"/>
          <p:cNvPicPr>
            <a:picLocks noChangeAspect="1" noChangeArrowheads="1"/>
          </p:cNvPicPr>
          <p:nvPr/>
        </p:nvPicPr>
        <p:blipFill rotWithShape="1">
          <a:blip r:embed="rId2">
            <a:extLst>
              <a:ext uri="{28A0092B-C50C-407E-A947-70E740481C1C}">
                <a14:useLocalDpi xmlns:a14="http://schemas.microsoft.com/office/drawing/2010/main" val="0"/>
              </a:ext>
            </a:extLst>
          </a:blip>
          <a:srcRect l="14810"/>
          <a:stretch/>
        </p:blipFill>
        <p:spPr bwMode="auto">
          <a:xfrm>
            <a:off x="2278084" y="998870"/>
            <a:ext cx="2176594"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NGHIÊN CỨU SỰ MỌC VÀ HÌNH THÀNH QUẢ THỂ NẤM CỐC LỚN CLITOCYBE MAXIMA  (GARTN. EX MEY.:FR) QUÉL"/>
          <p:cNvPicPr>
            <a:picLocks noChangeAspect="1" noChangeArrowheads="1"/>
          </p:cNvPicPr>
          <p:nvPr/>
        </p:nvPicPr>
        <p:blipFill rotWithShape="1">
          <a:blip r:embed="rId3">
            <a:extLst>
              <a:ext uri="{28A0092B-C50C-407E-A947-70E740481C1C}">
                <a14:useLocalDpi xmlns:a14="http://schemas.microsoft.com/office/drawing/2010/main" val="0"/>
              </a:ext>
            </a:extLst>
          </a:blip>
          <a:srcRect r="11459"/>
          <a:stretch/>
        </p:blipFill>
        <p:spPr bwMode="auto">
          <a:xfrm>
            <a:off x="4690470" y="998870"/>
            <a:ext cx="2272315"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Đông Trùng Hạ Thảo Sinh Khối | Nấm Đông Trùng Hạ Th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19" t="14649" r="8712" b="13493"/>
          <a:stretch/>
        </p:blipFill>
        <p:spPr bwMode="auto">
          <a:xfrm>
            <a:off x="7048264" y="2026002"/>
            <a:ext cx="1889767"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6" name="Picture 18" descr="Thực phẩm nấm mốc: Chớ nên “tiếc của” - Hànộimớ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351" y="3243767"/>
            <a:ext cx="2348663" cy="1161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06872" y="4104466"/>
            <a:ext cx="1484644" cy="400110"/>
          </a:xfrm>
          <a:prstGeom prst="rect">
            <a:avLst/>
          </a:prstGeom>
          <a:noFill/>
        </p:spPr>
        <p:txBody>
          <a:bodyPr wrap="square" rtlCol="0">
            <a:spAutoFit/>
          </a:bodyPr>
          <a:lstStyle/>
          <a:p>
            <a:pPr algn="ctr"/>
            <a:r>
              <a:rPr lang="vi-VN" sz="2000" dirty="0">
                <a:solidFill>
                  <a:schemeClr val="bg1"/>
                </a:solidFill>
              </a:rPr>
              <a:t>Nấm mốc</a:t>
            </a:r>
          </a:p>
        </p:txBody>
      </p:sp>
      <p:sp>
        <p:nvSpPr>
          <p:cNvPr id="20" name="TextBox 19"/>
          <p:cNvSpPr txBox="1"/>
          <p:nvPr/>
        </p:nvSpPr>
        <p:spPr>
          <a:xfrm>
            <a:off x="2624058" y="2798792"/>
            <a:ext cx="1484644" cy="400110"/>
          </a:xfrm>
          <a:prstGeom prst="rect">
            <a:avLst/>
          </a:prstGeom>
          <a:noFill/>
        </p:spPr>
        <p:txBody>
          <a:bodyPr wrap="square" rtlCol="0">
            <a:spAutoFit/>
          </a:bodyPr>
          <a:lstStyle/>
          <a:p>
            <a:pPr algn="ctr"/>
            <a:r>
              <a:rPr lang="vi-VN" sz="2000" dirty="0">
                <a:solidFill>
                  <a:schemeClr val="bg1"/>
                </a:solidFill>
              </a:rPr>
              <a:t>Nấm men</a:t>
            </a:r>
          </a:p>
        </p:txBody>
      </p:sp>
      <p:sp>
        <p:nvSpPr>
          <p:cNvPr id="21" name="TextBox 20"/>
          <p:cNvSpPr txBox="1"/>
          <p:nvPr/>
        </p:nvSpPr>
        <p:spPr>
          <a:xfrm>
            <a:off x="5055995" y="2799788"/>
            <a:ext cx="1484644" cy="400110"/>
          </a:xfrm>
          <a:prstGeom prst="rect">
            <a:avLst/>
          </a:prstGeom>
          <a:noFill/>
        </p:spPr>
        <p:txBody>
          <a:bodyPr wrap="square" rtlCol="0">
            <a:spAutoFit/>
          </a:bodyPr>
          <a:lstStyle/>
          <a:p>
            <a:pPr algn="ctr"/>
            <a:r>
              <a:rPr lang="vi-VN" sz="2000" dirty="0">
                <a:solidFill>
                  <a:schemeClr val="bg1"/>
                </a:solidFill>
              </a:rPr>
              <a:t>Nấm cốc</a:t>
            </a:r>
          </a:p>
        </p:txBody>
      </p:sp>
      <p:sp>
        <p:nvSpPr>
          <p:cNvPr id="22" name="TextBox 21"/>
          <p:cNvSpPr txBox="1"/>
          <p:nvPr/>
        </p:nvSpPr>
        <p:spPr>
          <a:xfrm>
            <a:off x="6975310" y="3688138"/>
            <a:ext cx="2120203" cy="707886"/>
          </a:xfrm>
          <a:prstGeom prst="rect">
            <a:avLst/>
          </a:prstGeom>
          <a:noFill/>
        </p:spPr>
        <p:txBody>
          <a:bodyPr wrap="square" rtlCol="0">
            <a:spAutoFit/>
          </a:bodyPr>
          <a:lstStyle/>
          <a:p>
            <a:pPr algn="ctr"/>
            <a:r>
              <a:rPr lang="vi-VN" sz="2000" dirty="0">
                <a:solidFill>
                  <a:schemeClr val="bg1"/>
                </a:solidFill>
              </a:rPr>
              <a:t>Nấm đông trùng hạ thảo</a:t>
            </a:r>
          </a:p>
        </p:txBody>
      </p:sp>
      <p:pic>
        <p:nvPicPr>
          <p:cNvPr id="9" name="Picture 8"/>
          <p:cNvPicPr>
            <a:picLocks noChangeAspect="1"/>
          </p:cNvPicPr>
          <p:nvPr/>
        </p:nvPicPr>
        <p:blipFill>
          <a:blip r:embed="rId6"/>
          <a:stretch>
            <a:fillRect/>
          </a:stretch>
        </p:blipFill>
        <p:spPr>
          <a:xfrm>
            <a:off x="274427" y="999901"/>
            <a:ext cx="1851510" cy="3394239"/>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1114816" y="2343236"/>
            <a:ext cx="976349" cy="27686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b="1" dirty="0">
                <a:solidFill>
                  <a:schemeClr val="accent6">
                    <a:lumMod val="75000"/>
                  </a:schemeClr>
                </a:solidFill>
              </a:rPr>
              <a:t>Bào tử túi</a:t>
            </a:r>
          </a:p>
        </p:txBody>
      </p:sp>
      <p:sp>
        <p:nvSpPr>
          <p:cNvPr id="23" name="Title 1">
            <a:extLst>
              <a:ext uri="{FF2B5EF4-FFF2-40B4-BE49-F238E27FC236}">
                <a16:creationId xmlns:a16="http://schemas.microsoft.com/office/drawing/2014/main" id="{1D401056-8B94-4B10-ABA5-ABEF43FFBA8D}"/>
              </a:ext>
            </a:extLst>
          </p:cNvPr>
          <p:cNvSpPr txBox="1">
            <a:spLocks/>
          </p:cNvSpPr>
          <p:nvPr/>
        </p:nvSpPr>
        <p:spPr bwMode="auto">
          <a:xfrm>
            <a:off x="1893999" y="330330"/>
            <a:ext cx="5649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r>
              <a:rPr lang="en-US" sz="3000" b="1">
                <a:solidFill>
                  <a:schemeClr val="bg1"/>
                </a:solidFill>
                <a:latin typeface="Acumin Pro Condensed" panose="020B0806020202020204" pitchFamily="34" charset="0"/>
              </a:rPr>
              <a:t>TÌM HIỂU SỰ ĐA DẠNG CỦA NẤM</a:t>
            </a:r>
            <a:endParaRPr lang="en-US" sz="3000" b="1" dirty="0">
              <a:solidFill>
                <a:schemeClr val="bg1"/>
              </a:solidFill>
              <a:latin typeface="Acumin Pro Condensed" panose="020B0806020202020204" pitchFamily="34" charset="0"/>
            </a:endParaRPr>
          </a:p>
        </p:txBody>
      </p:sp>
      <p:sp>
        <p:nvSpPr>
          <p:cNvPr id="24" name="Rounded Rectangle 6">
            <a:extLst>
              <a:ext uri="{FF2B5EF4-FFF2-40B4-BE49-F238E27FC236}">
                <a16:creationId xmlns:a16="http://schemas.microsoft.com/office/drawing/2014/main" id="{9DFAD204-7B47-4645-9BC7-437BD398DFAF}"/>
              </a:ext>
            </a:extLst>
          </p:cNvPr>
          <p:cNvSpPr/>
          <p:nvPr/>
        </p:nvSpPr>
        <p:spPr>
          <a:xfrm>
            <a:off x="162387" y="4452366"/>
            <a:ext cx="3100993" cy="525310"/>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Một số đại diện </a:t>
            </a:r>
            <a:r>
              <a:rPr lang="vi-VN" sz="2000" i="1" dirty="0" err="1">
                <a:solidFill>
                  <a:srgbClr val="FFFF00"/>
                </a:solidFill>
              </a:rPr>
              <a:t>nấm</a:t>
            </a:r>
            <a:r>
              <a:rPr lang="vi-VN" sz="2000" i="1" dirty="0">
                <a:solidFill>
                  <a:srgbClr val="FFFF00"/>
                </a:solidFill>
              </a:rPr>
              <a:t> </a:t>
            </a:r>
            <a:r>
              <a:rPr lang="en-US" sz="2000" i="1" dirty="0" err="1">
                <a:solidFill>
                  <a:srgbClr val="FFFF00"/>
                </a:solidFill>
              </a:rPr>
              <a:t>túi</a:t>
            </a:r>
            <a:endParaRPr lang="vi-VN" sz="2000" i="1" dirty="0">
              <a:solidFill>
                <a:srgbClr val="FFFF00"/>
              </a:solidFill>
            </a:endParaRPr>
          </a:p>
        </p:txBody>
      </p:sp>
      <p:cxnSp>
        <p:nvCxnSpPr>
          <p:cNvPr id="26" name="Straight Connector 14">
            <a:extLst>
              <a:ext uri="{FF2B5EF4-FFF2-40B4-BE49-F238E27FC236}">
                <a16:creationId xmlns:a16="http://schemas.microsoft.com/office/drawing/2014/main" id="{E676CCE7-938A-4D35-874A-1FBA54ECAB77}"/>
              </a:ext>
            </a:extLst>
          </p:cNvPr>
          <p:cNvCxnSpPr>
            <a:cxnSpLocks/>
          </p:cNvCxnSpPr>
          <p:nvPr/>
        </p:nvCxnSpPr>
        <p:spPr>
          <a:xfrm>
            <a:off x="3263380" y="4766231"/>
            <a:ext cx="5710292" cy="122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132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ircle(in)">
                                      <p:cBhvr>
                                        <p:cTn id="13" dur="2000"/>
                                        <p:tgtEl>
                                          <p:spTgt spid="205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2066"/>
                                        </p:tgtEl>
                                        <p:attrNameLst>
                                          <p:attrName>style.visibility</p:attrName>
                                        </p:attrNameLst>
                                      </p:cBhvr>
                                      <p:to>
                                        <p:strVal val="visible"/>
                                      </p:to>
                                    </p:set>
                                    <p:animEffect transition="in" filter="circle(in)">
                                      <p:cBhvr>
                                        <p:cTn id="25" dur="2000"/>
                                        <p:tgtEl>
                                          <p:spTgt spid="206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16B0-2224-C65A-4D4B-443C909866A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6E81BCE-0F20-03CA-725B-96E49899FB04}"/>
              </a:ext>
            </a:extLst>
          </p:cNvPr>
          <p:cNvPicPr>
            <a:picLocks noChangeAspect="1"/>
          </p:cNvPicPr>
          <p:nvPr/>
        </p:nvPicPr>
        <p:blipFill>
          <a:blip r:embed="rId2"/>
          <a:stretch>
            <a:fillRect/>
          </a:stretch>
        </p:blipFill>
        <p:spPr>
          <a:xfrm>
            <a:off x="468683" y="160020"/>
            <a:ext cx="8206633" cy="4823459"/>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1FCD4746-F705-0528-9441-268E23E4B785}"/>
              </a:ext>
            </a:extLst>
          </p:cNvPr>
          <p:cNvSpPr/>
          <p:nvPr/>
        </p:nvSpPr>
        <p:spPr>
          <a:xfrm>
            <a:off x="1114816" y="2343236"/>
            <a:ext cx="976349" cy="27686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b="1" dirty="0">
                <a:solidFill>
                  <a:schemeClr val="accent6">
                    <a:lumMod val="75000"/>
                  </a:schemeClr>
                </a:solidFill>
              </a:rPr>
              <a:t>Bào tử túi</a:t>
            </a:r>
          </a:p>
        </p:txBody>
      </p:sp>
    </p:spTree>
    <p:extLst>
      <p:ext uri="{BB962C8B-B14F-4D97-AF65-F5344CB8AC3E}">
        <p14:creationId xmlns:p14="http://schemas.microsoft.com/office/powerpoint/2010/main" val="56754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Nexa Light"/>
        <a:ea typeface="华康少女文字W5(P)"/>
        <a:cs typeface=""/>
      </a:majorFont>
      <a:minorFont>
        <a:latin typeface="Nexa Light"/>
        <a:ea typeface="华康少女文字W5(P)"/>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4174</TotalTime>
  <Words>2275</Words>
  <Application>Microsoft Office PowerPoint</Application>
  <PresentationFormat>On-screen Show (16:9)</PresentationFormat>
  <Paragraphs>238</Paragraphs>
  <Slides>36</Slides>
  <Notes>6</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36</vt:i4>
      </vt:variant>
    </vt:vector>
  </HeadingPairs>
  <TitlesOfParts>
    <vt:vector size="60" baseType="lpstr">
      <vt:lpstr>等线</vt:lpstr>
      <vt:lpstr>微软雅黑</vt:lpstr>
      <vt:lpstr>#9Slide03 AmpleSoft</vt:lpstr>
      <vt:lpstr>#9Slide03 Cabin Condensed Bold</vt:lpstr>
      <vt:lpstr>#9Slide03 FS Neusa Bold</vt:lpstr>
      <vt:lpstr>#9Slide03 Roboto Condensed Ligh</vt:lpstr>
      <vt:lpstr>#9Slide03 Swiss Condensed Bold</vt:lpstr>
      <vt:lpstr>#9Slide05 Brannboll Ny</vt:lpstr>
      <vt:lpstr>.VnBlack</vt:lpstr>
      <vt:lpstr>000 DanPanosian TB</vt:lpstr>
      <vt:lpstr>000 Marvin [TeddyBear]</vt:lpstr>
      <vt:lpstr>Acumin Pro Condensed</vt:lpstr>
      <vt:lpstr>Agency FB</vt:lpstr>
      <vt:lpstr>Arial</vt:lpstr>
      <vt:lpstr>Arial Unicode MS</vt:lpstr>
      <vt:lpstr>Calibri</vt:lpstr>
      <vt:lpstr>Courier New</vt:lpstr>
      <vt:lpstr>Nexa Light</vt:lpstr>
      <vt:lpstr>Segoe UI Black</vt:lpstr>
      <vt:lpstr>Times New Roman</vt:lpstr>
      <vt:lpstr>UTM Centur</vt:lpstr>
      <vt:lpstr>Wingdings</vt:lpstr>
      <vt:lpstr>方正正黑简体</vt:lpstr>
      <vt:lpstr>Office 主题</vt:lpstr>
      <vt:lpstr>PowerPoint Presentation</vt:lpstr>
      <vt:lpstr>PowerPoint Presentation</vt:lpstr>
      <vt:lpstr>PowerPoint Presentation</vt:lpstr>
      <vt:lpstr>PowerPoint Presentation</vt:lpstr>
      <vt:lpstr>PowerPoint Presentation</vt:lpstr>
      <vt:lpstr>TÌM HIỂU SỰ ĐA DẠNG CỦA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BỆNH DO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iTianKong.com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HP</cp:lastModifiedBy>
  <cp:revision>761</cp:revision>
  <dcterms:created xsi:type="dcterms:W3CDTF">2015-03-31T05:49:04Z</dcterms:created>
  <dcterms:modified xsi:type="dcterms:W3CDTF">2024-12-13T09:44:32Z</dcterms:modified>
</cp:coreProperties>
</file>