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5" r:id="rId2"/>
    <p:sldId id="267" r:id="rId3"/>
    <p:sldId id="269" r:id="rId4"/>
    <p:sldId id="270" r:id="rId5"/>
    <p:sldId id="301" r:id="rId6"/>
    <p:sldId id="276" r:id="rId7"/>
    <p:sldId id="275" r:id="rId8"/>
    <p:sldId id="274" r:id="rId9"/>
    <p:sldId id="278" r:id="rId10"/>
    <p:sldId id="279" r:id="rId11"/>
    <p:sldId id="272" r:id="rId12"/>
    <p:sldId id="281" r:id="rId13"/>
    <p:sldId id="283" r:id="rId14"/>
    <p:sldId id="285" r:id="rId15"/>
    <p:sldId id="302" r:id="rId16"/>
    <p:sldId id="287" r:id="rId17"/>
    <p:sldId id="292" r:id="rId18"/>
    <p:sldId id="293" r:id="rId19"/>
    <p:sldId id="294" r:id="rId20"/>
    <p:sldId id="299" r:id="rId21"/>
    <p:sldId id="300" r:id="rId22"/>
    <p:sldId id="284" r:id="rId23"/>
    <p:sldId id="289" r:id="rId24"/>
    <p:sldId id="296" r:id="rId25"/>
    <p:sldId id="29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6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68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5260AB-5C30-42FB-8DE6-C8AEFEF7F480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C2493-D2E2-48BE-BFD5-1E1C5F10E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64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148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D30EDFB-E3DA-4CD7-8D52-AA16D8BD7309}" type="slidenum">
              <a:rPr lang="en-US" altLang="en-US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148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D30EDFB-E3DA-4CD7-8D52-AA16D8BD7309}" type="slidenum">
              <a:rPr lang="en-US" altLang="en-US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0" tIns="91420" rIns="91420" bIns="91420" anchor="t" anchorCtr="0">
            <a:noAutofit/>
          </a:bodyPr>
          <a:lstStyle/>
          <a:p>
            <a:pPr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>
          <a:extLst>
            <a:ext uri="{FF2B5EF4-FFF2-40B4-BE49-F238E27FC236}">
              <a16:creationId xmlns:a16="http://schemas.microsoft.com/office/drawing/2014/main" id="{72D24585-FA9B-EE53-DE77-91FB5D877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>
            <a:extLst>
              <a:ext uri="{FF2B5EF4-FFF2-40B4-BE49-F238E27FC236}">
                <a16:creationId xmlns:a16="http://schemas.microsoft.com/office/drawing/2014/main" id="{EFFFAE08-3A1A-1261-7C59-1CA24E369D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>
            <a:extLst>
              <a:ext uri="{FF2B5EF4-FFF2-40B4-BE49-F238E27FC236}">
                <a16:creationId xmlns:a16="http://schemas.microsoft.com/office/drawing/2014/main" id="{A5E6E678-CBBB-FCE0-2786-8F984052DD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0" tIns="91420" rIns="91420" bIns="91420" anchor="t" anchorCtr="0">
            <a:noAutofit/>
          </a:bodyPr>
          <a:lstStyle/>
          <a:p>
            <a:pPr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3246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148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D30EDFB-E3DA-4CD7-8D52-AA16D8BD7309}" type="slidenum">
              <a:rPr lang="en-US" altLang="en-US"/>
              <a:pPr/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148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D30EDFB-E3DA-4CD7-8D52-AA16D8BD7309}" type="slidenum">
              <a:rPr lang="en-US" altLang="en-US"/>
              <a:pPr/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148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D30EDFB-E3DA-4CD7-8D52-AA16D8BD7309}" type="slidenum">
              <a:rPr lang="en-US" altLang="en-US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148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D30EDFB-E3DA-4CD7-8D52-AA16D8BD7309}" type="slidenum">
              <a:rPr lang="en-US" altLang="en-US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F56D0-59E9-CC4F-6AE5-DBE07980D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47E0151A-47D4-6461-DB6A-F6ACA12190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DA124E5E-7D61-D36B-F5A5-BCC6DADE3F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F44A6090-B251-7694-1A72-FCF870FC24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D30EDFB-E3DA-4CD7-8D52-AA16D8BD7309}" type="slidenum">
              <a:rPr lang="en-US" altLang="en-US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9266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0" tIns="91420" rIns="91420" bIns="91420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148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D30EDFB-E3DA-4CD7-8D52-AA16D8BD7309}" type="slidenum">
              <a:rPr lang="en-US" altLang="en-US"/>
              <a:pPr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148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D30EDFB-E3DA-4CD7-8D52-AA16D8BD7309}" type="slidenum">
              <a:rPr lang="en-US" altLang="en-US"/>
              <a:pPr/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148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D30EDFB-E3DA-4CD7-8D52-AA16D8BD7309}" type="slidenum">
              <a:rPr lang="en-US" altLang="en-US"/>
              <a:pPr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148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D30EDFB-E3DA-4CD7-8D52-AA16D8BD7309}" type="slidenum">
              <a:rPr lang="en-US" altLang="en-US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829775" y="1602667"/>
            <a:ext cx="5090700" cy="3660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7618000" y="6182000"/>
            <a:ext cx="1487400" cy="420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42313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slideLayout" Target="../slideLayouts/slideLayout1.xml"/><Relationship Id="rId7" Type="http://schemas.openxmlformats.org/officeDocument/2006/relationships/oleObject" Target="../embeddings/oleObject1.bin"/><Relationship Id="rId2" Type="http://schemas.openxmlformats.org/officeDocument/2006/relationships/audio" Target="file:///D:\BAI%20DU%20THI%20GVG%20_SINH%208\Nh&#7899;%20&#416;n%20Th&#7847;y%20C&#244;.mp3" TargetMode="External"/><Relationship Id="rId1" Type="http://schemas.openxmlformats.org/officeDocument/2006/relationships/audio" Target="file:///H:\Proud%20of%20you%20-%20%20Fiona%20Fung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jpeg"/><Relationship Id="rId7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8" name="Picture 10" descr="fairy_flyi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7" name="Picture 9" descr="fairy_flyi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2" descr="flow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37" y="3903663"/>
            <a:ext cx="4881563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1" name="Proud of you -  Fiona Fu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8153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7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5089741"/>
              </p:ext>
            </p:extLst>
          </p:nvPr>
        </p:nvGraphicFramePr>
        <p:xfrm>
          <a:off x="228600" y="3598862"/>
          <a:ext cx="3810000" cy="287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060704" imgH="1335024" progId="MS_ClipArt_Gallery.2">
                  <p:embed/>
                </p:oleObj>
              </mc:Choice>
              <mc:Fallback>
                <p:oleObj name="Clip" r:id="rId7" imgW="1060704" imgH="1335024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598862"/>
                        <a:ext cx="3810000" cy="2878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9336" name="Nhớ Ơn Thầy Cô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38137" y="974388"/>
            <a:ext cx="815340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 26,27. Bài </a:t>
            </a:r>
            <a:r>
              <a:rPr lang="en-US" alt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27</a:t>
            </a:r>
            <a:r>
              <a:rPr lang="en-US" altLang="en-US" sz="4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spcBef>
                <a:spcPct val="50000"/>
              </a:spcBef>
            </a:pPr>
            <a:r>
              <a:rPr lang="en-US" altLang="en-US" sz="4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NGUYÊN </a:t>
            </a:r>
            <a:r>
              <a:rPr lang="en-US" alt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altLang="en-US" sz="4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0272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168" fill="hold"/>
                                        <p:tgtEl>
                                          <p:spTgt spid="993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9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9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1000" decel="5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1000" decel="5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331"/>
                </p:tgtEl>
              </p:cMediaNode>
            </p:audio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33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Line 9"/>
          <p:cNvSpPr>
            <a:spLocks noChangeShapeType="1"/>
          </p:cNvSpPr>
          <p:nvPr/>
        </p:nvSpPr>
        <p:spPr bwMode="auto">
          <a:xfrm>
            <a:off x="3352800" y="533400"/>
            <a:ext cx="0" cy="6324600"/>
          </a:xfrm>
          <a:prstGeom prst="line">
            <a:avLst/>
          </a:prstGeom>
          <a:noFill/>
          <a:ln w="127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27: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NGUYÊN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SINH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VẬT</a:t>
            </a:r>
            <a:endParaRPr lang="en-US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: Rounded Corners 2"/>
          <p:cNvSpPr/>
          <p:nvPr/>
        </p:nvSpPr>
        <p:spPr bwMode="auto">
          <a:xfrm>
            <a:off x="6928" y="725487"/>
            <a:ext cx="3041072" cy="102711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910" y="2024113"/>
            <a:ext cx="3172690" cy="18158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khă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6" name="Picture 2" descr="C:\Users\viettel\Pictures\SGK-Sinh-7-hinh-4.1.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364" y="798114"/>
            <a:ext cx="2484437" cy="413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2205829"/>
            <a:ext cx="2590800" cy="355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8" name="Straight Arrow Connector 27"/>
          <p:cNvCxnSpPr/>
          <p:nvPr/>
        </p:nvCxnSpPr>
        <p:spPr>
          <a:xfrm flipH="1">
            <a:off x="7594600" y="4648200"/>
            <a:ext cx="9144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7493000" y="4140200"/>
            <a:ext cx="762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6883400" y="3632200"/>
            <a:ext cx="13716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6731000" y="2819400"/>
            <a:ext cx="1524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8255000" y="258683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(2)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382000" y="3427016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(3)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153400" y="3974068"/>
            <a:ext cx="14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</a:t>
            </a:r>
            <a:r>
              <a:rPr lang="en-US" b="1" dirty="0" err="1">
                <a:solidFill>
                  <a:srgbClr val="FF0000"/>
                </a:solidFill>
              </a:rPr>
              <a:t>Diệp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lục</a:t>
            </a:r>
            <a:r>
              <a:rPr lang="en-US" b="1" dirty="0"/>
              <a:t>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496300" y="4443016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(1)</a:t>
            </a:r>
            <a:endParaRPr lang="en-US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3505200" y="4953000"/>
            <a:ext cx="236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</a:rPr>
              <a:t>Ghi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chú</a:t>
            </a:r>
            <a:r>
              <a:rPr lang="en-US" sz="1600" b="1" dirty="0">
                <a:solidFill>
                  <a:srgbClr val="FF0000"/>
                </a:solidFill>
              </a:rPr>
              <a:t>: 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1. </a:t>
            </a:r>
            <a:r>
              <a:rPr lang="en-US" sz="1600" b="1" dirty="0" err="1">
                <a:solidFill>
                  <a:srgbClr val="FF0000"/>
                </a:solidFill>
              </a:rPr>
              <a:t>Màng</a:t>
            </a:r>
            <a:r>
              <a:rPr lang="en-US" sz="1600" b="1" dirty="0">
                <a:solidFill>
                  <a:srgbClr val="FF0000"/>
                </a:solidFill>
              </a:rPr>
              <a:t>  </a:t>
            </a:r>
            <a:r>
              <a:rPr lang="en-US" sz="1600" b="1" dirty="0" err="1">
                <a:solidFill>
                  <a:srgbClr val="FF0000"/>
                </a:solidFill>
              </a:rPr>
              <a:t>tế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bào</a:t>
            </a:r>
            <a:r>
              <a:rPr lang="en-US" sz="1600" b="1" dirty="0">
                <a:solidFill>
                  <a:srgbClr val="FF0000"/>
                </a:solidFill>
              </a:rPr>
              <a:t>.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2. </a:t>
            </a:r>
            <a:r>
              <a:rPr lang="en-US" sz="1600" b="1" dirty="0" err="1">
                <a:solidFill>
                  <a:srgbClr val="FF0000"/>
                </a:solidFill>
              </a:rPr>
              <a:t>Chất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tế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bào</a:t>
            </a:r>
            <a:endParaRPr lang="en-US" sz="1600" b="1" dirty="0">
              <a:solidFill>
                <a:srgbClr val="FF0000"/>
              </a:solidFill>
            </a:endParaRPr>
          </a:p>
          <a:p>
            <a:r>
              <a:rPr lang="en-US" sz="1600" b="1" dirty="0">
                <a:solidFill>
                  <a:srgbClr val="FF0000"/>
                </a:solidFill>
              </a:rPr>
              <a:t>3. </a:t>
            </a:r>
            <a:r>
              <a:rPr lang="en-US" sz="1600" b="1" dirty="0" err="1">
                <a:solidFill>
                  <a:srgbClr val="FF0000"/>
                </a:solidFill>
              </a:rPr>
              <a:t>Nhân</a:t>
            </a:r>
            <a:endParaRPr lang="en-US" sz="1600" b="1" dirty="0">
              <a:solidFill>
                <a:srgbClr val="FF0000"/>
              </a:solidFill>
            </a:endParaRPr>
          </a:p>
          <a:p>
            <a:r>
              <a:rPr lang="en-US" sz="1600" b="1" dirty="0">
                <a:solidFill>
                  <a:srgbClr val="FF0000"/>
                </a:solidFill>
              </a:rPr>
              <a:t>4. </a:t>
            </a:r>
            <a:r>
              <a:rPr lang="en-US" sz="1600" b="1" dirty="0" err="1">
                <a:solidFill>
                  <a:srgbClr val="FF0000"/>
                </a:solidFill>
              </a:rPr>
              <a:t>Diệp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lục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121400" y="5459013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b) </a:t>
            </a:r>
            <a:r>
              <a:rPr lang="en-US" b="1" dirty="0" err="1"/>
              <a:t>Tảo</a:t>
            </a:r>
            <a:r>
              <a:rPr lang="en-US" b="1" dirty="0"/>
              <a:t> </a:t>
            </a:r>
            <a:r>
              <a:rPr lang="en-US" b="1" dirty="0" err="1"/>
              <a:t>lục</a:t>
            </a:r>
            <a:r>
              <a:rPr lang="en-US" b="1" dirty="0"/>
              <a:t> </a:t>
            </a:r>
            <a:r>
              <a:rPr lang="en-US" b="1" dirty="0" err="1"/>
              <a:t>đơn</a:t>
            </a:r>
            <a:r>
              <a:rPr lang="en-US" b="1" dirty="0"/>
              <a:t> </a:t>
            </a:r>
            <a:r>
              <a:rPr lang="en-US" b="1" dirty="0" err="1"/>
              <a:t>bào</a:t>
            </a:r>
            <a:endParaRPr lang="en-US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4500418" y="3211572"/>
            <a:ext cx="1320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</a:t>
            </a:r>
            <a:r>
              <a:rPr lang="en-US" b="1" dirty="0" err="1">
                <a:solidFill>
                  <a:srgbClr val="FF0000"/>
                </a:solidFill>
              </a:rPr>
              <a:t>Diệp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lục</a:t>
            </a:r>
            <a:r>
              <a:rPr lang="en-U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5509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3" grpId="0"/>
      <p:bldP spid="6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27: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NGUYÊN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SINH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VẬT</a:t>
            </a:r>
            <a:endParaRPr lang="en-US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: Rounded Corners 2"/>
          <p:cNvSpPr/>
          <p:nvPr/>
        </p:nvSpPr>
        <p:spPr bwMode="auto">
          <a:xfrm>
            <a:off x="6928" y="725487"/>
            <a:ext cx="4565072" cy="102711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27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28" y="2045900"/>
            <a:ext cx="8802255" cy="26776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Nguyên sinh vật là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Nguyên sinh vật đa dạng về hình dạng: hình cầu, hình giày, một số có hình dạng không ổn định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72200" y="19928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Trùng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biến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hình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35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1543050" cy="13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77801"/>
            <a:ext cx="44958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Em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có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biết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?</a:t>
            </a:r>
            <a:endParaRPr lang="vi-VN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:\Users\viettel\Pictures\SGK-Sinh-7-hinh-4.1.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7" y="1701801"/>
            <a:ext cx="2484437" cy="413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Lý thuyết Trùng biến hình và trùng giày sinh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967229"/>
            <a:ext cx="3390900" cy="373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16600" y="939692"/>
            <a:ext cx="3149600" cy="5262979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roi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roi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roi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mồi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521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27: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NGUYÊN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SINH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VẬT</a:t>
            </a:r>
            <a:endParaRPr lang="en-US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: Rounded Corners 3"/>
          <p:cNvSpPr/>
          <p:nvPr/>
        </p:nvSpPr>
        <p:spPr bwMode="auto">
          <a:xfrm>
            <a:off x="103910" y="533401"/>
            <a:ext cx="6068290" cy="1066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948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Những con đường không lây truyền HIV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C5E433-1C1D-43BA-26DE-0C287FCAA2AA}"/>
              </a:ext>
            </a:extLst>
          </p:cNvPr>
          <p:cNvSpPr txBox="1"/>
          <p:nvPr/>
        </p:nvSpPr>
        <p:spPr>
          <a:xfrm>
            <a:off x="307975" y="384922"/>
            <a:ext cx="8341880" cy="5232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 nguyên nhân, triệu chứng bệnh 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F0C220-E5B4-1207-8D46-00E4E4E97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0" y="2911875"/>
            <a:ext cx="2788170" cy="37267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A7A2DB-F5E4-36ED-3F10-5CB1DB759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2911875"/>
            <a:ext cx="6064769" cy="37267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855E95-41C9-82EA-2671-58460BF18090}"/>
              </a:ext>
            </a:extLst>
          </p:cNvPr>
          <p:cNvSpPr txBox="1"/>
          <p:nvPr/>
        </p:nvSpPr>
        <p:spPr>
          <a:xfrm>
            <a:off x="1434059" y="999937"/>
            <a:ext cx="4949825" cy="5232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Nguyên nhân: Do trùng sốt rét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26E69F-D5DE-2925-35A0-D94DC5C73388}"/>
              </a:ext>
            </a:extLst>
          </p:cNvPr>
          <p:cNvSpPr txBox="1"/>
          <p:nvPr/>
        </p:nvSpPr>
        <p:spPr>
          <a:xfrm>
            <a:off x="259831" y="2388655"/>
            <a:ext cx="7512569" cy="5232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Triệu chứng: Sốt cao, rét run, mệt mỏi, nôn mửa</a:t>
            </a:r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7F16A7-E7CD-F05C-8E3D-212E2E18BBF8}"/>
              </a:ext>
            </a:extLst>
          </p:cNvPr>
          <p:cNvSpPr txBox="1"/>
          <p:nvPr/>
        </p:nvSpPr>
        <p:spPr>
          <a:xfrm>
            <a:off x="1013996" y="1694296"/>
            <a:ext cx="5789949" cy="5232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Sinh vật trung gian truyền bệnh: Muỗi </a:t>
            </a:r>
            <a:endParaRPr lang="en-US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8341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F48FF-590F-34A8-48B6-6C073E000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Những con đường không lây truyền HIV">
            <a:extLst>
              <a:ext uri="{FF2B5EF4-FFF2-40B4-BE49-F238E27FC236}">
                <a16:creationId xmlns:a16="http://schemas.microsoft.com/office/drawing/2014/main" id="{149B486D-9FFD-6C97-BBA5-885A2F85FF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825441-E51F-5B2A-1D9B-928FABF6E3B7}"/>
              </a:ext>
            </a:extLst>
          </p:cNvPr>
          <p:cNvSpPr txBox="1"/>
          <p:nvPr/>
        </p:nvSpPr>
        <p:spPr>
          <a:xfrm>
            <a:off x="1083077" y="25158"/>
            <a:ext cx="5851123" cy="5232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 nguyên nhân, triệu chứng bệnh 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C6624A-0D1D-E76D-68B0-3E4BB4F66E78}"/>
              </a:ext>
            </a:extLst>
          </p:cNvPr>
          <p:cNvSpPr txBox="1"/>
          <p:nvPr/>
        </p:nvSpPr>
        <p:spPr>
          <a:xfrm>
            <a:off x="1533725" y="598117"/>
            <a:ext cx="4949825" cy="5232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Nguyên nhân: Do trùng kiết lị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C16D-15C6-A6A2-93CC-751B206B1575}"/>
              </a:ext>
            </a:extLst>
          </p:cNvPr>
          <p:cNvSpPr txBox="1"/>
          <p:nvPr/>
        </p:nvSpPr>
        <p:spPr>
          <a:xfrm>
            <a:off x="8763" y="1955907"/>
            <a:ext cx="9081540" cy="5232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Triệu chứng: đau bụng, tiêu chảy, phân có lẫn máu, có thể sốt</a:t>
            </a:r>
            <a:endParaRPr lang="en-US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EC50CD-473F-9E4B-FA98-BE62FC8557BF}"/>
              </a:ext>
            </a:extLst>
          </p:cNvPr>
          <p:cNvSpPr txBox="1"/>
          <p:nvPr/>
        </p:nvSpPr>
        <p:spPr>
          <a:xfrm>
            <a:off x="1078497" y="1292476"/>
            <a:ext cx="6987005" cy="5232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Sinh vật trung gian truyền bệnh: ruồi, nhặng </a:t>
            </a:r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AD335F-4B9F-CC59-AB45-623AEB99E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1" y="2559794"/>
            <a:ext cx="2601168" cy="42982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2E5477-1E61-5095-02AA-E8A5D56FF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2619338"/>
            <a:ext cx="6324600" cy="423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798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1543050" cy="13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77801"/>
            <a:ext cx="44958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Em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có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biết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?</a:t>
            </a:r>
            <a:endParaRPr lang="vi-VN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a nhiễm trùng biến hình ăn não xuất hiện ở Mỹ - Công ngh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849966"/>
            <a:ext cx="2705100" cy="394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5987837"/>
            <a:ext cx="2324100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Amip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ăn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não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050" name="Picture 2" descr="Bệnh ngủ châu Ph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849966"/>
            <a:ext cx="26670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ệnh cầu trùng trên gà - cách phòng trị hiệu quả nhất - Tạp chí Chăn nuôi 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799391"/>
            <a:ext cx="2895600" cy="400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743200" y="5937037"/>
            <a:ext cx="2895600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Trùng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roi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gây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bệnh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ngủ</a:t>
            </a:r>
            <a:r>
              <a:rPr lang="en-US" sz="2000" b="1" dirty="0">
                <a:solidFill>
                  <a:srgbClr val="FF0000"/>
                </a:solidFill>
              </a:rPr>
              <a:t> ở </a:t>
            </a:r>
            <a:r>
              <a:rPr lang="en-US" sz="2000" b="1" dirty="0" err="1">
                <a:solidFill>
                  <a:srgbClr val="FF0000"/>
                </a:solidFill>
              </a:rPr>
              <a:t>người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457700" y="4343400"/>
            <a:ext cx="723900" cy="159363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705600" y="5207225"/>
            <a:ext cx="214312" cy="70692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010275" y="5914152"/>
            <a:ext cx="2895600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Trùng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cầu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gây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bệnh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ở </a:t>
            </a:r>
            <a:r>
              <a:rPr lang="en-US" sz="2000" b="1" dirty="0" err="1">
                <a:solidFill>
                  <a:srgbClr val="FF0000"/>
                </a:solidFill>
              </a:rPr>
              <a:t>gà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97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600" y="76661"/>
            <a:ext cx="5867400" cy="5847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3399"/>
                </a:solidFill>
              </a:rPr>
              <a:t> </a:t>
            </a:r>
            <a:r>
              <a:rPr lang="en-US" sz="3200" dirty="0">
                <a:solidFill>
                  <a:srgbClr val="FF3399"/>
                </a:solidFill>
              </a:rPr>
              <a:t>con </a:t>
            </a:r>
            <a:r>
              <a:rPr lang="en-US" sz="3200" dirty="0" err="1">
                <a:solidFill>
                  <a:srgbClr val="FF3399"/>
                </a:solidFill>
              </a:rPr>
              <a:t>đường</a:t>
            </a:r>
            <a:r>
              <a:rPr lang="en-US" sz="3200" dirty="0">
                <a:solidFill>
                  <a:srgbClr val="FF3399"/>
                </a:solidFill>
              </a:rPr>
              <a:t> </a:t>
            </a:r>
            <a:r>
              <a:rPr lang="en-US" sz="3200" dirty="0" err="1">
                <a:solidFill>
                  <a:srgbClr val="FF3399"/>
                </a:solidFill>
              </a:rPr>
              <a:t>truyền</a:t>
            </a:r>
            <a:r>
              <a:rPr lang="en-US" sz="3200" dirty="0">
                <a:solidFill>
                  <a:srgbClr val="FF3399"/>
                </a:solidFill>
              </a:rPr>
              <a:t> </a:t>
            </a:r>
            <a:r>
              <a:rPr lang="en-US" sz="3200" dirty="0" err="1">
                <a:solidFill>
                  <a:srgbClr val="FF3399"/>
                </a:solidFill>
              </a:rPr>
              <a:t>bệnh</a:t>
            </a:r>
            <a:r>
              <a:rPr lang="en-US" sz="3200" dirty="0">
                <a:solidFill>
                  <a:srgbClr val="FF3399"/>
                </a:solidFill>
              </a:rPr>
              <a:t> </a:t>
            </a:r>
            <a:r>
              <a:rPr lang="en-US" sz="3200" dirty="0" err="1">
                <a:solidFill>
                  <a:srgbClr val="FF3399"/>
                </a:solidFill>
              </a:rPr>
              <a:t>sốt</a:t>
            </a:r>
            <a:r>
              <a:rPr lang="en-US" sz="3200" dirty="0">
                <a:solidFill>
                  <a:srgbClr val="FF3399"/>
                </a:solidFill>
              </a:rPr>
              <a:t> </a:t>
            </a:r>
            <a:r>
              <a:rPr lang="en-US" sz="3200" dirty="0" err="1">
                <a:solidFill>
                  <a:srgbClr val="FF3399"/>
                </a:solidFill>
              </a:rPr>
              <a:t>rét</a:t>
            </a:r>
            <a:endParaRPr lang="en-US" sz="3200" dirty="0">
              <a:solidFill>
                <a:srgbClr val="FF3399"/>
              </a:solidFill>
            </a:endParaRPr>
          </a:p>
        </p:txBody>
      </p:sp>
      <p:pic>
        <p:nvPicPr>
          <p:cNvPr id="6" name="Picture 5" descr="Bệnh sốt rét: Nguyên nhân, cách phòng chống và điều trị. - Bệnh viện đa  khoa tỉnh Ninh Bình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92200"/>
            <a:ext cx="8534400" cy="576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034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2015938"/>
            <a:ext cx="3507803" cy="1815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567" y="3912014"/>
            <a:ext cx="1172591" cy="2451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82203" y="211667"/>
            <a:ext cx="5530850" cy="5847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3399"/>
                </a:solidFill>
              </a:rPr>
              <a:t>Con </a:t>
            </a:r>
            <a:r>
              <a:rPr lang="en-US" sz="3200" dirty="0" err="1">
                <a:solidFill>
                  <a:srgbClr val="FF3399"/>
                </a:solidFill>
              </a:rPr>
              <a:t>đường</a:t>
            </a:r>
            <a:r>
              <a:rPr lang="en-US" sz="3200" dirty="0">
                <a:solidFill>
                  <a:srgbClr val="FF3399"/>
                </a:solidFill>
              </a:rPr>
              <a:t> </a:t>
            </a:r>
            <a:r>
              <a:rPr lang="en-US" sz="3200" dirty="0" err="1">
                <a:solidFill>
                  <a:srgbClr val="FF3399"/>
                </a:solidFill>
              </a:rPr>
              <a:t>truyền</a:t>
            </a:r>
            <a:r>
              <a:rPr lang="en-US" sz="3200" dirty="0">
                <a:solidFill>
                  <a:srgbClr val="FF3399"/>
                </a:solidFill>
              </a:rPr>
              <a:t> </a:t>
            </a:r>
            <a:r>
              <a:rPr lang="en-US" sz="3200" dirty="0" err="1">
                <a:solidFill>
                  <a:srgbClr val="FF3399"/>
                </a:solidFill>
              </a:rPr>
              <a:t>bệnh</a:t>
            </a:r>
            <a:r>
              <a:rPr lang="en-US" sz="3200" dirty="0">
                <a:solidFill>
                  <a:srgbClr val="FF3399"/>
                </a:solidFill>
              </a:rPr>
              <a:t> </a:t>
            </a:r>
            <a:r>
              <a:rPr lang="en-US" sz="3200" dirty="0" err="1">
                <a:solidFill>
                  <a:srgbClr val="FF3399"/>
                </a:solidFill>
              </a:rPr>
              <a:t>kiết</a:t>
            </a:r>
            <a:r>
              <a:rPr lang="en-US" sz="3200" dirty="0">
                <a:solidFill>
                  <a:srgbClr val="FF3399"/>
                </a:solidFill>
              </a:rPr>
              <a:t> </a:t>
            </a:r>
            <a:r>
              <a:rPr lang="en-US" sz="3200" dirty="0" err="1">
                <a:solidFill>
                  <a:srgbClr val="FF3399"/>
                </a:solidFill>
              </a:rPr>
              <a:t>lị</a:t>
            </a:r>
            <a:endParaRPr lang="en-US" sz="3200" dirty="0">
              <a:solidFill>
                <a:srgbClr val="FF3399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83659"/>
            <a:ext cx="990600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08211" y="3770163"/>
            <a:ext cx="13731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ngoài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 rot="17370191">
            <a:off x="1164419" y="2912188"/>
            <a:ext cx="1232433" cy="5798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448" y="1539689"/>
            <a:ext cx="7239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648" y="2209829"/>
            <a:ext cx="70465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62" y="4886985"/>
            <a:ext cx="1095375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348" y="1212043"/>
            <a:ext cx="8001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ight Arrow 14"/>
          <p:cNvSpPr/>
          <p:nvPr/>
        </p:nvSpPr>
        <p:spPr>
          <a:xfrm rot="12194042">
            <a:off x="1715187" y="5196065"/>
            <a:ext cx="924325" cy="7731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154551" y="1981200"/>
            <a:ext cx="12729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sinh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ight Arrow 16"/>
          <p:cNvSpPr/>
          <p:nvPr/>
        </p:nvSpPr>
        <p:spPr>
          <a:xfrm rot="1350847">
            <a:off x="4106061" y="1329046"/>
            <a:ext cx="1210189" cy="7731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3416300"/>
            <a:ext cx="19050" cy="2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001" y="2971800"/>
            <a:ext cx="1600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kiết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lị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chui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ruột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11155" y="5079199"/>
            <a:ext cx="1146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lị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89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 animBg="1"/>
      <p:bldP spid="15" grpId="0" animBg="1"/>
      <p:bldP spid="9" grpId="0"/>
      <p:bldP spid="17" grpId="0" animBg="1"/>
      <p:bldP spid="4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03462" y="92749"/>
            <a:ext cx="4845050" cy="5847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3399"/>
                </a:solidFill>
              </a:rPr>
              <a:t>Biện</a:t>
            </a:r>
            <a:r>
              <a:rPr lang="en-US" sz="3200" dirty="0">
                <a:solidFill>
                  <a:srgbClr val="FF3399"/>
                </a:solidFill>
              </a:rPr>
              <a:t> </a:t>
            </a:r>
            <a:r>
              <a:rPr lang="en-US" sz="3200" dirty="0" err="1">
                <a:solidFill>
                  <a:srgbClr val="FF3399"/>
                </a:solidFill>
              </a:rPr>
              <a:t>pháp</a:t>
            </a:r>
            <a:r>
              <a:rPr lang="en-US" sz="3200" dirty="0">
                <a:solidFill>
                  <a:srgbClr val="FF3399"/>
                </a:solidFill>
              </a:rPr>
              <a:t> </a:t>
            </a:r>
            <a:r>
              <a:rPr lang="en-US" sz="3200" dirty="0" err="1">
                <a:solidFill>
                  <a:srgbClr val="FF3399"/>
                </a:solidFill>
              </a:rPr>
              <a:t>phòng</a:t>
            </a:r>
            <a:r>
              <a:rPr lang="en-US" sz="3200" dirty="0">
                <a:solidFill>
                  <a:srgbClr val="FF3399"/>
                </a:solidFill>
              </a:rPr>
              <a:t> , </a:t>
            </a:r>
            <a:r>
              <a:rPr lang="en-US" sz="3200" dirty="0" err="1">
                <a:solidFill>
                  <a:srgbClr val="FF3399"/>
                </a:solidFill>
              </a:rPr>
              <a:t>tránh</a:t>
            </a:r>
            <a:endParaRPr lang="en-US" sz="3200" dirty="0">
              <a:solidFill>
                <a:srgbClr val="FF339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9400" y="940799"/>
            <a:ext cx="2362200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Bệnh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sốt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rét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AutoShape 4" descr="Vì sao phải diệt muỗi? – Diệt Côn Trùng Thịnh Hưng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Vì sao phải diệt muỗi? – Diệt Côn Trùng Thịnh Hưng"/>
          <p:cNvSpPr>
            <a:spLocks noChangeAspect="1" noChangeArrowheads="1"/>
          </p:cNvSpPr>
          <p:nvPr/>
        </p:nvSpPr>
        <p:spPr bwMode="auto">
          <a:xfrm>
            <a:off x="307975" y="10584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01" name="Picture 9" descr="Ngày Thế giới Phòng chống sốt rét 25/4: Chung tay loại trừ bệnh sốt rét |  Trung tâm Y tế quậ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40910"/>
            <a:ext cx="8991599" cy="525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98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27: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NGUYÊN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SINH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VẬT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: Rounded Corners 2"/>
          <p:cNvSpPr/>
          <p:nvPr/>
        </p:nvSpPr>
        <p:spPr bwMode="auto">
          <a:xfrm>
            <a:off x="6928" y="496887"/>
            <a:ext cx="3688772" cy="64611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27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X2Convert.com dong_vat_nguyen_sinh_trong_giot_nuoc_o_ao_ho_700212943527798407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28" y="1295399"/>
            <a:ext cx="8984672" cy="444593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66800" y="6431599"/>
            <a:ext cx="742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Video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giọt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0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>
          <a:extLst>
            <a:ext uri="{FF2B5EF4-FFF2-40B4-BE49-F238E27FC236}">
              <a16:creationId xmlns:a16="http://schemas.microsoft.com/office/drawing/2014/main" id="{DCBD9CB1-E879-163C-05C8-A08D59943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ác bệnh lây qua đường tiêu hóa phổ biến tại Việt Nam">
            <a:extLst>
              <a:ext uri="{FF2B5EF4-FFF2-40B4-BE49-F238E27FC236}">
                <a16:creationId xmlns:a16="http://schemas.microsoft.com/office/drawing/2014/main" id="{BAC1B966-C6FC-8A1A-B3AE-7A3E32555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86" y="1250642"/>
            <a:ext cx="9131301" cy="559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F5A302-7144-5C6C-31C8-C16CB587295C}"/>
              </a:ext>
            </a:extLst>
          </p:cNvPr>
          <p:cNvSpPr/>
          <p:nvPr/>
        </p:nvSpPr>
        <p:spPr>
          <a:xfrm>
            <a:off x="2303462" y="92749"/>
            <a:ext cx="4845050" cy="5847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3399"/>
                </a:solidFill>
              </a:rPr>
              <a:t>Biện</a:t>
            </a:r>
            <a:r>
              <a:rPr lang="en-US" sz="3200" dirty="0">
                <a:solidFill>
                  <a:srgbClr val="FF3399"/>
                </a:solidFill>
              </a:rPr>
              <a:t> </a:t>
            </a:r>
            <a:r>
              <a:rPr lang="en-US" sz="3200" dirty="0" err="1">
                <a:solidFill>
                  <a:srgbClr val="FF3399"/>
                </a:solidFill>
              </a:rPr>
              <a:t>pháp</a:t>
            </a:r>
            <a:r>
              <a:rPr lang="en-US" sz="3200" dirty="0">
                <a:solidFill>
                  <a:srgbClr val="FF3399"/>
                </a:solidFill>
              </a:rPr>
              <a:t> </a:t>
            </a:r>
            <a:r>
              <a:rPr lang="en-US" sz="3200" dirty="0" err="1">
                <a:solidFill>
                  <a:srgbClr val="FF3399"/>
                </a:solidFill>
              </a:rPr>
              <a:t>phòng</a:t>
            </a:r>
            <a:r>
              <a:rPr lang="en-US" sz="3200" dirty="0">
                <a:solidFill>
                  <a:srgbClr val="FF3399"/>
                </a:solidFill>
              </a:rPr>
              <a:t> , </a:t>
            </a:r>
            <a:r>
              <a:rPr lang="en-US" sz="3200" dirty="0" err="1">
                <a:solidFill>
                  <a:srgbClr val="FF3399"/>
                </a:solidFill>
              </a:rPr>
              <a:t>tránh</a:t>
            </a:r>
            <a:endParaRPr lang="en-US" sz="3200" dirty="0">
              <a:solidFill>
                <a:srgbClr val="FF339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256224-0632-BD6D-F7F7-0B9206901DDC}"/>
              </a:ext>
            </a:extLst>
          </p:cNvPr>
          <p:cNvSpPr txBox="1"/>
          <p:nvPr/>
        </p:nvSpPr>
        <p:spPr>
          <a:xfrm>
            <a:off x="3390900" y="764028"/>
            <a:ext cx="2362200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Bệnh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kiết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lị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AutoShape 4" descr="Vì sao phải diệt muỗi? – Diệt Côn Trùng Thịnh Hưng">
            <a:extLst>
              <a:ext uri="{FF2B5EF4-FFF2-40B4-BE49-F238E27FC236}">
                <a16:creationId xmlns:a16="http://schemas.microsoft.com/office/drawing/2014/main" id="{7ABA7A13-F7B3-8CF6-41CA-CF2BD5AB99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Vì sao phải diệt muỗi? – Diệt Côn Trùng Thịnh Hưng">
            <a:extLst>
              <a:ext uri="{FF2B5EF4-FFF2-40B4-BE49-F238E27FC236}">
                <a16:creationId xmlns:a16="http://schemas.microsoft.com/office/drawing/2014/main" id="{1CB96FDC-E184-D847-13DB-D50EC069C4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10584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55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58916-EC0F-030F-827F-DB741558F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5D11F7D-E652-DC8A-ABE5-26BAF2194F82}"/>
              </a:ext>
            </a:extLst>
          </p:cNvPr>
          <p:cNvSpPr txBox="1"/>
          <p:nvPr/>
        </p:nvSpPr>
        <p:spPr>
          <a:xfrm>
            <a:off x="0" y="215722"/>
            <a:ext cx="8686800" cy="48320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Bệnh do nguyên sinh vật gây nên</a:t>
            </a:r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Bệnh sốt rét,bệnh kiết lị.</a:t>
            </a:r>
          </a:p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Một số biện pháp phòng tránh: </a:t>
            </a:r>
            <a:endParaRPr lang="en-SG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Tiêu diệt côn trùng trung gian gây bệnh: muỗi, bọ gậy, …</a:t>
            </a:r>
            <a:endParaRPr lang="en-SG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Vệ sinh an toàn thực phẩm: ăn chín, uống sôi; rửa tay sạch sẽ trước khi ăn và sau khi đi vệ sinh; bảo quản thức ăn đúng cách…</a:t>
            </a:r>
            <a:endParaRPr lang="en-SG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Vệ sinh môi trường xung quanh sạch sẽ, tuyên truyền nâng cao ý thức cộng đồng về bảo vệ môi trường và an toàn vệ sinh thực phẩm. </a:t>
            </a:r>
            <a:endParaRPr lang="en-SG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8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Line 9"/>
          <p:cNvSpPr>
            <a:spLocks noChangeShapeType="1"/>
          </p:cNvSpPr>
          <p:nvPr/>
        </p:nvSpPr>
        <p:spPr bwMode="auto">
          <a:xfrm>
            <a:off x="3352800" y="533400"/>
            <a:ext cx="0" cy="6324600"/>
          </a:xfrm>
          <a:prstGeom prst="line">
            <a:avLst/>
          </a:prstGeom>
          <a:noFill/>
          <a:ln w="127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27: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NGUYÊN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SINH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VẬT</a:t>
            </a:r>
            <a:endParaRPr lang="en-US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RiverFlowsInYou-Yiruma-2967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865.1875"/>
                  <p14:fade in="2000" ou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5" y="6553200"/>
            <a:ext cx="228600" cy="304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466" y="1143000"/>
            <a:ext cx="3038265" cy="26776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783934"/>
              </p:ext>
            </p:extLst>
          </p:nvPr>
        </p:nvGraphicFramePr>
        <p:xfrm>
          <a:off x="3505199" y="533400"/>
          <a:ext cx="5524499" cy="6201076"/>
        </p:xfrm>
        <a:graphic>
          <a:graphicData uri="http://schemas.openxmlformats.org/drawingml/2006/table">
            <a:tbl>
              <a:tblPr firstRow="1" firstCol="1" bandRow="1"/>
              <a:tblGrid>
                <a:gridCol w="951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7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38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716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1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1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1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endParaRPr lang="en-US" sz="1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dạng</a:t>
                      </a:r>
                      <a:endParaRPr lang="en-US" sz="1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Cấu</a:t>
                      </a:r>
                      <a:r>
                        <a:rPr lang="en-US" sz="1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lang="en-US" sz="1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endParaRPr lang="en-US" sz="1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Nơi</a:t>
                      </a:r>
                      <a:r>
                        <a:rPr lang="en-US" sz="1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endParaRPr lang="en-US" sz="1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7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1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bào</a:t>
                      </a:r>
                      <a:endParaRPr lang="en-US" sz="1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1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1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bào</a:t>
                      </a:r>
                      <a:endParaRPr lang="en-US" sz="1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27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Trùng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giày</a:t>
                      </a:r>
                      <a:endParaRPr lang="en-US" sz="18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27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Trùng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roi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xanh</a:t>
                      </a:r>
                      <a:endParaRPr lang="en-US" sz="18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27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Trùng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kiết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lị</a:t>
                      </a:r>
                      <a:endParaRPr lang="en-US" sz="18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40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Trùng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endParaRPr lang="en-US" sz="18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43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Tảo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lục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bào</a:t>
                      </a:r>
                      <a:endParaRPr lang="en-US" sz="18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858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Kí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hay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cụm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lựa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chọn</a:t>
                      </a:r>
                      <a:endParaRPr lang="en-US" sz="18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thoi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giày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8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dạng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nhất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định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cầu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Kí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146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Line 9"/>
          <p:cNvSpPr>
            <a:spLocks noChangeShapeType="1"/>
          </p:cNvSpPr>
          <p:nvPr/>
        </p:nvSpPr>
        <p:spPr bwMode="auto">
          <a:xfrm>
            <a:off x="3429000" y="533400"/>
            <a:ext cx="0" cy="6324600"/>
          </a:xfrm>
          <a:prstGeom prst="line">
            <a:avLst/>
          </a:prstGeom>
          <a:noFill/>
          <a:ln w="127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27: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NGUYÊN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SINH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VẬT</a:t>
            </a:r>
            <a:endParaRPr lang="en-US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RiverFlowsInYou-Yiruma-2967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865.1875"/>
                  <p14:fade in="2000" ou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5" y="6553200"/>
            <a:ext cx="228600" cy="304800"/>
          </a:xfrm>
          <a:prstGeom prst="rect">
            <a:avLst/>
          </a:prstGeom>
        </p:spPr>
      </p:pic>
      <p:sp>
        <p:nvSpPr>
          <p:cNvPr id="21" name="Rectangle: Rounded Corners 3"/>
          <p:cNvSpPr/>
          <p:nvPr/>
        </p:nvSpPr>
        <p:spPr bwMode="auto">
          <a:xfrm>
            <a:off x="103910" y="533401"/>
            <a:ext cx="3172690" cy="1066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2135" y="2506682"/>
            <a:ext cx="3114465" cy="26776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991249"/>
              </p:ext>
            </p:extLst>
          </p:nvPr>
        </p:nvGraphicFramePr>
        <p:xfrm>
          <a:off x="3505199" y="533400"/>
          <a:ext cx="5524499" cy="6201076"/>
        </p:xfrm>
        <a:graphic>
          <a:graphicData uri="http://schemas.openxmlformats.org/drawingml/2006/table">
            <a:tbl>
              <a:tblPr firstRow="1" firstCol="1" bandRow="1"/>
              <a:tblGrid>
                <a:gridCol w="951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7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62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716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1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1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1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endParaRPr lang="en-US" sz="1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dạng</a:t>
                      </a:r>
                      <a:endParaRPr lang="en-US" sz="1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Cấu</a:t>
                      </a:r>
                      <a:r>
                        <a:rPr lang="en-US" sz="1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lang="en-US" sz="1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endParaRPr lang="en-US" sz="1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Nơi</a:t>
                      </a:r>
                      <a:r>
                        <a:rPr lang="en-US" sz="1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endParaRPr lang="en-US" sz="1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7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1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bào</a:t>
                      </a:r>
                      <a:endParaRPr lang="en-US" sz="1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1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1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bào</a:t>
                      </a:r>
                      <a:endParaRPr lang="en-US" sz="1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27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Trùng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giày</a:t>
                      </a:r>
                      <a:endParaRPr lang="en-US" sz="18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27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Trùng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roi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xanh</a:t>
                      </a:r>
                      <a:endParaRPr lang="en-US" sz="18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27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Trùng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kiết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lị</a:t>
                      </a:r>
                      <a:endParaRPr lang="en-US" sz="18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40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Trùng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endParaRPr lang="en-US" sz="18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43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Tảo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lục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bào</a:t>
                      </a:r>
                      <a:endParaRPr lang="en-US" sz="18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858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Kí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hay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cụm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lựa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chọn</a:t>
                      </a:r>
                      <a:endParaRPr lang="en-US" sz="18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thoi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giày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8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dạng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nhất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định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cầu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18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do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Kí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1" marR="59291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648200" y="1600201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 </a:t>
            </a:r>
            <a:endParaRPr lang="en-US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0" y="2322016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 </a:t>
            </a:r>
            <a:endParaRPr lang="en-US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19600" y="27432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  </a:t>
            </a:r>
            <a:endParaRPr lang="en-US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26527" y="3541931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  </a:t>
            </a:r>
            <a:endParaRPr lang="en-US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95800" y="450746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  </a:t>
            </a:r>
            <a:endParaRPr lang="en-US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9400" y="1784867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96249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29400" y="2306599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96249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29400" y="2895600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96249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29400" y="3516868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96249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29400" y="4507468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96249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29600" y="16764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do</a:t>
            </a:r>
            <a:endParaRPr lang="en-US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53400" y="22976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do</a:t>
            </a:r>
            <a:endParaRPr lang="en-US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29600" y="35930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do</a:t>
            </a:r>
            <a:endParaRPr lang="en-US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29600" y="45074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do</a:t>
            </a:r>
            <a:endParaRPr lang="en-US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74182" y="2895600"/>
            <a:ext cx="969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4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11" grpId="0"/>
      <p:bldP spid="12" grpId="0"/>
      <p:bldP spid="13" grpId="0"/>
      <p:bldP spid="14" grpId="0"/>
      <p:bldP spid="4" grpId="0"/>
      <p:bldP spid="15" grpId="0"/>
      <p:bldP spid="16" grpId="0"/>
      <p:bldP spid="17" grpId="0"/>
      <p:bldP spid="18" grpId="0"/>
      <p:bldP spid="5" grpId="0"/>
      <p:bldP spid="20" grpId="0"/>
      <p:bldP spid="22" grpId="0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9"/>
          <p:cNvSpPr txBox="1">
            <a:spLocks noChangeArrowheads="1"/>
          </p:cNvSpPr>
          <p:nvPr/>
        </p:nvSpPr>
        <p:spPr bwMode="auto">
          <a:xfrm>
            <a:off x="330200" y="2484503"/>
            <a:ext cx="8610600" cy="224676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457200" indent="-457200" algn="just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rơm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82600"/>
            <a:ext cx="1543050" cy="13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2" descr="hocbai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423569"/>
            <a:ext cx="1828800" cy="1411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51000" y="177801"/>
            <a:ext cx="6273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Hướng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dẫn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về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nhà</a:t>
            </a:r>
            <a:endParaRPr lang="vi-VN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36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19200" y="2180385"/>
            <a:ext cx="7086600" cy="130035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8000" b="1" dirty="0">
                <a:ln>
                  <a:solidFill>
                    <a:sysClr val="windowText" lastClr="000000"/>
                  </a:solidFill>
                </a:ln>
                <a:solidFill>
                  <a:srgbClr val="F96249"/>
                </a:solidFill>
                <a:latin typeface="Nhatrang" pitchFamily="2" charset="0"/>
              </a:rPr>
              <a:t>Thanks for watching</a:t>
            </a:r>
          </a:p>
        </p:txBody>
      </p:sp>
    </p:spTree>
    <p:extLst>
      <p:ext uri="{BB962C8B-B14F-4D97-AF65-F5344CB8AC3E}">
        <p14:creationId xmlns:p14="http://schemas.microsoft.com/office/powerpoint/2010/main" val="621256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27: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NGUYÊN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SINH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VẬT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: Rounded Corners 2"/>
          <p:cNvSpPr/>
          <p:nvPr/>
        </p:nvSpPr>
        <p:spPr bwMode="auto">
          <a:xfrm>
            <a:off x="66206" y="685940"/>
            <a:ext cx="4565072" cy="72231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27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2" descr="Hình Ảnh Trùng Già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699858"/>
            <a:ext cx="2628900" cy="167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ạn biết gì về viêm âm đạo do trùng roi? - kienthucgiadinh.com.v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97"/>
          <a:stretch/>
        </p:blipFill>
        <p:spPr bwMode="auto">
          <a:xfrm>
            <a:off x="152400" y="2699858"/>
            <a:ext cx="2433350" cy="165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Khamph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7" y="4919599"/>
            <a:ext cx="3668843" cy="195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ỌC HỌC HỌC: Bài 5. Trùng biến hình và trùng già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222" y="2724993"/>
            <a:ext cx="2893578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Vien Sot ret Ky Sinh Trung - Con trung Quy Nh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653" y="4918301"/>
            <a:ext cx="2706687" cy="157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066" y="4919599"/>
            <a:ext cx="2209800" cy="1676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4957" y="1611868"/>
            <a:ext cx="8621843" cy="9541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Hãy cho biết tên các sinh vật? 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9E2BAB-E567-F7D2-1177-7D2E7D4BFA28}"/>
              </a:ext>
            </a:extLst>
          </p:cNvPr>
          <p:cNvSpPr txBox="1"/>
          <p:nvPr/>
        </p:nvSpPr>
        <p:spPr>
          <a:xfrm>
            <a:off x="6345672" y="6567712"/>
            <a:ext cx="15240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Trùng</a:t>
            </a:r>
            <a:r>
              <a:rPr lang="en-US" b="1" dirty="0"/>
              <a:t> </a:t>
            </a:r>
            <a:r>
              <a:rPr lang="en-US" b="1" dirty="0" err="1"/>
              <a:t>sốt</a:t>
            </a:r>
            <a:r>
              <a:rPr lang="en-US" b="1" dirty="0"/>
              <a:t> </a:t>
            </a:r>
            <a:r>
              <a:rPr lang="en-US" b="1" dirty="0" err="1"/>
              <a:t>rét</a:t>
            </a: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C3A09B-3F52-7481-DA3D-25936FE79C30}"/>
              </a:ext>
            </a:extLst>
          </p:cNvPr>
          <p:cNvSpPr txBox="1"/>
          <p:nvPr/>
        </p:nvSpPr>
        <p:spPr>
          <a:xfrm>
            <a:off x="4180005" y="6595996"/>
            <a:ext cx="1609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Trùng</a:t>
            </a:r>
            <a:r>
              <a:rPr lang="en-US" b="1" dirty="0"/>
              <a:t> </a:t>
            </a:r>
            <a:r>
              <a:rPr lang="en-US" b="1" dirty="0" err="1"/>
              <a:t>kiết</a:t>
            </a:r>
            <a:r>
              <a:rPr lang="en-US" b="1" dirty="0"/>
              <a:t> </a:t>
            </a:r>
            <a:r>
              <a:rPr lang="en-US" b="1" dirty="0" err="1"/>
              <a:t>lị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3562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27: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NGUYÊN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SINH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VẬT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: Rounded Corners 2"/>
          <p:cNvSpPr/>
          <p:nvPr/>
        </p:nvSpPr>
        <p:spPr bwMode="auto">
          <a:xfrm>
            <a:off x="35319" y="582079"/>
            <a:ext cx="5451764" cy="102711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27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319" y="3890741"/>
            <a:ext cx="8984672" cy="224676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(1)………..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2)……………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3)….……..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4)…………..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319" y="2259514"/>
            <a:ext cx="9143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”.</a:t>
            </a:r>
          </a:p>
        </p:txBody>
      </p:sp>
      <p:sp>
        <p:nvSpPr>
          <p:cNvPr id="4" name="Oval 3">
            <a:hlinkClick r:id="rId3" action="ppaction://hlinksldjump"/>
          </p:cNvPr>
          <p:cNvSpPr/>
          <p:nvPr/>
        </p:nvSpPr>
        <p:spPr>
          <a:xfrm>
            <a:off x="8569037" y="6400800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2D7A84-B068-6847-67EC-4E5FE887F4D4}"/>
              </a:ext>
            </a:extLst>
          </p:cNvPr>
          <p:cNvSpPr txBox="1"/>
          <p:nvPr/>
        </p:nvSpPr>
        <p:spPr>
          <a:xfrm>
            <a:off x="7657581" y="3848053"/>
            <a:ext cx="1140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92BFAE-0B33-1A6D-A7D9-C4215E2B7827}"/>
              </a:ext>
            </a:extLst>
          </p:cNvPr>
          <p:cNvSpPr txBox="1"/>
          <p:nvPr/>
        </p:nvSpPr>
        <p:spPr>
          <a:xfrm>
            <a:off x="3151418" y="4752515"/>
            <a:ext cx="1420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phân bố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F70FC5-C50D-777D-8F84-88E298BA62CC}"/>
              </a:ext>
            </a:extLst>
          </p:cNvPr>
          <p:cNvSpPr txBox="1"/>
          <p:nvPr/>
        </p:nvSpPr>
        <p:spPr>
          <a:xfrm>
            <a:off x="7527738" y="5137113"/>
            <a:ext cx="1399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sinh vật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065849-7733-217A-57DA-AEF954CD5750}"/>
              </a:ext>
            </a:extLst>
          </p:cNvPr>
          <p:cNvSpPr txBox="1"/>
          <p:nvPr/>
        </p:nvSpPr>
        <p:spPr>
          <a:xfrm>
            <a:off x="5181600" y="5540099"/>
            <a:ext cx="2018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nguyên sinh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69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EC55A-147C-1EA8-53CF-75492D86C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ình Ảnh Trùng Giày">
            <a:extLst>
              <a:ext uri="{FF2B5EF4-FFF2-40B4-BE49-F238E27FC236}">
                <a16:creationId xmlns:a16="http://schemas.microsoft.com/office/drawing/2014/main" id="{10C42110-7FA9-2708-753F-7799EF87F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039" y="796614"/>
            <a:ext cx="2628900" cy="220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ạn biết gì về viêm âm đạo do trùng roi? - kienthucgiadinh.com.vn">
            <a:extLst>
              <a:ext uri="{FF2B5EF4-FFF2-40B4-BE49-F238E27FC236}">
                <a16:creationId xmlns:a16="http://schemas.microsoft.com/office/drawing/2014/main" id="{9CE5C8BC-FFE1-09B7-1083-9946DC1423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97"/>
          <a:stretch/>
        </p:blipFill>
        <p:spPr bwMode="auto">
          <a:xfrm>
            <a:off x="101183" y="798379"/>
            <a:ext cx="2433350" cy="220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Khampha">
            <a:extLst>
              <a:ext uri="{FF2B5EF4-FFF2-40B4-BE49-F238E27FC236}">
                <a16:creationId xmlns:a16="http://schemas.microsoft.com/office/drawing/2014/main" id="{B26C4DDD-6D82-1B69-1CF8-BD1C72182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29" y="3882636"/>
            <a:ext cx="3742905" cy="222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ỌC HỌC HỌC: Bài 5. Trùng biến hình và trùng giày">
            <a:extLst>
              <a:ext uri="{FF2B5EF4-FFF2-40B4-BE49-F238E27FC236}">
                <a16:creationId xmlns:a16="http://schemas.microsoft.com/office/drawing/2014/main" id="{A3487E64-C01D-46DF-2E1E-F6858AFB1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445" y="796614"/>
            <a:ext cx="2893578" cy="221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Vien Sot ret Ky Sinh Trung - Con trung Quy Nhon">
            <a:extLst>
              <a:ext uri="{FF2B5EF4-FFF2-40B4-BE49-F238E27FC236}">
                <a16:creationId xmlns:a16="http://schemas.microsoft.com/office/drawing/2014/main" id="{1AF2C39B-FF2C-0D39-D3D9-23C89D690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486" y="3956778"/>
            <a:ext cx="2738114" cy="173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04391AFC-8E06-5175-D83B-EDFC9A595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666" y="4022380"/>
            <a:ext cx="2209800" cy="1676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4EF9865-0F0A-4083-6F7C-D586C0354EE9}"/>
              </a:ext>
            </a:extLst>
          </p:cNvPr>
          <p:cNvSpPr txBox="1"/>
          <p:nvPr/>
        </p:nvSpPr>
        <p:spPr>
          <a:xfrm>
            <a:off x="36226" y="0"/>
            <a:ext cx="9107774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 cho biết hình dạng các nguyên sinh vật? 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C28DA6-3769-65AD-C77F-9DF68639D18C}"/>
              </a:ext>
            </a:extLst>
          </p:cNvPr>
          <p:cNvSpPr txBox="1"/>
          <p:nvPr/>
        </p:nvSpPr>
        <p:spPr>
          <a:xfrm>
            <a:off x="389808" y="3096482"/>
            <a:ext cx="152400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thoi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66E5C3-1F7C-2EF9-C10D-62DF983C3D00}"/>
              </a:ext>
            </a:extLst>
          </p:cNvPr>
          <p:cNvSpPr txBox="1"/>
          <p:nvPr/>
        </p:nvSpPr>
        <p:spPr>
          <a:xfrm>
            <a:off x="7201314" y="5849735"/>
            <a:ext cx="1609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err="1"/>
              <a:t>Trùng</a:t>
            </a:r>
            <a:r>
              <a:rPr lang="en-US" b="1"/>
              <a:t> kiết </a:t>
            </a:r>
            <a:r>
              <a:rPr lang="en-US" b="1" dirty="0" err="1"/>
              <a:t>lị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845ADC-3F58-83A6-BB2E-80F4FBD9E6E3}"/>
              </a:ext>
            </a:extLst>
          </p:cNvPr>
          <p:cNvSpPr txBox="1"/>
          <p:nvPr/>
        </p:nvSpPr>
        <p:spPr>
          <a:xfrm>
            <a:off x="3231202" y="3121477"/>
            <a:ext cx="152400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giày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5CA193-8E0F-3D1A-FC37-754ABAC1C4E9}"/>
              </a:ext>
            </a:extLst>
          </p:cNvPr>
          <p:cNvSpPr txBox="1"/>
          <p:nvPr/>
        </p:nvSpPr>
        <p:spPr>
          <a:xfrm>
            <a:off x="4623254" y="6332942"/>
            <a:ext cx="152400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Hình cầu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8101BD-831D-CE95-17AA-FD7E6D01C623}"/>
              </a:ext>
            </a:extLst>
          </p:cNvPr>
          <p:cNvSpPr txBox="1"/>
          <p:nvPr/>
        </p:nvSpPr>
        <p:spPr>
          <a:xfrm>
            <a:off x="2209800" y="6277544"/>
            <a:ext cx="152400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thoi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86BCBF-713B-96FE-93B1-3D9DBD89CBB6}"/>
              </a:ext>
            </a:extLst>
          </p:cNvPr>
          <p:cNvSpPr txBox="1"/>
          <p:nvPr/>
        </p:nvSpPr>
        <p:spPr>
          <a:xfrm>
            <a:off x="4729007" y="5823596"/>
            <a:ext cx="15240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Trùng</a:t>
            </a:r>
            <a:r>
              <a:rPr lang="en-US" b="1" dirty="0"/>
              <a:t> </a:t>
            </a:r>
            <a:r>
              <a:rPr lang="en-US" b="1" dirty="0" err="1"/>
              <a:t>sốt</a:t>
            </a:r>
            <a:r>
              <a:rPr lang="en-US" b="1" dirty="0"/>
              <a:t> </a:t>
            </a:r>
            <a:r>
              <a:rPr lang="en-US" b="1" dirty="0" err="1"/>
              <a:t>rét</a:t>
            </a:r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9D02C0-4EF2-4FC6-CF1E-9E7BDDE51D03}"/>
              </a:ext>
            </a:extLst>
          </p:cNvPr>
          <p:cNvSpPr txBox="1"/>
          <p:nvPr/>
        </p:nvSpPr>
        <p:spPr>
          <a:xfrm>
            <a:off x="389808" y="6385190"/>
            <a:ext cx="152400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cầu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F48D3B-C9FE-F277-964B-5EF1FDF4C476}"/>
              </a:ext>
            </a:extLst>
          </p:cNvPr>
          <p:cNvSpPr txBox="1"/>
          <p:nvPr/>
        </p:nvSpPr>
        <p:spPr>
          <a:xfrm>
            <a:off x="5612895" y="3129208"/>
            <a:ext cx="319834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dạng không ổn định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743C67-3F7B-B68E-9DE7-E0F471C7A585}"/>
              </a:ext>
            </a:extLst>
          </p:cNvPr>
          <p:cNvSpPr txBox="1"/>
          <p:nvPr/>
        </p:nvSpPr>
        <p:spPr>
          <a:xfrm>
            <a:off x="6645986" y="6178046"/>
            <a:ext cx="2394797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dạng không ổn định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61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4" grpId="0" animBg="1"/>
      <p:bldP spid="5" grpId="0" animBg="1"/>
      <p:bldP spid="6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Left Arrow 26"/>
          <p:cNvSpPr/>
          <p:nvPr/>
        </p:nvSpPr>
        <p:spPr>
          <a:xfrm rot="11763441">
            <a:off x="4890689" y="3655123"/>
            <a:ext cx="1688263" cy="1282478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 rot="1081375">
            <a:off x="2395599" y="2069334"/>
            <a:ext cx="1146034" cy="1109684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Hình Ảnh Trùng Già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1" y="1295400"/>
            <a:ext cx="1690685" cy="19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ạn biết gì về viêm âm đạo do trùng roi? - kienthucgiadinh.com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3354785"/>
            <a:ext cx="1727200" cy="179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ỌC HỌC HỌC: Bài 5. Trùng biến hình và trùng già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5056980"/>
            <a:ext cx="2243694" cy="177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ien Sot ret Ky Sinh Trung - Con trung Quy Nh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2" y="615090"/>
            <a:ext cx="1843088" cy="183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194" y="3200400"/>
            <a:ext cx="2019300" cy="179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1415" y="2819400"/>
            <a:ext cx="1754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Trùng</a:t>
            </a:r>
            <a:r>
              <a:rPr lang="en-US" b="1" dirty="0"/>
              <a:t> </a:t>
            </a:r>
            <a:r>
              <a:rPr lang="en-US" b="1" dirty="0" err="1"/>
              <a:t>giày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315200" y="4953000"/>
            <a:ext cx="167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Trùng</a:t>
            </a:r>
            <a:r>
              <a:rPr lang="en-US" b="1" dirty="0"/>
              <a:t> </a:t>
            </a:r>
            <a:r>
              <a:rPr lang="en-US" b="1" dirty="0" err="1"/>
              <a:t>kiết</a:t>
            </a:r>
            <a:r>
              <a:rPr lang="en-US" b="1" dirty="0"/>
              <a:t> </a:t>
            </a:r>
            <a:r>
              <a:rPr lang="en-US" b="1" dirty="0" err="1"/>
              <a:t>lị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38200" y="48122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Trùng</a:t>
            </a:r>
            <a:r>
              <a:rPr lang="en-US" b="1" dirty="0"/>
              <a:t> </a:t>
            </a:r>
            <a:r>
              <a:rPr lang="en-US" b="1" dirty="0" err="1"/>
              <a:t>roi</a:t>
            </a:r>
            <a:r>
              <a:rPr lang="en-US" b="1" dirty="0"/>
              <a:t> </a:t>
            </a:r>
            <a:r>
              <a:rPr lang="en-US" b="1" dirty="0" err="1"/>
              <a:t>xanh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876800" y="20574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Trùng</a:t>
            </a:r>
            <a:r>
              <a:rPr lang="en-US" b="1" dirty="0"/>
              <a:t> </a:t>
            </a:r>
            <a:r>
              <a:rPr lang="en-US" b="1" dirty="0" err="1"/>
              <a:t>sốt</a:t>
            </a:r>
            <a:r>
              <a:rPr lang="en-US" b="1" dirty="0"/>
              <a:t> </a:t>
            </a:r>
            <a:r>
              <a:rPr lang="en-US" b="1" dirty="0" err="1"/>
              <a:t>rét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086600" y="6489964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Trùng</a:t>
            </a:r>
            <a:r>
              <a:rPr lang="en-US" b="1" dirty="0"/>
              <a:t> </a:t>
            </a:r>
            <a:r>
              <a:rPr lang="en-US" b="1" dirty="0" err="1"/>
              <a:t>biến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6200" y="-20981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 Cho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ví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dụ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 rot="1053025">
            <a:off x="2474980" y="2506624"/>
            <a:ext cx="152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giày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0" y="5181600"/>
            <a:ext cx="1781175" cy="167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666053"/>
            <a:ext cx="1828800" cy="209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3505200" y="3000157"/>
            <a:ext cx="1397000" cy="1252755"/>
          </a:xfrm>
          <a:prstGeom prst="ellipse">
            <a:avLst/>
          </a:prstGeom>
          <a:solidFill>
            <a:srgbClr val="E3E5E3">
              <a:alpha val="9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28544" y="3336683"/>
            <a:ext cx="1859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Hình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dạng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3" name="Left Arrow 22"/>
          <p:cNvSpPr/>
          <p:nvPr/>
        </p:nvSpPr>
        <p:spPr>
          <a:xfrm rot="19189759">
            <a:off x="2388219" y="3914921"/>
            <a:ext cx="1146034" cy="1109684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 rot="1053025">
            <a:off x="4820527" y="3994705"/>
            <a:ext cx="1830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Không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dạng</a:t>
            </a:r>
            <a:r>
              <a:rPr lang="en-US" b="1" dirty="0"/>
              <a:t> </a:t>
            </a:r>
            <a:r>
              <a:rPr lang="en-US" b="1" dirty="0" err="1"/>
              <a:t>nhất</a:t>
            </a:r>
            <a:r>
              <a:rPr lang="en-US" b="1" dirty="0"/>
              <a:t> </a:t>
            </a:r>
            <a:r>
              <a:rPr lang="en-US" b="1" dirty="0" err="1"/>
              <a:t>định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 rot="19362694">
            <a:off x="2407002" y="4137658"/>
            <a:ext cx="1401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thoi</a:t>
            </a:r>
            <a:endParaRPr lang="en-US" b="1" dirty="0"/>
          </a:p>
        </p:txBody>
      </p:sp>
      <p:sp>
        <p:nvSpPr>
          <p:cNvPr id="28" name="Left Arrow 27"/>
          <p:cNvSpPr/>
          <p:nvPr/>
        </p:nvSpPr>
        <p:spPr>
          <a:xfrm rot="8504204">
            <a:off x="5014863" y="2475731"/>
            <a:ext cx="1146034" cy="1109684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 rot="19072483">
            <a:off x="4952752" y="2716947"/>
            <a:ext cx="1550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cầu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0690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2" grpId="0"/>
      <p:bldP spid="10" grpId="0"/>
      <p:bldP spid="11" grpId="0"/>
      <p:bldP spid="12" grpId="0"/>
      <p:bldP spid="13" grpId="0"/>
      <p:bldP spid="16" grpId="0"/>
      <p:bldP spid="4" grpId="0"/>
      <p:bldP spid="5" grpId="0" animBg="1"/>
      <p:bldP spid="8" grpId="0"/>
      <p:bldP spid="23" grpId="0" animBg="1"/>
      <p:bldP spid="24" grpId="0"/>
      <p:bldP spid="26" grpId="0"/>
      <p:bldP spid="28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ộng vật nguyên sinh trong giọt nước ở ao, hồ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1297544"/>
            <a:ext cx="6248400" cy="535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609600" y="2819400"/>
            <a:ext cx="2286000" cy="50800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2900" y="2602468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74700" y="3734488"/>
            <a:ext cx="2806700" cy="60891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63550" y="4183909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6900" y="5520267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1047750" y="5444755"/>
            <a:ext cx="2273300" cy="32173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Đồng hồ đếm ngược 2 phút   2 Minute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24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1750" y="5571755"/>
            <a:ext cx="1492250" cy="108518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4" name="TextBox 13"/>
          <p:cNvSpPr txBox="1"/>
          <p:nvPr/>
        </p:nvSpPr>
        <p:spPr>
          <a:xfrm>
            <a:off x="748723" y="317077"/>
            <a:ext cx="7878040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giọt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100" y="3011269"/>
            <a:ext cx="1181100" cy="64633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roi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8600" y="4495800"/>
            <a:ext cx="1041400" cy="64633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Tảo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3850" y="5830669"/>
            <a:ext cx="1047750" cy="64633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giày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276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6" grpId="0" animBg="1"/>
      <p:bldP spid="19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Line 9"/>
          <p:cNvSpPr>
            <a:spLocks noChangeShapeType="1"/>
          </p:cNvSpPr>
          <p:nvPr/>
        </p:nvSpPr>
        <p:spPr bwMode="auto">
          <a:xfrm>
            <a:off x="3352800" y="533400"/>
            <a:ext cx="0" cy="6324600"/>
          </a:xfrm>
          <a:prstGeom prst="line">
            <a:avLst/>
          </a:prstGeom>
          <a:noFill/>
          <a:ln w="127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27: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NGUYÊN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SINH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VẬT</a:t>
            </a:r>
            <a:endParaRPr lang="en-US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: Rounded Corners 2"/>
          <p:cNvSpPr/>
          <p:nvPr/>
        </p:nvSpPr>
        <p:spPr bwMode="auto">
          <a:xfrm>
            <a:off x="6928" y="725487"/>
            <a:ext cx="3041072" cy="102711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910" y="2024113"/>
            <a:ext cx="3172690" cy="26776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65400"/>
            <a:ext cx="1752600" cy="38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365" y="2879437"/>
            <a:ext cx="2355273" cy="323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87900" y="6172200"/>
            <a:ext cx="222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a) </a:t>
            </a:r>
            <a:r>
              <a:rPr lang="en-US" b="1" dirty="0" err="1"/>
              <a:t>Trùng</a:t>
            </a:r>
            <a:r>
              <a:rPr lang="en-US" b="1" dirty="0"/>
              <a:t> </a:t>
            </a:r>
            <a:r>
              <a:rPr lang="en-US" b="1" dirty="0" err="1"/>
              <a:t>giày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781800" y="5867400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b) </a:t>
            </a:r>
            <a:r>
              <a:rPr lang="en-US" b="1" dirty="0" err="1"/>
              <a:t>Tảo</a:t>
            </a:r>
            <a:r>
              <a:rPr lang="en-US" b="1" dirty="0"/>
              <a:t> </a:t>
            </a:r>
            <a:r>
              <a:rPr lang="en-US" b="1" dirty="0" err="1"/>
              <a:t>lục</a:t>
            </a:r>
            <a:r>
              <a:rPr lang="en-US" b="1" dirty="0"/>
              <a:t> </a:t>
            </a:r>
            <a:r>
              <a:rPr lang="en-US" b="1" dirty="0" err="1"/>
              <a:t>đơn</a:t>
            </a:r>
            <a:r>
              <a:rPr lang="en-US" b="1" dirty="0"/>
              <a:t> </a:t>
            </a:r>
            <a:r>
              <a:rPr lang="en-US" b="1" dirty="0" err="1"/>
              <a:t>bào</a:t>
            </a:r>
            <a:endParaRPr lang="en-US" b="1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7556000" y="3409552"/>
            <a:ext cx="107026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848100" y="3243259"/>
            <a:ext cx="1143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924300" y="3831429"/>
            <a:ext cx="1143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000500" y="4292600"/>
            <a:ext cx="1143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978566" y="4749800"/>
            <a:ext cx="761999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666840" y="4278172"/>
            <a:ext cx="107372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8092864" y="5257800"/>
            <a:ext cx="593936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05721" y="3038074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(1)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556834" y="3204368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(2)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724900" y="4485346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(4)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86800" y="4036614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(3)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610600" y="5052616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(1)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19500" y="4074977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(3)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454400" y="362624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(2)</a:t>
            </a:r>
          </a:p>
        </p:txBody>
      </p:sp>
      <p:sp>
        <p:nvSpPr>
          <p:cNvPr id="29" name="TextBox 3"/>
          <p:cNvSpPr txBox="1">
            <a:spLocks noChangeArrowheads="1"/>
          </p:cNvSpPr>
          <p:nvPr/>
        </p:nvSpPr>
        <p:spPr bwMode="auto">
          <a:xfrm>
            <a:off x="3451435" y="518606"/>
            <a:ext cx="4953000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pic>
        <p:nvPicPr>
          <p:cNvPr id="31" name="Đồng hồ đếm ngược 3 phút gây sốc  3 Minutes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046.614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60871" y="1394791"/>
            <a:ext cx="1516429" cy="96741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17454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Line 9"/>
          <p:cNvSpPr>
            <a:spLocks noChangeShapeType="1"/>
          </p:cNvSpPr>
          <p:nvPr/>
        </p:nvSpPr>
        <p:spPr bwMode="auto">
          <a:xfrm>
            <a:off x="3352800" y="533400"/>
            <a:ext cx="0" cy="6324600"/>
          </a:xfrm>
          <a:prstGeom prst="line">
            <a:avLst/>
          </a:prstGeom>
          <a:noFill/>
          <a:ln w="127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27: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NGUYÊN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SINH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VẬT</a:t>
            </a:r>
            <a:endParaRPr lang="en-US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: Rounded Corners 2"/>
          <p:cNvSpPr/>
          <p:nvPr/>
        </p:nvSpPr>
        <p:spPr bwMode="auto">
          <a:xfrm>
            <a:off x="6928" y="725487"/>
            <a:ext cx="3041072" cy="102711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910" y="2024113"/>
            <a:ext cx="3172690" cy="26776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5" r="7352" b="12265"/>
          <a:stretch/>
        </p:blipFill>
        <p:spPr bwMode="auto">
          <a:xfrm>
            <a:off x="6477000" y="937813"/>
            <a:ext cx="2171700" cy="311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2" name="Straight Arrow Connector 31"/>
          <p:cNvCxnSpPr/>
          <p:nvPr/>
        </p:nvCxnSpPr>
        <p:spPr>
          <a:xfrm flipH="1">
            <a:off x="8216900" y="3380184"/>
            <a:ext cx="431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8115300" y="2872184"/>
            <a:ext cx="5334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7505700" y="2364184"/>
            <a:ext cx="1143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7353300" y="1551384"/>
            <a:ext cx="12954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610600" y="136862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(2)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610600" y="21590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(3)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10600" y="2664023"/>
            <a:ext cx="1028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(4)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610600" y="31750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(1)</a:t>
            </a:r>
          </a:p>
        </p:txBody>
      </p:sp>
      <p:pic>
        <p:nvPicPr>
          <p:cNvPr id="4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68" b="3039"/>
          <a:stretch/>
        </p:blipFill>
        <p:spPr bwMode="auto">
          <a:xfrm>
            <a:off x="3911600" y="840184"/>
            <a:ext cx="1376362" cy="3743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1" name="Straight Arrow Connector 40"/>
          <p:cNvCxnSpPr/>
          <p:nvPr/>
        </p:nvCxnSpPr>
        <p:spPr>
          <a:xfrm>
            <a:off x="3911600" y="2059385"/>
            <a:ext cx="6223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4000500" y="1043384"/>
            <a:ext cx="412069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3911600" y="2569368"/>
            <a:ext cx="6223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492500" y="2317882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(3)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543300" y="18542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(2)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581400" y="8382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(1)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105400" y="4464784"/>
            <a:ext cx="19510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Ghi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chú</a:t>
            </a:r>
            <a:r>
              <a:rPr lang="en-US" sz="2000" b="1" dirty="0">
                <a:solidFill>
                  <a:srgbClr val="FF0000"/>
                </a:solidFill>
              </a:rPr>
              <a:t>: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1. </a:t>
            </a:r>
            <a:r>
              <a:rPr lang="en-US" sz="2000" b="1" dirty="0" err="1">
                <a:solidFill>
                  <a:srgbClr val="FF0000"/>
                </a:solidFill>
              </a:rPr>
              <a:t>Màng</a:t>
            </a:r>
            <a:r>
              <a:rPr lang="en-US" sz="2000" b="1" dirty="0">
                <a:solidFill>
                  <a:srgbClr val="FF0000"/>
                </a:solidFill>
              </a:rPr>
              <a:t>  </a:t>
            </a:r>
            <a:r>
              <a:rPr lang="en-US" sz="2000" b="1" dirty="0" err="1">
                <a:solidFill>
                  <a:srgbClr val="FF0000"/>
                </a:solidFill>
              </a:rPr>
              <a:t>tế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bào</a:t>
            </a:r>
            <a:r>
              <a:rPr lang="en-US" sz="2000" b="1" dirty="0">
                <a:solidFill>
                  <a:srgbClr val="FF0000"/>
                </a:solidFill>
              </a:rPr>
              <a:t>.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2. </a:t>
            </a:r>
            <a:r>
              <a:rPr lang="en-US" sz="2000" b="1" dirty="0" err="1">
                <a:solidFill>
                  <a:srgbClr val="FF0000"/>
                </a:solidFill>
              </a:rPr>
              <a:t>Chất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tế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bào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3. </a:t>
            </a:r>
            <a:r>
              <a:rPr lang="en-US" sz="2000" b="1" dirty="0" err="1">
                <a:solidFill>
                  <a:srgbClr val="FF0000"/>
                </a:solidFill>
              </a:rPr>
              <a:t>Nhân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4. </a:t>
            </a:r>
            <a:r>
              <a:rPr lang="en-US" sz="2000" b="1" dirty="0" err="1">
                <a:solidFill>
                  <a:srgbClr val="FF0000"/>
                </a:solidFill>
              </a:rPr>
              <a:t>Diệp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lục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911600" y="4583652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a) </a:t>
            </a:r>
            <a:r>
              <a:rPr lang="en-US" b="1" dirty="0" err="1"/>
              <a:t>Trùng</a:t>
            </a:r>
            <a:r>
              <a:rPr lang="en-US" b="1" dirty="0"/>
              <a:t> </a:t>
            </a:r>
            <a:r>
              <a:rPr lang="en-US" b="1" dirty="0" err="1"/>
              <a:t>giày</a:t>
            </a:r>
            <a:endParaRPr lang="en-US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7239000" y="4190997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b) </a:t>
            </a:r>
            <a:r>
              <a:rPr lang="en-US" b="1" dirty="0" err="1"/>
              <a:t>Tảo</a:t>
            </a:r>
            <a:r>
              <a:rPr lang="en-US" b="1" dirty="0"/>
              <a:t> </a:t>
            </a:r>
            <a:r>
              <a:rPr lang="en-US" b="1" dirty="0" err="1"/>
              <a:t>lục</a:t>
            </a:r>
            <a:r>
              <a:rPr lang="en-US" b="1" dirty="0"/>
              <a:t> </a:t>
            </a:r>
            <a:r>
              <a:rPr lang="en-US" b="1" dirty="0" err="1"/>
              <a:t>đơn</a:t>
            </a:r>
            <a:r>
              <a:rPr lang="en-US" b="1" dirty="0"/>
              <a:t> </a:t>
            </a:r>
            <a:r>
              <a:rPr lang="en-US" b="1" dirty="0" err="1"/>
              <a:t>bào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3230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980</TotalTime>
  <Words>1301</Words>
  <Application>Microsoft Office PowerPoint</Application>
  <PresentationFormat>On-screen Show (4:3)</PresentationFormat>
  <Paragraphs>240</Paragraphs>
  <Slides>25</Slides>
  <Notes>14</Notes>
  <HiddenSlides>0</HiddenSlides>
  <MMClips>7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Nhatrang</vt:lpstr>
      <vt:lpstr>Times New Roman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HP</cp:lastModifiedBy>
  <cp:revision>64</cp:revision>
  <dcterms:created xsi:type="dcterms:W3CDTF">2006-08-16T00:00:00Z</dcterms:created>
  <dcterms:modified xsi:type="dcterms:W3CDTF">2024-12-11T00:24:35Z</dcterms:modified>
</cp:coreProperties>
</file>