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9" r:id="rId2"/>
    <p:sldMasterId id="2147483685" r:id="rId3"/>
    <p:sldMasterId id="2147483709" r:id="rId4"/>
    <p:sldMasterId id="2147483712" r:id="rId5"/>
    <p:sldMasterId id="2147483725" r:id="rId6"/>
    <p:sldMasterId id="2147483737" r:id="rId7"/>
    <p:sldMasterId id="2147483749" r:id="rId8"/>
    <p:sldMasterId id="2147483761" r:id="rId9"/>
    <p:sldMasterId id="2147483779" r:id="rId10"/>
    <p:sldMasterId id="2147483791" r:id="rId11"/>
    <p:sldMasterId id="2147483803" r:id="rId12"/>
    <p:sldMasterId id="2147483816" r:id="rId13"/>
  </p:sldMasterIdLst>
  <p:notesMasterIdLst>
    <p:notesMasterId r:id="rId43"/>
  </p:notesMasterIdLst>
  <p:sldIdLst>
    <p:sldId id="257" r:id="rId14"/>
    <p:sldId id="261" r:id="rId15"/>
    <p:sldId id="263" r:id="rId16"/>
    <p:sldId id="265" r:id="rId17"/>
    <p:sldId id="266" r:id="rId18"/>
    <p:sldId id="273" r:id="rId19"/>
    <p:sldId id="278" r:id="rId20"/>
    <p:sldId id="282" r:id="rId21"/>
    <p:sldId id="283" r:id="rId22"/>
    <p:sldId id="284" r:id="rId23"/>
    <p:sldId id="285" r:id="rId24"/>
    <p:sldId id="288" r:id="rId25"/>
    <p:sldId id="286" r:id="rId26"/>
    <p:sldId id="289" r:id="rId27"/>
    <p:sldId id="290" r:id="rId28"/>
    <p:sldId id="297" r:id="rId29"/>
    <p:sldId id="292" r:id="rId30"/>
    <p:sldId id="281" r:id="rId31"/>
    <p:sldId id="308" r:id="rId32"/>
    <p:sldId id="294" r:id="rId33"/>
    <p:sldId id="298" r:id="rId34"/>
    <p:sldId id="295" r:id="rId35"/>
    <p:sldId id="309" r:id="rId36"/>
    <p:sldId id="304" r:id="rId37"/>
    <p:sldId id="305" r:id="rId38"/>
    <p:sldId id="306" r:id="rId39"/>
    <p:sldId id="307" r:id="rId40"/>
    <p:sldId id="300" r:id="rId41"/>
    <p:sldId id="30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5EA2"/>
    <a:srgbClr val="CD3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7C81C-E2A1-4902-9EB7-F10EB8E30186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FB78D-916F-4F05-8293-4AD26FD58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29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391D-7BFD-489E-8F3D-02B5D42CE17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888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7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91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519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B8CA-BEC2-42B2-8194-82845F10CA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D5A0-CA52-4751-A22B-0EFABD34B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059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97DAF-2BCD-4084-A3F2-D22B0D6DA6F6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F9C08-97B2-485E-8162-289EE74BBA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1974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D3BEA-D110-40DB-B93A-164457FD7775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6B4AF-65F3-4E47-B771-DB7C39A9ED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7165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EAE5-2CEB-46BB-864F-C478F738C8DE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EDC96-54E4-4A6E-AD38-8C9D2781F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3240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0C41D-5F53-4C5B-B62D-FD8910F86B52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5942C-C62E-42AF-841D-15AA94F69A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8238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24F8A-C199-4776-B930-9489D2FB8E31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013D7-3B17-444C-89EF-A6994872C3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8451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05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767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502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07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8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B8CA-BEC2-42B2-8194-82845F10CA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D5A0-CA52-4751-A22B-0EFABD34B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468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24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612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090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988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119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129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726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845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679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08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B8CA-BEC2-42B2-8194-82845F10CA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D5A0-CA52-4751-A22B-0EFABD34B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873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035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408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909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519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684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138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143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925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3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B8CA-BEC2-42B2-8194-82845F10CA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D5A0-CA52-4751-A22B-0EFABD34B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8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B8CA-BEC2-42B2-8194-82845F10CA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D5A0-CA52-4751-A22B-0EFABD34B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19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B8CA-BEC2-42B2-8194-82845F10CA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D5A0-CA52-4751-A22B-0EFABD34B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B8CA-BEC2-42B2-8194-82845F10CA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D5A0-CA52-4751-A22B-0EFABD34B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13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B8CA-BEC2-42B2-8194-82845F10CA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D5A0-CA52-4751-A22B-0EFABD34B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76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B8CA-BEC2-42B2-8194-82845F10CA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D5A0-CA52-4751-A22B-0EFABD34B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11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9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44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92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8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02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7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68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5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3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23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68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3928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4"/>
          <p:cNvSpPr/>
          <p:nvPr/>
        </p:nvSpPr>
        <p:spPr>
          <a:xfrm>
            <a:off x="6352" y="0"/>
            <a:ext cx="12185649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D3D5E1BB-DC98-4471-AD0C-3FFA1D3F07BA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E6200-8FB8-4C94-88C9-27329A29A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8301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EF83C-A641-462F-95DE-6E1838220061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9EA8F-F7C5-45A1-98C0-1F6E0CACB5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455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4"/>
          <p:cNvSpPr/>
          <p:nvPr/>
        </p:nvSpPr>
        <p:spPr>
          <a:xfrm>
            <a:off x="6352" y="0"/>
            <a:ext cx="12185649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E7594-4379-45D2-A8F7-A1BFA9946CA7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9283-7507-41DE-94B3-4A369D315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1278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8D96D-158B-488B-A08B-2146D60D7D69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639B7-9F82-4199-B1DB-2C301C7BE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795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8B77C-87FC-4ED1-BAB6-36F12B2C0A09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D14B7-EFAB-4CE8-856B-768772E605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41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F9214-F8B8-49E8-90E2-8D8EACEB9CFD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8E1CB-8B43-4F1F-AA48-E820DBADF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278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97DAF-2BCD-4084-A3F2-D22B0D6DA6F6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F9C08-97B2-485E-8162-289EE74BBA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24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7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D3BEA-D110-40DB-B93A-164457FD7775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6B4AF-65F3-4E47-B771-DB7C39A9ED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715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EAE5-2CEB-46BB-864F-C478F738C8DE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EDC96-54E4-4A6E-AD38-8C9D2781F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225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0C41D-5F53-4C5B-B62D-FD8910F86B52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5942C-C62E-42AF-841D-15AA94F69A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131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24F8A-C199-4776-B930-9489D2FB8E31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013D7-3B17-444C-89EF-A6994872C3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755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4"/>
          <p:cNvSpPr/>
          <p:nvPr/>
        </p:nvSpPr>
        <p:spPr>
          <a:xfrm>
            <a:off x="6352" y="0"/>
            <a:ext cx="12185649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D3D5E1BB-DC98-4471-AD0C-3FFA1D3F07BA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E6200-8FB8-4C94-88C9-27329A29A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304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EF83C-A641-462F-95DE-6E1838220061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9EA8F-F7C5-45A1-98C0-1F6E0CACB5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474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4"/>
          <p:cNvSpPr/>
          <p:nvPr/>
        </p:nvSpPr>
        <p:spPr>
          <a:xfrm>
            <a:off x="6352" y="0"/>
            <a:ext cx="12185649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E7594-4379-45D2-A8F7-A1BFA9946CA7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9283-7507-41DE-94B3-4A369D315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19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8D96D-158B-488B-A08B-2146D60D7D69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639B7-9F82-4199-B1DB-2C301C7BE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231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8B77C-87FC-4ED1-BAB6-36F12B2C0A09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D14B7-EFAB-4CE8-856B-768772E605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1501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F9214-F8B8-49E8-90E2-8D8EACEB9CFD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8E1CB-8B43-4F1F-AA48-E820DBADF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50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6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97DAF-2BCD-4084-A3F2-D22B0D6DA6F6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F9C08-97B2-485E-8162-289EE74BBA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359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D3BEA-D110-40DB-B93A-164457FD7775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6B4AF-65F3-4E47-B771-DB7C39A9ED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9074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EAE5-2CEB-46BB-864F-C478F738C8DE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EDC96-54E4-4A6E-AD38-8C9D2781F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684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0C41D-5F53-4C5B-B62D-FD8910F86B52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5942C-C62E-42AF-841D-15AA94F69A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2271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24F8A-C199-4776-B930-9489D2FB8E31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013D7-3B17-444C-89EF-A6994872C3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40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4"/>
          <p:cNvSpPr/>
          <p:nvPr/>
        </p:nvSpPr>
        <p:spPr>
          <a:xfrm>
            <a:off x="6352" y="0"/>
            <a:ext cx="12185649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D3D5E1BB-DC98-4471-AD0C-3FFA1D3F07BA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E6200-8FB8-4C94-88C9-27329A29A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780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EF83C-A641-462F-95DE-6E1838220061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9EA8F-F7C5-45A1-98C0-1F6E0CACB5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4038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4"/>
          <p:cNvSpPr/>
          <p:nvPr/>
        </p:nvSpPr>
        <p:spPr>
          <a:xfrm>
            <a:off x="6352" y="0"/>
            <a:ext cx="12185649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E7594-4379-45D2-A8F7-A1BFA9946CA7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9283-7507-41DE-94B3-4A369D315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901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8D96D-158B-488B-A08B-2146D60D7D69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639B7-9F82-4199-B1DB-2C301C7BE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997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8B77C-87FC-4ED1-BAB6-36F12B2C0A09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D14B7-EFAB-4CE8-856B-768772E605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08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2788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F9214-F8B8-49E8-90E2-8D8EACEB9CFD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8E1CB-8B43-4F1F-AA48-E820DBADF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2421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97DAF-2BCD-4084-A3F2-D22B0D6DA6F6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F9C08-97B2-485E-8162-289EE74BBA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8465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D3BEA-D110-40DB-B93A-164457FD7775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6B4AF-65F3-4E47-B771-DB7C39A9ED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9113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EAE5-2CEB-46BB-864F-C478F738C8DE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EDC96-54E4-4A6E-AD38-8C9D2781F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0952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0C41D-5F53-4C5B-B62D-FD8910F86B52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5942C-C62E-42AF-841D-15AA94F69A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532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24F8A-C199-4776-B930-9489D2FB8E31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013D7-3B17-444C-89EF-A6994872C3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3911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616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7539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97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0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3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92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256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716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282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966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955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27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83333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73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9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B8CA-BEC2-42B2-8194-82845F10CA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D5A0-CA52-4751-A22B-0EFABD34B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774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520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97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154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4"/>
          <p:cNvSpPr/>
          <p:nvPr/>
        </p:nvSpPr>
        <p:spPr>
          <a:xfrm>
            <a:off x="6352" y="0"/>
            <a:ext cx="12185649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D3D5E1BB-DC98-4471-AD0C-3FFA1D3F07BA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E6200-8FB8-4C94-88C9-27329A29A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0504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EF83C-A641-462F-95DE-6E1838220061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9EA8F-F7C5-45A1-98C0-1F6E0CACB5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7219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4"/>
          <p:cNvSpPr/>
          <p:nvPr/>
        </p:nvSpPr>
        <p:spPr>
          <a:xfrm>
            <a:off x="6352" y="0"/>
            <a:ext cx="12185649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E7594-4379-45D2-A8F7-A1BFA9946CA7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9283-7507-41DE-94B3-4A369D315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3266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8D96D-158B-488B-A08B-2146D60D7D69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639B7-9F82-4199-B1DB-2C301C7BE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0187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8B77C-87FC-4ED1-BAB6-36F12B2C0A09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D14B7-EFAB-4CE8-856B-768772E605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9889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F9214-F8B8-49E8-90E2-8D8EACEB9CFD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8E1CB-8B43-4F1F-AA48-E820DBADF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76232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97DAF-2BCD-4084-A3F2-D22B0D6DA6F6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F9C08-97B2-485E-8162-289EE74BBA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70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B8CA-BEC2-42B2-8194-82845F10CA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DD5A0-CA52-4751-A22B-0EFABD34B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378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D3BEA-D110-40DB-B93A-164457FD7775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6B4AF-65F3-4E47-B771-DB7C39A9ED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5988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EAE5-2CEB-46BB-864F-C478F738C8DE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EDC96-54E4-4A6E-AD38-8C9D2781F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2346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0C41D-5F53-4C5B-B62D-FD8910F86B52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5942C-C62E-42AF-841D-15AA94F69A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5070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24F8A-C199-4776-B930-9489D2FB8E31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013D7-3B17-444C-89EF-A6994872C3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729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4"/>
          <p:cNvSpPr/>
          <p:nvPr/>
        </p:nvSpPr>
        <p:spPr>
          <a:xfrm>
            <a:off x="6352" y="0"/>
            <a:ext cx="12185649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D3D5E1BB-DC98-4471-AD0C-3FFA1D3F07BA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E6200-8FB8-4C94-88C9-27329A29A0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8668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EF83C-A641-462F-95DE-6E1838220061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9EA8F-F7C5-45A1-98C0-1F6E0CACB5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0754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4"/>
          <p:cNvSpPr/>
          <p:nvPr/>
        </p:nvSpPr>
        <p:spPr>
          <a:xfrm>
            <a:off x="6352" y="0"/>
            <a:ext cx="12185649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 flipV="1">
            <a:off x="838623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E7594-4379-45D2-A8F7-A1BFA9946CA7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9283-7507-41DE-94B3-4A369D315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7975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8D96D-158B-488B-A08B-2146D60D7D69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639B7-9F82-4199-B1DB-2C301C7BE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3156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8B77C-87FC-4ED1-BAB6-36F12B2C0A09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D14B7-EFAB-4CE8-856B-768772E605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8107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F9214-F8B8-49E8-90E2-8D8EACEB9CFD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8E1CB-8B43-4F1F-AA48-E820DBADF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66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 (3)"/>
          <p:cNvPicPr>
            <a:picLocks noChangeAspect="1"/>
          </p:cNvPicPr>
          <p:nvPr userDrawn="1"/>
        </p:nvPicPr>
        <p:blipFill rotWithShape="1">
          <a:blip r:embed="rId6"/>
          <a:srcRect l="58123" t="7888" r="13346" b="50832"/>
          <a:stretch>
            <a:fillRect/>
          </a:stretch>
        </p:blipFill>
        <p:spPr>
          <a:xfrm>
            <a:off x="3786505" y="84455"/>
            <a:ext cx="1254760" cy="1045845"/>
          </a:xfrm>
          <a:prstGeom prst="rect">
            <a:avLst/>
          </a:prstGeom>
        </p:spPr>
      </p:pic>
      <p:sp>
        <p:nvSpPr>
          <p:cNvPr id="113" name="Content Placeholder 2"/>
          <p:cNvSpPr txBox="1"/>
          <p:nvPr userDrawn="1"/>
        </p:nvSpPr>
        <p:spPr>
          <a:xfrm>
            <a:off x="4753327" y="343855"/>
            <a:ext cx="3217476" cy="3073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>
                  <a:lumMod val="75000"/>
                </a:srgbClr>
              </a:buClr>
            </a:pPr>
            <a:r>
              <a:rPr lang="zh-CN" altLang="en-US" sz="2000" dirty="0">
                <a:solidFill>
                  <a:srgbClr val="4472C4"/>
                </a:solidFill>
                <a:latin typeface="微软雅黑" panose="020B0503020204020204" charset="-122"/>
                <a:cs typeface="+mn-ea"/>
                <a:sym typeface="+mn-lt"/>
              </a:rPr>
              <a:t>在母版中更改标题文字</a:t>
            </a:r>
          </a:p>
        </p:txBody>
      </p:sp>
      <p:sp>
        <p:nvSpPr>
          <p:cNvPr id="114" name="Text Box 11"/>
          <p:cNvSpPr txBox="1">
            <a:spLocks noChangeArrowheads="1"/>
          </p:cNvSpPr>
          <p:nvPr userDrawn="1"/>
        </p:nvSpPr>
        <p:spPr bwMode="auto">
          <a:xfrm>
            <a:off x="5041344" y="705713"/>
            <a:ext cx="264144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1200" dirty="0">
                <a:solidFill>
                  <a:srgbClr val="4472C4"/>
                </a:solidFill>
                <a:latin typeface="Arial"/>
                <a:ea typeface="微软雅黑"/>
                <a:cs typeface="+mn-ea"/>
                <a:sym typeface="+mn-lt"/>
              </a:rPr>
              <a:t>CLICK TO ADD CAPTION TEXT</a:t>
            </a:r>
          </a:p>
        </p:txBody>
      </p:sp>
    </p:spTree>
    <p:extLst>
      <p:ext uri="{BB962C8B-B14F-4D97-AF65-F5344CB8AC3E}">
        <p14:creationId xmlns:p14="http://schemas.microsoft.com/office/powerpoint/2010/main" val="119987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467" y="585788"/>
            <a:ext cx="9719733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4467" y="2286001"/>
            <a:ext cx="971973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467" y="6470650"/>
            <a:ext cx="215476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4AC5B-196C-414B-96E1-A36B2C03E9C7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650"/>
            <a:ext cx="590126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650"/>
            <a:ext cx="973667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D0D0D"/>
                </a:solidFill>
                <a:latin typeface="Tw Cen MT Condensed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056C2E-EAB5-40AE-8E48-A92C5D88FE3F}" type="slidenum">
              <a:rPr lang="en-US" altLang="en-US"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8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467" y="585788"/>
            <a:ext cx="9719733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4467" y="2286001"/>
            <a:ext cx="971973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467" y="6470650"/>
            <a:ext cx="215476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4AC5B-196C-414B-96E1-A36B2C03E9C7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650"/>
            <a:ext cx="590126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650"/>
            <a:ext cx="973667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D0D0D"/>
                </a:solidFill>
                <a:latin typeface="Tw Cen MT Condensed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056C2E-EAB5-40AE-8E48-A92C5D88FE3F}" type="slidenum">
              <a:rPr lang="en-US" altLang="en-US"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96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8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6FB22-08BD-4907-BDE2-259664C05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EFA39-7E5D-4B40-9858-C6CBA6E2B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9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2024/11/27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43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4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B8CA-BEC2-42B2-8194-82845F10CA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DD5A0-CA52-4751-A22B-0EFABD34B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2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6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2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467" y="585788"/>
            <a:ext cx="9719733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4467" y="2286001"/>
            <a:ext cx="971973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467" y="6470650"/>
            <a:ext cx="215476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4AC5B-196C-414B-96E1-A36B2C03E9C7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650"/>
            <a:ext cx="590126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650"/>
            <a:ext cx="973667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D0D0D"/>
                </a:solidFill>
                <a:latin typeface="Tw Cen MT Condensed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056C2E-EAB5-40AE-8E48-A92C5D88FE3F}" type="slidenum">
              <a:rPr lang="en-US" altLang="en-US"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59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467" y="585788"/>
            <a:ext cx="9719733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4467" y="2286001"/>
            <a:ext cx="971973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467" y="6470650"/>
            <a:ext cx="215476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4AC5B-196C-414B-96E1-A36B2C03E9C7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650"/>
            <a:ext cx="590126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650"/>
            <a:ext cx="973667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D0D0D"/>
                </a:solidFill>
                <a:latin typeface="Tw Cen MT Condensed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056C2E-EAB5-40AE-8E48-A92C5D88FE3F}" type="slidenum">
              <a:rPr lang="en-US" altLang="en-US"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61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467" y="585788"/>
            <a:ext cx="9719733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4467" y="2286001"/>
            <a:ext cx="971973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467" y="6470650"/>
            <a:ext cx="215476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4AC5B-196C-414B-96E1-A36B2C03E9C7}" type="datetimeFigureOut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11/27/2024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650"/>
            <a:ext cx="590126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650"/>
            <a:ext cx="973667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D0D0D"/>
                </a:solidFill>
                <a:latin typeface="Tw Cen MT Condensed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056C2E-EAB5-40AE-8E48-A92C5D88FE3F}" type="slidenum">
              <a:rPr lang="en-US" altLang="en-US"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46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11/27/2024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59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4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409693"/>
            <a:ext cx="12219940" cy="345059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4143" y="4324335"/>
            <a:ext cx="120708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 23,24. BÀI 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25: </a:t>
            </a:r>
            <a:r>
              <a:rPr lang="en-US" altLang="zh-CN" sz="6600" b="1" dirty="0">
                <a:solidFill>
                  <a:srgbClr val="6D5E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 KHUẨN</a:t>
            </a:r>
            <a:endParaRPr lang="zh-CN" altLang="en-US" sz="6600" b="1" dirty="0">
              <a:solidFill>
                <a:srgbClr val="6D5EA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26" name="Picture 2" descr="Vi khuẩn kháng thuốc đã xuất hiện ở mọi quốc gia | VTV.V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3160" r="2120" b="744"/>
          <a:stretch/>
        </p:blipFill>
        <p:spPr bwMode="auto">
          <a:xfrm>
            <a:off x="9604644" y="468682"/>
            <a:ext cx="2383139" cy="274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ự hình thành vi khuẩn kháng kháng sinh | Vinme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1211" r="17756" b="666"/>
          <a:stretch/>
        </p:blipFill>
        <p:spPr bwMode="auto">
          <a:xfrm>
            <a:off x="7141541" y="196591"/>
            <a:ext cx="2254780" cy="300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610" y="118770"/>
            <a:ext cx="2596800" cy="309928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930480" cy="340969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CADE4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559" y="170822"/>
            <a:ext cx="8773468" cy="5835732"/>
            <a:chOff x="1698172" y="100484"/>
            <a:chExt cx="8773468" cy="5835732"/>
          </a:xfrm>
        </p:grpSpPr>
        <p:grpSp>
          <p:nvGrpSpPr>
            <p:cNvPr id="6" name="Group 5"/>
            <p:cNvGrpSpPr/>
            <p:nvPr/>
          </p:nvGrpSpPr>
          <p:grpSpPr>
            <a:xfrm>
              <a:off x="1698172" y="100484"/>
              <a:ext cx="8773468" cy="5835732"/>
              <a:chOff x="1477108" y="452176"/>
              <a:chExt cx="8773468" cy="583573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44751" y="544333"/>
                <a:ext cx="8505825" cy="5743575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477108" y="452176"/>
                <a:ext cx="3828422" cy="5024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838565" y="777644"/>
              <a:ext cx="3969383" cy="1161688"/>
            </a:xfrm>
            <a:prstGeom prst="rect">
              <a:avLst/>
            </a:prstGeom>
            <a:solidFill>
              <a:srgbClr val="39B4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prstClr val="white"/>
                  </a:solidFill>
                  <a:latin typeface="+mj-lt"/>
                </a:rPr>
                <a:t>Nitrogen trong không khí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38566" y="2592475"/>
              <a:ext cx="3969382" cy="6129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prstClr val="white"/>
                  </a:solidFill>
                  <a:latin typeface="+mj-lt"/>
                </a:rPr>
                <a:t>Chất đạm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20307" y="1939332"/>
              <a:ext cx="2970652" cy="653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Vi khuẩn cố định đạm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199455" y="4491612"/>
              <a:ext cx="2220686" cy="61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Vi khuẩn phân giải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53777" y="6250171"/>
            <a:ext cx="608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Hình.</a:t>
            </a:r>
            <a:r>
              <a:rPr lang="vi-VN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Vai trò của vi khuẩn trong tự nhiên</a:t>
            </a:r>
          </a:p>
        </p:txBody>
      </p:sp>
      <p:sp>
        <p:nvSpPr>
          <p:cNvPr id="15" name="Cloud 14"/>
          <p:cNvSpPr/>
          <p:nvPr/>
        </p:nvSpPr>
        <p:spPr>
          <a:xfrm>
            <a:off x="663191" y="3275762"/>
            <a:ext cx="5402758" cy="3287745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Dựa vào hình bên em hãy mô tả quá trình phân hủy? Những vai trò mà vi khuẩn mang lại.</a:t>
            </a:r>
          </a:p>
        </p:txBody>
      </p:sp>
    </p:spTree>
    <p:extLst>
      <p:ext uri="{BB962C8B-B14F-4D97-AF65-F5344CB8AC3E}">
        <p14:creationId xmlns:p14="http://schemas.microsoft.com/office/powerpoint/2010/main" val="259150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40004" y="2611420"/>
            <a:ext cx="6636365" cy="4106547"/>
            <a:chOff x="1411793" y="2611420"/>
            <a:chExt cx="6636365" cy="4106547"/>
          </a:xfrm>
        </p:grpSpPr>
        <p:pic>
          <p:nvPicPr>
            <p:cNvPr id="10246" name="Picture 6" descr="Cùng đối phó cơn đại dịch kháng thuốc kháng sin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3873" y="2611420"/>
              <a:ext cx="4044285" cy="303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165180" y="5573888"/>
              <a:ext cx="23211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cs typeface="Arial" panose="020B0604020202020204" pitchFamily="34" charset="0"/>
                </a:rPr>
                <a:t>Kháng sinh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32713" y="6256302"/>
              <a:ext cx="4754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70C0"/>
                  </a:solidFill>
                  <a:latin typeface="+mj-lt"/>
                  <a:cs typeface="Arial" panose="020B0604020202020204" pitchFamily="34" charset="0"/>
                </a:rPr>
                <a:t>Hình. Một số ứng dụng vi khuẩn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1793" y="5573888"/>
              <a:ext cx="23211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cs typeface="Arial" panose="020B0604020202020204" pitchFamily="34" charset="0"/>
                </a:rPr>
                <a:t>Phô mai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402669" y="466722"/>
            <a:ext cx="3454212" cy="6251245"/>
            <a:chOff x="8543344" y="355112"/>
            <a:chExt cx="3454212" cy="6251245"/>
          </a:xfrm>
        </p:grpSpPr>
        <p:sp>
          <p:nvSpPr>
            <p:cNvPr id="4" name="Rectangle 3"/>
            <p:cNvSpPr/>
            <p:nvPr/>
          </p:nvSpPr>
          <p:spPr>
            <a:xfrm>
              <a:off x="8543344" y="2820916"/>
              <a:ext cx="3454212" cy="378544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prstClr val="white"/>
                  </a:solidFill>
                  <a:latin typeface="+mj-lt"/>
                </a:rPr>
                <a:t>Dựa vào hình bên, em hãy nêu một số ứng dụng vi khuẩn trong quá trình chế biến các sản phẩm</a:t>
              </a:r>
            </a:p>
          </p:txBody>
        </p:sp>
        <p:sp>
          <p:nvSpPr>
            <p:cNvPr id="5" name="Round Same Side Corner Rectangle 4"/>
            <p:cNvSpPr/>
            <p:nvPr/>
          </p:nvSpPr>
          <p:spPr>
            <a:xfrm>
              <a:off x="9004180" y="355112"/>
              <a:ext cx="2993376" cy="622998"/>
            </a:xfrm>
            <a:prstGeom prst="round2Same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prstClr val="white"/>
                  </a:solidFill>
                  <a:latin typeface="+mj-lt"/>
                </a:rPr>
                <a:t>THẢO LUẬN</a:t>
              </a:r>
            </a:p>
          </p:txBody>
        </p:sp>
      </p:grpSp>
      <p:pic>
        <p:nvPicPr>
          <p:cNvPr id="1026" name="Picture 2" descr="Phô mai mozzarella Đức (khối 2.5kg) https://www.beefood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34" y="3252692"/>
            <a:ext cx="1805884" cy="217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8"/>
          <p:cNvSpPr/>
          <p:nvPr/>
        </p:nvSpPr>
        <p:spPr>
          <a:xfrm>
            <a:off x="9435831" y="1089720"/>
            <a:ext cx="1420238" cy="1842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60" y="298635"/>
            <a:ext cx="7249533" cy="26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0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94553" y="296864"/>
            <a:ext cx="2349163" cy="2770187"/>
            <a:chOff x="304800" y="297230"/>
            <a:chExt cx="3012236" cy="2769880"/>
          </a:xfrm>
        </p:grpSpPr>
        <p:sp>
          <p:nvSpPr>
            <p:cNvPr id="30736" name="Text Box 5"/>
            <p:cNvSpPr txBox="1">
              <a:spLocks noChangeArrowheads="1"/>
            </p:cNvSpPr>
            <p:nvPr/>
          </p:nvSpPr>
          <p:spPr bwMode="auto">
            <a:xfrm>
              <a:off x="860685" y="2667000"/>
              <a:ext cx="245635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 b="1" u="sng" dirty="0" err="1">
                  <a:solidFill>
                    <a:srgbClr val="0070C0"/>
                  </a:solidFill>
                </a:rPr>
                <a:t>Dưa</a:t>
              </a:r>
              <a:r>
                <a:rPr lang="en-US" altLang="en-US" sz="2000" b="1" u="sng" dirty="0">
                  <a:solidFill>
                    <a:srgbClr val="0070C0"/>
                  </a:solidFill>
                </a:rPr>
                <a:t> </a:t>
              </a:r>
              <a:r>
                <a:rPr lang="en-US" altLang="en-US" sz="2000" b="1" u="sng" dirty="0" err="1">
                  <a:solidFill>
                    <a:srgbClr val="0070C0"/>
                  </a:solidFill>
                </a:rPr>
                <a:t>cải</a:t>
              </a:r>
              <a:r>
                <a:rPr lang="en-US" altLang="en-US" sz="2000" b="1" u="sng" dirty="0">
                  <a:solidFill>
                    <a:srgbClr val="0070C0"/>
                  </a:solidFill>
                </a:rPr>
                <a:t> </a:t>
              </a:r>
              <a:r>
                <a:rPr lang="en-US" altLang="en-US" sz="2000" b="1" u="sng" dirty="0" err="1">
                  <a:solidFill>
                    <a:srgbClr val="0070C0"/>
                  </a:solidFill>
                </a:rPr>
                <a:t>muối</a:t>
              </a:r>
              <a:endParaRPr lang="en-US" altLang="en-US" sz="2000" b="1" u="sng" dirty="0">
                <a:solidFill>
                  <a:srgbClr val="0070C0"/>
                </a:solidFill>
              </a:endParaRPr>
            </a:p>
          </p:txBody>
        </p:sp>
        <p:pic>
          <p:nvPicPr>
            <p:cNvPr id="30737" name="Picture 16" descr="IMG_0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97230"/>
              <a:ext cx="3012236" cy="218127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4553" y="3717866"/>
            <a:ext cx="56524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men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dấm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altLang="en-US" sz="3600" dirty="0">
                <a:solidFill>
                  <a:srgbClr val="3E885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572579" y="3113979"/>
            <a:ext cx="5379015" cy="2671859"/>
            <a:chOff x="-4562832" y="700670"/>
            <a:chExt cx="10007450" cy="2079334"/>
          </a:xfrm>
        </p:grpSpPr>
        <p:sp>
          <p:nvSpPr>
            <p:cNvPr id="30728" name="TextBox 12"/>
            <p:cNvSpPr txBox="1">
              <a:spLocks noChangeArrowheads="1"/>
            </p:cNvSpPr>
            <p:nvPr/>
          </p:nvSpPr>
          <p:spPr bwMode="auto">
            <a:xfrm>
              <a:off x="-4187562" y="1175203"/>
              <a:ext cx="9632180" cy="16048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indent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chế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men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quản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đình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30729" name="Picture 7" descr="questionsign_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2832" y="700670"/>
              <a:ext cx="1143000" cy="939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6" descr="5 mẹo giúp giữ thực phẩm an toàn trong tủ lạnh | Sapakitch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235" y="296863"/>
            <a:ext cx="1873419" cy="22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3236" y="2803788"/>
            <a:ext cx="207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4" descr="Máy sấy khô thực phẩm mini chất liệu inox dành cho gia đình - Bếp Hy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 b="5071"/>
          <a:stretch/>
        </p:blipFill>
        <p:spPr bwMode="auto">
          <a:xfrm>
            <a:off x="4660359" y="296864"/>
            <a:ext cx="2653219" cy="222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25506" y="2803788"/>
            <a:ext cx="238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02350" y="122771"/>
            <a:ext cx="3734654" cy="211459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46332" y="2666897"/>
            <a:ext cx="2937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476125"/>
      </p:ext>
    </p:extLst>
  </p:cSld>
  <p:clrMapOvr>
    <a:masterClrMapping/>
  </p:clrMapOvr>
  <p:transition advTm="2417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00023" y="0"/>
            <a:ext cx="4507605" cy="7032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703" name="Picture 7" descr="E:\not-s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6" y="765176"/>
            <a:ext cx="526752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E:\avat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765176"/>
            <a:ext cx="5634747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2336" y="4079875"/>
            <a:ext cx="114932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19364" y="-45203"/>
            <a:ext cx="8001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467545"/>
      </p:ext>
    </p:extLst>
  </p:cSld>
  <p:clrMapOvr>
    <a:masterClrMapping/>
  </p:clrMapOvr>
  <p:transition advTm="2568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:\images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685801"/>
            <a:ext cx="388620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032500" y="754063"/>
            <a:ext cx="1962150" cy="2603500"/>
            <a:chOff x="4508500" y="754063"/>
            <a:chExt cx="1962150" cy="2603500"/>
          </a:xfrm>
        </p:grpSpPr>
        <p:pic>
          <p:nvPicPr>
            <p:cNvPr id="31750" name="Picture 9" descr="prote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900" y="754063"/>
              <a:ext cx="16764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1" name="TextBox 12"/>
            <p:cNvSpPr txBox="1">
              <a:spLocks noChangeArrowheads="1"/>
            </p:cNvSpPr>
            <p:nvPr/>
          </p:nvSpPr>
          <p:spPr bwMode="auto">
            <a:xfrm>
              <a:off x="4508500" y="3019425"/>
              <a:ext cx="19621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>
                  <a:solidFill>
                    <a:srgbClr val="7030A0"/>
                  </a:solidFill>
                </a:rPr>
                <a:t>Protein tổng hợp</a:t>
              </a:r>
            </a:p>
          </p:txBody>
        </p:sp>
      </p:grpSp>
      <p:pic>
        <p:nvPicPr>
          <p:cNvPr id="57347" name="Picture 3" descr="E:\tải xuống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733425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27226" y="3657601"/>
            <a:ext cx="843597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indent="280988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EE0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dirty="0">
                <a:solidFill>
                  <a:srgbClr val="EE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EE0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3200" dirty="0">
                <a:solidFill>
                  <a:srgbClr val="EE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EE0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solidFill>
                  <a:srgbClr val="EE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EE0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Prôtêin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vitamin B12,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axít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glutamic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ủ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chuồng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6120192"/>
      </p:ext>
    </p:extLst>
  </p:cSld>
  <p:clrMapOvr>
    <a:masterClrMapping/>
  </p:clrMapOvr>
  <p:transition advTm="2407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 descr="Tạo thành công vi khuẩn tự dưỡng bằng công nghệ gen - Viện Công nghệ sinh  học, Đại học Hu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14" y="3400476"/>
            <a:ext cx="4577199" cy="257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941125" y="997527"/>
            <a:ext cx="10309750" cy="1818050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vi-VN" sz="4800" dirty="0"/>
              <a:t>MộT số bệnh do vi khuẩn và </a:t>
            </a:r>
            <a:r>
              <a:rPr lang="vi-VN" sz="4800"/>
              <a:t>cách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</a:t>
            </a:r>
            <a:r>
              <a:rPr lang="vi-VN" sz="4800"/>
              <a:t>phòng </a:t>
            </a:r>
            <a:r>
              <a:rPr lang="vi-VN" sz="4800" dirty="0"/>
              <a:t>chống</a:t>
            </a:r>
          </a:p>
        </p:txBody>
      </p:sp>
    </p:spTree>
    <p:extLst>
      <p:ext uri="{BB962C8B-B14F-4D97-AF65-F5344CB8AC3E}">
        <p14:creationId xmlns:p14="http://schemas.microsoft.com/office/powerpoint/2010/main" val="281463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5" name="Text Box 35"/>
          <p:cNvSpPr txBox="1">
            <a:spLocks noChangeArrowheads="1"/>
          </p:cNvSpPr>
          <p:nvPr/>
        </p:nvSpPr>
        <p:spPr bwMode="auto">
          <a:xfrm>
            <a:off x="154433" y="3333751"/>
            <a:ext cx="11842496" cy="707886"/>
          </a:xfrm>
          <a:prstGeom prst="rect">
            <a:avLst/>
          </a:prstGeom>
          <a:solidFill>
            <a:srgbClr val="F1FE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vi-VN" alt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en-US" alt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alt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</a:t>
            </a:r>
            <a:r>
              <a:rPr lang="en-US" alt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m</a:t>
            </a:r>
            <a:r>
              <a:rPr lang="vi-VN" alt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ột</a:t>
            </a:r>
            <a:r>
              <a:rPr lang="en-US" alt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ài</a:t>
            </a:r>
            <a:r>
              <a:rPr lang="en-US" alt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alt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ệnh do vi khuẩn gây ra?</a:t>
            </a:r>
          </a:p>
        </p:txBody>
      </p:sp>
      <p:sp>
        <p:nvSpPr>
          <p:cNvPr id="33795" name="Text Box 13"/>
          <p:cNvSpPr txBox="1">
            <a:spLocks noChangeArrowheads="1"/>
          </p:cNvSpPr>
          <p:nvPr/>
        </p:nvSpPr>
        <p:spPr bwMode="auto">
          <a:xfrm>
            <a:off x="401639" y="0"/>
            <a:ext cx="4557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en-US" sz="36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khuẩn có hại</a:t>
            </a:r>
          </a:p>
        </p:txBody>
      </p:sp>
      <p:pic>
        <p:nvPicPr>
          <p:cNvPr id="35864" name="Picture 24" descr="tubercul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32" y="646331"/>
            <a:ext cx="2814898" cy="220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5" name="Text Box 25"/>
          <p:cNvSpPr txBox="1">
            <a:spLocks noChangeArrowheads="1"/>
          </p:cNvSpPr>
          <p:nvPr/>
        </p:nvSpPr>
        <p:spPr bwMode="auto">
          <a:xfrm>
            <a:off x="154432" y="2938692"/>
            <a:ext cx="28541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alt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alt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endParaRPr lang="en-US" alt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66" name="Picture 26" descr="salmonella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99" y="495564"/>
            <a:ext cx="2814406" cy="237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7" name="Text Box 27"/>
          <p:cNvSpPr txBox="1">
            <a:spLocks noChangeArrowheads="1"/>
          </p:cNvSpPr>
          <p:nvPr/>
        </p:nvSpPr>
        <p:spPr bwMode="auto">
          <a:xfrm>
            <a:off x="4142890" y="2872086"/>
            <a:ext cx="3359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alt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alt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</a:t>
            </a:r>
            <a:endParaRPr lang="en-US" alt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68" name="Picture 28" descr="Vi khuẩn có thể gây viêm phổi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84" y="646331"/>
            <a:ext cx="3109054" cy="218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9" name="Text Box 29"/>
          <p:cNvSpPr txBox="1">
            <a:spLocks noChangeArrowheads="1"/>
          </p:cNvSpPr>
          <p:nvPr/>
        </p:nvSpPr>
        <p:spPr bwMode="auto">
          <a:xfrm>
            <a:off x="8241571" y="2872086"/>
            <a:ext cx="3359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alt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alt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endParaRPr lang="en-US" alt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70" name="Picture 30" descr="040412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10322"/>
            <a:ext cx="38100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1" name="Text Box 31"/>
          <p:cNvSpPr txBox="1">
            <a:spLocks noChangeArrowheads="1"/>
          </p:cNvSpPr>
          <p:nvPr/>
        </p:nvSpPr>
        <p:spPr bwMode="auto">
          <a:xfrm>
            <a:off x="5881327" y="6387065"/>
            <a:ext cx="30899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alt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en-US" alt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ván</a:t>
            </a:r>
            <a:endParaRPr lang="en-US" alt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 descr="vk Ecoli trong toil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0" y="4383281"/>
            <a:ext cx="348773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54432" y="6462906"/>
            <a:ext cx="35814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ECOLI TRONG TOILET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903480"/>
      </p:ext>
    </p:extLst>
  </p:cSld>
  <p:clrMapOvr>
    <a:masterClrMapping/>
  </p:clrMapOvr>
  <p:transition advTm="2245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35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5" grpId="0" animBg="1"/>
      <p:bldP spid="35875" grpId="1" animBg="1"/>
      <p:bldP spid="35865" grpId="0"/>
      <p:bldP spid="35867" grpId="0"/>
      <p:bldP spid="35869" grpId="0"/>
      <p:bldP spid="35871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05" y="457075"/>
            <a:ext cx="9859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Hoàn thành bảng sau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dựa vào các hình trên em vừa quan sát: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267266"/>
              </p:ext>
            </p:extLst>
          </p:nvPr>
        </p:nvGraphicFramePr>
        <p:xfrm>
          <a:off x="646820" y="1255715"/>
          <a:ext cx="11198814" cy="1568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2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2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2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989"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>
                          <a:latin typeface="+mj-lt"/>
                        </a:rPr>
                        <a:t>Tên</a:t>
                      </a:r>
                      <a:r>
                        <a:rPr lang="vi-VN" sz="2400" baseline="0" noProof="0" dirty="0">
                          <a:latin typeface="+mj-lt"/>
                        </a:rPr>
                        <a:t> bệnh</a:t>
                      </a:r>
                      <a:endParaRPr lang="vi-VN" sz="2400" noProof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>
                          <a:latin typeface="+mj-lt"/>
                        </a:rPr>
                        <a:t>Tác</a:t>
                      </a:r>
                      <a:r>
                        <a:rPr lang="vi-VN" sz="2400" baseline="0" noProof="0" dirty="0">
                          <a:latin typeface="+mj-lt"/>
                        </a:rPr>
                        <a:t> nhân gây bệnh</a:t>
                      </a:r>
                      <a:endParaRPr lang="vi-VN" sz="2400" noProof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>
                          <a:latin typeface="+mj-lt"/>
                        </a:rPr>
                        <a:t>Biểu hiện</a:t>
                      </a:r>
                      <a:r>
                        <a:rPr lang="vi-VN" sz="2400" baseline="0" noProof="0" dirty="0">
                          <a:latin typeface="+mj-lt"/>
                        </a:rPr>
                        <a:t> bệnh</a:t>
                      </a:r>
                      <a:endParaRPr lang="vi-VN" sz="2400" noProof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989"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>
                          <a:latin typeface="+mj-lt"/>
                        </a:rPr>
                        <a:t>Bệnh tiêu</a:t>
                      </a:r>
                      <a:r>
                        <a:rPr lang="vi-VN" sz="2400" baseline="0" noProof="0" dirty="0">
                          <a:latin typeface="+mj-lt"/>
                        </a:rPr>
                        <a:t> chảy</a:t>
                      </a:r>
                      <a:endParaRPr lang="vi-VN" sz="2400" noProof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>
                          <a:latin typeface="+mj-lt"/>
                        </a:rPr>
                        <a:t>Trực khuẩn</a:t>
                      </a:r>
                      <a:r>
                        <a:rPr lang="vi-VN" sz="2400" baseline="0" noProof="0" dirty="0">
                          <a:latin typeface="+mj-lt"/>
                        </a:rPr>
                        <a:t> đường ruột</a:t>
                      </a:r>
                      <a:endParaRPr lang="vi-VN" sz="2400" noProof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>
                          <a:latin typeface="+mj-lt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989"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>
                          <a:latin typeface="+mj-lt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>
                          <a:latin typeface="+mj-lt"/>
                        </a:rPr>
                        <a:t>Vi khuân</a:t>
                      </a:r>
                      <a:r>
                        <a:rPr lang="vi-VN" sz="2400" baseline="0" noProof="0" dirty="0">
                          <a:latin typeface="+mj-lt"/>
                        </a:rPr>
                        <a:t> lao</a:t>
                      </a:r>
                      <a:endParaRPr lang="vi-VN" sz="2400" noProof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noProof="0" dirty="0">
                          <a:latin typeface="+mj-lt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B961EF-6F27-E86E-1A42-CAF3D106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20" y="3086397"/>
            <a:ext cx="5546238" cy="3382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84AB6-1B45-6E80-45C4-BA497EF64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3018770"/>
            <a:ext cx="5417125" cy="3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90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39" y="1068704"/>
            <a:ext cx="7135090" cy="3925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098" y="0"/>
            <a:ext cx="12016901" cy="1021181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bên em hãy nêu những dấu hiệu của người bị </a:t>
            </a: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 chảy. 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56E4CD7-9185-E849-FEB7-B4ACE67DB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107874"/>
              </p:ext>
            </p:extLst>
          </p:nvPr>
        </p:nvGraphicFramePr>
        <p:xfrm>
          <a:off x="517039" y="5262865"/>
          <a:ext cx="11333018" cy="1362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4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6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8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i="0" spc="0" dirty="0">
                          <a:effectLst/>
                          <a:latin typeface="+mj-lt"/>
                          <a:cs typeface="Segoe UI" panose="020B0502040204020203" pitchFamily="34" charset="0"/>
                        </a:rPr>
                        <a:t>Tên bệnh</a:t>
                      </a:r>
                      <a:endParaRPr lang="en-US" sz="2400" i="0" dirty="0">
                        <a:effectLst/>
                        <a:latin typeface="+mj-lt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i="0" spc="0" dirty="0">
                          <a:effectLst/>
                          <a:latin typeface="+mj-lt"/>
                          <a:cs typeface="Segoe UI" panose="020B0502040204020203" pitchFamily="34" charset="0"/>
                        </a:rPr>
                        <a:t>Tác nhân gây bệnh</a:t>
                      </a:r>
                      <a:endParaRPr lang="en-US" sz="2000" i="0" dirty="0">
                        <a:effectLst/>
                        <a:latin typeface="+mj-lt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i="0" spc="0" dirty="0">
                          <a:effectLst/>
                          <a:latin typeface="+mj-lt"/>
                          <a:cs typeface="Segoe UI" panose="020B0502040204020203" pitchFamily="34" charset="0"/>
                        </a:rPr>
                        <a:t>Biểu hiện bệnh</a:t>
                      </a:r>
                      <a:endParaRPr lang="en-US" sz="2000" i="0" dirty="0">
                        <a:effectLst/>
                        <a:latin typeface="+mj-lt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8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i="0" spc="0" dirty="0">
                          <a:effectLst/>
                          <a:latin typeface="+mj-lt"/>
                          <a:cs typeface="Segoe UI" panose="020B0502040204020203" pitchFamily="34" charset="0"/>
                        </a:rPr>
                        <a:t>Bệnh tiêu chảy</a:t>
                      </a:r>
                      <a:endParaRPr lang="en-US" sz="2400" i="0" dirty="0">
                        <a:effectLst/>
                        <a:latin typeface="+mj-lt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i="1" spc="0" dirty="0">
                          <a:effectLst/>
                          <a:latin typeface="+mj-lt"/>
                          <a:cs typeface="Segoe UI" panose="020B0502040204020203" pitchFamily="34" charset="0"/>
                        </a:rPr>
                        <a:t>Trực khuẩn đường ruột</a:t>
                      </a:r>
                      <a:endParaRPr lang="en-US" sz="2000" i="1" dirty="0">
                        <a:effectLst/>
                        <a:latin typeface="+mj-lt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i="1" spc="0" dirty="0">
                          <a:effectLst/>
                          <a:latin typeface="+mj-lt"/>
                          <a:cs typeface="Segoe UI" panose="020B0502040204020203" pitchFamily="34" charset="0"/>
                        </a:rPr>
                        <a:t>Buồn nôn, nôn</a:t>
                      </a:r>
                      <a:r>
                        <a:rPr lang="vi-VN" sz="1800" i="1" spc="0">
                          <a:effectLst/>
                          <a:latin typeface="+mj-lt"/>
                          <a:cs typeface="Segoe UI" panose="020B0502040204020203" pitchFamily="34" charset="0"/>
                        </a:rPr>
                        <a:t>, đau </a:t>
                      </a:r>
                      <a:r>
                        <a:rPr lang="vi-VN" sz="1800" i="1" spc="0" dirty="0">
                          <a:effectLst/>
                          <a:latin typeface="+mj-lt"/>
                          <a:cs typeface="Segoe UI" panose="020B0502040204020203" pitchFamily="34" charset="0"/>
                        </a:rPr>
                        <a:t>đầu</a:t>
                      </a:r>
                      <a:r>
                        <a:rPr lang="vi-VN" sz="1800" i="1" spc="0">
                          <a:effectLst/>
                          <a:latin typeface="+mj-lt"/>
                          <a:cs typeface="Segoe UI" panose="020B0502040204020203" pitchFamily="34" charset="0"/>
                        </a:rPr>
                        <a:t>, </a:t>
                      </a:r>
                      <a:r>
                        <a:rPr lang="en-US" sz="1800" i="1" spc="0">
                          <a:effectLst/>
                          <a:latin typeface="+mj-lt"/>
                          <a:cs typeface="Segoe UI" panose="020B0502040204020203" pitchFamily="34" charset="0"/>
                        </a:rPr>
                        <a:t>sốt, </a:t>
                      </a:r>
                      <a:r>
                        <a:rPr lang="vi-VN" sz="1800" i="1" spc="0">
                          <a:effectLst/>
                          <a:latin typeface="+mj-lt"/>
                          <a:cs typeface="Segoe UI" panose="020B0502040204020203" pitchFamily="34" charset="0"/>
                        </a:rPr>
                        <a:t>tiêu chảy</a:t>
                      </a:r>
                      <a:r>
                        <a:rPr lang="en-US" sz="1800" i="1" spc="0">
                          <a:effectLst/>
                          <a:latin typeface="+mj-lt"/>
                          <a:cs typeface="Segoe UI" panose="020B0502040204020203" pitchFamily="34" charset="0"/>
                        </a:rPr>
                        <a:t>…</a:t>
                      </a:r>
                      <a:r>
                        <a:rPr lang="vi-VN" sz="1800" i="1" spc="0">
                          <a:effectLst/>
                          <a:latin typeface="+mj-lt"/>
                          <a:cs typeface="Segoe UI" panose="020B0502040204020203" pitchFamily="34" charset="0"/>
                        </a:rPr>
                        <a:t>.</a:t>
                      </a:r>
                      <a:endParaRPr lang="en-US" sz="2000" i="1" dirty="0">
                        <a:effectLst/>
                        <a:latin typeface="+mj-lt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4" descr="Trẻ 6 tháng bị nhiễm khuẩn đường ruột phải làm sao? | Vinmec">
            <a:extLst>
              <a:ext uri="{FF2B5EF4-FFF2-40B4-BE49-F238E27FC236}">
                <a16:creationId xmlns:a16="http://schemas.microsoft.com/office/drawing/2014/main" id="{BDA16CB1-A5A3-22F7-7FE6-8C10A7BD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480" y="1068705"/>
            <a:ext cx="3601084" cy="380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4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0ABD-B3B4-BD4B-9677-936838443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9366B-46CD-F192-7ED7-5A204FF4E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98" y="1089497"/>
            <a:ext cx="11751012" cy="3898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CA387C-640E-FA48-D1D3-B419FAB7B50F}"/>
              </a:ext>
            </a:extLst>
          </p:cNvPr>
          <p:cNvSpPr/>
          <p:nvPr/>
        </p:nvSpPr>
        <p:spPr>
          <a:xfrm>
            <a:off x="175098" y="0"/>
            <a:ext cx="12016901" cy="1021181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bên em hãy nêu những dấu hiệu </a:t>
            </a: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 bệnh lao phổi.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92EC65-37FB-5325-BF15-89915A072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791028"/>
              </p:ext>
            </p:extLst>
          </p:nvPr>
        </p:nvGraphicFramePr>
        <p:xfrm>
          <a:off x="866146" y="5087348"/>
          <a:ext cx="10634804" cy="1362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9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1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8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i="0" spc="0" dirty="0">
                          <a:effectLst/>
                          <a:latin typeface="+mj-lt"/>
                          <a:cs typeface="Segoe UI" panose="020B0502040204020203" pitchFamily="34" charset="0"/>
                        </a:rPr>
                        <a:t>Tên bệnh</a:t>
                      </a:r>
                      <a:endParaRPr lang="en-US" sz="2400" i="0" dirty="0">
                        <a:effectLst/>
                        <a:latin typeface="+mj-lt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i="0" spc="0" dirty="0">
                          <a:effectLst/>
                          <a:latin typeface="+mj-lt"/>
                          <a:cs typeface="Segoe UI" panose="020B0502040204020203" pitchFamily="34" charset="0"/>
                        </a:rPr>
                        <a:t>Tác nhân gây bệnh</a:t>
                      </a:r>
                      <a:endParaRPr lang="en-US" sz="2000" i="0" dirty="0">
                        <a:effectLst/>
                        <a:latin typeface="+mj-lt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i="0" spc="0" dirty="0">
                          <a:effectLst/>
                          <a:latin typeface="+mj-lt"/>
                          <a:cs typeface="Segoe UI" panose="020B0502040204020203" pitchFamily="34" charset="0"/>
                        </a:rPr>
                        <a:t>Biểu hiện bệnh</a:t>
                      </a:r>
                      <a:endParaRPr lang="en-US" sz="2000" i="0" dirty="0">
                        <a:effectLst/>
                        <a:latin typeface="+mj-lt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8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i="0" spc="0" dirty="0">
                          <a:effectLst/>
                          <a:latin typeface="+mj-lt"/>
                          <a:cs typeface="Segoe UI" panose="020B0502040204020203" pitchFamily="34" charset="0"/>
                        </a:rPr>
                        <a:t>Bệnh lao phổi</a:t>
                      </a:r>
                      <a:endParaRPr lang="en-US" sz="2400" i="0" dirty="0">
                        <a:effectLst/>
                        <a:latin typeface="+mj-lt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i="1" spc="0" dirty="0">
                          <a:effectLst/>
                          <a:latin typeface="+mj-lt"/>
                          <a:cs typeface="Segoe UI" panose="020B0502040204020203" pitchFamily="34" charset="0"/>
                        </a:rPr>
                        <a:t>Vi khuẩn lao</a:t>
                      </a:r>
                      <a:endParaRPr lang="en-US" sz="2000" i="1" dirty="0">
                        <a:effectLst/>
                        <a:latin typeface="+mj-lt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i="1" spc="0" dirty="0">
                          <a:effectLst/>
                          <a:latin typeface="+mj-lt"/>
                          <a:cs typeface="Segoe UI" panose="020B0502040204020203" pitchFamily="34" charset="0"/>
                        </a:rPr>
                        <a:t>Ho ra máu, sốt, tức ngực, mệt mỏi, sút cân.</a:t>
                      </a:r>
                      <a:endParaRPr lang="en-US" sz="2000" i="1" dirty="0">
                        <a:effectLst/>
                        <a:latin typeface="+mj-lt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01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ánh mì mốc có ăn được không? - Mẹo Vặt - viendongdail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143" y="92807"/>
            <a:ext cx="27717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hững tác hại khi ăn đồ ăn bị ôi th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78" y="-119942"/>
            <a:ext cx="4366327" cy="21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66470" y="3518136"/>
            <a:ext cx="7625279" cy="980476"/>
            <a:chOff x="-166470" y="3761714"/>
            <a:chExt cx="7625279" cy="980476"/>
          </a:xfrm>
        </p:grpSpPr>
        <p:pic>
          <p:nvPicPr>
            <p:cNvPr id="2058" name="Picture 10" descr="Tầm nhìn, sứ mệnh &amp;amp; giá trị cốt lõi - Maxx Lan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470" y="3761714"/>
              <a:ext cx="1632616" cy="980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75292" y="3962065"/>
              <a:ext cx="61835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nhìn xem những thức ăn trên đây bị gì?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4510714"/>
            <a:ext cx="7074445" cy="980475"/>
            <a:chOff x="-197093" y="5430176"/>
            <a:chExt cx="7074445" cy="980475"/>
          </a:xfrm>
        </p:grpSpPr>
        <p:pic>
          <p:nvPicPr>
            <p:cNvPr id="2060" name="Picture 12" descr="icon-muiten - Mèo Cú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7093" y="5430176"/>
              <a:ext cx="1632615" cy="980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435522" y="5668928"/>
              <a:ext cx="544183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ăn trên đang bị ôi thiu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632615" y="5269455"/>
            <a:ext cx="4275751" cy="1391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4873555" y="2057400"/>
            <a:ext cx="4037143" cy="1988105"/>
          </a:xfrm>
          <a:prstGeom prst="cloud">
            <a:avLst/>
          </a:prstGeom>
          <a:solidFill>
            <a:schemeClr val="accent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nếu sử dụng các loại thức ăn này thì sẽ có tác hại gì?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008489" y="5166588"/>
            <a:ext cx="2629274" cy="1715614"/>
            <a:chOff x="8008489" y="5166588"/>
            <a:chExt cx="2629274" cy="1715614"/>
          </a:xfrm>
        </p:grpSpPr>
        <p:pic>
          <p:nvPicPr>
            <p:cNvPr id="2062" name="Picture 14" descr="Phân biệt vi khuẩn - virus - ký sinh trùng | Vinmec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" t="14464" r="60412" b="8245"/>
            <a:stretch/>
          </p:blipFill>
          <p:spPr bwMode="auto">
            <a:xfrm>
              <a:off x="8008489" y="5289049"/>
              <a:ext cx="1180687" cy="159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rved Left Arrow 12"/>
            <p:cNvSpPr/>
            <p:nvPr/>
          </p:nvSpPr>
          <p:spPr>
            <a:xfrm rot="1316511">
              <a:off x="9611617" y="5166588"/>
              <a:ext cx="1026146" cy="1556052"/>
            </a:xfrm>
            <a:prstGeom prst="curvedLeftArrow">
              <a:avLst>
                <a:gd name="adj1" fmla="val 0"/>
                <a:gd name="adj2" fmla="val 45758"/>
                <a:gd name="adj3" fmla="val 3437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852" y="-2833"/>
            <a:ext cx="3783618" cy="33426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08B754-1FB6-5BB6-1A7C-80E4B1BB0368}"/>
              </a:ext>
            </a:extLst>
          </p:cNvPr>
          <p:cNvSpPr/>
          <p:nvPr/>
        </p:nvSpPr>
        <p:spPr>
          <a:xfrm>
            <a:off x="7927894" y="3588337"/>
            <a:ext cx="3677505" cy="1391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là do nấm và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khuẩn</a:t>
            </a:r>
          </a:p>
        </p:txBody>
      </p:sp>
      <p:sp>
        <p:nvSpPr>
          <p:cNvPr id="12" name="Right Arrow 8"/>
          <p:cNvSpPr/>
          <p:nvPr/>
        </p:nvSpPr>
        <p:spPr>
          <a:xfrm rot="20741118" flipV="1">
            <a:off x="6292663" y="5377117"/>
            <a:ext cx="1586408" cy="272231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19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8545"/>
            <a:ext cx="12192000" cy="6996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8715" y="5690665"/>
            <a:ext cx="8066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+mj-lt"/>
              </a:rPr>
              <a:t>MỘT SỐ BIỆN PHÁP PHÒNG CHỐNG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654" r="2073"/>
          <a:stretch/>
        </p:blipFill>
        <p:spPr>
          <a:xfrm>
            <a:off x="783124" y="725266"/>
            <a:ext cx="10637821" cy="43216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30448" y="5046881"/>
            <a:ext cx="2519760" cy="348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kháng sinh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3124" y="251198"/>
            <a:ext cx="3014803" cy="653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prstClr val="black"/>
                </a:solidFill>
                <a:latin typeface="+mj-lt"/>
              </a:rPr>
              <a:t>Phát quang bụi rậm, vệ sinh sạch môi trường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59240" y="4889928"/>
            <a:ext cx="2199992" cy="653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47088" y="4867612"/>
            <a:ext cx="2199992" cy="653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 khẩu trang</a:t>
            </a:r>
          </a:p>
        </p:txBody>
      </p:sp>
      <p:sp>
        <p:nvSpPr>
          <p:cNvPr id="2" name="Rectangle 1"/>
          <p:cNvSpPr/>
          <p:nvPr/>
        </p:nvSpPr>
        <p:spPr>
          <a:xfrm>
            <a:off x="4192885" y="225440"/>
            <a:ext cx="7299354" cy="605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rgbClr val="2B88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một số biện pháp phòng tránh bệnh do vi khuẩn gây nên</a:t>
            </a:r>
            <a:r>
              <a:rPr lang="en-US" sz="2200" b="1" dirty="0">
                <a:solidFill>
                  <a:srgbClr val="2B88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2B88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b="1" dirty="0">
                <a:solidFill>
                  <a:srgbClr val="2B88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2B88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2B88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2B88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b="1" dirty="0">
                <a:solidFill>
                  <a:srgbClr val="2B88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b="1" dirty="0" err="1">
                <a:solidFill>
                  <a:srgbClr val="2B88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solidFill>
                  <a:srgbClr val="2B88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2B88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b="1" dirty="0">
                <a:solidFill>
                  <a:srgbClr val="2B88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vi-VN" sz="2200" b="1" dirty="0">
              <a:solidFill>
                <a:srgbClr val="2B88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0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rẻ bị tiêu chảy - nguyên nhân, cách phòng ngừa tiêu chảy ở t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19476" y="2256016"/>
            <a:ext cx="5710702" cy="4526733"/>
            <a:chOff x="307975" y="160338"/>
            <a:chExt cx="5710702" cy="4526733"/>
          </a:xfrm>
        </p:grpSpPr>
        <p:grpSp>
          <p:nvGrpSpPr>
            <p:cNvPr id="7" name="Group 6"/>
            <p:cNvGrpSpPr/>
            <p:nvPr/>
          </p:nvGrpSpPr>
          <p:grpSpPr>
            <a:xfrm>
              <a:off x="307975" y="160338"/>
              <a:ext cx="5710702" cy="4526733"/>
              <a:chOff x="307975" y="160338"/>
              <a:chExt cx="5710702" cy="4526733"/>
            </a:xfrm>
          </p:grpSpPr>
          <p:pic>
            <p:nvPicPr>
              <p:cNvPr id="14338" name="Picture 2" descr="Cách phòng ngừa và điều trị tiêu chảy hiệu quả | Medlatec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81"/>
              <a:stretch/>
            </p:blipFill>
            <p:spPr bwMode="auto">
              <a:xfrm>
                <a:off x="2498757" y="160338"/>
                <a:ext cx="3519920" cy="4526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975" y="330121"/>
                <a:ext cx="2281614" cy="3834473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1104523" y="4300396"/>
              <a:ext cx="4914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b="1" dirty="0">
                  <a:solidFill>
                    <a:prstClr val="black"/>
                  </a:solidFill>
                  <a:cs typeface="Arial" panose="020B0604020202020204" pitchFamily="34" charset="0"/>
                </a:rPr>
                <a:t>Hình</a:t>
              </a:r>
              <a:r>
                <a:rPr lang="en-US" dirty="0">
                  <a:solidFill>
                    <a:prstClr val="black"/>
                  </a:solidFill>
                  <a:cs typeface="Arial" panose="020B0604020202020204" pitchFamily="34" charset="0"/>
                </a:rPr>
                <a:t>25.5</a:t>
              </a:r>
              <a:r>
                <a:rPr lang="vi-VN" dirty="0">
                  <a:solidFill>
                    <a:prstClr val="black"/>
                  </a:solidFill>
                  <a:cs typeface="Arial" panose="020B0604020202020204" pitchFamily="34" charset="0"/>
                </a:rPr>
                <a:t> Biểu hiện của người bị tiêu chảy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7937"/>
            <a:ext cx="307975" cy="68500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98329" y="130526"/>
            <a:ext cx="4807389" cy="2125491"/>
            <a:chOff x="6998329" y="130526"/>
            <a:chExt cx="4807389" cy="2125491"/>
          </a:xfrm>
        </p:grpSpPr>
        <p:sp>
          <p:nvSpPr>
            <p:cNvPr id="2" name="Rectangle 1"/>
            <p:cNvSpPr/>
            <p:nvPr/>
          </p:nvSpPr>
          <p:spPr>
            <a:xfrm>
              <a:off x="6998329" y="557641"/>
              <a:ext cx="4807389" cy="169837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prstClr val="white"/>
                  </a:solidFill>
                  <a:latin typeface="+mj-lt"/>
                </a:rPr>
                <a:t>Từ các con đường lây truyền bệnh, em hãy nêu một số biện pháp phòng chống bệnh tiêu chảy</a:t>
              </a:r>
            </a:p>
          </p:txBody>
        </p:sp>
        <p:sp>
          <p:nvSpPr>
            <p:cNvPr id="3" name="Round Same Side Corner Rectangle 2"/>
            <p:cNvSpPr/>
            <p:nvPr/>
          </p:nvSpPr>
          <p:spPr>
            <a:xfrm>
              <a:off x="8034949" y="130526"/>
              <a:ext cx="2734147" cy="695413"/>
            </a:xfrm>
            <a:prstGeom prst="round2SameRect">
              <a:avLst/>
            </a:prstGeom>
            <a:solidFill>
              <a:srgbClr val="001B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#9Slide03 FS Neusa Bold" panose="00000800000000000000" pitchFamily="2" charset="0"/>
                </a:rPr>
                <a:t>THẢO LUẬN</a:t>
              </a:r>
            </a:p>
          </p:txBody>
        </p:sp>
      </p:grpSp>
      <p:pic>
        <p:nvPicPr>
          <p:cNvPr id="26626" name="Picture 2" descr="Tổng quan bệnh Tiêu chảy cấp ở người lớn - Benh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13" y="341380"/>
            <a:ext cx="5705475" cy="581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71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871" y="271604"/>
            <a:ext cx="11570329" cy="6310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8715" y="325640"/>
            <a:ext cx="8066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MỘT SỐ BIỆN PHÁP PHÒNG CHỐNG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50201" y="910415"/>
            <a:ext cx="10004081" cy="3062799"/>
            <a:chOff x="1050201" y="910415"/>
            <a:chExt cx="10004081" cy="3062799"/>
          </a:xfrm>
        </p:grpSpPr>
        <p:pic>
          <p:nvPicPr>
            <p:cNvPr id="22532" name="Picture 4" descr="Vệ sinh an toàn thực phẩm – VLO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1"/>
            <a:stretch/>
          </p:blipFill>
          <p:spPr bwMode="auto">
            <a:xfrm>
              <a:off x="1050201" y="910415"/>
              <a:ext cx="2863197" cy="214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050201" y="3142217"/>
              <a:ext cx="286319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Vệ sinh môi trường sạch sẽ, ăn uổng hợp vệ sinh, ăn chín uống sôi</a:t>
              </a:r>
              <a:endParaRPr lang="vi-V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534" name="Picture 6" descr="Nghiêm túc đeo khẩu trang nơi công cộng - Báo Khánh Hòa điện tử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2696" y="969263"/>
              <a:ext cx="3117621" cy="2081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556193" y="3147613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vi-VN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Đeo khẩu trang nơi công cộng hoặc khi đi vào nơi có cảnh báo vùng dịch, tránh tiếp xúc gắn với người khác</a:t>
              </a:r>
            </a:p>
          </p:txBody>
        </p:sp>
        <p:pic>
          <p:nvPicPr>
            <p:cNvPr id="22536" name="Picture 8" descr="Chốt bảo vệ &amp;#39;vùng xanh&amp;#39; ngăn dịch xâm nhập - VnExpres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9615" y="969264"/>
              <a:ext cx="3244667" cy="206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0" descr="Viên sủi bổ sung vitamin C tăng cường sức đề kháng Swiss Energy Vitamin C  1000mg (tuýp 20 viên) | Shopee Việt Na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0" t="15629" r="37561" b="3265"/>
          <a:stretch/>
        </p:blipFill>
        <p:spPr bwMode="auto">
          <a:xfrm>
            <a:off x="525101" y="4101220"/>
            <a:ext cx="715225" cy="23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TOP thực phẩm tăng sức đề kháng mùa COVID – BON GROC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96" y="4065547"/>
            <a:ext cx="3798702" cy="23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83664" y="4979406"/>
            <a:ext cx="2779775" cy="597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 cường bồi dưỡng cơ thể</a:t>
            </a:r>
          </a:p>
        </p:txBody>
      </p:sp>
      <p:pic>
        <p:nvPicPr>
          <p:cNvPr id="22542" name="Picture 14" descr="Kháng thuốc kháng sinh: tình trạng báo động toàn cầu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2" t="2235" r="18847" b="2716"/>
          <a:stretch/>
        </p:blipFill>
        <p:spPr bwMode="auto">
          <a:xfrm>
            <a:off x="6158569" y="3687121"/>
            <a:ext cx="1651046" cy="208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36603" y="5871286"/>
            <a:ext cx="320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 dụng thuốc kháng sinh đúng bệnh, đúng cách để đạt hiệu quả</a:t>
            </a:r>
          </a:p>
        </p:txBody>
      </p:sp>
      <p:pic>
        <p:nvPicPr>
          <p:cNvPr id="22544" name="Picture 16" descr="Không rửa tay sạch sau khi đi vệ sinh nguy hiểm hơn sử dụng thịt sống | Tin  tức mới nhất 24h - Đọc Báo Lao Động online - Laodong.v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t="4625" r="177"/>
          <a:stretch/>
        </p:blipFill>
        <p:spPr bwMode="auto">
          <a:xfrm>
            <a:off x="8870501" y="3838669"/>
            <a:ext cx="2726988" cy="193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686422" y="5871286"/>
            <a:ext cx="2897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Rửa tay trước khi ăn và sau khi đi vệ sinh</a:t>
            </a:r>
          </a:p>
        </p:txBody>
      </p:sp>
    </p:spTree>
    <p:extLst>
      <p:ext uri="{BB962C8B-B14F-4D97-AF65-F5344CB8AC3E}">
        <p14:creationId xmlns:p14="http://schemas.microsoft.com/office/powerpoint/2010/main" val="11332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E64EF-C825-49B7-5565-37E0AC86F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07EF88-DCAA-265E-6778-786675F0CBDB}"/>
              </a:ext>
            </a:extLst>
          </p:cNvPr>
          <p:cNvSpPr txBox="1"/>
          <p:nvPr/>
        </p:nvSpPr>
        <p:spPr>
          <a:xfrm>
            <a:off x="401782" y="290409"/>
            <a:ext cx="11679382" cy="4131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  <a:buAutoNum type="arabicPeriod" startAt="2"/>
            </a:pP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 trò:</a:t>
            </a:r>
          </a:p>
          <a:p>
            <a:pPr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Có lợi: </a:t>
            </a:r>
            <a:endParaRPr lang="en-SG" sz="280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Phân hủy xác sinh vật và chất thải hữu cơ làm sạch môi trường, trong chế biến thực phẩm.</a:t>
            </a:r>
            <a:endParaRPr lang="en-SG" sz="280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Có hại: </a:t>
            </a:r>
          </a:p>
          <a:p>
            <a:pPr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Gây bệnh cho người, động vật và thực vật.</a:t>
            </a:r>
          </a:p>
          <a:p>
            <a:pPr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Làm hỏng thực phẩm, làm thức ăn bị ôi thiu.</a:t>
            </a:r>
          </a:p>
          <a:p>
            <a:pPr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Biện pháp phòng chống: Vệ sinh cá nhân, vệ sinh môi trường, bảo quản thực phẩm đúng cách</a:t>
            </a:r>
            <a:endParaRPr lang="en-SG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51616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1524000" y="228600"/>
            <a:ext cx="91440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4100" name="Picture 4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</p:spPr>
      </p:pic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5369871" y="1512904"/>
            <a:ext cx="1795612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5447185" y="1511659"/>
            <a:ext cx="1640983" cy="5223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536842" y="1585884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4210276" y="5692291"/>
            <a:ext cx="4114800" cy="784830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125000"/>
              </a:lnSpc>
              <a:spcBef>
                <a:spcPct val="50000"/>
              </a:spcBef>
            </a:pPr>
            <a:r>
              <a:rPr lang="en-US" sz="3600" b="1" dirty="0"/>
              <a:t>A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659488" y="5900040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auto">
          <a:xfrm>
            <a:off x="2934719" y="340868"/>
            <a:ext cx="6665913" cy="994665"/>
          </a:xfrm>
          <a:prstGeom prst="flowChartTerminator">
            <a:avLst/>
          </a:prstGeom>
          <a:solidFill>
            <a:srgbClr val="F1FEA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KIẾN THỨC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93195" y="2507890"/>
            <a:ext cx="87748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342900" indent="-342900">
              <a:buAutoNum type="alphaUcPeriod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342900" indent="-342900">
              <a:buFontTx/>
              <a:buAutoNum type="alphaUcPeriod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342900" indent="-342900">
              <a:buFontTx/>
              <a:buAutoNum type="alphaUcPeriod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342900" indent="-342900">
              <a:buFontTx/>
              <a:buAutoNum type="alphaUcPeriod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39187886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 animBg="1"/>
      <p:bldP spid="41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1524000" y="228600"/>
            <a:ext cx="91440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4100" name="Picture 4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</p:spPr>
      </p:pic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5369871" y="1512904"/>
            <a:ext cx="1795612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5447185" y="1511659"/>
            <a:ext cx="1640983" cy="5223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536842" y="1585884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4210276" y="5692291"/>
            <a:ext cx="4114800" cy="733599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125000"/>
              </a:lnSpc>
              <a:spcBef>
                <a:spcPct val="50000"/>
              </a:spcBef>
            </a:pPr>
            <a:r>
              <a:rPr lang="en-US" sz="3600" b="1" dirty="0"/>
              <a:t>D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659488" y="5900040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auto">
          <a:xfrm>
            <a:off x="2934719" y="340868"/>
            <a:ext cx="6665913" cy="994665"/>
          </a:xfrm>
          <a:prstGeom prst="flowChartTerminator">
            <a:avLst/>
          </a:prstGeom>
          <a:solidFill>
            <a:srgbClr val="F1FEA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KIẾN THỨC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93195" y="2507890"/>
            <a:ext cx="877480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B.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da.                                 D.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93339637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 animBg="1"/>
      <p:bldP spid="41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1524000" y="228600"/>
            <a:ext cx="91440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4100" name="Picture 4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</p:spPr>
      </p:pic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5369871" y="1512904"/>
            <a:ext cx="1795612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5447185" y="1511659"/>
            <a:ext cx="1640983" cy="5223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536842" y="1585884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4210276" y="5692291"/>
            <a:ext cx="4114800" cy="733599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125000"/>
              </a:lnSpc>
              <a:spcBef>
                <a:spcPct val="50000"/>
              </a:spcBef>
            </a:pPr>
            <a:r>
              <a:rPr lang="en-US" sz="3600" b="1" dirty="0"/>
              <a:t>C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659488" y="5900040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auto">
          <a:xfrm>
            <a:off x="2934719" y="340868"/>
            <a:ext cx="6665913" cy="994665"/>
          </a:xfrm>
          <a:prstGeom prst="flowChartTerminator">
            <a:avLst/>
          </a:prstGeom>
          <a:solidFill>
            <a:srgbClr val="F1FEA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KIẾN THỨC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93195" y="2507890"/>
            <a:ext cx="877480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>
              <a:buAutoNum type="alphaUcPeriod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Tx/>
              <a:buAutoNum type="alphaUcPeriod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AutoNum type="alphaUcPeriod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AutoNum type="alphaUcPeriod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58493308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 animBg="1"/>
      <p:bldP spid="41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1524000" y="228600"/>
            <a:ext cx="91440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4100" name="Picture 4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</p:spPr>
      </p:pic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5369871" y="1512904"/>
            <a:ext cx="1795612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5447185" y="1511659"/>
            <a:ext cx="1640983" cy="5223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536842" y="1585884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4210276" y="5692291"/>
            <a:ext cx="4114800" cy="733599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125000"/>
              </a:lnSpc>
              <a:spcBef>
                <a:spcPct val="50000"/>
              </a:spcBef>
            </a:pPr>
            <a:r>
              <a:rPr lang="en-US" sz="3600" b="1" dirty="0"/>
              <a:t>D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659488" y="5900040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auto">
          <a:xfrm>
            <a:off x="2934719" y="340868"/>
            <a:ext cx="6665913" cy="994665"/>
          </a:xfrm>
          <a:prstGeom prst="flowChartTerminator">
            <a:avLst/>
          </a:prstGeom>
          <a:solidFill>
            <a:srgbClr val="F1FEA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KIẾN THỨC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59882" y="2084110"/>
            <a:ext cx="88783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rabicParenBoth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arenBoth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Both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Both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Both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lphaU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(2), (3), (4), (5).                          B. (1), (2), (5).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 (2), (3), (4), (5).                                 D. (1), (2), (3), (4).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4953448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 animBg="1"/>
      <p:bldP spid="41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583660" y="1726780"/>
            <a:ext cx="5856051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3200" b="1" spc="-150" dirty="0">
                <a:solidFill>
                  <a:srgbClr val="008000"/>
                </a:solidFill>
                <a:cs typeface="Arial" charset="0"/>
              </a:rPr>
              <a:t> </a:t>
            </a:r>
            <a:r>
              <a:rPr lang="en-US" sz="4800" b="1" spc="-150" dirty="0" err="1">
                <a:solidFill>
                  <a:srgbClr val="008000"/>
                </a:solidFill>
                <a:cs typeface="Times New Roman" pitchFamily="18" charset="0"/>
              </a:rPr>
              <a:t>Học</a:t>
            </a:r>
            <a:r>
              <a:rPr lang="en-US" sz="4800" b="1" spc="-150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sz="4800" b="1" spc="-150" dirty="0" err="1">
                <a:solidFill>
                  <a:srgbClr val="008000"/>
                </a:solidFill>
                <a:cs typeface="Times New Roman" pitchFamily="18" charset="0"/>
              </a:rPr>
              <a:t>bài</a:t>
            </a:r>
            <a:r>
              <a:rPr lang="en-US" sz="4800" b="1" spc="-150" dirty="0">
                <a:solidFill>
                  <a:srgbClr val="008000"/>
                </a:solidFill>
                <a:cs typeface="Times New Roman" pitchFamily="18" charset="0"/>
              </a:rPr>
              <a:t>, </a:t>
            </a:r>
            <a:r>
              <a:rPr lang="en-US" sz="4800" b="1" spc="-150" dirty="0" err="1">
                <a:solidFill>
                  <a:srgbClr val="008000"/>
                </a:solidFill>
                <a:cs typeface="Times New Roman" pitchFamily="18" charset="0"/>
              </a:rPr>
              <a:t>trả</a:t>
            </a:r>
            <a:r>
              <a:rPr lang="en-US" sz="4800" b="1" spc="-150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sz="4800" b="1" spc="-150" dirty="0" err="1">
                <a:solidFill>
                  <a:srgbClr val="008000"/>
                </a:solidFill>
                <a:cs typeface="Times New Roman" pitchFamily="18" charset="0"/>
              </a:rPr>
              <a:t>lời</a:t>
            </a:r>
            <a:r>
              <a:rPr lang="en-US" sz="4800" b="1" spc="-150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sz="4800" b="1" spc="-150" dirty="0" err="1">
                <a:solidFill>
                  <a:srgbClr val="008000"/>
                </a:solidFill>
                <a:cs typeface="Times New Roman" pitchFamily="18" charset="0"/>
              </a:rPr>
              <a:t>câu</a:t>
            </a:r>
            <a:r>
              <a:rPr lang="en-US" sz="4800" b="1" spc="-150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sz="4800" b="1" spc="-150" dirty="0" err="1">
                <a:solidFill>
                  <a:srgbClr val="008000"/>
                </a:solidFill>
                <a:cs typeface="Times New Roman" pitchFamily="18" charset="0"/>
              </a:rPr>
              <a:t>hỏi</a:t>
            </a:r>
            <a:r>
              <a:rPr lang="en-US" sz="4800" b="1" spc="-150" dirty="0">
                <a:solidFill>
                  <a:srgbClr val="008000"/>
                </a:solidFill>
                <a:cs typeface="Times New Roman" pitchFamily="18" charset="0"/>
              </a:rPr>
              <a:t> SGK/116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4800" b="1" dirty="0" err="1">
                <a:solidFill>
                  <a:srgbClr val="008000"/>
                </a:solidFill>
                <a:cs typeface="Arial" charset="0"/>
              </a:rPr>
              <a:t>Tìm</a:t>
            </a:r>
            <a:r>
              <a:rPr lang="en-US" sz="4800" b="1" dirty="0">
                <a:solidFill>
                  <a:srgbClr val="0080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cs typeface="Arial" charset="0"/>
              </a:rPr>
              <a:t>hiểu</a:t>
            </a:r>
            <a:r>
              <a:rPr lang="en-US" sz="4800" b="1" dirty="0">
                <a:solidFill>
                  <a:srgbClr val="0080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cs typeface="Arial" charset="0"/>
              </a:rPr>
              <a:t>trước</a:t>
            </a:r>
            <a:r>
              <a:rPr lang="en-US" sz="4800" b="1" dirty="0">
                <a:solidFill>
                  <a:srgbClr val="0080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cs typeface="Arial" charset="0"/>
              </a:rPr>
              <a:t>bài</a:t>
            </a:r>
            <a:r>
              <a:rPr lang="en-US" sz="4800" b="1" dirty="0">
                <a:solidFill>
                  <a:srgbClr val="008000"/>
                </a:solidFill>
                <a:cs typeface="Arial" charset="0"/>
              </a:rPr>
              <a:t> 26: TH </a:t>
            </a:r>
            <a:r>
              <a:rPr lang="en-US" sz="4800" b="1" dirty="0" err="1">
                <a:solidFill>
                  <a:srgbClr val="008000"/>
                </a:solidFill>
                <a:cs typeface="Arial" charset="0"/>
              </a:rPr>
              <a:t>Quan</a:t>
            </a:r>
            <a:r>
              <a:rPr lang="en-US" sz="4800" b="1" dirty="0">
                <a:solidFill>
                  <a:srgbClr val="0080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cs typeface="Arial" charset="0"/>
              </a:rPr>
              <a:t>sát</a:t>
            </a:r>
            <a:r>
              <a:rPr lang="en-US" sz="4800" b="1" dirty="0">
                <a:solidFill>
                  <a:srgbClr val="008000"/>
                </a:solidFill>
                <a:cs typeface="Arial" charset="0"/>
              </a:rPr>
              <a:t> VK </a:t>
            </a:r>
            <a:r>
              <a:rPr lang="en-US" sz="4800" b="1" dirty="0" err="1">
                <a:solidFill>
                  <a:srgbClr val="008000"/>
                </a:solidFill>
                <a:cs typeface="Arial" charset="0"/>
              </a:rPr>
              <a:t>tìm</a:t>
            </a:r>
            <a:r>
              <a:rPr lang="en-US" sz="4800" b="1" dirty="0">
                <a:solidFill>
                  <a:srgbClr val="0080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cs typeface="Arial" charset="0"/>
              </a:rPr>
              <a:t>hiểu</a:t>
            </a:r>
            <a:r>
              <a:rPr lang="en-US" sz="4800" b="1" dirty="0">
                <a:solidFill>
                  <a:srgbClr val="0080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cs typeface="Arial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cs typeface="Arial" charset="0"/>
              </a:rPr>
              <a:t>bước</a:t>
            </a:r>
            <a:r>
              <a:rPr lang="en-US" sz="4800" b="1" dirty="0">
                <a:solidFill>
                  <a:srgbClr val="0080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cs typeface="Arial" charset="0"/>
              </a:rPr>
              <a:t>làm</a:t>
            </a:r>
            <a:r>
              <a:rPr lang="en-US" sz="4800" b="1" dirty="0">
                <a:solidFill>
                  <a:srgbClr val="0080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cs typeface="Arial" charset="0"/>
              </a:rPr>
              <a:t>sữa</a:t>
            </a:r>
            <a:r>
              <a:rPr lang="en-US" sz="4800" b="1" dirty="0">
                <a:solidFill>
                  <a:srgbClr val="008000"/>
                </a:solidFill>
                <a:cs typeface="Arial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cs typeface="Arial" charset="0"/>
              </a:rPr>
              <a:t>chua</a:t>
            </a:r>
            <a:r>
              <a:rPr lang="en-US" sz="4800" b="1" dirty="0">
                <a:solidFill>
                  <a:srgbClr val="008000"/>
                </a:solidFill>
                <a:cs typeface="Arial" charset="0"/>
              </a:rPr>
              <a:t>.</a:t>
            </a:r>
          </a:p>
          <a:p>
            <a:pPr algn="just" eaLnBrk="0" fontAlgn="base" hangingPunct="0">
              <a:spcBef>
                <a:spcPts val="1200"/>
              </a:spcBef>
              <a:spcAft>
                <a:spcPct val="0"/>
              </a:spcAft>
              <a:defRPr/>
            </a:pPr>
            <a:endParaRPr lang="vi-VN" altLang="en-US" sz="3200" dirty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78851" name="AutoShape 5"/>
          <p:cNvSpPr>
            <a:spLocks noChangeArrowheads="1"/>
          </p:cNvSpPr>
          <p:nvPr/>
        </p:nvSpPr>
        <p:spPr bwMode="auto">
          <a:xfrm>
            <a:off x="2841626" y="290513"/>
            <a:ext cx="6665913" cy="1143000"/>
          </a:xfrm>
          <a:prstGeom prst="flowChartTerminator">
            <a:avLst/>
          </a:prstGeom>
          <a:solidFill>
            <a:srgbClr val="F1FEA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146" y="1726779"/>
            <a:ext cx="4940502" cy="47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2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6"/>
    </mc:Choice>
    <mc:Fallback xmlns="">
      <p:transition spd="slow" advTm="3852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813" y="1063625"/>
            <a:ext cx="1068062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100ml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+ 1-2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380g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+ 5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100ml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Sữa đặc có đường Ông Thọ đỏ lon 380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4505324"/>
            <a:ext cx="29845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ữa Chua Không Đường Vinamilk 4 hộp x 100g - Cung cấp thực phẩm Csf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4851765"/>
            <a:ext cx="2006235" cy="20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Sét 12 hũ thủy tinh làm sữa chua có nắp đậy - Lọ thủy tinh làm sữa chua | 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10" descr="Sét 12 hũ thủy tinh làm sữa chua có nắp đậy - Lọ thủy tinh làm sữa chua | 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158" name="Picture 14" descr="Hũ thủy tinh làm sữa chua có nắp LOẠI 1 - tại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213" y="4313738"/>
            <a:ext cx="2468442" cy="246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7422" b="8990"/>
          <a:stretch/>
        </p:blipFill>
        <p:spPr>
          <a:xfrm>
            <a:off x="8138710" y="1776393"/>
            <a:ext cx="3481789" cy="2038350"/>
          </a:xfrm>
          <a:prstGeom prst="rect">
            <a:avLst/>
          </a:prstGeom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2616739" y="95451"/>
            <a:ext cx="6665913" cy="709093"/>
          </a:xfrm>
          <a:prstGeom prst="flowChartTerminator">
            <a:avLst/>
          </a:prstGeom>
          <a:solidFill>
            <a:srgbClr val="F1FEA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114540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914"/>
            <a:ext cx="12192000" cy="4882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2" name="直接连接符 31"/>
          <p:cNvCxnSpPr/>
          <p:nvPr/>
        </p:nvCxnSpPr>
        <p:spPr>
          <a:xfrm flipV="1">
            <a:off x="3091933" y="-135956"/>
            <a:ext cx="1478017" cy="483367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2128176" y="1722994"/>
            <a:ext cx="1481826" cy="4633246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396840" y="3163757"/>
            <a:ext cx="1980846" cy="1980846"/>
            <a:chOff x="4023360" y="2438400"/>
            <a:chExt cx="1981200" cy="1981200"/>
          </a:xfrm>
        </p:grpSpPr>
        <p:sp>
          <p:nvSpPr>
            <p:cNvPr id="35" name="椭圆 34"/>
            <p:cNvSpPr/>
            <p:nvPr/>
          </p:nvSpPr>
          <p:spPr>
            <a:xfrm>
              <a:off x="4023360" y="2438400"/>
              <a:ext cx="1981200" cy="19812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>
                <a:solidFill>
                  <a:prstClr val="white"/>
                </a:solidFill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290060" y="2705595"/>
              <a:ext cx="1447800" cy="1446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8800" dirty="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451565" y="2997643"/>
            <a:ext cx="9087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 ĐIỂM CỦA 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 KHUẨN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叶根友毛笔行书2.0版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223498" cy="2496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664" y="0"/>
            <a:ext cx="3335719" cy="21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8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603" y="255501"/>
            <a:ext cx="11497901" cy="6391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74" name="Picture 2" descr="Vi sinh vật: Prokaryotic (vi khuẩn, Archaea), Eukarya, Virus là gì? -  Science Viet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2" y="1139916"/>
            <a:ext cx="8057584" cy="483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037846" y="3331675"/>
            <a:ext cx="1584356" cy="10864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4032" y="374899"/>
            <a:ext cx="4001631" cy="59834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+mj-lt"/>
              </a:rPr>
              <a:t>Quan sát hình bên dưới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590" y="6142775"/>
            <a:ext cx="636051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prstClr val="black"/>
                </a:solidFill>
                <a:latin typeface="+mj-lt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+mj-lt"/>
              </a:rPr>
              <a:t>: </a:t>
            </a:r>
            <a:r>
              <a:rPr lang="vi-VN" b="1" dirty="0">
                <a:solidFill>
                  <a:prstClr val="black"/>
                </a:solidFill>
                <a:latin typeface="+mj-lt"/>
              </a:rPr>
              <a:t> Kích thước của một số loài sinh vật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401616" y="255501"/>
            <a:ext cx="3367888" cy="5887274"/>
            <a:chOff x="8116433" y="159184"/>
            <a:chExt cx="3367888" cy="5147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8116433" y="3070753"/>
                  <a:ext cx="3367888" cy="2236208"/>
                </a:xfrm>
                <a:prstGeom prst="rect">
                  <a:avLst/>
                </a:prstGeom>
                <a:solidFill>
                  <a:srgbClr val="001B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342900" indent="-342900" algn="just">
                    <a:lnSpc>
                      <a:spcPct val="120000"/>
                    </a:lnSpc>
                    <a:buFont typeface="Wingdings" panose="05000000000000000000" pitchFamily="2" charset="2"/>
                    <a:buChar char="§"/>
                  </a:pPr>
                  <a:r>
                    <a:rPr lang="vi-VN" sz="2200" dirty="0">
                      <a:solidFill>
                        <a:prstClr val="white"/>
                      </a:solidFill>
                      <a:latin typeface="+mj-lt"/>
                    </a:rPr>
                    <a:t>Vi khuẩn có kích thước siêu nhỏ</a:t>
                  </a:r>
                  <a:r>
                    <a:rPr lang="en-US" sz="2200" dirty="0">
                      <a:solidFill>
                        <a:prstClr val="white"/>
                      </a:solidFill>
                      <a:latin typeface="+mj-lt"/>
                    </a:rPr>
                    <a:t> </a:t>
                  </a:r>
                  <a:r>
                    <a:rPr lang="vi-VN" sz="2200" dirty="0">
                      <a:solidFill>
                        <a:prstClr val="white"/>
                      </a:solidFill>
                      <a:latin typeface="+mj-lt"/>
                    </a:rPr>
                    <a:t>khoảng</a:t>
                  </a:r>
                  <a:r>
                    <a:rPr lang="en-US" sz="2200" dirty="0">
                      <a:solidFill>
                        <a:prstClr val="white"/>
                      </a:solidFill>
                      <a:latin typeface="+mj-lt"/>
                    </a:rPr>
                    <a:t> 0,5 – 10 </a:t>
                  </a:r>
                  <a14:m>
                    <m:oMath xmlns:m="http://schemas.openxmlformats.org/officeDocument/2006/math">
                      <m:r>
                        <a:rPr lang="en-US" sz="2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sz="2200" dirty="0">
                      <a:solidFill>
                        <a:prstClr val="white"/>
                      </a:solidFill>
                      <a:latin typeface="+mj-lt"/>
                    </a:rPr>
                    <a:t>m</a:t>
                  </a:r>
                  <a:r>
                    <a:rPr lang="vi-VN" sz="2200" dirty="0">
                      <a:solidFill>
                        <a:prstClr val="white"/>
                      </a:solidFill>
                      <a:latin typeface="+mj-lt"/>
                    </a:rPr>
                    <a:t>, quan sát dưới kính hiển vi.</a:t>
                  </a:r>
                </a:p>
                <a:p>
                  <a:pPr marL="342900" indent="-342900" algn="just">
                    <a:lnSpc>
                      <a:spcPct val="120000"/>
                    </a:lnSpc>
                    <a:buFont typeface="Wingdings" panose="05000000000000000000" pitchFamily="2" charset="2"/>
                    <a:buChar char="§"/>
                  </a:pPr>
                  <a:r>
                    <a:rPr lang="vi-VN" sz="2200" dirty="0">
                      <a:solidFill>
                        <a:prstClr val="white"/>
                      </a:solidFill>
                      <a:latin typeface="+mj-lt"/>
                    </a:rPr>
                    <a:t>Có cấu tạo tế bào nhân sơ</a:t>
                  </a:r>
                  <a:r>
                    <a:rPr lang="en-US" sz="2200" dirty="0">
                      <a:solidFill>
                        <a:prstClr val="white"/>
                      </a:solidFill>
                      <a:latin typeface="+mj-lt"/>
                    </a:rPr>
                    <a:t>.</a:t>
                  </a:r>
                  <a:endParaRPr lang="vi-VN" sz="2200" dirty="0">
                    <a:solidFill>
                      <a:prstClr val="white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6433" y="3070753"/>
                  <a:ext cx="3367888" cy="223620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989" r="-2170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8446693" y="159184"/>
              <a:ext cx="2213763" cy="74099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</a:t>
              </a:r>
            </a:p>
          </p:txBody>
        </p:sp>
      </p:grpSp>
      <p:sp>
        <p:nvSpPr>
          <p:cNvPr id="11" name="Down Arrow 10"/>
          <p:cNvSpPr/>
          <p:nvPr/>
        </p:nvSpPr>
        <p:spPr>
          <a:xfrm>
            <a:off x="2185416" y="954336"/>
            <a:ext cx="1078992" cy="39897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rved Left Arrow 11"/>
          <p:cNvSpPr/>
          <p:nvPr/>
        </p:nvSpPr>
        <p:spPr>
          <a:xfrm>
            <a:off x="9966960" y="954336"/>
            <a:ext cx="978680" cy="2630992"/>
          </a:xfrm>
          <a:prstGeom prst="curved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1040383"/>
            <a:ext cx="10585704" cy="520496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83464" y="201168"/>
            <a:ext cx="11567160" cy="7315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sz="2400" dirty="0">
                <a:latin typeface="+mj-lt"/>
              </a:rPr>
              <a:t>Quan sát hình bên dưới em có nhận xét gì về hình dạng của các loài vi khuẩn. Hãy kể tên một số hình dạng em nhìn thấy?</a:t>
            </a:r>
          </a:p>
        </p:txBody>
      </p:sp>
    </p:spTree>
    <p:extLst>
      <p:ext uri="{BB962C8B-B14F-4D97-AF65-F5344CB8AC3E}">
        <p14:creationId xmlns:p14="http://schemas.microsoft.com/office/powerpoint/2010/main" val="73474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AD5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7456" y="363224"/>
            <a:ext cx="11525061" cy="6346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536" y="347210"/>
            <a:ext cx="9900055" cy="35755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8583" y="3355394"/>
            <a:ext cx="5296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+mj-lt"/>
              </a:rPr>
              <a:t>Hình. Cấu tạo của vi khuẩn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8490" y="2127982"/>
            <a:ext cx="10429592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endParaRPr lang="vi-VN" sz="2400" dirty="0">
              <a:solidFill>
                <a:srgbClr val="FF0000"/>
              </a:solidFill>
              <a:latin typeface="Acumin Pro Condensed" panose="020B0806020202020204" pitchFamily="34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8256758" y="4865510"/>
            <a:ext cx="470781" cy="479834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cumin Pro Condensed" panose="020B0806020202020204" pitchFamily="34" charset="0"/>
              </a:rPr>
              <a:t>2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8256758" y="4285134"/>
            <a:ext cx="470781" cy="479834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cumin Pro Condensed" panose="020B0806020202020204" pitchFamily="34" charset="0"/>
              </a:rPr>
              <a:t>1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8256758" y="5445886"/>
            <a:ext cx="470781" cy="479834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cumin Pro Condensed" panose="020B0806020202020204" pitchFamily="34" charset="0"/>
              </a:rPr>
              <a:t>3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8256758" y="6026262"/>
            <a:ext cx="470781" cy="479834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cumin Pro Condensed" panose="020B0806020202020204" pitchFamily="34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72396" y="4340385"/>
            <a:ext cx="2390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prstClr val="black"/>
                </a:solidFill>
                <a:latin typeface="+mj-lt"/>
              </a:rPr>
              <a:t>Màng tế bào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72395" y="4899635"/>
            <a:ext cx="2390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prstClr val="black"/>
                </a:solidFill>
                <a:latin typeface="+mj-lt"/>
              </a:rPr>
              <a:t>Chất tế bào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72395" y="5470180"/>
            <a:ext cx="2390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prstClr val="black"/>
                </a:solidFill>
                <a:latin typeface="+mj-lt"/>
              </a:rPr>
              <a:t>Vùng nhân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72395" y="6035077"/>
            <a:ext cx="2390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prstClr val="black"/>
                </a:solidFill>
                <a:latin typeface="+mj-lt"/>
              </a:rPr>
              <a:t>Thành tế bào</a:t>
            </a:r>
          </a:p>
        </p:txBody>
      </p:sp>
      <p:sp>
        <p:nvSpPr>
          <p:cNvPr id="2" name="Explosion 2 1"/>
          <p:cNvSpPr/>
          <p:nvPr/>
        </p:nvSpPr>
        <p:spPr>
          <a:xfrm>
            <a:off x="371327" y="2593622"/>
            <a:ext cx="7653528" cy="413209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Quan sát hình, em hãy xác định thành phần cấu tạo vi khuẩn bằng cách chú thích các phần được đánh dấu từ (1) đến (4).</a:t>
            </a:r>
          </a:p>
        </p:txBody>
      </p:sp>
    </p:spTree>
    <p:extLst>
      <p:ext uri="{BB962C8B-B14F-4D97-AF65-F5344CB8AC3E}">
        <p14:creationId xmlns:p14="http://schemas.microsoft.com/office/powerpoint/2010/main" val="94694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120311"/>
            <a:ext cx="10165821" cy="310854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dạng của vi khuẩn:</a:t>
            </a:r>
            <a:endParaRPr lang="en-US" altLang="vi-VN" sz="2800" b="1" dirty="0">
              <a:solidFill>
                <a:srgbClr val="3E8853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vi-VN" sz="2800" b="1" dirty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vi-VN" altLang="vi-VN" sz="2800" b="1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</a:t>
            </a:r>
            <a:r>
              <a:rPr lang="en-US" altLang="vi-VN" sz="2800" b="1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(tụ cầu </a:t>
            </a:r>
            <a:r>
              <a:rPr lang="en-US" altLang="vi-VN" sz="2800" b="1" dirty="0" err="1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vi-VN" sz="2800" b="1" dirty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spc="-100" dirty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vi-VN" sz="2800" b="1" spc="-100" dirty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que </a:t>
            </a:r>
            <a:r>
              <a:rPr lang="en-US" altLang="vi-VN" sz="2800" b="1" spc="-100" dirty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2800" b="1" spc="-100" err="1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vi-VN" sz="2800" b="1" spc="-10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khuẩn lị)</a:t>
            </a:r>
            <a:endParaRPr lang="en-US" altLang="vi-VN" sz="2800" b="1" spc="-100" dirty="0">
              <a:solidFill>
                <a:srgbClr val="3E8853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kern="0" dirty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vi-VN" sz="2800" b="1" kern="0" dirty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dấu phẩy </a:t>
            </a:r>
            <a:r>
              <a:rPr lang="en-US" altLang="vi-VN" sz="2800" b="1" kern="0" dirty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2800" b="1" kern="0" err="1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vi-VN" sz="2800" b="1" kern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khuẩn tả)</a:t>
            </a:r>
            <a:endParaRPr lang="en-US" altLang="vi-VN" sz="2800" b="1" kern="0" dirty="0">
              <a:solidFill>
                <a:srgbClr val="3E8853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kern="0" spc="-200" dirty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vi-VN" sz="2800" b="1" kern="0" spc="-200" dirty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xoắn</a:t>
            </a:r>
            <a:r>
              <a:rPr lang="en-US" altLang="vi-VN" sz="2800" b="1" kern="0" spc="-200" dirty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b="1" kern="0" spc="-200" err="1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altLang="vi-VN" sz="2800" b="1" kern="0" spc="-20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khuẩn giang mai)</a:t>
            </a:r>
            <a:r>
              <a:rPr lang="vi-VN" altLang="vi-VN" sz="2800" b="1" kern="0" spc="-200" dirty="0">
                <a:solidFill>
                  <a:srgbClr val="3E88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vi-VN" sz="2800" b="1" dirty="0">
              <a:solidFill>
                <a:srgbClr val="008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21"/>
            <a:ext cx="1676400" cy="16304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399" y="3429000"/>
            <a:ext cx="10165821" cy="27617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Cấu tạo của vi khuẩn</a:t>
            </a:r>
            <a:endParaRPr lang="en-US" altLang="zh-CN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Thành tế bào</a:t>
            </a: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Màng tế bào</a:t>
            </a: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Chất tế bào và vùng nhân</a:t>
            </a: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 vi khuẩn có thể có l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ô</a:t>
            </a: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 bơi hoặc roi để di chuyển</a:t>
            </a:r>
            <a:r>
              <a:rPr lang="en-US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068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矩形 7"/>
          <p:cNvSpPr>
            <a:spLocks noChangeArrowheads="1"/>
          </p:cNvSpPr>
          <p:nvPr/>
        </p:nvSpPr>
        <p:spPr bwMode="auto">
          <a:xfrm>
            <a:off x="862885" y="2652490"/>
            <a:ext cx="11191740" cy="14333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6600" b="1" dirty="0">
                <a:solidFill>
                  <a:srgbClr val="2B889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VAI TRÒ CỦA VI KHUẨN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060967" y="0"/>
            <a:ext cx="6059943" cy="2405798"/>
            <a:chOff x="3060967" y="0"/>
            <a:chExt cx="6059943" cy="24057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3060967" y="0"/>
              <a:ext cx="6059943" cy="240579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4594864" y="1054606"/>
              <a:ext cx="312777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400" b="1" spc="60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楷体" panose="02010609060101010101" pitchFamily="49" charset="-122"/>
                </a:rPr>
                <a:t>PHẦN 2</a:t>
              </a:r>
              <a:endParaRPr lang="zh-CN" altLang="en-US" sz="5400" spc="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4658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5355"/>
            <a:ext cx="12192000" cy="55026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128" y="212355"/>
            <a:ext cx="11867744" cy="1143000"/>
          </a:xfrm>
          <a:prstGeom prst="cloudCallout">
            <a:avLst>
              <a:gd name="adj1" fmla="val 19447"/>
              <a:gd name="adj2" fmla="val 148831"/>
            </a:avLst>
          </a:prstGeom>
          <a:solidFill>
            <a:schemeClr val="accent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Điều gì sẽ xảy ra khi xác động vật, thực vật nằm trong đất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?</a:t>
            </a:r>
            <a:endParaRPr lang="vi-VN" sz="3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6078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1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3|4"/>
</p:tagLst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w53oiwv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1.xml><?xml version="1.0" encoding="utf-8"?>
<a:theme xmlns:a="http://schemas.openxmlformats.org/drawingml/2006/main" name="5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09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FF0000"/>
      </a:accent1>
      <a:accent2>
        <a:srgbClr val="00B050"/>
      </a:accent2>
      <a:accent3>
        <a:srgbClr val="FF0000"/>
      </a:accent3>
      <a:accent4>
        <a:srgbClr val="00B050"/>
      </a:accent4>
      <a:accent5>
        <a:srgbClr val="FF0000"/>
      </a:accent5>
      <a:accent6>
        <a:srgbClr val="00B050"/>
      </a:accent6>
      <a:hlink>
        <a:srgbClr val="FF0000"/>
      </a:hlink>
      <a:folHlink>
        <a:srgbClr val="00B050"/>
      </a:folHlink>
    </a:clrScheme>
    <a:fontScheme name="Temp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7.xml><?xml version="1.0" encoding="utf-8"?>
<a:theme xmlns:a="http://schemas.openxmlformats.org/drawingml/2006/main" name="2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8.xml><?xml version="1.0" encoding="utf-8"?>
<a:theme xmlns:a="http://schemas.openxmlformats.org/drawingml/2006/main" name="3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9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1397</Words>
  <Application>Microsoft Office PowerPoint</Application>
  <PresentationFormat>Widescreen</PresentationFormat>
  <Paragraphs>167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29</vt:i4>
      </vt:variant>
    </vt:vector>
  </HeadingPairs>
  <TitlesOfParts>
    <vt:vector size="57" baseType="lpstr">
      <vt:lpstr>等线</vt:lpstr>
      <vt:lpstr>微软雅黑</vt:lpstr>
      <vt:lpstr>#9Slide03 FS Neusa Bold</vt:lpstr>
      <vt:lpstr>.VnArial</vt:lpstr>
      <vt:lpstr>Acumin Pro Condensed</vt:lpstr>
      <vt:lpstr>Arial</vt:lpstr>
      <vt:lpstr>Calibri</vt:lpstr>
      <vt:lpstr>Calibri Light</vt:lpstr>
      <vt:lpstr>Cambria Math</vt:lpstr>
      <vt:lpstr>Century Gothic</vt:lpstr>
      <vt:lpstr>Times New Roman</vt:lpstr>
      <vt:lpstr>Tw Cen MT</vt:lpstr>
      <vt:lpstr>Tw Cen MT Condensed</vt:lpstr>
      <vt:lpstr>Wingdings</vt:lpstr>
      <vt:lpstr>Wingdings 3</vt:lpstr>
      <vt:lpstr>自定义设计方案</vt:lpstr>
      <vt:lpstr>1_自定义设计方案</vt:lpstr>
      <vt:lpstr>Office Theme</vt:lpstr>
      <vt:lpstr>1_Office 主题</vt:lpstr>
      <vt:lpstr>Office 主题​​</vt:lpstr>
      <vt:lpstr>1_Integral</vt:lpstr>
      <vt:lpstr>2_Integral</vt:lpstr>
      <vt:lpstr>3_Integral</vt:lpstr>
      <vt:lpstr>Vapor Trail</vt:lpstr>
      <vt:lpstr>4_Integral</vt:lpstr>
      <vt:lpstr>5_Integral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Điều gì sẽ xảy ra khi xác động vật, thực vật nằm trong đất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bệnh do vi khuẩn và cách biện pháp phòng chống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67</cp:revision>
  <dcterms:created xsi:type="dcterms:W3CDTF">2021-08-10T13:48:09Z</dcterms:created>
  <dcterms:modified xsi:type="dcterms:W3CDTF">2024-11-27T08:43:58Z</dcterms:modified>
</cp:coreProperties>
</file>