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97765-E770-45A5-9A1A-95D6D803AB4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B468-7F22-49FF-A0CF-60A36A55E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8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D004-51B5-4B88-8C6D-C7EA99CCCC4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143A-304B-4AF5-877C-78B180E7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D004-51B5-4B88-8C6D-C7EA99CCCC4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143A-304B-4AF5-877C-78B180E7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1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D004-51B5-4B88-8C6D-C7EA99CCCC4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143A-304B-4AF5-877C-78B180E7DF9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0467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D004-51B5-4B88-8C6D-C7EA99CCCC4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143A-304B-4AF5-877C-78B180E7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64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D004-51B5-4B88-8C6D-C7EA99CCCC4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143A-304B-4AF5-877C-78B180E7DF9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9128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D004-51B5-4B88-8C6D-C7EA99CCCC4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143A-304B-4AF5-877C-78B180E7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61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D004-51B5-4B88-8C6D-C7EA99CCCC4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143A-304B-4AF5-877C-78B180E7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01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D004-51B5-4B88-8C6D-C7EA99CCCC4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143A-304B-4AF5-877C-78B180E7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D004-51B5-4B88-8C6D-C7EA99CCCC4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143A-304B-4AF5-877C-78B180E7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4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D004-51B5-4B88-8C6D-C7EA99CCCC4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143A-304B-4AF5-877C-78B180E7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9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D004-51B5-4B88-8C6D-C7EA99CCCC4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143A-304B-4AF5-877C-78B180E7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9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D004-51B5-4B88-8C6D-C7EA99CCCC4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143A-304B-4AF5-877C-78B180E7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7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D004-51B5-4B88-8C6D-C7EA99CCCC4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143A-304B-4AF5-877C-78B180E7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5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D004-51B5-4B88-8C6D-C7EA99CCCC4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143A-304B-4AF5-877C-78B180E7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D004-51B5-4B88-8C6D-C7EA99CCCC4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143A-304B-4AF5-877C-78B180E7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3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D004-51B5-4B88-8C6D-C7EA99CCCC4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143A-304B-4AF5-877C-78B180E7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3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1D004-51B5-4B88-8C6D-C7EA99CCCC4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D8143A-304B-4AF5-877C-78B180E7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2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ZyJPZxsmZ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http://vanvat.biz/hinhanh/anhto/1498mau-ve-png-hoa-d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45" y="3535458"/>
            <a:ext cx="3352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8" descr="http://images.clipartpanda.com/border-clipart-9T4x5AX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47" y="116917"/>
            <a:ext cx="2770909" cy="271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724608s7aonrbep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14" y="3810001"/>
            <a:ext cx="762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724608s7aonrbep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80618"/>
            <a:ext cx="762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724608s7aonrbep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111991"/>
            <a:ext cx="762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724608s7aonrbep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0076"/>
            <a:ext cx="762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724608s7aonrbep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54759"/>
            <a:ext cx="762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724608s7aonrbep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0076"/>
            <a:ext cx="762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4" descr="008"/>
          <p:cNvPicPr>
            <a:picLocks noChangeAspect="1" noChangeArrowheads="1" noCrop="1"/>
          </p:cNvPicPr>
          <p:nvPr/>
        </p:nvPicPr>
        <p:blipFill>
          <a:blip r:embed="rId5" cstate="print">
            <a:lum bright="22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636" y="1320220"/>
            <a:ext cx="457200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4" descr="008"/>
          <p:cNvPicPr>
            <a:picLocks noChangeAspect="1" noChangeArrowheads="1" noCrop="1"/>
          </p:cNvPicPr>
          <p:nvPr/>
        </p:nvPicPr>
        <p:blipFill>
          <a:blip r:embed="rId5" cstate="print">
            <a:lum bright="22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68601"/>
            <a:ext cx="457200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4" descr="008"/>
          <p:cNvPicPr>
            <a:picLocks noChangeAspect="1" noChangeArrowheads="1" noCrop="1"/>
          </p:cNvPicPr>
          <p:nvPr/>
        </p:nvPicPr>
        <p:blipFill>
          <a:blip r:embed="rId5" cstate="print">
            <a:lum bright="22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2" y="1111991"/>
            <a:ext cx="457200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4" descr="008"/>
          <p:cNvPicPr>
            <a:picLocks noChangeAspect="1" noChangeArrowheads="1" noCrop="1"/>
          </p:cNvPicPr>
          <p:nvPr/>
        </p:nvPicPr>
        <p:blipFill>
          <a:blip r:embed="rId5" cstate="print">
            <a:lum bright="22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1285"/>
            <a:ext cx="457200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4" descr="008"/>
          <p:cNvPicPr>
            <a:picLocks noChangeAspect="1" noChangeArrowheads="1" noCrop="1"/>
          </p:cNvPicPr>
          <p:nvPr/>
        </p:nvPicPr>
        <p:blipFill>
          <a:blip r:embed="rId5" cstate="print">
            <a:lum bright="22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69200"/>
            <a:ext cx="457200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4" descr="008"/>
          <p:cNvPicPr>
            <a:picLocks noChangeAspect="1" noChangeArrowheads="1" noCrop="1"/>
          </p:cNvPicPr>
          <p:nvPr/>
        </p:nvPicPr>
        <p:blipFill>
          <a:blip r:embed="rId5" cstate="print">
            <a:lum bright="22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55" y="3181446"/>
            <a:ext cx="457200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6948" y="1693981"/>
            <a:ext cx="7391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.HOATHANG 2 primary school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61333" y="2921408"/>
            <a:ext cx="82549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Welcome to our class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08933" y="4133605"/>
            <a:ext cx="82549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00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">
            <a:extLst>
              <a:ext uri="{FF2B5EF4-FFF2-40B4-BE49-F238E27FC236}">
                <a16:creationId xmlns:a16="http://schemas.microsoft.com/office/drawing/2014/main" id="{7066A576-4A83-006C-6010-61C93BE4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07" y="2193322"/>
            <a:ext cx="5091895" cy="276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82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4BFDE3-C88A-7F0E-B2C7-37F310105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209086"/>
              </p:ext>
            </p:extLst>
          </p:nvPr>
        </p:nvGraphicFramePr>
        <p:xfrm>
          <a:off x="677863" y="2730895"/>
          <a:ext cx="8596312" cy="3034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6312">
                  <a:extLst>
                    <a:ext uri="{9D8B030D-6E8A-4147-A177-3AD203B41FA5}">
                      <a16:colId xmlns:a16="http://schemas.microsoft.com/office/drawing/2014/main" val="2320273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1400" dirty="0">
                          <a:effectLst/>
                        </a:rPr>
                        <a:t>-  </a:t>
                      </a:r>
                      <a:r>
                        <a:rPr lang="en-US" sz="2400" dirty="0">
                          <a:effectLst/>
                        </a:rPr>
                        <a:t>Tell Ss that they are going to play the game Board race. Write Food and Drinks on opposite sides of the board.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400" dirty="0">
                          <a:effectLst/>
                        </a:rPr>
                        <a:t>- Have two teams play the game. When you say “Go”, the teams have to race to write the name of a food or drinks. Each pupil writes one word at a time, before passing the marker /chalk to the next pupil and going to the back of the line.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98021774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0F44AA0-1B67-377D-0089-01E40F7FD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452" y="1988470"/>
            <a:ext cx="7851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Explain that a pupil who makes spelling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31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81001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13716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9250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ye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272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3B61-29E0-A0E7-E5C8-DDADAA27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Monday, March 3</a:t>
            </a:r>
            <a:r>
              <a:rPr lang="en-US" baseline="30000" dirty="0"/>
              <a:t>rd</a:t>
            </a:r>
            <a:r>
              <a:rPr lang="en-US" dirty="0"/>
              <a:t>, 2025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5CD6D-5950-3127-4B3C-A7487C4C4F13}"/>
              </a:ext>
            </a:extLst>
          </p:cNvPr>
          <p:cNvSpPr txBox="1"/>
          <p:nvPr/>
        </p:nvSpPr>
        <p:spPr>
          <a:xfrm>
            <a:off x="1978703" y="1454046"/>
            <a:ext cx="66406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UNIT 15: AT THE DINING TABLE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LESSON 2 (4,5,6)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1, Warm up</a:t>
            </a:r>
          </a:p>
          <a:p>
            <a:r>
              <a:rPr lang="en-US" dirty="0"/>
              <a:t>Sing a song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0684E6C-FA7D-F449-CD32-554C3B0EE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341187"/>
              </p:ext>
            </p:extLst>
          </p:nvPr>
        </p:nvGraphicFramePr>
        <p:xfrm>
          <a:off x="677863" y="3222886"/>
          <a:ext cx="8596312" cy="3206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6312">
                  <a:extLst>
                    <a:ext uri="{9D8B030D-6E8A-4147-A177-3AD203B41FA5}">
                      <a16:colId xmlns:a16="http://schemas.microsoft.com/office/drawing/2014/main" val="2099845586"/>
                    </a:ext>
                  </a:extLst>
                </a:gridCol>
              </a:tblGrid>
              <a:tr h="249192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*Procedure: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Show the song on the screen.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en-US" sz="32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https://www.youtube.com/watch?v=qZyJPZxsmZk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Ask pupils to listen, sing and dance the song.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eaLnBrk="0" hangingPunct="0">
                        <a:lnSpc>
                          <a:spcPct val="120000"/>
                        </a:lnSpc>
                        <a:spcBef>
                          <a:spcPts val="300"/>
                        </a:spcBef>
                        <a:buNone/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Say “Open your book page 33” and look at 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“Unit 15, Lesson 2 (4,5,6)”.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75693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33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31CD-95D7-C8FA-194D-E38711A2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2ADBEE6-89B8-351C-6617-CD0294DAD9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183002"/>
              </p:ext>
            </p:extLst>
          </p:nvPr>
        </p:nvGraphicFramePr>
        <p:xfrm>
          <a:off x="677863" y="1831487"/>
          <a:ext cx="8596312" cy="34601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6312">
                  <a:extLst>
                    <a:ext uri="{9D8B030D-6E8A-4147-A177-3AD203B41FA5}">
                      <a16:colId xmlns:a16="http://schemas.microsoft.com/office/drawing/2014/main" val="22248332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3200" dirty="0">
                          <a:effectLst/>
                        </a:rPr>
                        <a:t>2.Practice: (27’)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3200" u="sng" dirty="0">
                          <a:effectLst/>
                        </a:rPr>
                        <a:t>Activity 1</a:t>
                      </a:r>
                      <a:r>
                        <a:rPr lang="en-US" sz="3200" dirty="0">
                          <a:effectLst/>
                        </a:rPr>
                        <a:t>.   Listen and number: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3200" dirty="0">
                          <a:effectLst/>
                        </a:rPr>
                        <a:t>*Aims: Ss will be able to listen to and understand four communicative contexts in relation to food and drinks.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3200" dirty="0">
                          <a:effectLst/>
                        </a:rPr>
                        <a:t>*Procedure: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626275882"/>
                  </a:ext>
                </a:extLst>
              </a:tr>
            </a:tbl>
          </a:graphicData>
        </a:graphic>
      </p:graphicFrame>
      <p:pic>
        <p:nvPicPr>
          <p:cNvPr id="6" name="Picture 1">
            <a:extLst>
              <a:ext uri="{FF2B5EF4-FFF2-40B4-BE49-F238E27FC236}">
                <a16:creationId xmlns:a16="http://schemas.microsoft.com/office/drawing/2014/main" id="{EADB2EEA-F7FD-0AC8-7F29-57F7FFC88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80" y="710956"/>
            <a:ext cx="30194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8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63F1C-1A93-3C79-6CF9-23447900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01917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Elitcit</a:t>
            </a:r>
            <a:r>
              <a:rPr lang="en-US" dirty="0"/>
              <a:t> the name of the characters in the pictures</a:t>
            </a:r>
            <a:br>
              <a:rPr lang="en-US" dirty="0"/>
            </a:br>
            <a:endParaRPr lang="en-US" dirty="0"/>
          </a:p>
        </p:txBody>
      </p:sp>
      <p:pic>
        <p:nvPicPr>
          <p:cNvPr id="4107" name="Picture 1">
            <a:extLst>
              <a:ext uri="{FF2B5EF4-FFF2-40B4-BE49-F238E27FC236}">
                <a16:creationId xmlns:a16="http://schemas.microsoft.com/office/drawing/2014/main" id="{F8307373-8424-927A-CAAC-D915BF4B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41" y="2660517"/>
            <a:ext cx="30194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1">
            <a:extLst>
              <a:ext uri="{FF2B5EF4-FFF2-40B4-BE49-F238E27FC236}">
                <a16:creationId xmlns:a16="http://schemas.microsoft.com/office/drawing/2014/main" id="{178BF46A-619E-89B6-E943-BFEBF811E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40" y="3972393"/>
            <a:ext cx="30194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46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571A8-06F4-F9B8-BB82-32E764F5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asks students to guess the answers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B3B7B7-E1B6-0FD6-DF7A-15AC14927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078739"/>
              </p:ext>
            </p:extLst>
          </p:nvPr>
        </p:nvGraphicFramePr>
        <p:xfrm>
          <a:off x="677863" y="1618938"/>
          <a:ext cx="8596312" cy="3991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6312">
                  <a:extLst>
                    <a:ext uri="{9D8B030D-6E8A-4147-A177-3AD203B41FA5}">
                      <a16:colId xmlns:a16="http://schemas.microsoft.com/office/drawing/2014/main" val="4028742110"/>
                    </a:ext>
                  </a:extLst>
                </a:gridCol>
              </a:tblGrid>
              <a:tr h="362324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000" dirty="0">
                          <a:effectLst/>
                        </a:rPr>
                        <a:t>+ T writes </a:t>
                      </a:r>
                      <a:r>
                        <a:rPr lang="en-US" sz="2000" dirty="0" err="1">
                          <a:effectLst/>
                        </a:rPr>
                        <a:t>Ss’guessing</a:t>
                      </a:r>
                      <a:r>
                        <a:rPr lang="en-US" sz="2000" dirty="0">
                          <a:effectLst/>
                        </a:rPr>
                        <a:t> on the board.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000" dirty="0">
                          <a:effectLst/>
                        </a:rPr>
                        <a:t>- Listen to the tape: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000" dirty="0">
                          <a:effectLst/>
                        </a:rPr>
                        <a:t>+  Play the recording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000" dirty="0">
                          <a:effectLst/>
                        </a:rPr>
                        <a:t>+ Play the recording again and get Ss to swap books with their partners.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000" dirty="0">
                          <a:effectLst/>
                        </a:rPr>
                        <a:t>+  Play the recording again to check answers together as a class. 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000" dirty="0">
                          <a:effectLst/>
                        </a:rPr>
                        <a:t>+ Write the answers on the board for Ss to correct their answers. Then checks Ss’ guessing.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000" dirty="0">
                          <a:effectLst/>
                        </a:rPr>
                        <a:t>-  Play the recording, sentence by sentence, for the class to listen and repeat in chorus. 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000" dirty="0">
                          <a:effectLst/>
                        </a:rPr>
                        <a:t>Key: 1.c    2. d    3. a    4. b</a:t>
                      </a:r>
                      <a:endParaRPr lang="en-US" sz="20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533463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3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493A079C-F0A6-9891-EC4C-F8CB6F0AF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855850"/>
            <a:ext cx="113952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Have Ss look at the pictures and identify food and drink in the pictures.</a:t>
            </a:r>
            <a:r>
              <a:rPr kumimoji="0" lang="en-GB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1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0281C0D6-CDD2-34E3-766E-2642733D2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30" y="1958733"/>
            <a:ext cx="4730272" cy="387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2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BF288C-B9DF-EB5D-2E15-A7BAA3BD6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098533"/>
              </p:ext>
            </p:extLst>
          </p:nvPr>
        </p:nvGraphicFramePr>
        <p:xfrm>
          <a:off x="677863" y="1514007"/>
          <a:ext cx="8596312" cy="3472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6312">
                  <a:extLst>
                    <a:ext uri="{9D8B030D-6E8A-4147-A177-3AD203B41FA5}">
                      <a16:colId xmlns:a16="http://schemas.microsoft.com/office/drawing/2014/main" val="100015369"/>
                    </a:ext>
                  </a:extLst>
                </a:gridCol>
              </a:tblGrid>
              <a:tr h="34721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000" dirty="0">
                          <a:effectLst/>
                        </a:rPr>
                        <a:t>+ Ask them what is missing in the answer (bread) 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000" dirty="0">
                          <a:effectLst/>
                        </a:rPr>
                        <a:t>+ Have Ss circle the correct options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000" dirty="0">
                          <a:effectLst/>
                        </a:rPr>
                        <a:t>+ Have Ss read the completed sentence in chorus.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000" dirty="0">
                          <a:effectLst/>
                        </a:rPr>
                        <a:t>-Have Ss work in pairs and circle the sentences 2, 3 and 4.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000" dirty="0">
                          <a:effectLst/>
                        </a:rPr>
                        <a:t>-  Invite pairs of pupils to stand up and read aloud the sentences.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000" dirty="0">
                          <a:effectLst/>
                        </a:rPr>
                        <a:t>-T gives feedbacks.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000" dirty="0">
                          <a:effectLst/>
                        </a:rPr>
                        <a:t>Key: 1. b    2. b    3. a    4. b </a:t>
                      </a:r>
                      <a:endParaRPr lang="en-US" sz="20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827128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66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99DF83-B3F3-8D66-3353-B3D6D7A87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635818"/>
              </p:ext>
            </p:extLst>
          </p:nvPr>
        </p:nvGraphicFramePr>
        <p:xfrm>
          <a:off x="677863" y="1259174"/>
          <a:ext cx="8596312" cy="3086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6312">
                  <a:extLst>
                    <a:ext uri="{9D8B030D-6E8A-4147-A177-3AD203B41FA5}">
                      <a16:colId xmlns:a16="http://schemas.microsoft.com/office/drawing/2014/main" val="1152425766"/>
                    </a:ext>
                  </a:extLst>
                </a:gridCol>
              </a:tblGrid>
              <a:tr h="308689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800" u="sng" dirty="0">
                          <a:effectLst/>
                        </a:rPr>
                        <a:t>Activity 3. </a:t>
                      </a:r>
                      <a:r>
                        <a:rPr lang="en-US" sz="2800" dirty="0">
                          <a:effectLst/>
                        </a:rPr>
                        <a:t>   Let’s play.</a:t>
                      </a:r>
                    </a:p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sz="2800" dirty="0">
                          <a:effectLst/>
                        </a:rPr>
                        <a:t>*Aims: Ss will be able to revise target words about food and drinks by playing the game Board race.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037176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9650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488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.VnTime</vt:lpstr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Monday, March 3rd, 2025  </vt:lpstr>
      <vt:lpstr>PowerPoint Presentation</vt:lpstr>
      <vt:lpstr>Elitcit the name of the characters in the pictures </vt:lpstr>
      <vt:lpstr>T asks students to guess the answers </vt:lpstr>
      <vt:lpstr>-   Have Ss look at the pictures and identify food and drink in the pictures.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3</cp:revision>
  <dcterms:created xsi:type="dcterms:W3CDTF">2025-03-21T10:49:24Z</dcterms:created>
  <dcterms:modified xsi:type="dcterms:W3CDTF">2025-03-21T11:33:28Z</dcterms:modified>
</cp:coreProperties>
</file>