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81" r:id="rId5"/>
    <p:sldId id="2631" r:id="rId6"/>
    <p:sldId id="285" r:id="rId7"/>
    <p:sldId id="286" r:id="rId8"/>
    <p:sldId id="282" r:id="rId9"/>
    <p:sldId id="260" r:id="rId10"/>
    <p:sldId id="287" r:id="rId11"/>
    <p:sldId id="283" r:id="rId12"/>
    <p:sldId id="26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0000"/>
    <a:srgbClr val="108539"/>
    <a:srgbClr val="F5B552"/>
    <a:srgbClr val="415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A041F-F443-4FBC-BD62-FF89689A8CE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BE70-233F-4A19-81FE-4919494F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4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5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5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0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8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8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0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8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6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2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5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8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3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9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1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8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9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9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4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5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497B5-29A4-42A7-AE85-62BCBEBAF7C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61287-E3E9-45F6-97B6-2652EB6C87D3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9158575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B6A71-7E4D-4643-AE90-05A9A0EB67B6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647" y="8257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9E6D17-B916-45DF-9470-60B4A21D12D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103494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78" r:id="rId14"/>
    <p:sldLayoutId id="2147483677" r:id="rId15"/>
    <p:sldLayoutId id="2147483676" r:id="rId16"/>
    <p:sldLayoutId id="2147483675" r:id="rId17"/>
    <p:sldLayoutId id="2147483674" r:id="rId18"/>
    <p:sldLayoutId id="2147483673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6" r:id="rId32"/>
    <p:sldLayoutId id="2147483657" r:id="rId33"/>
    <p:sldLayoutId id="2147483658" r:id="rId34"/>
    <p:sldLayoutId id="2147483659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0DD780-5499-434A-AC15-03E01C2B1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627529" y="1116829"/>
            <a:ext cx="4600575" cy="5741171"/>
          </a:xfrm>
          <a:prstGeom prst="rect">
            <a:avLst/>
          </a:prstGeom>
        </p:spPr>
      </p:pic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C6195EE1-B6F5-4ED7-9965-CED9078FD87F}"/>
              </a:ext>
            </a:extLst>
          </p:cNvPr>
          <p:cNvSpPr/>
          <p:nvPr/>
        </p:nvSpPr>
        <p:spPr>
          <a:xfrm>
            <a:off x="3872754" y="146701"/>
            <a:ext cx="8171200" cy="5091506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Google Shape;304;p20"/>
          <p:cNvSpPr txBox="1">
            <a:spLocks/>
          </p:cNvSpPr>
          <p:nvPr/>
        </p:nvSpPr>
        <p:spPr>
          <a:xfrm>
            <a:off x="3585029" y="256302"/>
            <a:ext cx="8055428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02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202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782" y="1234225"/>
            <a:ext cx="3918036" cy="10242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16506" y="2360797"/>
            <a:ext cx="665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Thiên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muôn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7627" y="3087129"/>
            <a:ext cx="671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3 –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Tiết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4621" y="4001273"/>
            <a:ext cx="421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</a:rPr>
              <a:t>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6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  <p:bldP spid="16" grpId="0"/>
      <p:bldP spid="18" grpId="0"/>
    </p:bldLst>
  </p:timing>
  <p:extLst>
    <p:ext uri="{E180D4A7-C9FB-4DFB-919C-405C955672EB}">
      <p14:showEvtLst xmlns:p14="http://schemas.microsoft.com/office/powerpoint/2010/main">
        <p14:playEvt time="9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52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79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3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71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67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64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6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61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rgbClr val="01C1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7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58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00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10310025" y="3861149"/>
            <a:ext cx="2401468" cy="2996851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 flipH="1">
            <a:off x="0" y="195370"/>
            <a:ext cx="5029564" cy="945689"/>
            <a:chOff x="3505019" y="358759"/>
            <a:chExt cx="5029564" cy="945689"/>
          </a:xfrm>
        </p:grpSpPr>
        <p:grpSp>
          <p:nvGrpSpPr>
            <p:cNvPr id="102" name="Group 101"/>
            <p:cNvGrpSpPr/>
            <p:nvPr/>
          </p:nvGrpSpPr>
          <p:grpSpPr>
            <a:xfrm>
              <a:off x="3505019" y="358759"/>
              <a:ext cx="5029564" cy="945689"/>
              <a:chOff x="2223365" y="2728526"/>
              <a:chExt cx="5029564" cy="945689"/>
            </a:xfrm>
          </p:grpSpPr>
          <p:grpSp>
            <p:nvGrpSpPr>
              <p:cNvPr id="104" name="组合 46"/>
              <p:cNvGrpSpPr/>
              <p:nvPr/>
            </p:nvGrpSpPr>
            <p:grpSpPr>
              <a:xfrm>
                <a:off x="2375766" y="2728526"/>
                <a:ext cx="4877163" cy="945689"/>
                <a:chOff x="3342327" y="1777845"/>
                <a:chExt cx="3463174" cy="671514"/>
              </a:xfrm>
            </p:grpSpPr>
            <p:sp>
              <p:nvSpPr>
                <p:cNvPr id="106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107" name="矩形 49"/>
                <p:cNvSpPr/>
                <p:nvPr/>
              </p:nvSpPr>
              <p:spPr>
                <a:xfrm>
                  <a:off x="3342327" y="1777845"/>
                  <a:ext cx="2903820" cy="671513"/>
                </a:xfrm>
                <a:prstGeom prst="rect">
                  <a:avLst/>
                </a:prstGeom>
                <a:solidFill>
                  <a:srgbClr val="FFE2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inpin heiti" charset="-122"/>
                    <a:ea typeface="inpin heiti" charset="-122"/>
                  </a:endParaRPr>
                </a:p>
              </p:txBody>
            </p:sp>
          </p:grpSp>
          <p:sp>
            <p:nvSpPr>
              <p:cNvPr id="105" name="Google Shape;697;p24"/>
              <p:cNvSpPr txBox="1">
                <a:spLocks/>
              </p:cNvSpPr>
              <p:nvPr/>
            </p:nvSpPr>
            <p:spPr>
              <a:xfrm>
                <a:off x="22233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Luyện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90" name="Rectangle 89"/>
          <p:cNvSpPr/>
          <p:nvPr/>
        </p:nvSpPr>
        <p:spPr>
          <a:xfrm>
            <a:off x="787733" y="3528782"/>
            <a:ext cx="88019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>
              <a:spcAft>
                <a:spcPts val="1200"/>
              </a:spcAft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7B895EE-1037-425E-BF37-242450123AE4}"/>
              </a:ext>
            </a:extLst>
          </p:cNvPr>
          <p:cNvSpPr/>
          <p:nvPr/>
        </p:nvSpPr>
        <p:spPr>
          <a:xfrm>
            <a:off x="287737" y="-2515384"/>
            <a:ext cx="11095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    V</a:t>
            </a:r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ʸt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Nȯʎ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Α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ʲp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δ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ắp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Ǉrɞʎ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Ǻ</a:t>
            </a:r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ền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  <a:p>
            <a:pPr algn="ctr"/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Bố</a:t>
            </a:r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Ǻùa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Ǻộ</a:t>
            </a:r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Ȥắɖ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Ǉrờ</a:t>
            </a:r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Τ΅ 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ǟ</a:t>
            </a:r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ênḑ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đất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800" b="1" dirty="0" err="1">
                <a:latin typeface="HP001" panose="020B0603050302020204" pitchFamily="34" charset="0"/>
                <a:ea typeface="HP001" panose="020B0603050302020204" pitchFamily="34" charset="0"/>
              </a:rPr>
              <a:t>ǻà</a:t>
            </a:r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Ἣ.</a:t>
            </a:r>
            <a:endParaRPr lang="en-US" sz="4800" b="1" dirty="0"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 algn="ctr"/>
            <a:r>
              <a:rPr lang="el-GR" sz="48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</a:rPr>
              <a:t>							</a:t>
            </a:r>
            <a:r>
              <a:rPr lang="el-GR" sz="4000" b="1" dirty="0">
                <a:latin typeface="HP001" panose="020B0603050302020204" pitchFamily="34" charset="0"/>
                <a:ea typeface="HP001" panose="020B0603050302020204" pitchFamily="34" charset="0"/>
              </a:rPr>
              <a:t>ϋ</a:t>
            </a:r>
            <a:r>
              <a:rPr lang="en-US" sz="4000" b="1" dirty="0">
                <a:latin typeface="HP001" panose="020B0603050302020204" pitchFamily="34" charset="0"/>
                <a:ea typeface="HP001" panose="020B0603050302020204" pitchFamily="34" charset="0"/>
              </a:rPr>
              <a:t>ɐ A</a:t>
            </a:r>
            <a:r>
              <a:rPr lang="el-GR" sz="4000" b="1" dirty="0">
                <a:latin typeface="HP001" panose="020B0603050302020204" pitchFamily="34" charset="0"/>
                <a:ea typeface="HP001" panose="020B0603050302020204" pitchFamily="34" charset="0"/>
              </a:rPr>
              <a:t>ζ </a:t>
            </a:r>
            <a:r>
              <a:rPr lang="en-US" sz="4000" b="1" dirty="0">
                <a:latin typeface="HP001" panose="020B0603050302020204" pitchFamily="34" charset="0"/>
                <a:ea typeface="HP001" panose="020B0603050302020204" pitchFamily="34" charset="0"/>
              </a:rPr>
              <a:t>ǥ</a:t>
            </a:r>
            <a:r>
              <a:rPr lang="el-GR" sz="4000" b="1" dirty="0"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4000" b="1" dirty="0" err="1">
                <a:latin typeface="HP001" panose="020B0603050302020204" pitchFamily="34" charset="0"/>
                <a:ea typeface="HP001" panose="020B0603050302020204" pitchFamily="34" charset="0"/>
              </a:rPr>
              <a:t>ɤȰ</a:t>
            </a:r>
            <a:r>
              <a:rPr lang="en-US" sz="40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40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endParaRPr lang="en-US" sz="4800" b="1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D90EB7-25E3-4DC1-BA4F-D79E9644C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18" y="1568869"/>
            <a:ext cx="11095682" cy="2645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Ô li">
            <a:extLst>
              <a:ext uri="{FF2B5EF4-FFF2-40B4-BE49-F238E27FC236}">
                <a16:creationId xmlns:a16="http://schemas.microsoft.com/office/drawing/2014/main" id="{86B7129C-C21C-41F4-B1EA-51AB778F31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9" y="1701649"/>
            <a:ext cx="11913499" cy="4123303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 flipH="1">
            <a:off x="0" y="195370"/>
            <a:ext cx="5029564" cy="945689"/>
            <a:chOff x="3505019" y="358759"/>
            <a:chExt cx="5029564" cy="945689"/>
          </a:xfrm>
        </p:grpSpPr>
        <p:grpSp>
          <p:nvGrpSpPr>
            <p:cNvPr id="102" name="Group 101"/>
            <p:cNvGrpSpPr/>
            <p:nvPr/>
          </p:nvGrpSpPr>
          <p:grpSpPr>
            <a:xfrm>
              <a:off x="3505019" y="358759"/>
              <a:ext cx="5029564" cy="945689"/>
              <a:chOff x="2223365" y="2728526"/>
              <a:chExt cx="5029564" cy="945689"/>
            </a:xfrm>
          </p:grpSpPr>
          <p:grpSp>
            <p:nvGrpSpPr>
              <p:cNvPr id="104" name="组合 46"/>
              <p:cNvGrpSpPr/>
              <p:nvPr/>
            </p:nvGrpSpPr>
            <p:grpSpPr>
              <a:xfrm>
                <a:off x="2375766" y="2728526"/>
                <a:ext cx="4877163" cy="945689"/>
                <a:chOff x="3342327" y="1777845"/>
                <a:chExt cx="3463174" cy="671514"/>
              </a:xfrm>
            </p:grpSpPr>
            <p:sp>
              <p:nvSpPr>
                <p:cNvPr id="106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107" name="矩形 49"/>
                <p:cNvSpPr/>
                <p:nvPr/>
              </p:nvSpPr>
              <p:spPr>
                <a:xfrm>
                  <a:off x="3342327" y="1777845"/>
                  <a:ext cx="2903820" cy="671513"/>
                </a:xfrm>
                <a:prstGeom prst="rect">
                  <a:avLst/>
                </a:prstGeom>
                <a:solidFill>
                  <a:srgbClr val="FFE2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inpin heiti" charset="-122"/>
                    <a:ea typeface="inpin heiti" charset="-122"/>
                  </a:endParaRPr>
                </a:p>
              </p:txBody>
            </p:sp>
          </p:grpSp>
          <p:sp>
            <p:nvSpPr>
              <p:cNvPr id="105" name="Google Shape;697;p24"/>
              <p:cNvSpPr txBox="1">
                <a:spLocks/>
              </p:cNvSpPr>
              <p:nvPr/>
            </p:nvSpPr>
            <p:spPr>
              <a:xfrm>
                <a:off x="22233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Luyện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93" name="TextBox 92"/>
          <p:cNvSpPr txBox="1"/>
          <p:nvPr/>
        </p:nvSpPr>
        <p:spPr>
          <a:xfrm>
            <a:off x="5212220" y="122398"/>
            <a:ext cx="376419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21234" y="5115457"/>
            <a:ext cx="3665429" cy="1722948"/>
            <a:chOff x="286640" y="3383419"/>
            <a:chExt cx="3665429" cy="1722948"/>
          </a:xfrm>
        </p:grpSpPr>
        <p:pic>
          <p:nvPicPr>
            <p:cNvPr id="95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0" y="3383419"/>
              <a:ext cx="1800649" cy="1722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Oval Callout 95"/>
            <p:cNvSpPr/>
            <p:nvPr/>
          </p:nvSpPr>
          <p:spPr>
            <a:xfrm>
              <a:off x="1933690" y="3501477"/>
              <a:ext cx="2018379" cy="923731"/>
            </a:xfrm>
            <a:prstGeom prst="wedgeEllipseCallout">
              <a:avLst>
                <a:gd name="adj1" fmla="val -51979"/>
                <a:gd name="adj2" fmla="val 60438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b="1" kern="0" baseline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Vở</a:t>
              </a:r>
              <a:r>
                <a:rPr lang="en-US" sz="20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tập</a:t>
              </a:r>
              <a:r>
                <a:rPr lang="en-US" sz="20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DE1C6F04-7D9B-49BE-99B3-ED934DA7A0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80" b="65088"/>
          <a:stretch/>
        </p:blipFill>
        <p:spPr>
          <a:xfrm>
            <a:off x="1480456" y="2440353"/>
            <a:ext cx="9455743" cy="923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EB4EB-E0E0-498F-8C27-E6F1FECB1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92" y="3364084"/>
            <a:ext cx="10486029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F7E24E-7F9F-410C-97D6-0935F97F1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0906" y="4247948"/>
            <a:ext cx="10382388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67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思想气泡: 云 2">
            <a:extLst>
              <a:ext uri="{FF2B5EF4-FFF2-40B4-BE49-F238E27FC236}">
                <a16:creationId xmlns:a16="http://schemas.microsoft.com/office/drawing/2014/main" id="{3D47A29A-702C-4DCE-A39E-C03F82B68443}"/>
              </a:ext>
            </a:extLst>
          </p:cNvPr>
          <p:cNvSpPr/>
          <p:nvPr/>
        </p:nvSpPr>
        <p:spPr>
          <a:xfrm>
            <a:off x="4315326" y="89745"/>
            <a:ext cx="7694831" cy="4464303"/>
          </a:xfrm>
          <a:prstGeom prst="cloudCallout">
            <a:avLst>
              <a:gd name="adj1" fmla="val -61868"/>
              <a:gd name="adj2" fmla="val 51987"/>
            </a:avLst>
          </a:prstGeom>
          <a:solidFill>
            <a:schemeClr val="bg1"/>
          </a:solidFill>
          <a:ln w="63500">
            <a:solidFill>
              <a:srgbClr val="F5B55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6CCC16-19CD-4DCE-8CD7-9A04C8A33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" y="2321897"/>
            <a:ext cx="4814351" cy="48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21" y="1028700"/>
            <a:ext cx="6764552" cy="2895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7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7" y="359595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4005052" y="771040"/>
              <a:ext cx="3872791" cy="3501643"/>
              <a:chOff x="4005053" y="589247"/>
              <a:chExt cx="3872791" cy="3501643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600" dirty="0">
                    <a:solidFill>
                      <a:srgbClr val="FF6600"/>
                    </a:solidFill>
                    <a:latin typeface="Coiny" panose="02000903060500060000" pitchFamily="2" charset="0"/>
                    <a:cs typeface="+mn-ea"/>
                    <a:sym typeface="+mn-lt"/>
                  </a:rPr>
                  <a:t>1</a:t>
                </a:r>
                <a:endParaRPr lang="zh-CN" altLang="en-US" sz="9600" dirty="0">
                  <a:solidFill>
                    <a:srgbClr val="FF6600"/>
                  </a:solidFill>
                  <a:latin typeface="Coiny" panose="02000903060500060000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4005053" y="1967232"/>
                <a:ext cx="387279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Luyện</a:t>
                </a:r>
                <a:r>
                  <a:rPr lang="en-US" sz="660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 </a:t>
                </a:r>
              </a:p>
              <a:p>
                <a:pPr algn="ctr"/>
                <a:r>
                  <a:rPr lang="en-US" sz="660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viết</a:t>
                </a:r>
                <a:r>
                  <a:rPr lang="en-US" sz="660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 </a:t>
                </a:r>
                <a:r>
                  <a:rPr lang="en-US" sz="660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chữ</a:t>
                </a:r>
                <a:endParaRPr lang="en-US" sz="660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35" y="1440160"/>
            <a:ext cx="3821502" cy="3821502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/>
          <p:nvPr/>
        </p:nvCxnSpPr>
        <p:spPr>
          <a:xfrm>
            <a:off x="6880682" y="2873829"/>
            <a:ext cx="0" cy="2292163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515718" y="3147625"/>
            <a:ext cx="18662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F40909"/>
                </a:solidFill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31545" y="5416220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ly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hơn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 flipV="1">
            <a:off x="3768869" y="5444190"/>
            <a:ext cx="2391989" cy="22174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2800" b="1" kern="0" dirty="0" err="1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91902" y="2567482"/>
            <a:ext cx="174599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  <a:stCxn id="169" idx="3"/>
            <a:endCxn id="4" idx="1"/>
          </p:cNvCxnSpPr>
          <p:nvPr/>
        </p:nvCxnSpPr>
        <p:spPr>
          <a:xfrm>
            <a:off x="2337894" y="3106091"/>
            <a:ext cx="1444541" cy="2448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247342" y="4184372"/>
            <a:ext cx="283122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đứng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969439"/>
            <a:ext cx="1676338" cy="68072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8317554" y="1244960"/>
            <a:ext cx="24400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móc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5453740" y="1829735"/>
            <a:ext cx="4083860" cy="209538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20;p5"/>
          <p:cNvGrpSpPr/>
          <p:nvPr/>
        </p:nvGrpSpPr>
        <p:grpSpPr>
          <a:xfrm>
            <a:off x="0" y="5748444"/>
            <a:ext cx="12192000" cy="1115227"/>
            <a:chOff x="0" y="4260525"/>
            <a:chExt cx="9144000" cy="887338"/>
          </a:xfrm>
        </p:grpSpPr>
        <p:sp>
          <p:nvSpPr>
            <p:cNvPr id="112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23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136;p5"/>
          <p:cNvGrpSpPr/>
          <p:nvPr/>
        </p:nvGrpSpPr>
        <p:grpSpPr>
          <a:xfrm>
            <a:off x="786130" y="5834261"/>
            <a:ext cx="10236961" cy="1063443"/>
            <a:chOff x="1046797" y="6114528"/>
            <a:chExt cx="7677721" cy="963749"/>
          </a:xfrm>
        </p:grpSpPr>
        <p:sp>
          <p:nvSpPr>
            <p:cNvPr id="128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2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33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7" name="Google Shape;147;p5"/>
          <p:cNvSpPr/>
          <p:nvPr/>
        </p:nvSpPr>
        <p:spPr>
          <a:xfrm rot="10800000">
            <a:off x="5388221" y="5873689"/>
            <a:ext cx="1079013" cy="282619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0783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39" name="Group 13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4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4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4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4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quan</a:t>
                </a:r>
                <a:r>
                  <a:rPr kumimoji="0" lang="en-US" sz="4400" b="1" i="0" u="none" strike="noStrike" kern="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sát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6931271" y="487400"/>
            <a:ext cx="3614056" cy="639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6600"/>
                </a:solidFill>
              </a:rPr>
              <a:t>Xem</a:t>
            </a:r>
            <a:r>
              <a:rPr lang="en-US" sz="3200" dirty="0">
                <a:solidFill>
                  <a:srgbClr val="FF6600"/>
                </a:solidFill>
              </a:rPr>
              <a:t> video </a:t>
            </a:r>
            <a:r>
              <a:rPr lang="en-US" sz="3200" dirty="0" err="1">
                <a:solidFill>
                  <a:srgbClr val="FF6600"/>
                </a:solidFill>
              </a:rPr>
              <a:t>nhé</a:t>
            </a:r>
            <a:r>
              <a:rPr lang="en-US" sz="3200" dirty="0">
                <a:solidFill>
                  <a:srgbClr val="FF6600"/>
                </a:solidFill>
              </a:rPr>
              <a:t>: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3C751D2-AEAF-42D2-B49F-E708C996F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7" y="1443372"/>
            <a:ext cx="3821502" cy="3821502"/>
          </a:xfrm>
          <a:prstGeom prst="rect">
            <a:avLst/>
          </a:prstGeom>
        </p:spPr>
      </p:pic>
      <p:pic>
        <p:nvPicPr>
          <p:cNvPr id="4" name="HƯỚNG DẪN VIẾT CHỮ HOA V  - -KIẾN THỨC TIỂU HỌC-">
            <a:hlinkClick r:id="" action="ppaction://media"/>
            <a:extLst>
              <a:ext uri="{FF2B5EF4-FFF2-40B4-BE49-F238E27FC236}">
                <a16:creationId xmlns:a16="http://schemas.microsoft.com/office/drawing/2014/main" id="{FAA2ACBB-EFC4-4D78-9846-91C72436A41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6233" y="1639623"/>
            <a:ext cx="6096000" cy="3429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231B5C-B7CD-46FB-9C9E-143CE6B90C55}"/>
              </a:ext>
            </a:extLst>
          </p:cNvPr>
          <p:cNvSpPr/>
          <p:nvPr/>
        </p:nvSpPr>
        <p:spPr>
          <a:xfrm>
            <a:off x="8285858" y="4792820"/>
            <a:ext cx="2318416" cy="472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2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61" y="582910"/>
            <a:ext cx="3821502" cy="3821502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4642" y="5171715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3116" y="5531035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446810" y="4320608"/>
            <a:ext cx="1981963" cy="24300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63" name="Straight Arrow Connector 162"/>
          <p:cNvCxnSpPr/>
          <p:nvPr/>
        </p:nvCxnSpPr>
        <p:spPr>
          <a:xfrm>
            <a:off x="6913308" y="2016579"/>
            <a:ext cx="0" cy="2292163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548344" y="2290375"/>
            <a:ext cx="18662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64171" y="4558970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 flipV="1">
            <a:off x="3801495" y="4586940"/>
            <a:ext cx="2391989" cy="22174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0" y="53438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V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3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12934" y="1710232"/>
            <a:ext cx="216918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đứng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  <a:stCxn id="169" idx="3"/>
            <a:endCxn id="4" idx="1"/>
          </p:cNvCxnSpPr>
          <p:nvPr/>
        </p:nvCxnSpPr>
        <p:spPr>
          <a:xfrm>
            <a:off x="2582118" y="2248841"/>
            <a:ext cx="1232943" cy="2448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26829" y="3327122"/>
            <a:ext cx="23374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85414" y="3112189"/>
            <a:ext cx="1676338" cy="68072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8366210" y="387710"/>
            <a:ext cx="24080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5486366" y="972485"/>
            <a:ext cx="4083860" cy="209538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DE4888-F102-45F7-BF7E-AFEC0ECC5F1F}"/>
              </a:ext>
            </a:extLst>
          </p:cNvPr>
          <p:cNvGrpSpPr/>
          <p:nvPr/>
        </p:nvGrpSpPr>
        <p:grpSpPr>
          <a:xfrm>
            <a:off x="8187852" y="3971274"/>
            <a:ext cx="2765936" cy="1896081"/>
            <a:chOff x="6865144" y="3555389"/>
            <a:chExt cx="2166889" cy="158811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46D0058-3D93-403F-8A18-3E2F094E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4AF2EC-4B7F-4661-84C1-C6454403BC57}"/>
                </a:ext>
              </a:extLst>
            </p:cNvPr>
            <p:cNvSpPr/>
            <p:nvPr/>
          </p:nvSpPr>
          <p:spPr>
            <a:xfrm>
              <a:off x="7039141" y="3907817"/>
              <a:ext cx="1818893" cy="1108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4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FD1C183-A4DC-48F2-8CA0-D3E901E94E6F}"/>
              </a:ext>
            </a:extLst>
          </p:cNvPr>
          <p:cNvGrpSpPr/>
          <p:nvPr/>
        </p:nvGrpSpPr>
        <p:grpSpPr>
          <a:xfrm>
            <a:off x="8543688" y="3948540"/>
            <a:ext cx="3453864" cy="1916372"/>
            <a:chOff x="621002" y="3227128"/>
            <a:chExt cx="3453864" cy="1916372"/>
          </a:xfrm>
        </p:grpSpPr>
        <p:pic>
          <p:nvPicPr>
            <p:cNvPr id="49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CBB37EC-91D0-48CE-B7C9-5821B55AD5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Callout 50">
              <a:extLst>
                <a:ext uri="{FF2B5EF4-FFF2-40B4-BE49-F238E27FC236}">
                  <a16:creationId xmlns:a16="http://schemas.microsoft.com/office/drawing/2014/main" id="{BD250B39-DA40-4D41-9112-970DD8822AF0}"/>
                </a:ext>
              </a:extLst>
            </p:cNvPr>
            <p:cNvSpPr/>
            <p:nvPr/>
          </p:nvSpPr>
          <p:spPr>
            <a:xfrm>
              <a:off x="2056487" y="3227128"/>
              <a:ext cx="2018379" cy="923731"/>
            </a:xfrm>
            <a:prstGeom prst="wedgeEllipseCallout">
              <a:avLst>
                <a:gd name="adj1" fmla="val -43485"/>
                <a:gd name="adj2" fmla="val 68686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09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7" y="359595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2556359" y="808570"/>
              <a:ext cx="6271059" cy="3323987"/>
              <a:chOff x="2556360" y="626777"/>
              <a:chExt cx="6271059" cy="3323987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469840" y="626777"/>
                <a:ext cx="8082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solidFill>
                      <a:srgbClr val="FF6600"/>
                    </a:solidFill>
                    <a:latin typeface="Coiny" panose="02000903060500060000" pitchFamily="2" charset="0"/>
                    <a:cs typeface="+mn-ea"/>
                    <a:sym typeface="+mn-lt"/>
                  </a:rPr>
                  <a:t>2</a:t>
                </a:r>
                <a:endParaRPr lang="zh-CN" altLang="en-US" sz="7200" dirty="0">
                  <a:solidFill>
                    <a:srgbClr val="FF6600"/>
                  </a:solidFill>
                  <a:latin typeface="Coiny" panose="02000903060500060000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2556360" y="1827106"/>
                <a:ext cx="627105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Viết</a:t>
                </a:r>
                <a:r>
                  <a:rPr lang="en-US" sz="660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 </a:t>
                </a:r>
              </a:p>
              <a:p>
                <a:pPr algn="ctr"/>
                <a:r>
                  <a:rPr lang="en-US" sz="660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câu</a:t>
                </a:r>
                <a:r>
                  <a:rPr lang="en-US" sz="660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 </a:t>
                </a:r>
                <a:r>
                  <a:rPr lang="en-US" sz="660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ứng</a:t>
                </a:r>
                <a:r>
                  <a:rPr lang="en-US" sz="660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 </a:t>
                </a:r>
                <a:r>
                  <a:rPr lang="en-US" sz="660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latin typeface="Coiny" panose="02000903060500060000" pitchFamily="2" charset="0"/>
                  </a:rPr>
                  <a:t>dụng</a:t>
                </a:r>
                <a:endParaRPr lang="en-US" sz="660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30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262;p9"/>
          <p:cNvGrpSpPr/>
          <p:nvPr/>
        </p:nvGrpSpPr>
        <p:grpSpPr>
          <a:xfrm>
            <a:off x="-343034" y="1776780"/>
            <a:ext cx="1211955" cy="3689195"/>
            <a:chOff x="-302850" y="325809"/>
            <a:chExt cx="1260396" cy="3409465"/>
          </a:xfrm>
        </p:grpSpPr>
        <p:sp>
          <p:nvSpPr>
            <p:cNvPr id="40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" name="Google Shape;277;p9"/>
          <p:cNvSpPr/>
          <p:nvPr/>
        </p:nvSpPr>
        <p:spPr>
          <a:xfrm>
            <a:off x="3466500" y="5695676"/>
            <a:ext cx="5669128" cy="1199616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" name="Google Shape;278;p9"/>
          <p:cNvGrpSpPr/>
          <p:nvPr/>
        </p:nvGrpSpPr>
        <p:grpSpPr>
          <a:xfrm>
            <a:off x="8137613" y="5429773"/>
            <a:ext cx="4069569" cy="1428244"/>
            <a:chOff x="6091830" y="3908407"/>
            <a:chExt cx="3052177" cy="1235105"/>
          </a:xfrm>
        </p:grpSpPr>
        <p:sp>
          <p:nvSpPr>
            <p:cNvPr id="54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" name="Google Shape;281;p9"/>
          <p:cNvGrpSpPr/>
          <p:nvPr/>
        </p:nvGrpSpPr>
        <p:grpSpPr>
          <a:xfrm>
            <a:off x="-15171" y="5202167"/>
            <a:ext cx="5081812" cy="1693145"/>
            <a:chOff x="0" y="3707300"/>
            <a:chExt cx="3811359" cy="1464184"/>
          </a:xfrm>
        </p:grpSpPr>
        <p:sp>
          <p:nvSpPr>
            <p:cNvPr id="57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-3994" y="241541"/>
            <a:ext cx="4877163" cy="945689"/>
            <a:chOff x="3657419" y="358759"/>
            <a:chExt cx="4877163" cy="94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62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64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65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inpin heiti" charset="-122"/>
                    <a:ea typeface="inpin heiti" charset="-122"/>
                  </a:endParaRPr>
                </a:p>
              </p:txBody>
            </p:sp>
          </p:grpSp>
          <p:sp>
            <p:nvSpPr>
              <p:cNvPr id="63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18940" y="3394019"/>
            <a:ext cx="10699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Ý </a:t>
            </a:r>
            <a:r>
              <a:rPr lang="en-US" sz="4800" b="1" u="sng" dirty="0" err="1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nghĩa</a:t>
            </a:r>
            <a:r>
              <a:rPr lang="en-US" sz="4800" b="1" u="sng" dirty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C</a:t>
            </a:r>
            <a:r>
              <a:rPr lang="vi-VN" sz="48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hỉ người học giỏi, thông minh tài hoa.</a:t>
            </a:r>
            <a:endParaRPr lang="en-US" sz="4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616B658-37A5-4D2E-B9D1-C7F3ECB50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79" y="1515645"/>
            <a:ext cx="2340166" cy="2340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BC5B8-90B9-4CD1-8064-DCE1C0AE2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479" y="2054021"/>
            <a:ext cx="6200169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83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30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40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54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57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-3994" y="241541"/>
            <a:ext cx="4877163" cy="945689"/>
            <a:chOff x="3657419" y="358759"/>
            <a:chExt cx="4877163" cy="94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62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64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65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inpin heiti" charset="-122"/>
                    <a:ea typeface="inpin heiti" charset="-122"/>
                  </a:endParaRPr>
                </a:p>
              </p:txBody>
            </p:sp>
          </p:grpSp>
          <p:sp>
            <p:nvSpPr>
              <p:cNvPr id="63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pic>
        <p:nvPicPr>
          <p:cNvPr id="66" name="Picture 2" descr="Bảng Gỗ Học Sinh Hồng Hà 34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631962" y="1848134"/>
            <a:ext cx="7320843" cy="50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6BAD3DD-D744-4A4E-B551-B661F37C26F8}"/>
              </a:ext>
            </a:extLst>
          </p:cNvPr>
          <p:cNvSpPr txBox="1"/>
          <p:nvPr/>
        </p:nvSpPr>
        <p:spPr>
          <a:xfrm>
            <a:off x="4552264" y="-1713283"/>
            <a:ext cx="6199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4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400" b="1" dirty="0" err="1">
                <a:latin typeface="HP001" panose="020B0603050302020204" pitchFamily="34" charset="0"/>
                <a:ea typeface="HP001" panose="020B0603050302020204" pitchFamily="34" charset="0"/>
              </a:rPr>
              <a:t>VɞȰ</a:t>
            </a:r>
            <a:r>
              <a:rPr lang="en-US" sz="54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5400" b="1" dirty="0" err="1">
                <a:latin typeface="HP001" panose="020B0603050302020204" pitchFamily="34" charset="0"/>
                <a:ea typeface="HP001" panose="020B0603050302020204" pitchFamily="34" charset="0"/>
              </a:rPr>
              <a:t>ẘa</a:t>
            </a:r>
            <a:r>
              <a:rPr lang="el-GR" sz="5400" b="1" dirty="0">
                <a:latin typeface="HP001" panose="020B0603050302020204" pitchFamily="34" charset="0"/>
                <a:ea typeface="HP001" panose="020B0603050302020204" pitchFamily="34" charset="0"/>
              </a:rPr>
              <a:t>Ἣ ε</a:t>
            </a:r>
            <a:r>
              <a:rPr lang="en-US" sz="5400" b="1" dirty="0">
                <a:latin typeface="HP001" panose="020B0603050302020204" pitchFamily="34" charset="0"/>
                <a:ea typeface="HP001" panose="020B0603050302020204" pitchFamily="34" charset="0"/>
              </a:rPr>
              <a:t>ữ </a:t>
            </a:r>
            <a:r>
              <a:rPr lang="en-US" sz="5400" b="1" dirty="0" err="1">
                <a:latin typeface="HP001" panose="020B0603050302020204" pitchFamily="34" charset="0"/>
                <a:ea typeface="HP001" panose="020B0603050302020204" pitchFamily="34" charset="0"/>
              </a:rPr>
              <a:t>Ǉố</a:t>
            </a:r>
            <a:r>
              <a:rPr lang="el-GR" sz="5400" b="1" dirty="0">
                <a:latin typeface="HP001" panose="020B0603050302020204" pitchFamily="34" charset="0"/>
                <a:ea typeface="HP001" panose="020B0603050302020204" pitchFamily="34" charset="0"/>
              </a:rPr>
              <a:t>Τή. </a:t>
            </a:r>
            <a:endParaRPr lang="en-US" sz="5400" b="1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EF772-8489-4315-BD60-8FBD5171A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200" y="491492"/>
            <a:ext cx="6200169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B8D8F-6C98-475C-A984-4429C7FAA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613" y="4024501"/>
            <a:ext cx="620016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9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: Shape 24">
            <a:extLst>
              <a:ext uri="{FF2B5EF4-FFF2-40B4-BE49-F238E27FC236}">
                <a16:creationId xmlns:a16="http://schemas.microsoft.com/office/drawing/2014/main" id="{C6195EE1-B6F5-4ED7-9965-CED9078FD87F}"/>
              </a:ext>
            </a:extLst>
          </p:cNvPr>
          <p:cNvSpPr/>
          <p:nvPr/>
        </p:nvSpPr>
        <p:spPr>
          <a:xfrm>
            <a:off x="217239" y="373259"/>
            <a:ext cx="11696700" cy="6246725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25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4EB47CB-FD17-4E33-A617-87A808A77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3" t="25076" r="46323" b="26923"/>
          <a:stretch/>
        </p:blipFill>
        <p:spPr>
          <a:xfrm>
            <a:off x="993750" y="1826054"/>
            <a:ext cx="9906000" cy="348048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 flipH="1">
            <a:off x="0" y="122398"/>
            <a:ext cx="4877163" cy="945689"/>
            <a:chOff x="3657419" y="358759"/>
            <a:chExt cx="4877163" cy="945689"/>
          </a:xfrm>
        </p:grpSpPr>
        <p:grpSp>
          <p:nvGrpSpPr>
            <p:cNvPr id="29" name="Group 2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3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3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3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inpin heiti" charset="-122"/>
                    <a:ea typeface="inpin heiti" charset="-122"/>
                  </a:endParaRPr>
                </a:p>
              </p:txBody>
            </p:sp>
          </p:grpSp>
          <p:sp>
            <p:nvSpPr>
              <p:cNvPr id="3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674323" y="92021"/>
            <a:ext cx="376419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43" name="Oval 42"/>
          <p:cNvSpPr/>
          <p:nvPr/>
        </p:nvSpPr>
        <p:spPr>
          <a:xfrm>
            <a:off x="7719839" y="3168862"/>
            <a:ext cx="414062" cy="4249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45" idx="2"/>
            <a:endCxn id="43" idx="0"/>
          </p:cNvCxnSpPr>
          <p:nvPr/>
        </p:nvCxnSpPr>
        <p:spPr>
          <a:xfrm>
            <a:off x="5843235" y="2109930"/>
            <a:ext cx="2083635" cy="1058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06132" y="1155823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</a:p>
        </p:txBody>
      </p:sp>
      <p:sp>
        <p:nvSpPr>
          <p:cNvPr id="55" name="Oval 54"/>
          <p:cNvSpPr/>
          <p:nvPr/>
        </p:nvSpPr>
        <p:spPr>
          <a:xfrm>
            <a:off x="9102763" y="3018358"/>
            <a:ext cx="414062" cy="460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7" idx="2"/>
            <a:endCxn id="55" idx="0"/>
          </p:cNvCxnSpPr>
          <p:nvPr/>
        </p:nvCxnSpPr>
        <p:spPr>
          <a:xfrm>
            <a:off x="9001418" y="2260390"/>
            <a:ext cx="308376" cy="7579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64315" y="1306283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832080" y="4143896"/>
            <a:ext cx="2309859" cy="2476088"/>
            <a:chOff x="286641" y="2630278"/>
            <a:chExt cx="2309859" cy="2476088"/>
          </a:xfrm>
        </p:grpSpPr>
        <p:pic>
          <p:nvPicPr>
            <p:cNvPr id="62" name="Picture 2" descr="Cute girl cartoon writing on a book Royalty Free Vector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Oval Callout 62"/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b="1" kern="0" baseline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Vở</a:t>
              </a:r>
              <a:r>
                <a:rPr lang="en-US" sz="20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tập</a:t>
              </a:r>
              <a:r>
                <a:rPr lang="en-US" sz="2000" b="1" kern="0" dirty="0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rgbClr val="43434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  <p:bldP spid="43" grpId="0" animBg="1"/>
      <p:bldP spid="45" grpId="0"/>
      <p:bldP spid="55" grpId="0" animBg="1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719371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238</Words>
  <Application>Microsoft Office PowerPoint</Application>
  <PresentationFormat>Widescreen</PresentationFormat>
  <Paragraphs>54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Coiny</vt:lpstr>
      <vt:lpstr>HP001</vt:lpstr>
      <vt:lpstr>inpin heiti</vt:lpstr>
      <vt:lpstr>Odibee Sans</vt:lpstr>
      <vt:lpstr>Pacifico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23</cp:revision>
  <dcterms:created xsi:type="dcterms:W3CDTF">2021-03-19T08:33:11Z</dcterms:created>
  <dcterms:modified xsi:type="dcterms:W3CDTF">2025-02-25T08:03:34Z</dcterms:modified>
</cp:coreProperties>
</file>