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71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3" r:id="rId13"/>
    <p:sldId id="264" r:id="rId14"/>
    <p:sldId id="268" r:id="rId15"/>
    <p:sldId id="266" r:id="rId16"/>
    <p:sldId id="267" r:id="rId17"/>
    <p:sldId id="269" r:id="rId18"/>
    <p:sldId id="270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105-19EA-4CDA-B1B5-D3C1BD5790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168C-EBF8-4B7E-B1E5-B65A58EF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6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105-19EA-4CDA-B1B5-D3C1BD5790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168C-EBF8-4B7E-B1E5-B65A58EF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3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105-19EA-4CDA-B1B5-D3C1BD5790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168C-EBF8-4B7E-B1E5-B65A58EF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0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105-19EA-4CDA-B1B5-D3C1BD5790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168C-EBF8-4B7E-B1E5-B65A58EF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9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105-19EA-4CDA-B1B5-D3C1BD5790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168C-EBF8-4B7E-B1E5-B65A58EF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7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105-19EA-4CDA-B1B5-D3C1BD5790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168C-EBF8-4B7E-B1E5-B65A58EF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7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105-19EA-4CDA-B1B5-D3C1BD5790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168C-EBF8-4B7E-B1E5-B65A58EF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0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105-19EA-4CDA-B1B5-D3C1BD5790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168C-EBF8-4B7E-B1E5-B65A58EF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0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105-19EA-4CDA-B1B5-D3C1BD5790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168C-EBF8-4B7E-B1E5-B65A58EF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0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105-19EA-4CDA-B1B5-D3C1BD5790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168C-EBF8-4B7E-B1E5-B65A58EF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7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105-19EA-4CDA-B1B5-D3C1BD5790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168C-EBF8-4B7E-B1E5-B65A58EF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4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77105-19EA-4CDA-B1B5-D3C1BD5790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168C-EBF8-4B7E-B1E5-B65A58EF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3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59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32441"/>
            <a:ext cx="105156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vi-VN" altLang="zh-CN" sz="3600" b="1" cap="all">
                <a:ln w="38100">
                  <a:noFill/>
                </a:ln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timen MT (Body)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TRƯỜNG TIỂU HỌC </a:t>
            </a:r>
            <a:r>
              <a:rPr lang="en-US" altLang="zh-CN" sz="3600" b="1" cap="all" smtClean="0">
                <a:ln w="38100">
                  <a:noFill/>
                </a:ln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timen MT (Body)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hòa thắng 1</a:t>
            </a:r>
            <a:endParaRPr lang="zh-CN" altLang="en-US" sz="3600" b="1" cap="all" dirty="0">
              <a:ln w="38100">
                <a:noFill/>
              </a:ln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latin typeface="timen MT (Body)"/>
              <a:ea typeface="Microsoft JhengHei UI Light" panose="020B0304030504040204" pitchFamily="34" charset="-120"/>
              <a:cs typeface="Arial" panose="020B0604020202020204" pitchFamily="34" charset="0"/>
              <a:sym typeface="+mn-lt"/>
            </a:endParaRPr>
          </a:p>
        </p:txBody>
      </p:sp>
      <p:sp>
        <p:nvSpPr>
          <p:cNvPr id="6" name="矩形 259"/>
          <p:cNvSpPr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515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endParaRPr lang="vi-VN" altLang="zh-CN" sz="6600" b="1" cap="all" smtClean="0">
              <a:ln w="38100">
                <a:noFill/>
              </a:ln>
              <a:solidFill>
                <a:srgbClr val="FF0000"/>
              </a:soli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latin typeface="timen MT (Body)"/>
              <a:ea typeface="方正黑体简体" panose="03000509000000000000" pitchFamily="65" charset="-122"/>
              <a:cs typeface="Arial" panose="020B0604020202020204" pitchFamily="34" charset="0"/>
              <a:sym typeface="+mn-lt"/>
            </a:endParaRPr>
          </a:p>
          <a:p>
            <a:pPr algn="ctr">
              <a:buNone/>
            </a:pPr>
            <a:r>
              <a:rPr lang="en-US" altLang="zh-CN" sz="6600" b="1" cap="all" smtClean="0">
                <a:ln w="38100">
                  <a:noFill/>
                </a:ln>
                <a:solidFill>
                  <a:srgbClr val="FF0000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timen MT (Body)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Lớp</a:t>
            </a:r>
            <a:r>
              <a:rPr lang="vi-VN" altLang="zh-CN" sz="6600" b="1" cap="all">
                <a:ln w="38100">
                  <a:noFill/>
                </a:ln>
                <a:solidFill>
                  <a:srgbClr val="FF0000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timen MT (Body)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:</a:t>
            </a:r>
            <a:r>
              <a:rPr lang="en-US" altLang="zh-CN" sz="6600" b="1" cap="all">
                <a:ln w="38100">
                  <a:noFill/>
                </a:ln>
                <a:solidFill>
                  <a:srgbClr val="FF0000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timen MT (Body)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6600" b="1" cap="all" smtClean="0">
                <a:ln w="38100">
                  <a:noFill/>
                </a:ln>
                <a:solidFill>
                  <a:srgbClr val="FF0000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timen MT (Body)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2</a:t>
            </a:r>
            <a:r>
              <a:rPr lang="en-US" altLang="zh-CN" sz="6600" b="1" cap="all">
                <a:ln w="38100">
                  <a:noFill/>
                </a:ln>
                <a:solidFill>
                  <a:srgbClr val="FF0000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timen MT (Body)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C</a:t>
            </a:r>
            <a:endParaRPr lang="zh-CN" altLang="en-US" sz="5400" b="1" cap="all" dirty="0">
              <a:ln w="38100">
                <a:noFill/>
              </a:ln>
              <a:solidFill>
                <a:srgbClr val="FF0000"/>
              </a:soli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latin typeface="timen MT (Body)"/>
              <a:ea typeface="Microsoft JhengHei UI Light" panose="020B0304030504040204" pitchFamily="34" charset="-120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086064" y="4611107"/>
            <a:ext cx="5772150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endParaRPr lang="vi-VN" altLang="zh-CN" sz="2700" b="1" cap="all" smtClean="0">
              <a:ln w="38100">
                <a:noFill/>
              </a:ln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latin typeface="timen MT (Body)"/>
              <a:ea typeface="方正黑体简体" panose="03000509000000000000" pitchFamily="65" charset="-122"/>
              <a:cs typeface="Arial" panose="020B0604020202020204" pitchFamily="34" charset="0"/>
              <a:sym typeface="+mn-lt"/>
            </a:endParaRPr>
          </a:p>
          <a:p>
            <a:pPr algn="ctr">
              <a:buNone/>
            </a:pPr>
            <a:r>
              <a:rPr lang="vi-VN" altLang="zh-CN" sz="2700" b="1" cap="all" smtClean="0">
                <a:ln w="38100">
                  <a:noFill/>
                </a:ln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timen MT (Body)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Giáo </a:t>
            </a:r>
            <a:r>
              <a:rPr lang="vi-VN" altLang="zh-CN" sz="2700" b="1" cap="all">
                <a:ln w="38100">
                  <a:noFill/>
                </a:ln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timen MT (Body)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viên:</a:t>
            </a:r>
            <a:r>
              <a:rPr lang="en-US" altLang="zh-CN" sz="2700" b="1" cap="all">
                <a:ln w="38100">
                  <a:noFill/>
                </a:ln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timen MT (Body)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700" b="1" cap="all" smtClean="0">
                <a:ln w="38100">
                  <a:noFill/>
                </a:ln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timen MT (Body)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ĐẶNG THỊ THU HIỀN</a:t>
            </a:r>
            <a:endParaRPr lang="zh-CN" altLang="en-US" sz="2700" b="1" cap="all" dirty="0">
              <a:ln w="38100">
                <a:noFill/>
              </a:ln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latin typeface="timen MT (Body)"/>
              <a:ea typeface="Microsoft JhengHei UI Light" panose="020B0304030504040204" pitchFamily="34" charset="-12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7A3DC617-79D2-4121-AF35-860E13FAA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" y="0"/>
            <a:ext cx="11795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337" y="106973"/>
            <a:ext cx="8109857" cy="516301"/>
          </a:xfrm>
        </p:spPr>
        <p:txBody>
          <a:bodyPr>
            <a:normAutofit fontScale="90000"/>
          </a:bodyPr>
          <a:lstStyle/>
          <a:p>
            <a:r>
              <a:rPr lang="en-US" sz="3200" b="1"/>
              <a:t>Số?</a:t>
            </a:r>
          </a:p>
        </p:txBody>
      </p:sp>
      <p:sp>
        <p:nvSpPr>
          <p:cNvPr id="4" name="Oval 3"/>
          <p:cNvSpPr/>
          <p:nvPr/>
        </p:nvSpPr>
        <p:spPr>
          <a:xfrm>
            <a:off x="394063" y="35445"/>
            <a:ext cx="653143" cy="5878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smtClean="0"/>
              <a:t>4</a:t>
            </a:r>
            <a:endParaRPr lang="en-US" sz="3200" b="1"/>
          </a:p>
        </p:txBody>
      </p:sp>
      <p:pic>
        <p:nvPicPr>
          <p:cNvPr id="5122" name="Picture 2" descr="Giải Toán lớp 2 Tập 2 trang 55, 56, 57, 58 Em làm được những gì | Giải bài tập Toán lớp 2 Chân trời sáng tạo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3273"/>
            <a:ext cx="12192000" cy="582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01291" y="901337"/>
            <a:ext cx="1071154" cy="18549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smtClean="0">
                <a:solidFill>
                  <a:srgbClr val="FF0000"/>
                </a:solidFill>
              </a:rPr>
              <a:t>908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63885" y="901337"/>
            <a:ext cx="1071154" cy="18549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smtClean="0">
                <a:solidFill>
                  <a:srgbClr val="FF0000"/>
                </a:solidFill>
              </a:rPr>
              <a:t>910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28262" y="901337"/>
            <a:ext cx="1071154" cy="18549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smtClean="0">
                <a:solidFill>
                  <a:srgbClr val="FF0000"/>
                </a:solidFill>
              </a:rPr>
              <a:t>914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763794" y="901337"/>
            <a:ext cx="1071154" cy="18549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smtClean="0">
                <a:solidFill>
                  <a:srgbClr val="FF0000"/>
                </a:solidFill>
              </a:rPr>
              <a:t>920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01291" y="4036422"/>
            <a:ext cx="1071154" cy="18549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smtClean="0">
                <a:solidFill>
                  <a:srgbClr val="FF0000"/>
                </a:solidFill>
              </a:rPr>
              <a:t>420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28262" y="4036422"/>
            <a:ext cx="1071154" cy="18549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smtClean="0">
                <a:solidFill>
                  <a:srgbClr val="FF0000"/>
                </a:solidFill>
              </a:rPr>
              <a:t>435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77792" y="4036422"/>
            <a:ext cx="1071154" cy="18549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smtClean="0">
                <a:solidFill>
                  <a:srgbClr val="FF0000"/>
                </a:solidFill>
              </a:rPr>
              <a:t>440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763794" y="4036422"/>
            <a:ext cx="1071154" cy="18549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smtClean="0">
                <a:solidFill>
                  <a:srgbClr val="FF0000"/>
                </a:solidFill>
              </a:rPr>
              <a:t>450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1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898" y="101260"/>
            <a:ext cx="10515600" cy="562338"/>
          </a:xfrm>
        </p:spPr>
        <p:txBody>
          <a:bodyPr>
            <a:normAutofit/>
          </a:bodyPr>
          <a:lstStyle/>
          <a:p>
            <a:r>
              <a:rPr lang="en-US" sz="3200" b="1"/>
              <a:t>Chọn thẻ số thích hợp cho mỗi cây.</a:t>
            </a:r>
          </a:p>
        </p:txBody>
      </p:sp>
      <p:pic>
        <p:nvPicPr>
          <p:cNvPr id="6146" name="Picture 2" descr="Giải Toán lớp 2 Tập 2 trang 55, 56, 57, 58 Em làm được những gì | Giải bài tập Toán lớp 2 Chân trời sáng tạo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652"/>
            <a:ext cx="12191999" cy="56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94063" y="35445"/>
            <a:ext cx="653143" cy="5878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smtClean="0"/>
              <a:t>5</a:t>
            </a:r>
            <a:endParaRPr lang="en-US" sz="3200" b="1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90898" y="3349987"/>
            <a:ext cx="899159" cy="56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200" b="1" smtClean="0">
                <a:solidFill>
                  <a:srgbClr val="FF0000"/>
                </a:solidFill>
              </a:rPr>
              <a:t>698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85012" y="3349987"/>
            <a:ext cx="899159" cy="56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200" b="1" smtClean="0">
                <a:solidFill>
                  <a:srgbClr val="FF0000"/>
                </a:solidFill>
              </a:rPr>
              <a:t>700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79967" y="3342820"/>
            <a:ext cx="899159" cy="56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200" b="1" smtClean="0">
                <a:solidFill>
                  <a:srgbClr val="FF0000"/>
                </a:solidFill>
              </a:rPr>
              <a:t>701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41028" y="3349987"/>
            <a:ext cx="899159" cy="56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200" b="1" smtClean="0">
                <a:solidFill>
                  <a:srgbClr val="FF0000"/>
                </a:solidFill>
              </a:rPr>
              <a:t>704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040187" y="3349987"/>
            <a:ext cx="899159" cy="56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200" b="1" smtClean="0">
                <a:solidFill>
                  <a:srgbClr val="FF0000"/>
                </a:solidFill>
              </a:rPr>
              <a:t>705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939346" y="3335653"/>
            <a:ext cx="899159" cy="56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200" b="1" smtClean="0">
                <a:solidFill>
                  <a:srgbClr val="FF0000"/>
                </a:solidFill>
              </a:rPr>
              <a:t>706</a:t>
            </a:r>
            <a:endParaRPr lang="en-US" sz="3200" b="1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33749" y="3616822"/>
            <a:ext cx="5107577" cy="14123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91173" y="3807824"/>
            <a:ext cx="38373" cy="122137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918065" y="3513909"/>
            <a:ext cx="4285157" cy="151529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9496697" y="3808460"/>
            <a:ext cx="25717" cy="118155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69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sz="3200" smtClean="0"/>
              <a:t> </a:t>
            </a:r>
            <a:r>
              <a:rPr lang="vi-VN" sz="4400" smtClean="0"/>
              <a:t>597</a:t>
            </a:r>
            <a:r>
              <a:rPr lang="vi-VN" sz="3200" smtClean="0"/>
              <a:t>   .?.</a:t>
            </a:r>
            <a:r>
              <a:rPr lang="en-US" sz="4400" smtClean="0"/>
              <a:t> </a:t>
            </a:r>
            <a:r>
              <a:rPr lang="vi-VN" sz="4400" smtClean="0"/>
              <a:t> </a:t>
            </a:r>
            <a:r>
              <a:rPr lang="en-US" sz="4400" smtClean="0"/>
              <a:t>603</a:t>
            </a:r>
            <a:r>
              <a:rPr lang="en-US" sz="4400"/>
              <a:t> </a:t>
            </a:r>
            <a:r>
              <a:rPr lang="en-US" sz="4400" smtClean="0"/>
              <a:t> </a:t>
            </a:r>
            <a:r>
              <a:rPr lang="en-US" sz="4400"/>
              <a:t>                </a:t>
            </a:r>
            <a:r>
              <a:rPr lang="en-US" sz="4400" smtClean="0"/>
              <a:t>450 </a:t>
            </a:r>
            <a:r>
              <a:rPr lang="vi-VN" sz="4400" smtClean="0"/>
              <a:t> </a:t>
            </a:r>
            <a:r>
              <a:rPr lang="vi-VN" sz="3200" smtClean="0"/>
              <a:t>.?. </a:t>
            </a:r>
            <a:r>
              <a:rPr lang="en-US" sz="4400" smtClean="0"/>
              <a:t> </a:t>
            </a:r>
            <a:r>
              <a:rPr lang="en-US" sz="4400"/>
              <a:t>400 + </a:t>
            </a:r>
            <a:r>
              <a:rPr lang="en-US" sz="4400" smtClean="0"/>
              <a:t>50</a:t>
            </a:r>
            <a:endParaRPr lang="vi-VN" sz="4400" smtClean="0"/>
          </a:p>
          <a:p>
            <a:pPr marL="0" indent="0">
              <a:buNone/>
            </a:pPr>
            <a:endParaRPr lang="en-US" sz="4400"/>
          </a:p>
          <a:p>
            <a:pPr marL="0" indent="0">
              <a:buNone/>
            </a:pPr>
            <a:r>
              <a:rPr lang="vi-VN" sz="3200" smtClean="0"/>
              <a:t> </a:t>
            </a:r>
            <a:r>
              <a:rPr lang="vi-VN" sz="4400" smtClean="0"/>
              <a:t>826</a:t>
            </a:r>
            <a:r>
              <a:rPr lang="vi-VN" sz="3200" smtClean="0"/>
              <a:t>  .?.</a:t>
            </a:r>
            <a:r>
              <a:rPr lang="en-US" sz="4400" smtClean="0"/>
              <a:t> </a:t>
            </a:r>
            <a:r>
              <a:rPr lang="vi-VN" sz="4400" smtClean="0"/>
              <a:t> </a:t>
            </a:r>
            <a:r>
              <a:rPr lang="en-US" sz="4400" smtClean="0"/>
              <a:t>818</a:t>
            </a:r>
            <a:r>
              <a:rPr lang="en-US" sz="4400"/>
              <a:t>                  </a:t>
            </a:r>
            <a:r>
              <a:rPr lang="vi-VN" sz="4400" smtClean="0"/>
              <a:t> </a:t>
            </a:r>
            <a:r>
              <a:rPr lang="en-US" sz="4400" smtClean="0"/>
              <a:t>405 </a:t>
            </a:r>
            <a:r>
              <a:rPr lang="vi-VN" sz="4400" smtClean="0"/>
              <a:t> </a:t>
            </a:r>
            <a:r>
              <a:rPr lang="vi-VN" sz="3200" smtClean="0"/>
              <a:t>.?. </a:t>
            </a:r>
            <a:r>
              <a:rPr lang="en-US" sz="4400" smtClean="0"/>
              <a:t> </a:t>
            </a:r>
            <a:r>
              <a:rPr lang="en-US" sz="4400"/>
              <a:t>400 + </a:t>
            </a:r>
            <a:r>
              <a:rPr lang="en-US" sz="4400" smtClean="0"/>
              <a:t>5</a:t>
            </a:r>
            <a:endParaRPr lang="vi-VN" sz="4400" smtClean="0"/>
          </a:p>
          <a:p>
            <a:pPr marL="0" indent="0">
              <a:buNone/>
            </a:pPr>
            <a:endParaRPr lang="en-US" sz="4400"/>
          </a:p>
          <a:p>
            <a:pPr marL="0" indent="0">
              <a:buNone/>
            </a:pPr>
            <a:r>
              <a:rPr lang="en-US" sz="4400"/>
              <a:t>654 </a:t>
            </a:r>
            <a:r>
              <a:rPr lang="vi-VN" sz="4400" smtClean="0"/>
              <a:t> </a:t>
            </a:r>
            <a:r>
              <a:rPr lang="vi-VN" sz="3200" smtClean="0"/>
              <a:t>.?.</a:t>
            </a:r>
            <a:r>
              <a:rPr lang="en-US" sz="4400" smtClean="0"/>
              <a:t> </a:t>
            </a:r>
            <a:r>
              <a:rPr lang="vi-VN" sz="4400" smtClean="0"/>
              <a:t> </a:t>
            </a:r>
            <a:r>
              <a:rPr lang="en-US" sz="4400" smtClean="0"/>
              <a:t>659</a:t>
            </a:r>
            <a:r>
              <a:rPr lang="en-US" sz="4400"/>
              <a:t>                  </a:t>
            </a:r>
            <a:r>
              <a:rPr lang="en-US" sz="4400" smtClean="0"/>
              <a:t>400 </a:t>
            </a:r>
            <a:r>
              <a:rPr lang="en-US" sz="4400"/>
              <a:t>+ </a:t>
            </a:r>
            <a:r>
              <a:rPr lang="en-US" sz="4400" smtClean="0"/>
              <a:t>50</a:t>
            </a:r>
            <a:r>
              <a:rPr lang="vi-VN" sz="4400" smtClean="0"/>
              <a:t> </a:t>
            </a:r>
            <a:r>
              <a:rPr lang="en-US" sz="4400" smtClean="0"/>
              <a:t> </a:t>
            </a:r>
            <a:r>
              <a:rPr lang="vi-VN" sz="3200" smtClean="0"/>
              <a:t>.?.</a:t>
            </a:r>
            <a:r>
              <a:rPr lang="en-US" sz="4400" smtClean="0"/>
              <a:t> </a:t>
            </a:r>
            <a:r>
              <a:rPr lang="vi-VN" sz="4400" smtClean="0"/>
              <a:t> </a:t>
            </a:r>
            <a:r>
              <a:rPr lang="en-US" sz="4400" smtClean="0"/>
              <a:t>400 </a:t>
            </a:r>
            <a:r>
              <a:rPr lang="en-US" sz="4400"/>
              <a:t>+ 5</a:t>
            </a:r>
          </a:p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94063" y="35445"/>
            <a:ext cx="653143" cy="5878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smtClean="0"/>
              <a:t>6</a:t>
            </a:r>
            <a:endParaRPr lang="en-US" sz="3200" b="1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19742" y="1950636"/>
            <a:ext cx="637901" cy="5287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800" b="1" smtClean="0">
                <a:solidFill>
                  <a:srgbClr val="FF0000"/>
                </a:solidFill>
              </a:rPr>
              <a:t>&lt;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44485" y="3383748"/>
            <a:ext cx="637901" cy="5287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800" b="1" smtClean="0">
                <a:solidFill>
                  <a:srgbClr val="FF0000"/>
                </a:solidFill>
              </a:rPr>
              <a:t>&gt;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00792" y="4816861"/>
            <a:ext cx="637901" cy="5287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800" b="1" smtClean="0">
                <a:solidFill>
                  <a:srgbClr val="FF0000"/>
                </a:solidFill>
              </a:rPr>
              <a:t>&lt;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85116" y="1950636"/>
            <a:ext cx="637901" cy="5287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800" b="1" smtClean="0">
                <a:solidFill>
                  <a:srgbClr val="FF0000"/>
                </a:solidFill>
              </a:rPr>
              <a:t>=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224849" y="3383748"/>
            <a:ext cx="637901" cy="5287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800" b="1" smtClean="0">
                <a:solidFill>
                  <a:srgbClr val="FF0000"/>
                </a:solidFill>
              </a:rPr>
              <a:t>=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608422" y="2533791"/>
            <a:ext cx="1043939" cy="5287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smtClean="0">
                <a:solidFill>
                  <a:srgbClr val="FF0000"/>
                </a:solidFill>
              </a:rPr>
              <a:t>450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 rot="16200000" flipH="1">
            <a:off x="8876757" y="1507284"/>
            <a:ext cx="248194" cy="1815737"/>
          </a:xfrm>
          <a:prstGeom prst="rightBrac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663146" y="5653949"/>
            <a:ext cx="1043939" cy="5287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smtClean="0">
                <a:solidFill>
                  <a:srgbClr val="FF0000"/>
                </a:solidFill>
              </a:rPr>
              <a:t>450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386753" y="5645502"/>
            <a:ext cx="1043939" cy="5287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smtClean="0">
                <a:solidFill>
                  <a:srgbClr val="FF0000"/>
                </a:solidFill>
              </a:rPr>
              <a:t>405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 rot="16200000" flipH="1">
            <a:off x="8769824" y="3159700"/>
            <a:ext cx="206244" cy="1558833"/>
          </a:xfrm>
          <a:prstGeom prst="rightBrac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16200000" flipH="1">
            <a:off x="6853645" y="4509318"/>
            <a:ext cx="248194" cy="1815737"/>
          </a:xfrm>
          <a:prstGeom prst="rightBrac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 rot="16200000" flipH="1">
            <a:off x="9601744" y="4509318"/>
            <a:ext cx="248194" cy="1815737"/>
          </a:xfrm>
          <a:prstGeom prst="rightBrac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608421" y="4077318"/>
            <a:ext cx="1043939" cy="5287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smtClean="0">
                <a:solidFill>
                  <a:srgbClr val="FF0000"/>
                </a:solidFill>
              </a:rPr>
              <a:t>405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092985" y="4890800"/>
            <a:ext cx="637901" cy="5287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800" b="1" smtClean="0">
                <a:solidFill>
                  <a:srgbClr val="FF0000"/>
                </a:solidFill>
              </a:rPr>
              <a:t>&gt;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72533" y="1023634"/>
            <a:ext cx="728259" cy="401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smtClean="0">
                <a:solidFill>
                  <a:schemeClr val="tx1"/>
                </a:solidFill>
              </a:rPr>
              <a:t>&lt;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66002" y="546667"/>
            <a:ext cx="734790" cy="41952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smtClean="0">
                <a:solidFill>
                  <a:schemeClr val="tx1"/>
                </a:solidFill>
              </a:rPr>
              <a:t>=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266002" y="65805"/>
            <a:ext cx="734790" cy="45942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smtClean="0">
                <a:solidFill>
                  <a:schemeClr val="tx1"/>
                </a:solidFill>
              </a:rPr>
              <a:t>&gt;</a:t>
            </a:r>
            <a:endParaRPr 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4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583" y="175078"/>
            <a:ext cx="10515600" cy="483961"/>
          </a:xfrm>
        </p:spPr>
        <p:txBody>
          <a:bodyPr>
            <a:noAutofit/>
          </a:bodyPr>
          <a:lstStyle/>
          <a:p>
            <a:r>
              <a:rPr lang="en-US" sz="3200" b="1"/>
              <a:t>Sắp xếp các túi kẹo từ ít tới nhiều</a:t>
            </a:r>
            <a:r>
              <a:rPr lang="en-US" sz="3200" b="1" smtClean="0"/>
              <a:t>.</a:t>
            </a:r>
            <a:endParaRPr lang="en-US" sz="3200" b="1"/>
          </a:p>
        </p:txBody>
      </p:sp>
      <p:sp>
        <p:nvSpPr>
          <p:cNvPr id="4" name="Oval 3"/>
          <p:cNvSpPr/>
          <p:nvPr/>
        </p:nvSpPr>
        <p:spPr>
          <a:xfrm>
            <a:off x="185057" y="71210"/>
            <a:ext cx="653143" cy="5878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smtClean="0"/>
              <a:t>7</a:t>
            </a:r>
            <a:endParaRPr lang="en-US" sz="3200" b="1"/>
          </a:p>
        </p:txBody>
      </p:sp>
      <p:pic>
        <p:nvPicPr>
          <p:cNvPr id="1026" name="Picture 2" descr="Giải bài tập Toán lớp 2: Em làm được những gì trang 55, 56, 57, 58-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88273"/>
            <a:ext cx="11075127" cy="414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554480" y="2677885"/>
            <a:ext cx="522514" cy="56170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41370" y="2638695"/>
            <a:ext cx="522514" cy="56170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10696" y="2677885"/>
            <a:ext cx="522514" cy="56170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006145" y="2677885"/>
            <a:ext cx="522514" cy="56170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82588" y="548641"/>
            <a:ext cx="2201092" cy="1561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87186" y="5029199"/>
            <a:ext cx="2022566" cy="992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solidFill>
                  <a:schemeClr val="tx1"/>
                </a:solidFill>
              </a:rPr>
              <a:t>495</a:t>
            </a:r>
            <a:endParaRPr lang="en-US" sz="6600" b="1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91344" y="5029199"/>
            <a:ext cx="2022566" cy="992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solidFill>
                  <a:schemeClr val="tx1"/>
                </a:solidFill>
              </a:rPr>
              <a:t>500</a:t>
            </a:r>
            <a:endParaRPr lang="en-US" sz="6600" b="1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34689" y="5029198"/>
            <a:ext cx="2022566" cy="992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solidFill>
                  <a:schemeClr val="tx1"/>
                </a:solidFill>
              </a:rPr>
              <a:t>542</a:t>
            </a:r>
            <a:endParaRPr lang="en-US" sz="6600" b="1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12716" y="5042259"/>
            <a:ext cx="2022566" cy="992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solidFill>
                  <a:schemeClr val="tx1"/>
                </a:solidFill>
              </a:rPr>
              <a:t>547</a:t>
            </a:r>
            <a:endParaRPr lang="en-US" sz="6600" b="1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076994" y="3049541"/>
            <a:ext cx="52249" cy="9868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924695" y="3063237"/>
            <a:ext cx="52249" cy="9868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0528659" y="3063237"/>
            <a:ext cx="52249" cy="9868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5081451" y="1985554"/>
            <a:ext cx="274320" cy="692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10711542" y="1985554"/>
            <a:ext cx="274320" cy="692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0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6" grpId="0" animBg="1"/>
      <p:bldP spid="10" grpId="0" animBg="1"/>
      <p:bldP spid="12" grpId="0" animBg="1"/>
      <p:bldP spid="13" grpId="0" animBg="1"/>
      <p:bldP spid="14" grpId="0" animBg="1"/>
      <p:bldP spid="18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ải bài tập Toán lớp 2: Em làm được những gì trang 55, 56, 57, 58-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1210"/>
            <a:ext cx="11075127" cy="655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85057" y="71210"/>
            <a:ext cx="653143" cy="5878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smtClean="0"/>
              <a:t>8</a:t>
            </a:r>
            <a:endParaRPr lang="en-US" sz="3200" b="1"/>
          </a:p>
        </p:txBody>
      </p:sp>
      <p:sp>
        <p:nvSpPr>
          <p:cNvPr id="4" name="Rectangle 3"/>
          <p:cNvSpPr/>
          <p:nvPr/>
        </p:nvSpPr>
        <p:spPr>
          <a:xfrm>
            <a:off x="3435531" y="3056709"/>
            <a:ext cx="2286000" cy="783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35531" y="3402238"/>
            <a:ext cx="2573383" cy="724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32319" y="3392123"/>
            <a:ext cx="2050870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35532" y="3741872"/>
            <a:ext cx="4807132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-1"/>
            <a:ext cx="11362508" cy="671430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vi-VN" sz="5400" b="1" smtClean="0">
              <a:latin typeface="HP001 4 hàng" panose="020B0603050302020204" pitchFamily="34" charset="0"/>
            </a:endParaRPr>
          </a:p>
          <a:p>
            <a:pPr marL="0" indent="0" algn="ctr">
              <a:buNone/>
            </a:pPr>
            <a:r>
              <a:rPr lang="vi-VN" sz="5400" b="1" smtClean="0">
                <a:latin typeface="HP001 4 hàng" panose="020B0603050302020204" pitchFamily="34" charset="0"/>
              </a:rPr>
              <a:t>Bài giải</a:t>
            </a:r>
          </a:p>
          <a:p>
            <a:pPr marL="0" indent="0" algn="ctr">
              <a:buNone/>
            </a:pPr>
            <a:endParaRPr lang="vi-VN" sz="5400" b="1">
              <a:latin typeface="HP001 4 hàng" panose="020B0603050302020204" pitchFamily="34" charset="0"/>
            </a:endParaRPr>
          </a:p>
          <a:p>
            <a:pPr marL="0" indent="0">
              <a:buNone/>
            </a:pPr>
            <a:r>
              <a:rPr lang="vi-VN" sz="5400" b="1" smtClean="0">
                <a:latin typeface="HP001 4 hàng" panose="020B0603050302020204" pitchFamily="34" charset="0"/>
              </a:rPr>
              <a:t>	</a:t>
            </a:r>
            <a:r>
              <a:rPr lang="vi-VN" sz="5800" b="1" smtClean="0">
                <a:latin typeface="HP001 4 hàng" panose="020B0603050302020204" pitchFamily="34" charset="0"/>
              </a:rPr>
              <a:t>Tổ </a:t>
            </a:r>
            <a:r>
              <a:rPr lang="vi-VN" sz="5800" b="1">
                <a:latin typeface="HP001 4 hàng" panose="020B0603050302020204" pitchFamily="34" charset="0"/>
              </a:rPr>
              <a:t>hai được thưởng nhiều hơn tổ một </a:t>
            </a:r>
            <a:r>
              <a:rPr lang="vi-VN" sz="5800" b="1">
                <a:solidFill>
                  <a:srgbClr val="FF0000"/>
                </a:solidFill>
                <a:latin typeface="HP001 4 hàng" panose="020B0603050302020204" pitchFamily="34" charset="0"/>
              </a:rPr>
              <a:t>số bông hoa </a:t>
            </a:r>
            <a:r>
              <a:rPr lang="vi-VN" sz="5800" b="1">
                <a:latin typeface="HP001 4 hàng" panose="020B0603050302020204" pitchFamily="34" charset="0"/>
              </a:rPr>
              <a:t>là</a:t>
            </a:r>
            <a:r>
              <a:rPr lang="vi-VN" sz="5800" b="1" smtClean="0">
                <a:latin typeface="HP001 4 hàng" panose="020B0603050302020204" pitchFamily="34" charset="0"/>
              </a:rPr>
              <a:t>:</a:t>
            </a:r>
          </a:p>
          <a:p>
            <a:pPr marL="0" indent="0">
              <a:buNone/>
            </a:pPr>
            <a:endParaRPr lang="vi-VN" sz="5400" b="1">
              <a:latin typeface="HP001 4 hàng" panose="020B0603050302020204" pitchFamily="34" charset="0"/>
            </a:endParaRPr>
          </a:p>
          <a:p>
            <a:pPr marL="0" indent="0">
              <a:buNone/>
            </a:pPr>
            <a:r>
              <a:rPr lang="vi-VN" sz="5400" b="1" smtClean="0">
                <a:latin typeface="HP001 4 hàng" panose="020B0603050302020204" pitchFamily="34" charset="0"/>
              </a:rPr>
              <a:t>		</a:t>
            </a:r>
            <a:r>
              <a:rPr lang="vi-VN" sz="54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93 </a:t>
            </a:r>
            <a:r>
              <a:rPr lang="vi-VN" sz="5400" b="1">
                <a:solidFill>
                  <a:srgbClr val="FF0000"/>
                </a:solidFill>
                <a:latin typeface="HP001 4 hàng" panose="020B0603050302020204" pitchFamily="34" charset="0"/>
              </a:rPr>
              <a:t>– 68 = 25 (bông hoa</a:t>
            </a:r>
            <a:r>
              <a:rPr lang="vi-VN" sz="54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)</a:t>
            </a:r>
          </a:p>
          <a:p>
            <a:pPr marL="0" indent="0">
              <a:buNone/>
            </a:pPr>
            <a:endParaRPr lang="vi-VN" sz="5400" b="1">
              <a:latin typeface="HP001 4 hàng" panose="020B0603050302020204" pitchFamily="34" charset="0"/>
            </a:endParaRPr>
          </a:p>
          <a:p>
            <a:pPr marL="0" indent="0">
              <a:buNone/>
            </a:pPr>
            <a:r>
              <a:rPr lang="vi-VN" sz="5400" b="1" smtClean="0">
                <a:latin typeface="HP001 4 hàng" panose="020B0603050302020204" pitchFamily="34" charset="0"/>
              </a:rPr>
              <a:t>			</a:t>
            </a:r>
            <a:r>
              <a:rPr lang="vi-VN" sz="54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Đáp </a:t>
            </a:r>
            <a:r>
              <a:rPr lang="vi-VN" sz="5400" b="1">
                <a:solidFill>
                  <a:srgbClr val="7030A0"/>
                </a:solidFill>
                <a:latin typeface="HP001 4 hàng" panose="020B0603050302020204" pitchFamily="34" charset="0"/>
              </a:rPr>
              <a:t>số: 25 bông hoa.</a:t>
            </a:r>
          </a:p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7572" y="1917924"/>
            <a:ext cx="11183983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b="1" smtClean="0">
                <a:latin typeface="HP001 4 hàng" panose="020B0603050302020204" pitchFamily="34" charset="0"/>
              </a:rPr>
              <a:t> </a:t>
            </a:r>
            <a:r>
              <a:rPr lang="vi-VN" sz="60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Số </a:t>
            </a:r>
            <a:r>
              <a:rPr lang="vi-VN" sz="6000" b="1">
                <a:solidFill>
                  <a:srgbClr val="FF0000"/>
                </a:solidFill>
                <a:latin typeface="HP001 4 hàng" panose="020B0603050302020204" pitchFamily="34" charset="0"/>
              </a:rPr>
              <a:t>bông hoa</a:t>
            </a:r>
            <a:r>
              <a:rPr lang="vi-VN" sz="60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6000" b="1" smtClean="0">
                <a:solidFill>
                  <a:schemeClr val="accent6"/>
                </a:solidFill>
                <a:latin typeface="HP001 4 hàng" panose="020B0603050302020204" pitchFamily="34" charset="0"/>
              </a:rPr>
              <a:t>tổ hai </a:t>
            </a:r>
            <a:r>
              <a:rPr lang="vi-VN" sz="6000" b="1">
                <a:solidFill>
                  <a:schemeClr val="accent6"/>
                </a:solidFill>
                <a:latin typeface="HP001 4 hàng" panose="020B0603050302020204" pitchFamily="34" charset="0"/>
              </a:rPr>
              <a:t>được thưởng nhiều hơn tổ một </a:t>
            </a:r>
            <a:r>
              <a:rPr lang="vi-VN" sz="6000" b="1" smtClean="0">
                <a:solidFill>
                  <a:schemeClr val="accent6"/>
                </a:solidFill>
                <a:latin typeface="HP001 4 hàng" panose="020B0603050302020204" pitchFamily="34" charset="0"/>
              </a:rPr>
              <a:t>là</a:t>
            </a:r>
            <a:r>
              <a:rPr lang="vi-VN" sz="6000" b="1">
                <a:solidFill>
                  <a:schemeClr val="accent6"/>
                </a:solidFill>
                <a:latin typeface="HP001 4 hàng" panose="020B06030503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967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457" y="71210"/>
            <a:ext cx="10515600" cy="640715"/>
          </a:xfrm>
        </p:spPr>
        <p:txBody>
          <a:bodyPr>
            <a:normAutofit/>
          </a:bodyPr>
          <a:lstStyle/>
          <a:p>
            <a:r>
              <a:rPr lang="en-US" sz="3200" b="1"/>
              <a:t>Quan sát bức tranh.</a:t>
            </a:r>
          </a:p>
        </p:txBody>
      </p:sp>
      <p:sp>
        <p:nvSpPr>
          <p:cNvPr id="4" name="Oval 3"/>
          <p:cNvSpPr/>
          <p:nvPr/>
        </p:nvSpPr>
        <p:spPr>
          <a:xfrm>
            <a:off x="185057" y="71210"/>
            <a:ext cx="653143" cy="5878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smtClean="0"/>
              <a:t>8</a:t>
            </a:r>
            <a:endParaRPr lang="en-US" sz="3200" b="1"/>
          </a:p>
        </p:txBody>
      </p:sp>
      <p:pic>
        <p:nvPicPr>
          <p:cNvPr id="3074" name="Picture 2" descr="Giải bài tập Toán lớp 2: Em làm được những gì trang 55, 56, 57, 58-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" y="711925"/>
            <a:ext cx="12006942" cy="363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1628" y="4696237"/>
            <a:ext cx="11656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solidFill>
                  <a:srgbClr val="000000"/>
                </a:solidFill>
                <a:latin typeface="Noto Serif"/>
              </a:rPr>
              <a:t>a) Con đường từ nhà bạn Sên đến nhà bà ngoại của Sên dài bao nhiêu đề-xi-mét</a:t>
            </a:r>
            <a:r>
              <a:rPr lang="vi-VN" sz="2400" smtClean="0">
                <a:solidFill>
                  <a:srgbClr val="000000"/>
                </a:solidFill>
                <a:latin typeface="Noto Serif"/>
              </a:rPr>
              <a:t>?</a:t>
            </a:r>
            <a:endParaRPr lang="vi-VN" sz="2400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6169" y="5373579"/>
            <a:ext cx="85523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Noto Serif"/>
              </a:rPr>
              <a:t>16 dm + 22 dm + 42 dm = 80 </a:t>
            </a:r>
            <a:r>
              <a:rPr lang="en-US" sz="4400" smtClean="0">
                <a:solidFill>
                  <a:srgbClr val="FF0000"/>
                </a:solidFill>
                <a:latin typeface="Noto Serif"/>
              </a:rPr>
              <a:t>dm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4823" y="5157902"/>
            <a:ext cx="202474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99463" y="5152709"/>
            <a:ext cx="2730137" cy="5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884920" y="5101797"/>
            <a:ext cx="2730137" cy="50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0"/>
            <a:ext cx="11495314" cy="1319348"/>
          </a:xfrm>
        </p:spPr>
        <p:txBody>
          <a:bodyPr>
            <a:noAutofit/>
          </a:bodyPr>
          <a:lstStyle/>
          <a:p>
            <a:r>
              <a:rPr lang="vi-VN" sz="3200">
                <a:solidFill>
                  <a:srgbClr val="000000"/>
                </a:solidFill>
                <a:latin typeface="Noto Serif"/>
              </a:rPr>
              <a:t>b) Bạn Sên </a:t>
            </a:r>
            <a:r>
              <a:rPr lang="vi-VN" sz="3200" b="1">
                <a:solidFill>
                  <a:srgbClr val="000000"/>
                </a:solidFill>
                <a:latin typeface="Noto Serif"/>
              </a:rPr>
              <a:t>xuất phát </a:t>
            </a:r>
            <a:r>
              <a:rPr lang="vi-VN" sz="3200">
                <a:solidFill>
                  <a:srgbClr val="000000"/>
                </a:solidFill>
                <a:latin typeface="Noto Serif"/>
              </a:rPr>
              <a:t>từ nhà </a:t>
            </a:r>
            <a:r>
              <a:rPr lang="vi-VN" sz="3200" b="1">
                <a:solidFill>
                  <a:srgbClr val="000000"/>
                </a:solidFill>
                <a:latin typeface="Noto Serif"/>
              </a:rPr>
              <a:t>lúc 7 giờ sáng thứ Bảy, ngày 19 tháng 2 </a:t>
            </a:r>
            <a:r>
              <a:rPr lang="vi-VN" sz="3200">
                <a:solidFill>
                  <a:srgbClr val="000000"/>
                </a:solidFill>
                <a:latin typeface="Noto Serif"/>
              </a:rPr>
              <a:t>để đến nhà bà ngoại</a:t>
            </a:r>
            <a:r>
              <a:rPr lang="vi-VN" sz="3200" smtClean="0">
                <a:solidFill>
                  <a:srgbClr val="000000"/>
                </a:solidFill>
                <a:latin typeface="Noto Serif"/>
              </a:rPr>
              <a:t>.</a:t>
            </a:r>
            <a:endParaRPr lang="en-US" sz="3200"/>
          </a:p>
        </p:txBody>
      </p:sp>
      <p:pic>
        <p:nvPicPr>
          <p:cNvPr id="4098" name="Picture 2" descr="Giải bài tập Toán lớp 2: Em làm được những gì trang 55, 56, 57, 58-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1175657"/>
            <a:ext cx="1137339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5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03" y="133369"/>
            <a:ext cx="10515600" cy="627652"/>
          </a:xfrm>
        </p:spPr>
        <p:txBody>
          <a:bodyPr>
            <a:normAutofit/>
          </a:bodyPr>
          <a:lstStyle/>
          <a:p>
            <a:r>
              <a:rPr lang="en-US" sz="3200" b="1"/>
              <a:t>Đúng (Đ) hay sai (S)?</a:t>
            </a:r>
          </a:p>
        </p:txBody>
      </p:sp>
      <p:sp>
        <p:nvSpPr>
          <p:cNvPr id="4" name="Rectangle 3"/>
          <p:cNvSpPr/>
          <p:nvPr/>
        </p:nvSpPr>
        <p:spPr>
          <a:xfrm>
            <a:off x="1437030" y="761021"/>
            <a:ext cx="63092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Noto Serif"/>
              </a:rPr>
              <a:t>Sên đến nhà bà ngoại lúc:</a:t>
            </a:r>
            <a:endParaRPr lang="en-US" sz="3200"/>
          </a:p>
        </p:txBody>
      </p:sp>
      <p:pic>
        <p:nvPicPr>
          <p:cNvPr id="5122" name="Picture 2" descr="Giải bài tập Toán lớp 2: Em làm được những gì trang 55, 56, 57, 58-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4" y="1345795"/>
            <a:ext cx="11386824" cy="519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528663" y="1567543"/>
            <a:ext cx="1188719" cy="15675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smtClean="0">
                <a:solidFill>
                  <a:srgbClr val="FF0000"/>
                </a:solidFill>
              </a:rPr>
              <a:t>S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528663" y="3161370"/>
            <a:ext cx="1188719" cy="15675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smtClean="0">
                <a:solidFill>
                  <a:srgbClr val="FF0000"/>
                </a:solidFill>
              </a:rPr>
              <a:t>S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528663" y="4761649"/>
            <a:ext cx="1188719" cy="15675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solidFill>
                  <a:srgbClr val="FF0000"/>
                </a:solidFill>
              </a:rPr>
              <a:t>Đ</a:t>
            </a:r>
            <a:endParaRPr lang="en-US" sz="5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3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smtClean="0">
                <a:solidFill>
                  <a:srgbClr val="FF0000"/>
                </a:solidFill>
              </a:rPr>
              <a:t>DẶN DÒ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6000" smtClean="0">
                <a:solidFill>
                  <a:srgbClr val="7030A0"/>
                </a:solidFill>
              </a:rPr>
              <a:t> Xem lại bài</a:t>
            </a:r>
          </a:p>
          <a:p>
            <a:r>
              <a:rPr lang="vi-VN" sz="6000" smtClean="0">
                <a:solidFill>
                  <a:srgbClr val="7030A0"/>
                </a:solidFill>
              </a:rPr>
              <a:t> Chuẩn bị: Mét</a:t>
            </a:r>
            <a:endParaRPr lang="en-US" sz="60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5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92464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làm được những gì</a:t>
            </a:r>
            <a:r>
              <a:rPr lang="vi-VN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tiết)</a:t>
            </a:r>
            <a:endParaRPr lang="vi-VN" sz="54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7469"/>
          </a:xfrm>
        </p:spPr>
        <p:txBody>
          <a:bodyPr/>
          <a:lstStyle/>
          <a:p>
            <a:pPr algn="ctr"/>
            <a:r>
              <a:rPr lang="vi-VN" smtClean="0"/>
              <a:t>KHỞI </a:t>
            </a:r>
            <a:r>
              <a:rPr lang="vi-VN" smtClean="0">
                <a:solidFill>
                  <a:srgbClr val="FF0000"/>
                </a:solidFill>
              </a:rPr>
              <a:t>ĐỘNG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smtClean="0"/>
              <a:t>Số?</a:t>
            </a:r>
            <a:endParaRPr lang="en-US" b="1"/>
          </a:p>
        </p:txBody>
      </p:sp>
      <p:sp>
        <p:nvSpPr>
          <p:cNvPr id="4" name="Rectangle 3"/>
          <p:cNvSpPr/>
          <p:nvPr/>
        </p:nvSpPr>
        <p:spPr>
          <a:xfrm>
            <a:off x="1084217" y="2939142"/>
            <a:ext cx="1619795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smtClean="0">
                <a:solidFill>
                  <a:schemeClr val="tx1"/>
                </a:solidFill>
              </a:rPr>
              <a:t>898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0029" y="2939142"/>
            <a:ext cx="1619795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smtClean="0">
                <a:solidFill>
                  <a:schemeClr val="tx1"/>
                </a:solidFill>
              </a:rPr>
              <a:t>899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09457" y="2939142"/>
            <a:ext cx="1619795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smtClean="0">
                <a:solidFill>
                  <a:srgbClr val="FF0000"/>
                </a:solidFill>
              </a:rPr>
              <a:t>.?.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68885" y="2939142"/>
            <a:ext cx="1619795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smtClean="0">
                <a:solidFill>
                  <a:srgbClr val="FF0000"/>
                </a:solidFill>
              </a:rPr>
              <a:t>.?.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71559" y="2899953"/>
            <a:ext cx="1619795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smtClean="0">
                <a:solidFill>
                  <a:schemeClr val="tx1"/>
                </a:solidFill>
              </a:rPr>
              <a:t>902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09457" y="2939142"/>
            <a:ext cx="1619795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smtClean="0">
                <a:solidFill>
                  <a:srgbClr val="FF0000"/>
                </a:solidFill>
              </a:rPr>
              <a:t>900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68885" y="2939142"/>
            <a:ext cx="1619795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smtClean="0">
                <a:solidFill>
                  <a:srgbClr val="FF0000"/>
                </a:solidFill>
              </a:rPr>
              <a:t>901</a:t>
            </a:r>
            <a:endParaRPr lang="en-US" sz="4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8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8" y="2259239"/>
            <a:ext cx="10515600" cy="1325563"/>
          </a:xfrm>
        </p:spPr>
        <p:txBody>
          <a:bodyPr/>
          <a:lstStyle/>
          <a:p>
            <a:pPr algn="ctr"/>
            <a:r>
              <a:rPr lang="vi-VN" b="1" smtClean="0">
                <a:solidFill>
                  <a:srgbClr val="FF0000"/>
                </a:solidFill>
              </a:rPr>
              <a:t>LUYỆN TẬP THỰC HÀNH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59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6212"/>
          </a:xfrm>
        </p:spPr>
        <p:txBody>
          <a:bodyPr>
            <a:normAutofit/>
          </a:bodyPr>
          <a:lstStyle/>
          <a:p>
            <a:r>
              <a:rPr lang="en-US" sz="3200"/>
              <a:t>a) Tình hình ảnh phù hợp với số.</a:t>
            </a:r>
          </a:p>
        </p:txBody>
      </p:sp>
      <p:pic>
        <p:nvPicPr>
          <p:cNvPr id="1026" name="Picture 2" descr="Giải Toán lớp 2 Tập 2 trang 55, 56, 57, 58 Em làm được những gì | Giải bài tập Toán lớp 2 Chân trời sáng tạo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30" y="1175657"/>
            <a:ext cx="10097589" cy="46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85057" y="71211"/>
            <a:ext cx="653143" cy="5878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smtClean="0"/>
              <a:t>1</a:t>
            </a:r>
            <a:endParaRPr lang="en-US" sz="3200" b="1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374674" y="2050869"/>
            <a:ext cx="3579223" cy="303058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479177" y="3291840"/>
            <a:ext cx="3304903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479177" y="4310743"/>
            <a:ext cx="3474720" cy="653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544491" y="2181582"/>
            <a:ext cx="2965269" cy="313517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4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457" y="390616"/>
            <a:ext cx="10515600" cy="1855561"/>
          </a:xfrm>
        </p:spPr>
        <p:txBody>
          <a:bodyPr>
            <a:noAutofit/>
          </a:bodyPr>
          <a:lstStyle/>
          <a:p>
            <a:r>
              <a:rPr lang="en-US" sz="4800"/>
              <a:t>b) Sắp xếp các số </a:t>
            </a:r>
            <a:r>
              <a:rPr lang="vi-VN" sz="4800" smtClean="0"/>
              <a:t> </a:t>
            </a:r>
            <a:r>
              <a:rPr lang="en-US" sz="4800" b="1" smtClean="0"/>
              <a:t>530</a:t>
            </a:r>
            <a:r>
              <a:rPr lang="en-US" sz="4800" b="1"/>
              <a:t>, </a:t>
            </a:r>
            <a:r>
              <a:rPr lang="vi-VN" sz="4800" b="1" smtClean="0"/>
              <a:t> </a:t>
            </a:r>
            <a:r>
              <a:rPr lang="en-US" sz="4800" b="1" smtClean="0"/>
              <a:t>300</a:t>
            </a:r>
            <a:r>
              <a:rPr lang="en-US" sz="4800" b="1"/>
              <a:t>, </a:t>
            </a:r>
            <a:r>
              <a:rPr lang="vi-VN" sz="4800" b="1" smtClean="0"/>
              <a:t> </a:t>
            </a:r>
            <a:r>
              <a:rPr lang="en-US" sz="4800" b="1" smtClean="0"/>
              <a:t>350</a:t>
            </a:r>
            <a:r>
              <a:rPr lang="en-US" sz="4800" b="1"/>
              <a:t>, </a:t>
            </a:r>
            <a:r>
              <a:rPr lang="vi-VN" sz="4800" b="1" smtClean="0"/>
              <a:t> </a:t>
            </a:r>
            <a:r>
              <a:rPr lang="en-US" sz="4800" b="1" smtClean="0"/>
              <a:t>305 </a:t>
            </a:r>
            <a:r>
              <a:rPr lang="vi-VN" sz="4800" b="1" smtClean="0"/>
              <a:t> </a:t>
            </a:r>
            <a:r>
              <a:rPr lang="en-US" sz="4800" smtClean="0"/>
              <a:t>theo </a:t>
            </a:r>
            <a:r>
              <a:rPr lang="en-US" sz="4800"/>
              <a:t>thứ tự </a:t>
            </a:r>
            <a:r>
              <a:rPr lang="en-US" sz="4800" b="1"/>
              <a:t>từ bé đến lớn</a:t>
            </a:r>
            <a:r>
              <a:rPr lang="en-US" sz="4800" smtClean="0"/>
              <a:t>.</a:t>
            </a:r>
            <a:r>
              <a:rPr lang="vi-VN" sz="4800" smtClean="0"/>
              <a:t/>
            </a:r>
            <a:br>
              <a:rPr lang="vi-VN" sz="4800" smtClean="0"/>
            </a:br>
            <a:r>
              <a:rPr lang="vi-VN" sz="4800"/>
              <a:t>	</a:t>
            </a:r>
            <a:r>
              <a:rPr lang="vi-VN" sz="4800" smtClean="0"/>
              <a:t>		</a:t>
            </a:r>
            <a:r>
              <a:rPr lang="vi-VN" sz="4800" smtClean="0">
                <a:solidFill>
                  <a:srgbClr val="00B050"/>
                </a:solidFill>
              </a:rPr>
              <a:t>.?. , .?. , .?. , .?. </a:t>
            </a:r>
            <a:endParaRPr lang="en-US" sz="4800">
              <a:solidFill>
                <a:srgbClr val="00B05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85057" y="365125"/>
            <a:ext cx="653143" cy="5878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smtClean="0"/>
              <a:t>1</a:t>
            </a:r>
            <a:endParaRPr lang="en-US" sz="3200" b="1"/>
          </a:p>
        </p:txBody>
      </p:sp>
      <p:sp>
        <p:nvSpPr>
          <p:cNvPr id="11" name="Oval 10"/>
          <p:cNvSpPr/>
          <p:nvPr/>
        </p:nvSpPr>
        <p:spPr>
          <a:xfrm>
            <a:off x="5434148" y="324667"/>
            <a:ext cx="561704" cy="6012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27371" y="309700"/>
            <a:ext cx="561704" cy="6012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125096" y="351745"/>
            <a:ext cx="561704" cy="6012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418319" y="309699"/>
            <a:ext cx="561704" cy="6012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4206240" y="1528355"/>
            <a:ext cx="3187337" cy="718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7367452" y="848134"/>
            <a:ext cx="182880" cy="22270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8686800" y="814524"/>
            <a:ext cx="182880" cy="22270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10019210" y="848134"/>
            <a:ext cx="182880" cy="22270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7691845" y="841602"/>
            <a:ext cx="182880" cy="22270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10343603" y="848134"/>
            <a:ext cx="182880" cy="22270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8200" y="3304903"/>
            <a:ext cx="2114006" cy="927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solidFill>
                  <a:schemeClr val="tx1"/>
                </a:solidFill>
              </a:rPr>
              <a:t>300</a:t>
            </a:r>
            <a:endParaRPr lang="en-US" sz="6600" b="1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00994" y="3304902"/>
            <a:ext cx="2114006" cy="927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solidFill>
                  <a:schemeClr val="tx1"/>
                </a:solidFill>
              </a:rPr>
              <a:t>305</a:t>
            </a:r>
            <a:endParaRPr lang="en-US" sz="6600" b="1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91942" y="3304901"/>
            <a:ext cx="2114006" cy="927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solidFill>
                  <a:schemeClr val="tx1"/>
                </a:solidFill>
              </a:rPr>
              <a:t>350</a:t>
            </a:r>
            <a:endParaRPr lang="en-US" sz="6600" b="1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923020" y="3304900"/>
            <a:ext cx="2114006" cy="927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solidFill>
                  <a:schemeClr val="tx1"/>
                </a:solidFill>
              </a:rPr>
              <a:t>530</a:t>
            </a:r>
            <a:endParaRPr lang="en-US" sz="6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7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772"/>
          </a:xfrm>
        </p:spPr>
        <p:txBody>
          <a:bodyPr>
            <a:normAutofit fontScale="90000"/>
          </a:bodyPr>
          <a:lstStyle/>
          <a:p>
            <a:r>
              <a:rPr lang="en-US" sz="3600" b="1"/>
              <a:t>Làm theo mẫu.</a:t>
            </a:r>
          </a:p>
        </p:txBody>
      </p:sp>
      <p:sp>
        <p:nvSpPr>
          <p:cNvPr id="4" name="Oval 3"/>
          <p:cNvSpPr/>
          <p:nvPr/>
        </p:nvSpPr>
        <p:spPr>
          <a:xfrm>
            <a:off x="185057" y="293597"/>
            <a:ext cx="653143" cy="5878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smtClean="0"/>
              <a:t>2</a:t>
            </a:r>
            <a:endParaRPr lang="en-US" sz="3200" b="1"/>
          </a:p>
        </p:txBody>
      </p:sp>
      <p:pic>
        <p:nvPicPr>
          <p:cNvPr id="2050" name="Picture 2" descr="Giải Toán lớp 2 Tập 2 trang 55, 56, 57, 58 Em làm được những gì | Giải bài tập Toán lớp 2 Chân trời sáng tạo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69574"/>
            <a:ext cx="5458097" cy="482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3024" y="1023243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0" i="0" smtClean="0">
                <a:solidFill>
                  <a:srgbClr val="333333"/>
                </a:solidFill>
                <a:effectLst/>
                <a:latin typeface="Roboto"/>
              </a:rPr>
              <a:t>Mẫu:</a:t>
            </a:r>
            <a:endParaRPr lang="en-US" sz="3600"/>
          </a:p>
        </p:txBody>
      </p:sp>
      <p:sp>
        <p:nvSpPr>
          <p:cNvPr id="6" name="Rectangle 5"/>
          <p:cNvSpPr/>
          <p:nvPr/>
        </p:nvSpPr>
        <p:spPr>
          <a:xfrm>
            <a:off x="6296297" y="1839391"/>
            <a:ext cx="589570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0" i="0" smtClean="0">
                <a:solidFill>
                  <a:srgbClr val="333333"/>
                </a:solidFill>
                <a:effectLst/>
                <a:latin typeface="Roboto"/>
              </a:rPr>
              <a:t>Số gồm:</a:t>
            </a:r>
          </a:p>
          <a:p>
            <a:pPr algn="just"/>
            <a:endParaRPr lang="vi-VN" sz="3200" b="0" i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3600" b="0" i="0" smtClean="0">
                <a:solidFill>
                  <a:srgbClr val="FF0000"/>
                </a:solidFill>
                <a:effectLst/>
                <a:latin typeface="Roboto"/>
              </a:rPr>
              <a:t>a) </a:t>
            </a:r>
            <a:r>
              <a:rPr lang="vi-VN" sz="3600" b="0" i="0" smtClean="0">
                <a:solidFill>
                  <a:srgbClr val="333333"/>
                </a:solidFill>
                <a:effectLst/>
                <a:latin typeface="Roboto"/>
              </a:rPr>
              <a:t>5 trăm, 7 chục, 6 đơn vị.</a:t>
            </a:r>
          </a:p>
          <a:p>
            <a:pPr algn="just"/>
            <a:endParaRPr lang="vi-VN" sz="3600" b="0" i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3600" b="0" i="0" smtClean="0">
                <a:solidFill>
                  <a:srgbClr val="FF0000"/>
                </a:solidFill>
                <a:effectLst/>
                <a:latin typeface="Roboto"/>
              </a:rPr>
              <a:t>b) </a:t>
            </a:r>
            <a:r>
              <a:rPr lang="vi-VN" sz="3600" b="0" i="0" smtClean="0">
                <a:solidFill>
                  <a:srgbClr val="333333"/>
                </a:solidFill>
                <a:effectLst/>
                <a:latin typeface="Roboto"/>
              </a:rPr>
              <a:t>8 trăm, 3 đơn vị.</a:t>
            </a:r>
          </a:p>
          <a:p>
            <a:pPr algn="just"/>
            <a:endParaRPr lang="vi-VN" sz="3600" b="0" i="0" smtClean="0">
              <a:solidFill>
                <a:srgbClr val="333333"/>
              </a:solidFill>
              <a:effectLst/>
              <a:latin typeface="Roboto"/>
            </a:endParaRPr>
          </a:p>
          <a:p>
            <a:pPr algn="just"/>
            <a:r>
              <a:rPr lang="vi-VN" sz="3600" b="0" i="0" smtClean="0">
                <a:solidFill>
                  <a:srgbClr val="FF0000"/>
                </a:solidFill>
                <a:effectLst/>
                <a:latin typeface="Roboto"/>
              </a:rPr>
              <a:t>c) </a:t>
            </a:r>
            <a:r>
              <a:rPr lang="vi-VN" sz="3600" b="0" i="0" smtClean="0">
                <a:solidFill>
                  <a:srgbClr val="333333"/>
                </a:solidFill>
                <a:effectLst/>
                <a:latin typeface="Roboto"/>
              </a:rPr>
              <a:t>9 trăm, 2 chục.</a:t>
            </a:r>
            <a:endParaRPr lang="vi-VN" sz="3600" b="0" i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670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12" y="661201"/>
            <a:ext cx="10515600" cy="1606731"/>
          </a:xfrm>
        </p:spPr>
        <p:txBody>
          <a:bodyPr>
            <a:normAutofit fontScale="90000"/>
          </a:bodyPr>
          <a:lstStyle/>
          <a:p>
            <a:r>
              <a:rPr lang="vi-VN" smtClean="0"/>
              <a:t> 	Năm trăm bảy mươi sáu.</a:t>
            </a:r>
            <a:br>
              <a:rPr lang="vi-VN" smtClean="0"/>
            </a:br>
            <a:r>
              <a:rPr lang="vi-VN" smtClean="0"/>
              <a:t>	</a:t>
            </a:r>
            <a:r>
              <a:rPr lang="vi-VN" b="1" smtClean="0">
                <a:solidFill>
                  <a:srgbClr val="FF0000"/>
                </a:solidFill>
              </a:rPr>
              <a:t>576 = 500 + 70 + 6</a:t>
            </a:r>
            <a:br>
              <a:rPr lang="vi-VN" b="1" smtClean="0">
                <a:solidFill>
                  <a:srgbClr val="FF0000"/>
                </a:solidFill>
              </a:rPr>
            </a:br>
            <a:r>
              <a:rPr lang="vi-VN" smtClean="0"/>
              <a:t> 	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95783" y="2847162"/>
            <a:ext cx="69963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smtClean="0"/>
              <a:t>Tám trăm linh ba.</a:t>
            </a:r>
          </a:p>
          <a:p>
            <a:r>
              <a:rPr lang="vi-VN" sz="4400" b="1" smtClean="0">
                <a:solidFill>
                  <a:srgbClr val="FF0000"/>
                </a:solidFill>
              </a:rPr>
              <a:t>803 = 800 + 3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6744" y="76426"/>
            <a:ext cx="5075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smtClean="0">
                <a:solidFill>
                  <a:srgbClr val="FF0000"/>
                </a:solidFill>
                <a:latin typeface="Roboto"/>
              </a:rPr>
              <a:t>a) </a:t>
            </a:r>
            <a:r>
              <a:rPr lang="vi-VN" sz="3200">
                <a:solidFill>
                  <a:srgbClr val="333333"/>
                </a:solidFill>
                <a:latin typeface="Roboto"/>
              </a:rPr>
              <a:t>5 trăm, 7 chục, 6 đơn vị.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6744" y="2205131"/>
            <a:ext cx="5711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>
                <a:solidFill>
                  <a:srgbClr val="FF0000"/>
                </a:solidFill>
                <a:latin typeface="Roboto"/>
              </a:rPr>
              <a:t>b) </a:t>
            </a:r>
            <a:r>
              <a:rPr lang="vi-VN" sz="3200">
                <a:solidFill>
                  <a:srgbClr val="333333"/>
                </a:solidFill>
                <a:latin typeface="Roboto"/>
              </a:rPr>
              <a:t>8 trăm, 3 đơn vị.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6744" y="4565278"/>
            <a:ext cx="3348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smtClean="0">
                <a:solidFill>
                  <a:srgbClr val="FF0000"/>
                </a:solidFill>
                <a:latin typeface="Roboto"/>
              </a:rPr>
              <a:t>c) </a:t>
            </a:r>
            <a:r>
              <a:rPr lang="vi-VN" sz="3200">
                <a:solidFill>
                  <a:srgbClr val="333333"/>
                </a:solidFill>
                <a:latin typeface="Roboto"/>
              </a:rPr>
              <a:t>9 trăm, 2 chục.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07474" y="5150053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4400" smtClean="0"/>
              <a:t>Chín trăm hai mươi.</a:t>
            </a:r>
            <a:endParaRPr lang="en-US" sz="4400" smtClean="0"/>
          </a:p>
          <a:p>
            <a:r>
              <a:rPr lang="vi-VN" sz="4400" b="1" smtClean="0">
                <a:solidFill>
                  <a:srgbClr val="FF0000"/>
                </a:solidFill>
              </a:rPr>
              <a:t>920 </a:t>
            </a:r>
            <a:r>
              <a:rPr lang="vi-VN" sz="4400" b="1">
                <a:solidFill>
                  <a:srgbClr val="FF0000"/>
                </a:solidFill>
              </a:rPr>
              <a:t>= 900 + </a:t>
            </a:r>
            <a:r>
              <a:rPr lang="vi-VN" sz="4400" b="1" smtClean="0">
                <a:solidFill>
                  <a:srgbClr val="FF0000"/>
                </a:solidFill>
              </a:rPr>
              <a:t>20</a:t>
            </a:r>
            <a:endParaRPr lang="vi-VN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1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401"/>
          </a:xfrm>
        </p:spPr>
        <p:txBody>
          <a:bodyPr>
            <a:normAutofit/>
          </a:bodyPr>
          <a:lstStyle/>
          <a:p>
            <a:r>
              <a:rPr lang="en-US" sz="3200" b="1"/>
              <a:t>Viết số, đọc số.</a:t>
            </a:r>
          </a:p>
        </p:txBody>
      </p:sp>
      <p:sp>
        <p:nvSpPr>
          <p:cNvPr id="4" name="Oval 3"/>
          <p:cNvSpPr/>
          <p:nvPr/>
        </p:nvSpPr>
        <p:spPr>
          <a:xfrm>
            <a:off x="185057" y="293597"/>
            <a:ext cx="653143" cy="5878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smtClean="0"/>
              <a:t>3</a:t>
            </a:r>
            <a:endParaRPr lang="en-US" sz="3200" b="1"/>
          </a:p>
        </p:txBody>
      </p:sp>
      <p:pic>
        <p:nvPicPr>
          <p:cNvPr id="4098" name="Picture 2" descr="Giải Toán lớp 2 Tập 2 trang 55, 56, 57, 58 Em làm được những gì | Giải bài tập Toán lớp 2 Chân trời sáng tạo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1012054"/>
            <a:ext cx="11652068" cy="584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44984" y="1071153"/>
            <a:ext cx="1227908" cy="284770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0000"/>
                </a:solidFill>
              </a:rPr>
              <a:t>804</a:t>
            </a:r>
          </a:p>
          <a:p>
            <a:pPr algn="ctr"/>
            <a:endParaRPr lang="vi-VN" sz="2800" b="1" smtClean="0">
              <a:solidFill>
                <a:schemeClr val="tx1"/>
              </a:solidFill>
            </a:endParaRPr>
          </a:p>
          <a:p>
            <a:pPr algn="ctr"/>
            <a:r>
              <a:rPr lang="vi-VN" sz="2800" b="1" smtClean="0">
                <a:solidFill>
                  <a:schemeClr val="tx1"/>
                </a:solidFill>
                <a:latin typeface="+mj-lt"/>
              </a:rPr>
              <a:t>tám trăm linh bốn</a:t>
            </a:r>
            <a:endParaRPr lang="en-US" sz="2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72892" y="1045027"/>
            <a:ext cx="1227908" cy="28477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0000"/>
                </a:solidFill>
              </a:rPr>
              <a:t>805</a:t>
            </a:r>
          </a:p>
          <a:p>
            <a:pPr algn="ctr"/>
            <a:endParaRPr lang="vi-VN" sz="2800" b="1" smtClean="0">
              <a:solidFill>
                <a:schemeClr val="tx1"/>
              </a:solidFill>
            </a:endParaRPr>
          </a:p>
          <a:p>
            <a:pPr algn="ctr"/>
            <a:r>
              <a:rPr lang="vi-VN" sz="2800" b="1" smtClean="0">
                <a:solidFill>
                  <a:schemeClr val="tx1"/>
                </a:solidFill>
                <a:latin typeface="+mj-lt"/>
              </a:rPr>
              <a:t>tám trăm linh năm</a:t>
            </a:r>
            <a:endParaRPr lang="en-US" sz="2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75075" y="1087324"/>
            <a:ext cx="1227908" cy="28477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0000"/>
                </a:solidFill>
              </a:rPr>
              <a:t>809</a:t>
            </a:r>
          </a:p>
          <a:p>
            <a:pPr algn="ctr"/>
            <a:endParaRPr lang="vi-VN" sz="2800" b="1" smtClean="0">
              <a:solidFill>
                <a:schemeClr val="tx1"/>
              </a:solidFill>
            </a:endParaRPr>
          </a:p>
          <a:p>
            <a:pPr algn="ctr"/>
            <a:r>
              <a:rPr lang="vi-VN" sz="2800" b="1" smtClean="0">
                <a:solidFill>
                  <a:schemeClr val="tx1"/>
                </a:solidFill>
                <a:latin typeface="+mj-lt"/>
              </a:rPr>
              <a:t>tám trăm linh chín</a:t>
            </a:r>
            <a:endParaRPr lang="en-US" sz="2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16046" y="1087324"/>
            <a:ext cx="1227908" cy="28477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0000"/>
                </a:solidFill>
              </a:rPr>
              <a:t>810</a:t>
            </a:r>
          </a:p>
          <a:p>
            <a:pPr algn="ctr"/>
            <a:endParaRPr lang="vi-VN" sz="2800" b="1" smtClean="0">
              <a:solidFill>
                <a:schemeClr val="tx1"/>
              </a:solidFill>
            </a:endParaRPr>
          </a:p>
          <a:p>
            <a:pPr algn="ctr"/>
            <a:r>
              <a:rPr lang="vi-VN" sz="2800" b="1" smtClean="0">
                <a:solidFill>
                  <a:schemeClr val="tx1"/>
                </a:solidFill>
                <a:latin typeface="+mj-lt"/>
              </a:rPr>
              <a:t>tám trăm mười</a:t>
            </a:r>
            <a:endParaRPr lang="en-US" sz="2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1628" y="3912640"/>
            <a:ext cx="1031967" cy="28477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0000"/>
                </a:solidFill>
              </a:rPr>
              <a:t>811</a:t>
            </a:r>
          </a:p>
          <a:p>
            <a:pPr algn="ctr"/>
            <a:r>
              <a:rPr lang="vi-VN" sz="2800" b="1" smtClean="0">
                <a:solidFill>
                  <a:schemeClr val="tx1"/>
                </a:solidFill>
                <a:latin typeface="+mj-lt"/>
              </a:rPr>
              <a:t>tám trăm mười</a:t>
            </a:r>
          </a:p>
          <a:p>
            <a:pPr algn="ctr"/>
            <a:r>
              <a:rPr lang="vi-VN" sz="2800" b="1" smtClean="0">
                <a:solidFill>
                  <a:schemeClr val="tx1"/>
                </a:solidFill>
                <a:latin typeface="+mj-lt"/>
              </a:rPr>
              <a:t>một</a:t>
            </a:r>
            <a:endParaRPr lang="en-US" sz="2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70170" y="3892729"/>
            <a:ext cx="1162597" cy="28477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0000"/>
                </a:solidFill>
              </a:rPr>
              <a:t>816</a:t>
            </a:r>
          </a:p>
          <a:p>
            <a:pPr algn="ctr"/>
            <a:r>
              <a:rPr lang="vi-VN" sz="2800" b="1" smtClean="0">
                <a:solidFill>
                  <a:schemeClr val="tx1"/>
                </a:solidFill>
                <a:latin typeface="+mj-lt"/>
              </a:rPr>
              <a:t>tám trăm mười</a:t>
            </a:r>
          </a:p>
          <a:p>
            <a:pPr algn="ctr"/>
            <a:r>
              <a:rPr lang="vi-VN" sz="2800" b="1" smtClean="0">
                <a:solidFill>
                  <a:schemeClr val="tx1"/>
                </a:solidFill>
                <a:latin typeface="+mj-lt"/>
              </a:rPr>
              <a:t>sáu</a:t>
            </a:r>
            <a:endParaRPr lang="en-US" sz="2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45830" y="3892729"/>
            <a:ext cx="1018904" cy="284770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0000"/>
                </a:solidFill>
              </a:rPr>
              <a:t>817</a:t>
            </a:r>
          </a:p>
          <a:p>
            <a:pPr algn="ctr"/>
            <a:r>
              <a:rPr lang="vi-VN" sz="2800" b="1" smtClean="0">
                <a:solidFill>
                  <a:schemeClr val="tx1"/>
                </a:solidFill>
                <a:latin typeface="+mj-lt"/>
              </a:rPr>
              <a:t>tám trăm mười</a:t>
            </a:r>
          </a:p>
          <a:p>
            <a:pPr algn="ctr"/>
            <a:r>
              <a:rPr lang="vi-VN" sz="2800" b="1">
                <a:solidFill>
                  <a:schemeClr val="tx1"/>
                </a:solidFill>
                <a:latin typeface="+mj-lt"/>
              </a:rPr>
              <a:t>b</a:t>
            </a:r>
            <a:r>
              <a:rPr lang="vi-VN" sz="2800" b="1" smtClean="0">
                <a:solidFill>
                  <a:schemeClr val="tx1"/>
                </a:solidFill>
                <a:latin typeface="+mj-lt"/>
              </a:rPr>
              <a:t>ảy</a:t>
            </a:r>
            <a:endParaRPr lang="en-US" sz="2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43108" y="3912640"/>
            <a:ext cx="1031967" cy="2847703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0000"/>
                </a:solidFill>
              </a:rPr>
              <a:t>818</a:t>
            </a:r>
          </a:p>
          <a:p>
            <a:pPr algn="ctr"/>
            <a:r>
              <a:rPr lang="vi-VN" sz="2800" b="1" smtClean="0">
                <a:solidFill>
                  <a:schemeClr val="tx1"/>
                </a:solidFill>
                <a:latin typeface="+mj-lt"/>
              </a:rPr>
              <a:t>tám trăm mười</a:t>
            </a:r>
          </a:p>
          <a:p>
            <a:pPr algn="ctr"/>
            <a:r>
              <a:rPr lang="vi-VN" sz="2800" b="1" smtClean="0">
                <a:solidFill>
                  <a:schemeClr val="tx1"/>
                </a:solidFill>
                <a:latin typeface="+mj-lt"/>
              </a:rPr>
              <a:t>tám</a:t>
            </a:r>
            <a:endParaRPr lang="en-US" sz="2800" b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354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388</Words>
  <Application>Microsoft Office PowerPoint</Application>
  <PresentationFormat>Widescreen</PresentationFormat>
  <Paragraphs>136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Microsoft JhengHei UI Light</vt:lpstr>
      <vt:lpstr>Arial</vt:lpstr>
      <vt:lpstr>Calibri</vt:lpstr>
      <vt:lpstr>Calibri Light</vt:lpstr>
      <vt:lpstr>HP001 4 hàng</vt:lpstr>
      <vt:lpstr>Noto Serif</vt:lpstr>
      <vt:lpstr>Roboto</vt:lpstr>
      <vt:lpstr>timen MT (Body)</vt:lpstr>
      <vt:lpstr>Times New Roman</vt:lpstr>
      <vt:lpstr>方正黑体简体</vt:lpstr>
      <vt:lpstr>Office Theme</vt:lpstr>
      <vt:lpstr>TRƯỜNG TIỂU HỌC hòa thắng 1</vt:lpstr>
      <vt:lpstr>Thứ Hai ngày 17 tháng 03 năm 2025 Toán Em làm được những gì? (3 tiết)</vt:lpstr>
      <vt:lpstr>KHỞI ĐỘNG</vt:lpstr>
      <vt:lpstr>LUYỆN TẬP THỰC HÀNH</vt:lpstr>
      <vt:lpstr>a) Tình hình ảnh phù hợp với số.</vt:lpstr>
      <vt:lpstr>b) Sắp xếp các số  530,  300,  350,  305  theo thứ tự từ bé đến lớn.    .?. , .?. , .?. , .?. </vt:lpstr>
      <vt:lpstr>Làm theo mẫu.</vt:lpstr>
      <vt:lpstr>  Năm trăm bảy mươi sáu.  576 = 500 + 70 + 6   </vt:lpstr>
      <vt:lpstr>Viết số, đọc số.</vt:lpstr>
      <vt:lpstr>Số?</vt:lpstr>
      <vt:lpstr>Chọn thẻ số thích hợp cho mỗi cây.</vt:lpstr>
      <vt:lpstr>PowerPoint Presentation</vt:lpstr>
      <vt:lpstr>Sắp xếp các túi kẹo từ ít tới nhiều.</vt:lpstr>
      <vt:lpstr>PowerPoint Presentation</vt:lpstr>
      <vt:lpstr>PowerPoint Presentation</vt:lpstr>
      <vt:lpstr>Quan sát bức tranh.</vt:lpstr>
      <vt:lpstr>b) Bạn Sên xuất phát từ nhà lúc 7 giờ sáng thứ Bảy, ngày 19 tháng 2 để đến nhà bà ngoại.</vt:lpstr>
      <vt:lpstr>Đúng (Đ) hay sai (S)?</vt:lpstr>
      <vt:lpstr>DẶN DÒ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</dc:creator>
  <cp:lastModifiedBy>Admin</cp:lastModifiedBy>
  <cp:revision>50</cp:revision>
  <dcterms:created xsi:type="dcterms:W3CDTF">2022-06-10T13:15:37Z</dcterms:created>
  <dcterms:modified xsi:type="dcterms:W3CDTF">2025-03-17T02:32:16Z</dcterms:modified>
</cp:coreProperties>
</file>