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0" r:id="rId5"/>
    <p:sldId id="268" r:id="rId6"/>
    <p:sldId id="282" r:id="rId7"/>
    <p:sldId id="269" r:id="rId8"/>
    <p:sldId id="283" r:id="rId9"/>
    <p:sldId id="270" r:id="rId10"/>
    <p:sldId id="266" r:id="rId11"/>
    <p:sldId id="259" r:id="rId12"/>
    <p:sldId id="271" r:id="rId13"/>
    <p:sldId id="263" r:id="rId14"/>
    <p:sldId id="284" r:id="rId15"/>
    <p:sldId id="261" r:id="rId16"/>
    <p:sldId id="272" r:id="rId17"/>
    <p:sldId id="274" r:id="rId18"/>
    <p:sldId id="275" r:id="rId19"/>
    <p:sldId id="276" r:id="rId20"/>
    <p:sldId id="277" r:id="rId21"/>
    <p:sldId id="278" r:id="rId22"/>
    <p:sldId id="285" r:id="rId23"/>
    <p:sldId id="280" r:id="rId24"/>
    <p:sldId id="281" r:id="rId25"/>
    <p:sldId id="286" r:id="rId26"/>
    <p:sldId id="265"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HP001 4 hàng" panose="020B0603050302020204" pitchFamily="3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0" d="100"/>
          <a:sy n="30" d="100"/>
        </p:scale>
        <p:origin x="1541" y="6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png"/><Relationship Id="rId18" Type="http://schemas.openxmlformats.org/officeDocument/2006/relationships/image" Target="../media/image32.png"/><Relationship Id="rId3" Type="http://schemas.openxmlformats.org/officeDocument/2006/relationships/image" Target="../media/image13.svg"/><Relationship Id="rId7" Type="http://schemas.openxmlformats.org/officeDocument/2006/relationships/image" Target="../media/image1.png"/><Relationship Id="rId12" Type="http://schemas.openxmlformats.org/officeDocument/2006/relationships/image" Target="../media/image8.sv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9.svg"/><Relationship Id="rId15" Type="http://schemas.openxmlformats.org/officeDocument/2006/relationships/image" Target="../media/image19.svg"/><Relationship Id="rId10" Type="http://schemas.openxmlformats.org/officeDocument/2006/relationships/image" Target="../media/image31.svg"/><Relationship Id="rId19" Type="http://schemas.openxmlformats.org/officeDocument/2006/relationships/image" Target="../media/image33.svg"/><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1.sv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44.svg"/><Relationship Id="rId4" Type="http://schemas.openxmlformats.org/officeDocument/2006/relationships/image" Target="../media/image2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1.sv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44.svg"/><Relationship Id="rId4" Type="http://schemas.openxmlformats.org/officeDocument/2006/relationships/image" Target="../media/image2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3.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4.sv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3.sv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png"/><Relationship Id="rId18" Type="http://schemas.openxmlformats.org/officeDocument/2006/relationships/image" Target="../media/image32.png"/><Relationship Id="rId3" Type="http://schemas.openxmlformats.org/officeDocument/2006/relationships/image" Target="../media/image13.svg"/><Relationship Id="rId7" Type="http://schemas.openxmlformats.org/officeDocument/2006/relationships/image" Target="../media/image1.png"/><Relationship Id="rId12" Type="http://schemas.openxmlformats.org/officeDocument/2006/relationships/image" Target="../media/image8.sv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9.svg"/><Relationship Id="rId15" Type="http://schemas.openxmlformats.org/officeDocument/2006/relationships/image" Target="../media/image19.svg"/><Relationship Id="rId10" Type="http://schemas.openxmlformats.org/officeDocument/2006/relationships/image" Target="../media/image31.svg"/><Relationship Id="rId19" Type="http://schemas.openxmlformats.org/officeDocument/2006/relationships/image" Target="../media/image33.svg"/><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1.sv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44.svg"/><Relationship Id="rId4" Type="http://schemas.openxmlformats.org/officeDocument/2006/relationships/image" Target="../media/image2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3.sv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12.png"/><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8.png"/><Relationship Id="rId5" Type="http://schemas.openxmlformats.org/officeDocument/2006/relationships/image" Target="../media/image1.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1.sv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44.svg"/><Relationship Id="rId4" Type="http://schemas.openxmlformats.org/officeDocument/2006/relationships/image" Target="../media/image2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5.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3.svg"/><Relationship Id="rId7"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8.png"/><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5.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3.png"/><Relationship Id="rId18" Type="http://schemas.openxmlformats.org/officeDocument/2006/relationships/image" Target="../media/image56.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3.png"/><Relationship Id="rId17" Type="http://schemas.openxmlformats.org/officeDocument/2006/relationships/image" Target="../media/image55.png"/><Relationship Id="rId2" Type="http://schemas.openxmlformats.org/officeDocument/2006/relationships/image" Target="../media/image12.png"/><Relationship Id="rId16" Type="http://schemas.openxmlformats.org/officeDocument/2006/relationships/image" Target="../media/image27.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2.svg"/><Relationship Id="rId5" Type="http://schemas.openxmlformats.org/officeDocument/2006/relationships/image" Target="../media/image29.svg"/><Relationship Id="rId15" Type="http://schemas.openxmlformats.org/officeDocument/2006/relationships/image" Target="../media/image26.png"/><Relationship Id="rId10" Type="http://schemas.openxmlformats.org/officeDocument/2006/relationships/image" Target="../media/image51.png"/><Relationship Id="rId19"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42.svg"/><Relationship Id="rId14" Type="http://schemas.openxmlformats.org/officeDocument/2006/relationships/image" Target="../media/image54.sv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4.png"/><Relationship Id="rId18" Type="http://schemas.openxmlformats.org/officeDocument/2006/relationships/image" Target="../media/image32.png"/><Relationship Id="rId3" Type="http://schemas.openxmlformats.org/officeDocument/2006/relationships/image" Target="../media/image13.svg"/><Relationship Id="rId7" Type="http://schemas.openxmlformats.org/officeDocument/2006/relationships/image" Target="../media/image1.png"/><Relationship Id="rId12" Type="http://schemas.openxmlformats.org/officeDocument/2006/relationships/image" Target="../media/image8.sv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9.svg"/><Relationship Id="rId15" Type="http://schemas.openxmlformats.org/officeDocument/2006/relationships/image" Target="../media/image19.svg"/><Relationship Id="rId10" Type="http://schemas.openxmlformats.org/officeDocument/2006/relationships/image" Target="../media/image31.svg"/><Relationship Id="rId19" Type="http://schemas.openxmlformats.org/officeDocument/2006/relationships/image" Target="../media/image33.svg"/><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7.xml"/><Relationship Id="rId7" Type="http://schemas.openxmlformats.org/officeDocument/2006/relationships/image" Target="../media/image2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35.sv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59687" y="-4261988"/>
            <a:ext cx="19607375" cy="12891849"/>
          </a:xfrm>
          <a:custGeom>
            <a:avLst/>
            <a:gdLst/>
            <a:ahLst/>
            <a:cxnLst/>
            <a:rect l="l" t="t" r="r" b="b"/>
            <a:pathLst>
              <a:path w="19607375" h="12891849">
                <a:moveTo>
                  <a:pt x="0" y="0"/>
                </a:moveTo>
                <a:lnTo>
                  <a:pt x="19607374" y="0"/>
                </a:lnTo>
                <a:lnTo>
                  <a:pt x="19607374" y="12891849"/>
                </a:lnTo>
                <a:lnTo>
                  <a:pt x="0" y="128918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068976" y="875740"/>
            <a:ext cx="3439684" cy="1702643"/>
          </a:xfrm>
          <a:custGeom>
            <a:avLst/>
            <a:gdLst/>
            <a:ahLst/>
            <a:cxnLst/>
            <a:rect l="l" t="t" r="r" b="b"/>
            <a:pathLst>
              <a:path w="3439684" h="1702643">
                <a:moveTo>
                  <a:pt x="0" y="0"/>
                </a:moveTo>
                <a:lnTo>
                  <a:pt x="3439684" y="0"/>
                </a:lnTo>
                <a:lnTo>
                  <a:pt x="3439684" y="1702644"/>
                </a:lnTo>
                <a:lnTo>
                  <a:pt x="0" y="1702644"/>
                </a:lnTo>
                <a:lnTo>
                  <a:pt x="0" y="0"/>
                </a:lnTo>
                <a:close/>
              </a:path>
            </a:pathLst>
          </a:custGeom>
          <a:blipFill>
            <a:blip r:embed="rId4">
              <a:alphaModFix amt="25000"/>
            </a:blip>
            <a:stretch>
              <a:fillRect/>
            </a:stretch>
          </a:blipFill>
        </p:spPr>
        <p:txBody>
          <a:bodyPr/>
          <a:lstStyle/>
          <a:p>
            <a:endParaRPr lang="en-US"/>
          </a:p>
        </p:txBody>
      </p:sp>
      <p:sp>
        <p:nvSpPr>
          <p:cNvPr id="4" name="Freeform 4"/>
          <p:cNvSpPr/>
          <p:nvPr/>
        </p:nvSpPr>
        <p:spPr>
          <a:xfrm>
            <a:off x="15412774" y="3362212"/>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5"/>
            <a:stretch>
              <a:fillRect/>
            </a:stretch>
          </a:blipFill>
        </p:spPr>
        <p:txBody>
          <a:bodyPr/>
          <a:lstStyle/>
          <a:p>
            <a:endParaRPr lang="en-US"/>
          </a:p>
        </p:txBody>
      </p:sp>
      <p:sp>
        <p:nvSpPr>
          <p:cNvPr id="5" name="Freeform 5"/>
          <p:cNvSpPr/>
          <p:nvPr/>
        </p:nvSpPr>
        <p:spPr>
          <a:xfrm>
            <a:off x="-2722502" y="3362213"/>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5"/>
            <a:stretch>
              <a:fillRect/>
            </a:stretch>
          </a:blipFill>
        </p:spPr>
        <p:txBody>
          <a:bodyPr/>
          <a:lstStyle/>
          <a:p>
            <a:endParaRPr lang="en-US"/>
          </a:p>
        </p:txBody>
      </p:sp>
      <p:sp>
        <p:nvSpPr>
          <p:cNvPr id="7" name="Freeform 7"/>
          <p:cNvSpPr/>
          <p:nvPr/>
        </p:nvSpPr>
        <p:spPr>
          <a:xfrm rot="577433">
            <a:off x="6950157" y="8595756"/>
            <a:ext cx="3293582" cy="3293582"/>
          </a:xfrm>
          <a:custGeom>
            <a:avLst/>
            <a:gdLst/>
            <a:ahLst/>
            <a:cxnLst/>
            <a:rect l="l" t="t" r="r" b="b"/>
            <a:pathLst>
              <a:path w="3293582" h="3293582">
                <a:moveTo>
                  <a:pt x="0" y="0"/>
                </a:moveTo>
                <a:lnTo>
                  <a:pt x="3293582" y="0"/>
                </a:lnTo>
                <a:lnTo>
                  <a:pt x="3293582" y="3293582"/>
                </a:lnTo>
                <a:lnTo>
                  <a:pt x="0" y="32935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2699999">
            <a:off x="13886539" y="-731939"/>
            <a:ext cx="2862688" cy="2628468"/>
          </a:xfrm>
          <a:custGeom>
            <a:avLst/>
            <a:gdLst/>
            <a:ahLst/>
            <a:cxnLst/>
            <a:rect l="l" t="t" r="r" b="b"/>
            <a:pathLst>
              <a:path w="2862688" h="2628468">
                <a:moveTo>
                  <a:pt x="0" y="0"/>
                </a:moveTo>
                <a:lnTo>
                  <a:pt x="2862688" y="0"/>
                </a:lnTo>
                <a:lnTo>
                  <a:pt x="2862688" y="2628468"/>
                </a:lnTo>
                <a:lnTo>
                  <a:pt x="0" y="26284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486400" y="7211916"/>
            <a:ext cx="7315200" cy="66502"/>
          </a:xfrm>
          <a:custGeom>
            <a:avLst/>
            <a:gdLst/>
            <a:ahLst/>
            <a:cxnLst/>
            <a:rect l="l" t="t" r="r" b="b"/>
            <a:pathLst>
              <a:path w="7315200" h="66502">
                <a:moveTo>
                  <a:pt x="0" y="0"/>
                </a:moveTo>
                <a:lnTo>
                  <a:pt x="7315200" y="0"/>
                </a:lnTo>
                <a:lnTo>
                  <a:pt x="7315200" y="66502"/>
                </a:lnTo>
                <a:lnTo>
                  <a:pt x="0" y="665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2153919" y="-562472"/>
            <a:ext cx="4625322" cy="2289534"/>
          </a:xfrm>
          <a:custGeom>
            <a:avLst/>
            <a:gdLst/>
            <a:ahLst/>
            <a:cxnLst/>
            <a:rect l="l" t="t" r="r" b="b"/>
            <a:pathLst>
              <a:path w="4625322" h="2289534">
                <a:moveTo>
                  <a:pt x="0" y="0"/>
                </a:moveTo>
                <a:lnTo>
                  <a:pt x="4625322" y="0"/>
                </a:lnTo>
                <a:lnTo>
                  <a:pt x="4625322" y="2289534"/>
                </a:lnTo>
                <a:lnTo>
                  <a:pt x="0" y="2289534"/>
                </a:lnTo>
                <a:lnTo>
                  <a:pt x="0" y="0"/>
                </a:lnTo>
                <a:close/>
              </a:path>
            </a:pathLst>
          </a:custGeom>
          <a:blipFill>
            <a:blip r:embed="rId4">
              <a:alphaModFix amt="25000"/>
            </a:blip>
            <a:stretch>
              <a:fillRect/>
            </a:stretch>
          </a:blipFill>
        </p:spPr>
        <p:txBody>
          <a:bodyPr/>
          <a:lstStyle/>
          <a:p>
            <a:endParaRPr lang="en-US"/>
          </a:p>
        </p:txBody>
      </p:sp>
      <p:sp>
        <p:nvSpPr>
          <p:cNvPr id="12" name="Freeform 12"/>
          <p:cNvSpPr/>
          <p:nvPr/>
        </p:nvSpPr>
        <p:spPr>
          <a:xfrm>
            <a:off x="87920" y="-377609"/>
            <a:ext cx="2691420" cy="2324714"/>
          </a:xfrm>
          <a:custGeom>
            <a:avLst/>
            <a:gdLst/>
            <a:ahLst/>
            <a:cxnLst/>
            <a:rect l="l" t="t" r="r" b="b"/>
            <a:pathLst>
              <a:path w="2691420" h="2324714">
                <a:moveTo>
                  <a:pt x="0" y="0"/>
                </a:moveTo>
                <a:lnTo>
                  <a:pt x="2691420" y="0"/>
                </a:lnTo>
                <a:lnTo>
                  <a:pt x="2691420" y="2324714"/>
                </a:lnTo>
                <a:lnTo>
                  <a:pt x="0" y="2324714"/>
                </a:lnTo>
                <a:lnTo>
                  <a:pt x="0" y="0"/>
                </a:lnTo>
                <a:close/>
              </a:path>
            </a:pathLst>
          </a:custGeom>
          <a:blipFill>
            <a:blip r:embed="rId12"/>
            <a:stretch>
              <a:fillRect/>
            </a:stretch>
          </a:blipFill>
        </p:spPr>
        <p:txBody>
          <a:bodyPr/>
          <a:lstStyle/>
          <a:p>
            <a:endParaRPr lang="en-US"/>
          </a:p>
        </p:txBody>
      </p:sp>
      <p:sp>
        <p:nvSpPr>
          <p:cNvPr id="15" name="TextBox 16">
            <a:extLst>
              <a:ext uri="{FF2B5EF4-FFF2-40B4-BE49-F238E27FC236}">
                <a16:creationId xmlns:a16="http://schemas.microsoft.com/office/drawing/2014/main" id="{49612759-3249-46BB-9110-FD3FBF1C2FAC}"/>
              </a:ext>
            </a:extLst>
          </p:cNvPr>
          <p:cNvSpPr txBox="1"/>
          <p:nvPr/>
        </p:nvSpPr>
        <p:spPr>
          <a:xfrm>
            <a:off x="1731013" y="2394709"/>
            <a:ext cx="15280060" cy="3057697"/>
          </a:xfrm>
          <a:prstGeom prst="rect">
            <a:avLst/>
          </a:prstGeom>
        </p:spPr>
        <p:txBody>
          <a:bodyPr wrap="square" lIns="0" tIns="0" rIns="0" bIns="0" rtlCol="0" anchor="t">
            <a:spAutoFit/>
          </a:bodyPr>
          <a:lstStyle/>
          <a:p>
            <a:pPr marL="0" lvl="0" indent="0" algn="ctr">
              <a:lnSpc>
                <a:spcPct val="150000"/>
              </a:lnSpc>
            </a:pPr>
            <a:r>
              <a:rPr lang="vi-VN" sz="7000" b="1" u="none" dirty="0">
                <a:solidFill>
                  <a:srgbClr val="C00000"/>
                </a:solidFill>
              </a:rPr>
              <a:t>CHÀO MỪNG CÁC EM ĐẾN VỚI BUỔI HỌC NGÀY HÔM NAY!</a:t>
            </a:r>
            <a:endParaRPr lang="en-US" sz="7000" b="1" u="none" dirty="0">
              <a:solidFill>
                <a:srgbClr val="C00000"/>
              </a:solidFill>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030220" y="-558881"/>
            <a:ext cx="21417350" cy="20482775"/>
          </a:xfrm>
          <a:custGeom>
            <a:avLst/>
            <a:gdLst/>
            <a:ahLst/>
            <a:cxnLst/>
            <a:rect l="l" t="t" r="r" b="b"/>
            <a:pathLst>
              <a:path w="21417350" h="20482775">
                <a:moveTo>
                  <a:pt x="0" y="0"/>
                </a:moveTo>
                <a:lnTo>
                  <a:pt x="21417349" y="0"/>
                </a:lnTo>
                <a:lnTo>
                  <a:pt x="21417349" y="20482775"/>
                </a:lnTo>
                <a:lnTo>
                  <a:pt x="0" y="20482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9099">
            <a:off x="2061862" y="9256527"/>
            <a:ext cx="18852186" cy="6364886"/>
          </a:xfrm>
          <a:custGeom>
            <a:avLst/>
            <a:gdLst/>
            <a:ahLst/>
            <a:cxnLst/>
            <a:rect l="l" t="t" r="r" b="b"/>
            <a:pathLst>
              <a:path w="18852186" h="6364886">
                <a:moveTo>
                  <a:pt x="0" y="0"/>
                </a:moveTo>
                <a:lnTo>
                  <a:pt x="18852186" y="0"/>
                </a:lnTo>
                <a:lnTo>
                  <a:pt x="18852186" y="6364886"/>
                </a:lnTo>
                <a:lnTo>
                  <a:pt x="0" y="6364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64443" y="-320040"/>
            <a:ext cx="6225505" cy="3081625"/>
          </a:xfrm>
          <a:custGeom>
            <a:avLst/>
            <a:gdLst/>
            <a:ahLst/>
            <a:cxnLst/>
            <a:rect l="l" t="t" r="r" b="b"/>
            <a:pathLst>
              <a:path w="6225505" h="3081625">
                <a:moveTo>
                  <a:pt x="0" y="0"/>
                </a:moveTo>
                <a:lnTo>
                  <a:pt x="6225505" y="0"/>
                </a:lnTo>
                <a:lnTo>
                  <a:pt x="6225505" y="3081625"/>
                </a:lnTo>
                <a:lnTo>
                  <a:pt x="0" y="3081625"/>
                </a:lnTo>
                <a:lnTo>
                  <a:pt x="0" y="0"/>
                </a:lnTo>
                <a:close/>
              </a:path>
            </a:pathLst>
          </a:custGeom>
          <a:blipFill>
            <a:blip r:embed="rId6">
              <a:alphaModFix amt="25000"/>
            </a:blip>
            <a:stretch>
              <a:fillRect/>
            </a:stretch>
          </a:blipFill>
        </p:spPr>
        <p:txBody>
          <a:bodyPr/>
          <a:lstStyle/>
          <a:p>
            <a:endParaRPr lang="en-US"/>
          </a:p>
        </p:txBody>
      </p:sp>
      <p:sp>
        <p:nvSpPr>
          <p:cNvPr id="5" name="Freeform 5"/>
          <p:cNvSpPr/>
          <p:nvPr/>
        </p:nvSpPr>
        <p:spPr>
          <a:xfrm>
            <a:off x="3521787" y="1647292"/>
            <a:ext cx="11244425" cy="7393210"/>
          </a:xfrm>
          <a:custGeom>
            <a:avLst/>
            <a:gdLst/>
            <a:ahLst/>
            <a:cxnLst/>
            <a:rect l="l" t="t" r="r" b="b"/>
            <a:pathLst>
              <a:path w="11244425" h="7393210">
                <a:moveTo>
                  <a:pt x="0" y="0"/>
                </a:moveTo>
                <a:lnTo>
                  <a:pt x="11244426" y="0"/>
                </a:lnTo>
                <a:lnTo>
                  <a:pt x="11244426" y="7393210"/>
                </a:lnTo>
                <a:lnTo>
                  <a:pt x="0" y="73932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454240">
            <a:off x="4692704" y="7136680"/>
            <a:ext cx="1851900" cy="1903823"/>
          </a:xfrm>
          <a:custGeom>
            <a:avLst/>
            <a:gdLst/>
            <a:ahLst/>
            <a:cxnLst/>
            <a:rect l="l" t="t" r="r" b="b"/>
            <a:pathLst>
              <a:path w="1851900" h="1903823">
                <a:moveTo>
                  <a:pt x="0" y="0"/>
                </a:moveTo>
                <a:lnTo>
                  <a:pt x="1851900" y="0"/>
                </a:lnTo>
                <a:lnTo>
                  <a:pt x="1851900" y="1903822"/>
                </a:lnTo>
                <a:lnTo>
                  <a:pt x="0" y="19038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1222183">
            <a:off x="14722945" y="-535303"/>
            <a:ext cx="2909994" cy="2671903"/>
          </a:xfrm>
          <a:custGeom>
            <a:avLst/>
            <a:gdLst/>
            <a:ahLst/>
            <a:cxnLst/>
            <a:rect l="l" t="t" r="r" b="b"/>
            <a:pathLst>
              <a:path w="2909994" h="2671903">
                <a:moveTo>
                  <a:pt x="0" y="0"/>
                </a:moveTo>
                <a:lnTo>
                  <a:pt x="2909993" y="0"/>
                </a:lnTo>
                <a:lnTo>
                  <a:pt x="2909993" y="2671903"/>
                </a:lnTo>
                <a:lnTo>
                  <a:pt x="0" y="26719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2555132" y="4256035"/>
            <a:ext cx="5110265" cy="6241545"/>
          </a:xfrm>
          <a:custGeom>
            <a:avLst/>
            <a:gdLst/>
            <a:ahLst/>
            <a:cxnLst/>
            <a:rect l="l" t="t" r="r" b="b"/>
            <a:pathLst>
              <a:path w="5110265" h="6241545">
                <a:moveTo>
                  <a:pt x="0" y="0"/>
                </a:moveTo>
                <a:lnTo>
                  <a:pt x="5110264" y="0"/>
                </a:lnTo>
                <a:lnTo>
                  <a:pt x="5110264" y="6241545"/>
                </a:lnTo>
                <a:lnTo>
                  <a:pt x="0" y="6241545"/>
                </a:lnTo>
                <a:lnTo>
                  <a:pt x="0" y="0"/>
                </a:lnTo>
                <a:close/>
              </a:path>
            </a:pathLst>
          </a:custGeom>
          <a:blipFill>
            <a:blip r:embed="rId13"/>
            <a:stretch>
              <a:fillRect/>
            </a:stretch>
          </a:blipFill>
        </p:spPr>
        <p:txBody>
          <a:bodyPr/>
          <a:lstStyle/>
          <a:p>
            <a:endParaRPr lang="en-US"/>
          </a:p>
        </p:txBody>
      </p:sp>
      <p:sp>
        <p:nvSpPr>
          <p:cNvPr id="9" name="Freeform 9"/>
          <p:cNvSpPr/>
          <p:nvPr/>
        </p:nvSpPr>
        <p:spPr>
          <a:xfrm rot="-245163">
            <a:off x="2222101" y="921009"/>
            <a:ext cx="2891376" cy="3681150"/>
          </a:xfrm>
          <a:custGeom>
            <a:avLst/>
            <a:gdLst/>
            <a:ahLst/>
            <a:cxnLst/>
            <a:rect l="l" t="t" r="r" b="b"/>
            <a:pathLst>
              <a:path w="2891376" h="3681150">
                <a:moveTo>
                  <a:pt x="0" y="0"/>
                </a:moveTo>
                <a:lnTo>
                  <a:pt x="2891377" y="0"/>
                </a:lnTo>
                <a:lnTo>
                  <a:pt x="2891377" y="3681151"/>
                </a:lnTo>
                <a:lnTo>
                  <a:pt x="0" y="36811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5728238" y="2976492"/>
            <a:ext cx="3949283" cy="1954895"/>
          </a:xfrm>
          <a:custGeom>
            <a:avLst/>
            <a:gdLst/>
            <a:ahLst/>
            <a:cxnLst/>
            <a:rect l="l" t="t" r="r" b="b"/>
            <a:pathLst>
              <a:path w="3949283" h="1954895">
                <a:moveTo>
                  <a:pt x="0" y="0"/>
                </a:moveTo>
                <a:lnTo>
                  <a:pt x="3949283" y="0"/>
                </a:lnTo>
                <a:lnTo>
                  <a:pt x="3949283" y="1954895"/>
                </a:lnTo>
                <a:lnTo>
                  <a:pt x="0" y="1954895"/>
                </a:lnTo>
                <a:lnTo>
                  <a:pt x="0" y="0"/>
                </a:lnTo>
                <a:close/>
              </a:path>
            </a:pathLst>
          </a:custGeom>
          <a:blipFill>
            <a:blip r:embed="rId6">
              <a:alphaModFix amt="25000"/>
            </a:blip>
            <a:stretch>
              <a:fillRect/>
            </a:stretch>
          </a:blipFill>
        </p:spPr>
        <p:txBody>
          <a:bodyPr/>
          <a:lstStyle/>
          <a:p>
            <a:endParaRPr lang="en-US"/>
          </a:p>
        </p:txBody>
      </p:sp>
      <p:sp>
        <p:nvSpPr>
          <p:cNvPr id="11" name="Freeform 11"/>
          <p:cNvSpPr/>
          <p:nvPr/>
        </p:nvSpPr>
        <p:spPr>
          <a:xfrm>
            <a:off x="16482937" y="2924412"/>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rot="-1063186" flipH="1">
            <a:off x="10168197" y="4150327"/>
            <a:ext cx="5661136" cy="5177366"/>
          </a:xfrm>
          <a:custGeom>
            <a:avLst/>
            <a:gdLst/>
            <a:ahLst/>
            <a:cxnLst/>
            <a:rect l="l" t="t" r="r" b="b"/>
            <a:pathLst>
              <a:path w="5661136" h="5177366">
                <a:moveTo>
                  <a:pt x="5661136" y="0"/>
                </a:moveTo>
                <a:lnTo>
                  <a:pt x="0" y="0"/>
                </a:lnTo>
                <a:lnTo>
                  <a:pt x="0" y="5177366"/>
                </a:lnTo>
                <a:lnTo>
                  <a:pt x="5661136" y="5177366"/>
                </a:lnTo>
                <a:lnTo>
                  <a:pt x="5661136"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TextBox 14"/>
          <p:cNvSpPr txBox="1"/>
          <p:nvPr/>
        </p:nvSpPr>
        <p:spPr>
          <a:xfrm>
            <a:off x="5066932" y="4866580"/>
            <a:ext cx="8154136" cy="1522020"/>
          </a:xfrm>
          <a:prstGeom prst="rect">
            <a:avLst/>
          </a:prstGeom>
        </p:spPr>
        <p:txBody>
          <a:bodyPr lIns="0" tIns="0" rIns="0" bIns="0" rtlCol="0" anchor="t">
            <a:spAutoFit/>
          </a:bodyPr>
          <a:lstStyle/>
          <a:p>
            <a:pPr algn="ctr">
              <a:lnSpc>
                <a:spcPts val="13663"/>
              </a:lnSpc>
            </a:pPr>
            <a:r>
              <a:rPr lang="vi-VN" sz="7000" b="1" dirty="0">
                <a:solidFill>
                  <a:srgbClr val="C00000"/>
                </a:solidFill>
                <a:latin typeface="Arial" panose="020B0604020202020204" pitchFamily="34" charset="0"/>
                <a:cs typeface="Arial" panose="020B0604020202020204" pitchFamily="34" charset="0"/>
              </a:rPr>
              <a:t>TIẾT 2</a:t>
            </a:r>
            <a:endParaRPr lang="en-US" sz="7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76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flipH="1">
            <a:off x="13390540" y="7234273"/>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9099" flipH="1">
            <a:off x="-3486949" y="8396818"/>
            <a:ext cx="22938353" cy="7744460"/>
          </a:xfrm>
          <a:custGeom>
            <a:avLst/>
            <a:gdLst/>
            <a:ahLst/>
            <a:cxnLst/>
            <a:rect l="l" t="t" r="r" b="b"/>
            <a:pathLst>
              <a:path w="22938353" h="7744460">
                <a:moveTo>
                  <a:pt x="22938353" y="0"/>
                </a:moveTo>
                <a:lnTo>
                  <a:pt x="0" y="0"/>
                </a:lnTo>
                <a:lnTo>
                  <a:pt x="0" y="7744460"/>
                </a:lnTo>
                <a:lnTo>
                  <a:pt x="22938353" y="7744460"/>
                </a:lnTo>
                <a:lnTo>
                  <a:pt x="2293835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5997771" y="1714500"/>
            <a:ext cx="10389471" cy="6419471"/>
            <a:chOff x="0" y="0"/>
            <a:chExt cx="2736322" cy="1088427"/>
          </a:xfrm>
        </p:grpSpPr>
        <p:sp>
          <p:nvSpPr>
            <p:cNvPr id="6" name="Freeform 6"/>
            <p:cNvSpPr/>
            <p:nvPr/>
          </p:nvSpPr>
          <p:spPr>
            <a:xfrm>
              <a:off x="0" y="0"/>
              <a:ext cx="2736322" cy="1088427"/>
            </a:xfrm>
            <a:custGeom>
              <a:avLst/>
              <a:gdLst/>
              <a:ahLst/>
              <a:cxnLst/>
              <a:rect l="l" t="t" r="r" b="b"/>
              <a:pathLst>
                <a:path w="2736322" h="1088427">
                  <a:moveTo>
                    <a:pt x="38004" y="0"/>
                  </a:moveTo>
                  <a:lnTo>
                    <a:pt x="2698318" y="0"/>
                  </a:lnTo>
                  <a:cubicBezTo>
                    <a:pt x="2719307" y="0"/>
                    <a:pt x="2736322" y="17015"/>
                    <a:pt x="2736322" y="38004"/>
                  </a:cubicBezTo>
                  <a:lnTo>
                    <a:pt x="2736322" y="1050423"/>
                  </a:lnTo>
                  <a:cubicBezTo>
                    <a:pt x="2736322" y="1060502"/>
                    <a:pt x="2732318" y="1070168"/>
                    <a:pt x="2725190" y="1077296"/>
                  </a:cubicBezTo>
                  <a:cubicBezTo>
                    <a:pt x="2718064" y="1084423"/>
                    <a:pt x="2708397" y="1088427"/>
                    <a:pt x="2698318" y="1088427"/>
                  </a:cubicBezTo>
                  <a:lnTo>
                    <a:pt x="38004" y="1088427"/>
                  </a:lnTo>
                  <a:cubicBezTo>
                    <a:pt x="17015" y="1088427"/>
                    <a:pt x="0" y="1071412"/>
                    <a:pt x="0" y="1050423"/>
                  </a:cubicBezTo>
                  <a:lnTo>
                    <a:pt x="0" y="38004"/>
                  </a:lnTo>
                  <a:cubicBezTo>
                    <a:pt x="0" y="27924"/>
                    <a:pt x="4004" y="18258"/>
                    <a:pt x="11131" y="11131"/>
                  </a:cubicBezTo>
                  <a:cubicBezTo>
                    <a:pt x="18258" y="4004"/>
                    <a:pt x="27924" y="0"/>
                    <a:pt x="38004" y="0"/>
                  </a:cubicBezTo>
                  <a:close/>
                </a:path>
              </a:pathLst>
            </a:custGeom>
            <a:solidFill>
              <a:srgbClr val="F9E1C7"/>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340882" y="2023914"/>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4139557" y="6254017"/>
            <a:ext cx="2573312" cy="2645461"/>
          </a:xfrm>
          <a:custGeom>
            <a:avLst/>
            <a:gdLst/>
            <a:ahLst/>
            <a:cxnLst/>
            <a:rect l="l" t="t" r="r" b="b"/>
            <a:pathLst>
              <a:path w="2573312" h="2645461">
                <a:moveTo>
                  <a:pt x="2573312" y="0"/>
                </a:moveTo>
                <a:lnTo>
                  <a:pt x="0" y="0"/>
                </a:lnTo>
                <a:lnTo>
                  <a:pt x="0" y="2645460"/>
                </a:lnTo>
                <a:lnTo>
                  <a:pt x="2573312" y="2645460"/>
                </a:lnTo>
                <a:lnTo>
                  <a:pt x="25733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89734" y="0"/>
            <a:ext cx="1846270" cy="2142296"/>
          </a:xfrm>
          <a:custGeom>
            <a:avLst/>
            <a:gdLst/>
            <a:ahLst/>
            <a:cxnLst/>
            <a:rect l="l" t="t" r="r" b="b"/>
            <a:pathLst>
              <a:path w="1846270" h="2142296">
                <a:moveTo>
                  <a:pt x="0" y="0"/>
                </a:moveTo>
                <a:lnTo>
                  <a:pt x="1846270" y="0"/>
                </a:lnTo>
                <a:lnTo>
                  <a:pt x="1846270" y="2142296"/>
                </a:lnTo>
                <a:lnTo>
                  <a:pt x="0" y="2142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a:off x="6762295" y="3272010"/>
            <a:ext cx="9105347" cy="3338222"/>
          </a:xfrm>
          <a:prstGeom prst="rect">
            <a:avLst/>
          </a:prstGeom>
        </p:spPr>
        <p:txBody>
          <a:bodyPr wrap="square" lIns="0" tIns="0" rIns="0" bIns="0" rtlCol="0" anchor="t">
            <a:spAutoFit/>
          </a:bodyPr>
          <a:lstStyle/>
          <a:p>
            <a:pPr algn="ctr">
              <a:lnSpc>
                <a:spcPct val="150000"/>
              </a:lnSpc>
            </a:pPr>
            <a:r>
              <a:rPr lang="vi-VN" sz="5000" b="1" dirty="0">
                <a:solidFill>
                  <a:srgbClr val="C00000"/>
                </a:solidFill>
              </a:rPr>
              <a:t>HOẠT ĐỘNG 1: ĐÁNH GIÁ KĨ NĂNG ĐỌC THÀNH TIẾNG VÀ ĐỌC THUỘC LÒNG</a:t>
            </a:r>
            <a:endParaRPr lang="en-US" sz="5000" b="1" dirty="0">
              <a:solidFill>
                <a:srgbClr val="C00000"/>
              </a:solidFill>
            </a:endParaRPr>
          </a:p>
        </p:txBody>
      </p:sp>
      <p:sp>
        <p:nvSpPr>
          <p:cNvPr id="15" name="Freeform 15"/>
          <p:cNvSpPr/>
          <p:nvPr/>
        </p:nvSpPr>
        <p:spPr>
          <a:xfrm>
            <a:off x="2104681" y="-534393"/>
            <a:ext cx="2017458" cy="1849102"/>
          </a:xfrm>
          <a:custGeom>
            <a:avLst/>
            <a:gdLst/>
            <a:ahLst/>
            <a:cxnLst/>
            <a:rect l="l" t="t" r="r" b="b"/>
            <a:pathLst>
              <a:path w="2017458" h="1849102">
                <a:moveTo>
                  <a:pt x="0" y="0"/>
                </a:moveTo>
                <a:lnTo>
                  <a:pt x="2017458" y="0"/>
                </a:lnTo>
                <a:lnTo>
                  <a:pt x="2017458" y="1849102"/>
                </a:lnTo>
                <a:lnTo>
                  <a:pt x="0" y="1849102"/>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
        <p:nvSpPr>
          <p:cNvPr id="16" name="Freeform 16"/>
          <p:cNvSpPr/>
          <p:nvPr/>
        </p:nvSpPr>
        <p:spPr>
          <a:xfrm>
            <a:off x="4409570" y="-87364"/>
            <a:ext cx="2595731" cy="2379118"/>
          </a:xfrm>
          <a:custGeom>
            <a:avLst/>
            <a:gdLst/>
            <a:ahLst/>
            <a:cxnLst/>
            <a:rect l="l" t="t" r="r" b="b"/>
            <a:pathLst>
              <a:path w="2595731" h="2379118">
                <a:moveTo>
                  <a:pt x="0" y="0"/>
                </a:moveTo>
                <a:lnTo>
                  <a:pt x="2595731" y="0"/>
                </a:lnTo>
                <a:lnTo>
                  <a:pt x="2595731" y="2379118"/>
                </a:lnTo>
                <a:lnTo>
                  <a:pt x="0" y="2379118"/>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flipH="1">
            <a:off x="13390540" y="7234273"/>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9099" flipH="1">
            <a:off x="-3486949" y="8396818"/>
            <a:ext cx="22938353" cy="7744460"/>
          </a:xfrm>
          <a:custGeom>
            <a:avLst/>
            <a:gdLst/>
            <a:ahLst/>
            <a:cxnLst/>
            <a:rect l="l" t="t" r="r" b="b"/>
            <a:pathLst>
              <a:path w="22938353" h="7744460">
                <a:moveTo>
                  <a:pt x="22938353" y="0"/>
                </a:moveTo>
                <a:lnTo>
                  <a:pt x="0" y="0"/>
                </a:lnTo>
                <a:lnTo>
                  <a:pt x="0" y="7744460"/>
                </a:lnTo>
                <a:lnTo>
                  <a:pt x="22938353" y="7744460"/>
                </a:lnTo>
                <a:lnTo>
                  <a:pt x="2293835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5997771" y="1714500"/>
            <a:ext cx="10389471" cy="6419471"/>
            <a:chOff x="0" y="0"/>
            <a:chExt cx="2736322" cy="1088427"/>
          </a:xfrm>
        </p:grpSpPr>
        <p:sp>
          <p:nvSpPr>
            <p:cNvPr id="6" name="Freeform 6"/>
            <p:cNvSpPr/>
            <p:nvPr/>
          </p:nvSpPr>
          <p:spPr>
            <a:xfrm>
              <a:off x="0" y="0"/>
              <a:ext cx="2736322" cy="1088427"/>
            </a:xfrm>
            <a:custGeom>
              <a:avLst/>
              <a:gdLst/>
              <a:ahLst/>
              <a:cxnLst/>
              <a:rect l="l" t="t" r="r" b="b"/>
              <a:pathLst>
                <a:path w="2736322" h="1088427">
                  <a:moveTo>
                    <a:pt x="38004" y="0"/>
                  </a:moveTo>
                  <a:lnTo>
                    <a:pt x="2698318" y="0"/>
                  </a:lnTo>
                  <a:cubicBezTo>
                    <a:pt x="2719307" y="0"/>
                    <a:pt x="2736322" y="17015"/>
                    <a:pt x="2736322" y="38004"/>
                  </a:cubicBezTo>
                  <a:lnTo>
                    <a:pt x="2736322" y="1050423"/>
                  </a:lnTo>
                  <a:cubicBezTo>
                    <a:pt x="2736322" y="1060502"/>
                    <a:pt x="2732318" y="1070168"/>
                    <a:pt x="2725190" y="1077296"/>
                  </a:cubicBezTo>
                  <a:cubicBezTo>
                    <a:pt x="2718064" y="1084423"/>
                    <a:pt x="2708397" y="1088427"/>
                    <a:pt x="2698318" y="1088427"/>
                  </a:cubicBezTo>
                  <a:lnTo>
                    <a:pt x="38004" y="1088427"/>
                  </a:lnTo>
                  <a:cubicBezTo>
                    <a:pt x="17015" y="1088427"/>
                    <a:pt x="0" y="1071412"/>
                    <a:pt x="0" y="1050423"/>
                  </a:cubicBezTo>
                  <a:lnTo>
                    <a:pt x="0" y="38004"/>
                  </a:lnTo>
                  <a:cubicBezTo>
                    <a:pt x="0" y="27924"/>
                    <a:pt x="4004" y="18258"/>
                    <a:pt x="11131" y="11131"/>
                  </a:cubicBezTo>
                  <a:cubicBezTo>
                    <a:pt x="18258" y="4004"/>
                    <a:pt x="27924" y="0"/>
                    <a:pt x="38004" y="0"/>
                  </a:cubicBezTo>
                  <a:close/>
                </a:path>
              </a:pathLst>
            </a:custGeom>
            <a:solidFill>
              <a:srgbClr val="F9E1C7"/>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340882" y="2023914"/>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4139557" y="6254017"/>
            <a:ext cx="2573312" cy="2645461"/>
          </a:xfrm>
          <a:custGeom>
            <a:avLst/>
            <a:gdLst/>
            <a:ahLst/>
            <a:cxnLst/>
            <a:rect l="l" t="t" r="r" b="b"/>
            <a:pathLst>
              <a:path w="2573312" h="2645461">
                <a:moveTo>
                  <a:pt x="2573312" y="0"/>
                </a:moveTo>
                <a:lnTo>
                  <a:pt x="0" y="0"/>
                </a:lnTo>
                <a:lnTo>
                  <a:pt x="0" y="2645460"/>
                </a:lnTo>
                <a:lnTo>
                  <a:pt x="2573312" y="2645460"/>
                </a:lnTo>
                <a:lnTo>
                  <a:pt x="25733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89734" y="0"/>
            <a:ext cx="1846270" cy="2142296"/>
          </a:xfrm>
          <a:custGeom>
            <a:avLst/>
            <a:gdLst/>
            <a:ahLst/>
            <a:cxnLst/>
            <a:rect l="l" t="t" r="r" b="b"/>
            <a:pathLst>
              <a:path w="1846270" h="2142296">
                <a:moveTo>
                  <a:pt x="0" y="0"/>
                </a:moveTo>
                <a:lnTo>
                  <a:pt x="1846270" y="0"/>
                </a:lnTo>
                <a:lnTo>
                  <a:pt x="1846270" y="2142296"/>
                </a:lnTo>
                <a:lnTo>
                  <a:pt x="0" y="2142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a:off x="6926590" y="3667054"/>
            <a:ext cx="8531832" cy="2184059"/>
          </a:xfrm>
          <a:prstGeom prst="rect">
            <a:avLst/>
          </a:prstGeom>
        </p:spPr>
        <p:txBody>
          <a:bodyPr wrap="square" lIns="0" tIns="0" rIns="0" bIns="0" rtlCol="0" anchor="t">
            <a:spAutoFit/>
          </a:bodyPr>
          <a:lstStyle/>
          <a:p>
            <a:pPr algn="ctr">
              <a:lnSpc>
                <a:spcPct val="150000"/>
              </a:lnSpc>
            </a:pPr>
            <a:r>
              <a:rPr lang="vi-VN" sz="5000" b="1" dirty="0">
                <a:solidFill>
                  <a:srgbClr val="C00000"/>
                </a:solidFill>
              </a:rPr>
              <a:t>HOẠT ĐỘNG 2:</a:t>
            </a:r>
          </a:p>
          <a:p>
            <a:pPr algn="ctr">
              <a:lnSpc>
                <a:spcPct val="150000"/>
              </a:lnSpc>
            </a:pPr>
            <a:r>
              <a:rPr lang="vi-VN" sz="5000" b="1" dirty="0">
                <a:solidFill>
                  <a:srgbClr val="C00000"/>
                </a:solidFill>
              </a:rPr>
              <a:t>ĐỌC HIỂU VÀ LUYỆN TẬP</a:t>
            </a:r>
            <a:endParaRPr lang="en-US" sz="5000" b="1" dirty="0">
              <a:solidFill>
                <a:srgbClr val="C00000"/>
              </a:solidFill>
            </a:endParaRPr>
          </a:p>
        </p:txBody>
      </p:sp>
      <p:sp>
        <p:nvSpPr>
          <p:cNvPr id="15" name="Freeform 15"/>
          <p:cNvSpPr/>
          <p:nvPr/>
        </p:nvSpPr>
        <p:spPr>
          <a:xfrm>
            <a:off x="2104681" y="-534393"/>
            <a:ext cx="2017458" cy="1849102"/>
          </a:xfrm>
          <a:custGeom>
            <a:avLst/>
            <a:gdLst/>
            <a:ahLst/>
            <a:cxnLst/>
            <a:rect l="l" t="t" r="r" b="b"/>
            <a:pathLst>
              <a:path w="2017458" h="1849102">
                <a:moveTo>
                  <a:pt x="0" y="0"/>
                </a:moveTo>
                <a:lnTo>
                  <a:pt x="2017458" y="0"/>
                </a:lnTo>
                <a:lnTo>
                  <a:pt x="2017458" y="1849102"/>
                </a:lnTo>
                <a:lnTo>
                  <a:pt x="0" y="1849102"/>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
        <p:nvSpPr>
          <p:cNvPr id="16" name="Freeform 16"/>
          <p:cNvSpPr/>
          <p:nvPr/>
        </p:nvSpPr>
        <p:spPr>
          <a:xfrm>
            <a:off x="4409570" y="-87364"/>
            <a:ext cx="2595731" cy="2379118"/>
          </a:xfrm>
          <a:custGeom>
            <a:avLst/>
            <a:gdLst/>
            <a:ahLst/>
            <a:cxnLst/>
            <a:rect l="l" t="t" r="r" b="b"/>
            <a:pathLst>
              <a:path w="2595731" h="2379118">
                <a:moveTo>
                  <a:pt x="0" y="0"/>
                </a:moveTo>
                <a:lnTo>
                  <a:pt x="2595731" y="0"/>
                </a:lnTo>
                <a:lnTo>
                  <a:pt x="2595731" y="2379118"/>
                </a:lnTo>
                <a:lnTo>
                  <a:pt x="0" y="2379118"/>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Tree>
    <p:extLst>
      <p:ext uri="{BB962C8B-B14F-4D97-AF65-F5344CB8AC3E}">
        <p14:creationId xmlns:p14="http://schemas.microsoft.com/office/powerpoint/2010/main" val="3444560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2">
              <a:alphaModFix amt="25000"/>
            </a:blip>
            <a:stretch>
              <a:fillRect/>
            </a:stretch>
          </a:blipFill>
        </p:spPr>
        <p:txBody>
          <a:bodyPr/>
          <a:lstStyle/>
          <a:p>
            <a:endParaRPr lang="en-US"/>
          </a:p>
        </p:txBody>
      </p:sp>
      <p:sp>
        <p:nvSpPr>
          <p:cNvPr id="6" name="Freeform 6"/>
          <p:cNvSpPr/>
          <p:nvPr/>
        </p:nvSpPr>
        <p:spPr>
          <a:xfrm>
            <a:off x="-457200" y="-419100"/>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791D1A8D-FE0A-0778-A94C-C6D1F9A5224A}"/>
              </a:ext>
            </a:extLst>
          </p:cNvPr>
          <p:cNvGrpSpPr/>
          <p:nvPr/>
        </p:nvGrpSpPr>
        <p:grpSpPr>
          <a:xfrm>
            <a:off x="2442939" y="521740"/>
            <a:ext cx="13402122" cy="2086850"/>
            <a:chOff x="3326287" y="3654985"/>
            <a:chExt cx="13402122" cy="2086850"/>
          </a:xfrm>
        </p:grpSpPr>
        <p:sp>
          <p:nvSpPr>
            <p:cNvPr id="5" name="Freeform 5"/>
            <p:cNvSpPr/>
            <p:nvPr/>
          </p:nvSpPr>
          <p:spPr>
            <a:xfrm>
              <a:off x="3326287" y="3654985"/>
              <a:ext cx="13402122" cy="208685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4158852" y="4253320"/>
              <a:ext cx="11736992" cy="890180"/>
            </a:xfrm>
            <a:prstGeom prst="rect">
              <a:avLst/>
            </a:prstGeom>
          </p:spPr>
          <p:txBody>
            <a:bodyPr lIns="0" tIns="0" rIns="0" bIns="0" rtlCol="0" anchor="t">
              <a:spAutoFit/>
            </a:bodyPr>
            <a:lstStyle/>
            <a:p>
              <a:pPr algn="ctr">
                <a:lnSpc>
                  <a:spcPct val="150000"/>
                </a:lnSpc>
              </a:pP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bài</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a:t>
              </a:r>
              <a:r>
                <a:rPr lang="vi-VN" sz="4400" b="1" i="1" spc="-99" dirty="0" err="1">
                  <a:latin typeface="Arial" panose="020B0604020202020204" pitchFamily="34" charset="0"/>
                  <a:cs typeface="Arial" panose="020B0604020202020204" pitchFamily="34" charset="0"/>
                </a:rPr>
                <a:t>Làng</a:t>
              </a:r>
              <a:r>
                <a:rPr lang="vi-VN" sz="4400" b="1" i="1" spc="-99" dirty="0">
                  <a:latin typeface="Arial" panose="020B0604020202020204" pitchFamily="34" charset="0"/>
                  <a:cs typeface="Arial" panose="020B0604020202020204" pitchFamily="34" charset="0"/>
                </a:rPr>
                <a:t> </a:t>
              </a:r>
              <a:r>
                <a:rPr lang="vi-VN" sz="4400" b="1" i="1" spc="-99" dirty="0" err="1">
                  <a:latin typeface="Arial" panose="020B0604020202020204" pitchFamily="34" charset="0"/>
                  <a:cs typeface="Arial" panose="020B0604020202020204" pitchFamily="34" charset="0"/>
                </a:rPr>
                <a:t>lụa</a:t>
              </a:r>
              <a:r>
                <a:rPr lang="vi-VN" sz="4400" b="1" i="1" spc="-99" dirty="0">
                  <a:latin typeface="Arial" panose="020B0604020202020204" pitchFamily="34" charset="0"/>
                  <a:cs typeface="Arial" panose="020B0604020202020204" pitchFamily="34" charset="0"/>
                </a:rPr>
                <a:t> </a:t>
              </a:r>
              <a:r>
                <a:rPr lang="vi-VN" sz="4400" b="1" i="1" spc="-99" dirty="0" err="1">
                  <a:latin typeface="Arial" panose="020B0604020202020204" pitchFamily="34" charset="0"/>
                  <a:cs typeface="Arial" panose="020B0604020202020204" pitchFamily="34" charset="0"/>
                </a:rPr>
                <a:t>Vạn</a:t>
              </a:r>
              <a:r>
                <a:rPr lang="vi-VN" sz="4400" b="1" i="1" spc="-99" dirty="0">
                  <a:latin typeface="Arial" panose="020B0604020202020204" pitchFamily="34" charset="0"/>
                  <a:cs typeface="Arial" panose="020B0604020202020204" pitchFamily="34" charset="0"/>
                </a:rPr>
                <a:t> </a:t>
              </a:r>
              <a:r>
                <a:rPr lang="vi-VN" sz="4400" b="1" i="1" spc="-99" dirty="0" err="1">
                  <a:latin typeface="Arial" panose="020B0604020202020204" pitchFamily="34" charset="0"/>
                  <a:cs typeface="Arial" panose="020B0604020202020204" pitchFamily="34" charset="0"/>
                </a:rPr>
                <a:t>Phúc</a:t>
              </a:r>
              <a:r>
                <a:rPr lang="vi-VN" sz="4400" b="1" i="1" spc="-99" dirty="0">
                  <a:latin typeface="Arial" panose="020B0604020202020204" pitchFamily="34" charset="0"/>
                  <a:cs typeface="Arial" panose="020B0604020202020204" pitchFamily="34" charset="0"/>
                </a:rPr>
                <a:t>.</a:t>
              </a:r>
              <a:endParaRPr lang="en-US" sz="4400" b="1" spc="-99" dirty="0">
                <a:latin typeface="Arial" panose="020B0604020202020204" pitchFamily="34" charset="0"/>
                <a:cs typeface="Arial" panose="020B0604020202020204" pitchFamily="34" charset="0"/>
              </a:endParaRPr>
            </a:p>
          </p:txBody>
        </p:sp>
      </p:gr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1CD11F02-048B-766E-50F9-791CBC09342C}"/>
              </a:ext>
            </a:extLst>
          </p:cNvPr>
          <p:cNvSpPr txBox="1"/>
          <p:nvPr/>
        </p:nvSpPr>
        <p:spPr>
          <a:xfrm>
            <a:off x="1006956" y="2668305"/>
            <a:ext cx="16274087" cy="705885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Làng lụa Vạn Phúc</a:t>
            </a:r>
          </a:p>
          <a:p>
            <a:pPr algn="just">
              <a:lnSpc>
                <a:spcPct val="150000"/>
              </a:lnSpc>
            </a:pPr>
            <a:r>
              <a:rPr lang="en-US" sz="3400" b="0" i="0">
                <a:effectLst/>
                <a:latin typeface="Arial" panose="020B0604020202020204" pitchFamily="34" charset="0"/>
                <a:cs typeface="Arial" panose="020B0604020202020204" pitchFamily="34" charset="0"/>
              </a:rPr>
              <a:t>	Làng lụa Vạn Phúc (hay làng lụa Hà Đông), nay thuộc phường Vạn Phúc, quận Hà Đông, cách trung tâm Hà Nội khoảng 10 ki-lô-mét. Nằm bên bờ sông Nhuệ, làng Vạn Phúc vẫn còn giữu được ít nhiều nét cổ kính của làng quê xưa như cây đa cổ thụ, giếng nước, sân đình. Trong nhiều gia đình, khung dệt cổ vẫn được giữ lại bên cạnh khung dệt cơ khí hiện đại. Làng lụa Vạn Phúc từ lâu đã rất nội tiếng với nghề dệt lụa thủ công truyền thống. Lụa Hà Đông thường được nhắc đến trong thơ ca xưa. Lụa Hà Đông từng được chọn để may quốc phục cho đời vua nhà Nguyễn.</a:t>
            </a:r>
          </a:p>
          <a:p>
            <a:pPr algn="r">
              <a:lnSpc>
                <a:spcPct val="150000"/>
              </a:lnSpc>
            </a:pPr>
            <a:r>
              <a:rPr lang="en-US" sz="3400">
                <a:latin typeface="Arial" panose="020B0604020202020204" pitchFamily="34" charset="0"/>
                <a:cs typeface="Arial" panose="020B0604020202020204" pitchFamily="34" charset="0"/>
              </a:rPr>
              <a:t>Theo VŨ NGỌC KHÁNH</a:t>
            </a:r>
            <a:endParaRPr lang="en-US" sz="3400" b="0" i="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2">
              <a:alphaModFix amt="25000"/>
            </a:blip>
            <a:stretch>
              <a:fillRect/>
            </a:stretch>
          </a:blipFill>
        </p:spPr>
        <p:txBody>
          <a:bodyPr/>
          <a:lstStyle/>
          <a:p>
            <a:endParaRPr lang="en-US"/>
          </a:p>
        </p:txBody>
      </p:sp>
      <p:sp>
        <p:nvSpPr>
          <p:cNvPr id="6" name="Freeform 6"/>
          <p:cNvSpPr/>
          <p:nvPr/>
        </p:nvSpPr>
        <p:spPr>
          <a:xfrm>
            <a:off x="-457200" y="-419100"/>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449E8440-EEC3-26EF-648E-E35B6C8919B8}"/>
              </a:ext>
            </a:extLst>
          </p:cNvPr>
          <p:cNvGrpSpPr/>
          <p:nvPr/>
        </p:nvGrpSpPr>
        <p:grpSpPr>
          <a:xfrm>
            <a:off x="2442938" y="373435"/>
            <a:ext cx="13402122" cy="2086850"/>
            <a:chOff x="3326287" y="3654985"/>
            <a:chExt cx="13402122" cy="2086850"/>
          </a:xfrm>
        </p:grpSpPr>
        <p:sp>
          <p:nvSpPr>
            <p:cNvPr id="11" name="Freeform 5">
              <a:extLst>
                <a:ext uri="{FF2B5EF4-FFF2-40B4-BE49-F238E27FC236}">
                  <a16:creationId xmlns:a16="http://schemas.microsoft.com/office/drawing/2014/main" id="{9A94C7D7-3A01-41D1-9A4C-908189937F57}"/>
                </a:ext>
              </a:extLst>
            </p:cNvPr>
            <p:cNvSpPr/>
            <p:nvPr/>
          </p:nvSpPr>
          <p:spPr>
            <a:xfrm>
              <a:off x="3326287" y="3654985"/>
              <a:ext cx="13402122" cy="208685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7">
              <a:extLst>
                <a:ext uri="{FF2B5EF4-FFF2-40B4-BE49-F238E27FC236}">
                  <a16:creationId xmlns:a16="http://schemas.microsoft.com/office/drawing/2014/main" id="{A4691B91-C81E-9672-3B07-EF9022952D4D}"/>
                </a:ext>
              </a:extLst>
            </p:cNvPr>
            <p:cNvSpPr txBox="1"/>
            <p:nvPr/>
          </p:nvSpPr>
          <p:spPr>
            <a:xfrm>
              <a:off x="4158852" y="4253320"/>
              <a:ext cx="11736992" cy="890180"/>
            </a:xfrm>
            <a:prstGeom prst="rect">
              <a:avLst/>
            </a:prstGeom>
          </p:spPr>
          <p:txBody>
            <a:bodyPr lIns="0" tIns="0" rIns="0" bIns="0" rtlCol="0" anchor="t">
              <a:spAutoFit/>
            </a:bodyPr>
            <a:lstStyle/>
            <a:p>
              <a:pPr algn="ctr">
                <a:lnSpc>
                  <a:spcPct val="150000"/>
                </a:lnSpc>
              </a:pPr>
              <a:r>
                <a:rPr lang="en-US" sz="4400" b="1" spc="-99">
                  <a:latin typeface="Arial" panose="020B0604020202020204" pitchFamily="34" charset="0"/>
                  <a:cs typeface="Arial" panose="020B0604020202020204" pitchFamily="34" charset="0"/>
                </a:rPr>
                <a:t>Trả lời câu hỏi:</a:t>
              </a:r>
              <a:endParaRPr lang="en-US" sz="4400" b="1" spc="-99"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5A19453-AC85-413D-BEE4-D14C9044A8A4}"/>
              </a:ext>
            </a:extLst>
          </p:cNvPr>
          <p:cNvGrpSpPr/>
          <p:nvPr/>
        </p:nvGrpSpPr>
        <p:grpSpPr>
          <a:xfrm>
            <a:off x="685800" y="2459364"/>
            <a:ext cx="15846145" cy="7433237"/>
            <a:chOff x="685800" y="2459364"/>
            <a:chExt cx="15846145" cy="7433237"/>
          </a:xfrm>
        </p:grpSpPr>
        <p:sp>
          <p:nvSpPr>
            <p:cNvPr id="3" name="TextBox 2">
              <a:extLst>
                <a:ext uri="{FF2B5EF4-FFF2-40B4-BE49-F238E27FC236}">
                  <a16:creationId xmlns:a16="http://schemas.microsoft.com/office/drawing/2014/main" id="{5FDE3C61-0C22-A7DD-2A43-C3ED64ABFE86}"/>
                </a:ext>
              </a:extLst>
            </p:cNvPr>
            <p:cNvSpPr txBox="1"/>
            <p:nvPr/>
          </p:nvSpPr>
          <p:spPr>
            <a:xfrm>
              <a:off x="685800" y="2459364"/>
              <a:ext cx="12219191" cy="1651671"/>
            </a:xfrm>
            <a:prstGeom prst="rect">
              <a:avLst/>
            </a:prstGeom>
            <a:noFill/>
          </p:spPr>
          <p:txBody>
            <a:bodyPr wrap="square" rtlCol="0">
              <a:spAutoFit/>
            </a:bodyPr>
            <a:lstStyle/>
            <a:p>
              <a:pPr algn="just">
                <a:lnSpc>
                  <a:spcPct val="150000"/>
                </a:lnSpc>
              </a:pPr>
              <a:r>
                <a:rPr lang="vi-VN" sz="3600" b="1" i="0">
                  <a:effectLst/>
                  <a:latin typeface="Arial" panose="020B0604020202020204" pitchFamily="34" charset="0"/>
                  <a:cs typeface="Arial" panose="020B0604020202020204" pitchFamily="34" charset="0"/>
                </a:rPr>
                <a:t>1.</a:t>
              </a:r>
              <a:r>
                <a:rPr lang="vi-VN" sz="3600" b="0" i="0">
                  <a:effectLst/>
                  <a:latin typeface="Arial" panose="020B0604020202020204" pitchFamily="34" charset="0"/>
                  <a:cs typeface="Arial" panose="020B0604020202020204" pitchFamily="34" charset="0"/>
                </a:rPr>
                <a:t> </a:t>
              </a:r>
              <a:r>
                <a:rPr lang="vi-VN" sz="3600">
                  <a:cs typeface="Arial" panose="020B0604020202020204" pitchFamily="34" charset="0"/>
                </a:rPr>
                <a:t>Tìm các danh từ riêng trong bài đọc Làng lụa Vạn Phúc.</a:t>
              </a:r>
              <a:endParaRPr lang="en-US" sz="3600">
                <a:cs typeface="Arial" panose="020B0604020202020204" pitchFamily="34" charset="0"/>
              </a:endParaRPr>
            </a:p>
            <a:p>
              <a:pPr algn="just">
                <a:lnSpc>
                  <a:spcPct val="150000"/>
                </a:lnSpc>
              </a:pPr>
              <a:r>
                <a:rPr lang="vi-VN" sz="3600" b="1" i="0">
                  <a:effectLst/>
                  <a:latin typeface="Arial" panose="020B0604020202020204" pitchFamily="34" charset="0"/>
                  <a:cs typeface="Arial" panose="020B0604020202020204" pitchFamily="34" charset="0"/>
                </a:rPr>
                <a:t>2.</a:t>
              </a:r>
              <a:r>
                <a:rPr lang="vi-VN" sz="3600" b="0" i="0">
                  <a:effectLst/>
                  <a:latin typeface="Arial" panose="020B0604020202020204" pitchFamily="34" charset="0"/>
                  <a:cs typeface="Arial" panose="020B0604020202020204" pitchFamily="34" charset="0"/>
                </a:rPr>
                <a:t> </a:t>
              </a:r>
              <a:r>
                <a:rPr lang="vi-VN" sz="3600">
                  <a:cs typeface="Arial" panose="020B0604020202020204" pitchFamily="34" charset="0"/>
                </a:rPr>
                <a:t>Tìm nghĩa ở bên B phù hợp với mỗi từ ở bên A.</a:t>
              </a:r>
            </a:p>
          </p:txBody>
        </p:sp>
        <p:sp>
          <p:nvSpPr>
            <p:cNvPr id="13" name="TextBox 12">
              <a:extLst>
                <a:ext uri="{FF2B5EF4-FFF2-40B4-BE49-F238E27FC236}">
                  <a16:creationId xmlns:a16="http://schemas.microsoft.com/office/drawing/2014/main" id="{04E7FF8A-0153-1E7F-C124-8AC77BE3A113}"/>
                </a:ext>
              </a:extLst>
            </p:cNvPr>
            <p:cNvSpPr txBox="1"/>
            <p:nvPr/>
          </p:nvSpPr>
          <p:spPr>
            <a:xfrm>
              <a:off x="685800" y="7409934"/>
              <a:ext cx="15846145" cy="2482667"/>
            </a:xfrm>
            <a:prstGeom prst="rect">
              <a:avLst/>
            </a:prstGeom>
            <a:noFill/>
          </p:spPr>
          <p:txBody>
            <a:bodyPr wrap="square" rtlCol="0">
              <a:spAutoFit/>
            </a:bodyPr>
            <a:lstStyle/>
            <a:p>
              <a:pPr algn="just">
                <a:lnSpc>
                  <a:spcPct val="150000"/>
                </a:lnSpc>
              </a:pPr>
              <a:r>
                <a:rPr lang="vi-VN" sz="3600" b="1" i="0">
                  <a:effectLst/>
                  <a:latin typeface="Arial" panose="020B0604020202020204" pitchFamily="34" charset="0"/>
                  <a:cs typeface="Arial" panose="020B0604020202020204" pitchFamily="34" charset="0"/>
                </a:rPr>
                <a:t>3.</a:t>
              </a:r>
              <a:r>
                <a:rPr lang="vi-VN" sz="3600" b="0" i="0">
                  <a:effectLst/>
                  <a:latin typeface="Arial" panose="020B0604020202020204" pitchFamily="34" charset="0"/>
                  <a:cs typeface="Arial" panose="020B0604020202020204" pitchFamily="34" charset="0"/>
                </a:rPr>
                <a:t> </a:t>
              </a:r>
              <a:r>
                <a:rPr lang="vi-VN" sz="3600">
                  <a:cs typeface="Arial" panose="020B0604020202020204" pitchFamily="34" charset="0"/>
                </a:rPr>
                <a:t>Chép lại câu sau, viết hoa các danh từ riêng</a:t>
              </a:r>
              <a:r>
                <a:rPr lang="en-US" sz="3600">
                  <a:cs typeface="Arial" panose="020B0604020202020204" pitchFamily="34" charset="0"/>
                </a:rPr>
                <a:t>:</a:t>
              </a:r>
              <a:endParaRPr lang="vi-VN" sz="3600">
                <a:cs typeface="Arial" panose="020B0604020202020204" pitchFamily="34" charset="0"/>
              </a:endParaRPr>
            </a:p>
            <a:p>
              <a:pPr algn="just">
                <a:lnSpc>
                  <a:spcPct val="150000"/>
                </a:lnSpc>
              </a:pPr>
              <a:r>
                <a:rPr lang="vi-VN" sz="3600">
                  <a:cs typeface="Arial" panose="020B0604020202020204" pitchFamily="34" charset="0"/>
                </a:rPr>
                <a:t>đà lạt là thành phố thuộc tỉnh lâm đồng, nằm trên cao nguyên lâm viên, thuộc khu vực tây nguyên của việt nam.</a:t>
              </a:r>
            </a:p>
          </p:txBody>
        </p:sp>
        <p:pic>
          <p:nvPicPr>
            <p:cNvPr id="16" name="Picture 15" descr="A screenshot of a chat&#10;&#10;Description automatically generated">
              <a:extLst>
                <a:ext uri="{FF2B5EF4-FFF2-40B4-BE49-F238E27FC236}">
                  <a16:creationId xmlns:a16="http://schemas.microsoft.com/office/drawing/2014/main" id="{71FF22D0-DAA0-F1D9-90BB-D43016A3946D}"/>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9417" t="16263" r="6111" b="5290"/>
            <a:stretch/>
          </p:blipFill>
          <p:spPr>
            <a:xfrm>
              <a:off x="4494508" y="4158753"/>
              <a:ext cx="9298982" cy="3283732"/>
            </a:xfrm>
            <a:prstGeom prst="rect">
              <a:avLst/>
            </a:prstGeom>
          </p:spPr>
        </p:pic>
      </p:grpSp>
    </p:spTree>
    <p:extLst>
      <p:ext uri="{BB962C8B-B14F-4D97-AF65-F5344CB8AC3E}">
        <p14:creationId xmlns:p14="http://schemas.microsoft.com/office/powerpoint/2010/main" val="29832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17" name="Freeform 17"/>
          <p:cNvSpPr/>
          <p:nvPr/>
        </p:nvSpPr>
        <p:spPr>
          <a:xfrm flipH="1">
            <a:off x="-1996260" y="8321121"/>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Rectangle: Rounded Corners 3">
            <a:extLst>
              <a:ext uri="{FF2B5EF4-FFF2-40B4-BE49-F238E27FC236}">
                <a16:creationId xmlns:a16="http://schemas.microsoft.com/office/drawing/2014/main" id="{C3823DA0-A356-3A9D-8310-967E83ADC955}"/>
              </a:ext>
            </a:extLst>
          </p:cNvPr>
          <p:cNvSpPr/>
          <p:nvPr/>
        </p:nvSpPr>
        <p:spPr>
          <a:xfrm>
            <a:off x="956521" y="647700"/>
            <a:ext cx="16374958" cy="1863419"/>
          </a:xfrm>
          <a:prstGeom prst="roundRect">
            <a:avLst/>
          </a:prstGeom>
          <a:solidFill>
            <a:srgbClr val="FFCC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a:solidFill>
                  <a:schemeClr val="tx1"/>
                </a:solidFill>
              </a:rPr>
              <a:t>Bài 1: </a:t>
            </a:r>
            <a:r>
              <a:rPr lang="vi-VN" sz="4400">
                <a:solidFill>
                  <a:schemeClr val="tx1"/>
                </a:solidFill>
              </a:rPr>
              <a:t>Tìm các danh từ riêng trong bài đọc </a:t>
            </a:r>
            <a:r>
              <a:rPr lang="vi-VN" sz="4400" i="1">
                <a:solidFill>
                  <a:schemeClr val="tx1"/>
                </a:solidFill>
              </a:rPr>
              <a:t>Làng lụa Vạn Phúc.</a:t>
            </a:r>
            <a:endParaRPr lang="en-US" sz="4400" dirty="0">
              <a:solidFill>
                <a:schemeClr val="tx1"/>
              </a:solidFill>
            </a:endParaRPr>
          </a:p>
        </p:txBody>
      </p:sp>
      <p:sp>
        <p:nvSpPr>
          <p:cNvPr id="8" name="TextBox 7">
            <a:extLst>
              <a:ext uri="{FF2B5EF4-FFF2-40B4-BE49-F238E27FC236}">
                <a16:creationId xmlns:a16="http://schemas.microsoft.com/office/drawing/2014/main" id="{2E33A223-F635-345B-D3F1-CA742A601F47}"/>
              </a:ext>
            </a:extLst>
          </p:cNvPr>
          <p:cNvSpPr txBox="1"/>
          <p:nvPr/>
        </p:nvSpPr>
        <p:spPr>
          <a:xfrm>
            <a:off x="1006956" y="2668305"/>
            <a:ext cx="16274087" cy="627402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Làng lụa Vạn Phúc</a:t>
            </a:r>
          </a:p>
          <a:p>
            <a:pPr algn="just">
              <a:lnSpc>
                <a:spcPct val="150000"/>
              </a:lnSpc>
            </a:pPr>
            <a:r>
              <a:rPr lang="en-US" sz="3400" b="0" i="0">
                <a:effectLst/>
                <a:latin typeface="Arial" panose="020B0604020202020204" pitchFamily="34" charset="0"/>
                <a:cs typeface="Arial" panose="020B0604020202020204" pitchFamily="34" charset="0"/>
              </a:rPr>
              <a:t>	Làng lụa Vạn Phúc (hay làng lụa Hà Đông), nay thuộc phường Vạn Phúc, quận Hà Đông, cách trung tâm Hà Nội khoảng 10 ki-lô-mét. Nằm bên bờ sông Nhuệ, làng Vạn Phúc vẫn còn giữu được ít nhiều nét cổ kính của làng quê xưa như cây đa cổ thụ, giếng nước, sân đình. Trong nhiều gia đình, khung dệt cổ vẫn được giữ lại bên cạnh khung dệt cơ khí hiện đại. Làng lụa Vạn Phúc từ lâu đã rất nội tiếng với nghề dệt lụa thủ công truyền thống. Lụa Hà Đông thường được nhắc đến trong thơ ca xưa. Lụa Hà Đông từng được chọn để may quốc phục cho đời vua nhà Nguyễn.</a:t>
            </a:r>
          </a:p>
        </p:txBody>
      </p:sp>
      <p:cxnSp>
        <p:nvCxnSpPr>
          <p:cNvPr id="14" name="Straight Connector 13">
            <a:extLst>
              <a:ext uri="{FF2B5EF4-FFF2-40B4-BE49-F238E27FC236}">
                <a16:creationId xmlns:a16="http://schemas.microsoft.com/office/drawing/2014/main" id="{5166D162-0338-D588-FA6D-7E39F87B8532}"/>
              </a:ext>
            </a:extLst>
          </p:cNvPr>
          <p:cNvCxnSpPr>
            <a:cxnSpLocks/>
          </p:cNvCxnSpPr>
          <p:nvPr/>
        </p:nvCxnSpPr>
        <p:spPr>
          <a:xfrm>
            <a:off x="3810000" y="4229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9F7154-0408-2B0B-752E-DB9A89B941BE}"/>
              </a:ext>
            </a:extLst>
          </p:cNvPr>
          <p:cNvCxnSpPr>
            <a:cxnSpLocks/>
          </p:cNvCxnSpPr>
          <p:nvPr/>
        </p:nvCxnSpPr>
        <p:spPr>
          <a:xfrm>
            <a:off x="8382000" y="4229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260EE6-7738-6403-BBFF-5A26CE483522}"/>
              </a:ext>
            </a:extLst>
          </p:cNvPr>
          <p:cNvCxnSpPr>
            <a:cxnSpLocks/>
          </p:cNvCxnSpPr>
          <p:nvPr/>
        </p:nvCxnSpPr>
        <p:spPr>
          <a:xfrm>
            <a:off x="1006956" y="498348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57C81F-4E90-C494-28CF-1B738AEB2BE7}"/>
              </a:ext>
            </a:extLst>
          </p:cNvPr>
          <p:cNvCxnSpPr>
            <a:cxnSpLocks/>
          </p:cNvCxnSpPr>
          <p:nvPr/>
        </p:nvCxnSpPr>
        <p:spPr>
          <a:xfrm>
            <a:off x="6019800" y="498348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05000C-2155-12EF-8902-3598756B3164}"/>
              </a:ext>
            </a:extLst>
          </p:cNvPr>
          <p:cNvCxnSpPr>
            <a:cxnSpLocks/>
          </p:cNvCxnSpPr>
          <p:nvPr/>
        </p:nvCxnSpPr>
        <p:spPr>
          <a:xfrm>
            <a:off x="14173200" y="420624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434D12-3C02-E001-0E48-529B59EEEB1E}"/>
              </a:ext>
            </a:extLst>
          </p:cNvPr>
          <p:cNvCxnSpPr>
            <a:cxnSpLocks/>
          </p:cNvCxnSpPr>
          <p:nvPr/>
        </p:nvCxnSpPr>
        <p:spPr>
          <a:xfrm>
            <a:off x="15011400" y="498348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A51EC55-3B15-B31E-6DC9-A01873759FDA}"/>
              </a:ext>
            </a:extLst>
          </p:cNvPr>
          <p:cNvCxnSpPr>
            <a:cxnSpLocks/>
          </p:cNvCxnSpPr>
          <p:nvPr/>
        </p:nvCxnSpPr>
        <p:spPr>
          <a:xfrm>
            <a:off x="1143000" y="5753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0A0BC3-213D-E630-A309-F0DDB22676EC}"/>
              </a:ext>
            </a:extLst>
          </p:cNvPr>
          <p:cNvCxnSpPr>
            <a:cxnSpLocks/>
          </p:cNvCxnSpPr>
          <p:nvPr/>
        </p:nvCxnSpPr>
        <p:spPr>
          <a:xfrm>
            <a:off x="9296400" y="7277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A1FFD8-82CB-D276-C168-7F9968081C40}"/>
              </a:ext>
            </a:extLst>
          </p:cNvPr>
          <p:cNvCxnSpPr>
            <a:cxnSpLocks/>
          </p:cNvCxnSpPr>
          <p:nvPr/>
        </p:nvCxnSpPr>
        <p:spPr>
          <a:xfrm>
            <a:off x="8077200" y="80391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58ADA2-8306-93F8-9458-35C3751015EC}"/>
              </a:ext>
            </a:extLst>
          </p:cNvPr>
          <p:cNvCxnSpPr>
            <a:cxnSpLocks/>
          </p:cNvCxnSpPr>
          <p:nvPr/>
        </p:nvCxnSpPr>
        <p:spPr>
          <a:xfrm>
            <a:off x="2895600" y="88773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par>
                          <p:cTn id="29" fill="hold">
                            <p:stCondLst>
                              <p:cond delay="2500"/>
                            </p:stCondLst>
                            <p:childTnLst>
                              <p:par>
                                <p:cTn id="30" presetID="16" presetClass="entr" presetSubtype="21"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par>
                          <p:cTn id="33" fill="hold">
                            <p:stCondLst>
                              <p:cond delay="3000"/>
                            </p:stCondLst>
                            <p:childTnLst>
                              <p:par>
                                <p:cTn id="34" presetID="16" presetClass="entr" presetSubtype="2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childTnLst>
                          </p:cTn>
                        </p:par>
                        <p:par>
                          <p:cTn id="37" fill="hold">
                            <p:stCondLst>
                              <p:cond delay="3500"/>
                            </p:stCondLst>
                            <p:childTnLst>
                              <p:par>
                                <p:cTn id="38" presetID="16" presetClass="entr" presetSubtype="21"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par>
                          <p:cTn id="45" fill="hold">
                            <p:stCondLst>
                              <p:cond delay="4500"/>
                            </p:stCondLst>
                            <p:childTnLst>
                              <p:par>
                                <p:cTn id="46" presetID="16" presetClass="entr" presetSubtype="21"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9" name="Freeform 9"/>
          <p:cNvSpPr/>
          <p:nvPr/>
        </p:nvSpPr>
        <p:spPr>
          <a:xfrm>
            <a:off x="544582" y="230462"/>
            <a:ext cx="3949283" cy="1954895"/>
          </a:xfrm>
          <a:custGeom>
            <a:avLst/>
            <a:gdLst/>
            <a:ahLst/>
            <a:cxnLst/>
            <a:rect l="l" t="t" r="r" b="b"/>
            <a:pathLst>
              <a:path w="3949283" h="1954895">
                <a:moveTo>
                  <a:pt x="0" y="0"/>
                </a:moveTo>
                <a:lnTo>
                  <a:pt x="3949283" y="0"/>
                </a:lnTo>
                <a:lnTo>
                  <a:pt x="3949283" y="1954895"/>
                </a:lnTo>
                <a:lnTo>
                  <a:pt x="0" y="1954895"/>
                </a:lnTo>
                <a:lnTo>
                  <a:pt x="0" y="0"/>
                </a:lnTo>
                <a:close/>
              </a:path>
            </a:pathLst>
          </a:custGeom>
          <a:blipFill>
            <a:blip r:embed="rId2">
              <a:alphaModFix amt="25000"/>
            </a:blip>
            <a:stretch>
              <a:fillRect/>
            </a:stretch>
          </a:blipFill>
        </p:spPr>
        <p:txBody>
          <a:bodyPr/>
          <a:lstStyle/>
          <a:p>
            <a:endParaRPr lang="en-US"/>
          </a:p>
        </p:txBody>
      </p:sp>
      <p:sp>
        <p:nvSpPr>
          <p:cNvPr id="10" name="Freeform 10"/>
          <p:cNvSpPr/>
          <p:nvPr/>
        </p:nvSpPr>
        <p:spPr>
          <a:xfrm>
            <a:off x="12115800" y="-405474"/>
            <a:ext cx="6518718" cy="3226765"/>
          </a:xfrm>
          <a:custGeom>
            <a:avLst/>
            <a:gdLst/>
            <a:ahLst/>
            <a:cxnLst/>
            <a:rect l="l" t="t" r="r" b="b"/>
            <a:pathLst>
              <a:path w="6518718" h="3226765">
                <a:moveTo>
                  <a:pt x="0" y="0"/>
                </a:moveTo>
                <a:lnTo>
                  <a:pt x="6518718" y="0"/>
                </a:lnTo>
                <a:lnTo>
                  <a:pt x="6518718" y="3226765"/>
                </a:lnTo>
                <a:lnTo>
                  <a:pt x="0" y="3226765"/>
                </a:lnTo>
                <a:lnTo>
                  <a:pt x="0" y="0"/>
                </a:lnTo>
                <a:close/>
              </a:path>
            </a:pathLst>
          </a:custGeom>
          <a:blipFill>
            <a:blip r:embed="rId2">
              <a:alphaModFix amt="25000"/>
            </a:blip>
            <a:stretch>
              <a:fillRect/>
            </a:stretch>
          </a:blipFill>
        </p:spPr>
        <p:txBody>
          <a:bodyPr/>
          <a:lstStyle/>
          <a:p>
            <a:endParaRPr lang="en-US"/>
          </a:p>
        </p:txBody>
      </p:sp>
      <p:sp>
        <p:nvSpPr>
          <p:cNvPr id="13" name="TextBox 13"/>
          <p:cNvSpPr txBox="1"/>
          <p:nvPr/>
        </p:nvSpPr>
        <p:spPr>
          <a:xfrm>
            <a:off x="1321561" y="495300"/>
            <a:ext cx="15644877" cy="906338"/>
          </a:xfrm>
          <a:prstGeom prst="rect">
            <a:avLst/>
          </a:prstGeom>
        </p:spPr>
        <p:txBody>
          <a:bodyPr wrap="square" lIns="0" tIns="0" rIns="0" bIns="0" rtlCol="0" anchor="t">
            <a:spAutoFit/>
          </a:bodyPr>
          <a:lstStyle/>
          <a:p>
            <a:pPr algn="just">
              <a:lnSpc>
                <a:spcPct val="150000"/>
              </a:lnSpc>
            </a:pPr>
            <a:r>
              <a:rPr lang="vi-VN" sz="4400" b="1" dirty="0" err="1"/>
              <a:t>Bài</a:t>
            </a:r>
            <a:r>
              <a:rPr lang="vi-VN" sz="4400" b="1" dirty="0"/>
              <a:t> 2: </a:t>
            </a:r>
            <a:r>
              <a:rPr lang="vi-VN" sz="4400" dirty="0" err="1"/>
              <a:t>Tìm</a:t>
            </a:r>
            <a:r>
              <a:rPr lang="vi-VN" sz="4400" dirty="0"/>
              <a:t> </a:t>
            </a:r>
            <a:r>
              <a:rPr lang="vi-VN" sz="4400" dirty="0" err="1"/>
              <a:t>nghĩa</a:t>
            </a:r>
            <a:r>
              <a:rPr lang="vi-VN" sz="4400" dirty="0"/>
              <a:t> ở bên B </a:t>
            </a:r>
            <a:r>
              <a:rPr lang="vi-VN" sz="4400" dirty="0" err="1"/>
              <a:t>phù</a:t>
            </a:r>
            <a:r>
              <a:rPr lang="vi-VN" sz="4400" dirty="0"/>
              <a:t> </a:t>
            </a:r>
            <a:r>
              <a:rPr lang="vi-VN" sz="4400" dirty="0" err="1"/>
              <a:t>hợp</a:t>
            </a:r>
            <a:r>
              <a:rPr lang="vi-VN" sz="4400" dirty="0"/>
              <a:t> </a:t>
            </a:r>
            <a:r>
              <a:rPr lang="vi-VN" sz="4400" dirty="0" err="1"/>
              <a:t>với</a:t>
            </a:r>
            <a:r>
              <a:rPr lang="vi-VN" sz="4400" dirty="0"/>
              <a:t> </a:t>
            </a:r>
            <a:r>
              <a:rPr lang="vi-VN" sz="4400" dirty="0" err="1"/>
              <a:t>mỗi</a:t>
            </a:r>
            <a:r>
              <a:rPr lang="vi-VN" sz="4400" dirty="0"/>
              <a:t> </a:t>
            </a:r>
            <a:r>
              <a:rPr lang="vi-VN" sz="4400" dirty="0" err="1"/>
              <a:t>từ</a:t>
            </a:r>
            <a:r>
              <a:rPr lang="vi-VN" sz="4400" dirty="0"/>
              <a:t> ở bên A</a:t>
            </a:r>
            <a:r>
              <a:rPr lang="vi-VN" sz="4400" i="1" dirty="0"/>
              <a:t>.</a:t>
            </a:r>
            <a:endParaRPr lang="en-US" sz="4400" dirty="0"/>
          </a:p>
        </p:txBody>
      </p:sp>
      <p:sp>
        <p:nvSpPr>
          <p:cNvPr id="3" name="Rectangle 2">
            <a:extLst>
              <a:ext uri="{FF2B5EF4-FFF2-40B4-BE49-F238E27FC236}">
                <a16:creationId xmlns:a16="http://schemas.microsoft.com/office/drawing/2014/main" id="{DC7377E2-B56A-4A46-A65F-DF3D00CB88E0}"/>
              </a:ext>
            </a:extLst>
          </p:cNvPr>
          <p:cNvSpPr/>
          <p:nvPr/>
        </p:nvSpPr>
        <p:spPr>
          <a:xfrm>
            <a:off x="964233" y="3371523"/>
            <a:ext cx="4343400" cy="1219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rPr>
              <a:t>a. </a:t>
            </a:r>
            <a:r>
              <a:rPr lang="vi-VN" sz="4000" b="1" dirty="0" err="1">
                <a:solidFill>
                  <a:schemeClr val="tx1"/>
                </a:solidFill>
              </a:rPr>
              <a:t>Truyền</a:t>
            </a:r>
            <a:r>
              <a:rPr lang="vi-VN" sz="4000" b="1" dirty="0">
                <a:solidFill>
                  <a:schemeClr val="tx1"/>
                </a:solidFill>
              </a:rPr>
              <a:t> </a:t>
            </a:r>
            <a:r>
              <a:rPr lang="vi-VN" sz="4000" b="1" dirty="0" err="1">
                <a:solidFill>
                  <a:schemeClr val="tx1"/>
                </a:solidFill>
              </a:rPr>
              <a:t>thống</a:t>
            </a:r>
            <a:endParaRPr lang="vi-VN" sz="4000" b="1" dirty="0">
              <a:solidFill>
                <a:schemeClr val="tx1"/>
              </a:solidFill>
            </a:endParaRPr>
          </a:p>
        </p:txBody>
      </p:sp>
      <p:sp>
        <p:nvSpPr>
          <p:cNvPr id="15" name="Rectangle 14">
            <a:extLst>
              <a:ext uri="{FF2B5EF4-FFF2-40B4-BE49-F238E27FC236}">
                <a16:creationId xmlns:a16="http://schemas.microsoft.com/office/drawing/2014/main" id="{2AA9C7F6-A83C-4D66-B479-E165A50DEF3F}"/>
              </a:ext>
            </a:extLst>
          </p:cNvPr>
          <p:cNvSpPr/>
          <p:nvPr/>
        </p:nvSpPr>
        <p:spPr>
          <a:xfrm>
            <a:off x="964233" y="4993165"/>
            <a:ext cx="4343400" cy="1219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latin typeface="Arial" panose="020B0604020202020204" pitchFamily="34" charset="0"/>
                <a:cs typeface="Arial" panose="020B0604020202020204" pitchFamily="34" charset="0"/>
              </a:rPr>
              <a:t>b. </a:t>
            </a:r>
            <a:r>
              <a:rPr lang="vi-VN" sz="4000" b="1" dirty="0" err="1">
                <a:solidFill>
                  <a:schemeClr val="tx1"/>
                </a:solidFill>
                <a:latin typeface="Arial" panose="020B0604020202020204" pitchFamily="34" charset="0"/>
                <a:cs typeface="Arial" panose="020B0604020202020204" pitchFamily="34" charset="0"/>
              </a:rPr>
              <a:t>Thủ</a:t>
            </a:r>
            <a:r>
              <a:rPr lang="vi-VN" sz="4000" b="1" dirty="0">
                <a:solidFill>
                  <a:schemeClr val="tx1"/>
                </a:solidFill>
                <a:latin typeface="Arial" panose="020B0604020202020204" pitchFamily="34" charset="0"/>
                <a:cs typeface="Arial" panose="020B0604020202020204" pitchFamily="34" charset="0"/>
              </a:rPr>
              <a:t> công</a:t>
            </a:r>
          </a:p>
        </p:txBody>
      </p:sp>
      <p:sp>
        <p:nvSpPr>
          <p:cNvPr id="16" name="Rectangle 15">
            <a:extLst>
              <a:ext uri="{FF2B5EF4-FFF2-40B4-BE49-F238E27FC236}">
                <a16:creationId xmlns:a16="http://schemas.microsoft.com/office/drawing/2014/main" id="{C7C4AF87-08E2-4101-86D5-EE632283C31A}"/>
              </a:ext>
            </a:extLst>
          </p:cNvPr>
          <p:cNvSpPr/>
          <p:nvPr/>
        </p:nvSpPr>
        <p:spPr>
          <a:xfrm>
            <a:off x="964233" y="6614807"/>
            <a:ext cx="4343400" cy="1219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rPr>
              <a:t>c. </a:t>
            </a:r>
            <a:r>
              <a:rPr lang="vi-VN" sz="4000" b="1" dirty="0" err="1">
                <a:solidFill>
                  <a:schemeClr val="tx1"/>
                </a:solidFill>
              </a:rPr>
              <a:t>Quốc</a:t>
            </a:r>
            <a:r>
              <a:rPr lang="vi-VN" sz="4000" b="1" dirty="0">
                <a:solidFill>
                  <a:schemeClr val="tx1"/>
                </a:solidFill>
              </a:rPr>
              <a:t> </a:t>
            </a:r>
            <a:r>
              <a:rPr lang="vi-VN" sz="4000" b="1" dirty="0" err="1">
                <a:solidFill>
                  <a:schemeClr val="tx1"/>
                </a:solidFill>
              </a:rPr>
              <a:t>phục</a:t>
            </a:r>
            <a:endParaRPr lang="vi-VN" sz="4000" b="1" dirty="0">
              <a:solidFill>
                <a:schemeClr val="tx1"/>
              </a:solidFill>
            </a:endParaRPr>
          </a:p>
        </p:txBody>
      </p:sp>
      <p:sp>
        <p:nvSpPr>
          <p:cNvPr id="20" name="Rectangle 19">
            <a:extLst>
              <a:ext uri="{FF2B5EF4-FFF2-40B4-BE49-F238E27FC236}">
                <a16:creationId xmlns:a16="http://schemas.microsoft.com/office/drawing/2014/main" id="{51C47DC9-02C5-40DA-A183-DA55EB456890}"/>
              </a:ext>
            </a:extLst>
          </p:cNvPr>
          <p:cNvSpPr/>
          <p:nvPr/>
        </p:nvSpPr>
        <p:spPr>
          <a:xfrm>
            <a:off x="964233" y="8399766"/>
            <a:ext cx="4343400" cy="1219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latin typeface="Arial" panose="020B0604020202020204" pitchFamily="34" charset="0"/>
                <a:cs typeface="Arial" panose="020B0604020202020204" pitchFamily="34" charset="0"/>
              </a:rPr>
              <a:t>d. </a:t>
            </a:r>
            <a:r>
              <a:rPr lang="vi-VN" sz="4000" b="1" err="1">
                <a:solidFill>
                  <a:schemeClr val="tx1"/>
                </a:solidFill>
                <a:latin typeface="Arial" panose="020B0604020202020204" pitchFamily="34" charset="0"/>
                <a:cs typeface="Arial" panose="020B0604020202020204" pitchFamily="34" charset="0"/>
              </a:rPr>
              <a:t>Cổ</a:t>
            </a:r>
            <a:r>
              <a:rPr lang="vi-VN" sz="4000" b="1">
                <a:solidFill>
                  <a:schemeClr val="tx1"/>
                </a:solidFill>
                <a:latin typeface="Arial" panose="020B0604020202020204" pitchFamily="34" charset="0"/>
                <a:cs typeface="Arial" panose="020B0604020202020204" pitchFamily="34" charset="0"/>
              </a:rPr>
              <a:t> th</a:t>
            </a:r>
            <a:r>
              <a:rPr lang="en-US" sz="4000" b="1">
                <a:solidFill>
                  <a:schemeClr val="tx1"/>
                </a:solidFill>
                <a:latin typeface="Arial" panose="020B0604020202020204" pitchFamily="34" charset="0"/>
                <a:cs typeface="Arial" panose="020B0604020202020204" pitchFamily="34" charset="0"/>
              </a:rPr>
              <a:t>ụ</a:t>
            </a:r>
            <a:endParaRPr lang="vi-VN" sz="4000" b="1"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980E7EA-DBEC-419A-9722-B6C1EF55E051}"/>
              </a:ext>
            </a:extLst>
          </p:cNvPr>
          <p:cNvSpPr/>
          <p:nvPr/>
        </p:nvSpPr>
        <p:spPr>
          <a:xfrm>
            <a:off x="7018867" y="3107296"/>
            <a:ext cx="10287000"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600" dirty="0">
                <a:solidFill>
                  <a:schemeClr val="tx1"/>
                </a:solidFill>
              </a:rPr>
              <a:t>Lao </a:t>
            </a:r>
            <a:r>
              <a:rPr lang="vi-VN" sz="3600" dirty="0" err="1">
                <a:solidFill>
                  <a:schemeClr val="tx1"/>
                </a:solidFill>
              </a:rPr>
              <a:t>động</a:t>
            </a:r>
            <a:r>
              <a:rPr lang="vi-VN" sz="3600" dirty="0">
                <a:solidFill>
                  <a:schemeClr val="tx1"/>
                </a:solidFill>
              </a:rPr>
              <a:t> </a:t>
            </a:r>
            <a:r>
              <a:rPr lang="vi-VN" sz="3600" dirty="0" err="1">
                <a:solidFill>
                  <a:schemeClr val="tx1"/>
                </a:solidFill>
              </a:rPr>
              <a:t>sản</a:t>
            </a:r>
            <a:r>
              <a:rPr lang="vi-VN" sz="3600" dirty="0">
                <a:solidFill>
                  <a:schemeClr val="tx1"/>
                </a:solidFill>
              </a:rPr>
              <a:t> </a:t>
            </a:r>
            <a:r>
              <a:rPr lang="vi-VN" sz="3600" dirty="0" err="1">
                <a:solidFill>
                  <a:schemeClr val="tx1"/>
                </a:solidFill>
              </a:rPr>
              <a:t>xuất</a:t>
            </a:r>
            <a:r>
              <a:rPr lang="vi-VN" sz="3600" dirty="0">
                <a:solidFill>
                  <a:schemeClr val="tx1"/>
                </a:solidFill>
              </a:rPr>
              <a:t> </a:t>
            </a:r>
            <a:r>
              <a:rPr lang="vi-VN" sz="3600" dirty="0" err="1">
                <a:solidFill>
                  <a:schemeClr val="tx1"/>
                </a:solidFill>
              </a:rPr>
              <a:t>bằng</a:t>
            </a:r>
            <a:r>
              <a:rPr lang="vi-VN" sz="3600" dirty="0">
                <a:solidFill>
                  <a:schemeClr val="tx1"/>
                </a:solidFill>
              </a:rPr>
              <a:t> tay </a:t>
            </a:r>
            <a:r>
              <a:rPr lang="vi-VN" sz="3600" dirty="0" err="1">
                <a:solidFill>
                  <a:schemeClr val="tx1"/>
                </a:solidFill>
              </a:rPr>
              <a:t>với</a:t>
            </a:r>
            <a:r>
              <a:rPr lang="vi-VN" sz="3600" dirty="0">
                <a:solidFill>
                  <a:schemeClr val="tx1"/>
                </a:solidFill>
              </a:rPr>
              <a:t> công </a:t>
            </a:r>
            <a:r>
              <a:rPr lang="vi-VN" sz="3600" dirty="0" err="1">
                <a:solidFill>
                  <a:schemeClr val="tx1"/>
                </a:solidFill>
              </a:rPr>
              <a:t>cụ</a:t>
            </a:r>
            <a:r>
              <a:rPr lang="vi-VN" sz="3600" dirty="0">
                <a:solidFill>
                  <a:schemeClr val="tx1"/>
                </a:solidFill>
              </a:rPr>
              <a:t> đơn </a:t>
            </a:r>
            <a:r>
              <a:rPr lang="vi-VN" sz="3600" dirty="0" err="1">
                <a:solidFill>
                  <a:schemeClr val="tx1"/>
                </a:solidFill>
              </a:rPr>
              <a:t>giản</a:t>
            </a:r>
            <a:endParaRPr lang="vi-VN" sz="3600" dirty="0">
              <a:solidFill>
                <a:schemeClr val="tx1"/>
              </a:solidFill>
            </a:endParaRPr>
          </a:p>
        </p:txBody>
      </p:sp>
      <p:sp>
        <p:nvSpPr>
          <p:cNvPr id="21" name="Rectangle 20">
            <a:extLst>
              <a:ext uri="{FF2B5EF4-FFF2-40B4-BE49-F238E27FC236}">
                <a16:creationId xmlns:a16="http://schemas.microsoft.com/office/drawing/2014/main" id="{D34704F1-4F13-44B7-8415-3256E8D24CFC}"/>
              </a:ext>
            </a:extLst>
          </p:cNvPr>
          <p:cNvSpPr/>
          <p:nvPr/>
        </p:nvSpPr>
        <p:spPr>
          <a:xfrm>
            <a:off x="6972300" y="4892255"/>
            <a:ext cx="10287000"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600" dirty="0">
                <a:solidFill>
                  <a:schemeClr val="tx1"/>
                </a:solidFill>
              </a:rPr>
              <a:t>Trang </a:t>
            </a:r>
            <a:r>
              <a:rPr lang="vi-VN" sz="3600" dirty="0" err="1">
                <a:solidFill>
                  <a:schemeClr val="tx1"/>
                </a:solidFill>
              </a:rPr>
              <a:t>phục</a:t>
            </a:r>
            <a:r>
              <a:rPr lang="vi-VN" sz="3600" dirty="0">
                <a:solidFill>
                  <a:schemeClr val="tx1"/>
                </a:solidFill>
              </a:rPr>
              <a:t> </a:t>
            </a:r>
            <a:r>
              <a:rPr lang="vi-VN" sz="3600" dirty="0" err="1">
                <a:solidFill>
                  <a:schemeClr val="tx1"/>
                </a:solidFill>
              </a:rPr>
              <a:t>truyền</a:t>
            </a:r>
            <a:r>
              <a:rPr lang="vi-VN" sz="3600" dirty="0">
                <a:solidFill>
                  <a:schemeClr val="tx1"/>
                </a:solidFill>
              </a:rPr>
              <a:t> </a:t>
            </a:r>
            <a:r>
              <a:rPr lang="vi-VN" sz="3600" dirty="0" err="1">
                <a:solidFill>
                  <a:schemeClr val="tx1"/>
                </a:solidFill>
              </a:rPr>
              <a:t>thống</a:t>
            </a:r>
            <a:r>
              <a:rPr lang="vi-VN" sz="3600" dirty="0">
                <a:solidFill>
                  <a:schemeClr val="tx1"/>
                </a:solidFill>
              </a:rPr>
              <a:t> </a:t>
            </a:r>
            <a:r>
              <a:rPr lang="vi-VN" sz="3600" dirty="0" err="1">
                <a:solidFill>
                  <a:schemeClr val="tx1"/>
                </a:solidFill>
              </a:rPr>
              <a:t>của</a:t>
            </a:r>
            <a:r>
              <a:rPr lang="vi-VN" sz="3600" dirty="0">
                <a:solidFill>
                  <a:schemeClr val="tx1"/>
                </a:solidFill>
              </a:rPr>
              <a:t> </a:t>
            </a:r>
            <a:r>
              <a:rPr lang="vi-VN" sz="3600" dirty="0" err="1">
                <a:solidFill>
                  <a:schemeClr val="tx1"/>
                </a:solidFill>
              </a:rPr>
              <a:t>một</a:t>
            </a:r>
            <a:r>
              <a:rPr lang="vi-VN" sz="3600" dirty="0">
                <a:solidFill>
                  <a:schemeClr val="tx1"/>
                </a:solidFill>
              </a:rPr>
              <a:t> </a:t>
            </a:r>
            <a:r>
              <a:rPr lang="vi-VN" sz="3600" dirty="0" err="1">
                <a:solidFill>
                  <a:schemeClr val="tx1"/>
                </a:solidFill>
              </a:rPr>
              <a:t>nước</a:t>
            </a:r>
            <a:r>
              <a:rPr lang="vi-VN" sz="3600" dirty="0">
                <a:solidFill>
                  <a:schemeClr val="tx1"/>
                </a:solidFill>
              </a:rPr>
              <a:t>.</a:t>
            </a:r>
          </a:p>
        </p:txBody>
      </p:sp>
      <p:sp>
        <p:nvSpPr>
          <p:cNvPr id="22" name="Rectangle 21">
            <a:extLst>
              <a:ext uri="{FF2B5EF4-FFF2-40B4-BE49-F238E27FC236}">
                <a16:creationId xmlns:a16="http://schemas.microsoft.com/office/drawing/2014/main" id="{85419948-BB7A-4B6B-A830-70BA2916381C}"/>
              </a:ext>
            </a:extLst>
          </p:cNvPr>
          <p:cNvSpPr/>
          <p:nvPr/>
        </p:nvSpPr>
        <p:spPr>
          <a:xfrm>
            <a:off x="6972300" y="6614807"/>
            <a:ext cx="10287000"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600" dirty="0">
                <a:solidFill>
                  <a:schemeClr val="tx1"/>
                </a:solidFill>
              </a:rPr>
              <a:t>Cây to, </a:t>
            </a:r>
            <a:r>
              <a:rPr lang="vi-VN" sz="3600" dirty="0" err="1">
                <a:solidFill>
                  <a:schemeClr val="tx1"/>
                </a:solidFill>
              </a:rPr>
              <a:t>sống</a:t>
            </a:r>
            <a:r>
              <a:rPr lang="vi-VN" sz="3600" dirty="0">
                <a:solidFill>
                  <a:schemeClr val="tx1"/>
                </a:solidFill>
              </a:rPr>
              <a:t> lâu năm.</a:t>
            </a:r>
          </a:p>
        </p:txBody>
      </p:sp>
      <p:sp>
        <p:nvSpPr>
          <p:cNvPr id="23" name="Rectangle 22">
            <a:extLst>
              <a:ext uri="{FF2B5EF4-FFF2-40B4-BE49-F238E27FC236}">
                <a16:creationId xmlns:a16="http://schemas.microsoft.com/office/drawing/2014/main" id="{85D0599E-B582-4AB0-A5A4-6C20640A53F5}"/>
              </a:ext>
            </a:extLst>
          </p:cNvPr>
          <p:cNvSpPr/>
          <p:nvPr/>
        </p:nvSpPr>
        <p:spPr>
          <a:xfrm>
            <a:off x="6972300" y="8399766"/>
            <a:ext cx="10287000"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600" dirty="0" err="1">
                <a:solidFill>
                  <a:schemeClr val="tx1"/>
                </a:solidFill>
              </a:rPr>
              <a:t>Thói</a:t>
            </a:r>
            <a:r>
              <a:rPr lang="vi-VN" sz="3600" dirty="0">
                <a:solidFill>
                  <a:schemeClr val="tx1"/>
                </a:solidFill>
              </a:rPr>
              <a:t> quen </a:t>
            </a:r>
            <a:r>
              <a:rPr lang="vi-VN" sz="3600" dirty="0" err="1">
                <a:solidFill>
                  <a:schemeClr val="tx1"/>
                </a:solidFill>
              </a:rPr>
              <a:t>hình</a:t>
            </a:r>
            <a:r>
              <a:rPr lang="vi-VN" sz="3600" dirty="0">
                <a:solidFill>
                  <a:schemeClr val="tx1"/>
                </a:solidFill>
              </a:rPr>
              <a:t> </a:t>
            </a:r>
            <a:r>
              <a:rPr lang="vi-VN" sz="3600" dirty="0" err="1">
                <a:solidFill>
                  <a:schemeClr val="tx1"/>
                </a:solidFill>
              </a:rPr>
              <a:t>thành</a:t>
            </a:r>
            <a:r>
              <a:rPr lang="vi-VN" sz="3600" dirty="0">
                <a:solidFill>
                  <a:schemeClr val="tx1"/>
                </a:solidFill>
              </a:rPr>
              <a:t> </a:t>
            </a:r>
            <a:r>
              <a:rPr lang="vi-VN" sz="3600" dirty="0" err="1">
                <a:solidFill>
                  <a:schemeClr val="tx1"/>
                </a:solidFill>
              </a:rPr>
              <a:t>từ</a:t>
            </a:r>
            <a:r>
              <a:rPr lang="vi-VN" sz="3600" dirty="0">
                <a:solidFill>
                  <a:schemeClr val="tx1"/>
                </a:solidFill>
              </a:rPr>
              <a:t> lâu </a:t>
            </a:r>
            <a:r>
              <a:rPr lang="vi-VN" sz="3600" dirty="0" err="1">
                <a:solidFill>
                  <a:schemeClr val="tx1"/>
                </a:solidFill>
              </a:rPr>
              <a:t>đời</a:t>
            </a:r>
            <a:r>
              <a:rPr lang="vi-VN" sz="3600" dirty="0">
                <a:solidFill>
                  <a:schemeClr val="tx1"/>
                </a:solidFill>
              </a:rPr>
              <a:t>, </a:t>
            </a:r>
            <a:r>
              <a:rPr lang="vi-VN" sz="3600" dirty="0" err="1">
                <a:solidFill>
                  <a:schemeClr val="tx1"/>
                </a:solidFill>
              </a:rPr>
              <a:t>truyền</a:t>
            </a:r>
            <a:r>
              <a:rPr lang="vi-VN" sz="3600" dirty="0">
                <a:solidFill>
                  <a:schemeClr val="tx1"/>
                </a:solidFill>
              </a:rPr>
              <a:t> </a:t>
            </a:r>
            <a:r>
              <a:rPr lang="vi-VN" sz="3600" dirty="0" err="1">
                <a:solidFill>
                  <a:schemeClr val="tx1"/>
                </a:solidFill>
              </a:rPr>
              <a:t>từ</a:t>
            </a:r>
            <a:r>
              <a:rPr lang="vi-VN" sz="3600" dirty="0">
                <a:solidFill>
                  <a:schemeClr val="tx1"/>
                </a:solidFill>
              </a:rPr>
              <a:t> </a:t>
            </a:r>
            <a:r>
              <a:rPr lang="vi-VN" sz="3600" dirty="0" err="1">
                <a:solidFill>
                  <a:schemeClr val="tx1"/>
                </a:solidFill>
              </a:rPr>
              <a:t>thế</a:t>
            </a:r>
            <a:r>
              <a:rPr lang="vi-VN" sz="3600" dirty="0">
                <a:solidFill>
                  <a:schemeClr val="tx1"/>
                </a:solidFill>
              </a:rPr>
              <a:t> </a:t>
            </a:r>
            <a:r>
              <a:rPr lang="vi-VN" sz="3600" dirty="0" err="1">
                <a:solidFill>
                  <a:schemeClr val="tx1"/>
                </a:solidFill>
              </a:rPr>
              <a:t>hệ</a:t>
            </a:r>
            <a:r>
              <a:rPr lang="vi-VN" sz="3600" dirty="0">
                <a:solidFill>
                  <a:schemeClr val="tx1"/>
                </a:solidFill>
              </a:rPr>
              <a:t> </a:t>
            </a:r>
            <a:r>
              <a:rPr lang="vi-VN" sz="3600" dirty="0" err="1">
                <a:solidFill>
                  <a:schemeClr val="tx1"/>
                </a:solidFill>
              </a:rPr>
              <a:t>này</a:t>
            </a:r>
            <a:r>
              <a:rPr lang="vi-VN" sz="3600" dirty="0">
                <a:solidFill>
                  <a:schemeClr val="tx1"/>
                </a:solidFill>
              </a:rPr>
              <a:t> sang </a:t>
            </a:r>
            <a:r>
              <a:rPr lang="vi-VN" sz="3600" dirty="0" err="1">
                <a:solidFill>
                  <a:schemeClr val="tx1"/>
                </a:solidFill>
              </a:rPr>
              <a:t>thế</a:t>
            </a:r>
            <a:r>
              <a:rPr lang="vi-VN" sz="3600" dirty="0">
                <a:solidFill>
                  <a:schemeClr val="tx1"/>
                </a:solidFill>
              </a:rPr>
              <a:t> </a:t>
            </a:r>
            <a:r>
              <a:rPr lang="vi-VN" sz="3600" dirty="0" err="1">
                <a:solidFill>
                  <a:schemeClr val="tx1"/>
                </a:solidFill>
              </a:rPr>
              <a:t>hệ</a:t>
            </a:r>
            <a:r>
              <a:rPr lang="vi-VN" sz="3600" dirty="0">
                <a:solidFill>
                  <a:schemeClr val="tx1"/>
                </a:solidFill>
              </a:rPr>
              <a:t> </a:t>
            </a:r>
            <a:r>
              <a:rPr lang="vi-VN" sz="3600" dirty="0" err="1">
                <a:solidFill>
                  <a:schemeClr val="tx1"/>
                </a:solidFill>
              </a:rPr>
              <a:t>khác</a:t>
            </a:r>
            <a:endParaRPr lang="vi-VN" sz="3600" dirty="0">
              <a:solidFill>
                <a:schemeClr val="tx1"/>
              </a:solidFill>
            </a:endParaRPr>
          </a:p>
        </p:txBody>
      </p:sp>
      <p:cxnSp>
        <p:nvCxnSpPr>
          <p:cNvPr id="14" name="Straight Arrow Connector 13">
            <a:extLst>
              <a:ext uri="{FF2B5EF4-FFF2-40B4-BE49-F238E27FC236}">
                <a16:creationId xmlns:a16="http://schemas.microsoft.com/office/drawing/2014/main" id="{E147EB91-C08E-49E6-B64D-88D37AA1A8D5}"/>
              </a:ext>
            </a:extLst>
          </p:cNvPr>
          <p:cNvCxnSpPr>
            <a:stCxn id="3" idx="3"/>
          </p:cNvCxnSpPr>
          <p:nvPr/>
        </p:nvCxnSpPr>
        <p:spPr>
          <a:xfrm>
            <a:off x="5307633" y="3981123"/>
            <a:ext cx="1664667" cy="5044894"/>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9BF6C80C-B4F7-4AAC-A36A-13D56F02DD38}"/>
              </a:ext>
            </a:extLst>
          </p:cNvPr>
          <p:cNvCxnSpPr/>
          <p:nvPr/>
        </p:nvCxnSpPr>
        <p:spPr>
          <a:xfrm flipV="1">
            <a:off x="5330916" y="3996817"/>
            <a:ext cx="1641384" cy="1729274"/>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5E62496A-0878-4794-BAB8-F14E97EE7D93}"/>
              </a:ext>
            </a:extLst>
          </p:cNvPr>
          <p:cNvCxnSpPr>
            <a:stCxn id="16" idx="3"/>
            <a:endCxn id="21" idx="1"/>
          </p:cNvCxnSpPr>
          <p:nvPr/>
        </p:nvCxnSpPr>
        <p:spPr>
          <a:xfrm flipV="1">
            <a:off x="5307633" y="5654255"/>
            <a:ext cx="1664667" cy="1570152"/>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BD319399-FE7D-42CA-8B7C-BBA2B9381305}"/>
              </a:ext>
            </a:extLst>
          </p:cNvPr>
          <p:cNvCxnSpPr>
            <a:stCxn id="20" idx="3"/>
            <a:endCxn id="22" idx="1"/>
          </p:cNvCxnSpPr>
          <p:nvPr/>
        </p:nvCxnSpPr>
        <p:spPr>
          <a:xfrm flipV="1">
            <a:off x="5307633" y="7376807"/>
            <a:ext cx="1664667" cy="1632559"/>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sp>
        <p:nvSpPr>
          <p:cNvPr id="2" name="Oval 1">
            <a:extLst>
              <a:ext uri="{FF2B5EF4-FFF2-40B4-BE49-F238E27FC236}">
                <a16:creationId xmlns:a16="http://schemas.microsoft.com/office/drawing/2014/main" id="{E5AAFC54-42B5-40FD-BA53-6A94F1398281}"/>
              </a:ext>
            </a:extLst>
          </p:cNvPr>
          <p:cNvSpPr/>
          <p:nvPr/>
        </p:nvSpPr>
        <p:spPr>
          <a:xfrm>
            <a:off x="2209800" y="1742754"/>
            <a:ext cx="1219200" cy="1219200"/>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rPr>
              <a:t>A</a:t>
            </a:r>
          </a:p>
        </p:txBody>
      </p:sp>
      <p:sp>
        <p:nvSpPr>
          <p:cNvPr id="18" name="Oval 17">
            <a:extLst>
              <a:ext uri="{FF2B5EF4-FFF2-40B4-BE49-F238E27FC236}">
                <a16:creationId xmlns:a16="http://schemas.microsoft.com/office/drawing/2014/main" id="{104799A2-9040-4912-B649-43027926D8FE}"/>
              </a:ext>
            </a:extLst>
          </p:cNvPr>
          <p:cNvSpPr/>
          <p:nvPr/>
        </p:nvSpPr>
        <p:spPr>
          <a:xfrm>
            <a:off x="11506200" y="1745094"/>
            <a:ext cx="1219200" cy="1219200"/>
          </a:xfrm>
          <a:prstGeom prst="ellipse">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rPr>
              <a:t>B</a:t>
            </a:r>
          </a:p>
        </p:txBody>
      </p:sp>
    </p:spTree>
    <p:extLst>
      <p:ext uri="{BB962C8B-B14F-4D97-AF65-F5344CB8AC3E}">
        <p14:creationId xmlns:p14="http://schemas.microsoft.com/office/powerpoint/2010/main" val="1832042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5" grpId="0" animBg="1"/>
      <p:bldP spid="16" grpId="0" animBg="1"/>
      <p:bldP spid="20" grpId="0" animBg="1"/>
      <p:bldP spid="4" grpId="0" animBg="1"/>
      <p:bldP spid="21" grpId="0" animBg="1"/>
      <p:bldP spid="22" grpId="0" animBg="1"/>
      <p:bldP spid="23" grpId="0" animBg="1"/>
      <p:bldP spid="2"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8121329" y="-8530243"/>
            <a:ext cx="21417350" cy="20482775"/>
          </a:xfrm>
          <a:custGeom>
            <a:avLst/>
            <a:gdLst/>
            <a:ahLst/>
            <a:cxnLst/>
            <a:rect l="l" t="t" r="r" b="b"/>
            <a:pathLst>
              <a:path w="21417350" h="20482775">
                <a:moveTo>
                  <a:pt x="0" y="0"/>
                </a:moveTo>
                <a:lnTo>
                  <a:pt x="21417350" y="0"/>
                </a:lnTo>
                <a:lnTo>
                  <a:pt x="21417350" y="20482774"/>
                </a:lnTo>
                <a:lnTo>
                  <a:pt x="0" y="20482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4">
              <a:alphaModFix amt="25000"/>
            </a:blip>
            <a:stretch>
              <a:fillRect/>
            </a:stretch>
          </a:blipFill>
        </p:spPr>
        <p:txBody>
          <a:bodyPr/>
          <a:lstStyle/>
          <a:p>
            <a:endParaRPr lang="en-US"/>
          </a:p>
        </p:txBody>
      </p:sp>
      <p:sp>
        <p:nvSpPr>
          <p:cNvPr id="5" name="Freeform 5"/>
          <p:cNvSpPr/>
          <p:nvPr/>
        </p:nvSpPr>
        <p:spPr>
          <a:xfrm>
            <a:off x="1676400" y="821063"/>
            <a:ext cx="14477668" cy="3728737"/>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2587346" y="1171029"/>
            <a:ext cx="13007951" cy="2655920"/>
          </a:xfrm>
          <a:prstGeom prst="rect">
            <a:avLst/>
          </a:prstGeom>
        </p:spPr>
        <p:txBody>
          <a:bodyPr wrap="square" lIns="0" tIns="0" rIns="0" bIns="0" rtlCol="0" anchor="t">
            <a:spAutoFit/>
          </a:bodyPr>
          <a:lstStyle/>
          <a:p>
            <a:pPr algn="just">
              <a:lnSpc>
                <a:spcPct val="150000"/>
              </a:lnSpc>
            </a:pPr>
            <a:r>
              <a:rPr lang="vi-VN" sz="4000" b="1" spc="-99" dirty="0">
                <a:latin typeface="Arial" panose="020B0604020202020204" pitchFamily="34" charset="0"/>
                <a:cs typeface="Arial" panose="020B0604020202020204" pitchFamily="34" charset="0"/>
              </a:rPr>
              <a:t>3. </a:t>
            </a:r>
            <a:r>
              <a:rPr lang="vi-VN" sz="4000" b="1" spc="-99" dirty="0" err="1">
                <a:latin typeface="Arial" panose="020B0604020202020204" pitchFamily="34" charset="0"/>
                <a:cs typeface="Arial" panose="020B0604020202020204" pitchFamily="34" charset="0"/>
              </a:rPr>
              <a:t>Chép</a:t>
            </a:r>
            <a:r>
              <a:rPr lang="vi-VN" sz="4000" b="1" spc="-99" dirty="0">
                <a:latin typeface="Arial" panose="020B0604020202020204" pitchFamily="34" charset="0"/>
                <a:cs typeface="Arial" panose="020B0604020202020204" pitchFamily="34" charset="0"/>
              </a:rPr>
              <a:t> </a:t>
            </a:r>
            <a:r>
              <a:rPr lang="vi-VN" sz="4000" b="1" spc="-99" dirty="0" err="1">
                <a:latin typeface="Arial" panose="020B0604020202020204" pitchFamily="34" charset="0"/>
                <a:cs typeface="Arial" panose="020B0604020202020204" pitchFamily="34" charset="0"/>
              </a:rPr>
              <a:t>lại</a:t>
            </a:r>
            <a:r>
              <a:rPr lang="vi-VN" sz="4000" b="1" spc="-99" dirty="0">
                <a:latin typeface="Arial" panose="020B0604020202020204" pitchFamily="34" charset="0"/>
                <a:cs typeface="Arial" panose="020B0604020202020204" pitchFamily="34" charset="0"/>
              </a:rPr>
              <a:t> câu sau, </a:t>
            </a:r>
            <a:r>
              <a:rPr lang="vi-VN" sz="4000" b="1" spc="-99" dirty="0" err="1">
                <a:latin typeface="Arial" panose="020B0604020202020204" pitchFamily="34" charset="0"/>
                <a:cs typeface="Arial" panose="020B0604020202020204" pitchFamily="34" charset="0"/>
              </a:rPr>
              <a:t>viết</a:t>
            </a:r>
            <a:r>
              <a:rPr lang="vi-VN" sz="4000" b="1" spc="-99" dirty="0">
                <a:latin typeface="Arial" panose="020B0604020202020204" pitchFamily="34" charset="0"/>
                <a:cs typeface="Arial" panose="020B0604020202020204" pitchFamily="34" charset="0"/>
              </a:rPr>
              <a:t> hoa </a:t>
            </a:r>
            <a:r>
              <a:rPr lang="vi-VN" sz="4000" b="1" spc="-99" dirty="0" err="1">
                <a:latin typeface="Arial" panose="020B0604020202020204" pitchFamily="34" charset="0"/>
                <a:cs typeface="Arial" panose="020B0604020202020204" pitchFamily="34" charset="0"/>
              </a:rPr>
              <a:t>các</a:t>
            </a:r>
            <a:r>
              <a:rPr lang="vi-VN" sz="4000" b="1" spc="-99" dirty="0">
                <a:latin typeface="Arial" panose="020B0604020202020204" pitchFamily="34" charset="0"/>
                <a:cs typeface="Arial" panose="020B0604020202020204" pitchFamily="34" charset="0"/>
              </a:rPr>
              <a:t> danh </a:t>
            </a:r>
            <a:r>
              <a:rPr lang="vi-VN" sz="4000" b="1" spc="-99" dirty="0" err="1">
                <a:latin typeface="Arial" panose="020B0604020202020204" pitchFamily="34" charset="0"/>
                <a:cs typeface="Arial" panose="020B0604020202020204" pitchFamily="34" charset="0"/>
              </a:rPr>
              <a:t>từ</a:t>
            </a:r>
            <a:r>
              <a:rPr lang="vi-VN" sz="4000" b="1" spc="-99" dirty="0">
                <a:latin typeface="Arial" panose="020B0604020202020204" pitchFamily="34" charset="0"/>
                <a:cs typeface="Arial" panose="020B0604020202020204" pitchFamily="34" charset="0"/>
              </a:rPr>
              <a:t> riêng</a:t>
            </a:r>
          </a:p>
          <a:p>
            <a:pPr algn="just">
              <a:lnSpc>
                <a:spcPct val="150000"/>
              </a:lnSpc>
            </a:pPr>
            <a:r>
              <a:rPr lang="vi-VN" sz="4000" dirty="0" err="1"/>
              <a:t>đà</a:t>
            </a:r>
            <a:r>
              <a:rPr lang="vi-VN" sz="4000" dirty="0"/>
              <a:t> </a:t>
            </a:r>
            <a:r>
              <a:rPr lang="vi-VN" sz="4000" dirty="0" err="1"/>
              <a:t>lạt</a:t>
            </a:r>
            <a:r>
              <a:rPr lang="vi-VN" sz="4000" dirty="0"/>
              <a:t> </a:t>
            </a:r>
            <a:r>
              <a:rPr lang="vi-VN" sz="4000" dirty="0" err="1"/>
              <a:t>là</a:t>
            </a:r>
            <a:r>
              <a:rPr lang="vi-VN" sz="4000" dirty="0"/>
              <a:t> </a:t>
            </a:r>
            <a:r>
              <a:rPr lang="vi-VN" sz="4000" dirty="0" err="1"/>
              <a:t>thành</a:t>
            </a:r>
            <a:r>
              <a:rPr lang="vi-VN" sz="4000" dirty="0"/>
              <a:t> </a:t>
            </a:r>
            <a:r>
              <a:rPr lang="vi-VN" sz="4000" dirty="0" err="1"/>
              <a:t>phố</a:t>
            </a:r>
            <a:r>
              <a:rPr lang="vi-VN" sz="4000" dirty="0"/>
              <a:t> </a:t>
            </a:r>
            <a:r>
              <a:rPr lang="vi-VN" sz="4000" dirty="0" err="1"/>
              <a:t>thuộc</a:t>
            </a:r>
            <a:r>
              <a:rPr lang="vi-VN" sz="4000" dirty="0"/>
              <a:t> </a:t>
            </a:r>
            <a:r>
              <a:rPr lang="vi-VN" sz="4000" dirty="0" err="1"/>
              <a:t>tỉnh</a:t>
            </a:r>
            <a:r>
              <a:rPr lang="vi-VN" sz="4000" dirty="0"/>
              <a:t> lâm </a:t>
            </a:r>
            <a:r>
              <a:rPr lang="vi-VN" sz="4000" dirty="0" err="1"/>
              <a:t>đồng</a:t>
            </a:r>
            <a:r>
              <a:rPr lang="vi-VN" sz="4000" dirty="0"/>
              <a:t>, </a:t>
            </a:r>
            <a:r>
              <a:rPr lang="vi-VN" sz="4000" dirty="0" err="1"/>
              <a:t>nằm</a:t>
            </a:r>
            <a:r>
              <a:rPr lang="vi-VN" sz="4000" dirty="0"/>
              <a:t> trên cao nguyên lâm viên, </a:t>
            </a:r>
            <a:r>
              <a:rPr lang="vi-VN" sz="4000" dirty="0" err="1"/>
              <a:t>thuộc</a:t>
            </a:r>
            <a:r>
              <a:rPr lang="vi-VN" sz="4000" dirty="0"/>
              <a:t> khu </a:t>
            </a:r>
            <a:r>
              <a:rPr lang="vi-VN" sz="4000" dirty="0" err="1"/>
              <a:t>vực</a:t>
            </a:r>
            <a:r>
              <a:rPr lang="vi-VN" sz="4000" dirty="0"/>
              <a:t> tây nguyên </a:t>
            </a:r>
            <a:r>
              <a:rPr lang="vi-VN" sz="4000" dirty="0" err="1"/>
              <a:t>của</a:t>
            </a:r>
            <a:r>
              <a:rPr lang="vi-VN" sz="4000" dirty="0"/>
              <a:t> </a:t>
            </a:r>
            <a:r>
              <a:rPr lang="vi-VN" sz="4000" dirty="0" err="1"/>
              <a:t>việt</a:t>
            </a:r>
            <a:r>
              <a:rPr lang="vi-VN" sz="4000" dirty="0"/>
              <a:t> nam.</a:t>
            </a:r>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Arrow: Right 8">
            <a:extLst>
              <a:ext uri="{FF2B5EF4-FFF2-40B4-BE49-F238E27FC236}">
                <a16:creationId xmlns:a16="http://schemas.microsoft.com/office/drawing/2014/main" id="{67C08E4E-F35C-43EE-AE9D-7E5F31A23BF3}"/>
              </a:ext>
            </a:extLst>
          </p:cNvPr>
          <p:cNvSpPr/>
          <p:nvPr/>
        </p:nvSpPr>
        <p:spPr>
          <a:xfrm>
            <a:off x="1317322" y="6578378"/>
            <a:ext cx="1006937" cy="65382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a:p>
        </p:txBody>
      </p:sp>
      <p:sp>
        <p:nvSpPr>
          <p:cNvPr id="14" name="TextBox 13">
            <a:extLst>
              <a:ext uri="{FF2B5EF4-FFF2-40B4-BE49-F238E27FC236}">
                <a16:creationId xmlns:a16="http://schemas.microsoft.com/office/drawing/2014/main" id="{DD8EA8C8-F31B-494A-96C1-E44956DD5E8F}"/>
              </a:ext>
            </a:extLst>
          </p:cNvPr>
          <p:cNvSpPr txBox="1"/>
          <p:nvPr/>
        </p:nvSpPr>
        <p:spPr>
          <a:xfrm>
            <a:off x="2640024" y="4989382"/>
            <a:ext cx="14477668" cy="3831818"/>
          </a:xfrm>
          <a:prstGeom prst="rect">
            <a:avLst/>
          </a:prstGeom>
          <a:noFill/>
        </p:spPr>
        <p:txBody>
          <a:bodyPr wrap="square" rtlCol="0">
            <a:spAutoFit/>
          </a:bodyPr>
          <a:lstStyle/>
          <a:p>
            <a:pPr algn="just">
              <a:lnSpc>
                <a:spcPct val="150000"/>
              </a:lnSpc>
            </a:pPr>
            <a:r>
              <a:rPr lang="vi-VN" sz="5400" b="1" dirty="0" err="1">
                <a:solidFill>
                  <a:srgbClr val="FF0000"/>
                </a:solidFill>
                <a:latin typeface="HP001 4 hàng" panose="020B0603050302020204" pitchFamily="34" charset="0"/>
              </a:rPr>
              <a:t>Đà</a:t>
            </a:r>
            <a:r>
              <a:rPr lang="vi-VN" sz="5400" b="1" dirty="0">
                <a:solidFill>
                  <a:srgbClr val="FF0000"/>
                </a:solidFill>
                <a:latin typeface="HP001 4 hàng" panose="020B0603050302020204" pitchFamily="34" charset="0"/>
              </a:rPr>
              <a:t> </a:t>
            </a:r>
            <a:r>
              <a:rPr lang="vi-VN" sz="5400" b="1" dirty="0" err="1">
                <a:solidFill>
                  <a:srgbClr val="FF0000"/>
                </a:solidFill>
                <a:latin typeface="HP001 4 hàng" panose="020B0603050302020204" pitchFamily="34" charset="0"/>
              </a:rPr>
              <a:t>Lạt</a:t>
            </a:r>
            <a:r>
              <a:rPr lang="vi-VN" sz="5400" b="1" dirty="0">
                <a:solidFill>
                  <a:srgbClr val="FF0000"/>
                </a:solidFill>
                <a:latin typeface="HP001 4 hàng" panose="020B0603050302020204" pitchFamily="34" charset="0"/>
              </a:rPr>
              <a:t> </a:t>
            </a:r>
            <a:r>
              <a:rPr lang="vi-VN" sz="5400" dirty="0" err="1">
                <a:latin typeface="HP001 4 hàng" panose="020B0603050302020204" pitchFamily="34" charset="0"/>
              </a:rPr>
              <a:t>là</a:t>
            </a:r>
            <a:r>
              <a:rPr lang="vi-VN" sz="5400" dirty="0">
                <a:latin typeface="HP001 4 hàng" panose="020B0603050302020204" pitchFamily="34" charset="0"/>
              </a:rPr>
              <a:t> </a:t>
            </a:r>
            <a:r>
              <a:rPr lang="vi-VN" sz="5400" dirty="0" err="1">
                <a:latin typeface="HP001 4 hàng" panose="020B0603050302020204" pitchFamily="34" charset="0"/>
              </a:rPr>
              <a:t>thành</a:t>
            </a:r>
            <a:r>
              <a:rPr lang="vi-VN" sz="5400" dirty="0">
                <a:latin typeface="HP001 4 hàng" panose="020B0603050302020204" pitchFamily="34" charset="0"/>
              </a:rPr>
              <a:t> </a:t>
            </a:r>
            <a:r>
              <a:rPr lang="vi-VN" sz="5400" dirty="0" err="1">
                <a:latin typeface="HP001 4 hàng" panose="020B0603050302020204" pitchFamily="34" charset="0"/>
              </a:rPr>
              <a:t>phố</a:t>
            </a:r>
            <a:r>
              <a:rPr lang="vi-VN" sz="5400" dirty="0">
                <a:latin typeface="HP001 4 hàng" panose="020B0603050302020204" pitchFamily="34" charset="0"/>
              </a:rPr>
              <a:t> </a:t>
            </a:r>
            <a:r>
              <a:rPr lang="vi-VN" sz="5400" dirty="0" err="1">
                <a:latin typeface="HP001 4 hàng" panose="020B0603050302020204" pitchFamily="34" charset="0"/>
              </a:rPr>
              <a:t>thuộc</a:t>
            </a:r>
            <a:r>
              <a:rPr lang="vi-VN" sz="5400" dirty="0">
                <a:latin typeface="HP001 4 hàng" panose="020B0603050302020204" pitchFamily="34" charset="0"/>
              </a:rPr>
              <a:t> </a:t>
            </a:r>
            <a:r>
              <a:rPr lang="vi-VN" sz="5400" dirty="0" err="1">
                <a:latin typeface="HP001 4 hàng" panose="020B0603050302020204" pitchFamily="34" charset="0"/>
              </a:rPr>
              <a:t>tỉnh</a:t>
            </a:r>
            <a:r>
              <a:rPr lang="vi-VN" sz="5400" dirty="0">
                <a:latin typeface="HP001 4 hàng" panose="020B0603050302020204" pitchFamily="34" charset="0"/>
              </a:rPr>
              <a:t> </a:t>
            </a:r>
            <a:r>
              <a:rPr lang="vi-VN" sz="5400" b="1" dirty="0">
                <a:solidFill>
                  <a:srgbClr val="FF0000"/>
                </a:solidFill>
                <a:latin typeface="HP001 4 hàng" panose="020B0603050302020204" pitchFamily="34" charset="0"/>
              </a:rPr>
              <a:t>Lâm </a:t>
            </a:r>
            <a:r>
              <a:rPr lang="vi-VN" sz="5400" b="1" dirty="0" err="1">
                <a:solidFill>
                  <a:srgbClr val="FF0000"/>
                </a:solidFill>
                <a:latin typeface="HP001 4 hàng" panose="020B0603050302020204" pitchFamily="34" charset="0"/>
              </a:rPr>
              <a:t>Đồng</a:t>
            </a:r>
            <a:r>
              <a:rPr lang="vi-VN" sz="5400" b="1" dirty="0">
                <a:latin typeface="HP001 4 hàng" panose="020B0603050302020204" pitchFamily="34" charset="0"/>
              </a:rPr>
              <a:t>, </a:t>
            </a:r>
            <a:r>
              <a:rPr lang="vi-VN" sz="5400" dirty="0" err="1">
                <a:latin typeface="HP001 4 hàng" panose="020B0603050302020204" pitchFamily="34" charset="0"/>
              </a:rPr>
              <a:t>nằm</a:t>
            </a:r>
            <a:r>
              <a:rPr lang="vi-VN" sz="5400" dirty="0">
                <a:latin typeface="HP001 4 hàng" panose="020B0603050302020204" pitchFamily="34" charset="0"/>
              </a:rPr>
              <a:t> trên cao nguyên</a:t>
            </a:r>
            <a:r>
              <a:rPr lang="vi-VN" sz="5400" b="1" dirty="0">
                <a:latin typeface="HP001 4 hàng" panose="020B0603050302020204" pitchFamily="34" charset="0"/>
              </a:rPr>
              <a:t> </a:t>
            </a:r>
            <a:r>
              <a:rPr lang="vi-VN" sz="5400" b="1" dirty="0">
                <a:solidFill>
                  <a:srgbClr val="FF0000"/>
                </a:solidFill>
                <a:latin typeface="HP001 4 hàng" panose="020B0603050302020204" pitchFamily="34" charset="0"/>
              </a:rPr>
              <a:t>Lâm Viên</a:t>
            </a:r>
            <a:r>
              <a:rPr lang="vi-VN" sz="5400" dirty="0">
                <a:latin typeface="HP001 4 hàng" panose="020B0603050302020204" pitchFamily="34" charset="0"/>
              </a:rPr>
              <a:t>, </a:t>
            </a:r>
            <a:r>
              <a:rPr lang="vi-VN" sz="5400" dirty="0" err="1">
                <a:latin typeface="HP001 4 hàng" panose="020B0603050302020204" pitchFamily="34" charset="0"/>
              </a:rPr>
              <a:t>thuộc</a:t>
            </a:r>
            <a:r>
              <a:rPr lang="vi-VN" sz="5400" dirty="0">
                <a:latin typeface="HP001 4 hàng" panose="020B0603050302020204" pitchFamily="34" charset="0"/>
              </a:rPr>
              <a:t> khu </a:t>
            </a:r>
            <a:r>
              <a:rPr lang="vi-VN" sz="5400" dirty="0" err="1">
                <a:latin typeface="HP001 4 hàng" panose="020B0603050302020204" pitchFamily="34" charset="0"/>
              </a:rPr>
              <a:t>vực</a:t>
            </a:r>
            <a:r>
              <a:rPr lang="vi-VN" sz="5400" dirty="0">
                <a:latin typeface="HP001 4 hàng" panose="020B0603050302020204" pitchFamily="34" charset="0"/>
              </a:rPr>
              <a:t> </a:t>
            </a:r>
            <a:r>
              <a:rPr lang="vi-VN" sz="5400" b="1" dirty="0">
                <a:solidFill>
                  <a:srgbClr val="FF0000"/>
                </a:solidFill>
                <a:latin typeface="HP001 4 hàng" panose="020B0603050302020204" pitchFamily="34" charset="0"/>
              </a:rPr>
              <a:t>Tây Nguyên </a:t>
            </a:r>
            <a:r>
              <a:rPr lang="vi-VN" sz="5400" dirty="0" err="1">
                <a:latin typeface="HP001 4 hàng" panose="020B0603050302020204" pitchFamily="34" charset="0"/>
              </a:rPr>
              <a:t>của</a:t>
            </a:r>
            <a:r>
              <a:rPr lang="vi-VN" sz="5400" dirty="0">
                <a:latin typeface="HP001 4 hàng" panose="020B0603050302020204" pitchFamily="34" charset="0"/>
              </a:rPr>
              <a:t> </a:t>
            </a:r>
            <a:r>
              <a:rPr lang="vi-VN" sz="5400" b="1" dirty="0" err="1">
                <a:solidFill>
                  <a:srgbClr val="FF0000"/>
                </a:solidFill>
                <a:latin typeface="HP001 4 hàng" panose="020B0603050302020204" pitchFamily="34" charset="0"/>
              </a:rPr>
              <a:t>Việt</a:t>
            </a:r>
            <a:r>
              <a:rPr lang="vi-VN" sz="5400" b="1" dirty="0">
                <a:solidFill>
                  <a:srgbClr val="FF0000"/>
                </a:solidFill>
                <a:latin typeface="HP001 4 hàng" panose="020B0603050302020204" pitchFamily="34" charset="0"/>
              </a:rPr>
              <a:t> Nam</a:t>
            </a:r>
            <a:r>
              <a:rPr lang="vi-VN" sz="5400" dirty="0">
                <a:latin typeface="HP001 4 hàng" panose="020B0603050302020204" pitchFamily="34" charset="0"/>
              </a:rPr>
              <a:t>.</a:t>
            </a:r>
          </a:p>
        </p:txBody>
      </p:sp>
    </p:spTree>
    <p:extLst>
      <p:ext uri="{BB962C8B-B14F-4D97-AF65-F5344CB8AC3E}">
        <p14:creationId xmlns:p14="http://schemas.microsoft.com/office/powerpoint/2010/main" val="2896134462"/>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030220" y="-558881"/>
            <a:ext cx="21417350" cy="20482775"/>
          </a:xfrm>
          <a:custGeom>
            <a:avLst/>
            <a:gdLst/>
            <a:ahLst/>
            <a:cxnLst/>
            <a:rect l="l" t="t" r="r" b="b"/>
            <a:pathLst>
              <a:path w="21417350" h="20482775">
                <a:moveTo>
                  <a:pt x="0" y="0"/>
                </a:moveTo>
                <a:lnTo>
                  <a:pt x="21417349" y="0"/>
                </a:lnTo>
                <a:lnTo>
                  <a:pt x="21417349" y="20482775"/>
                </a:lnTo>
                <a:lnTo>
                  <a:pt x="0" y="20482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9099">
            <a:off x="2061862" y="9256527"/>
            <a:ext cx="18852186" cy="6364886"/>
          </a:xfrm>
          <a:custGeom>
            <a:avLst/>
            <a:gdLst/>
            <a:ahLst/>
            <a:cxnLst/>
            <a:rect l="l" t="t" r="r" b="b"/>
            <a:pathLst>
              <a:path w="18852186" h="6364886">
                <a:moveTo>
                  <a:pt x="0" y="0"/>
                </a:moveTo>
                <a:lnTo>
                  <a:pt x="18852186" y="0"/>
                </a:lnTo>
                <a:lnTo>
                  <a:pt x="18852186" y="6364886"/>
                </a:lnTo>
                <a:lnTo>
                  <a:pt x="0" y="6364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64443" y="-320040"/>
            <a:ext cx="6225505" cy="3081625"/>
          </a:xfrm>
          <a:custGeom>
            <a:avLst/>
            <a:gdLst/>
            <a:ahLst/>
            <a:cxnLst/>
            <a:rect l="l" t="t" r="r" b="b"/>
            <a:pathLst>
              <a:path w="6225505" h="3081625">
                <a:moveTo>
                  <a:pt x="0" y="0"/>
                </a:moveTo>
                <a:lnTo>
                  <a:pt x="6225505" y="0"/>
                </a:lnTo>
                <a:lnTo>
                  <a:pt x="6225505" y="3081625"/>
                </a:lnTo>
                <a:lnTo>
                  <a:pt x="0" y="3081625"/>
                </a:lnTo>
                <a:lnTo>
                  <a:pt x="0" y="0"/>
                </a:lnTo>
                <a:close/>
              </a:path>
            </a:pathLst>
          </a:custGeom>
          <a:blipFill>
            <a:blip r:embed="rId6">
              <a:alphaModFix amt="25000"/>
            </a:blip>
            <a:stretch>
              <a:fillRect/>
            </a:stretch>
          </a:blipFill>
        </p:spPr>
        <p:txBody>
          <a:bodyPr/>
          <a:lstStyle/>
          <a:p>
            <a:endParaRPr lang="en-US"/>
          </a:p>
        </p:txBody>
      </p:sp>
      <p:sp>
        <p:nvSpPr>
          <p:cNvPr id="5" name="Freeform 5"/>
          <p:cNvSpPr/>
          <p:nvPr/>
        </p:nvSpPr>
        <p:spPr>
          <a:xfrm>
            <a:off x="3521787" y="1647292"/>
            <a:ext cx="11244425" cy="7393210"/>
          </a:xfrm>
          <a:custGeom>
            <a:avLst/>
            <a:gdLst/>
            <a:ahLst/>
            <a:cxnLst/>
            <a:rect l="l" t="t" r="r" b="b"/>
            <a:pathLst>
              <a:path w="11244425" h="7393210">
                <a:moveTo>
                  <a:pt x="0" y="0"/>
                </a:moveTo>
                <a:lnTo>
                  <a:pt x="11244426" y="0"/>
                </a:lnTo>
                <a:lnTo>
                  <a:pt x="11244426" y="7393210"/>
                </a:lnTo>
                <a:lnTo>
                  <a:pt x="0" y="73932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454240">
            <a:off x="4692704" y="7136680"/>
            <a:ext cx="1851900" cy="1903823"/>
          </a:xfrm>
          <a:custGeom>
            <a:avLst/>
            <a:gdLst/>
            <a:ahLst/>
            <a:cxnLst/>
            <a:rect l="l" t="t" r="r" b="b"/>
            <a:pathLst>
              <a:path w="1851900" h="1903823">
                <a:moveTo>
                  <a:pt x="0" y="0"/>
                </a:moveTo>
                <a:lnTo>
                  <a:pt x="1851900" y="0"/>
                </a:lnTo>
                <a:lnTo>
                  <a:pt x="1851900" y="1903822"/>
                </a:lnTo>
                <a:lnTo>
                  <a:pt x="0" y="19038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1222183">
            <a:off x="14722945" y="-535303"/>
            <a:ext cx="2909994" cy="2671903"/>
          </a:xfrm>
          <a:custGeom>
            <a:avLst/>
            <a:gdLst/>
            <a:ahLst/>
            <a:cxnLst/>
            <a:rect l="l" t="t" r="r" b="b"/>
            <a:pathLst>
              <a:path w="2909994" h="2671903">
                <a:moveTo>
                  <a:pt x="0" y="0"/>
                </a:moveTo>
                <a:lnTo>
                  <a:pt x="2909993" y="0"/>
                </a:lnTo>
                <a:lnTo>
                  <a:pt x="2909993" y="2671903"/>
                </a:lnTo>
                <a:lnTo>
                  <a:pt x="0" y="26719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2555132" y="4256035"/>
            <a:ext cx="5110265" cy="6241545"/>
          </a:xfrm>
          <a:custGeom>
            <a:avLst/>
            <a:gdLst/>
            <a:ahLst/>
            <a:cxnLst/>
            <a:rect l="l" t="t" r="r" b="b"/>
            <a:pathLst>
              <a:path w="5110265" h="6241545">
                <a:moveTo>
                  <a:pt x="0" y="0"/>
                </a:moveTo>
                <a:lnTo>
                  <a:pt x="5110264" y="0"/>
                </a:lnTo>
                <a:lnTo>
                  <a:pt x="5110264" y="6241545"/>
                </a:lnTo>
                <a:lnTo>
                  <a:pt x="0" y="6241545"/>
                </a:lnTo>
                <a:lnTo>
                  <a:pt x="0" y="0"/>
                </a:lnTo>
                <a:close/>
              </a:path>
            </a:pathLst>
          </a:custGeom>
          <a:blipFill>
            <a:blip r:embed="rId13"/>
            <a:stretch>
              <a:fillRect/>
            </a:stretch>
          </a:blipFill>
        </p:spPr>
        <p:txBody>
          <a:bodyPr/>
          <a:lstStyle/>
          <a:p>
            <a:endParaRPr lang="en-US"/>
          </a:p>
        </p:txBody>
      </p:sp>
      <p:sp>
        <p:nvSpPr>
          <p:cNvPr id="9" name="Freeform 9"/>
          <p:cNvSpPr/>
          <p:nvPr/>
        </p:nvSpPr>
        <p:spPr>
          <a:xfrm rot="-245163">
            <a:off x="2222101" y="921009"/>
            <a:ext cx="2891376" cy="3681150"/>
          </a:xfrm>
          <a:custGeom>
            <a:avLst/>
            <a:gdLst/>
            <a:ahLst/>
            <a:cxnLst/>
            <a:rect l="l" t="t" r="r" b="b"/>
            <a:pathLst>
              <a:path w="2891376" h="3681150">
                <a:moveTo>
                  <a:pt x="0" y="0"/>
                </a:moveTo>
                <a:lnTo>
                  <a:pt x="2891377" y="0"/>
                </a:lnTo>
                <a:lnTo>
                  <a:pt x="2891377" y="3681151"/>
                </a:lnTo>
                <a:lnTo>
                  <a:pt x="0" y="36811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5728238" y="2976492"/>
            <a:ext cx="3949283" cy="1954895"/>
          </a:xfrm>
          <a:custGeom>
            <a:avLst/>
            <a:gdLst/>
            <a:ahLst/>
            <a:cxnLst/>
            <a:rect l="l" t="t" r="r" b="b"/>
            <a:pathLst>
              <a:path w="3949283" h="1954895">
                <a:moveTo>
                  <a:pt x="0" y="0"/>
                </a:moveTo>
                <a:lnTo>
                  <a:pt x="3949283" y="0"/>
                </a:lnTo>
                <a:lnTo>
                  <a:pt x="3949283" y="1954895"/>
                </a:lnTo>
                <a:lnTo>
                  <a:pt x="0" y="1954895"/>
                </a:lnTo>
                <a:lnTo>
                  <a:pt x="0" y="0"/>
                </a:lnTo>
                <a:close/>
              </a:path>
            </a:pathLst>
          </a:custGeom>
          <a:blipFill>
            <a:blip r:embed="rId6">
              <a:alphaModFix amt="25000"/>
            </a:blip>
            <a:stretch>
              <a:fillRect/>
            </a:stretch>
          </a:blipFill>
        </p:spPr>
        <p:txBody>
          <a:bodyPr/>
          <a:lstStyle/>
          <a:p>
            <a:endParaRPr lang="en-US"/>
          </a:p>
        </p:txBody>
      </p:sp>
      <p:sp>
        <p:nvSpPr>
          <p:cNvPr id="11" name="Freeform 11"/>
          <p:cNvSpPr/>
          <p:nvPr/>
        </p:nvSpPr>
        <p:spPr>
          <a:xfrm>
            <a:off x="16482937" y="2924412"/>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rot="-1063186" flipH="1">
            <a:off x="10168197" y="4150327"/>
            <a:ext cx="5661136" cy="5177366"/>
          </a:xfrm>
          <a:custGeom>
            <a:avLst/>
            <a:gdLst/>
            <a:ahLst/>
            <a:cxnLst/>
            <a:rect l="l" t="t" r="r" b="b"/>
            <a:pathLst>
              <a:path w="5661136" h="5177366">
                <a:moveTo>
                  <a:pt x="5661136" y="0"/>
                </a:moveTo>
                <a:lnTo>
                  <a:pt x="0" y="0"/>
                </a:lnTo>
                <a:lnTo>
                  <a:pt x="0" y="5177366"/>
                </a:lnTo>
                <a:lnTo>
                  <a:pt x="5661136" y="5177366"/>
                </a:lnTo>
                <a:lnTo>
                  <a:pt x="5661136"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TextBox 14"/>
          <p:cNvSpPr txBox="1"/>
          <p:nvPr/>
        </p:nvSpPr>
        <p:spPr>
          <a:xfrm>
            <a:off x="4970974" y="4271443"/>
            <a:ext cx="8154136" cy="1522020"/>
          </a:xfrm>
          <a:prstGeom prst="rect">
            <a:avLst/>
          </a:prstGeom>
        </p:spPr>
        <p:txBody>
          <a:bodyPr lIns="0" tIns="0" rIns="0" bIns="0" rtlCol="0" anchor="t">
            <a:spAutoFit/>
          </a:bodyPr>
          <a:lstStyle/>
          <a:p>
            <a:pPr algn="ctr">
              <a:lnSpc>
                <a:spcPts val="13663"/>
              </a:lnSpc>
            </a:pPr>
            <a:r>
              <a:rPr lang="vi-VN" sz="7000" b="1" dirty="0">
                <a:solidFill>
                  <a:srgbClr val="C00000"/>
                </a:solidFill>
                <a:latin typeface="Arial" panose="020B0604020202020204" pitchFamily="34" charset="0"/>
                <a:cs typeface="Arial" panose="020B0604020202020204" pitchFamily="34" charset="0"/>
              </a:rPr>
              <a:t>TIẾT 3</a:t>
            </a:r>
            <a:endParaRPr lang="en-US" sz="7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99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flipH="1">
            <a:off x="13390540" y="7234273"/>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9099" flipH="1">
            <a:off x="-3486949" y="8396818"/>
            <a:ext cx="22938353" cy="7744460"/>
          </a:xfrm>
          <a:custGeom>
            <a:avLst/>
            <a:gdLst/>
            <a:ahLst/>
            <a:cxnLst/>
            <a:rect l="l" t="t" r="r" b="b"/>
            <a:pathLst>
              <a:path w="22938353" h="7744460">
                <a:moveTo>
                  <a:pt x="22938353" y="0"/>
                </a:moveTo>
                <a:lnTo>
                  <a:pt x="0" y="0"/>
                </a:lnTo>
                <a:lnTo>
                  <a:pt x="0" y="7744460"/>
                </a:lnTo>
                <a:lnTo>
                  <a:pt x="22938353" y="7744460"/>
                </a:lnTo>
                <a:lnTo>
                  <a:pt x="2293835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5997771" y="1714500"/>
            <a:ext cx="10389471" cy="6419471"/>
            <a:chOff x="0" y="0"/>
            <a:chExt cx="2736322" cy="1088427"/>
          </a:xfrm>
        </p:grpSpPr>
        <p:sp>
          <p:nvSpPr>
            <p:cNvPr id="6" name="Freeform 6"/>
            <p:cNvSpPr/>
            <p:nvPr/>
          </p:nvSpPr>
          <p:spPr>
            <a:xfrm>
              <a:off x="0" y="0"/>
              <a:ext cx="2736322" cy="1088427"/>
            </a:xfrm>
            <a:custGeom>
              <a:avLst/>
              <a:gdLst/>
              <a:ahLst/>
              <a:cxnLst/>
              <a:rect l="l" t="t" r="r" b="b"/>
              <a:pathLst>
                <a:path w="2736322" h="1088427">
                  <a:moveTo>
                    <a:pt x="38004" y="0"/>
                  </a:moveTo>
                  <a:lnTo>
                    <a:pt x="2698318" y="0"/>
                  </a:lnTo>
                  <a:cubicBezTo>
                    <a:pt x="2719307" y="0"/>
                    <a:pt x="2736322" y="17015"/>
                    <a:pt x="2736322" y="38004"/>
                  </a:cubicBezTo>
                  <a:lnTo>
                    <a:pt x="2736322" y="1050423"/>
                  </a:lnTo>
                  <a:cubicBezTo>
                    <a:pt x="2736322" y="1060502"/>
                    <a:pt x="2732318" y="1070168"/>
                    <a:pt x="2725190" y="1077296"/>
                  </a:cubicBezTo>
                  <a:cubicBezTo>
                    <a:pt x="2718064" y="1084423"/>
                    <a:pt x="2708397" y="1088427"/>
                    <a:pt x="2698318" y="1088427"/>
                  </a:cubicBezTo>
                  <a:lnTo>
                    <a:pt x="38004" y="1088427"/>
                  </a:lnTo>
                  <a:cubicBezTo>
                    <a:pt x="17015" y="1088427"/>
                    <a:pt x="0" y="1071412"/>
                    <a:pt x="0" y="1050423"/>
                  </a:cubicBezTo>
                  <a:lnTo>
                    <a:pt x="0" y="38004"/>
                  </a:lnTo>
                  <a:cubicBezTo>
                    <a:pt x="0" y="27924"/>
                    <a:pt x="4004" y="18258"/>
                    <a:pt x="11131" y="11131"/>
                  </a:cubicBezTo>
                  <a:cubicBezTo>
                    <a:pt x="18258" y="4004"/>
                    <a:pt x="27924" y="0"/>
                    <a:pt x="38004" y="0"/>
                  </a:cubicBezTo>
                  <a:close/>
                </a:path>
              </a:pathLst>
            </a:custGeom>
            <a:solidFill>
              <a:srgbClr val="F9E1C7"/>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340882" y="2023914"/>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4139557" y="6254017"/>
            <a:ext cx="2573312" cy="2645461"/>
          </a:xfrm>
          <a:custGeom>
            <a:avLst/>
            <a:gdLst/>
            <a:ahLst/>
            <a:cxnLst/>
            <a:rect l="l" t="t" r="r" b="b"/>
            <a:pathLst>
              <a:path w="2573312" h="2645461">
                <a:moveTo>
                  <a:pt x="2573312" y="0"/>
                </a:moveTo>
                <a:lnTo>
                  <a:pt x="0" y="0"/>
                </a:lnTo>
                <a:lnTo>
                  <a:pt x="0" y="2645460"/>
                </a:lnTo>
                <a:lnTo>
                  <a:pt x="2573312" y="2645460"/>
                </a:lnTo>
                <a:lnTo>
                  <a:pt x="25733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89734" y="0"/>
            <a:ext cx="1846270" cy="2142296"/>
          </a:xfrm>
          <a:custGeom>
            <a:avLst/>
            <a:gdLst/>
            <a:ahLst/>
            <a:cxnLst/>
            <a:rect l="l" t="t" r="r" b="b"/>
            <a:pathLst>
              <a:path w="1846270" h="2142296">
                <a:moveTo>
                  <a:pt x="0" y="0"/>
                </a:moveTo>
                <a:lnTo>
                  <a:pt x="1846270" y="0"/>
                </a:lnTo>
                <a:lnTo>
                  <a:pt x="1846270" y="2142296"/>
                </a:lnTo>
                <a:lnTo>
                  <a:pt x="0" y="2142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a:off x="6602463" y="3295404"/>
            <a:ext cx="9180085" cy="3338222"/>
          </a:xfrm>
          <a:prstGeom prst="rect">
            <a:avLst/>
          </a:prstGeom>
        </p:spPr>
        <p:txBody>
          <a:bodyPr wrap="square" lIns="0" tIns="0" rIns="0" bIns="0" rtlCol="0" anchor="t">
            <a:spAutoFit/>
          </a:bodyPr>
          <a:lstStyle/>
          <a:p>
            <a:pPr algn="ctr">
              <a:lnSpc>
                <a:spcPct val="150000"/>
              </a:lnSpc>
            </a:pPr>
            <a:r>
              <a:rPr lang="vi-VN" sz="5000" b="1" dirty="0">
                <a:solidFill>
                  <a:srgbClr val="C00000"/>
                </a:solidFill>
              </a:rPr>
              <a:t>HOẠT ĐỘNG 1: ĐÁNH GIÁ KĨ NĂNG ĐỌC THÀNH TIẾNG VÀ ĐỌC THUỘC LÒNG</a:t>
            </a:r>
            <a:endParaRPr lang="en-US" sz="5000" b="1" dirty="0">
              <a:solidFill>
                <a:srgbClr val="C00000"/>
              </a:solidFill>
            </a:endParaRPr>
          </a:p>
        </p:txBody>
      </p:sp>
      <p:sp>
        <p:nvSpPr>
          <p:cNvPr id="15" name="Freeform 15"/>
          <p:cNvSpPr/>
          <p:nvPr/>
        </p:nvSpPr>
        <p:spPr>
          <a:xfrm>
            <a:off x="2104681" y="-534393"/>
            <a:ext cx="2017458" cy="1849102"/>
          </a:xfrm>
          <a:custGeom>
            <a:avLst/>
            <a:gdLst/>
            <a:ahLst/>
            <a:cxnLst/>
            <a:rect l="l" t="t" r="r" b="b"/>
            <a:pathLst>
              <a:path w="2017458" h="1849102">
                <a:moveTo>
                  <a:pt x="0" y="0"/>
                </a:moveTo>
                <a:lnTo>
                  <a:pt x="2017458" y="0"/>
                </a:lnTo>
                <a:lnTo>
                  <a:pt x="2017458" y="1849102"/>
                </a:lnTo>
                <a:lnTo>
                  <a:pt x="0" y="1849102"/>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
        <p:nvSpPr>
          <p:cNvPr id="16" name="Freeform 16"/>
          <p:cNvSpPr/>
          <p:nvPr/>
        </p:nvSpPr>
        <p:spPr>
          <a:xfrm>
            <a:off x="4409570" y="-87364"/>
            <a:ext cx="2595731" cy="2379118"/>
          </a:xfrm>
          <a:custGeom>
            <a:avLst/>
            <a:gdLst/>
            <a:ahLst/>
            <a:cxnLst/>
            <a:rect l="l" t="t" r="r" b="b"/>
            <a:pathLst>
              <a:path w="2595731" h="2379118">
                <a:moveTo>
                  <a:pt x="0" y="0"/>
                </a:moveTo>
                <a:lnTo>
                  <a:pt x="2595731" y="0"/>
                </a:lnTo>
                <a:lnTo>
                  <a:pt x="2595731" y="2379118"/>
                </a:lnTo>
                <a:lnTo>
                  <a:pt x="0" y="2379118"/>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Tree>
    <p:extLst>
      <p:ext uri="{BB962C8B-B14F-4D97-AF65-F5344CB8AC3E}">
        <p14:creationId xmlns:p14="http://schemas.microsoft.com/office/powerpoint/2010/main" val="3362612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358401" y="-4533900"/>
            <a:ext cx="16354185" cy="15640548"/>
          </a:xfrm>
          <a:custGeom>
            <a:avLst/>
            <a:gdLst/>
            <a:ahLst/>
            <a:cxnLst/>
            <a:rect l="l" t="t" r="r" b="b"/>
            <a:pathLst>
              <a:path w="16354185" h="15640548">
                <a:moveTo>
                  <a:pt x="0" y="0"/>
                </a:moveTo>
                <a:lnTo>
                  <a:pt x="16354185" y="0"/>
                </a:lnTo>
                <a:lnTo>
                  <a:pt x="16354185" y="15640548"/>
                </a:lnTo>
                <a:lnTo>
                  <a:pt x="0" y="156405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743210" y="5143500"/>
            <a:ext cx="5990161" cy="2965130"/>
          </a:xfrm>
          <a:custGeom>
            <a:avLst/>
            <a:gdLst/>
            <a:ahLst/>
            <a:cxnLst/>
            <a:rect l="l" t="t" r="r" b="b"/>
            <a:pathLst>
              <a:path w="5990161" h="2965130">
                <a:moveTo>
                  <a:pt x="0" y="0"/>
                </a:moveTo>
                <a:lnTo>
                  <a:pt x="5990161" y="0"/>
                </a:lnTo>
                <a:lnTo>
                  <a:pt x="5990161" y="2965130"/>
                </a:lnTo>
                <a:lnTo>
                  <a:pt x="0" y="2965130"/>
                </a:lnTo>
                <a:lnTo>
                  <a:pt x="0" y="0"/>
                </a:lnTo>
                <a:close/>
              </a:path>
            </a:pathLst>
          </a:custGeom>
          <a:blipFill>
            <a:blip r:embed="rId4">
              <a:alphaModFix amt="25000"/>
            </a:blip>
            <a:stretch>
              <a:fillRect/>
            </a:stretch>
          </a:blipFill>
        </p:spPr>
        <p:txBody>
          <a:bodyPr/>
          <a:lstStyle/>
          <a:p>
            <a:endParaRPr lang="en-US"/>
          </a:p>
        </p:txBody>
      </p:sp>
      <p:sp>
        <p:nvSpPr>
          <p:cNvPr id="4" name="Freeform 4"/>
          <p:cNvSpPr/>
          <p:nvPr/>
        </p:nvSpPr>
        <p:spPr>
          <a:xfrm>
            <a:off x="2886922" y="1930779"/>
            <a:ext cx="12510464" cy="7327522"/>
          </a:xfrm>
          <a:custGeom>
            <a:avLst/>
            <a:gdLst/>
            <a:ahLst/>
            <a:cxnLst/>
            <a:rect l="l" t="t" r="r" b="b"/>
            <a:pathLst>
              <a:path w="10709267" h="7041343">
                <a:moveTo>
                  <a:pt x="0" y="0"/>
                </a:moveTo>
                <a:lnTo>
                  <a:pt x="10709268" y="0"/>
                </a:lnTo>
                <a:lnTo>
                  <a:pt x="10709268" y="7041343"/>
                </a:lnTo>
                <a:lnTo>
                  <a:pt x="0" y="70413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a:off x="13616029" y="6069932"/>
            <a:ext cx="4623652" cy="7873092"/>
          </a:xfrm>
          <a:custGeom>
            <a:avLst/>
            <a:gdLst/>
            <a:ahLst/>
            <a:cxnLst/>
            <a:rect l="l" t="t" r="r" b="b"/>
            <a:pathLst>
              <a:path w="4623652" h="7873092">
                <a:moveTo>
                  <a:pt x="4623652" y="0"/>
                </a:moveTo>
                <a:lnTo>
                  <a:pt x="0" y="0"/>
                </a:lnTo>
                <a:lnTo>
                  <a:pt x="0" y="7873092"/>
                </a:lnTo>
                <a:lnTo>
                  <a:pt x="4623652" y="7873092"/>
                </a:lnTo>
                <a:lnTo>
                  <a:pt x="462365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1450879">
            <a:off x="11952403" y="1311192"/>
            <a:ext cx="1856954" cy="2229967"/>
          </a:xfrm>
          <a:custGeom>
            <a:avLst/>
            <a:gdLst/>
            <a:ahLst/>
            <a:cxnLst/>
            <a:rect l="l" t="t" r="r" b="b"/>
            <a:pathLst>
              <a:path w="1856954" h="2229967">
                <a:moveTo>
                  <a:pt x="0" y="0"/>
                </a:moveTo>
                <a:lnTo>
                  <a:pt x="1856954" y="0"/>
                </a:lnTo>
                <a:lnTo>
                  <a:pt x="1856954" y="2229967"/>
                </a:lnTo>
                <a:lnTo>
                  <a:pt x="0" y="22299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245163">
            <a:off x="387610" y="3796763"/>
            <a:ext cx="2996391" cy="3814849"/>
          </a:xfrm>
          <a:custGeom>
            <a:avLst/>
            <a:gdLst/>
            <a:ahLst/>
            <a:cxnLst/>
            <a:rect l="l" t="t" r="r" b="b"/>
            <a:pathLst>
              <a:path w="2996391" h="3814849">
                <a:moveTo>
                  <a:pt x="0" y="0"/>
                </a:moveTo>
                <a:lnTo>
                  <a:pt x="2996391" y="0"/>
                </a:lnTo>
                <a:lnTo>
                  <a:pt x="2996391" y="3814849"/>
                </a:lnTo>
                <a:lnTo>
                  <a:pt x="0" y="3814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flipH="1">
            <a:off x="-4310805" y="6900218"/>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flipH="1">
            <a:off x="1229209" y="0"/>
            <a:ext cx="3017742" cy="2765912"/>
          </a:xfrm>
          <a:custGeom>
            <a:avLst/>
            <a:gdLst/>
            <a:ahLst/>
            <a:cxnLst/>
            <a:rect l="l" t="t" r="r" b="b"/>
            <a:pathLst>
              <a:path w="3017742" h="2765912">
                <a:moveTo>
                  <a:pt x="3017742" y="0"/>
                </a:moveTo>
                <a:lnTo>
                  <a:pt x="0" y="0"/>
                </a:lnTo>
                <a:lnTo>
                  <a:pt x="0" y="2765912"/>
                </a:lnTo>
                <a:lnTo>
                  <a:pt x="3017742" y="2765912"/>
                </a:lnTo>
                <a:lnTo>
                  <a:pt x="3017742" y="0"/>
                </a:lnTo>
                <a:close/>
              </a:path>
            </a:pathLst>
          </a:custGeom>
          <a:blipFill>
            <a:blip r:embed="rId15">
              <a:extLst>
                <a:ext uri="{96DAC541-7B7A-43D3-8B79-37D633B846F1}">
                  <asvg:svgBlip xmlns:asvg="http://schemas.microsoft.com/office/drawing/2016/SVG/main" r:embed="rId16"/>
                </a:ext>
              </a:extLst>
            </a:blip>
            <a:stretch>
              <a:fillRect r="-172487"/>
            </a:stretch>
          </a:blipFill>
        </p:spPr>
        <p:txBody>
          <a:bodyPr/>
          <a:lstStyle/>
          <a:p>
            <a:endParaRPr lang="en-US"/>
          </a:p>
        </p:txBody>
      </p:sp>
      <p:sp>
        <p:nvSpPr>
          <p:cNvPr id="11" name="Freeform 11"/>
          <p:cNvSpPr/>
          <p:nvPr/>
        </p:nvSpPr>
        <p:spPr>
          <a:xfrm>
            <a:off x="14535494" y="576669"/>
            <a:ext cx="5990161" cy="2965130"/>
          </a:xfrm>
          <a:custGeom>
            <a:avLst/>
            <a:gdLst/>
            <a:ahLst/>
            <a:cxnLst/>
            <a:rect l="l" t="t" r="r" b="b"/>
            <a:pathLst>
              <a:path w="5990161" h="2965130">
                <a:moveTo>
                  <a:pt x="0" y="0"/>
                </a:moveTo>
                <a:lnTo>
                  <a:pt x="5990161" y="0"/>
                </a:lnTo>
                <a:lnTo>
                  <a:pt x="5990161" y="2965130"/>
                </a:lnTo>
                <a:lnTo>
                  <a:pt x="0" y="2965130"/>
                </a:lnTo>
                <a:lnTo>
                  <a:pt x="0" y="0"/>
                </a:lnTo>
                <a:close/>
              </a:path>
            </a:pathLst>
          </a:custGeom>
          <a:blipFill>
            <a:blip r:embed="rId4">
              <a:alphaModFix amt="25000"/>
            </a:blip>
            <a:stretch>
              <a:fillRect/>
            </a:stretch>
          </a:blipFill>
        </p:spPr>
        <p:txBody>
          <a:bodyPr/>
          <a:lstStyle/>
          <a:p>
            <a:endParaRPr lang="en-US"/>
          </a:p>
        </p:txBody>
      </p:sp>
      <p:sp>
        <p:nvSpPr>
          <p:cNvPr id="12" name="Freeform 12"/>
          <p:cNvSpPr/>
          <p:nvPr/>
        </p:nvSpPr>
        <p:spPr>
          <a:xfrm flipH="1">
            <a:off x="14498634" y="0"/>
            <a:ext cx="3017742" cy="2765912"/>
          </a:xfrm>
          <a:custGeom>
            <a:avLst/>
            <a:gdLst/>
            <a:ahLst/>
            <a:cxnLst/>
            <a:rect l="l" t="t" r="r" b="b"/>
            <a:pathLst>
              <a:path w="3017742" h="2765912">
                <a:moveTo>
                  <a:pt x="3017742" y="0"/>
                </a:moveTo>
                <a:lnTo>
                  <a:pt x="0" y="0"/>
                </a:lnTo>
                <a:lnTo>
                  <a:pt x="0" y="2765912"/>
                </a:lnTo>
                <a:lnTo>
                  <a:pt x="3017742" y="2765912"/>
                </a:lnTo>
                <a:lnTo>
                  <a:pt x="3017742" y="0"/>
                </a:lnTo>
                <a:close/>
              </a:path>
            </a:pathLst>
          </a:custGeom>
          <a:blipFill>
            <a:blip r:embed="rId15">
              <a:extLst>
                <a:ext uri="{96DAC541-7B7A-43D3-8B79-37D633B846F1}">
                  <asvg:svgBlip xmlns:asvg="http://schemas.microsoft.com/office/drawing/2016/SVG/main" r:embed="rId16"/>
                </a:ext>
              </a:extLst>
            </a:blip>
            <a:stretch>
              <a:fillRect l="-100347" r="-72140"/>
            </a:stretch>
          </a:blipFill>
        </p:spPr>
        <p:txBody>
          <a:bodyPr/>
          <a:lstStyle/>
          <a:p>
            <a:endParaRPr lang="en-US"/>
          </a:p>
        </p:txBody>
      </p:sp>
      <p:sp>
        <p:nvSpPr>
          <p:cNvPr id="13" name="Freeform 13"/>
          <p:cNvSpPr/>
          <p:nvPr/>
        </p:nvSpPr>
        <p:spPr>
          <a:xfrm>
            <a:off x="-927600" y="586442"/>
            <a:ext cx="2179470" cy="2179470"/>
          </a:xfrm>
          <a:custGeom>
            <a:avLst/>
            <a:gdLst/>
            <a:ahLst/>
            <a:cxnLst/>
            <a:rect l="l" t="t" r="r" b="b"/>
            <a:pathLst>
              <a:path w="2179470" h="2179470">
                <a:moveTo>
                  <a:pt x="0" y="0"/>
                </a:moveTo>
                <a:lnTo>
                  <a:pt x="2179471" y="0"/>
                </a:lnTo>
                <a:lnTo>
                  <a:pt x="2179471" y="2179470"/>
                </a:lnTo>
                <a:lnTo>
                  <a:pt x="0" y="217947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Freeform 14"/>
          <p:cNvSpPr/>
          <p:nvPr/>
        </p:nvSpPr>
        <p:spPr>
          <a:xfrm>
            <a:off x="16482937" y="2924412"/>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TextBox 14">
            <a:extLst>
              <a:ext uri="{FF2B5EF4-FFF2-40B4-BE49-F238E27FC236}">
                <a16:creationId xmlns:a16="http://schemas.microsoft.com/office/drawing/2014/main" id="{E04E4508-675D-41E9-89E2-777B597992D6}"/>
              </a:ext>
            </a:extLst>
          </p:cNvPr>
          <p:cNvSpPr txBox="1"/>
          <p:nvPr/>
        </p:nvSpPr>
        <p:spPr>
          <a:xfrm>
            <a:off x="2021747" y="3101396"/>
            <a:ext cx="14174155" cy="3494546"/>
          </a:xfrm>
          <a:prstGeom prst="rect">
            <a:avLst/>
          </a:prstGeom>
        </p:spPr>
        <p:txBody>
          <a:bodyPr lIns="0" tIns="0" rIns="0" bIns="0" rtlCol="0" anchor="t">
            <a:spAutoFit/>
          </a:bodyPr>
          <a:lstStyle/>
          <a:p>
            <a:pPr marL="0" lvl="0" indent="0" algn="ctr">
              <a:lnSpc>
                <a:spcPct val="150000"/>
              </a:lnSpc>
            </a:pPr>
            <a:r>
              <a:rPr lang="vi-VN" sz="8000" b="1" dirty="0">
                <a:solidFill>
                  <a:srgbClr val="C00000"/>
                </a:solidFill>
              </a:rPr>
              <a:t>BÀI 5:</a:t>
            </a:r>
          </a:p>
          <a:p>
            <a:pPr marL="0" lvl="0" indent="0" algn="ctr">
              <a:lnSpc>
                <a:spcPct val="150000"/>
              </a:lnSpc>
            </a:pPr>
            <a:r>
              <a:rPr lang="vi-VN" sz="8000" b="1" dirty="0">
                <a:solidFill>
                  <a:srgbClr val="C00000"/>
                </a:solidFill>
              </a:rPr>
              <a:t>ÔN TẬP GIỮA HỌC KÌ I</a:t>
            </a:r>
            <a:endParaRPr lang="en-US" sz="8000" b="1" dirty="0">
              <a:solidFill>
                <a:srgbClr val="C00000"/>
              </a:solidFill>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flipH="1">
            <a:off x="13390540" y="7234273"/>
            <a:ext cx="7028278" cy="2594073"/>
          </a:xfrm>
          <a:custGeom>
            <a:avLst/>
            <a:gdLst/>
            <a:ahLst/>
            <a:cxnLst/>
            <a:rect l="l" t="t" r="r" b="b"/>
            <a:pathLst>
              <a:path w="7028278" h="2594073">
                <a:moveTo>
                  <a:pt x="7028278" y="0"/>
                </a:moveTo>
                <a:lnTo>
                  <a:pt x="0" y="0"/>
                </a:lnTo>
                <a:lnTo>
                  <a:pt x="0" y="2594074"/>
                </a:lnTo>
                <a:lnTo>
                  <a:pt x="7028278" y="2594074"/>
                </a:lnTo>
                <a:lnTo>
                  <a:pt x="702827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9099" flipH="1">
            <a:off x="-3486949" y="8396818"/>
            <a:ext cx="22938353" cy="7744460"/>
          </a:xfrm>
          <a:custGeom>
            <a:avLst/>
            <a:gdLst/>
            <a:ahLst/>
            <a:cxnLst/>
            <a:rect l="l" t="t" r="r" b="b"/>
            <a:pathLst>
              <a:path w="22938353" h="7744460">
                <a:moveTo>
                  <a:pt x="22938353" y="0"/>
                </a:moveTo>
                <a:lnTo>
                  <a:pt x="0" y="0"/>
                </a:lnTo>
                <a:lnTo>
                  <a:pt x="0" y="7744460"/>
                </a:lnTo>
                <a:lnTo>
                  <a:pt x="22938353" y="7744460"/>
                </a:lnTo>
                <a:lnTo>
                  <a:pt x="2293835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5997771" y="1714500"/>
            <a:ext cx="10389471" cy="6419471"/>
            <a:chOff x="0" y="0"/>
            <a:chExt cx="2736322" cy="1088427"/>
          </a:xfrm>
        </p:grpSpPr>
        <p:sp>
          <p:nvSpPr>
            <p:cNvPr id="6" name="Freeform 6"/>
            <p:cNvSpPr/>
            <p:nvPr/>
          </p:nvSpPr>
          <p:spPr>
            <a:xfrm>
              <a:off x="0" y="0"/>
              <a:ext cx="2736322" cy="1088427"/>
            </a:xfrm>
            <a:custGeom>
              <a:avLst/>
              <a:gdLst/>
              <a:ahLst/>
              <a:cxnLst/>
              <a:rect l="l" t="t" r="r" b="b"/>
              <a:pathLst>
                <a:path w="2736322" h="1088427">
                  <a:moveTo>
                    <a:pt x="38004" y="0"/>
                  </a:moveTo>
                  <a:lnTo>
                    <a:pt x="2698318" y="0"/>
                  </a:lnTo>
                  <a:cubicBezTo>
                    <a:pt x="2719307" y="0"/>
                    <a:pt x="2736322" y="17015"/>
                    <a:pt x="2736322" y="38004"/>
                  </a:cubicBezTo>
                  <a:lnTo>
                    <a:pt x="2736322" y="1050423"/>
                  </a:lnTo>
                  <a:cubicBezTo>
                    <a:pt x="2736322" y="1060502"/>
                    <a:pt x="2732318" y="1070168"/>
                    <a:pt x="2725190" y="1077296"/>
                  </a:cubicBezTo>
                  <a:cubicBezTo>
                    <a:pt x="2718064" y="1084423"/>
                    <a:pt x="2708397" y="1088427"/>
                    <a:pt x="2698318" y="1088427"/>
                  </a:cubicBezTo>
                  <a:lnTo>
                    <a:pt x="38004" y="1088427"/>
                  </a:lnTo>
                  <a:cubicBezTo>
                    <a:pt x="17015" y="1088427"/>
                    <a:pt x="0" y="1071412"/>
                    <a:pt x="0" y="1050423"/>
                  </a:cubicBezTo>
                  <a:lnTo>
                    <a:pt x="0" y="38004"/>
                  </a:lnTo>
                  <a:cubicBezTo>
                    <a:pt x="0" y="27924"/>
                    <a:pt x="4004" y="18258"/>
                    <a:pt x="11131" y="11131"/>
                  </a:cubicBezTo>
                  <a:cubicBezTo>
                    <a:pt x="18258" y="4004"/>
                    <a:pt x="27924" y="0"/>
                    <a:pt x="38004" y="0"/>
                  </a:cubicBezTo>
                  <a:close/>
                </a:path>
              </a:pathLst>
            </a:custGeom>
            <a:solidFill>
              <a:srgbClr val="F9E1C7"/>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340882" y="2023914"/>
            <a:ext cx="5750452" cy="7023453"/>
          </a:xfrm>
          <a:custGeom>
            <a:avLst/>
            <a:gdLst/>
            <a:ahLst/>
            <a:cxnLst/>
            <a:rect l="l" t="t" r="r" b="b"/>
            <a:pathLst>
              <a:path w="5750452" h="7023453">
                <a:moveTo>
                  <a:pt x="0" y="0"/>
                </a:moveTo>
                <a:lnTo>
                  <a:pt x="5750452" y="0"/>
                </a:lnTo>
                <a:lnTo>
                  <a:pt x="5750452" y="7023453"/>
                </a:lnTo>
                <a:lnTo>
                  <a:pt x="0" y="7023453"/>
                </a:lnTo>
                <a:lnTo>
                  <a:pt x="0" y="0"/>
                </a:lnTo>
                <a:close/>
              </a:path>
            </a:pathLst>
          </a:custGeom>
          <a:blipFill>
            <a:blip r:embed="rId6"/>
            <a:stretch>
              <a:fillRect/>
            </a:stretch>
          </a:blipFill>
        </p:spPr>
        <p:txBody>
          <a:bodyPr/>
          <a:lstStyle/>
          <a:p>
            <a:endParaRPr lang="en-US"/>
          </a:p>
        </p:txBody>
      </p:sp>
      <p:sp>
        <p:nvSpPr>
          <p:cNvPr id="10" name="Freeform 10"/>
          <p:cNvSpPr/>
          <p:nvPr/>
        </p:nvSpPr>
        <p:spPr>
          <a:xfrm flipH="1">
            <a:off x="14139557" y="6254017"/>
            <a:ext cx="2573312" cy="2645461"/>
          </a:xfrm>
          <a:custGeom>
            <a:avLst/>
            <a:gdLst/>
            <a:ahLst/>
            <a:cxnLst/>
            <a:rect l="l" t="t" r="r" b="b"/>
            <a:pathLst>
              <a:path w="2573312" h="2645461">
                <a:moveTo>
                  <a:pt x="2573312" y="0"/>
                </a:moveTo>
                <a:lnTo>
                  <a:pt x="0" y="0"/>
                </a:lnTo>
                <a:lnTo>
                  <a:pt x="0" y="2645460"/>
                </a:lnTo>
                <a:lnTo>
                  <a:pt x="2573312" y="2645460"/>
                </a:lnTo>
                <a:lnTo>
                  <a:pt x="25733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5789734" y="0"/>
            <a:ext cx="1846270" cy="2142296"/>
          </a:xfrm>
          <a:custGeom>
            <a:avLst/>
            <a:gdLst/>
            <a:ahLst/>
            <a:cxnLst/>
            <a:rect l="l" t="t" r="r" b="b"/>
            <a:pathLst>
              <a:path w="1846270" h="2142296">
                <a:moveTo>
                  <a:pt x="0" y="0"/>
                </a:moveTo>
                <a:lnTo>
                  <a:pt x="1846270" y="0"/>
                </a:lnTo>
                <a:lnTo>
                  <a:pt x="1846270" y="2142296"/>
                </a:lnTo>
                <a:lnTo>
                  <a:pt x="0" y="2142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p:cNvSpPr txBox="1"/>
          <p:nvPr/>
        </p:nvSpPr>
        <p:spPr>
          <a:xfrm>
            <a:off x="6926590" y="3667054"/>
            <a:ext cx="8531832" cy="2184059"/>
          </a:xfrm>
          <a:prstGeom prst="rect">
            <a:avLst/>
          </a:prstGeom>
        </p:spPr>
        <p:txBody>
          <a:bodyPr wrap="square" lIns="0" tIns="0" rIns="0" bIns="0" rtlCol="0" anchor="t">
            <a:spAutoFit/>
          </a:bodyPr>
          <a:lstStyle/>
          <a:p>
            <a:pPr algn="ctr">
              <a:lnSpc>
                <a:spcPct val="150000"/>
              </a:lnSpc>
            </a:pPr>
            <a:r>
              <a:rPr lang="vi-VN" sz="5000" b="1" dirty="0">
                <a:solidFill>
                  <a:srgbClr val="C00000"/>
                </a:solidFill>
              </a:rPr>
              <a:t>HOẠT ĐỘNG 2:</a:t>
            </a:r>
          </a:p>
          <a:p>
            <a:pPr algn="ctr">
              <a:lnSpc>
                <a:spcPct val="150000"/>
              </a:lnSpc>
            </a:pPr>
            <a:r>
              <a:rPr lang="vi-VN" sz="5000" b="1" dirty="0">
                <a:solidFill>
                  <a:srgbClr val="C00000"/>
                </a:solidFill>
              </a:rPr>
              <a:t>ĐỌC HIỂU VÀ LÀM BÀI TẬP</a:t>
            </a:r>
            <a:endParaRPr lang="en-US" sz="5000" b="1" dirty="0">
              <a:solidFill>
                <a:srgbClr val="C00000"/>
              </a:solidFill>
            </a:endParaRPr>
          </a:p>
        </p:txBody>
      </p:sp>
      <p:sp>
        <p:nvSpPr>
          <p:cNvPr id="15" name="Freeform 15"/>
          <p:cNvSpPr/>
          <p:nvPr/>
        </p:nvSpPr>
        <p:spPr>
          <a:xfrm>
            <a:off x="2104681" y="-534393"/>
            <a:ext cx="2017458" cy="1849102"/>
          </a:xfrm>
          <a:custGeom>
            <a:avLst/>
            <a:gdLst/>
            <a:ahLst/>
            <a:cxnLst/>
            <a:rect l="l" t="t" r="r" b="b"/>
            <a:pathLst>
              <a:path w="2017458" h="1849102">
                <a:moveTo>
                  <a:pt x="0" y="0"/>
                </a:moveTo>
                <a:lnTo>
                  <a:pt x="2017458" y="0"/>
                </a:lnTo>
                <a:lnTo>
                  <a:pt x="2017458" y="1849102"/>
                </a:lnTo>
                <a:lnTo>
                  <a:pt x="0" y="1849102"/>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
        <p:nvSpPr>
          <p:cNvPr id="16" name="Freeform 16"/>
          <p:cNvSpPr/>
          <p:nvPr/>
        </p:nvSpPr>
        <p:spPr>
          <a:xfrm>
            <a:off x="4409570" y="-87364"/>
            <a:ext cx="2595731" cy="2379118"/>
          </a:xfrm>
          <a:custGeom>
            <a:avLst/>
            <a:gdLst/>
            <a:ahLst/>
            <a:cxnLst/>
            <a:rect l="l" t="t" r="r" b="b"/>
            <a:pathLst>
              <a:path w="2595731" h="2379118">
                <a:moveTo>
                  <a:pt x="0" y="0"/>
                </a:moveTo>
                <a:lnTo>
                  <a:pt x="2595731" y="0"/>
                </a:lnTo>
                <a:lnTo>
                  <a:pt x="2595731" y="2379118"/>
                </a:lnTo>
                <a:lnTo>
                  <a:pt x="0" y="2379118"/>
                </a:lnTo>
                <a:lnTo>
                  <a:pt x="0" y="0"/>
                </a:lnTo>
                <a:close/>
              </a:path>
            </a:pathLst>
          </a:custGeom>
          <a:blipFill>
            <a:blip r:embed="rId11">
              <a:extLst>
                <a:ext uri="{96DAC541-7B7A-43D3-8B79-37D633B846F1}">
                  <asvg:svgBlip xmlns:asvg="http://schemas.microsoft.com/office/drawing/2016/SVG/main" r:embed="rId12"/>
                </a:ext>
              </a:extLst>
            </a:blip>
            <a:stretch>
              <a:fillRect r="-172487"/>
            </a:stretch>
          </a:blipFill>
        </p:spPr>
        <p:txBody>
          <a:bodyPr/>
          <a:lstStyle/>
          <a:p>
            <a:endParaRPr lang="en-US"/>
          </a:p>
        </p:txBody>
      </p:sp>
    </p:spTree>
    <p:extLst>
      <p:ext uri="{BB962C8B-B14F-4D97-AF65-F5344CB8AC3E}">
        <p14:creationId xmlns:p14="http://schemas.microsoft.com/office/powerpoint/2010/main" val="4115613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2">
              <a:alphaModFix amt="25000"/>
            </a:blip>
            <a:stretch>
              <a:fillRect/>
            </a:stretch>
          </a:blipFill>
        </p:spPr>
        <p:txBody>
          <a:bodyPr/>
          <a:lstStyle/>
          <a:p>
            <a:endParaRPr lang="en-US"/>
          </a:p>
        </p:txBody>
      </p:sp>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2">
              <a:alphaModFix amt="25000"/>
            </a:blip>
            <a:stretch>
              <a:fillRect/>
            </a:stretch>
          </a:blipFill>
        </p:spPr>
        <p:txBody>
          <a:bodyPr/>
          <a:lstStyle/>
          <a:p>
            <a:endParaRPr lang="en-US"/>
          </a:p>
        </p:txBody>
      </p:sp>
      <p:sp>
        <p:nvSpPr>
          <p:cNvPr id="5" name="Freeform 5"/>
          <p:cNvSpPr/>
          <p:nvPr/>
        </p:nvSpPr>
        <p:spPr>
          <a:xfrm>
            <a:off x="2209800" y="477068"/>
            <a:ext cx="13402122" cy="328352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730824" y="621302"/>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3483127" y="1179895"/>
            <a:ext cx="10855468" cy="1905843"/>
          </a:xfrm>
          <a:prstGeom prst="rect">
            <a:avLst/>
          </a:prstGeom>
        </p:spPr>
        <p:txBody>
          <a:bodyPr wrap="square" lIns="0" tIns="0" rIns="0" bIns="0" rtlCol="0" anchor="t">
            <a:spAutoFit/>
          </a:bodyPr>
          <a:lstStyle/>
          <a:p>
            <a:pPr algn="ctr">
              <a:lnSpc>
                <a:spcPct val="150000"/>
              </a:lnSpc>
            </a:pP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bài</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trong </a:t>
            </a:r>
            <a:r>
              <a:rPr lang="vi-VN" sz="4400" b="1" spc="-99" dirty="0" err="1">
                <a:latin typeface="Arial" panose="020B0604020202020204" pitchFamily="34" charset="0"/>
                <a:cs typeface="Arial" panose="020B0604020202020204" pitchFamily="34" charset="0"/>
              </a:rPr>
              <a:t>Tiết</a:t>
            </a:r>
            <a:r>
              <a:rPr lang="vi-VN" sz="4400" b="1" spc="-99" dirty="0">
                <a:latin typeface="Arial" panose="020B0604020202020204" pitchFamily="34" charset="0"/>
                <a:cs typeface="Arial" panose="020B0604020202020204" pitchFamily="34" charset="0"/>
              </a:rPr>
              <a:t> 3 SGK trang 65 </a:t>
            </a:r>
            <a:r>
              <a:rPr lang="vi-VN" sz="4400" b="1" spc="-99" dirty="0" err="1">
                <a:latin typeface="Arial" panose="020B0604020202020204" pitchFamily="34" charset="0"/>
                <a:cs typeface="Arial" panose="020B0604020202020204" pitchFamily="34" charset="0"/>
              </a:rPr>
              <a:t>và</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thực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hiện</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những</a:t>
            </a:r>
            <a:r>
              <a:rPr lang="vi-VN" sz="4400" b="1" spc="-99" dirty="0">
                <a:latin typeface="Arial" panose="020B0604020202020204" pitchFamily="34" charset="0"/>
                <a:cs typeface="Arial" panose="020B0604020202020204" pitchFamily="34" charset="0"/>
              </a:rPr>
              <a:t> yêu </a:t>
            </a:r>
            <a:r>
              <a:rPr lang="vi-VN" sz="4400" b="1" spc="-99" dirty="0" err="1">
                <a:latin typeface="Arial" panose="020B0604020202020204" pitchFamily="34" charset="0"/>
                <a:cs typeface="Arial" panose="020B0604020202020204" pitchFamily="34" charset="0"/>
              </a:rPr>
              <a:t>cầu</a:t>
            </a:r>
            <a:r>
              <a:rPr lang="vi-VN" sz="4400" b="1" spc="-99" dirty="0">
                <a:latin typeface="Arial" panose="020B0604020202020204" pitchFamily="34" charset="0"/>
                <a:cs typeface="Arial" panose="020B0604020202020204" pitchFamily="34" charset="0"/>
              </a:rPr>
              <a:t> sau:</a:t>
            </a:r>
            <a:endParaRPr lang="en-US" sz="4400" b="1" spc="-99" dirty="0">
              <a:latin typeface="Arial" panose="020B0604020202020204" pitchFamily="34" charset="0"/>
              <a:cs typeface="Arial" panose="020B0604020202020204" pitchFamily="34" charset="0"/>
            </a:endParaRPr>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10743FEA-1B32-8ABD-368B-972E0C1E1220}"/>
              </a:ext>
            </a:extLst>
          </p:cNvPr>
          <p:cNvSpPr txBox="1"/>
          <p:nvPr/>
        </p:nvSpPr>
        <p:spPr>
          <a:xfrm>
            <a:off x="1006956" y="4083804"/>
            <a:ext cx="16274087" cy="5489195"/>
          </a:xfrm>
          <a:prstGeom prst="rect">
            <a:avLst/>
          </a:prstGeom>
          <a:noFill/>
        </p:spPr>
        <p:txBody>
          <a:bodyPr wrap="square">
            <a:spAutoFit/>
          </a:bodyPr>
          <a:lstStyle/>
          <a:p>
            <a:pPr algn="just">
              <a:lnSpc>
                <a:spcPct val="150000"/>
              </a:lnSpc>
            </a:pPr>
            <a:r>
              <a:rPr lang="en-US" sz="3400" b="0" i="0">
                <a:effectLst/>
                <a:latin typeface="Arial" panose="020B0604020202020204" pitchFamily="34" charset="0"/>
                <a:cs typeface="Arial" panose="020B0604020202020204" pitchFamily="34" charset="0"/>
              </a:rPr>
              <a:t>	Vừa chia tay với “Những mảnh ghép cảm xúc”, khan giả nhí lại sắp được thết đãi một bộ phim tuyệt vời khác của xưởng phim hoạt hình Pi-xa có tên là “Chú khủng long tốt bụng”. Bộ phim kể về chú khủng long màu xanh lá có tên A-lo không may bị cuốn trôi theo một dòng sông chảy xiết và lạc mất gia đình. Từ đây, chú bắt đầu cuộc hành trình của riêng mình và may mắn tìm được người bạn đồng hành là cậu bé Sì-pót, cùng nhau chu du qua những nơi khắc nghiệt và bí ẩn. A-lo dần học được cách đối đầu với nỗi sợ của mình và phát hiện ra khả năng tiềm ẩn bấy lâu.</a:t>
            </a:r>
          </a:p>
        </p:txBody>
      </p:sp>
    </p:spTree>
    <p:extLst>
      <p:ext uri="{BB962C8B-B14F-4D97-AF65-F5344CB8AC3E}">
        <p14:creationId xmlns:p14="http://schemas.microsoft.com/office/powerpoint/2010/main" val="20594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8121329" y="-8530243"/>
            <a:ext cx="21417350" cy="20482775"/>
          </a:xfrm>
          <a:custGeom>
            <a:avLst/>
            <a:gdLst/>
            <a:ahLst/>
            <a:cxnLst/>
            <a:rect l="l" t="t" r="r" b="b"/>
            <a:pathLst>
              <a:path w="21417350" h="20482775">
                <a:moveTo>
                  <a:pt x="0" y="0"/>
                </a:moveTo>
                <a:lnTo>
                  <a:pt x="21417350" y="0"/>
                </a:lnTo>
                <a:lnTo>
                  <a:pt x="21417350" y="20482774"/>
                </a:lnTo>
                <a:lnTo>
                  <a:pt x="0" y="20482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4">
              <a:alphaModFix amt="25000"/>
            </a:blip>
            <a:stretch>
              <a:fillRect/>
            </a:stretch>
          </a:blipFill>
        </p:spPr>
        <p:txBody>
          <a:bodyPr/>
          <a:lstStyle/>
          <a:p>
            <a:endParaRPr lang="en-US"/>
          </a:p>
        </p:txBody>
      </p:sp>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4">
              <a:alphaModFix amt="25000"/>
            </a:blip>
            <a:stretch>
              <a:fillRect/>
            </a:stretch>
          </a:blipFill>
        </p:spPr>
        <p:txBody>
          <a:bodyPr/>
          <a:lstStyle/>
          <a:p>
            <a:endParaRPr lang="en-US"/>
          </a:p>
        </p:txBody>
      </p:sp>
      <p:sp>
        <p:nvSpPr>
          <p:cNvPr id="5" name="Freeform 5"/>
          <p:cNvSpPr/>
          <p:nvPr/>
        </p:nvSpPr>
        <p:spPr>
          <a:xfrm>
            <a:off x="2442939" y="621302"/>
            <a:ext cx="13402122" cy="328352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730824" y="621302"/>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3275504" y="1517799"/>
            <a:ext cx="11736992" cy="1905843"/>
          </a:xfrm>
          <a:prstGeom prst="rect">
            <a:avLst/>
          </a:prstGeom>
        </p:spPr>
        <p:txBody>
          <a:bodyPr lIns="0" tIns="0" rIns="0" bIns="0" rtlCol="0" anchor="t">
            <a:spAutoFit/>
          </a:bodyPr>
          <a:lstStyle/>
          <a:p>
            <a:pPr algn="ctr">
              <a:lnSpc>
                <a:spcPct val="150000"/>
              </a:lnSpc>
            </a:pP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bài</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đọc</a:t>
            </a:r>
            <a:r>
              <a:rPr lang="vi-VN" sz="4400" b="1" spc="-99" dirty="0">
                <a:latin typeface="Arial" panose="020B0604020202020204" pitchFamily="34" charset="0"/>
                <a:cs typeface="Arial" panose="020B0604020202020204" pitchFamily="34" charset="0"/>
              </a:rPr>
              <a:t> trong </a:t>
            </a:r>
            <a:r>
              <a:rPr lang="vi-VN" sz="4400" b="1" spc="-99" dirty="0" err="1">
                <a:latin typeface="Arial" panose="020B0604020202020204" pitchFamily="34" charset="0"/>
                <a:cs typeface="Arial" panose="020B0604020202020204" pitchFamily="34" charset="0"/>
              </a:rPr>
              <a:t>Tiết</a:t>
            </a:r>
            <a:r>
              <a:rPr lang="vi-VN" sz="4400" b="1" spc="-99" dirty="0">
                <a:latin typeface="Arial" panose="020B0604020202020204" pitchFamily="34" charset="0"/>
                <a:cs typeface="Arial" panose="020B0604020202020204" pitchFamily="34" charset="0"/>
              </a:rPr>
              <a:t> 3 SGK trang 65 </a:t>
            </a:r>
            <a:r>
              <a:rPr lang="vi-VN" sz="4400" b="1" spc="-99" dirty="0" err="1">
                <a:latin typeface="Arial" panose="020B0604020202020204" pitchFamily="34" charset="0"/>
                <a:cs typeface="Arial" panose="020B0604020202020204" pitchFamily="34" charset="0"/>
              </a:rPr>
              <a:t>và</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thực</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hiện</a:t>
            </a:r>
            <a:r>
              <a:rPr lang="vi-VN" sz="4400" b="1" spc="-99" dirty="0">
                <a:latin typeface="Arial" panose="020B0604020202020204" pitchFamily="34" charset="0"/>
                <a:cs typeface="Arial" panose="020B0604020202020204" pitchFamily="34" charset="0"/>
              </a:rPr>
              <a:t> </a:t>
            </a:r>
            <a:r>
              <a:rPr lang="vi-VN" sz="4400" b="1" spc="-99" dirty="0" err="1">
                <a:latin typeface="Arial" panose="020B0604020202020204" pitchFamily="34" charset="0"/>
                <a:cs typeface="Arial" panose="020B0604020202020204" pitchFamily="34" charset="0"/>
              </a:rPr>
              <a:t>những</a:t>
            </a:r>
            <a:r>
              <a:rPr lang="vi-VN" sz="4400" b="1" spc="-99" dirty="0">
                <a:latin typeface="Arial" panose="020B0604020202020204" pitchFamily="34" charset="0"/>
                <a:cs typeface="Arial" panose="020B0604020202020204" pitchFamily="34" charset="0"/>
              </a:rPr>
              <a:t> yêu </a:t>
            </a:r>
            <a:r>
              <a:rPr lang="vi-VN" sz="4400" b="1" spc="-99" dirty="0" err="1">
                <a:latin typeface="Arial" panose="020B0604020202020204" pitchFamily="34" charset="0"/>
                <a:cs typeface="Arial" panose="020B0604020202020204" pitchFamily="34" charset="0"/>
              </a:rPr>
              <a:t>cầu</a:t>
            </a:r>
            <a:r>
              <a:rPr lang="vi-VN" sz="4400" b="1" spc="-99" dirty="0">
                <a:latin typeface="Arial" panose="020B0604020202020204" pitchFamily="34" charset="0"/>
                <a:cs typeface="Arial" panose="020B0604020202020204" pitchFamily="34" charset="0"/>
              </a:rPr>
              <a:t> sau:</a:t>
            </a:r>
            <a:endParaRPr lang="en-US" sz="4400" b="1" spc="-99" dirty="0">
              <a:latin typeface="Arial" panose="020B0604020202020204" pitchFamily="34" charset="0"/>
              <a:cs typeface="Arial" panose="020B0604020202020204" pitchFamily="34" charset="0"/>
            </a:endParaRPr>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4A9590F9-ECAA-C379-2479-304C92CC9046}"/>
              </a:ext>
            </a:extLst>
          </p:cNvPr>
          <p:cNvGrpSpPr/>
          <p:nvPr/>
        </p:nvGrpSpPr>
        <p:grpSpPr>
          <a:xfrm>
            <a:off x="1828800" y="3994817"/>
            <a:ext cx="15464977" cy="5465537"/>
            <a:chOff x="1828800" y="3429811"/>
            <a:chExt cx="15464977" cy="5465537"/>
          </a:xfrm>
        </p:grpSpPr>
        <p:sp>
          <p:nvSpPr>
            <p:cNvPr id="8" name="Rectangle 7">
              <a:extLst>
                <a:ext uri="{FF2B5EF4-FFF2-40B4-BE49-F238E27FC236}">
                  <a16:creationId xmlns:a16="http://schemas.microsoft.com/office/drawing/2014/main" id="{0B7BC567-0277-4716-BEED-B4EB3CA388EB}"/>
                </a:ext>
              </a:extLst>
            </p:cNvPr>
            <p:cNvSpPr/>
            <p:nvPr/>
          </p:nvSpPr>
          <p:spPr>
            <a:xfrm>
              <a:off x="1828800" y="3977872"/>
              <a:ext cx="14630400" cy="491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mj-lt"/>
                <a:buAutoNum type="arabicPeriod"/>
              </a:pPr>
              <a:r>
                <a:rPr lang="vi-VN" sz="4000" b="0" i="0" dirty="0" err="1">
                  <a:solidFill>
                    <a:srgbClr val="333333"/>
                  </a:solidFill>
                  <a:effectLst/>
                </a:rPr>
                <a:t>Tìm</a:t>
              </a:r>
              <a:r>
                <a:rPr lang="vi-VN" sz="4000" b="0" i="0" dirty="0">
                  <a:solidFill>
                    <a:srgbClr val="333333"/>
                  </a:solidFill>
                  <a:effectLst/>
                </a:rPr>
                <a:t> </a:t>
              </a:r>
              <a:r>
                <a:rPr lang="vi-VN" sz="4000" b="0" i="0" dirty="0" err="1">
                  <a:solidFill>
                    <a:srgbClr val="333333"/>
                  </a:solidFill>
                  <a:effectLst/>
                </a:rPr>
                <a:t>các</a:t>
              </a:r>
              <a:r>
                <a:rPr lang="vi-VN" sz="4000" b="0" i="0" dirty="0">
                  <a:solidFill>
                    <a:srgbClr val="333333"/>
                  </a:solidFill>
                  <a:effectLst/>
                </a:rPr>
                <a:t> </a:t>
              </a:r>
              <a:r>
                <a:rPr lang="vi-VN" sz="4000" b="0" i="0" dirty="0" err="1">
                  <a:solidFill>
                    <a:srgbClr val="333333"/>
                  </a:solidFill>
                  <a:effectLst/>
                </a:rPr>
                <a:t>dấu</a:t>
              </a:r>
              <a:r>
                <a:rPr lang="vi-VN" sz="4000" b="0" i="0" dirty="0">
                  <a:solidFill>
                    <a:srgbClr val="333333"/>
                  </a:solidFill>
                  <a:effectLst/>
                </a:rPr>
                <a:t> </a:t>
              </a:r>
              <a:r>
                <a:rPr lang="vi-VN" sz="4000" b="0" i="0" dirty="0" err="1">
                  <a:solidFill>
                    <a:srgbClr val="333333"/>
                  </a:solidFill>
                  <a:effectLst/>
                </a:rPr>
                <a:t>ngoặc</a:t>
              </a:r>
              <a:r>
                <a:rPr lang="vi-VN" sz="4000" b="0" i="0" dirty="0">
                  <a:solidFill>
                    <a:srgbClr val="333333"/>
                  </a:solidFill>
                  <a:effectLst/>
                </a:rPr>
                <a:t> </a:t>
              </a:r>
              <a:r>
                <a:rPr lang="vi-VN" sz="4000" b="0" i="0" dirty="0" err="1">
                  <a:solidFill>
                    <a:srgbClr val="333333"/>
                  </a:solidFill>
                  <a:effectLst/>
                </a:rPr>
                <a:t>kép</a:t>
              </a:r>
              <a:r>
                <a:rPr lang="vi-VN" sz="4000" b="0" i="0" dirty="0">
                  <a:solidFill>
                    <a:srgbClr val="333333"/>
                  </a:solidFill>
                  <a:effectLst/>
                </a:rPr>
                <a:t> trong </a:t>
              </a:r>
              <a:r>
                <a:rPr lang="vi-VN" sz="4000" b="0" i="0" dirty="0" err="1">
                  <a:solidFill>
                    <a:srgbClr val="333333"/>
                  </a:solidFill>
                  <a:effectLst/>
                </a:rPr>
                <a:t>đoạn</a:t>
              </a:r>
              <a:r>
                <a:rPr lang="vi-VN" sz="4000" b="0" i="0" dirty="0">
                  <a:solidFill>
                    <a:srgbClr val="333333"/>
                  </a:solidFill>
                  <a:effectLst/>
                </a:rPr>
                <a:t> văn trên.</a:t>
              </a:r>
            </a:p>
            <a:p>
              <a:pPr marL="742950" indent="-742950" algn="just">
                <a:lnSpc>
                  <a:spcPct val="150000"/>
                </a:lnSpc>
                <a:buFont typeface="+mj-lt"/>
                <a:buAutoNum type="arabicPeriod"/>
              </a:pPr>
              <a:r>
                <a:rPr lang="vi-VN" sz="4000" b="0" i="0" dirty="0" err="1">
                  <a:solidFill>
                    <a:srgbClr val="333333"/>
                  </a:solidFill>
                  <a:effectLst/>
                </a:rPr>
                <a:t>Các</a:t>
              </a:r>
              <a:r>
                <a:rPr lang="vi-VN" sz="4000" b="0" i="0" dirty="0">
                  <a:solidFill>
                    <a:srgbClr val="333333"/>
                  </a:solidFill>
                  <a:effectLst/>
                </a:rPr>
                <a:t> </a:t>
              </a:r>
              <a:r>
                <a:rPr lang="vi-VN" sz="4000" b="0" i="0" dirty="0" err="1">
                  <a:solidFill>
                    <a:srgbClr val="333333"/>
                  </a:solidFill>
                  <a:effectLst/>
                </a:rPr>
                <a:t>dấu</a:t>
              </a:r>
              <a:r>
                <a:rPr lang="vi-VN" sz="4000" b="0" i="0" dirty="0">
                  <a:solidFill>
                    <a:srgbClr val="333333"/>
                  </a:solidFill>
                  <a:effectLst/>
                </a:rPr>
                <a:t> </a:t>
              </a:r>
              <a:r>
                <a:rPr lang="vi-VN" sz="4000" b="0" i="0" dirty="0" err="1">
                  <a:solidFill>
                    <a:srgbClr val="333333"/>
                  </a:solidFill>
                  <a:effectLst/>
                </a:rPr>
                <a:t>ngoặc</a:t>
              </a:r>
              <a:r>
                <a:rPr lang="vi-VN" sz="4000" b="0" i="0" dirty="0">
                  <a:solidFill>
                    <a:srgbClr val="333333"/>
                  </a:solidFill>
                  <a:effectLst/>
                </a:rPr>
                <a:t> </a:t>
              </a:r>
              <a:r>
                <a:rPr lang="vi-VN" sz="4000" b="0" i="0" dirty="0" err="1">
                  <a:solidFill>
                    <a:srgbClr val="333333"/>
                  </a:solidFill>
                  <a:effectLst/>
                </a:rPr>
                <a:t>kép</a:t>
              </a:r>
              <a:r>
                <a:rPr lang="vi-VN" sz="4000" b="0" i="0" dirty="0">
                  <a:solidFill>
                    <a:srgbClr val="333333"/>
                  </a:solidFill>
                  <a:effectLst/>
                </a:rPr>
                <a:t> trong </a:t>
              </a:r>
              <a:r>
                <a:rPr lang="vi-VN" sz="4000" b="0" i="0" dirty="0" err="1">
                  <a:solidFill>
                    <a:srgbClr val="333333"/>
                  </a:solidFill>
                  <a:effectLst/>
                </a:rPr>
                <a:t>đoạn</a:t>
              </a:r>
              <a:r>
                <a:rPr lang="vi-VN" sz="4000" b="0" i="0" dirty="0">
                  <a:solidFill>
                    <a:srgbClr val="333333"/>
                  </a:solidFill>
                  <a:effectLst/>
                </a:rPr>
                <a:t> văn trên </a:t>
              </a:r>
              <a:r>
                <a:rPr lang="vi-VN" sz="4000" b="0" i="0" dirty="0" err="1">
                  <a:solidFill>
                    <a:srgbClr val="333333"/>
                  </a:solidFill>
                  <a:effectLst/>
                </a:rPr>
                <a:t>được</a:t>
              </a:r>
              <a:r>
                <a:rPr lang="vi-VN" sz="4000" b="0" i="0" dirty="0">
                  <a:solidFill>
                    <a:srgbClr val="333333"/>
                  </a:solidFill>
                  <a:effectLst/>
                </a:rPr>
                <a:t> </a:t>
              </a:r>
              <a:r>
                <a:rPr lang="vi-VN" sz="4000" b="0" i="0" dirty="0" err="1">
                  <a:solidFill>
                    <a:srgbClr val="333333"/>
                  </a:solidFill>
                  <a:effectLst/>
                </a:rPr>
                <a:t>dùng</a:t>
              </a:r>
              <a:r>
                <a:rPr lang="vi-VN" sz="4000" b="0" i="0" dirty="0">
                  <a:solidFill>
                    <a:srgbClr val="333333"/>
                  </a:solidFill>
                  <a:effectLst/>
                </a:rPr>
                <a:t> </a:t>
              </a:r>
              <a:r>
                <a:rPr lang="vi-VN" sz="4000" b="0" i="0" dirty="0" err="1">
                  <a:solidFill>
                    <a:srgbClr val="333333"/>
                  </a:solidFill>
                  <a:effectLst/>
                </a:rPr>
                <a:t>làm</a:t>
              </a:r>
              <a:r>
                <a:rPr lang="vi-VN" sz="4000" b="0" i="0" dirty="0">
                  <a:solidFill>
                    <a:srgbClr val="333333"/>
                  </a:solidFill>
                  <a:effectLst/>
                </a:rPr>
                <a:t> </a:t>
              </a:r>
              <a:r>
                <a:rPr lang="vi-VN" sz="4000" b="0" i="0" dirty="0" err="1">
                  <a:solidFill>
                    <a:srgbClr val="333333"/>
                  </a:solidFill>
                  <a:effectLst/>
                </a:rPr>
                <a:t>gì</a:t>
              </a:r>
              <a:r>
                <a:rPr lang="vi-VN" sz="4000" b="0" i="0" dirty="0">
                  <a:solidFill>
                    <a:srgbClr val="333333"/>
                  </a:solidFill>
                  <a:effectLst/>
                </a:rPr>
                <a:t>?</a:t>
              </a:r>
            </a:p>
            <a:p>
              <a:pPr marL="742950" indent="-742950" algn="just">
                <a:lnSpc>
                  <a:spcPct val="150000"/>
                </a:lnSpc>
                <a:buFont typeface="+mj-lt"/>
                <a:buAutoNum type="arabicPeriod"/>
              </a:pPr>
              <a:r>
                <a:rPr lang="vi-VN" sz="4000" b="0" i="0" dirty="0" err="1">
                  <a:solidFill>
                    <a:srgbClr val="333333"/>
                  </a:solidFill>
                  <a:effectLst/>
                </a:rPr>
                <a:t>Viết</a:t>
              </a:r>
              <a:r>
                <a:rPr lang="vi-VN" sz="4000" b="0" i="0" dirty="0">
                  <a:solidFill>
                    <a:srgbClr val="333333"/>
                  </a:solidFill>
                  <a:effectLst/>
                </a:rPr>
                <a:t> </a:t>
              </a:r>
              <a:r>
                <a:rPr lang="vi-VN" sz="4000" b="0" i="0" dirty="0" err="1">
                  <a:solidFill>
                    <a:srgbClr val="333333"/>
                  </a:solidFill>
                  <a:effectLst/>
                </a:rPr>
                <a:t>một</a:t>
              </a:r>
              <a:r>
                <a:rPr lang="vi-VN" sz="4000" b="0" i="0" dirty="0">
                  <a:solidFill>
                    <a:srgbClr val="333333"/>
                  </a:solidFill>
                  <a:effectLst/>
                </a:rPr>
                <a:t> </a:t>
              </a:r>
              <a:r>
                <a:rPr lang="vi-VN" sz="4000" b="0" i="0" dirty="0" err="1">
                  <a:solidFill>
                    <a:srgbClr val="333333"/>
                  </a:solidFill>
                  <a:effectLst/>
                </a:rPr>
                <a:t>đoạn</a:t>
              </a:r>
              <a:r>
                <a:rPr lang="vi-VN" sz="4000" b="0" i="0" dirty="0">
                  <a:solidFill>
                    <a:srgbClr val="333333"/>
                  </a:solidFill>
                  <a:effectLst/>
                </a:rPr>
                <a:t> văn </a:t>
              </a:r>
              <a:r>
                <a:rPr lang="vi-VN" sz="4000" b="0" i="0" dirty="0" err="1">
                  <a:solidFill>
                    <a:srgbClr val="333333"/>
                  </a:solidFill>
                  <a:effectLst/>
                </a:rPr>
                <a:t>ngắn</a:t>
              </a:r>
              <a:r>
                <a:rPr lang="vi-VN" sz="4000" b="0" i="0" dirty="0">
                  <a:solidFill>
                    <a:srgbClr val="333333"/>
                  </a:solidFill>
                  <a:effectLst/>
                </a:rPr>
                <a:t> </a:t>
              </a:r>
              <a:r>
                <a:rPr lang="vi-VN" sz="4000" b="0" i="0" dirty="0" err="1">
                  <a:solidFill>
                    <a:srgbClr val="333333"/>
                  </a:solidFill>
                  <a:effectLst/>
                </a:rPr>
                <a:t>kể</a:t>
              </a:r>
              <a:r>
                <a:rPr lang="vi-VN" sz="4000" b="0" i="0" dirty="0">
                  <a:solidFill>
                    <a:srgbClr val="333333"/>
                  </a:solidFill>
                  <a:effectLst/>
                </a:rPr>
                <a:t> </a:t>
              </a:r>
              <a:r>
                <a:rPr lang="vi-VN" sz="4000" b="0" i="0" dirty="0" err="1">
                  <a:solidFill>
                    <a:srgbClr val="333333"/>
                  </a:solidFill>
                  <a:effectLst/>
                </a:rPr>
                <a:t>về</a:t>
              </a:r>
              <a:r>
                <a:rPr lang="vi-VN" sz="4000" b="0" i="0" dirty="0">
                  <a:solidFill>
                    <a:srgbClr val="333333"/>
                  </a:solidFill>
                  <a:effectLst/>
                </a:rPr>
                <a:t> </a:t>
              </a:r>
              <a:r>
                <a:rPr lang="vi-VN" sz="4000" b="0" i="0" dirty="0" err="1">
                  <a:solidFill>
                    <a:srgbClr val="333333"/>
                  </a:solidFill>
                  <a:effectLst/>
                </a:rPr>
                <a:t>những</a:t>
              </a:r>
              <a:r>
                <a:rPr lang="vi-VN" sz="4000" b="0" i="0" dirty="0">
                  <a:solidFill>
                    <a:srgbClr val="333333"/>
                  </a:solidFill>
                  <a:effectLst/>
                </a:rPr>
                <a:t> </a:t>
              </a:r>
              <a:r>
                <a:rPr lang="vi-VN" sz="4000" b="0" i="0" dirty="0" err="1">
                  <a:solidFill>
                    <a:srgbClr val="333333"/>
                  </a:solidFill>
                  <a:effectLst/>
                </a:rPr>
                <a:t>bộ</a:t>
              </a:r>
              <a:r>
                <a:rPr lang="vi-VN" sz="4000" b="0" i="0" dirty="0">
                  <a:solidFill>
                    <a:srgbClr val="333333"/>
                  </a:solidFill>
                  <a:effectLst/>
                </a:rPr>
                <a:t> phim </a:t>
              </a:r>
              <a:r>
                <a:rPr lang="vi-VN" sz="4000" b="0" i="0" dirty="0" err="1">
                  <a:solidFill>
                    <a:srgbClr val="333333"/>
                  </a:solidFill>
                  <a:effectLst/>
                </a:rPr>
                <a:t>họat</a:t>
              </a:r>
              <a:r>
                <a:rPr lang="vi-VN" sz="4000" b="0" i="0" dirty="0">
                  <a:solidFill>
                    <a:srgbClr val="333333"/>
                  </a:solidFill>
                  <a:effectLst/>
                </a:rPr>
                <a:t> </a:t>
              </a:r>
              <a:r>
                <a:rPr lang="vi-VN" sz="4000" b="0" i="0" dirty="0" err="1">
                  <a:solidFill>
                    <a:srgbClr val="333333"/>
                  </a:solidFill>
                  <a:effectLst/>
                </a:rPr>
                <a:t>hình</a:t>
              </a:r>
              <a:r>
                <a:rPr lang="vi-VN" sz="4000" b="0" i="0" dirty="0">
                  <a:solidFill>
                    <a:srgbClr val="333333"/>
                  </a:solidFill>
                  <a:effectLst/>
                </a:rPr>
                <a:t> </a:t>
              </a:r>
              <a:r>
                <a:rPr lang="vi-VN" sz="4000" b="0" i="0" dirty="0" err="1">
                  <a:solidFill>
                    <a:srgbClr val="333333"/>
                  </a:solidFill>
                  <a:effectLst/>
                </a:rPr>
                <a:t>mà</a:t>
              </a:r>
              <a:r>
                <a:rPr lang="vi-VN" sz="4000" b="0" i="0" dirty="0">
                  <a:solidFill>
                    <a:srgbClr val="333333"/>
                  </a:solidFill>
                  <a:effectLst/>
                </a:rPr>
                <a:t> em </a:t>
              </a:r>
              <a:r>
                <a:rPr lang="vi-VN" sz="4000" b="0" i="0" dirty="0" err="1">
                  <a:solidFill>
                    <a:srgbClr val="333333"/>
                  </a:solidFill>
                  <a:effectLst/>
                </a:rPr>
                <a:t>đã</a:t>
              </a:r>
              <a:r>
                <a:rPr lang="vi-VN" sz="4000" b="0" i="0" dirty="0">
                  <a:solidFill>
                    <a:srgbClr val="333333"/>
                  </a:solidFill>
                  <a:effectLst/>
                </a:rPr>
                <a:t> xem, trong </a:t>
              </a:r>
              <a:r>
                <a:rPr lang="vi-VN" sz="4000" b="0" i="0" dirty="0" err="1">
                  <a:solidFill>
                    <a:srgbClr val="333333"/>
                  </a:solidFill>
                  <a:effectLst/>
                </a:rPr>
                <a:t>đó</a:t>
              </a:r>
              <a:r>
                <a:rPr lang="vi-VN" sz="4000" b="0" i="0" dirty="0">
                  <a:solidFill>
                    <a:srgbClr val="333333"/>
                  </a:solidFill>
                  <a:effectLst/>
                </a:rPr>
                <a:t> </a:t>
              </a:r>
              <a:r>
                <a:rPr lang="vi-VN" sz="4000" b="0" i="0" dirty="0" err="1">
                  <a:solidFill>
                    <a:srgbClr val="333333"/>
                  </a:solidFill>
                  <a:effectLst/>
                </a:rPr>
                <a:t>có</a:t>
              </a:r>
              <a:r>
                <a:rPr lang="vi-VN" sz="4000" b="0" i="0" dirty="0">
                  <a:solidFill>
                    <a:srgbClr val="333333"/>
                  </a:solidFill>
                  <a:effectLst/>
                </a:rPr>
                <a:t> </a:t>
              </a:r>
              <a:r>
                <a:rPr lang="vi-VN" sz="4000" b="0" i="0" dirty="0" err="1">
                  <a:solidFill>
                    <a:srgbClr val="333333"/>
                  </a:solidFill>
                  <a:effectLst/>
                </a:rPr>
                <a:t>sử</a:t>
              </a:r>
              <a:r>
                <a:rPr lang="vi-VN" sz="4000" b="0" i="0" dirty="0">
                  <a:solidFill>
                    <a:srgbClr val="333333"/>
                  </a:solidFill>
                  <a:effectLst/>
                </a:rPr>
                <a:t> </a:t>
              </a:r>
              <a:r>
                <a:rPr lang="vi-VN" sz="4000" b="0" i="0" dirty="0" err="1">
                  <a:solidFill>
                    <a:srgbClr val="333333"/>
                  </a:solidFill>
                  <a:effectLst/>
                </a:rPr>
                <a:t>dụng</a:t>
              </a:r>
              <a:r>
                <a:rPr lang="vi-VN" sz="4000" b="0" i="0" dirty="0">
                  <a:solidFill>
                    <a:srgbClr val="333333"/>
                  </a:solidFill>
                  <a:effectLst/>
                </a:rPr>
                <a:t> </a:t>
              </a:r>
              <a:r>
                <a:rPr lang="vi-VN" sz="4000" b="0" i="0" dirty="0" err="1">
                  <a:solidFill>
                    <a:srgbClr val="333333"/>
                  </a:solidFill>
                  <a:effectLst/>
                </a:rPr>
                <a:t>dấu</a:t>
              </a:r>
              <a:r>
                <a:rPr lang="vi-VN" sz="4000" b="0" i="0" dirty="0">
                  <a:solidFill>
                    <a:srgbClr val="333333"/>
                  </a:solidFill>
                  <a:effectLst/>
                </a:rPr>
                <a:t> </a:t>
              </a:r>
              <a:r>
                <a:rPr lang="vi-VN" sz="4000" b="0" i="0" dirty="0" err="1">
                  <a:solidFill>
                    <a:srgbClr val="333333"/>
                  </a:solidFill>
                  <a:effectLst/>
                </a:rPr>
                <a:t>ngoặc</a:t>
              </a:r>
              <a:r>
                <a:rPr lang="vi-VN" sz="4000" b="0" i="0" dirty="0">
                  <a:solidFill>
                    <a:srgbClr val="333333"/>
                  </a:solidFill>
                  <a:effectLst/>
                </a:rPr>
                <a:t> </a:t>
              </a:r>
              <a:r>
                <a:rPr lang="vi-VN" sz="4000" b="0" i="0" dirty="0" err="1">
                  <a:solidFill>
                    <a:srgbClr val="333333"/>
                  </a:solidFill>
                  <a:effectLst/>
                </a:rPr>
                <a:t>kép</a:t>
              </a:r>
              <a:r>
                <a:rPr lang="vi-VN" sz="4000" b="0" i="0" dirty="0">
                  <a:solidFill>
                    <a:srgbClr val="333333"/>
                  </a:solidFill>
                  <a:effectLst/>
                </a:rPr>
                <a:t>.</a:t>
              </a:r>
            </a:p>
          </p:txBody>
        </p:sp>
        <p:pic>
          <p:nvPicPr>
            <p:cNvPr id="14" name="Picture 31">
              <a:extLst>
                <a:ext uri="{FF2B5EF4-FFF2-40B4-BE49-F238E27FC236}">
                  <a16:creationId xmlns:a16="http://schemas.microsoft.com/office/drawing/2014/main" id="{70703D0D-D55C-445A-9D5B-D207972EBD3D}"/>
                </a:ext>
              </a:extLst>
            </p:cNvPr>
            <p:cNvPicPr>
              <a:picLocks noChangeAspect="1"/>
            </p:cNvPicPr>
            <p:nvPr/>
          </p:nvPicPr>
          <p:blipFill>
            <a:blip r:embed="rId11"/>
            <a:srcRect/>
            <a:stretch>
              <a:fillRect/>
            </a:stretch>
          </p:blipFill>
          <p:spPr>
            <a:xfrm>
              <a:off x="14132191" y="3429811"/>
              <a:ext cx="3161586" cy="2325083"/>
            </a:xfrm>
            <a:prstGeom prst="rect">
              <a:avLst/>
            </a:prstGeom>
          </p:spPr>
        </p:pic>
      </p:grpSp>
    </p:spTree>
    <p:extLst>
      <p:ext uri="{BB962C8B-B14F-4D97-AF65-F5344CB8AC3E}">
        <p14:creationId xmlns:p14="http://schemas.microsoft.com/office/powerpoint/2010/main" val="360475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4453835" y="723900"/>
            <a:ext cx="9408985" cy="906338"/>
          </a:xfrm>
          <a:prstGeom prst="rect">
            <a:avLst/>
          </a:prstGeom>
        </p:spPr>
        <p:txBody>
          <a:bodyPr lIns="0" tIns="0" rIns="0" bIns="0" rtlCol="0" anchor="t">
            <a:spAutoFit/>
          </a:bodyPr>
          <a:lstStyle/>
          <a:p>
            <a:pPr algn="ctr">
              <a:lnSpc>
                <a:spcPct val="150000"/>
              </a:lnSpc>
            </a:pP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Câu 1, 2</a:t>
            </a:r>
            <a:endParaRPr lang="vi-VN"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5" name="Carefree-KevinMacLeod-4820257">
            <a:hlinkClick r:id="" action="ppaction://media"/>
            <a:extLst>
              <a:ext uri="{FF2B5EF4-FFF2-40B4-BE49-F238E27FC236}">
                <a16:creationId xmlns:a16="http://schemas.microsoft.com/office/drawing/2014/main" id="{99A2F123-F12C-4D83-BCB9-5F07E539C0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9726" y="10723556"/>
            <a:ext cx="609600" cy="609600"/>
          </a:xfrm>
          <a:prstGeom prst="rect">
            <a:avLst/>
          </a:prstGeom>
        </p:spPr>
      </p:pic>
      <p:sp>
        <p:nvSpPr>
          <p:cNvPr id="3" name="TextBox 2">
            <a:extLst>
              <a:ext uri="{FF2B5EF4-FFF2-40B4-BE49-F238E27FC236}">
                <a16:creationId xmlns:a16="http://schemas.microsoft.com/office/drawing/2014/main" id="{D8E2538C-090F-9B94-6DBB-8F5040A658F5}"/>
              </a:ext>
            </a:extLst>
          </p:cNvPr>
          <p:cNvSpPr txBox="1"/>
          <p:nvPr/>
        </p:nvSpPr>
        <p:spPr>
          <a:xfrm>
            <a:off x="1006956" y="2549905"/>
            <a:ext cx="16274087" cy="5489195"/>
          </a:xfrm>
          <a:prstGeom prst="rect">
            <a:avLst/>
          </a:prstGeom>
          <a:noFill/>
        </p:spPr>
        <p:txBody>
          <a:bodyPr wrap="square">
            <a:spAutoFit/>
          </a:bodyPr>
          <a:lstStyle/>
          <a:p>
            <a:pPr algn="just">
              <a:lnSpc>
                <a:spcPct val="150000"/>
              </a:lnSpc>
            </a:pPr>
            <a:r>
              <a:rPr lang="en-US" sz="3400" b="0" i="0">
                <a:effectLst/>
                <a:latin typeface="Arial" panose="020B0604020202020204" pitchFamily="34" charset="0"/>
                <a:cs typeface="Arial" panose="020B0604020202020204" pitchFamily="34" charset="0"/>
              </a:rPr>
              <a:t>	Vừa chia tay với “Những mảnh ghép cảm xúc”, khan giả nhí lại sắp được thết đãi một bộ phim tuyệt vời khác của xưởng phim hoạt hình Pi-xa có tên là “Chú khủng long tốt bụng”. Bộ phim kể về chú khủng long màu xanh lá có tên A-lo không may bị cuốn trôi theo một dòng sông chảy xiết và lạc mất gia đình. Từ đây, chú bắt đầu cuộc hành trình của riêng mình và may mắn tìm được người bạn đồng hành là cậu bé Sì-pót, cùng nhau chu du qua những nơi khắc nghiệt và bí ẩn. A-lo dần học được cách đối đầu với nỗi sợ của mình và phát hiện ra khả năng tiềm ẩn bấy lâu.</a:t>
            </a:r>
          </a:p>
        </p:txBody>
      </p:sp>
      <p:sp>
        <p:nvSpPr>
          <p:cNvPr id="6" name="Oval 5">
            <a:extLst>
              <a:ext uri="{FF2B5EF4-FFF2-40B4-BE49-F238E27FC236}">
                <a16:creationId xmlns:a16="http://schemas.microsoft.com/office/drawing/2014/main" id="{DC19D2EF-C6B4-EC04-8B18-DD3BC71980CD}"/>
              </a:ext>
            </a:extLst>
          </p:cNvPr>
          <p:cNvSpPr/>
          <p:nvPr/>
        </p:nvSpPr>
        <p:spPr>
          <a:xfrm>
            <a:off x="5181600" y="2702305"/>
            <a:ext cx="5334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CC956-E590-B115-A8A9-7A84CCF05FE2}"/>
              </a:ext>
            </a:extLst>
          </p:cNvPr>
          <p:cNvSpPr/>
          <p:nvPr/>
        </p:nvSpPr>
        <p:spPr>
          <a:xfrm>
            <a:off x="10697921" y="2702305"/>
            <a:ext cx="5334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565BA0-600D-EB79-A9D0-7B7B2F7EA9DE}"/>
              </a:ext>
            </a:extLst>
          </p:cNvPr>
          <p:cNvSpPr/>
          <p:nvPr/>
        </p:nvSpPr>
        <p:spPr>
          <a:xfrm>
            <a:off x="16078200" y="3464305"/>
            <a:ext cx="5334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8D414DE-ACD8-77D5-E277-A2BA447AD0AE}"/>
              </a:ext>
            </a:extLst>
          </p:cNvPr>
          <p:cNvSpPr/>
          <p:nvPr/>
        </p:nvSpPr>
        <p:spPr>
          <a:xfrm>
            <a:off x="4724400" y="4226305"/>
            <a:ext cx="53340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18B7146-D323-6534-125A-5C29A6BF9CE2}"/>
              </a:ext>
            </a:extLst>
          </p:cNvPr>
          <p:cNvSpPr/>
          <p:nvPr/>
        </p:nvSpPr>
        <p:spPr>
          <a:xfrm>
            <a:off x="3439871" y="8275788"/>
            <a:ext cx="13449300" cy="1634265"/>
          </a:xfrm>
          <a:prstGeom prst="round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Arial" panose="020B0604020202020204" pitchFamily="34" charset="0"/>
              <a:buChar char="•"/>
            </a:pPr>
            <a:r>
              <a:rPr lang="vi-VN" sz="3600">
                <a:solidFill>
                  <a:srgbClr val="000000"/>
                </a:solidFill>
                <a:ea typeface="Calibri" panose="020F0502020204030204" pitchFamily="34" charset="0"/>
                <a:cs typeface="Times New Roman" panose="02020603050405020304" pitchFamily="18" charset="0"/>
              </a:rPr>
              <a:t>Các dấu ngoặc kép trong đoạn văn trên được dùng để đánh dấu tên các bộ phim.</a:t>
            </a:r>
          </a:p>
        </p:txBody>
      </p:sp>
      <p:sp>
        <p:nvSpPr>
          <p:cNvPr id="14" name="Arrow: Notched Right 13">
            <a:extLst>
              <a:ext uri="{FF2B5EF4-FFF2-40B4-BE49-F238E27FC236}">
                <a16:creationId xmlns:a16="http://schemas.microsoft.com/office/drawing/2014/main" id="{D65DF1D9-E231-5B03-E229-47897D942924}"/>
              </a:ext>
            </a:extLst>
          </p:cNvPr>
          <p:cNvSpPr/>
          <p:nvPr/>
        </p:nvSpPr>
        <p:spPr>
          <a:xfrm>
            <a:off x="1703212" y="8545559"/>
            <a:ext cx="1371600" cy="1094721"/>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160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repeatCount="indefinite" fill="hold" display="0">
                  <p:stCondLst>
                    <p:cond delay="indefinite"/>
                  </p:stCondLst>
                  <p:endCondLst>
                    <p:cond evt="onStopAudio" delay="0">
                      <p:tgtEl>
                        <p:sldTgt/>
                      </p:tgtEl>
                    </p:cond>
                  </p:endCondLst>
                </p:cTn>
                <p:tgtEl>
                  <p:spTgt spid="25"/>
                </p:tgtEl>
              </p:cMediaNode>
            </p:audio>
          </p:childTnLst>
        </p:cTn>
      </p:par>
    </p:tnLst>
    <p:bldLst>
      <p:bldP spid="3" grpId="0"/>
      <p:bldP spid="6" grpId="0" animBg="1"/>
      <p:bldP spid="7" grpId="0" animBg="1"/>
      <p:bldP spid="8" grpId="0" animBg="1"/>
      <p:bldP spid="9"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2">
              <a:alphaModFix amt="25000"/>
            </a:blip>
            <a:stretch>
              <a:fillRect/>
            </a:stretch>
          </a:blipFill>
        </p:spPr>
        <p:txBody>
          <a:bodyPr/>
          <a:lstStyle/>
          <a:p>
            <a:endParaRPr lang="en-US"/>
          </a:p>
        </p:txBody>
      </p:sp>
      <p:sp>
        <p:nvSpPr>
          <p:cNvPr id="5" name="Freeform 5"/>
          <p:cNvSpPr/>
          <p:nvPr/>
        </p:nvSpPr>
        <p:spPr>
          <a:xfrm>
            <a:off x="3505200" y="33618"/>
            <a:ext cx="13402122" cy="3283520"/>
          </a:xfrm>
          <a:custGeom>
            <a:avLst/>
            <a:gdLst/>
            <a:ahLst/>
            <a:cxnLst/>
            <a:rect l="l" t="t" r="r" b="b"/>
            <a:pathLst>
              <a:path w="13402122" h="3283520">
                <a:moveTo>
                  <a:pt x="0" y="0"/>
                </a:moveTo>
                <a:lnTo>
                  <a:pt x="13402122" y="0"/>
                </a:lnTo>
                <a:lnTo>
                  <a:pt x="13402122" y="3283520"/>
                </a:lnTo>
                <a:lnTo>
                  <a:pt x="0" y="32835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730824" y="621302"/>
            <a:ext cx="1714089" cy="1835960"/>
          </a:xfrm>
          <a:custGeom>
            <a:avLst/>
            <a:gdLst/>
            <a:ahLst/>
            <a:cxnLst/>
            <a:rect l="l" t="t" r="r" b="b"/>
            <a:pathLst>
              <a:path w="2587704" h="3002611">
                <a:moveTo>
                  <a:pt x="0" y="0"/>
                </a:moveTo>
                <a:lnTo>
                  <a:pt x="2587704" y="0"/>
                </a:lnTo>
                <a:lnTo>
                  <a:pt x="2587704" y="3002610"/>
                </a:lnTo>
                <a:lnTo>
                  <a:pt x="0" y="30026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4337765" y="930115"/>
            <a:ext cx="11736992" cy="1559338"/>
          </a:xfrm>
          <a:prstGeom prst="rect">
            <a:avLst/>
          </a:prstGeom>
        </p:spPr>
        <p:txBody>
          <a:bodyPr lIns="0" tIns="0" rIns="0" bIns="0" rtlCol="0" anchor="t">
            <a:spAutoFit/>
          </a:bodyPr>
          <a:lstStyle/>
          <a:p>
            <a:pPr algn="ctr">
              <a:lnSpc>
                <a:spcPct val="150000"/>
              </a:lnSpc>
            </a:pPr>
            <a:r>
              <a:rPr lang="vi-VN" sz="3600" dirty="0" err="1">
                <a:solidFill>
                  <a:srgbClr val="333333"/>
                </a:solidFill>
              </a:rPr>
              <a:t>Một</a:t>
            </a:r>
            <a:r>
              <a:rPr lang="vi-VN" sz="3600" dirty="0">
                <a:solidFill>
                  <a:srgbClr val="333333"/>
                </a:solidFill>
              </a:rPr>
              <a:t> </a:t>
            </a:r>
            <a:r>
              <a:rPr lang="vi-VN" sz="3600" dirty="0" err="1">
                <a:solidFill>
                  <a:srgbClr val="333333"/>
                </a:solidFill>
              </a:rPr>
              <a:t>đoạn</a:t>
            </a:r>
            <a:r>
              <a:rPr lang="vi-VN" sz="3600" dirty="0">
                <a:solidFill>
                  <a:srgbClr val="333333"/>
                </a:solidFill>
              </a:rPr>
              <a:t> văn </a:t>
            </a:r>
            <a:r>
              <a:rPr lang="vi-VN" sz="3600" dirty="0" err="1">
                <a:solidFill>
                  <a:srgbClr val="333333"/>
                </a:solidFill>
              </a:rPr>
              <a:t>ngắn</a:t>
            </a:r>
            <a:r>
              <a:rPr lang="vi-VN" sz="3600" dirty="0">
                <a:solidFill>
                  <a:srgbClr val="333333"/>
                </a:solidFill>
              </a:rPr>
              <a:t> </a:t>
            </a:r>
            <a:r>
              <a:rPr lang="vi-VN" sz="3600" dirty="0" err="1">
                <a:solidFill>
                  <a:srgbClr val="333333"/>
                </a:solidFill>
              </a:rPr>
              <a:t>kể</a:t>
            </a:r>
            <a:r>
              <a:rPr lang="vi-VN" sz="3600" dirty="0">
                <a:solidFill>
                  <a:srgbClr val="333333"/>
                </a:solidFill>
              </a:rPr>
              <a:t> </a:t>
            </a:r>
            <a:r>
              <a:rPr lang="vi-VN" sz="3600" dirty="0" err="1">
                <a:solidFill>
                  <a:srgbClr val="333333"/>
                </a:solidFill>
              </a:rPr>
              <a:t>về</a:t>
            </a:r>
            <a:r>
              <a:rPr lang="vi-VN" sz="3600" dirty="0">
                <a:solidFill>
                  <a:srgbClr val="333333"/>
                </a:solidFill>
              </a:rPr>
              <a:t> </a:t>
            </a:r>
            <a:r>
              <a:rPr lang="vi-VN" sz="3600" dirty="0" err="1">
                <a:solidFill>
                  <a:srgbClr val="333333"/>
                </a:solidFill>
              </a:rPr>
              <a:t>những</a:t>
            </a:r>
            <a:r>
              <a:rPr lang="vi-VN" sz="3600" dirty="0">
                <a:solidFill>
                  <a:srgbClr val="333333"/>
                </a:solidFill>
              </a:rPr>
              <a:t> </a:t>
            </a:r>
            <a:r>
              <a:rPr lang="vi-VN" sz="3600" dirty="0" err="1">
                <a:solidFill>
                  <a:srgbClr val="333333"/>
                </a:solidFill>
              </a:rPr>
              <a:t>bộ</a:t>
            </a:r>
            <a:r>
              <a:rPr lang="vi-VN" sz="3600" dirty="0">
                <a:solidFill>
                  <a:srgbClr val="333333"/>
                </a:solidFill>
              </a:rPr>
              <a:t> phim </a:t>
            </a:r>
            <a:r>
              <a:rPr lang="vi-VN" sz="3600" dirty="0" err="1">
                <a:solidFill>
                  <a:srgbClr val="333333"/>
                </a:solidFill>
              </a:rPr>
              <a:t>họat</a:t>
            </a:r>
            <a:r>
              <a:rPr lang="vi-VN" sz="3600" dirty="0">
                <a:solidFill>
                  <a:srgbClr val="333333"/>
                </a:solidFill>
              </a:rPr>
              <a:t> </a:t>
            </a:r>
            <a:r>
              <a:rPr lang="vi-VN" sz="3600" dirty="0" err="1">
                <a:solidFill>
                  <a:srgbClr val="333333"/>
                </a:solidFill>
              </a:rPr>
              <a:t>hình</a:t>
            </a:r>
            <a:r>
              <a:rPr lang="vi-VN" sz="3600" dirty="0">
                <a:solidFill>
                  <a:srgbClr val="333333"/>
                </a:solidFill>
              </a:rPr>
              <a:t> </a:t>
            </a:r>
            <a:r>
              <a:rPr lang="vi-VN" sz="3600" dirty="0" err="1">
                <a:solidFill>
                  <a:srgbClr val="333333"/>
                </a:solidFill>
              </a:rPr>
              <a:t>mà</a:t>
            </a:r>
            <a:r>
              <a:rPr lang="vi-VN" sz="3600" dirty="0">
                <a:solidFill>
                  <a:srgbClr val="333333"/>
                </a:solidFill>
              </a:rPr>
              <a:t> em </a:t>
            </a:r>
            <a:r>
              <a:rPr lang="vi-VN" sz="3600" dirty="0" err="1">
                <a:solidFill>
                  <a:srgbClr val="333333"/>
                </a:solidFill>
              </a:rPr>
              <a:t>đã</a:t>
            </a:r>
            <a:r>
              <a:rPr lang="vi-VN" sz="3600" dirty="0">
                <a:solidFill>
                  <a:srgbClr val="333333"/>
                </a:solidFill>
              </a:rPr>
              <a:t> xem, trong </a:t>
            </a:r>
            <a:r>
              <a:rPr lang="vi-VN" sz="3600" dirty="0" err="1">
                <a:solidFill>
                  <a:srgbClr val="333333"/>
                </a:solidFill>
              </a:rPr>
              <a:t>đó</a:t>
            </a:r>
            <a:r>
              <a:rPr lang="vi-VN" sz="3600" dirty="0">
                <a:solidFill>
                  <a:srgbClr val="333333"/>
                </a:solidFill>
              </a:rPr>
              <a:t> </a:t>
            </a:r>
            <a:r>
              <a:rPr lang="vi-VN" sz="3600" dirty="0" err="1">
                <a:solidFill>
                  <a:srgbClr val="333333"/>
                </a:solidFill>
              </a:rPr>
              <a:t>có</a:t>
            </a:r>
            <a:r>
              <a:rPr lang="vi-VN" sz="3600" dirty="0">
                <a:solidFill>
                  <a:srgbClr val="333333"/>
                </a:solidFill>
              </a:rPr>
              <a:t> </a:t>
            </a:r>
            <a:r>
              <a:rPr lang="vi-VN" sz="3600" dirty="0" err="1">
                <a:solidFill>
                  <a:srgbClr val="333333"/>
                </a:solidFill>
              </a:rPr>
              <a:t>sử</a:t>
            </a:r>
            <a:r>
              <a:rPr lang="vi-VN" sz="3600" dirty="0">
                <a:solidFill>
                  <a:srgbClr val="333333"/>
                </a:solidFill>
              </a:rPr>
              <a:t> </a:t>
            </a:r>
            <a:r>
              <a:rPr lang="vi-VN" sz="3600" dirty="0" err="1">
                <a:solidFill>
                  <a:srgbClr val="333333"/>
                </a:solidFill>
              </a:rPr>
              <a:t>dụng</a:t>
            </a:r>
            <a:r>
              <a:rPr lang="vi-VN" sz="3600" dirty="0">
                <a:solidFill>
                  <a:srgbClr val="333333"/>
                </a:solidFill>
              </a:rPr>
              <a:t> </a:t>
            </a:r>
            <a:r>
              <a:rPr lang="vi-VN" sz="3600" dirty="0" err="1">
                <a:solidFill>
                  <a:srgbClr val="333333"/>
                </a:solidFill>
              </a:rPr>
              <a:t>dấu</a:t>
            </a:r>
            <a:r>
              <a:rPr lang="vi-VN" sz="3600" dirty="0">
                <a:solidFill>
                  <a:srgbClr val="333333"/>
                </a:solidFill>
              </a:rPr>
              <a:t> </a:t>
            </a:r>
            <a:r>
              <a:rPr lang="vi-VN" sz="3600" dirty="0" err="1">
                <a:solidFill>
                  <a:srgbClr val="333333"/>
                </a:solidFill>
              </a:rPr>
              <a:t>ngoặc</a:t>
            </a:r>
            <a:r>
              <a:rPr lang="vi-VN" sz="3600" dirty="0">
                <a:solidFill>
                  <a:srgbClr val="333333"/>
                </a:solidFill>
              </a:rPr>
              <a:t> </a:t>
            </a:r>
            <a:r>
              <a:rPr lang="vi-VN" sz="3600" dirty="0" err="1">
                <a:solidFill>
                  <a:srgbClr val="333333"/>
                </a:solidFill>
              </a:rPr>
              <a:t>kép</a:t>
            </a:r>
            <a:r>
              <a:rPr lang="vi-VN" sz="3600" dirty="0">
                <a:solidFill>
                  <a:srgbClr val="333333"/>
                </a:solidFill>
              </a:rPr>
              <a:t>.</a:t>
            </a:r>
            <a:endParaRPr lang="en-US" sz="3600" b="1" spc="-99" dirty="0">
              <a:latin typeface="Arial" panose="020B0604020202020204" pitchFamily="34" charset="0"/>
              <a:cs typeface="Arial" panose="020B0604020202020204" pitchFamily="34" charset="0"/>
            </a:endParaRPr>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580AC97C-C78E-9692-0AC9-D6F13A6BEF03}"/>
              </a:ext>
            </a:extLst>
          </p:cNvPr>
          <p:cNvSpPr txBox="1"/>
          <p:nvPr/>
        </p:nvSpPr>
        <p:spPr>
          <a:xfrm>
            <a:off x="1173480" y="3550231"/>
            <a:ext cx="15941040" cy="5806654"/>
          </a:xfrm>
          <a:prstGeom prst="rect">
            <a:avLst/>
          </a:prstGeom>
          <a:noFill/>
        </p:spPr>
        <p:txBody>
          <a:bodyPr wrap="square">
            <a:spAutoFit/>
          </a:bodyPr>
          <a:lstStyle/>
          <a:p>
            <a:pPr algn="just">
              <a:lnSpc>
                <a:spcPct val="150000"/>
              </a:lnSpc>
            </a:pPr>
            <a:r>
              <a:rPr lang="vi-VN" sz="3600">
                <a:solidFill>
                  <a:schemeClr val="tx1"/>
                </a:solidFill>
              </a:rPr>
              <a:t>Cuối tuần trước, em đã cũng anh trai xem hai bộ phim hoạt hình về khủng long rất hay, đó là bộ phim </a:t>
            </a:r>
            <a:r>
              <a:rPr lang="vi-VN" sz="3600" b="1">
                <a:solidFill>
                  <a:schemeClr val="tx1"/>
                </a:solidFill>
              </a:rPr>
              <a:t>“Chú khủng long của Nô-bi-ta” </a:t>
            </a:r>
            <a:r>
              <a:rPr lang="vi-VN" sz="3600">
                <a:solidFill>
                  <a:schemeClr val="tx1"/>
                </a:solidFill>
              </a:rPr>
              <a:t>và </a:t>
            </a:r>
            <a:r>
              <a:rPr lang="vi-VN" sz="3600" b="1">
                <a:solidFill>
                  <a:schemeClr val="tx1"/>
                </a:solidFill>
              </a:rPr>
              <a:t>“Chú khủng long tốt bụng”. </a:t>
            </a:r>
            <a:r>
              <a:rPr lang="vi-VN" sz="3600">
                <a:solidFill>
                  <a:schemeClr val="tx1"/>
                </a:solidFill>
              </a:rPr>
              <a:t>Bộ phim đầu tiên kể về hành trình đưa khủng long về thời nguyên thủy của Nô- bi-ta, Đô-rê-mon cùng nhóm bạn thân của mình. Các cậu ấy đã phải vượn qua rất nhiều các khó khăn, thử thách, thoát khỏi sự truy đuổi của nhóm tội phạm buôn bán khủng long. Cuối cùng cả nhóm đã cùng nhau thành công hoàn thành nhiệm vụ.</a:t>
            </a:r>
            <a:endParaRPr lang="vi-VN" sz="3600" b="0" i="0" dirty="0">
              <a:solidFill>
                <a:schemeClr val="tx1"/>
              </a:solidFill>
              <a:effectLst/>
            </a:endParaRPr>
          </a:p>
        </p:txBody>
      </p:sp>
    </p:spTree>
    <p:extLst>
      <p:ext uri="{BB962C8B-B14F-4D97-AF65-F5344CB8AC3E}">
        <p14:creationId xmlns:p14="http://schemas.microsoft.com/office/powerpoint/2010/main" val="32818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3" name="Freeform 3"/>
          <p:cNvSpPr/>
          <p:nvPr/>
        </p:nvSpPr>
        <p:spPr>
          <a:xfrm>
            <a:off x="-1610213" y="-759909"/>
            <a:ext cx="6633803" cy="3283732"/>
          </a:xfrm>
          <a:custGeom>
            <a:avLst/>
            <a:gdLst/>
            <a:ahLst/>
            <a:cxnLst/>
            <a:rect l="l" t="t" r="r" b="b"/>
            <a:pathLst>
              <a:path w="6633803" h="3283732">
                <a:moveTo>
                  <a:pt x="0" y="0"/>
                </a:moveTo>
                <a:lnTo>
                  <a:pt x="6633803" y="0"/>
                </a:lnTo>
                <a:lnTo>
                  <a:pt x="6633803" y="3283733"/>
                </a:lnTo>
                <a:lnTo>
                  <a:pt x="0" y="3283733"/>
                </a:lnTo>
                <a:lnTo>
                  <a:pt x="0" y="0"/>
                </a:lnTo>
                <a:close/>
              </a:path>
            </a:pathLst>
          </a:custGeom>
          <a:blipFill>
            <a:blip r:embed="rId2">
              <a:alphaModFix amt="25000"/>
            </a:blip>
            <a:stretch>
              <a:fillRect/>
            </a:stretch>
          </a:blipFill>
        </p:spPr>
        <p:txBody>
          <a:bodyPr/>
          <a:lstStyle/>
          <a:p>
            <a:endParaRPr lang="en-US"/>
          </a:p>
        </p:txBody>
      </p:sp>
      <p:sp>
        <p:nvSpPr>
          <p:cNvPr id="4" name="Freeform 4"/>
          <p:cNvSpPr/>
          <p:nvPr/>
        </p:nvSpPr>
        <p:spPr>
          <a:xfrm>
            <a:off x="14659323" y="3473688"/>
            <a:ext cx="6633803" cy="3283732"/>
          </a:xfrm>
          <a:custGeom>
            <a:avLst/>
            <a:gdLst/>
            <a:ahLst/>
            <a:cxnLst/>
            <a:rect l="l" t="t" r="r" b="b"/>
            <a:pathLst>
              <a:path w="6633803" h="3283732">
                <a:moveTo>
                  <a:pt x="0" y="0"/>
                </a:moveTo>
                <a:lnTo>
                  <a:pt x="6633803" y="0"/>
                </a:lnTo>
                <a:lnTo>
                  <a:pt x="6633803" y="3283732"/>
                </a:lnTo>
                <a:lnTo>
                  <a:pt x="0" y="3283732"/>
                </a:lnTo>
                <a:lnTo>
                  <a:pt x="0" y="0"/>
                </a:lnTo>
                <a:close/>
              </a:path>
            </a:pathLst>
          </a:custGeom>
          <a:blipFill>
            <a:blip r:embed="rId2">
              <a:alphaModFix amt="25000"/>
            </a:blip>
            <a:stretch>
              <a:fillRect/>
            </a:stretch>
          </a:blipFill>
        </p:spPr>
        <p:txBody>
          <a:bodyPr/>
          <a:lstStyle/>
          <a:p>
            <a:endParaRPr lang="en-US"/>
          </a:p>
        </p:txBody>
      </p:sp>
      <p:sp>
        <p:nvSpPr>
          <p:cNvPr id="10" name="Freeform 10"/>
          <p:cNvSpPr/>
          <p:nvPr/>
        </p:nvSpPr>
        <p:spPr>
          <a:xfrm flipH="1">
            <a:off x="13927550" y="7080636"/>
            <a:ext cx="9833418" cy="3629425"/>
          </a:xfrm>
          <a:custGeom>
            <a:avLst/>
            <a:gdLst/>
            <a:ahLst/>
            <a:cxnLst/>
            <a:rect l="l" t="t" r="r" b="b"/>
            <a:pathLst>
              <a:path w="9833418" h="3629425">
                <a:moveTo>
                  <a:pt x="9833418" y="0"/>
                </a:moveTo>
                <a:lnTo>
                  <a:pt x="0" y="0"/>
                </a:lnTo>
                <a:lnTo>
                  <a:pt x="0" y="3629425"/>
                </a:lnTo>
                <a:lnTo>
                  <a:pt x="9833418" y="3629425"/>
                </a:lnTo>
                <a:lnTo>
                  <a:pt x="9833418"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CEEA1240-6B43-7ACD-600B-18C1DBB9C2F3}"/>
              </a:ext>
            </a:extLst>
          </p:cNvPr>
          <p:cNvGrpSpPr/>
          <p:nvPr/>
        </p:nvGrpSpPr>
        <p:grpSpPr>
          <a:xfrm>
            <a:off x="1828800" y="3473688"/>
            <a:ext cx="7551246" cy="4924000"/>
            <a:chOff x="1942022" y="2399544"/>
            <a:chExt cx="7551246" cy="4924000"/>
          </a:xfrm>
        </p:grpSpPr>
        <p:sp>
          <p:nvSpPr>
            <p:cNvPr id="8" name="Freeform 5">
              <a:extLst>
                <a:ext uri="{FF2B5EF4-FFF2-40B4-BE49-F238E27FC236}">
                  <a16:creationId xmlns:a16="http://schemas.microsoft.com/office/drawing/2014/main" id="{3DA3BD8E-8BCD-45C2-BC11-76358D59BCC2}"/>
                </a:ext>
              </a:extLst>
            </p:cNvPr>
            <p:cNvSpPr/>
            <p:nvPr/>
          </p:nvSpPr>
          <p:spPr>
            <a:xfrm rot="-10800000">
              <a:off x="1942022" y="2399544"/>
              <a:ext cx="7551246" cy="4924000"/>
            </a:xfrm>
            <a:custGeom>
              <a:avLst/>
              <a:gdLst/>
              <a:ahLst/>
              <a:cxnLst/>
              <a:rect l="l" t="t" r="r" b="b"/>
              <a:pathLst>
                <a:path w="5843337" h="4280245">
                  <a:moveTo>
                    <a:pt x="0" y="0"/>
                  </a:moveTo>
                  <a:lnTo>
                    <a:pt x="5843337" y="0"/>
                  </a:lnTo>
                  <a:lnTo>
                    <a:pt x="5843337" y="4280244"/>
                  </a:lnTo>
                  <a:lnTo>
                    <a:pt x="0" y="42802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12">
              <a:extLst>
                <a:ext uri="{FF2B5EF4-FFF2-40B4-BE49-F238E27FC236}">
                  <a16:creationId xmlns:a16="http://schemas.microsoft.com/office/drawing/2014/main" id="{52A1591F-4760-3829-3CA1-E00FAF3FE3FC}"/>
                </a:ext>
              </a:extLst>
            </p:cNvPr>
            <p:cNvSpPr txBox="1"/>
            <p:nvPr/>
          </p:nvSpPr>
          <p:spPr>
            <a:xfrm>
              <a:off x="3025753" y="4069356"/>
              <a:ext cx="5383782" cy="1751249"/>
            </a:xfrm>
            <a:prstGeom prst="rect">
              <a:avLst/>
            </a:prstGeom>
          </p:spPr>
          <p:txBody>
            <a:bodyPr wrap="square" lIns="0" tIns="0" rIns="0" bIns="0" rtlCol="0" anchor="t">
              <a:spAutoFit/>
            </a:bodyPr>
            <a:lstStyle/>
            <a:p>
              <a:pPr marL="0" lvl="0" indent="0" algn="ctr">
                <a:lnSpc>
                  <a:spcPct val="150000"/>
                </a:lnSpc>
                <a:spcBef>
                  <a:spcPct val="0"/>
                </a:spcBef>
              </a:pPr>
              <a:r>
                <a:rPr lang="en-US" sz="4000" u="none">
                  <a:latin typeface="Arial" panose="020B0604020202020204" pitchFamily="34" charset="0"/>
                  <a:ea typeface="Calibri" panose="020F0502020204030204" pitchFamily="34" charset="0"/>
                  <a:cs typeface="Arial" panose="020B0604020202020204" pitchFamily="34" charset="0"/>
                </a:rPr>
                <a:t>Ôn tập các kiến thức đã học</a:t>
              </a:r>
              <a:endParaRPr lang="en-US" sz="4000" u="none"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F7DAC985-F304-9B6C-8FFA-0E5D645E1EF0}"/>
              </a:ext>
            </a:extLst>
          </p:cNvPr>
          <p:cNvGrpSpPr/>
          <p:nvPr/>
        </p:nvGrpSpPr>
        <p:grpSpPr>
          <a:xfrm>
            <a:off x="9800714" y="3301423"/>
            <a:ext cx="7551246" cy="4924002"/>
            <a:chOff x="9913936" y="2227279"/>
            <a:chExt cx="7551246" cy="4924002"/>
          </a:xfrm>
        </p:grpSpPr>
        <p:sp>
          <p:nvSpPr>
            <p:cNvPr id="12" name="Freeform 3">
              <a:extLst>
                <a:ext uri="{FF2B5EF4-FFF2-40B4-BE49-F238E27FC236}">
                  <a16:creationId xmlns:a16="http://schemas.microsoft.com/office/drawing/2014/main" id="{02A393CB-EDB6-668D-C673-0138A20312C2}"/>
                </a:ext>
              </a:extLst>
            </p:cNvPr>
            <p:cNvSpPr/>
            <p:nvPr/>
          </p:nvSpPr>
          <p:spPr>
            <a:xfrm rot="-10800000">
              <a:off x="9913936" y="2227279"/>
              <a:ext cx="7551246" cy="4924002"/>
            </a:xfrm>
            <a:custGeom>
              <a:avLst/>
              <a:gdLst/>
              <a:ahLst/>
              <a:cxnLst/>
              <a:rect l="l" t="t" r="r" b="b"/>
              <a:pathLst>
                <a:path w="5843337" h="4280245">
                  <a:moveTo>
                    <a:pt x="0" y="0"/>
                  </a:moveTo>
                  <a:lnTo>
                    <a:pt x="5843338" y="0"/>
                  </a:lnTo>
                  <a:lnTo>
                    <a:pt x="5843338" y="4280244"/>
                  </a:lnTo>
                  <a:lnTo>
                    <a:pt x="0" y="42802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233EA16C-3D0B-17E0-D3B3-7F0675B44CFF}"/>
                </a:ext>
              </a:extLst>
            </p:cNvPr>
            <p:cNvSpPr txBox="1"/>
            <p:nvPr/>
          </p:nvSpPr>
          <p:spPr>
            <a:xfrm>
              <a:off x="10857422" y="3324002"/>
              <a:ext cx="5261850" cy="2674578"/>
            </a:xfrm>
            <a:prstGeom prst="rect">
              <a:avLst/>
            </a:prstGeom>
          </p:spPr>
          <p:txBody>
            <a:bodyPr wrap="square" lIns="0" tIns="0" rIns="0" bIns="0" rtlCol="0" anchor="t">
              <a:spAutoFit/>
            </a:bodyPr>
            <a:lstStyle/>
            <a:p>
              <a:pPr marL="0" lvl="0" indent="0" algn="ctr">
                <a:lnSpc>
                  <a:spcPct val="150000"/>
                </a:lnSpc>
                <a:spcBef>
                  <a:spcPct val="0"/>
                </a:spcBef>
              </a:pPr>
              <a:r>
                <a:rPr lang="vi-VN" sz="4000" dirty="0" err="1">
                  <a:effectLst/>
                  <a:latin typeface="Arial" panose="020B0604020202020204" pitchFamily="34" charset="0"/>
                  <a:ea typeface="Calibri" panose="020F0502020204030204" pitchFamily="34" charset="0"/>
                  <a:cs typeface="Arial" panose="020B0604020202020204" pitchFamily="34" charset="0"/>
                </a:rPr>
                <a:t>Chuẩn</a:t>
              </a:r>
              <a:r>
                <a:rPr lang="vi-VN" sz="4000" dirty="0">
                  <a:effectLst/>
                  <a:latin typeface="Arial" panose="020B0604020202020204" pitchFamily="34" charset="0"/>
                  <a:ea typeface="Calibri" panose="020F0502020204030204" pitchFamily="34" charset="0"/>
                  <a:cs typeface="Arial" panose="020B0604020202020204" pitchFamily="34" charset="0"/>
                </a:rPr>
                <a:t> </a:t>
              </a:r>
              <a:r>
                <a:rPr lang="vi-VN" sz="4000" err="1">
                  <a:effectLst/>
                  <a:latin typeface="Arial" panose="020B0604020202020204" pitchFamily="34" charset="0"/>
                  <a:ea typeface="Calibri" panose="020F0502020204030204" pitchFamily="34" charset="0"/>
                  <a:cs typeface="Arial" panose="020B0604020202020204" pitchFamily="34" charset="0"/>
                </a:rPr>
                <a:t>bị</a:t>
              </a:r>
              <a:r>
                <a:rPr lang="vi-VN" sz="4000">
                  <a:effectLst/>
                  <a:latin typeface="Arial" panose="020B0604020202020204" pitchFamily="34" charset="0"/>
                  <a:ea typeface="Calibri" panose="020F0502020204030204" pitchFamily="34" charset="0"/>
                  <a:cs typeface="Arial" panose="020B0604020202020204" pitchFamily="34" charset="0"/>
                </a:rPr>
                <a:t> </a:t>
              </a:r>
              <a:r>
                <a:rPr lang="en-US" sz="4000">
                  <a:latin typeface="Arial" panose="020B0604020202020204" pitchFamily="34" charset="0"/>
                  <a:ea typeface="Calibri" panose="020F0502020204030204" pitchFamily="34" charset="0"/>
                  <a:cs typeface="Arial" panose="020B0604020202020204" pitchFamily="34" charset="0"/>
                </a:rPr>
                <a:t>nội dung tiết sau: Ôn tập giữa kì 1 (Tiết 4)</a:t>
              </a:r>
              <a:endParaRPr lang="en-US" sz="4000" u="none" dirty="0">
                <a:latin typeface="Arial" panose="020B0604020202020204" pitchFamily="34" charset="0"/>
                <a:cs typeface="Arial" panose="020B0604020202020204" pitchFamily="34" charset="0"/>
              </a:endParaRPr>
            </a:p>
          </p:txBody>
        </p:sp>
      </p:grpSp>
      <p:sp>
        <p:nvSpPr>
          <p:cNvPr id="14" name="TextBox 11">
            <a:extLst>
              <a:ext uri="{FF2B5EF4-FFF2-40B4-BE49-F238E27FC236}">
                <a16:creationId xmlns:a16="http://schemas.microsoft.com/office/drawing/2014/main" id="{9C712423-7E65-EBA2-9593-D8942AA07E3B}"/>
              </a:ext>
            </a:extLst>
          </p:cNvPr>
          <p:cNvSpPr txBox="1"/>
          <p:nvPr/>
        </p:nvSpPr>
        <p:spPr>
          <a:xfrm>
            <a:off x="4339894" y="1343861"/>
            <a:ext cx="9608212" cy="1359475"/>
          </a:xfrm>
          <a:prstGeom prst="rect">
            <a:avLst/>
          </a:prstGeom>
        </p:spPr>
        <p:txBody>
          <a:bodyPr wrap="square" lIns="0" tIns="0" rIns="0" bIns="0" rtlCol="0" anchor="t">
            <a:spAutoFit/>
          </a:bodyPr>
          <a:lstStyle/>
          <a:p>
            <a:pPr marL="0" lvl="0" indent="0" algn="ctr">
              <a:lnSpc>
                <a:spcPct val="150000"/>
              </a:lnSpc>
            </a:pPr>
            <a:r>
              <a:rPr lang="vi-VN" sz="6600" b="1" dirty="0">
                <a:solidFill>
                  <a:srgbClr val="C00000"/>
                </a:solidFill>
              </a:rPr>
              <a:t>CỦNG CỐ - DẶN DÒ</a:t>
            </a:r>
            <a:endParaRPr lang="en-US" sz="6600" b="1" dirty="0">
              <a:solidFill>
                <a:srgbClr val="C00000"/>
              </a:solidFill>
            </a:endParaRPr>
          </a:p>
        </p:txBody>
      </p:sp>
    </p:spTree>
    <p:extLst>
      <p:ext uri="{BB962C8B-B14F-4D97-AF65-F5344CB8AC3E}">
        <p14:creationId xmlns:p14="http://schemas.microsoft.com/office/powerpoint/2010/main" val="1363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562794" y="-6704400"/>
            <a:ext cx="21417350" cy="20482775"/>
          </a:xfrm>
          <a:custGeom>
            <a:avLst/>
            <a:gdLst/>
            <a:ahLst/>
            <a:cxnLst/>
            <a:rect l="l" t="t" r="r" b="b"/>
            <a:pathLst>
              <a:path w="21417350" h="20482775">
                <a:moveTo>
                  <a:pt x="0" y="0"/>
                </a:moveTo>
                <a:lnTo>
                  <a:pt x="21417350" y="0"/>
                </a:lnTo>
                <a:lnTo>
                  <a:pt x="21417350" y="20482774"/>
                </a:lnTo>
                <a:lnTo>
                  <a:pt x="0" y="20482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9099" flipH="1">
            <a:off x="-3861919" y="7712123"/>
            <a:ext cx="22938353" cy="7744460"/>
          </a:xfrm>
          <a:custGeom>
            <a:avLst/>
            <a:gdLst/>
            <a:ahLst/>
            <a:cxnLst/>
            <a:rect l="l" t="t" r="r" b="b"/>
            <a:pathLst>
              <a:path w="22938353" h="7744460">
                <a:moveTo>
                  <a:pt x="22938354" y="0"/>
                </a:moveTo>
                <a:lnTo>
                  <a:pt x="0" y="0"/>
                </a:lnTo>
                <a:lnTo>
                  <a:pt x="0" y="7744460"/>
                </a:lnTo>
                <a:lnTo>
                  <a:pt x="22938354" y="7744460"/>
                </a:lnTo>
                <a:lnTo>
                  <a:pt x="229383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4675542" y="5180203"/>
            <a:ext cx="6147733" cy="2269072"/>
          </a:xfrm>
          <a:custGeom>
            <a:avLst/>
            <a:gdLst/>
            <a:ahLst/>
            <a:cxnLst/>
            <a:rect l="l" t="t" r="r" b="b"/>
            <a:pathLst>
              <a:path w="6147733" h="2269072">
                <a:moveTo>
                  <a:pt x="6147732" y="0"/>
                </a:moveTo>
                <a:lnTo>
                  <a:pt x="0" y="0"/>
                </a:lnTo>
                <a:lnTo>
                  <a:pt x="0" y="2269072"/>
                </a:lnTo>
                <a:lnTo>
                  <a:pt x="6147732" y="2269072"/>
                </a:lnTo>
                <a:lnTo>
                  <a:pt x="61477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3101417" y="-15891648"/>
            <a:ext cx="21417350" cy="20482775"/>
          </a:xfrm>
          <a:custGeom>
            <a:avLst/>
            <a:gdLst/>
            <a:ahLst/>
            <a:cxnLst/>
            <a:rect l="l" t="t" r="r" b="b"/>
            <a:pathLst>
              <a:path w="21417350" h="20482775">
                <a:moveTo>
                  <a:pt x="0" y="0"/>
                </a:moveTo>
                <a:lnTo>
                  <a:pt x="21417350" y="0"/>
                </a:lnTo>
                <a:lnTo>
                  <a:pt x="21417350" y="20482774"/>
                </a:lnTo>
                <a:lnTo>
                  <a:pt x="0" y="20482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2895600" y="2746498"/>
            <a:ext cx="13536175" cy="4867410"/>
            <a:chOff x="0" y="0"/>
            <a:chExt cx="3281710" cy="1281952"/>
          </a:xfrm>
        </p:grpSpPr>
        <p:sp>
          <p:nvSpPr>
            <p:cNvPr id="7" name="Freeform 7"/>
            <p:cNvSpPr/>
            <p:nvPr/>
          </p:nvSpPr>
          <p:spPr>
            <a:xfrm>
              <a:off x="0" y="0"/>
              <a:ext cx="3281710" cy="1281952"/>
            </a:xfrm>
            <a:custGeom>
              <a:avLst/>
              <a:gdLst/>
              <a:ahLst/>
              <a:cxnLst/>
              <a:rect l="l" t="t" r="r" b="b"/>
              <a:pathLst>
                <a:path w="3281710" h="1281952">
                  <a:moveTo>
                    <a:pt x="31688" y="0"/>
                  </a:moveTo>
                  <a:lnTo>
                    <a:pt x="3250022" y="0"/>
                  </a:lnTo>
                  <a:cubicBezTo>
                    <a:pt x="3267523" y="0"/>
                    <a:pt x="3281710" y="14187"/>
                    <a:pt x="3281710" y="31688"/>
                  </a:cubicBezTo>
                  <a:lnTo>
                    <a:pt x="3281710" y="1250264"/>
                  </a:lnTo>
                  <a:cubicBezTo>
                    <a:pt x="3281710" y="1267764"/>
                    <a:pt x="3267523" y="1281952"/>
                    <a:pt x="3250022" y="1281952"/>
                  </a:cubicBezTo>
                  <a:lnTo>
                    <a:pt x="31688" y="1281952"/>
                  </a:lnTo>
                  <a:cubicBezTo>
                    <a:pt x="14187" y="1281952"/>
                    <a:pt x="0" y="1267764"/>
                    <a:pt x="0" y="1250264"/>
                  </a:cubicBezTo>
                  <a:lnTo>
                    <a:pt x="0" y="31688"/>
                  </a:lnTo>
                  <a:cubicBezTo>
                    <a:pt x="0" y="14187"/>
                    <a:pt x="14187" y="0"/>
                    <a:pt x="31688" y="0"/>
                  </a:cubicBezTo>
                  <a:close/>
                </a:path>
              </a:pathLst>
            </a:custGeom>
            <a:solidFill>
              <a:srgbClr val="F9E1C7"/>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2481002" y="6183002"/>
            <a:ext cx="6147733" cy="2269072"/>
          </a:xfrm>
          <a:custGeom>
            <a:avLst/>
            <a:gdLst/>
            <a:ahLst/>
            <a:cxnLst/>
            <a:rect l="l" t="t" r="r" b="b"/>
            <a:pathLst>
              <a:path w="6147733" h="2269072">
                <a:moveTo>
                  <a:pt x="6147733" y="0"/>
                </a:moveTo>
                <a:lnTo>
                  <a:pt x="0" y="0"/>
                </a:lnTo>
                <a:lnTo>
                  <a:pt x="0" y="2269072"/>
                </a:lnTo>
                <a:lnTo>
                  <a:pt x="6147733" y="2269072"/>
                </a:lnTo>
                <a:lnTo>
                  <a:pt x="614773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11746922" y="6799038"/>
            <a:ext cx="2566422" cy="2638377"/>
          </a:xfrm>
          <a:custGeom>
            <a:avLst/>
            <a:gdLst/>
            <a:ahLst/>
            <a:cxnLst/>
            <a:rect l="l" t="t" r="r" b="b"/>
            <a:pathLst>
              <a:path w="2566422" h="2638377">
                <a:moveTo>
                  <a:pt x="2566421" y="0"/>
                </a:moveTo>
                <a:lnTo>
                  <a:pt x="0" y="0"/>
                </a:lnTo>
                <a:lnTo>
                  <a:pt x="0" y="2638377"/>
                </a:lnTo>
                <a:lnTo>
                  <a:pt x="2566421" y="2638377"/>
                </a:lnTo>
                <a:lnTo>
                  <a:pt x="256642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1149240">
            <a:off x="10115468" y="-575026"/>
            <a:ext cx="2020528" cy="2554691"/>
          </a:xfrm>
          <a:custGeom>
            <a:avLst/>
            <a:gdLst/>
            <a:ahLst/>
            <a:cxnLst/>
            <a:rect l="l" t="t" r="r" b="b"/>
            <a:pathLst>
              <a:path w="2020528" h="2554691">
                <a:moveTo>
                  <a:pt x="0" y="0"/>
                </a:moveTo>
                <a:lnTo>
                  <a:pt x="2020528" y="0"/>
                </a:lnTo>
                <a:lnTo>
                  <a:pt x="2020528" y="2554691"/>
                </a:lnTo>
                <a:lnTo>
                  <a:pt x="0" y="25546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1020686" y="-693838"/>
            <a:ext cx="4687417" cy="2320272"/>
          </a:xfrm>
          <a:custGeom>
            <a:avLst/>
            <a:gdLst/>
            <a:ahLst/>
            <a:cxnLst/>
            <a:rect l="l" t="t" r="r" b="b"/>
            <a:pathLst>
              <a:path w="4687417" h="2320272">
                <a:moveTo>
                  <a:pt x="0" y="0"/>
                </a:moveTo>
                <a:lnTo>
                  <a:pt x="4687417" y="0"/>
                </a:lnTo>
                <a:lnTo>
                  <a:pt x="4687417" y="2320272"/>
                </a:lnTo>
                <a:lnTo>
                  <a:pt x="0" y="2320272"/>
                </a:lnTo>
                <a:lnTo>
                  <a:pt x="0" y="0"/>
                </a:lnTo>
                <a:close/>
              </a:path>
            </a:pathLst>
          </a:custGeom>
          <a:blipFill>
            <a:blip r:embed="rId12">
              <a:alphaModFix amt="25000"/>
            </a:blip>
            <a:stretch>
              <a:fillRect/>
            </a:stretch>
          </a:blipFill>
        </p:spPr>
        <p:txBody>
          <a:bodyPr/>
          <a:lstStyle/>
          <a:p>
            <a:endParaRPr lang="en-US"/>
          </a:p>
        </p:txBody>
      </p:sp>
      <p:sp>
        <p:nvSpPr>
          <p:cNvPr id="14" name="Freeform 14"/>
          <p:cNvSpPr/>
          <p:nvPr/>
        </p:nvSpPr>
        <p:spPr>
          <a:xfrm>
            <a:off x="15944291" y="466298"/>
            <a:ext cx="4687417" cy="2320272"/>
          </a:xfrm>
          <a:custGeom>
            <a:avLst/>
            <a:gdLst/>
            <a:ahLst/>
            <a:cxnLst/>
            <a:rect l="l" t="t" r="r" b="b"/>
            <a:pathLst>
              <a:path w="4687417" h="2320272">
                <a:moveTo>
                  <a:pt x="0" y="0"/>
                </a:moveTo>
                <a:lnTo>
                  <a:pt x="4687418" y="0"/>
                </a:lnTo>
                <a:lnTo>
                  <a:pt x="4687418" y="2320272"/>
                </a:lnTo>
                <a:lnTo>
                  <a:pt x="0" y="2320272"/>
                </a:lnTo>
                <a:lnTo>
                  <a:pt x="0" y="0"/>
                </a:lnTo>
                <a:close/>
              </a:path>
            </a:pathLst>
          </a:custGeom>
          <a:blipFill>
            <a:blip r:embed="rId12">
              <a:alphaModFix amt="25000"/>
            </a:blip>
            <a:stretch>
              <a:fillRect/>
            </a:stretch>
          </a:blipFill>
        </p:spPr>
        <p:txBody>
          <a:bodyPr/>
          <a:lstStyle/>
          <a:p>
            <a:endParaRPr lang="en-US"/>
          </a:p>
        </p:txBody>
      </p:sp>
      <p:sp>
        <p:nvSpPr>
          <p:cNvPr id="15" name="Freeform 15"/>
          <p:cNvSpPr/>
          <p:nvPr/>
        </p:nvSpPr>
        <p:spPr>
          <a:xfrm>
            <a:off x="15335102" y="1438103"/>
            <a:ext cx="2179470" cy="2179470"/>
          </a:xfrm>
          <a:custGeom>
            <a:avLst/>
            <a:gdLst/>
            <a:ahLst/>
            <a:cxnLst/>
            <a:rect l="l" t="t" r="r" b="b"/>
            <a:pathLst>
              <a:path w="2179470" h="2179470">
                <a:moveTo>
                  <a:pt x="0" y="0"/>
                </a:moveTo>
                <a:lnTo>
                  <a:pt x="2179470" y="0"/>
                </a:lnTo>
                <a:lnTo>
                  <a:pt x="2179470" y="2179470"/>
                </a:lnTo>
                <a:lnTo>
                  <a:pt x="0" y="21794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rot="1766482">
            <a:off x="7818088" y="9758684"/>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a:off x="80483" y="2914593"/>
            <a:ext cx="4146243" cy="6848148"/>
          </a:xfrm>
          <a:custGeom>
            <a:avLst/>
            <a:gdLst/>
            <a:ahLst/>
            <a:cxnLst/>
            <a:rect l="l" t="t" r="r" b="b"/>
            <a:pathLst>
              <a:path w="4146243" h="6848148">
                <a:moveTo>
                  <a:pt x="0" y="0"/>
                </a:moveTo>
                <a:lnTo>
                  <a:pt x="4146243" y="0"/>
                </a:lnTo>
                <a:lnTo>
                  <a:pt x="4146243" y="6848148"/>
                </a:lnTo>
                <a:lnTo>
                  <a:pt x="0" y="684814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vi-VN" dirty="0"/>
          </a:p>
        </p:txBody>
      </p:sp>
      <p:sp>
        <p:nvSpPr>
          <p:cNvPr id="18" name="Freeform 18"/>
          <p:cNvSpPr/>
          <p:nvPr/>
        </p:nvSpPr>
        <p:spPr>
          <a:xfrm flipH="1">
            <a:off x="1028700" y="-1198256"/>
            <a:ext cx="3751768" cy="3438683"/>
          </a:xfrm>
          <a:custGeom>
            <a:avLst/>
            <a:gdLst/>
            <a:ahLst/>
            <a:cxnLst/>
            <a:rect l="l" t="t" r="r" b="b"/>
            <a:pathLst>
              <a:path w="3751768" h="3438683">
                <a:moveTo>
                  <a:pt x="3751768" y="0"/>
                </a:moveTo>
                <a:lnTo>
                  <a:pt x="0" y="0"/>
                </a:lnTo>
                <a:lnTo>
                  <a:pt x="0" y="3438684"/>
                </a:lnTo>
                <a:lnTo>
                  <a:pt x="3751768" y="3438684"/>
                </a:lnTo>
                <a:lnTo>
                  <a:pt x="3751768" y="0"/>
                </a:lnTo>
                <a:close/>
              </a:path>
            </a:pathLst>
          </a:custGeom>
          <a:blipFill>
            <a:blip r:embed="rId19">
              <a:extLst>
                <a:ext uri="{96DAC541-7B7A-43D3-8B79-37D633B846F1}">
                  <asvg:svgBlip xmlns:asvg="http://schemas.microsoft.com/office/drawing/2016/SVG/main" r:embed="rId20"/>
                </a:ext>
              </a:extLst>
            </a:blip>
            <a:stretch>
              <a:fillRect r="-172487"/>
            </a:stretch>
          </a:blipFill>
        </p:spPr>
        <p:txBody>
          <a:bodyPr/>
          <a:lstStyle/>
          <a:p>
            <a:endParaRPr lang="en-US"/>
          </a:p>
        </p:txBody>
      </p:sp>
      <p:sp>
        <p:nvSpPr>
          <p:cNvPr id="19" name="Freeform 19"/>
          <p:cNvSpPr/>
          <p:nvPr/>
        </p:nvSpPr>
        <p:spPr>
          <a:xfrm flipH="1">
            <a:off x="14435420" y="-354256"/>
            <a:ext cx="3017742" cy="2765912"/>
          </a:xfrm>
          <a:custGeom>
            <a:avLst/>
            <a:gdLst/>
            <a:ahLst/>
            <a:cxnLst/>
            <a:rect l="l" t="t" r="r" b="b"/>
            <a:pathLst>
              <a:path w="3017742" h="2765912">
                <a:moveTo>
                  <a:pt x="3017742" y="0"/>
                </a:moveTo>
                <a:lnTo>
                  <a:pt x="0" y="0"/>
                </a:lnTo>
                <a:lnTo>
                  <a:pt x="0" y="2765912"/>
                </a:lnTo>
                <a:lnTo>
                  <a:pt x="3017742" y="2765912"/>
                </a:lnTo>
                <a:lnTo>
                  <a:pt x="3017742" y="0"/>
                </a:lnTo>
                <a:close/>
              </a:path>
            </a:pathLst>
          </a:custGeom>
          <a:blipFill>
            <a:blip r:embed="rId19">
              <a:extLst>
                <a:ext uri="{96DAC541-7B7A-43D3-8B79-37D633B846F1}">
                  <asvg:svgBlip xmlns:asvg="http://schemas.microsoft.com/office/drawing/2016/SVG/main" r:embed="rId20"/>
                </a:ext>
              </a:extLst>
            </a:blip>
            <a:stretch>
              <a:fillRect l="-100347" r="-72140"/>
            </a:stretch>
          </a:blipFill>
        </p:spPr>
        <p:txBody>
          <a:bodyPr/>
          <a:lstStyle/>
          <a:p>
            <a:endParaRPr lang="en-US"/>
          </a:p>
        </p:txBody>
      </p:sp>
      <p:sp>
        <p:nvSpPr>
          <p:cNvPr id="20" name="TextBox 14">
            <a:extLst>
              <a:ext uri="{FF2B5EF4-FFF2-40B4-BE49-F238E27FC236}">
                <a16:creationId xmlns:a16="http://schemas.microsoft.com/office/drawing/2014/main" id="{8041CC29-73C7-4FAD-B9A3-D95E11084AC2}"/>
              </a:ext>
            </a:extLst>
          </p:cNvPr>
          <p:cNvSpPr txBox="1"/>
          <p:nvPr/>
        </p:nvSpPr>
        <p:spPr>
          <a:xfrm>
            <a:off x="2518770" y="3753782"/>
            <a:ext cx="14489752" cy="3032048"/>
          </a:xfrm>
          <a:prstGeom prst="rect">
            <a:avLst/>
          </a:prstGeom>
        </p:spPr>
        <p:txBody>
          <a:bodyPr wrap="square" lIns="0" tIns="0" rIns="0" bIns="0" rtlCol="0" anchor="t">
            <a:spAutoFit/>
          </a:bodyPr>
          <a:lstStyle/>
          <a:p>
            <a:pPr marL="0" lvl="0" indent="0" algn="ctr">
              <a:lnSpc>
                <a:spcPct val="150000"/>
              </a:lnSpc>
            </a:pPr>
            <a:r>
              <a:rPr lang="en-US" sz="7000" b="1" dirty="0">
                <a:solidFill>
                  <a:srgbClr val="C00000"/>
                </a:solidFill>
                <a:latin typeface="Arial" panose="020B0604020202020204" pitchFamily="34" charset="0"/>
                <a:cs typeface="Arial" panose="020B0604020202020204" pitchFamily="34" charset="0"/>
              </a:rPr>
              <a:t>HẸN GẶP LẠI CÁC EM Ở CÁC TIẾT HỌC KẾ TIẾP!</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6030220" y="-558881"/>
            <a:ext cx="21417350" cy="20482775"/>
          </a:xfrm>
          <a:custGeom>
            <a:avLst/>
            <a:gdLst/>
            <a:ahLst/>
            <a:cxnLst/>
            <a:rect l="l" t="t" r="r" b="b"/>
            <a:pathLst>
              <a:path w="21417350" h="20482775">
                <a:moveTo>
                  <a:pt x="0" y="0"/>
                </a:moveTo>
                <a:lnTo>
                  <a:pt x="21417349" y="0"/>
                </a:lnTo>
                <a:lnTo>
                  <a:pt x="21417349" y="20482775"/>
                </a:lnTo>
                <a:lnTo>
                  <a:pt x="0" y="20482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9099">
            <a:off x="2061862" y="9256527"/>
            <a:ext cx="18852186" cy="6364886"/>
          </a:xfrm>
          <a:custGeom>
            <a:avLst/>
            <a:gdLst/>
            <a:ahLst/>
            <a:cxnLst/>
            <a:rect l="l" t="t" r="r" b="b"/>
            <a:pathLst>
              <a:path w="18852186" h="6364886">
                <a:moveTo>
                  <a:pt x="0" y="0"/>
                </a:moveTo>
                <a:lnTo>
                  <a:pt x="18852186" y="0"/>
                </a:lnTo>
                <a:lnTo>
                  <a:pt x="18852186" y="6364886"/>
                </a:lnTo>
                <a:lnTo>
                  <a:pt x="0" y="6364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64443" y="-320040"/>
            <a:ext cx="6225505" cy="3081625"/>
          </a:xfrm>
          <a:custGeom>
            <a:avLst/>
            <a:gdLst/>
            <a:ahLst/>
            <a:cxnLst/>
            <a:rect l="l" t="t" r="r" b="b"/>
            <a:pathLst>
              <a:path w="6225505" h="3081625">
                <a:moveTo>
                  <a:pt x="0" y="0"/>
                </a:moveTo>
                <a:lnTo>
                  <a:pt x="6225505" y="0"/>
                </a:lnTo>
                <a:lnTo>
                  <a:pt x="6225505" y="3081625"/>
                </a:lnTo>
                <a:lnTo>
                  <a:pt x="0" y="3081625"/>
                </a:lnTo>
                <a:lnTo>
                  <a:pt x="0" y="0"/>
                </a:lnTo>
                <a:close/>
              </a:path>
            </a:pathLst>
          </a:custGeom>
          <a:blipFill>
            <a:blip r:embed="rId6">
              <a:alphaModFix amt="25000"/>
            </a:blip>
            <a:stretch>
              <a:fillRect/>
            </a:stretch>
          </a:blipFill>
        </p:spPr>
        <p:txBody>
          <a:bodyPr/>
          <a:lstStyle/>
          <a:p>
            <a:endParaRPr lang="en-US"/>
          </a:p>
        </p:txBody>
      </p:sp>
      <p:sp>
        <p:nvSpPr>
          <p:cNvPr id="5" name="Freeform 5"/>
          <p:cNvSpPr/>
          <p:nvPr/>
        </p:nvSpPr>
        <p:spPr>
          <a:xfrm>
            <a:off x="3521787" y="1647292"/>
            <a:ext cx="11244425" cy="7393210"/>
          </a:xfrm>
          <a:custGeom>
            <a:avLst/>
            <a:gdLst/>
            <a:ahLst/>
            <a:cxnLst/>
            <a:rect l="l" t="t" r="r" b="b"/>
            <a:pathLst>
              <a:path w="11244425" h="7393210">
                <a:moveTo>
                  <a:pt x="0" y="0"/>
                </a:moveTo>
                <a:lnTo>
                  <a:pt x="11244426" y="0"/>
                </a:lnTo>
                <a:lnTo>
                  <a:pt x="11244426" y="7393210"/>
                </a:lnTo>
                <a:lnTo>
                  <a:pt x="0" y="73932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454240">
            <a:off x="4692704" y="7136680"/>
            <a:ext cx="1851900" cy="1903823"/>
          </a:xfrm>
          <a:custGeom>
            <a:avLst/>
            <a:gdLst/>
            <a:ahLst/>
            <a:cxnLst/>
            <a:rect l="l" t="t" r="r" b="b"/>
            <a:pathLst>
              <a:path w="1851900" h="1903823">
                <a:moveTo>
                  <a:pt x="0" y="0"/>
                </a:moveTo>
                <a:lnTo>
                  <a:pt x="1851900" y="0"/>
                </a:lnTo>
                <a:lnTo>
                  <a:pt x="1851900" y="1903822"/>
                </a:lnTo>
                <a:lnTo>
                  <a:pt x="0" y="19038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1222183">
            <a:off x="14722945" y="-535303"/>
            <a:ext cx="2909994" cy="2671903"/>
          </a:xfrm>
          <a:custGeom>
            <a:avLst/>
            <a:gdLst/>
            <a:ahLst/>
            <a:cxnLst/>
            <a:rect l="l" t="t" r="r" b="b"/>
            <a:pathLst>
              <a:path w="2909994" h="2671903">
                <a:moveTo>
                  <a:pt x="0" y="0"/>
                </a:moveTo>
                <a:lnTo>
                  <a:pt x="2909993" y="0"/>
                </a:lnTo>
                <a:lnTo>
                  <a:pt x="2909993" y="2671903"/>
                </a:lnTo>
                <a:lnTo>
                  <a:pt x="0" y="26719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2555132" y="4256035"/>
            <a:ext cx="5110265" cy="6241545"/>
          </a:xfrm>
          <a:custGeom>
            <a:avLst/>
            <a:gdLst/>
            <a:ahLst/>
            <a:cxnLst/>
            <a:rect l="l" t="t" r="r" b="b"/>
            <a:pathLst>
              <a:path w="5110265" h="6241545">
                <a:moveTo>
                  <a:pt x="0" y="0"/>
                </a:moveTo>
                <a:lnTo>
                  <a:pt x="5110264" y="0"/>
                </a:lnTo>
                <a:lnTo>
                  <a:pt x="5110264" y="6241545"/>
                </a:lnTo>
                <a:lnTo>
                  <a:pt x="0" y="6241545"/>
                </a:lnTo>
                <a:lnTo>
                  <a:pt x="0" y="0"/>
                </a:lnTo>
                <a:close/>
              </a:path>
            </a:pathLst>
          </a:custGeom>
          <a:blipFill>
            <a:blip r:embed="rId13"/>
            <a:stretch>
              <a:fillRect/>
            </a:stretch>
          </a:blipFill>
        </p:spPr>
        <p:txBody>
          <a:bodyPr/>
          <a:lstStyle/>
          <a:p>
            <a:endParaRPr lang="en-US"/>
          </a:p>
        </p:txBody>
      </p:sp>
      <p:sp>
        <p:nvSpPr>
          <p:cNvPr id="9" name="Freeform 9"/>
          <p:cNvSpPr/>
          <p:nvPr/>
        </p:nvSpPr>
        <p:spPr>
          <a:xfrm rot="-245163">
            <a:off x="2222101" y="921009"/>
            <a:ext cx="2891376" cy="3681150"/>
          </a:xfrm>
          <a:custGeom>
            <a:avLst/>
            <a:gdLst/>
            <a:ahLst/>
            <a:cxnLst/>
            <a:rect l="l" t="t" r="r" b="b"/>
            <a:pathLst>
              <a:path w="2891376" h="3681150">
                <a:moveTo>
                  <a:pt x="0" y="0"/>
                </a:moveTo>
                <a:lnTo>
                  <a:pt x="2891377" y="0"/>
                </a:lnTo>
                <a:lnTo>
                  <a:pt x="2891377" y="3681151"/>
                </a:lnTo>
                <a:lnTo>
                  <a:pt x="0" y="36811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5728238" y="2976492"/>
            <a:ext cx="3949283" cy="1954895"/>
          </a:xfrm>
          <a:custGeom>
            <a:avLst/>
            <a:gdLst/>
            <a:ahLst/>
            <a:cxnLst/>
            <a:rect l="l" t="t" r="r" b="b"/>
            <a:pathLst>
              <a:path w="3949283" h="1954895">
                <a:moveTo>
                  <a:pt x="0" y="0"/>
                </a:moveTo>
                <a:lnTo>
                  <a:pt x="3949283" y="0"/>
                </a:lnTo>
                <a:lnTo>
                  <a:pt x="3949283" y="1954895"/>
                </a:lnTo>
                <a:lnTo>
                  <a:pt x="0" y="1954895"/>
                </a:lnTo>
                <a:lnTo>
                  <a:pt x="0" y="0"/>
                </a:lnTo>
                <a:close/>
              </a:path>
            </a:pathLst>
          </a:custGeom>
          <a:blipFill>
            <a:blip r:embed="rId6">
              <a:alphaModFix amt="25000"/>
            </a:blip>
            <a:stretch>
              <a:fillRect/>
            </a:stretch>
          </a:blipFill>
        </p:spPr>
        <p:txBody>
          <a:bodyPr/>
          <a:lstStyle/>
          <a:p>
            <a:endParaRPr lang="en-US"/>
          </a:p>
        </p:txBody>
      </p:sp>
      <p:sp>
        <p:nvSpPr>
          <p:cNvPr id="11" name="Freeform 11"/>
          <p:cNvSpPr/>
          <p:nvPr/>
        </p:nvSpPr>
        <p:spPr>
          <a:xfrm>
            <a:off x="16482937" y="2924412"/>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rot="-1063186" flipH="1">
            <a:off x="10168197" y="4150327"/>
            <a:ext cx="5661136" cy="5177366"/>
          </a:xfrm>
          <a:custGeom>
            <a:avLst/>
            <a:gdLst/>
            <a:ahLst/>
            <a:cxnLst/>
            <a:rect l="l" t="t" r="r" b="b"/>
            <a:pathLst>
              <a:path w="5661136" h="5177366">
                <a:moveTo>
                  <a:pt x="5661136" y="0"/>
                </a:moveTo>
                <a:lnTo>
                  <a:pt x="0" y="0"/>
                </a:lnTo>
                <a:lnTo>
                  <a:pt x="0" y="5177366"/>
                </a:lnTo>
                <a:lnTo>
                  <a:pt x="5661136" y="5177366"/>
                </a:lnTo>
                <a:lnTo>
                  <a:pt x="5661136"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TextBox 14"/>
          <p:cNvSpPr txBox="1"/>
          <p:nvPr/>
        </p:nvSpPr>
        <p:spPr>
          <a:xfrm>
            <a:off x="5042890" y="4382490"/>
            <a:ext cx="8154136" cy="1522020"/>
          </a:xfrm>
          <a:prstGeom prst="rect">
            <a:avLst/>
          </a:prstGeom>
        </p:spPr>
        <p:txBody>
          <a:bodyPr lIns="0" tIns="0" rIns="0" bIns="0" rtlCol="0" anchor="t">
            <a:spAutoFit/>
          </a:bodyPr>
          <a:lstStyle/>
          <a:p>
            <a:pPr algn="ctr">
              <a:lnSpc>
                <a:spcPts val="13663"/>
              </a:lnSpc>
            </a:pPr>
            <a:r>
              <a:rPr lang="vi-VN" sz="7000" b="1" dirty="0">
                <a:solidFill>
                  <a:srgbClr val="C00000"/>
                </a:solidFill>
                <a:latin typeface="Arial" panose="020B0604020202020204" pitchFamily="34" charset="0"/>
                <a:cs typeface="Arial" panose="020B0604020202020204" pitchFamily="34" charset="0"/>
              </a:rPr>
              <a:t>TIẾT 1</a:t>
            </a:r>
            <a:endParaRPr lang="en-US" sz="7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2814486"/>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709137" y="-690642"/>
            <a:ext cx="3751768" cy="3438683"/>
          </a:xfrm>
          <a:custGeom>
            <a:avLst/>
            <a:gdLst/>
            <a:ahLst/>
            <a:cxnLst/>
            <a:rect l="l" t="t" r="r" b="b"/>
            <a:pathLst>
              <a:path w="3751768" h="3438683">
                <a:moveTo>
                  <a:pt x="3751768" y="0"/>
                </a:moveTo>
                <a:lnTo>
                  <a:pt x="0" y="0"/>
                </a:lnTo>
                <a:lnTo>
                  <a:pt x="0" y="3438684"/>
                </a:lnTo>
                <a:lnTo>
                  <a:pt x="3751768" y="3438684"/>
                </a:lnTo>
                <a:lnTo>
                  <a:pt x="3751768" y="0"/>
                </a:lnTo>
                <a:close/>
              </a:path>
            </a:pathLst>
          </a:custGeom>
          <a:blipFill>
            <a:blip r:embed="rId6">
              <a:extLst>
                <a:ext uri="{96DAC541-7B7A-43D3-8B79-37D633B846F1}">
                  <asvg:svgBlip xmlns:asvg="http://schemas.microsoft.com/office/drawing/2016/SVG/main" r:embed="rId7"/>
                </a:ext>
              </a:extLst>
            </a:blip>
            <a:stretch>
              <a:fillRect r="-172487"/>
            </a:stretch>
          </a:blipFill>
        </p:spPr>
        <p:txBody>
          <a:bodyPr/>
          <a:lstStyle/>
          <a:p>
            <a:endParaRPr lang="en-US"/>
          </a:p>
        </p:txBody>
      </p:sp>
      <p:sp>
        <p:nvSpPr>
          <p:cNvPr id="9" name="Freeform 9"/>
          <p:cNvSpPr/>
          <p:nvPr/>
        </p:nvSpPr>
        <p:spPr>
          <a:xfrm flipH="1">
            <a:off x="15241842" y="0"/>
            <a:ext cx="2017458" cy="1849102"/>
          </a:xfrm>
          <a:custGeom>
            <a:avLst/>
            <a:gdLst/>
            <a:ahLst/>
            <a:cxnLst/>
            <a:rect l="l" t="t" r="r" b="b"/>
            <a:pathLst>
              <a:path w="2017458" h="1849102">
                <a:moveTo>
                  <a:pt x="2017458" y="0"/>
                </a:moveTo>
                <a:lnTo>
                  <a:pt x="0" y="0"/>
                </a:lnTo>
                <a:lnTo>
                  <a:pt x="0" y="1849102"/>
                </a:lnTo>
                <a:lnTo>
                  <a:pt x="2017458" y="1849102"/>
                </a:lnTo>
                <a:lnTo>
                  <a:pt x="2017458" y="0"/>
                </a:lnTo>
                <a:close/>
              </a:path>
            </a:pathLst>
          </a:custGeom>
          <a:blipFill>
            <a:blip r:embed="rId6">
              <a:extLst>
                <a:ext uri="{96DAC541-7B7A-43D3-8B79-37D633B846F1}">
                  <asvg:svgBlip xmlns:asvg="http://schemas.microsoft.com/office/drawing/2016/SVG/main" r:embed="rId7"/>
                </a:ext>
              </a:extLst>
            </a:blip>
            <a:stretch>
              <a:fillRect r="-172487"/>
            </a:stretch>
          </a:blipFill>
        </p:spPr>
        <p:txBody>
          <a:bodyPr/>
          <a:lstStyle/>
          <a:p>
            <a:endParaRPr lang="en-US"/>
          </a:p>
        </p:txBody>
      </p:sp>
      <p:sp>
        <p:nvSpPr>
          <p:cNvPr id="13" name="TextBox 13"/>
          <p:cNvSpPr txBox="1"/>
          <p:nvPr/>
        </p:nvSpPr>
        <p:spPr>
          <a:xfrm>
            <a:off x="4439507" y="993803"/>
            <a:ext cx="9408985" cy="1905843"/>
          </a:xfrm>
          <a:prstGeom prst="rect">
            <a:avLst/>
          </a:prstGeom>
        </p:spPr>
        <p:txBody>
          <a:bodyPr lIns="0" tIns="0" rIns="0" bIns="0" rtlCol="0" anchor="t">
            <a:spAutoFit/>
          </a:bodyPr>
          <a:lstStyle/>
          <a:p>
            <a:pPr algn="ctr">
              <a:lnSpc>
                <a:spcPct val="150000"/>
              </a:lnSpc>
            </a:pPr>
            <a:r>
              <a:rPr lang="vi-VN" sz="4400" b="1" dirty="0" err="1">
                <a:solidFill>
                  <a:srgbClr val="C00000"/>
                </a:solidFill>
                <a:effectLst/>
                <a:ea typeface="Calibri" panose="020F0502020204030204" pitchFamily="34" charset="0"/>
                <a:cs typeface="Times New Roman" panose="02020603050405020304" pitchFamily="18" charset="0"/>
              </a:rPr>
              <a:t>Hoạt</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động</a:t>
            </a:r>
            <a:r>
              <a:rPr lang="vi-VN" sz="4400" b="1" dirty="0">
                <a:solidFill>
                  <a:srgbClr val="C00000"/>
                </a:solidFill>
                <a:effectLst/>
                <a:ea typeface="Calibri" panose="020F0502020204030204" pitchFamily="34" charset="0"/>
                <a:cs typeface="Times New Roman" panose="02020603050405020304" pitchFamily="18" charset="0"/>
              </a:rPr>
              <a:t> 1: </a:t>
            </a:r>
            <a:r>
              <a:rPr lang="vi-VN" sz="4400" b="1" dirty="0" err="1">
                <a:solidFill>
                  <a:srgbClr val="C00000"/>
                </a:solidFill>
                <a:effectLst/>
                <a:ea typeface="Calibri" panose="020F0502020204030204" pitchFamily="34" charset="0"/>
                <a:cs typeface="Times New Roman" panose="02020603050405020304" pitchFamily="18" charset="0"/>
              </a:rPr>
              <a:t>Đánh</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giá</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kĩ</a:t>
            </a:r>
            <a:r>
              <a:rPr lang="vi-VN" sz="4400" b="1" dirty="0">
                <a:solidFill>
                  <a:srgbClr val="C00000"/>
                </a:solidFill>
                <a:effectLst/>
                <a:ea typeface="Calibri" panose="020F0502020204030204" pitchFamily="34" charset="0"/>
                <a:cs typeface="Times New Roman" panose="02020603050405020304" pitchFamily="18" charset="0"/>
              </a:rPr>
              <a:t> năng </a:t>
            </a:r>
            <a:r>
              <a:rPr lang="vi-VN" sz="4400" b="1" dirty="0" err="1">
                <a:solidFill>
                  <a:srgbClr val="C00000"/>
                </a:solidFill>
                <a:effectLst/>
                <a:ea typeface="Calibri" panose="020F0502020204030204" pitchFamily="34" charset="0"/>
                <a:cs typeface="Times New Roman" panose="02020603050405020304" pitchFamily="18" charset="0"/>
              </a:rPr>
              <a:t>đọc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thành</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tiếng</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học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thuộc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lòng</a:t>
            </a:r>
            <a:endParaRPr lang="vi-VN" sz="4400" dirty="0">
              <a:solidFill>
                <a:srgbClr val="C00000"/>
              </a:solidFill>
              <a:effectLst/>
              <a:ea typeface="Calibri" panose="020F0502020204030204" pitchFamily="34" charset="0"/>
              <a:cs typeface="Times New Roman" panose="02020603050405020304" pitchFamily="18" charset="0"/>
            </a:endParaRPr>
          </a:p>
        </p:txBody>
      </p:sp>
      <p:pic>
        <p:nvPicPr>
          <p:cNvPr id="14" name="Picture 9">
            <a:extLst>
              <a:ext uri="{FF2B5EF4-FFF2-40B4-BE49-F238E27FC236}">
                <a16:creationId xmlns:a16="http://schemas.microsoft.com/office/drawing/2014/main" id="{08B50408-37D2-4DFE-BAA7-820CC3B57497}"/>
              </a:ext>
            </a:extLst>
          </p:cNvPr>
          <p:cNvPicPr>
            <a:picLocks noChangeAspect="1"/>
          </p:cNvPicPr>
          <p:nvPr/>
        </p:nvPicPr>
        <p:blipFill>
          <a:blip r:embed="rId8"/>
          <a:srcRect/>
          <a:stretch>
            <a:fillRect/>
          </a:stretch>
        </p:blipFill>
        <p:spPr>
          <a:xfrm>
            <a:off x="518584" y="3321055"/>
            <a:ext cx="1226144" cy="1164837"/>
          </a:xfrm>
          <a:prstGeom prst="rect">
            <a:avLst/>
          </a:prstGeom>
        </p:spPr>
      </p:pic>
      <p:pic>
        <p:nvPicPr>
          <p:cNvPr id="15" name="Picture 9">
            <a:extLst>
              <a:ext uri="{FF2B5EF4-FFF2-40B4-BE49-F238E27FC236}">
                <a16:creationId xmlns:a16="http://schemas.microsoft.com/office/drawing/2014/main" id="{0135D487-F61D-4F9B-AB08-399A795E6E15}"/>
              </a:ext>
            </a:extLst>
          </p:cNvPr>
          <p:cNvPicPr>
            <a:picLocks noChangeAspect="1"/>
          </p:cNvPicPr>
          <p:nvPr/>
        </p:nvPicPr>
        <p:blipFill>
          <a:blip r:embed="rId8"/>
          <a:srcRect/>
          <a:stretch>
            <a:fillRect/>
          </a:stretch>
        </p:blipFill>
        <p:spPr>
          <a:xfrm>
            <a:off x="507698" y="8893042"/>
            <a:ext cx="1226144" cy="1164837"/>
          </a:xfrm>
          <a:prstGeom prst="rect">
            <a:avLst/>
          </a:prstGeom>
        </p:spPr>
      </p:pic>
      <p:sp>
        <p:nvSpPr>
          <p:cNvPr id="16" name="Rectangle 15">
            <a:extLst>
              <a:ext uri="{FF2B5EF4-FFF2-40B4-BE49-F238E27FC236}">
                <a16:creationId xmlns:a16="http://schemas.microsoft.com/office/drawing/2014/main" id="{BB7A4855-717A-400A-972C-5CED38772563}"/>
              </a:ext>
            </a:extLst>
          </p:cNvPr>
          <p:cNvSpPr/>
          <p:nvPr/>
        </p:nvSpPr>
        <p:spPr>
          <a:xfrm>
            <a:off x="7637683" y="6598051"/>
            <a:ext cx="5466768" cy="33239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Em</a:t>
            </a:r>
            <a:r>
              <a:rPr lang="en-US" sz="4000" dirty="0">
                <a:solidFill>
                  <a:schemeClr val="tx1"/>
                </a:solidFill>
                <a:latin typeface="Arial" panose="020B0604020202020204" pitchFamily="34" charset="0"/>
                <a:cs typeface="Arial" panose="020B0604020202020204" pitchFamily="34" charset="0"/>
              </a:rPr>
              <a:t> </a:t>
            </a:r>
            <a:r>
              <a:rPr lang="vi-VN" sz="4000" dirty="0" err="1">
                <a:solidFill>
                  <a:schemeClr val="tx1"/>
                </a:solidFill>
                <a:cs typeface="Arial" panose="020B0604020202020204" pitchFamily="34" charset="0"/>
              </a:rPr>
              <a:t>hãy</a:t>
            </a:r>
            <a:r>
              <a:rPr lang="vi-VN" sz="4000" dirty="0">
                <a:solidFill>
                  <a:schemeClr val="tx1"/>
                </a:solidFill>
                <a:cs typeface="Arial" panose="020B0604020202020204" pitchFamily="34" charset="0"/>
              </a:rPr>
              <a:t> </a:t>
            </a:r>
            <a:r>
              <a:rPr lang="vi-VN" sz="4000" dirty="0" err="1">
                <a:solidFill>
                  <a:schemeClr val="tx1"/>
                </a:solidFill>
                <a:cs typeface="Arial" panose="020B0604020202020204" pitchFamily="34" charset="0"/>
              </a:rPr>
              <a:t>đọc</a:t>
            </a:r>
            <a:r>
              <a:rPr lang="vi-VN" sz="4000" dirty="0">
                <a:solidFill>
                  <a:schemeClr val="tx1"/>
                </a:solidFill>
                <a:cs typeface="Arial" panose="020B0604020202020204" pitchFamily="34" charset="0"/>
              </a:rPr>
              <a:t> </a:t>
            </a:r>
            <a:r>
              <a:rPr lang="vi-VN" sz="4000" dirty="0" err="1">
                <a:solidFill>
                  <a:schemeClr val="tx1"/>
                </a:solidFill>
                <a:cs typeface="Arial" panose="020B0604020202020204" pitchFamily="34" charset="0"/>
              </a:rPr>
              <a:t>thuộc</a:t>
            </a:r>
            <a:r>
              <a:rPr lang="vi-VN" sz="4000" dirty="0">
                <a:solidFill>
                  <a:schemeClr val="tx1"/>
                </a:solidFill>
                <a:cs typeface="Arial" panose="020B0604020202020204" pitchFamily="34" charset="0"/>
              </a:rPr>
              <a:t> 3 </a:t>
            </a:r>
            <a:r>
              <a:rPr lang="vi-VN" sz="4000" dirty="0" err="1">
                <a:solidFill>
                  <a:schemeClr val="tx1"/>
                </a:solidFill>
                <a:cs typeface="Arial" panose="020B0604020202020204" pitchFamily="34" charset="0"/>
              </a:rPr>
              <a:t>khổ</a:t>
            </a:r>
            <a:r>
              <a:rPr lang="vi-VN" sz="4000" dirty="0">
                <a:solidFill>
                  <a:schemeClr val="tx1"/>
                </a:solidFill>
                <a:cs typeface="Arial" panose="020B0604020202020204" pitchFamily="34" charset="0"/>
              </a:rPr>
              <a:t> thơ </a:t>
            </a:r>
            <a:r>
              <a:rPr lang="vi-VN" sz="4000" dirty="0" err="1">
                <a:solidFill>
                  <a:schemeClr val="tx1"/>
                </a:solidFill>
                <a:cs typeface="Arial" panose="020B0604020202020204" pitchFamily="34" charset="0"/>
              </a:rPr>
              <a:t>đầu</a:t>
            </a:r>
            <a:r>
              <a:rPr lang="vi-VN" sz="4000" dirty="0">
                <a:solidFill>
                  <a:schemeClr val="tx1"/>
                </a:solidFill>
                <a:cs typeface="Arial" panose="020B0604020202020204" pitchFamily="34" charset="0"/>
              </a:rPr>
              <a:t> </a:t>
            </a:r>
            <a:r>
              <a:rPr lang="vi-VN" sz="4000" dirty="0" err="1">
                <a:solidFill>
                  <a:schemeClr val="tx1"/>
                </a:solidFill>
                <a:cs typeface="Arial" panose="020B0604020202020204" pitchFamily="34" charset="0"/>
              </a:rPr>
              <a:t>bài</a:t>
            </a:r>
            <a:r>
              <a:rPr lang="vi-VN" sz="4000" dirty="0">
                <a:solidFill>
                  <a:schemeClr val="tx1"/>
                </a:solidFill>
                <a:cs typeface="Arial" panose="020B0604020202020204" pitchFamily="34" charset="0"/>
              </a:rPr>
              <a:t> thơ </a:t>
            </a:r>
            <a:r>
              <a:rPr lang="vi-VN" sz="4000" b="1" i="1" dirty="0" err="1">
                <a:solidFill>
                  <a:schemeClr val="tx1"/>
                </a:solidFill>
                <a:cs typeface="Arial" panose="020B0604020202020204" pitchFamily="34" charset="0"/>
              </a:rPr>
              <a:t>Mỗi</a:t>
            </a:r>
            <a:r>
              <a:rPr lang="vi-VN" sz="4000" b="1" i="1" dirty="0">
                <a:solidFill>
                  <a:schemeClr val="tx1"/>
                </a:solidFill>
                <a:cs typeface="Arial" panose="020B0604020202020204" pitchFamily="34" charset="0"/>
              </a:rPr>
              <a:t> </a:t>
            </a:r>
            <a:r>
              <a:rPr lang="vi-VN" sz="4000" b="1" i="1" dirty="0" err="1">
                <a:solidFill>
                  <a:schemeClr val="tx1"/>
                </a:solidFill>
                <a:cs typeface="Arial" panose="020B0604020202020204" pitchFamily="34" charset="0"/>
              </a:rPr>
              <a:t>lần</a:t>
            </a:r>
            <a:r>
              <a:rPr lang="vi-VN" sz="4000" b="1" i="1" dirty="0">
                <a:solidFill>
                  <a:schemeClr val="tx1"/>
                </a:solidFill>
                <a:cs typeface="Arial" panose="020B0604020202020204" pitchFamily="34" charset="0"/>
              </a:rPr>
              <a:t> </a:t>
            </a:r>
            <a:r>
              <a:rPr lang="vi-VN" sz="4000" b="1" i="1" dirty="0" err="1">
                <a:solidFill>
                  <a:schemeClr val="tx1"/>
                </a:solidFill>
                <a:cs typeface="Arial" panose="020B0604020202020204" pitchFamily="34" charset="0"/>
              </a:rPr>
              <a:t>cầm</a:t>
            </a:r>
            <a:r>
              <a:rPr lang="vi-VN" sz="4000" b="1" i="1" dirty="0">
                <a:solidFill>
                  <a:schemeClr val="tx1"/>
                </a:solidFill>
                <a:cs typeface="Arial" panose="020B0604020202020204" pitchFamily="34" charset="0"/>
              </a:rPr>
              <a:t> </a:t>
            </a:r>
            <a:r>
              <a:rPr lang="vi-VN" sz="4000" b="1" i="1" dirty="0" err="1">
                <a:solidFill>
                  <a:schemeClr val="tx1"/>
                </a:solidFill>
                <a:cs typeface="Arial" panose="020B0604020202020204" pitchFamily="34" charset="0"/>
              </a:rPr>
              <a:t>sách</a:t>
            </a:r>
            <a:r>
              <a:rPr lang="vi-VN" sz="4000" b="1" i="1" dirty="0">
                <a:solidFill>
                  <a:schemeClr val="tx1"/>
                </a:solidFill>
                <a:cs typeface="Arial" panose="020B0604020202020204" pitchFamily="34" charset="0"/>
              </a:rPr>
              <a:t> </a:t>
            </a:r>
            <a:r>
              <a:rPr lang="vi-VN" sz="4000" b="1" i="1" dirty="0" err="1">
                <a:solidFill>
                  <a:schemeClr val="tx1"/>
                </a:solidFill>
                <a:cs typeface="Arial" panose="020B0604020202020204" pitchFamily="34" charset="0"/>
              </a:rPr>
              <a:t>giáo</a:t>
            </a:r>
            <a:r>
              <a:rPr lang="vi-VN" sz="4000" b="1" i="1" dirty="0">
                <a:solidFill>
                  <a:schemeClr val="tx1"/>
                </a:solidFill>
                <a:cs typeface="Arial" panose="020B0604020202020204" pitchFamily="34" charset="0"/>
              </a:rPr>
              <a:t> khoa.</a:t>
            </a:r>
            <a:endParaRPr lang="en-US" sz="4000"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E7B58B1-181A-4010-BA0C-2567D615EB5F}"/>
              </a:ext>
            </a:extLst>
          </p:cNvPr>
          <p:cNvSpPr/>
          <p:nvPr/>
        </p:nvSpPr>
        <p:spPr>
          <a:xfrm>
            <a:off x="2158677" y="6598051"/>
            <a:ext cx="5466768" cy="33239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dirty="0" err="1">
                <a:solidFill>
                  <a:schemeClr val="tx1"/>
                </a:solidFill>
                <a:latin typeface="Arial" panose="020B0604020202020204" pitchFamily="34" charset="0"/>
                <a:cs typeface="Arial" panose="020B0604020202020204" pitchFamily="34" charset="0"/>
              </a:rPr>
              <a:t>Em</a:t>
            </a:r>
            <a:r>
              <a:rPr lang="en-US" sz="4800" dirty="0">
                <a:solidFill>
                  <a:schemeClr val="tx1"/>
                </a:solidFill>
                <a:latin typeface="Arial" panose="020B0604020202020204" pitchFamily="34" charset="0"/>
                <a:cs typeface="Arial" panose="020B0604020202020204" pitchFamily="34" charset="0"/>
              </a:rPr>
              <a:t> </a:t>
            </a:r>
            <a:r>
              <a:rPr lang="vi-VN" sz="4800" dirty="0" err="1">
                <a:solidFill>
                  <a:schemeClr val="tx1"/>
                </a:solidFill>
                <a:cs typeface="Arial" panose="020B0604020202020204" pitchFamily="34" charset="0"/>
              </a:rPr>
              <a:t>hãy</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đọc</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thuộc</a:t>
            </a:r>
            <a:r>
              <a:rPr lang="vi-VN" sz="4800" dirty="0">
                <a:solidFill>
                  <a:schemeClr val="tx1"/>
                </a:solidFill>
                <a:cs typeface="Arial" panose="020B0604020202020204" pitchFamily="34" charset="0"/>
              </a:rPr>
              <a:t> 4 </a:t>
            </a:r>
            <a:r>
              <a:rPr lang="vi-VN" sz="4800" dirty="0" err="1">
                <a:solidFill>
                  <a:schemeClr val="tx1"/>
                </a:solidFill>
                <a:cs typeface="Arial" panose="020B0604020202020204" pitchFamily="34" charset="0"/>
              </a:rPr>
              <a:t>khổ</a:t>
            </a:r>
            <a:r>
              <a:rPr lang="vi-VN" sz="4800" dirty="0">
                <a:solidFill>
                  <a:schemeClr val="tx1"/>
                </a:solidFill>
                <a:cs typeface="Arial" panose="020B0604020202020204" pitchFamily="34" charset="0"/>
              </a:rPr>
              <a:t> thơ </a:t>
            </a:r>
            <a:r>
              <a:rPr lang="vi-VN" sz="4800" dirty="0" err="1">
                <a:solidFill>
                  <a:schemeClr val="tx1"/>
                </a:solidFill>
                <a:cs typeface="Arial" panose="020B0604020202020204" pitchFamily="34" charset="0"/>
              </a:rPr>
              <a:t>đầu</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bài</a:t>
            </a:r>
            <a:r>
              <a:rPr lang="vi-VN" sz="4800" dirty="0">
                <a:solidFill>
                  <a:schemeClr val="tx1"/>
                </a:solidFill>
                <a:cs typeface="Arial" panose="020B0604020202020204" pitchFamily="34" charset="0"/>
              </a:rPr>
              <a:t> thơ </a:t>
            </a:r>
            <a:r>
              <a:rPr lang="vi-VN" sz="4800" b="1" i="1" dirty="0">
                <a:solidFill>
                  <a:schemeClr val="tx1"/>
                </a:solidFill>
                <a:cs typeface="Arial" panose="020B0604020202020204" pitchFamily="34" charset="0"/>
              </a:rPr>
              <a:t>Cau.</a:t>
            </a:r>
            <a:endParaRPr lang="en-US" sz="4800" b="1"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8C5257E-CEF1-4AB7-AB80-24DB66E85605}"/>
              </a:ext>
            </a:extLst>
          </p:cNvPr>
          <p:cNvSpPr/>
          <p:nvPr/>
        </p:nvSpPr>
        <p:spPr>
          <a:xfrm>
            <a:off x="7657032" y="3274151"/>
            <a:ext cx="5466768" cy="33239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dirty="0" err="1">
                <a:solidFill>
                  <a:schemeClr val="tx1"/>
                </a:solidFill>
                <a:latin typeface="Arial" panose="020B0604020202020204" pitchFamily="34" charset="0"/>
                <a:cs typeface="Arial" panose="020B0604020202020204" pitchFamily="34" charset="0"/>
              </a:rPr>
              <a:t>Em</a:t>
            </a:r>
            <a:r>
              <a:rPr lang="en-US" sz="4800" dirty="0">
                <a:solidFill>
                  <a:schemeClr val="tx1"/>
                </a:solidFill>
                <a:latin typeface="Arial" panose="020B0604020202020204" pitchFamily="34" charset="0"/>
                <a:cs typeface="Arial" panose="020B0604020202020204" pitchFamily="34" charset="0"/>
              </a:rPr>
              <a:t> </a:t>
            </a:r>
            <a:r>
              <a:rPr lang="vi-VN" sz="4800" dirty="0" err="1">
                <a:solidFill>
                  <a:schemeClr val="tx1"/>
                </a:solidFill>
                <a:cs typeface="Arial" panose="020B0604020202020204" pitchFamily="34" charset="0"/>
              </a:rPr>
              <a:t>hãy</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đọc</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thuộc</a:t>
            </a:r>
            <a:r>
              <a:rPr lang="vi-VN" sz="4800" dirty="0">
                <a:solidFill>
                  <a:schemeClr val="tx1"/>
                </a:solidFill>
                <a:cs typeface="Arial" panose="020B0604020202020204" pitchFamily="34" charset="0"/>
              </a:rPr>
              <a:t> 4 </a:t>
            </a:r>
            <a:r>
              <a:rPr lang="vi-VN" sz="4800" dirty="0" err="1">
                <a:solidFill>
                  <a:schemeClr val="tx1"/>
                </a:solidFill>
                <a:cs typeface="Arial" panose="020B0604020202020204" pitchFamily="34" charset="0"/>
              </a:rPr>
              <a:t>khổ</a:t>
            </a:r>
            <a:r>
              <a:rPr lang="vi-VN" sz="4800" dirty="0">
                <a:solidFill>
                  <a:schemeClr val="tx1"/>
                </a:solidFill>
                <a:cs typeface="Arial" panose="020B0604020202020204" pitchFamily="34" charset="0"/>
              </a:rPr>
              <a:t> thơ </a:t>
            </a:r>
            <a:r>
              <a:rPr lang="vi-VN" sz="4800" dirty="0" err="1">
                <a:solidFill>
                  <a:schemeClr val="tx1"/>
                </a:solidFill>
                <a:cs typeface="Arial" panose="020B0604020202020204" pitchFamily="34" charset="0"/>
              </a:rPr>
              <a:t>đầu</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bài</a:t>
            </a:r>
            <a:r>
              <a:rPr lang="vi-VN" sz="4800" dirty="0">
                <a:solidFill>
                  <a:schemeClr val="tx1"/>
                </a:solidFill>
                <a:cs typeface="Arial" panose="020B0604020202020204" pitchFamily="34" charset="0"/>
              </a:rPr>
              <a:t> thơ </a:t>
            </a:r>
            <a:r>
              <a:rPr lang="vi-VN" sz="4800" b="1" i="1" dirty="0">
                <a:solidFill>
                  <a:schemeClr val="tx1"/>
                </a:solidFill>
                <a:cs typeface="Arial" panose="020B0604020202020204" pitchFamily="34" charset="0"/>
              </a:rPr>
              <a:t>Lên </a:t>
            </a:r>
            <a:r>
              <a:rPr lang="vi-VN" sz="4800" b="1" i="1" dirty="0" err="1">
                <a:solidFill>
                  <a:schemeClr val="tx1"/>
                </a:solidFill>
                <a:cs typeface="Arial" panose="020B0604020202020204" pitchFamily="34" charset="0"/>
              </a:rPr>
              <a:t>rẫy</a:t>
            </a:r>
            <a:r>
              <a:rPr lang="vi-VN" sz="4800" b="1" i="1" dirty="0">
                <a:solidFill>
                  <a:schemeClr val="tx1"/>
                </a:solidFill>
                <a:cs typeface="Arial" panose="020B0604020202020204" pitchFamily="34" charset="0"/>
              </a:rPr>
              <a:t>.</a:t>
            </a:r>
            <a:endParaRPr lang="en-US" sz="4800" b="1"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80AA34D-FB9D-4831-843B-C185A8A2A347}"/>
              </a:ext>
            </a:extLst>
          </p:cNvPr>
          <p:cNvSpPr/>
          <p:nvPr/>
        </p:nvSpPr>
        <p:spPr>
          <a:xfrm>
            <a:off x="2170915" y="3274151"/>
            <a:ext cx="5466768" cy="33239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dirty="0" err="1">
                <a:solidFill>
                  <a:schemeClr val="tx1"/>
                </a:solidFill>
                <a:latin typeface="Arial" panose="020B0604020202020204" pitchFamily="34" charset="0"/>
                <a:cs typeface="Arial" panose="020B0604020202020204" pitchFamily="34" charset="0"/>
              </a:rPr>
              <a:t>Em</a:t>
            </a:r>
            <a:r>
              <a:rPr lang="en-US" sz="4800" dirty="0">
                <a:solidFill>
                  <a:schemeClr val="tx1"/>
                </a:solidFill>
                <a:latin typeface="Arial" panose="020B0604020202020204" pitchFamily="34" charset="0"/>
                <a:cs typeface="Arial" panose="020B0604020202020204" pitchFamily="34" charset="0"/>
              </a:rPr>
              <a:t> </a:t>
            </a:r>
            <a:r>
              <a:rPr lang="vi-VN" sz="4800" dirty="0" err="1">
                <a:solidFill>
                  <a:schemeClr val="tx1"/>
                </a:solidFill>
                <a:cs typeface="Arial" panose="020B0604020202020204" pitchFamily="34" charset="0"/>
              </a:rPr>
              <a:t>hãy</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đọc</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thuộc</a:t>
            </a:r>
            <a:r>
              <a:rPr lang="vi-VN" sz="4800" dirty="0">
                <a:solidFill>
                  <a:schemeClr val="tx1"/>
                </a:solidFill>
                <a:cs typeface="Arial" panose="020B0604020202020204" pitchFamily="34" charset="0"/>
              </a:rPr>
              <a:t> </a:t>
            </a:r>
            <a:r>
              <a:rPr lang="vi-VN" sz="4800" dirty="0" err="1">
                <a:solidFill>
                  <a:schemeClr val="tx1"/>
                </a:solidFill>
                <a:cs typeface="Arial" panose="020B0604020202020204" pitchFamily="34" charset="0"/>
              </a:rPr>
              <a:t>khổ</a:t>
            </a:r>
            <a:r>
              <a:rPr lang="vi-VN" sz="4800" dirty="0">
                <a:solidFill>
                  <a:schemeClr val="tx1"/>
                </a:solidFill>
                <a:cs typeface="Arial" panose="020B0604020202020204" pitchFamily="34" charset="0"/>
              </a:rPr>
              <a:t> 3 </a:t>
            </a:r>
            <a:r>
              <a:rPr lang="vi-VN" sz="4800" dirty="0" err="1">
                <a:solidFill>
                  <a:schemeClr val="tx1"/>
                </a:solidFill>
                <a:cs typeface="Arial" panose="020B0604020202020204" pitchFamily="34" charset="0"/>
              </a:rPr>
              <a:t>và</a:t>
            </a:r>
            <a:r>
              <a:rPr lang="vi-VN" sz="4800" dirty="0">
                <a:solidFill>
                  <a:schemeClr val="tx1"/>
                </a:solidFill>
                <a:cs typeface="Arial" panose="020B0604020202020204" pitchFamily="34" charset="0"/>
              </a:rPr>
              <a:t> 4 </a:t>
            </a:r>
            <a:r>
              <a:rPr lang="vi-VN" sz="4800" dirty="0" err="1">
                <a:solidFill>
                  <a:schemeClr val="tx1"/>
                </a:solidFill>
                <a:cs typeface="Arial" panose="020B0604020202020204" pitchFamily="34" charset="0"/>
              </a:rPr>
              <a:t>bài</a:t>
            </a:r>
            <a:r>
              <a:rPr lang="vi-VN" sz="4800" dirty="0">
                <a:solidFill>
                  <a:schemeClr val="tx1"/>
                </a:solidFill>
                <a:cs typeface="Arial" panose="020B0604020202020204" pitchFamily="34" charset="0"/>
              </a:rPr>
              <a:t> thơ </a:t>
            </a:r>
            <a:r>
              <a:rPr lang="vi-VN" sz="4800" b="1" i="1" dirty="0" err="1">
                <a:solidFill>
                  <a:schemeClr val="tx1"/>
                </a:solidFill>
                <a:cs typeface="Arial" panose="020B0604020202020204" pitchFamily="34" charset="0"/>
              </a:rPr>
              <a:t>Tuổi</a:t>
            </a:r>
            <a:r>
              <a:rPr lang="vi-VN" sz="4800" b="1" i="1" dirty="0">
                <a:solidFill>
                  <a:schemeClr val="tx1"/>
                </a:solidFill>
                <a:cs typeface="Arial" panose="020B0604020202020204" pitchFamily="34" charset="0"/>
              </a:rPr>
              <a:t> </a:t>
            </a:r>
            <a:r>
              <a:rPr lang="vi-VN" sz="4800" b="1" i="1" dirty="0" err="1">
                <a:solidFill>
                  <a:schemeClr val="tx1"/>
                </a:solidFill>
                <a:cs typeface="Arial" panose="020B0604020202020204" pitchFamily="34" charset="0"/>
              </a:rPr>
              <a:t>ngựa</a:t>
            </a:r>
            <a:r>
              <a:rPr lang="vi-VN" sz="4800" b="1" i="1" dirty="0">
                <a:solidFill>
                  <a:schemeClr val="tx1"/>
                </a:solidFill>
                <a:cs typeface="Arial" panose="020B0604020202020204" pitchFamily="34" charset="0"/>
              </a:rPr>
              <a:t>.</a:t>
            </a:r>
            <a:endParaRPr lang="en-US" sz="4800" b="1"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E75215-1D9F-47CB-9AC7-EFC7481909EA}"/>
              </a:ext>
            </a:extLst>
          </p:cNvPr>
          <p:cNvSpPr/>
          <p:nvPr/>
        </p:nvSpPr>
        <p:spPr>
          <a:xfrm>
            <a:off x="7670479" y="6673725"/>
            <a:ext cx="5466768" cy="3323900"/>
          </a:xfrm>
          <a:prstGeom prst="rect">
            <a:avLst/>
          </a:prstGeom>
          <a:solidFill>
            <a:srgbClr val="6EA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0" b="1">
                <a:solidFill>
                  <a:schemeClr val="tx1"/>
                </a:solidFill>
                <a:latin typeface="Arial" panose="020B0604020202020204" pitchFamily="34" charset="0"/>
                <a:cs typeface="Arial" panose="020B0604020202020204" pitchFamily="34" charset="0"/>
              </a:rPr>
              <a:t>4</a:t>
            </a:r>
          </a:p>
        </p:txBody>
      </p:sp>
      <p:sp>
        <p:nvSpPr>
          <p:cNvPr id="21" name="Rectangle 20">
            <a:extLst>
              <a:ext uri="{FF2B5EF4-FFF2-40B4-BE49-F238E27FC236}">
                <a16:creationId xmlns:a16="http://schemas.microsoft.com/office/drawing/2014/main" id="{13A96D74-61C5-4FBB-B52B-3207FE82A1F2}"/>
              </a:ext>
            </a:extLst>
          </p:cNvPr>
          <p:cNvSpPr/>
          <p:nvPr/>
        </p:nvSpPr>
        <p:spPr>
          <a:xfrm>
            <a:off x="2168352" y="6655201"/>
            <a:ext cx="5466768" cy="3323900"/>
          </a:xfrm>
          <a:prstGeom prst="rect">
            <a:avLst/>
          </a:prstGeom>
          <a:solidFill>
            <a:srgbClr val="E68B8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0" b="1" dirty="0">
                <a:solidFill>
                  <a:schemeClr val="tx1"/>
                </a:solidFill>
                <a:latin typeface="Arial" panose="020B0604020202020204" pitchFamily="34" charset="0"/>
                <a:cs typeface="Arial" panose="020B0604020202020204" pitchFamily="34" charset="0"/>
              </a:rPr>
              <a:t>3</a:t>
            </a:r>
          </a:p>
        </p:txBody>
      </p:sp>
      <p:sp>
        <p:nvSpPr>
          <p:cNvPr id="22" name="Rectangle 21">
            <a:extLst>
              <a:ext uri="{FF2B5EF4-FFF2-40B4-BE49-F238E27FC236}">
                <a16:creationId xmlns:a16="http://schemas.microsoft.com/office/drawing/2014/main" id="{242BF01E-2F9C-4EE2-907C-665A25F6DCCF}"/>
              </a:ext>
            </a:extLst>
          </p:cNvPr>
          <p:cNvSpPr/>
          <p:nvPr/>
        </p:nvSpPr>
        <p:spPr>
          <a:xfrm>
            <a:off x="7670479" y="3255101"/>
            <a:ext cx="5466768" cy="3323900"/>
          </a:xfrm>
          <a:prstGeom prst="rect">
            <a:avLst/>
          </a:prstGeom>
          <a:solidFill>
            <a:srgbClr val="9DAA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0" b="1">
                <a:solidFill>
                  <a:schemeClr val="tx1"/>
                </a:solidFill>
                <a:latin typeface="Arial" panose="020B0604020202020204" pitchFamily="34" charset="0"/>
                <a:cs typeface="Arial" panose="020B0604020202020204" pitchFamily="34" charset="0"/>
              </a:rPr>
              <a:t>2</a:t>
            </a:r>
          </a:p>
        </p:txBody>
      </p:sp>
      <p:sp>
        <p:nvSpPr>
          <p:cNvPr id="23" name="Rectangle 22">
            <a:extLst>
              <a:ext uri="{FF2B5EF4-FFF2-40B4-BE49-F238E27FC236}">
                <a16:creationId xmlns:a16="http://schemas.microsoft.com/office/drawing/2014/main" id="{96421F8D-C78F-4FD4-9FE8-0535D2407813}"/>
              </a:ext>
            </a:extLst>
          </p:cNvPr>
          <p:cNvSpPr/>
          <p:nvPr/>
        </p:nvSpPr>
        <p:spPr>
          <a:xfrm>
            <a:off x="2139328" y="3293305"/>
            <a:ext cx="5466768" cy="3323900"/>
          </a:xfrm>
          <a:prstGeom prst="rect">
            <a:avLst/>
          </a:prstGeom>
          <a:solidFill>
            <a:srgbClr val="EDBF7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0000" b="1" dirty="0">
                <a:solidFill>
                  <a:schemeClr val="tx1"/>
                </a:solidFill>
                <a:latin typeface="Arial" panose="020B0604020202020204" pitchFamily="34" charset="0"/>
                <a:cs typeface="Arial" panose="020B0604020202020204" pitchFamily="34" charset="0"/>
              </a:rPr>
              <a:t>1</a:t>
            </a:r>
          </a:p>
        </p:txBody>
      </p:sp>
      <p:pic>
        <p:nvPicPr>
          <p:cNvPr id="24" name="Picture 21">
            <a:extLst>
              <a:ext uri="{FF2B5EF4-FFF2-40B4-BE49-F238E27FC236}">
                <a16:creationId xmlns:a16="http://schemas.microsoft.com/office/drawing/2014/main" id="{CCFE88AF-6FDA-4F9A-B0F5-AEBFFF46D09A}"/>
              </a:ext>
            </a:extLst>
          </p:cNvPr>
          <p:cNvPicPr>
            <a:picLocks noChangeAspect="1"/>
          </p:cNvPicPr>
          <p:nvPr/>
        </p:nvPicPr>
        <p:blipFill>
          <a:blip r:embed="rId9"/>
          <a:srcRect/>
          <a:stretch>
            <a:fillRect/>
          </a:stretch>
        </p:blipFill>
        <p:spPr>
          <a:xfrm>
            <a:off x="13497338" y="3931998"/>
            <a:ext cx="3489007" cy="6286500"/>
          </a:xfrm>
          <a:prstGeom prst="rect">
            <a:avLst/>
          </a:prstGeom>
        </p:spPr>
      </p:pic>
      <p:pic>
        <p:nvPicPr>
          <p:cNvPr id="25" name="Carefree-KevinMacLeod-4820257">
            <a:hlinkClick r:id="" action="ppaction://media"/>
            <a:extLst>
              <a:ext uri="{FF2B5EF4-FFF2-40B4-BE49-F238E27FC236}">
                <a16:creationId xmlns:a16="http://schemas.microsoft.com/office/drawing/2014/main" id="{99A2F123-F12C-4D83-BCB9-5F07E539C01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79726" y="1072355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202" fill="hold"/>
                                        <p:tgtEl>
                                          <p:spTgt spid="25"/>
                                        </p:tgtEl>
                                      </p:cBhvr>
                                    </p:cmd>
                                  </p:childTnLst>
                                </p:cTn>
                              </p:par>
                              <p:par>
                                <p:cTn id="7" presetID="2" presetClass="entr" presetSubtype="4"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additive="base">
                                        <p:cTn id="9" dur="500" fill="hold"/>
                                        <p:tgtEl>
                                          <p:spTgt spid="14"/>
                                        </p:tgtEl>
                                        <p:attrNameLst>
                                          <p:attrName>ppt_x</p:attrName>
                                        </p:attrNameLst>
                                      </p:cBhvr>
                                      <p:tavLst>
                                        <p:tav tm="0">
                                          <p:val>
                                            <p:strVal val="#ppt_x"/>
                                          </p:val>
                                        </p:tav>
                                        <p:tav tm="100000">
                                          <p:val>
                                            <p:strVal val="#ppt_x"/>
                                          </p:val>
                                        </p:tav>
                                      </p:tavLst>
                                    </p:anim>
                                    <p:anim calcmode="lin" valueType="num">
                                      <p:cBhvr additive="base">
                                        <p:cTn id="10" dur="500" fill="hold"/>
                                        <p:tgtEl>
                                          <p:spTgt spid="14"/>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2" presetClass="entr" presetSubtype="2"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3"/>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5" restart="whenNotActive" fill="hold" evtFilter="cancelBubble" nodeType="interactiveSeq">
                <p:stCondLst>
                  <p:cond evt="onClick" delay="0">
                    <p:tgtEl>
                      <p:spTgt spid="2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audio>
              <p:cMediaNode vol="80000" showWhenStopped="0">
                <p:cTn id="65" repeatCount="indefinite" fill="hold" display="0">
                  <p:stCondLst>
                    <p:cond delay="indefinite"/>
                  </p:stCondLst>
                  <p:endCondLst>
                    <p:cond evt="onStopAudio" delay="0">
                      <p:tgtEl>
                        <p:sldTgt/>
                      </p:tgtEl>
                    </p:cond>
                  </p:endCondLst>
                </p:cTn>
                <p:tgtEl>
                  <p:spTgt spid="25"/>
                </p:tgtEl>
              </p:cMediaNode>
            </p:audio>
          </p:childTnLst>
        </p:cTn>
      </p:par>
    </p:tnLst>
    <p:bldLst>
      <p:bldP spid="16" grpId="0" animBg="1"/>
      <p:bldP spid="17" grpId="0" animBg="1"/>
      <p:bldP spid="18" grpId="0" animBg="1"/>
      <p:bldP spid="19" grpId="0"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H="1">
            <a:off x="-709137" y="-690642"/>
            <a:ext cx="3751768" cy="3438683"/>
          </a:xfrm>
          <a:custGeom>
            <a:avLst/>
            <a:gdLst/>
            <a:ahLst/>
            <a:cxnLst/>
            <a:rect l="l" t="t" r="r" b="b"/>
            <a:pathLst>
              <a:path w="3751768" h="3438683">
                <a:moveTo>
                  <a:pt x="3751768" y="0"/>
                </a:moveTo>
                <a:lnTo>
                  <a:pt x="0" y="0"/>
                </a:lnTo>
                <a:lnTo>
                  <a:pt x="0" y="3438684"/>
                </a:lnTo>
                <a:lnTo>
                  <a:pt x="3751768" y="3438684"/>
                </a:lnTo>
                <a:lnTo>
                  <a:pt x="3751768" y="0"/>
                </a:lnTo>
                <a:close/>
              </a:path>
            </a:pathLst>
          </a:custGeom>
          <a:blipFill>
            <a:blip r:embed="rId4">
              <a:extLst>
                <a:ext uri="{96DAC541-7B7A-43D3-8B79-37D633B846F1}">
                  <asvg:svgBlip xmlns:asvg="http://schemas.microsoft.com/office/drawing/2016/SVG/main" r:embed="rId5"/>
                </a:ext>
              </a:extLst>
            </a:blip>
            <a:stretch>
              <a:fillRect r="-172487"/>
            </a:stretch>
          </a:blipFill>
        </p:spPr>
        <p:txBody>
          <a:bodyPr/>
          <a:lstStyle/>
          <a:p>
            <a:endParaRPr lang="en-US"/>
          </a:p>
        </p:txBody>
      </p:sp>
      <p:sp>
        <p:nvSpPr>
          <p:cNvPr id="9" name="Freeform 9"/>
          <p:cNvSpPr/>
          <p:nvPr/>
        </p:nvSpPr>
        <p:spPr>
          <a:xfrm flipH="1">
            <a:off x="15241842" y="0"/>
            <a:ext cx="2017458" cy="1849102"/>
          </a:xfrm>
          <a:custGeom>
            <a:avLst/>
            <a:gdLst/>
            <a:ahLst/>
            <a:cxnLst/>
            <a:rect l="l" t="t" r="r" b="b"/>
            <a:pathLst>
              <a:path w="2017458" h="1849102">
                <a:moveTo>
                  <a:pt x="2017458" y="0"/>
                </a:moveTo>
                <a:lnTo>
                  <a:pt x="0" y="0"/>
                </a:lnTo>
                <a:lnTo>
                  <a:pt x="0" y="1849102"/>
                </a:lnTo>
                <a:lnTo>
                  <a:pt x="2017458" y="1849102"/>
                </a:lnTo>
                <a:lnTo>
                  <a:pt x="2017458" y="0"/>
                </a:lnTo>
                <a:close/>
              </a:path>
            </a:pathLst>
          </a:custGeom>
          <a:blipFill>
            <a:blip r:embed="rId4">
              <a:extLst>
                <a:ext uri="{96DAC541-7B7A-43D3-8B79-37D633B846F1}">
                  <asvg:svgBlip xmlns:asvg="http://schemas.microsoft.com/office/drawing/2016/SVG/main" r:embed="rId5"/>
                </a:ext>
              </a:extLst>
            </a:blip>
            <a:stretch>
              <a:fillRect r="-172487"/>
            </a:stretch>
          </a:blipFill>
        </p:spPr>
        <p:txBody>
          <a:bodyPr/>
          <a:lstStyle/>
          <a:p>
            <a:endParaRPr lang="en-US"/>
          </a:p>
        </p:txBody>
      </p:sp>
      <p:sp>
        <p:nvSpPr>
          <p:cNvPr id="13" name="TextBox 13"/>
          <p:cNvSpPr txBox="1"/>
          <p:nvPr/>
        </p:nvSpPr>
        <p:spPr>
          <a:xfrm>
            <a:off x="4453835" y="723900"/>
            <a:ext cx="9408985" cy="890180"/>
          </a:xfrm>
          <a:prstGeom prst="rect">
            <a:avLst/>
          </a:prstGeom>
        </p:spPr>
        <p:txBody>
          <a:bodyPr lIns="0" tIns="0" rIns="0" bIns="0" rtlCol="0" anchor="t">
            <a:spAutoFit/>
          </a:bodyPr>
          <a:lstStyle/>
          <a:p>
            <a:pPr algn="ctr">
              <a:lnSpc>
                <a:spcPct val="150000"/>
              </a:lnSpc>
            </a:pPr>
            <a:r>
              <a:rPr lang="vi-VN" sz="4400" b="1" dirty="0" err="1">
                <a:solidFill>
                  <a:srgbClr val="C00000"/>
                </a:solidFill>
                <a:effectLst/>
                <a:ea typeface="Calibri" panose="020F0502020204030204" pitchFamily="34" charset="0"/>
                <a:cs typeface="Times New Roman" panose="02020603050405020304" pitchFamily="18" charset="0"/>
              </a:rPr>
              <a:t>Hoạt</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động</a:t>
            </a:r>
            <a:r>
              <a:rPr lang="vi-VN" sz="4400" b="1" dirty="0">
                <a:solidFill>
                  <a:srgbClr val="C00000"/>
                </a:solidFill>
                <a:effectLst/>
                <a:ea typeface="Calibri" panose="020F0502020204030204" pitchFamily="34" charset="0"/>
                <a:cs typeface="Times New Roman" panose="02020603050405020304" pitchFamily="18" charset="0"/>
              </a:rPr>
              <a:t> 2: </a:t>
            </a:r>
            <a:r>
              <a:rPr lang="vi-VN" sz="4400" b="1" dirty="0" err="1">
                <a:solidFill>
                  <a:srgbClr val="C00000"/>
                </a:solidFill>
                <a:effectLst/>
                <a:ea typeface="Calibri" panose="020F0502020204030204" pitchFamily="34" charset="0"/>
                <a:cs typeface="Times New Roman" panose="02020603050405020304" pitchFamily="18" charset="0"/>
              </a:rPr>
              <a:t>Đọc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hiểu</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và</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luyện</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tập</a:t>
            </a:r>
            <a:endParaRPr lang="vi-VN" sz="4400" dirty="0">
              <a:solidFill>
                <a:srgbClr val="C00000"/>
              </a:solidFill>
              <a:effectLst/>
              <a:ea typeface="Calibri" panose="020F0502020204030204" pitchFamily="34" charset="0"/>
              <a:cs typeface="Times New Roman" panose="02020603050405020304" pitchFamily="18" charset="0"/>
            </a:endParaRPr>
          </a:p>
        </p:txBody>
      </p:sp>
      <p:pic>
        <p:nvPicPr>
          <p:cNvPr id="5" name="Picture 4" descr="A person and child planting plants&#10;&#10;Description automatically generated">
            <a:extLst>
              <a:ext uri="{FF2B5EF4-FFF2-40B4-BE49-F238E27FC236}">
                <a16:creationId xmlns:a16="http://schemas.microsoft.com/office/drawing/2014/main" id="{2BCABEE2-81A5-7D82-CD82-EF6A128710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605" t="22007" r="6590" b="19137"/>
          <a:stretch/>
        </p:blipFill>
        <p:spPr>
          <a:xfrm>
            <a:off x="14815863" y="2232681"/>
            <a:ext cx="2971800" cy="2321989"/>
          </a:xfrm>
          <a:prstGeom prst="rect">
            <a:avLst/>
          </a:prstGeom>
          <a:ln>
            <a:noFill/>
          </a:ln>
          <a:effectLst>
            <a:softEdge rad="112500"/>
          </a:effectLst>
        </p:spPr>
      </p:pic>
      <p:sp>
        <p:nvSpPr>
          <p:cNvPr id="8" name="TextBox 7">
            <a:extLst>
              <a:ext uri="{FF2B5EF4-FFF2-40B4-BE49-F238E27FC236}">
                <a16:creationId xmlns:a16="http://schemas.microsoft.com/office/drawing/2014/main" id="{E6139989-D483-E556-7EEA-A2F7F5D1E9AA}"/>
              </a:ext>
            </a:extLst>
          </p:cNvPr>
          <p:cNvSpPr txBox="1"/>
          <p:nvPr/>
        </p:nvSpPr>
        <p:spPr>
          <a:xfrm>
            <a:off x="301720" y="3543300"/>
            <a:ext cx="17765373" cy="548919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Vườn rau trong nhà</a:t>
            </a:r>
          </a:p>
          <a:p>
            <a:pPr algn="just">
              <a:lnSpc>
                <a:spcPct val="150000"/>
              </a:lnSpc>
            </a:pPr>
            <a:r>
              <a:rPr lang="en-US" sz="3400" b="0" i="0">
                <a:effectLst/>
                <a:latin typeface="Arial" panose="020B0604020202020204" pitchFamily="34" charset="0"/>
                <a:cs typeface="Arial" panose="020B0604020202020204" pitchFamily="34" charset="0"/>
              </a:rPr>
              <a:t>	Nếu nhà bạn không có vườn, bạn có thể trồng rau trong nhà.</a:t>
            </a:r>
            <a:r>
              <a:rPr lang="en-US" sz="3400">
                <a:latin typeface="Arial" panose="020B0604020202020204" pitchFamily="34" charset="0"/>
                <a:cs typeface="Arial" panose="020B0604020202020204" pitchFamily="34" charset="0"/>
              </a:rPr>
              <a:t> Cách làm như sau:</a:t>
            </a:r>
          </a:p>
          <a:p>
            <a:pPr algn="just">
              <a:lnSpc>
                <a:spcPct val="150000"/>
              </a:lnSpc>
            </a:pPr>
            <a:r>
              <a:rPr lang="en-US" sz="3400" b="0" i="0">
                <a:effectLst/>
                <a:latin typeface="Arial" panose="020B0604020202020204" pitchFamily="34" charset="0"/>
                <a:cs typeface="Arial" panose="020B0604020202020204" pitchFamily="34" charset="0"/>
              </a:rPr>
              <a:t>- Bạn đi chợ và mua những loại cây rau dễ trồng như hành, tỏi, cải thìa, cần tây, rau mùi,…</a:t>
            </a:r>
          </a:p>
          <a:p>
            <a:pPr algn="just">
              <a:lnSpc>
                <a:spcPct val="150000"/>
              </a:lnSpc>
            </a:pPr>
            <a:r>
              <a:rPr lang="en-US" sz="3400" b="0" i="0">
                <a:effectLst/>
                <a:latin typeface="Arial" panose="020B0604020202020204" pitchFamily="34" charset="0"/>
                <a:cs typeface="Arial" panose="020B0604020202020204" pitchFamily="34" charset="0"/>
              </a:rPr>
              <a:t>- Bạn lấy phần gốc cây rau, cho vào li, bình, vỏ hộp hay chậu nhỏ, rồi cho một ít nước vào.</a:t>
            </a:r>
          </a:p>
          <a:p>
            <a:pPr algn="just">
              <a:lnSpc>
                <a:spcPct val="150000"/>
              </a:lnSpc>
            </a:pPr>
            <a:r>
              <a:rPr lang="en-US" sz="3400">
                <a:latin typeface="Arial" panose="020B0604020202020204" pitchFamily="34" charset="0"/>
                <a:cs typeface="Arial" panose="020B0604020202020204" pitchFamily="34" charset="0"/>
              </a:rPr>
              <a:t>- Khi cây rau mọc rễ hoặc lên chồi non, bạn mang ra trồng trong chậu có đất.</a:t>
            </a:r>
          </a:p>
          <a:p>
            <a:pPr algn="just">
              <a:lnSpc>
                <a:spcPct val="150000"/>
              </a:lnSpc>
            </a:pPr>
            <a:r>
              <a:rPr lang="en-US" sz="3400" b="0" i="0">
                <a:effectLst/>
                <a:latin typeface="Arial" panose="020B0604020202020204" pitchFamily="34" charset="0"/>
                <a:cs typeface="Arial" panose="020B0604020202020204" pitchFamily="34" charset="0"/>
              </a:rPr>
              <a:t>	Như vậy, bạn đã có một chậu cây mà không cần phải mua hạt giống.</a:t>
            </a:r>
          </a:p>
          <a:p>
            <a:pPr algn="r">
              <a:lnSpc>
                <a:spcPct val="150000"/>
              </a:lnSpc>
            </a:pPr>
            <a:r>
              <a:rPr lang="en-US" sz="3400">
                <a:latin typeface="Arial" panose="020B0604020202020204" pitchFamily="34" charset="0"/>
                <a:cs typeface="Arial" panose="020B0604020202020204" pitchFamily="34" charset="0"/>
              </a:rPr>
              <a:t>Theo PHƯỚC MỸ</a:t>
            </a:r>
            <a:endParaRPr lang="en-US" sz="3400" b="0" i="0">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2D9ED6F-7EB6-D0A1-C7E5-6E163B4C4D6B}"/>
              </a:ext>
            </a:extLst>
          </p:cNvPr>
          <p:cNvSpPr txBox="1"/>
          <p:nvPr/>
        </p:nvSpPr>
        <p:spPr>
          <a:xfrm>
            <a:off x="1166747" y="2573002"/>
            <a:ext cx="12725400" cy="820674"/>
          </a:xfrm>
          <a:prstGeom prst="rect">
            <a:avLst/>
          </a:prstGeom>
          <a:noFill/>
        </p:spPr>
        <p:txBody>
          <a:bodyPr wrap="square" rtlCol="0">
            <a:spAutoFit/>
          </a:bodyPr>
          <a:lstStyle/>
          <a:p>
            <a:pPr>
              <a:lnSpc>
                <a:spcPct val="150000"/>
              </a:lnSpc>
            </a:pPr>
            <a:r>
              <a:rPr lang="vi-VN" sz="3600" b="1" dirty="0" err="1"/>
              <a:t>Đọc</a:t>
            </a:r>
            <a:r>
              <a:rPr lang="vi-VN" sz="3600" b="1" dirty="0"/>
              <a:t> </a:t>
            </a:r>
            <a:r>
              <a:rPr lang="vi-VN" sz="3600" b="1" dirty="0" err="1"/>
              <a:t>bài</a:t>
            </a:r>
            <a:r>
              <a:rPr lang="vi-VN" sz="3600" b="1" dirty="0"/>
              <a:t> </a:t>
            </a:r>
            <a:r>
              <a:rPr lang="vi-VN" sz="3600" b="1" dirty="0" err="1"/>
              <a:t>đọc</a:t>
            </a:r>
            <a:r>
              <a:rPr lang="vi-VN" sz="3600" b="1" dirty="0"/>
              <a:t> </a:t>
            </a:r>
            <a:r>
              <a:rPr lang="vi-VN" sz="3600" b="1" i="1" dirty="0" err="1"/>
              <a:t>Vườn</a:t>
            </a:r>
            <a:r>
              <a:rPr lang="vi-VN" sz="3600" b="1" i="1" dirty="0"/>
              <a:t> rau </a:t>
            </a:r>
            <a:r>
              <a:rPr lang="vi-VN" sz="3600" b="1" i="1"/>
              <a:t>trong nhà</a:t>
            </a:r>
            <a:endParaRPr lang="vi-VN" sz="3600" b="1" dirty="0"/>
          </a:p>
        </p:txBody>
      </p:sp>
    </p:spTree>
    <p:extLst>
      <p:ext uri="{BB962C8B-B14F-4D97-AF65-F5344CB8AC3E}">
        <p14:creationId xmlns:p14="http://schemas.microsoft.com/office/powerpoint/2010/main" val="343746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3" descr="A person and child planting plants&#10;&#10;Description automatically generated">
            <a:extLst>
              <a:ext uri="{FF2B5EF4-FFF2-40B4-BE49-F238E27FC236}">
                <a16:creationId xmlns:a16="http://schemas.microsoft.com/office/drawing/2014/main" id="{7D4668D6-865A-7C85-BA9E-68F78C5C31E6}"/>
              </a:ext>
            </a:extLst>
          </p:cNvPr>
          <p:cNvPicPr>
            <a:picLocks noChangeAspect="1"/>
          </p:cNvPicPr>
          <p:nvPr/>
        </p:nvPicPr>
        <p:blipFill rotWithShape="1">
          <a:blip r:embed="rId4">
            <a:extLst>
              <a:ext uri="{28A0092B-C50C-407E-A947-70E740481C1C}">
                <a14:useLocalDpi xmlns:a14="http://schemas.microsoft.com/office/drawing/2010/main" val="0"/>
              </a:ext>
            </a:extLst>
          </a:blip>
          <a:srcRect l="47605" t="22007" r="6590" b="19137"/>
          <a:stretch/>
        </p:blipFill>
        <p:spPr>
          <a:xfrm>
            <a:off x="11579817" y="3152958"/>
            <a:ext cx="6052863" cy="4729350"/>
          </a:xfrm>
          <a:prstGeom prst="rect">
            <a:avLst/>
          </a:prstGeom>
          <a:ln>
            <a:noFill/>
          </a:ln>
          <a:effectLst>
            <a:softEdge rad="112500"/>
          </a:effectLst>
        </p:spPr>
      </p:pic>
      <p:sp>
        <p:nvSpPr>
          <p:cNvPr id="7" name="Freeform 7"/>
          <p:cNvSpPr/>
          <p:nvPr/>
        </p:nvSpPr>
        <p:spPr>
          <a:xfrm flipH="1">
            <a:off x="-709137" y="-690642"/>
            <a:ext cx="3751768" cy="3438683"/>
          </a:xfrm>
          <a:custGeom>
            <a:avLst/>
            <a:gdLst/>
            <a:ahLst/>
            <a:cxnLst/>
            <a:rect l="l" t="t" r="r" b="b"/>
            <a:pathLst>
              <a:path w="3751768" h="3438683">
                <a:moveTo>
                  <a:pt x="3751768" y="0"/>
                </a:moveTo>
                <a:lnTo>
                  <a:pt x="0" y="0"/>
                </a:lnTo>
                <a:lnTo>
                  <a:pt x="0" y="3438684"/>
                </a:lnTo>
                <a:lnTo>
                  <a:pt x="3751768" y="3438684"/>
                </a:lnTo>
                <a:lnTo>
                  <a:pt x="3751768" y="0"/>
                </a:lnTo>
                <a:close/>
              </a:path>
            </a:pathLst>
          </a:custGeom>
          <a:blipFill>
            <a:blip r:embed="rId5">
              <a:extLst>
                <a:ext uri="{96DAC541-7B7A-43D3-8B79-37D633B846F1}">
                  <asvg:svgBlip xmlns:asvg="http://schemas.microsoft.com/office/drawing/2016/SVG/main" r:embed="rId6"/>
                </a:ext>
              </a:extLst>
            </a:blip>
            <a:stretch>
              <a:fillRect r="-172487"/>
            </a:stretch>
          </a:blipFill>
        </p:spPr>
        <p:txBody>
          <a:bodyPr/>
          <a:lstStyle/>
          <a:p>
            <a:endParaRPr lang="en-US"/>
          </a:p>
        </p:txBody>
      </p:sp>
      <p:sp>
        <p:nvSpPr>
          <p:cNvPr id="9" name="Freeform 9"/>
          <p:cNvSpPr/>
          <p:nvPr/>
        </p:nvSpPr>
        <p:spPr>
          <a:xfrm flipH="1">
            <a:off x="15241842" y="0"/>
            <a:ext cx="2017458" cy="1849102"/>
          </a:xfrm>
          <a:custGeom>
            <a:avLst/>
            <a:gdLst/>
            <a:ahLst/>
            <a:cxnLst/>
            <a:rect l="l" t="t" r="r" b="b"/>
            <a:pathLst>
              <a:path w="2017458" h="1849102">
                <a:moveTo>
                  <a:pt x="2017458" y="0"/>
                </a:moveTo>
                <a:lnTo>
                  <a:pt x="0" y="0"/>
                </a:lnTo>
                <a:lnTo>
                  <a:pt x="0" y="1849102"/>
                </a:lnTo>
                <a:lnTo>
                  <a:pt x="2017458" y="1849102"/>
                </a:lnTo>
                <a:lnTo>
                  <a:pt x="2017458" y="0"/>
                </a:lnTo>
                <a:close/>
              </a:path>
            </a:pathLst>
          </a:custGeom>
          <a:blipFill>
            <a:blip r:embed="rId5">
              <a:extLst>
                <a:ext uri="{96DAC541-7B7A-43D3-8B79-37D633B846F1}">
                  <asvg:svgBlip xmlns:asvg="http://schemas.microsoft.com/office/drawing/2016/SVG/main" r:embed="rId6"/>
                </a:ext>
              </a:extLst>
            </a:blip>
            <a:stretch>
              <a:fillRect r="-172487"/>
            </a:stretch>
          </a:blipFill>
        </p:spPr>
        <p:txBody>
          <a:bodyPr/>
          <a:lstStyle/>
          <a:p>
            <a:endParaRPr lang="en-US"/>
          </a:p>
        </p:txBody>
      </p:sp>
      <p:sp>
        <p:nvSpPr>
          <p:cNvPr id="13" name="TextBox 13"/>
          <p:cNvSpPr txBox="1"/>
          <p:nvPr/>
        </p:nvSpPr>
        <p:spPr>
          <a:xfrm>
            <a:off x="4453835" y="723900"/>
            <a:ext cx="9408985" cy="890180"/>
          </a:xfrm>
          <a:prstGeom prst="rect">
            <a:avLst/>
          </a:prstGeom>
        </p:spPr>
        <p:txBody>
          <a:bodyPr lIns="0" tIns="0" rIns="0" bIns="0" rtlCol="0" anchor="t">
            <a:spAutoFit/>
          </a:bodyPr>
          <a:lstStyle/>
          <a:p>
            <a:pPr algn="ctr">
              <a:lnSpc>
                <a:spcPct val="150000"/>
              </a:lnSpc>
            </a:pPr>
            <a:r>
              <a:rPr lang="vi-VN" sz="4400" b="1" dirty="0" err="1">
                <a:solidFill>
                  <a:srgbClr val="C00000"/>
                </a:solidFill>
                <a:effectLst/>
                <a:ea typeface="Calibri" panose="020F0502020204030204" pitchFamily="34" charset="0"/>
                <a:cs typeface="Times New Roman" panose="02020603050405020304" pitchFamily="18" charset="0"/>
              </a:rPr>
              <a:t>Hoạt</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động</a:t>
            </a:r>
            <a:r>
              <a:rPr lang="vi-VN" sz="4400" b="1" dirty="0">
                <a:solidFill>
                  <a:srgbClr val="C00000"/>
                </a:solidFill>
                <a:effectLst/>
                <a:ea typeface="Calibri" panose="020F0502020204030204" pitchFamily="34" charset="0"/>
                <a:cs typeface="Times New Roman" panose="02020603050405020304" pitchFamily="18" charset="0"/>
              </a:rPr>
              <a:t> 2: </a:t>
            </a:r>
            <a:r>
              <a:rPr lang="vi-VN" sz="4400" b="1" dirty="0" err="1">
                <a:solidFill>
                  <a:srgbClr val="C00000"/>
                </a:solidFill>
                <a:effectLst/>
                <a:ea typeface="Calibri" panose="020F0502020204030204" pitchFamily="34" charset="0"/>
                <a:cs typeface="Times New Roman" panose="02020603050405020304" pitchFamily="18" charset="0"/>
              </a:rPr>
              <a:t>Đọc</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hiểu</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và</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luyện</a:t>
            </a:r>
            <a:r>
              <a:rPr lang="vi-VN" sz="4400" b="1" dirty="0">
                <a:solidFill>
                  <a:srgbClr val="C00000"/>
                </a:solidFill>
                <a:effectLst/>
                <a:ea typeface="Calibri" panose="020F0502020204030204" pitchFamily="34" charset="0"/>
                <a:cs typeface="Times New Roman" panose="02020603050405020304" pitchFamily="18" charset="0"/>
              </a:rPr>
              <a:t> </a:t>
            </a:r>
            <a:r>
              <a:rPr lang="vi-VN" sz="4400" b="1" dirty="0" err="1">
                <a:solidFill>
                  <a:srgbClr val="C00000"/>
                </a:solidFill>
                <a:effectLst/>
                <a:ea typeface="Calibri" panose="020F0502020204030204" pitchFamily="34" charset="0"/>
                <a:cs typeface="Times New Roman" panose="02020603050405020304" pitchFamily="18" charset="0"/>
              </a:rPr>
              <a:t>tập</a:t>
            </a:r>
            <a:endParaRPr lang="vi-VN" sz="4400" dirty="0">
              <a:solidFill>
                <a:srgbClr val="C00000"/>
              </a:solidFill>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8B83E4D-35B7-4D10-8B37-8941BAD6D97D}"/>
              </a:ext>
            </a:extLst>
          </p:cNvPr>
          <p:cNvSpPr txBox="1"/>
          <p:nvPr/>
        </p:nvSpPr>
        <p:spPr>
          <a:xfrm>
            <a:off x="685800" y="2580622"/>
            <a:ext cx="12219191" cy="6637651"/>
          </a:xfrm>
          <a:prstGeom prst="rect">
            <a:avLst/>
          </a:prstGeom>
          <a:noFill/>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T</a:t>
            </a:r>
            <a:r>
              <a:rPr lang="vi-VN" sz="3600" b="1">
                <a:latin typeface="Arial" panose="020B0604020202020204" pitchFamily="34" charset="0"/>
                <a:cs typeface="Arial" panose="020B0604020202020204" pitchFamily="34" charset="0"/>
              </a:rPr>
              <a:t>rả </a:t>
            </a:r>
            <a:r>
              <a:rPr lang="vi-VN" sz="3600" b="1" dirty="0" err="1">
                <a:latin typeface="Arial" panose="020B0604020202020204" pitchFamily="34" charset="0"/>
                <a:cs typeface="Arial" panose="020B0604020202020204" pitchFamily="34" charset="0"/>
              </a:rPr>
              <a:t>lời</a:t>
            </a:r>
            <a:r>
              <a:rPr lang="vi-VN" sz="3600" b="1" dirty="0">
                <a:latin typeface="Arial" panose="020B0604020202020204" pitchFamily="34" charset="0"/>
                <a:cs typeface="Arial" panose="020B0604020202020204" pitchFamily="34" charset="0"/>
              </a:rPr>
              <a:t> </a:t>
            </a:r>
            <a:r>
              <a:rPr lang="vi-VN" sz="3600" b="1" dirty="0" err="1">
                <a:latin typeface="Arial" panose="020B0604020202020204" pitchFamily="34" charset="0"/>
                <a:cs typeface="Arial" panose="020B0604020202020204" pitchFamily="34" charset="0"/>
              </a:rPr>
              <a:t>các</a:t>
            </a:r>
            <a:r>
              <a:rPr lang="vi-VN" sz="3600" b="1" dirty="0">
                <a:latin typeface="Arial" panose="020B0604020202020204" pitchFamily="34" charset="0"/>
                <a:cs typeface="Arial" panose="020B0604020202020204" pitchFamily="34" charset="0"/>
              </a:rPr>
              <a:t> câu </a:t>
            </a:r>
            <a:r>
              <a:rPr lang="vi-VN" sz="3600" b="1" dirty="0" err="1">
                <a:latin typeface="Arial" panose="020B0604020202020204" pitchFamily="34" charset="0"/>
                <a:cs typeface="Arial" panose="020B0604020202020204" pitchFamily="34" charset="0"/>
              </a:rPr>
              <a:t>hỏi</a:t>
            </a:r>
            <a:r>
              <a:rPr lang="vi-VN" sz="3600" b="1" dirty="0">
                <a:latin typeface="Arial" panose="020B0604020202020204" pitchFamily="34" charset="0"/>
                <a:cs typeface="Arial" panose="020B0604020202020204" pitchFamily="34" charset="0"/>
              </a:rPr>
              <a:t>:</a:t>
            </a:r>
          </a:p>
          <a:p>
            <a:pPr algn="just">
              <a:lnSpc>
                <a:spcPct val="150000"/>
              </a:lnSpc>
            </a:pPr>
            <a:r>
              <a:rPr lang="vi-VN" sz="3600" b="1" i="0" dirty="0">
                <a:effectLst/>
                <a:latin typeface="Arial" panose="020B0604020202020204" pitchFamily="34" charset="0"/>
                <a:cs typeface="Arial" panose="020B0604020202020204" pitchFamily="34" charset="0"/>
              </a:rPr>
              <a:t>1.</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Tìm</a:t>
            </a:r>
            <a:r>
              <a:rPr lang="vi-VN" sz="3600" b="0" i="0" dirty="0">
                <a:effectLst/>
                <a:latin typeface="Arial" panose="020B0604020202020204" pitchFamily="34" charset="0"/>
                <a:cs typeface="Arial" panose="020B0604020202020204" pitchFamily="34" charset="0"/>
              </a:rPr>
              <a:t> trong </a:t>
            </a:r>
            <a:r>
              <a:rPr lang="vi-VN" sz="3600" b="0" i="0" dirty="0" err="1">
                <a:effectLst/>
                <a:latin typeface="Arial" panose="020B0604020202020204" pitchFamily="34" charset="0"/>
                <a:cs typeface="Arial" panose="020B0604020202020204" pitchFamily="34" charset="0"/>
              </a:rPr>
              <a:t>bài</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đọc</a:t>
            </a:r>
            <a:r>
              <a:rPr lang="vi-VN" sz="3600" b="0" i="0" dirty="0">
                <a:effectLst/>
                <a:latin typeface="Arial" panose="020B0604020202020204" pitchFamily="34" charset="0"/>
                <a:cs typeface="Arial" panose="020B0604020202020204" pitchFamily="34" charset="0"/>
              </a:rPr>
              <a:t> trên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danh </a:t>
            </a:r>
            <a:r>
              <a:rPr lang="vi-VN" sz="3600" b="0" i="0" dirty="0" err="1">
                <a:effectLst/>
                <a:latin typeface="Arial" panose="020B0604020202020204" pitchFamily="34" charset="0"/>
                <a:cs typeface="Arial" panose="020B0604020202020204" pitchFamily="34" charset="0"/>
              </a:rPr>
              <a:t>từ</a:t>
            </a:r>
            <a:r>
              <a:rPr lang="vi-VN" sz="3600" b="0" i="0" dirty="0">
                <a:effectLst/>
                <a:latin typeface="Arial" panose="020B0604020202020204" pitchFamily="34" charset="0"/>
                <a:cs typeface="Arial" panose="020B0604020202020204" pitchFamily="34" charset="0"/>
              </a:rPr>
              <a:t>:</a:t>
            </a:r>
          </a:p>
          <a:p>
            <a:pPr algn="just">
              <a:lnSpc>
                <a:spcPct val="150000"/>
              </a:lnSpc>
            </a:pPr>
            <a:r>
              <a:rPr lang="vi-VN" sz="3600" b="0" i="0" dirty="0">
                <a:effectLst/>
                <a:latin typeface="Arial" panose="020B0604020202020204" pitchFamily="34" charset="0"/>
                <a:cs typeface="Arial" panose="020B0604020202020204" pitchFamily="34" charset="0"/>
              </a:rPr>
              <a:t>a) </a:t>
            </a:r>
            <a:r>
              <a:rPr lang="vi-VN" sz="3600" b="0" i="0" dirty="0" err="1">
                <a:effectLst/>
                <a:latin typeface="Arial" panose="020B0604020202020204" pitchFamily="34" charset="0"/>
                <a:cs typeface="Arial" panose="020B0604020202020204" pitchFamily="34" charset="0"/>
              </a:rPr>
              <a:t>Chỉ</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loại</a:t>
            </a:r>
            <a:r>
              <a:rPr lang="vi-VN" sz="3600" b="0" i="0" dirty="0">
                <a:effectLst/>
                <a:latin typeface="Arial" panose="020B0604020202020204" pitchFamily="34" charset="0"/>
                <a:cs typeface="Arial" panose="020B0604020202020204" pitchFamily="34" charset="0"/>
              </a:rPr>
              <a:t> rau.</a:t>
            </a:r>
          </a:p>
          <a:p>
            <a:pPr algn="just">
              <a:lnSpc>
                <a:spcPct val="150000"/>
              </a:lnSpc>
            </a:pPr>
            <a:r>
              <a:rPr lang="vi-VN" sz="3600" b="0" i="0" dirty="0">
                <a:effectLst/>
                <a:latin typeface="Arial" panose="020B0604020202020204" pitchFamily="34" charset="0"/>
                <a:cs typeface="Arial" panose="020B0604020202020204" pitchFamily="34" charset="0"/>
              </a:rPr>
              <a:t>b) </a:t>
            </a:r>
            <a:r>
              <a:rPr lang="vi-VN" sz="3600" b="0" i="0" dirty="0" err="1">
                <a:effectLst/>
                <a:latin typeface="Arial" panose="020B0604020202020204" pitchFamily="34" charset="0"/>
                <a:cs typeface="Arial" panose="020B0604020202020204" pitchFamily="34" charset="0"/>
              </a:rPr>
              <a:t>Chỉ</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bộ</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phận</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của</a:t>
            </a:r>
            <a:r>
              <a:rPr lang="vi-VN" sz="3600" b="0" i="0" dirty="0">
                <a:effectLst/>
                <a:latin typeface="Arial" panose="020B0604020202020204" pitchFamily="34" charset="0"/>
                <a:cs typeface="Arial" panose="020B0604020202020204" pitchFamily="34" charset="0"/>
              </a:rPr>
              <a:t> cây rau.</a:t>
            </a:r>
          </a:p>
          <a:p>
            <a:pPr algn="just">
              <a:lnSpc>
                <a:spcPct val="150000"/>
              </a:lnSpc>
            </a:pPr>
            <a:r>
              <a:rPr lang="vi-VN" sz="3600" b="0" i="0" dirty="0">
                <a:effectLst/>
                <a:latin typeface="Arial" panose="020B0604020202020204" pitchFamily="34" charset="0"/>
                <a:cs typeface="Arial" panose="020B0604020202020204" pitchFamily="34" charset="0"/>
              </a:rPr>
              <a:t>c) </a:t>
            </a:r>
            <a:r>
              <a:rPr lang="vi-VN" sz="3600" b="0" i="0" dirty="0" err="1">
                <a:effectLst/>
                <a:latin typeface="Arial" panose="020B0604020202020204" pitchFamily="34" charset="0"/>
                <a:cs typeface="Arial" panose="020B0604020202020204" pitchFamily="34" charset="0"/>
              </a:rPr>
              <a:t>Chỉ</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vật</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có</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thể</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dùng</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để</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trồng</a:t>
            </a:r>
            <a:r>
              <a:rPr lang="vi-VN" sz="3600" b="0" i="0" dirty="0">
                <a:effectLst/>
                <a:latin typeface="Arial" panose="020B0604020202020204" pitchFamily="34" charset="0"/>
                <a:cs typeface="Arial" panose="020B0604020202020204" pitchFamily="34" charset="0"/>
              </a:rPr>
              <a:t> rau.</a:t>
            </a:r>
          </a:p>
          <a:p>
            <a:pPr algn="just">
              <a:lnSpc>
                <a:spcPct val="150000"/>
              </a:lnSpc>
            </a:pPr>
            <a:r>
              <a:rPr lang="vi-VN" sz="3600" b="1" i="0" dirty="0">
                <a:effectLst/>
                <a:latin typeface="Arial" panose="020B0604020202020204" pitchFamily="34" charset="0"/>
                <a:cs typeface="Arial" panose="020B0604020202020204" pitchFamily="34" charset="0"/>
              </a:rPr>
              <a:t>2.</a:t>
            </a:r>
            <a:r>
              <a:rPr lang="vi-VN" sz="3600" b="0" i="0" dirty="0">
                <a:effectLst/>
                <a:latin typeface="Arial" panose="020B0604020202020204" pitchFamily="34" charset="0"/>
                <a:cs typeface="Arial" panose="020B0604020202020204" pitchFamily="34" charset="0"/>
              </a:rPr>
              <a:t> Trong </a:t>
            </a:r>
            <a:r>
              <a:rPr lang="vi-VN" sz="3600" b="0" i="0" dirty="0" err="1">
                <a:effectLst/>
                <a:latin typeface="Arial" panose="020B0604020202020204" pitchFamily="34" charset="0"/>
                <a:cs typeface="Arial" panose="020B0604020202020204" pitchFamily="34" charset="0"/>
              </a:rPr>
              <a:t>bài</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đọc</a:t>
            </a:r>
            <a:r>
              <a:rPr lang="vi-VN" sz="3600" b="0" i="0" dirty="0">
                <a:effectLst/>
                <a:latin typeface="Arial" panose="020B0604020202020204" pitchFamily="34" charset="0"/>
                <a:cs typeface="Arial" panose="020B0604020202020204" pitchFamily="34" charset="0"/>
              </a:rPr>
              <a:t> trên, </a:t>
            </a:r>
            <a:r>
              <a:rPr lang="vi-VN" sz="3600" b="0" i="0" dirty="0" err="1">
                <a:effectLst/>
                <a:latin typeface="Arial" panose="020B0604020202020204" pitchFamily="34" charset="0"/>
                <a:cs typeface="Arial" panose="020B0604020202020204" pitchFamily="34" charset="0"/>
              </a:rPr>
              <a:t>các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dấu</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gạch</a:t>
            </a:r>
            <a:r>
              <a:rPr lang="vi-VN" sz="3600" b="0" i="0" dirty="0">
                <a:effectLst/>
                <a:latin typeface="Arial" panose="020B0604020202020204" pitchFamily="34" charset="0"/>
                <a:cs typeface="Arial" panose="020B0604020202020204" pitchFamily="34" charset="0"/>
              </a:rPr>
              <a:t> ngang </a:t>
            </a:r>
            <a:r>
              <a:rPr lang="vi-VN" sz="3600" b="0" i="0" dirty="0" err="1">
                <a:effectLst/>
                <a:latin typeface="Arial" panose="020B0604020202020204" pitchFamily="34" charset="0"/>
                <a:cs typeface="Arial" panose="020B0604020202020204" pitchFamily="34" charset="0"/>
              </a:rPr>
              <a:t>có</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tác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dụng</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gì</a:t>
            </a:r>
            <a:r>
              <a:rPr lang="vi-VN" sz="3600" b="0" i="0" dirty="0">
                <a:effectLst/>
                <a:latin typeface="Arial" panose="020B0604020202020204" pitchFamily="34" charset="0"/>
                <a:cs typeface="Arial" panose="020B0604020202020204" pitchFamily="34" charset="0"/>
              </a:rPr>
              <a:t>?</a:t>
            </a:r>
          </a:p>
          <a:p>
            <a:pPr algn="just">
              <a:lnSpc>
                <a:spcPct val="150000"/>
              </a:lnSpc>
            </a:pPr>
            <a:r>
              <a:rPr lang="vi-VN" sz="3600" b="1" i="0" dirty="0">
                <a:effectLst/>
                <a:latin typeface="Arial" panose="020B0604020202020204" pitchFamily="34" charset="0"/>
                <a:cs typeface="Arial" panose="020B0604020202020204" pitchFamily="34" charset="0"/>
              </a:rPr>
              <a:t>3.</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Viết</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đoạn</a:t>
            </a:r>
            <a:r>
              <a:rPr lang="vi-VN" sz="3600" b="0" i="0" dirty="0">
                <a:effectLst/>
                <a:latin typeface="Arial" panose="020B0604020202020204" pitchFamily="34" charset="0"/>
                <a:cs typeface="Arial" panose="020B0604020202020204" pitchFamily="34" charset="0"/>
              </a:rPr>
              <a:t> văn </a:t>
            </a:r>
            <a:r>
              <a:rPr lang="vi-VN" sz="3600" b="0" i="0" dirty="0" err="1">
                <a:effectLst/>
                <a:latin typeface="Arial" panose="020B0604020202020204" pitchFamily="34" charset="0"/>
                <a:cs typeface="Arial" panose="020B0604020202020204" pitchFamily="34" charset="0"/>
              </a:rPr>
              <a:t>ngắn</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về</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một</a:t>
            </a:r>
            <a:r>
              <a:rPr lang="vi-VN" sz="3600" b="0" i="0" dirty="0">
                <a:effectLst/>
                <a:latin typeface="Arial" panose="020B0604020202020204" pitchFamily="34" charset="0"/>
                <a:cs typeface="Arial" panose="020B0604020202020204" pitchFamily="34" charset="0"/>
              </a:rPr>
              <a:t> cây rau (</a:t>
            </a:r>
            <a:r>
              <a:rPr lang="vi-VN" sz="3600" b="0" i="0" dirty="0" err="1">
                <a:effectLst/>
                <a:latin typeface="Arial" panose="020B0604020202020204" pitchFamily="34" charset="0"/>
                <a:cs typeface="Arial" panose="020B0604020202020204" pitchFamily="34" charset="0"/>
              </a:rPr>
              <a:t>hoặc</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món</a:t>
            </a:r>
            <a:r>
              <a:rPr lang="vi-VN" sz="3600" b="0" i="0" dirty="0">
                <a:effectLst/>
                <a:latin typeface="Arial" panose="020B0604020202020204" pitchFamily="34" charset="0"/>
                <a:cs typeface="Arial" panose="020B0604020202020204" pitchFamily="34" charset="0"/>
              </a:rPr>
              <a:t> ăn) em </a:t>
            </a:r>
            <a:r>
              <a:rPr lang="vi-VN" sz="3600" b="0" i="0" dirty="0" err="1">
                <a:effectLst/>
                <a:latin typeface="Arial" panose="020B0604020202020204" pitchFamily="34" charset="0"/>
                <a:cs typeface="Arial" panose="020B0604020202020204" pitchFamily="34" charset="0"/>
              </a:rPr>
              <a:t>thích</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Gạch</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dưới</a:t>
            </a:r>
            <a:r>
              <a:rPr lang="vi-VN" sz="3600" b="0" i="0" dirty="0">
                <a:effectLst/>
                <a:latin typeface="Arial" panose="020B0604020202020204" pitchFamily="34" charset="0"/>
                <a:cs typeface="Arial" panose="020B0604020202020204" pitchFamily="34" charset="0"/>
              </a:rPr>
              <a:t> </a:t>
            </a:r>
            <a:r>
              <a:rPr lang="vi-VN" sz="3600" b="0" i="0" dirty="0" err="1">
                <a:effectLst/>
                <a:latin typeface="Arial" panose="020B0604020202020204" pitchFamily="34" charset="0"/>
                <a:cs typeface="Arial" panose="020B0604020202020204" pitchFamily="34" charset="0"/>
              </a:rPr>
              <a:t>một</a:t>
            </a:r>
            <a:r>
              <a:rPr lang="vi-VN" sz="3600" b="0" i="0" dirty="0">
                <a:effectLst/>
                <a:latin typeface="Arial" panose="020B0604020202020204" pitchFamily="34" charset="0"/>
                <a:cs typeface="Arial" panose="020B0604020202020204" pitchFamily="34" charset="0"/>
              </a:rPr>
              <a:t> danh </a:t>
            </a:r>
            <a:r>
              <a:rPr lang="vi-VN" sz="3600" b="0" i="0" dirty="0" err="1">
                <a:effectLst/>
                <a:latin typeface="Arial" panose="020B0604020202020204" pitchFamily="34" charset="0"/>
                <a:cs typeface="Arial" panose="020B0604020202020204" pitchFamily="34" charset="0"/>
              </a:rPr>
              <a:t>từ</a:t>
            </a:r>
            <a:r>
              <a:rPr lang="vi-VN" sz="3600" b="0" i="0" dirty="0">
                <a:effectLst/>
                <a:latin typeface="Arial" panose="020B0604020202020204" pitchFamily="34" charset="0"/>
                <a:cs typeface="Arial" panose="020B0604020202020204" pitchFamily="34" charset="0"/>
              </a:rPr>
              <a:t> trong </a:t>
            </a:r>
            <a:r>
              <a:rPr lang="vi-VN" sz="3600" b="0" i="0" dirty="0" err="1">
                <a:effectLst/>
                <a:latin typeface="Arial" panose="020B0604020202020204" pitchFamily="34" charset="0"/>
                <a:cs typeface="Arial" panose="020B0604020202020204" pitchFamily="34" charset="0"/>
              </a:rPr>
              <a:t>đoạn</a:t>
            </a:r>
            <a:r>
              <a:rPr lang="vi-VN" sz="3600" b="0" i="0" dirty="0">
                <a:effectLst/>
                <a:latin typeface="Arial" panose="020B0604020202020204" pitchFamily="34" charset="0"/>
                <a:cs typeface="Arial" panose="020B0604020202020204" pitchFamily="34" charset="0"/>
              </a:rPr>
              <a:t> văn </a:t>
            </a:r>
            <a:r>
              <a:rPr lang="vi-VN" sz="3600" b="0" i="0" dirty="0" err="1">
                <a:effectLst/>
                <a:latin typeface="Arial" panose="020B0604020202020204" pitchFamily="34" charset="0"/>
                <a:cs typeface="Arial" panose="020B0604020202020204" pitchFamily="34" charset="0"/>
              </a:rPr>
              <a:t>đó</a:t>
            </a:r>
            <a:r>
              <a:rPr lang="vi-VN" sz="3600" b="0" i="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7733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4453835" y="723900"/>
            <a:ext cx="9408985" cy="906338"/>
          </a:xfrm>
          <a:prstGeom prst="rect">
            <a:avLst/>
          </a:prstGeom>
        </p:spPr>
        <p:txBody>
          <a:bodyPr lIns="0" tIns="0" rIns="0" bIns="0" rtlCol="0" anchor="t">
            <a:spAutoFit/>
          </a:bodyPr>
          <a:lstStyle/>
          <a:p>
            <a:pPr algn="ctr">
              <a:lnSpc>
                <a:spcPct val="150000"/>
              </a:lnSpc>
            </a:pP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Câu 1</a:t>
            </a:r>
            <a:endParaRPr lang="vi-VN"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5AFA998-1C94-22F5-52D5-A6E5E6931C53}"/>
              </a:ext>
            </a:extLst>
          </p:cNvPr>
          <p:cNvSpPr txBox="1"/>
          <p:nvPr/>
        </p:nvSpPr>
        <p:spPr>
          <a:xfrm>
            <a:off x="301720" y="2573002"/>
            <a:ext cx="17765373" cy="470436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Vườn rau trong nhà</a:t>
            </a:r>
          </a:p>
          <a:p>
            <a:pPr algn="just">
              <a:lnSpc>
                <a:spcPct val="150000"/>
              </a:lnSpc>
            </a:pPr>
            <a:r>
              <a:rPr lang="en-US" sz="3400" b="0" i="0">
                <a:effectLst/>
                <a:latin typeface="Arial" panose="020B0604020202020204" pitchFamily="34" charset="0"/>
                <a:cs typeface="Arial" panose="020B0604020202020204" pitchFamily="34" charset="0"/>
              </a:rPr>
              <a:t>	Nếu nhà bạn không có vườn, bạn có thể trồng rau trong nhà.</a:t>
            </a:r>
            <a:r>
              <a:rPr lang="en-US" sz="3400">
                <a:latin typeface="Arial" panose="020B0604020202020204" pitchFamily="34" charset="0"/>
                <a:cs typeface="Arial" panose="020B0604020202020204" pitchFamily="34" charset="0"/>
              </a:rPr>
              <a:t> Cách làm như sau:</a:t>
            </a:r>
          </a:p>
          <a:p>
            <a:pPr algn="just">
              <a:lnSpc>
                <a:spcPct val="150000"/>
              </a:lnSpc>
            </a:pPr>
            <a:r>
              <a:rPr lang="en-US" sz="3400" b="0" i="0">
                <a:effectLst/>
                <a:latin typeface="Arial" panose="020B0604020202020204" pitchFamily="34" charset="0"/>
                <a:cs typeface="Arial" panose="020B0604020202020204" pitchFamily="34" charset="0"/>
              </a:rPr>
              <a:t>- Bạn đi chợ và mua những loại cây rau dễ trồng như hành, tỏi, cải thìa, cần tây, rau mùi,…</a:t>
            </a:r>
          </a:p>
          <a:p>
            <a:pPr algn="just">
              <a:lnSpc>
                <a:spcPct val="150000"/>
              </a:lnSpc>
            </a:pPr>
            <a:r>
              <a:rPr lang="en-US" sz="3400" b="0" i="0">
                <a:effectLst/>
                <a:latin typeface="Arial" panose="020B0604020202020204" pitchFamily="34" charset="0"/>
                <a:cs typeface="Arial" panose="020B0604020202020204" pitchFamily="34" charset="0"/>
              </a:rPr>
              <a:t>- Bạn lấy phần gốc cây rau, cho vào li, bình, vỏ hộp hay chậu nhỏ, rồi cho một ít nước vào.</a:t>
            </a:r>
          </a:p>
          <a:p>
            <a:pPr algn="just">
              <a:lnSpc>
                <a:spcPct val="150000"/>
              </a:lnSpc>
            </a:pPr>
            <a:r>
              <a:rPr lang="en-US" sz="3400">
                <a:latin typeface="Arial" panose="020B0604020202020204" pitchFamily="34" charset="0"/>
                <a:cs typeface="Arial" panose="020B0604020202020204" pitchFamily="34" charset="0"/>
              </a:rPr>
              <a:t>- Khi cây rau mọc rễ hoặc lên chồi non, bạn mang ra trồng trong chậu có đất.</a:t>
            </a:r>
          </a:p>
          <a:p>
            <a:pPr algn="just">
              <a:lnSpc>
                <a:spcPct val="150000"/>
              </a:lnSpc>
            </a:pPr>
            <a:r>
              <a:rPr lang="en-US" sz="3400" b="0" i="0">
                <a:effectLst/>
                <a:latin typeface="Arial" panose="020B0604020202020204" pitchFamily="34" charset="0"/>
                <a:cs typeface="Arial" panose="020B0604020202020204" pitchFamily="34" charset="0"/>
              </a:rPr>
              <a:t>	Như vậy, bạn đã có một chậu cây mà không cần phải mua hạt giống.</a:t>
            </a:r>
          </a:p>
        </p:txBody>
      </p:sp>
      <p:cxnSp>
        <p:nvCxnSpPr>
          <p:cNvPr id="7" name="Straight Connector 6">
            <a:extLst>
              <a:ext uri="{FF2B5EF4-FFF2-40B4-BE49-F238E27FC236}">
                <a16:creationId xmlns:a16="http://schemas.microsoft.com/office/drawing/2014/main" id="{6A87D2BC-88D5-3D5F-EDCC-4A3D7E5B0A81}"/>
              </a:ext>
            </a:extLst>
          </p:cNvPr>
          <p:cNvCxnSpPr>
            <a:cxnSpLocks/>
          </p:cNvCxnSpPr>
          <p:nvPr/>
        </p:nvCxnSpPr>
        <p:spPr>
          <a:xfrm>
            <a:off x="10668000" y="4838700"/>
            <a:ext cx="990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006D79-8FE4-5B8F-2F06-3285AA3E8F01}"/>
              </a:ext>
            </a:extLst>
          </p:cNvPr>
          <p:cNvCxnSpPr>
            <a:cxnSpLocks/>
          </p:cNvCxnSpPr>
          <p:nvPr/>
        </p:nvCxnSpPr>
        <p:spPr>
          <a:xfrm>
            <a:off x="11734800" y="48387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6D92AA-B4D6-9A1E-F2B2-58A8F564F1E6}"/>
              </a:ext>
            </a:extLst>
          </p:cNvPr>
          <p:cNvCxnSpPr>
            <a:cxnSpLocks/>
          </p:cNvCxnSpPr>
          <p:nvPr/>
        </p:nvCxnSpPr>
        <p:spPr>
          <a:xfrm>
            <a:off x="12573000" y="4838700"/>
            <a:ext cx="1447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63A479-F17E-78C1-F25B-A9456351DA4D}"/>
              </a:ext>
            </a:extLst>
          </p:cNvPr>
          <p:cNvCxnSpPr>
            <a:cxnSpLocks/>
          </p:cNvCxnSpPr>
          <p:nvPr/>
        </p:nvCxnSpPr>
        <p:spPr>
          <a:xfrm>
            <a:off x="14173200" y="4838700"/>
            <a:ext cx="1447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135216-0466-BEB2-6937-F1EF0F66DAF5}"/>
              </a:ext>
            </a:extLst>
          </p:cNvPr>
          <p:cNvCxnSpPr>
            <a:cxnSpLocks/>
          </p:cNvCxnSpPr>
          <p:nvPr/>
        </p:nvCxnSpPr>
        <p:spPr>
          <a:xfrm>
            <a:off x="15773400" y="4846320"/>
            <a:ext cx="1447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5A5124-583A-A858-6405-3C972F7D6C78}"/>
              </a:ext>
            </a:extLst>
          </p:cNvPr>
          <p:cNvCxnSpPr>
            <a:cxnSpLocks/>
          </p:cNvCxnSpPr>
          <p:nvPr/>
        </p:nvCxnSpPr>
        <p:spPr>
          <a:xfrm>
            <a:off x="3074812" y="5676900"/>
            <a:ext cx="103998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77E0ED-69A1-5AC9-5F94-3C10D9212012}"/>
              </a:ext>
            </a:extLst>
          </p:cNvPr>
          <p:cNvCxnSpPr>
            <a:cxnSpLocks/>
          </p:cNvCxnSpPr>
          <p:nvPr/>
        </p:nvCxnSpPr>
        <p:spPr>
          <a:xfrm>
            <a:off x="3810087" y="6362700"/>
            <a:ext cx="53331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CF64CC-C8AB-470C-AE25-3966CCD3EAF8}"/>
              </a:ext>
            </a:extLst>
          </p:cNvPr>
          <p:cNvCxnSpPr>
            <a:cxnSpLocks/>
          </p:cNvCxnSpPr>
          <p:nvPr/>
        </p:nvCxnSpPr>
        <p:spPr>
          <a:xfrm>
            <a:off x="6096000" y="6362700"/>
            <a:ext cx="16764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4B663D1-9F22-3692-4CE5-52778F6D8075}"/>
              </a:ext>
            </a:extLst>
          </p:cNvPr>
          <p:cNvCxnSpPr>
            <a:cxnSpLocks/>
          </p:cNvCxnSpPr>
          <p:nvPr/>
        </p:nvCxnSpPr>
        <p:spPr>
          <a:xfrm>
            <a:off x="7330440" y="5669280"/>
            <a:ext cx="36576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D99F9A-5DEE-A71D-BCA6-CE04EE01D8E4}"/>
              </a:ext>
            </a:extLst>
          </p:cNvPr>
          <p:cNvCxnSpPr>
            <a:cxnSpLocks/>
          </p:cNvCxnSpPr>
          <p:nvPr/>
        </p:nvCxnSpPr>
        <p:spPr>
          <a:xfrm>
            <a:off x="7772400" y="5669280"/>
            <a:ext cx="914400" cy="762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207CE4-0A52-2C9C-450F-0F07466CD8D5}"/>
              </a:ext>
            </a:extLst>
          </p:cNvPr>
          <p:cNvCxnSpPr>
            <a:cxnSpLocks/>
          </p:cNvCxnSpPr>
          <p:nvPr/>
        </p:nvCxnSpPr>
        <p:spPr>
          <a:xfrm>
            <a:off x="8839200" y="5669280"/>
            <a:ext cx="1371600" cy="762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5A5F95C-FB28-4A76-B447-5ECA4420E4D1}"/>
              </a:ext>
            </a:extLst>
          </p:cNvPr>
          <p:cNvCxnSpPr>
            <a:cxnSpLocks/>
          </p:cNvCxnSpPr>
          <p:nvPr/>
        </p:nvCxnSpPr>
        <p:spPr>
          <a:xfrm>
            <a:off x="11159526" y="5676900"/>
            <a:ext cx="179447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544C112-1A31-AC1F-61DC-A83461CFCFB2}"/>
              </a:ext>
            </a:extLst>
          </p:cNvPr>
          <p:cNvSpPr/>
          <p:nvPr/>
        </p:nvSpPr>
        <p:spPr>
          <a:xfrm>
            <a:off x="3486150" y="7408135"/>
            <a:ext cx="13449300" cy="2494298"/>
          </a:xfrm>
          <a:prstGeom prst="round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mj-lt"/>
              <a:buAutoNum type="alphaLcPeriod"/>
            </a:pPr>
            <a:r>
              <a:rPr lang="vi-VN" sz="3600">
                <a:solidFill>
                  <a:srgbClr val="000000"/>
                </a:solidFill>
                <a:effectLst/>
                <a:ea typeface="Calibri" panose="020F0502020204030204" pitchFamily="34" charset="0"/>
                <a:cs typeface="Times New Roman" panose="02020603050405020304" pitchFamily="18" charset="0"/>
              </a:rPr>
              <a:t>Chỉ các loại rau: </a:t>
            </a:r>
            <a:r>
              <a:rPr lang="vi-VN" sz="3600" i="1">
                <a:solidFill>
                  <a:srgbClr val="000000"/>
                </a:solidFill>
                <a:effectLst/>
                <a:ea typeface="Calibri" panose="020F0502020204030204" pitchFamily="34" charset="0"/>
                <a:cs typeface="Times New Roman" panose="02020603050405020304" pitchFamily="18" charset="0"/>
              </a:rPr>
              <a:t>hành, tỏi, cải thìa, cần tây, rau mùi.</a:t>
            </a:r>
            <a:endParaRPr lang="vi-VN" sz="3600" i="1">
              <a:effectLst/>
              <a:ea typeface="Calibri" panose="020F0502020204030204" pitchFamily="34" charset="0"/>
              <a:cs typeface="Times New Roman" panose="02020603050405020304" pitchFamily="18" charset="0"/>
            </a:endParaRPr>
          </a:p>
          <a:p>
            <a:pPr marL="742950" indent="-742950" algn="just">
              <a:lnSpc>
                <a:spcPct val="150000"/>
              </a:lnSpc>
              <a:buFont typeface="+mj-lt"/>
              <a:buAutoNum type="alphaLcPeriod"/>
            </a:pPr>
            <a:r>
              <a:rPr lang="vi-VN" sz="3600">
                <a:solidFill>
                  <a:srgbClr val="000000"/>
                </a:solidFill>
                <a:effectLst/>
                <a:ea typeface="Calibri" panose="020F0502020204030204" pitchFamily="34" charset="0"/>
                <a:cs typeface="Times New Roman" panose="02020603050405020304" pitchFamily="18" charset="0"/>
              </a:rPr>
              <a:t>Chỉ các bộ phận của cây rau: </a:t>
            </a:r>
            <a:r>
              <a:rPr lang="vi-VN" sz="3600" i="1">
                <a:solidFill>
                  <a:srgbClr val="000000"/>
                </a:solidFill>
                <a:effectLst/>
                <a:ea typeface="Calibri" panose="020F0502020204030204" pitchFamily="34" charset="0"/>
                <a:cs typeface="Times New Roman" panose="02020603050405020304" pitchFamily="18" charset="0"/>
              </a:rPr>
              <a:t>gốc, rễ, chồi.</a:t>
            </a:r>
            <a:endParaRPr lang="vi-VN" sz="3600" i="1">
              <a:effectLst/>
              <a:ea typeface="Calibri" panose="020F0502020204030204" pitchFamily="34" charset="0"/>
              <a:cs typeface="Times New Roman" panose="02020603050405020304" pitchFamily="18" charset="0"/>
            </a:endParaRPr>
          </a:p>
          <a:p>
            <a:pPr marL="742950" indent="-742950" algn="just">
              <a:lnSpc>
                <a:spcPct val="150000"/>
              </a:lnSpc>
              <a:buFont typeface="+mj-lt"/>
              <a:buAutoNum type="alphaLcPeriod"/>
            </a:pPr>
            <a:r>
              <a:rPr lang="vi-VN" sz="3600">
                <a:solidFill>
                  <a:srgbClr val="000000"/>
                </a:solidFill>
                <a:effectLst/>
                <a:ea typeface="Calibri" panose="020F0502020204030204" pitchFamily="34" charset="0"/>
                <a:cs typeface="Times New Roman" panose="02020603050405020304" pitchFamily="18" charset="0"/>
              </a:rPr>
              <a:t>Chỉ các vật có thể dùng để trồng rau: </a:t>
            </a:r>
            <a:r>
              <a:rPr lang="vi-VN" sz="3600" i="1">
                <a:solidFill>
                  <a:srgbClr val="000000"/>
                </a:solidFill>
                <a:effectLst/>
                <a:ea typeface="Calibri" panose="020F0502020204030204" pitchFamily="34" charset="0"/>
                <a:cs typeface="Times New Roman" panose="02020603050405020304" pitchFamily="18" charset="0"/>
              </a:rPr>
              <a:t>li, bình, vỏ hộp, chậu.</a:t>
            </a:r>
            <a:endParaRPr lang="en-US" sz="3600"/>
          </a:p>
        </p:txBody>
      </p:sp>
      <p:sp>
        <p:nvSpPr>
          <p:cNvPr id="35" name="Arrow: Notched Right 34">
            <a:extLst>
              <a:ext uri="{FF2B5EF4-FFF2-40B4-BE49-F238E27FC236}">
                <a16:creationId xmlns:a16="http://schemas.microsoft.com/office/drawing/2014/main" id="{BD708810-2C8B-C9B9-A9A8-E95C63AAA349}"/>
              </a:ext>
            </a:extLst>
          </p:cNvPr>
          <p:cNvSpPr/>
          <p:nvPr/>
        </p:nvSpPr>
        <p:spPr>
          <a:xfrm>
            <a:off x="1676400" y="7947679"/>
            <a:ext cx="1371600" cy="1094721"/>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642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par>
                                <p:cTn id="47" presetID="16" presetClass="entr" presetSubtype="21"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arn(inVertic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p:stCondLst>
                              <p:cond delay="500"/>
                            </p:stCondLst>
                            <p:childTnLst>
                              <p:par>
                                <p:cTn id="56" presetID="14" presetClass="entr" presetSubtype="1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FA8FC7C-ABB2-5737-2F09-139C9F8A61A0}"/>
              </a:ext>
            </a:extLst>
          </p:cNvPr>
          <p:cNvSpPr/>
          <p:nvPr/>
        </p:nvSpPr>
        <p:spPr>
          <a:xfrm>
            <a:off x="2667000" y="7604000"/>
            <a:ext cx="13487400" cy="1959100"/>
          </a:xfrm>
          <a:prstGeom prst="rect">
            <a:avLst/>
          </a:prstGeom>
          <a:solidFill>
            <a:schemeClr val="bg1"/>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spcAft>
                <a:spcPts val="1000"/>
              </a:spcAft>
              <a:buFont typeface="Arial" panose="020B0604020202020204" pitchFamily="34" charset="0"/>
              <a:buChar char="•"/>
            </a:pPr>
            <a:r>
              <a:rPr lang="vi-VN" sz="4000">
                <a:solidFill>
                  <a:srgbClr val="000000"/>
                </a:solidFill>
                <a:effectLst/>
                <a:ea typeface="Calibri" panose="020F0502020204030204" pitchFamily="34" charset="0"/>
              </a:rPr>
              <a:t>Tác giả của dấu gạch ngang: đánh dấu các ý trong một đoạn liệt kê.</a:t>
            </a:r>
            <a:endParaRPr lang="vi-VN" sz="4000" dirty="0">
              <a:effectLst/>
              <a:ea typeface="Calibri" panose="020F0502020204030204" pitchFamily="34" charset="0"/>
              <a:cs typeface="Times New Roman" panose="02020603050405020304" pitchFamily="18" charset="0"/>
            </a:endParaRPr>
          </a:p>
        </p:txBody>
      </p:sp>
      <p:sp>
        <p:nvSpPr>
          <p:cNvPr id="2" name="Freeform 2"/>
          <p:cNvSpPr/>
          <p:nvPr/>
        </p:nvSpPr>
        <p:spPr>
          <a:xfrm>
            <a:off x="3074812" y="397267"/>
            <a:ext cx="12219191" cy="1849102"/>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4453835" y="723900"/>
            <a:ext cx="9408985" cy="906338"/>
          </a:xfrm>
          <a:prstGeom prst="rect">
            <a:avLst/>
          </a:prstGeom>
        </p:spPr>
        <p:txBody>
          <a:bodyPr lIns="0" tIns="0" rIns="0" bIns="0" rtlCol="0" anchor="t">
            <a:spAutoFit/>
          </a:bodyPr>
          <a:lstStyle/>
          <a:p>
            <a:pPr algn="ctr">
              <a:lnSpc>
                <a:spcPct val="150000"/>
              </a:lnSpc>
            </a:pP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Câu 2</a:t>
            </a:r>
            <a:endParaRPr lang="vi-VN"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72DB4BE-B7ED-ECF5-F2A5-EB3B7C45F541}"/>
              </a:ext>
            </a:extLst>
          </p:cNvPr>
          <p:cNvSpPr txBox="1"/>
          <p:nvPr/>
        </p:nvSpPr>
        <p:spPr>
          <a:xfrm>
            <a:off x="301720" y="2573002"/>
            <a:ext cx="17765373" cy="4704365"/>
          </a:xfrm>
          <a:prstGeom prst="rect">
            <a:avLst/>
          </a:prstGeom>
          <a:noFill/>
        </p:spPr>
        <p:txBody>
          <a:bodyPr wrap="square">
            <a:spAutoFit/>
          </a:bodyPr>
          <a:lstStyle/>
          <a:p>
            <a:pPr algn="ctr">
              <a:lnSpc>
                <a:spcPct val="150000"/>
              </a:lnSpc>
            </a:pPr>
            <a:r>
              <a:rPr lang="en-US" sz="3400" b="1" i="0">
                <a:solidFill>
                  <a:srgbClr val="C00000"/>
                </a:solidFill>
                <a:effectLst/>
                <a:latin typeface="Arial" panose="020B0604020202020204" pitchFamily="34" charset="0"/>
                <a:cs typeface="Arial" panose="020B0604020202020204" pitchFamily="34" charset="0"/>
              </a:rPr>
              <a:t>Vườn rau trong nhà</a:t>
            </a:r>
          </a:p>
          <a:p>
            <a:pPr algn="just">
              <a:lnSpc>
                <a:spcPct val="150000"/>
              </a:lnSpc>
            </a:pPr>
            <a:r>
              <a:rPr lang="en-US" sz="3400" b="0" i="0">
                <a:effectLst/>
                <a:latin typeface="Arial" panose="020B0604020202020204" pitchFamily="34" charset="0"/>
                <a:cs typeface="Arial" panose="020B0604020202020204" pitchFamily="34" charset="0"/>
              </a:rPr>
              <a:t>	Nếu nhà bạn không có vườn, bạn có thể trồng rau trong nhà.</a:t>
            </a:r>
            <a:r>
              <a:rPr lang="en-US" sz="3400">
                <a:latin typeface="Arial" panose="020B0604020202020204" pitchFamily="34" charset="0"/>
                <a:cs typeface="Arial" panose="020B0604020202020204" pitchFamily="34" charset="0"/>
              </a:rPr>
              <a:t> Cách làm như sau:</a:t>
            </a:r>
          </a:p>
          <a:p>
            <a:pPr algn="just">
              <a:lnSpc>
                <a:spcPct val="150000"/>
              </a:lnSpc>
            </a:pPr>
            <a:r>
              <a:rPr lang="en-US" sz="3400" b="0" i="0">
                <a:effectLst/>
                <a:latin typeface="Arial" panose="020B0604020202020204" pitchFamily="34" charset="0"/>
                <a:cs typeface="Arial" panose="020B0604020202020204" pitchFamily="34" charset="0"/>
              </a:rPr>
              <a:t>- Bạn đi chợ và mua những loại cây rau dễ trồng như hành, tỏi, cải thìa, cần tây, rau mùi,…</a:t>
            </a:r>
          </a:p>
          <a:p>
            <a:pPr algn="just">
              <a:lnSpc>
                <a:spcPct val="150000"/>
              </a:lnSpc>
            </a:pPr>
            <a:r>
              <a:rPr lang="en-US" sz="3400" b="0" i="0">
                <a:effectLst/>
                <a:latin typeface="Arial" panose="020B0604020202020204" pitchFamily="34" charset="0"/>
                <a:cs typeface="Arial" panose="020B0604020202020204" pitchFamily="34" charset="0"/>
              </a:rPr>
              <a:t>- Bạn lấy phần gốc cây rau, cho vào li, bình, vỏ hộp hay chậu nhỏ, rồi cho một ít nước vào.</a:t>
            </a:r>
          </a:p>
          <a:p>
            <a:pPr algn="just">
              <a:lnSpc>
                <a:spcPct val="150000"/>
              </a:lnSpc>
            </a:pPr>
            <a:r>
              <a:rPr lang="en-US" sz="3400">
                <a:latin typeface="Arial" panose="020B0604020202020204" pitchFamily="34" charset="0"/>
                <a:cs typeface="Arial" panose="020B0604020202020204" pitchFamily="34" charset="0"/>
              </a:rPr>
              <a:t>- Khi cây rau mọc rễ hoặc lên chồi non, bạn mang ra trồng trong chậu có đất.</a:t>
            </a:r>
          </a:p>
          <a:p>
            <a:pPr algn="just">
              <a:lnSpc>
                <a:spcPct val="150000"/>
              </a:lnSpc>
            </a:pPr>
            <a:r>
              <a:rPr lang="en-US" sz="3400" b="0" i="0">
                <a:effectLst/>
                <a:latin typeface="Arial" panose="020B0604020202020204" pitchFamily="34" charset="0"/>
                <a:cs typeface="Arial" panose="020B0604020202020204" pitchFamily="34" charset="0"/>
              </a:rPr>
              <a:t>	Như vậy, bạn đã có một chậu cây mà không cần phải mua hạt giống.</a:t>
            </a:r>
          </a:p>
        </p:txBody>
      </p:sp>
      <p:sp>
        <p:nvSpPr>
          <p:cNvPr id="8" name="Rectangle 7">
            <a:extLst>
              <a:ext uri="{FF2B5EF4-FFF2-40B4-BE49-F238E27FC236}">
                <a16:creationId xmlns:a16="http://schemas.microsoft.com/office/drawing/2014/main" id="{BD0AA268-71F2-3B4A-74B5-EEC4D94A8199}"/>
              </a:ext>
            </a:extLst>
          </p:cNvPr>
          <p:cNvSpPr/>
          <p:nvPr/>
        </p:nvSpPr>
        <p:spPr>
          <a:xfrm>
            <a:off x="220906" y="4152900"/>
            <a:ext cx="464893" cy="22098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38AFFAFC-7F42-D08D-B29E-F41B6FCD2153}"/>
              </a:ext>
            </a:extLst>
          </p:cNvPr>
          <p:cNvCxnSpPr>
            <a:cxnSpLocks/>
            <a:endCxn id="16" idx="1"/>
          </p:cNvCxnSpPr>
          <p:nvPr/>
        </p:nvCxnSpPr>
        <p:spPr>
          <a:xfrm rot="16200000" flipH="1">
            <a:off x="480675" y="6397225"/>
            <a:ext cx="2209800" cy="2162850"/>
          </a:xfrm>
          <a:prstGeom prst="bentConnector2">
            <a:avLst/>
          </a:prstGeom>
          <a:ln w="381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795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Freeform 2"/>
          <p:cNvSpPr/>
          <p:nvPr/>
        </p:nvSpPr>
        <p:spPr>
          <a:xfrm>
            <a:off x="1828799" y="723900"/>
            <a:ext cx="14173200" cy="1908889"/>
          </a:xfrm>
          <a:custGeom>
            <a:avLst/>
            <a:gdLst/>
            <a:ahLst/>
            <a:cxnLst/>
            <a:rect l="l" t="t" r="r" b="b"/>
            <a:pathLst>
              <a:path w="12219191" h="4230895">
                <a:moveTo>
                  <a:pt x="0" y="0"/>
                </a:moveTo>
                <a:lnTo>
                  <a:pt x="12219191" y="0"/>
                </a:lnTo>
                <a:lnTo>
                  <a:pt x="12219191" y="4230895"/>
                </a:lnTo>
                <a:lnTo>
                  <a:pt x="0" y="42308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BC1B38B3-B5EE-4679-BB7F-24A00C0C9F81}"/>
              </a:ext>
            </a:extLst>
          </p:cNvPr>
          <p:cNvSpPr txBox="1"/>
          <p:nvPr/>
        </p:nvSpPr>
        <p:spPr>
          <a:xfrm>
            <a:off x="1123949" y="3009900"/>
            <a:ext cx="16040101" cy="6441572"/>
          </a:xfrm>
          <a:prstGeom prst="rect">
            <a:avLst/>
          </a:prstGeom>
          <a:noFill/>
        </p:spPr>
        <p:txBody>
          <a:bodyPr wrap="square" rtlCol="0">
            <a:spAutoFit/>
          </a:bodyPr>
          <a:lstStyle/>
          <a:p>
            <a:pPr algn="just">
              <a:lnSpc>
                <a:spcPct val="150000"/>
              </a:lnSpc>
            </a:pPr>
            <a:r>
              <a:rPr lang="vi-VN" sz="4000" b="0" i="0" dirty="0" err="1">
                <a:effectLst/>
              </a:rPr>
              <a:t>Nhà</a:t>
            </a:r>
            <a:r>
              <a:rPr lang="vi-VN" sz="4000" b="0" i="0" dirty="0">
                <a:effectLst/>
              </a:rPr>
              <a:t> em </a:t>
            </a:r>
            <a:r>
              <a:rPr lang="vi-VN" sz="4000" b="0" i="0" dirty="0" err="1">
                <a:effectLst/>
              </a:rPr>
              <a:t>có</a:t>
            </a:r>
            <a:r>
              <a:rPr lang="vi-VN" sz="4000" b="0" i="0" dirty="0">
                <a:effectLst/>
              </a:rPr>
              <a:t> </a:t>
            </a:r>
            <a:r>
              <a:rPr lang="vi-VN" sz="4000" b="0" i="0" dirty="0" err="1">
                <a:effectLst/>
              </a:rPr>
              <a:t>một</a:t>
            </a:r>
            <a:r>
              <a:rPr lang="vi-VN" sz="4000" b="0" i="0" dirty="0">
                <a:effectLst/>
              </a:rPr>
              <a:t> khu </a:t>
            </a:r>
            <a:r>
              <a:rPr lang="vi-VN" sz="4000" b="0" i="0" dirty="0" err="1">
                <a:effectLst/>
              </a:rPr>
              <a:t>vườn</a:t>
            </a:r>
            <a:r>
              <a:rPr lang="vi-VN" sz="4000" b="0" i="0" dirty="0">
                <a:effectLst/>
              </a:rPr>
              <a:t> </a:t>
            </a:r>
            <a:r>
              <a:rPr lang="vi-VN" sz="4000" b="0" i="0" dirty="0" err="1">
                <a:effectLst/>
              </a:rPr>
              <a:t>nhỏ</a:t>
            </a:r>
            <a:r>
              <a:rPr lang="vi-VN" sz="4000" b="0" i="0" dirty="0">
                <a:effectLst/>
              </a:rPr>
              <a:t> ở </a:t>
            </a:r>
            <a:r>
              <a:rPr lang="vi-VN" sz="4000" b="0" i="0" dirty="0" err="1">
                <a:effectLst/>
              </a:rPr>
              <a:t>đó</a:t>
            </a:r>
            <a:r>
              <a:rPr lang="vi-VN" sz="4000" b="0" i="0" dirty="0">
                <a:effectLst/>
              </a:rPr>
              <a:t> </a:t>
            </a:r>
            <a:r>
              <a:rPr lang="vi-VN" sz="4000" b="0" i="0" dirty="0" err="1">
                <a:effectLst/>
              </a:rPr>
              <a:t>bố</a:t>
            </a:r>
            <a:r>
              <a:rPr lang="vi-VN" sz="4000" b="0" i="0" dirty="0">
                <a:effectLst/>
              </a:rPr>
              <a:t> em </a:t>
            </a:r>
            <a:r>
              <a:rPr lang="vi-VN" sz="4000" b="0" i="0" dirty="0" err="1">
                <a:effectLst/>
              </a:rPr>
              <a:t>trồng</a:t>
            </a:r>
            <a:r>
              <a:rPr lang="vi-VN" sz="4000" b="0" i="0" dirty="0">
                <a:effectLst/>
              </a:rPr>
              <a:t> </a:t>
            </a:r>
            <a:r>
              <a:rPr lang="vi-VN" sz="4000" b="0" i="0" dirty="0" err="1">
                <a:effectLst/>
              </a:rPr>
              <a:t>rất</a:t>
            </a:r>
            <a:r>
              <a:rPr lang="vi-VN" sz="4000" b="0" i="0" dirty="0">
                <a:effectLst/>
              </a:rPr>
              <a:t> </a:t>
            </a:r>
            <a:r>
              <a:rPr lang="vi-VN" sz="4000" b="0" i="0" dirty="0" err="1">
                <a:effectLst/>
              </a:rPr>
              <a:t>nhiều</a:t>
            </a:r>
            <a:r>
              <a:rPr lang="vi-VN" sz="4000" b="0" i="0" dirty="0">
                <a:effectLst/>
              </a:rPr>
              <a:t> </a:t>
            </a:r>
            <a:r>
              <a:rPr lang="vi-VN" sz="4000" b="0" i="0" dirty="0" err="1">
                <a:effectLst/>
              </a:rPr>
              <a:t>các</a:t>
            </a:r>
            <a:r>
              <a:rPr lang="vi-VN" sz="4000" b="0" i="0" dirty="0">
                <a:effectLst/>
              </a:rPr>
              <a:t> </a:t>
            </a:r>
            <a:r>
              <a:rPr lang="vi-VN" sz="4000" b="0" i="0" dirty="0" err="1">
                <a:effectLst/>
              </a:rPr>
              <a:t>loại</a:t>
            </a:r>
            <a:r>
              <a:rPr lang="vi-VN" sz="4000" b="0" i="0" dirty="0">
                <a:effectLst/>
              </a:rPr>
              <a:t> rau </a:t>
            </a:r>
            <a:r>
              <a:rPr lang="vi-VN" sz="4000" b="0" i="0" dirty="0" err="1">
                <a:effectLst/>
              </a:rPr>
              <a:t>củ</a:t>
            </a:r>
            <a:r>
              <a:rPr lang="vi-VN" sz="4000" b="0" i="0" dirty="0">
                <a:effectLst/>
              </a:rPr>
              <a:t> </a:t>
            </a:r>
            <a:r>
              <a:rPr lang="vi-VN" sz="4000" b="0" i="0" dirty="0" err="1">
                <a:effectLst/>
              </a:rPr>
              <a:t>quả</a:t>
            </a:r>
            <a:r>
              <a:rPr lang="vi-VN" sz="4000" b="0" i="0" dirty="0">
                <a:effectLst/>
              </a:rPr>
              <a:t> </a:t>
            </a:r>
            <a:r>
              <a:rPr lang="vi-VN" sz="4000" b="0" i="0" dirty="0" err="1">
                <a:effectLst/>
              </a:rPr>
              <a:t>giàu</a:t>
            </a:r>
            <a:r>
              <a:rPr lang="vi-VN" sz="4000" b="0" i="0" dirty="0">
                <a:effectLst/>
              </a:rPr>
              <a:t> dinh </a:t>
            </a:r>
            <a:r>
              <a:rPr lang="vi-VN" sz="4000" b="0" i="0" dirty="0" err="1">
                <a:effectLst/>
              </a:rPr>
              <a:t>dưỡng</a:t>
            </a:r>
            <a:r>
              <a:rPr lang="vi-VN" sz="4000" b="0" i="0" dirty="0">
                <a:effectLst/>
              </a:rPr>
              <a:t>. Trong </a:t>
            </a:r>
            <a:r>
              <a:rPr lang="vi-VN" sz="4000" b="0" i="0" dirty="0" err="1">
                <a:effectLst/>
              </a:rPr>
              <a:t>đó</a:t>
            </a:r>
            <a:r>
              <a:rPr lang="vi-VN" sz="4000" b="0" i="0" dirty="0">
                <a:effectLst/>
              </a:rPr>
              <a:t>, em </a:t>
            </a:r>
            <a:r>
              <a:rPr lang="vi-VN" sz="4000" b="0" i="0" dirty="0" err="1">
                <a:effectLst/>
              </a:rPr>
              <a:t>thích</a:t>
            </a:r>
            <a:r>
              <a:rPr lang="vi-VN" sz="4000" b="0" i="0" dirty="0">
                <a:effectLst/>
              </a:rPr>
              <a:t> </a:t>
            </a:r>
            <a:r>
              <a:rPr lang="vi-VN" sz="4000" b="0" i="0" dirty="0" err="1">
                <a:effectLst/>
              </a:rPr>
              <a:t>nhất</a:t>
            </a:r>
            <a:r>
              <a:rPr lang="vi-VN" sz="4000" b="0" i="0" dirty="0">
                <a:effectLst/>
              </a:rPr>
              <a:t> </a:t>
            </a:r>
            <a:r>
              <a:rPr lang="vi-VN" sz="4000" b="0" i="0" dirty="0" err="1">
                <a:effectLst/>
              </a:rPr>
              <a:t>là</a:t>
            </a:r>
            <a:r>
              <a:rPr lang="vi-VN" sz="4000" b="0" i="0" dirty="0">
                <a:effectLst/>
              </a:rPr>
              <a:t> cây rau </a:t>
            </a:r>
            <a:r>
              <a:rPr lang="vi-VN" sz="4000" b="0" i="0" dirty="0" err="1">
                <a:effectLst/>
              </a:rPr>
              <a:t>bắp</a:t>
            </a:r>
            <a:r>
              <a:rPr lang="vi-VN" sz="4000" b="0" i="0" dirty="0">
                <a:effectLst/>
              </a:rPr>
              <a:t> </a:t>
            </a:r>
            <a:r>
              <a:rPr lang="vi-VN" sz="4000" b="0" i="0" dirty="0" err="1">
                <a:effectLst/>
              </a:rPr>
              <a:t>cải</a:t>
            </a:r>
            <a:r>
              <a:rPr lang="vi-VN" sz="4000" b="0" i="0" dirty="0">
                <a:effectLst/>
              </a:rPr>
              <a:t>. </a:t>
            </a:r>
            <a:r>
              <a:rPr lang="vi-VN" sz="4000" b="0" i="0" dirty="0" err="1">
                <a:effectLst/>
              </a:rPr>
              <a:t>Những</a:t>
            </a:r>
            <a:r>
              <a:rPr lang="vi-VN" sz="4000" b="0" i="0" dirty="0">
                <a:effectLst/>
              </a:rPr>
              <a:t> cây </a:t>
            </a:r>
            <a:r>
              <a:rPr lang="vi-VN" sz="4000" b="0" i="0" dirty="0" err="1">
                <a:effectLst/>
              </a:rPr>
              <a:t>bắp</a:t>
            </a:r>
            <a:r>
              <a:rPr lang="vi-VN" sz="4000" b="0" i="0" dirty="0">
                <a:effectLst/>
              </a:rPr>
              <a:t> </a:t>
            </a:r>
            <a:r>
              <a:rPr lang="vi-VN" sz="4000" b="0" i="0" dirty="0" err="1">
                <a:effectLst/>
              </a:rPr>
              <a:t>cải</a:t>
            </a:r>
            <a:r>
              <a:rPr lang="vi-VN" sz="4000" b="0" i="0" dirty="0">
                <a:effectLst/>
              </a:rPr>
              <a:t> non </a:t>
            </a:r>
            <a:r>
              <a:rPr lang="vi-VN" sz="4000" b="0" i="0" dirty="0" err="1">
                <a:effectLst/>
              </a:rPr>
              <a:t>thì</a:t>
            </a:r>
            <a:r>
              <a:rPr lang="vi-VN" sz="4000" b="0" i="0" dirty="0">
                <a:effectLst/>
              </a:rPr>
              <a:t> </a:t>
            </a:r>
            <a:r>
              <a:rPr lang="vi-VN" sz="4000" b="0" i="0" dirty="0" err="1">
                <a:effectLst/>
              </a:rPr>
              <a:t>bé</a:t>
            </a:r>
            <a:r>
              <a:rPr lang="vi-VN" sz="4000" b="0" i="0" dirty="0">
                <a:effectLst/>
              </a:rPr>
              <a:t> </a:t>
            </a:r>
            <a:r>
              <a:rPr lang="vi-VN" sz="4000" b="0" i="0" dirty="0" err="1">
                <a:effectLst/>
              </a:rPr>
              <a:t>bé</a:t>
            </a:r>
            <a:r>
              <a:rPr lang="vi-VN" sz="4000" b="0" i="0" dirty="0">
                <a:effectLst/>
              </a:rPr>
              <a:t>, </a:t>
            </a:r>
            <a:r>
              <a:rPr lang="vi-VN" sz="4000" b="0" i="0" dirty="0" err="1">
                <a:effectLst/>
              </a:rPr>
              <a:t>tròn</a:t>
            </a:r>
            <a:r>
              <a:rPr lang="vi-VN" sz="4000" b="0" i="0" dirty="0">
                <a:effectLst/>
              </a:rPr>
              <a:t> </a:t>
            </a:r>
            <a:r>
              <a:rPr lang="vi-VN" sz="4000" b="0" i="0" dirty="0" err="1">
                <a:effectLst/>
              </a:rPr>
              <a:t>trĩnh</a:t>
            </a:r>
            <a:r>
              <a:rPr lang="vi-VN" sz="4000" b="0" i="0" dirty="0">
                <a:effectLst/>
              </a:rPr>
              <a:t> trông </a:t>
            </a:r>
            <a:r>
              <a:rPr lang="vi-VN" sz="4000" b="0" i="0" dirty="0" err="1">
                <a:effectLst/>
              </a:rPr>
              <a:t>thật</a:t>
            </a:r>
            <a:r>
              <a:rPr lang="vi-VN" sz="4000" b="0" i="0" dirty="0">
                <a:effectLst/>
              </a:rPr>
              <a:t> </a:t>
            </a:r>
            <a:r>
              <a:rPr lang="vi-VN" sz="4000" b="0" i="0" dirty="0" err="1">
                <a:effectLst/>
              </a:rPr>
              <a:t>đáng</a:t>
            </a:r>
            <a:r>
              <a:rPr lang="vi-VN" sz="4000" b="0" i="0" dirty="0">
                <a:effectLst/>
              </a:rPr>
              <a:t> yêu. </a:t>
            </a:r>
            <a:r>
              <a:rPr lang="vi-VN" sz="4000" b="0" i="0" dirty="0" err="1">
                <a:effectLst/>
              </a:rPr>
              <a:t>Còn</a:t>
            </a:r>
            <a:r>
              <a:rPr lang="vi-VN" sz="4000" b="0" i="0" dirty="0">
                <a:effectLst/>
              </a:rPr>
              <a:t> </a:t>
            </a:r>
            <a:r>
              <a:rPr lang="vi-VN" sz="4000" b="0" i="0" dirty="0" err="1">
                <a:effectLst/>
              </a:rPr>
              <a:t>những</a:t>
            </a:r>
            <a:r>
              <a:rPr lang="vi-VN" sz="4000" b="0" i="0" dirty="0">
                <a:effectLst/>
              </a:rPr>
              <a:t> cây </a:t>
            </a:r>
            <a:r>
              <a:rPr lang="vi-VN" sz="4000" b="0" i="0" dirty="0" err="1">
                <a:effectLst/>
              </a:rPr>
              <a:t>lớn</a:t>
            </a:r>
            <a:r>
              <a:rPr lang="vi-VN" sz="4000" b="0" i="0" dirty="0">
                <a:effectLst/>
              </a:rPr>
              <a:t> hơn </a:t>
            </a:r>
            <a:r>
              <a:rPr lang="vi-VN" sz="4000" b="0" i="0" dirty="0" err="1">
                <a:effectLst/>
              </a:rPr>
              <a:t>sẽ</a:t>
            </a:r>
            <a:r>
              <a:rPr lang="vi-VN" sz="4000" b="0" i="0" dirty="0">
                <a:effectLst/>
              </a:rPr>
              <a:t> </a:t>
            </a:r>
            <a:r>
              <a:rPr lang="vi-VN" sz="4000" b="0" i="0" dirty="0" err="1">
                <a:effectLst/>
              </a:rPr>
              <a:t>được</a:t>
            </a:r>
            <a:r>
              <a:rPr lang="vi-VN" sz="4000" b="0" i="0" dirty="0">
                <a:effectLst/>
              </a:rPr>
              <a:t> bao </a:t>
            </a:r>
            <a:r>
              <a:rPr lang="vi-VN" sz="4000" b="0" i="0" dirty="0" err="1">
                <a:effectLst/>
              </a:rPr>
              <a:t>phủ</a:t>
            </a:r>
            <a:r>
              <a:rPr lang="vi-VN" sz="4000" b="0" i="0" dirty="0">
                <a:effectLst/>
              </a:rPr>
              <a:t> </a:t>
            </a:r>
            <a:r>
              <a:rPr lang="vi-VN" sz="4000" b="0" i="0" dirty="0" err="1">
                <a:effectLst/>
              </a:rPr>
              <a:t>bởi</a:t>
            </a:r>
            <a:r>
              <a:rPr lang="vi-VN" sz="4000" b="0" i="0" dirty="0">
                <a:effectLst/>
              </a:rPr>
              <a:t> </a:t>
            </a:r>
            <a:r>
              <a:rPr lang="vi-VN" sz="4000" b="0" i="0" dirty="0" err="1">
                <a:effectLst/>
              </a:rPr>
              <a:t>các</a:t>
            </a:r>
            <a:r>
              <a:rPr lang="vi-VN" sz="4000" b="0" i="0" dirty="0">
                <a:effectLst/>
              </a:rPr>
              <a:t> </a:t>
            </a:r>
            <a:r>
              <a:rPr lang="vi-VN" sz="4000" b="0" i="0" dirty="0" err="1">
                <a:effectLst/>
              </a:rPr>
              <a:t>lớp</a:t>
            </a:r>
            <a:r>
              <a:rPr lang="vi-VN" sz="4000" b="0" i="0" dirty="0">
                <a:effectLst/>
              </a:rPr>
              <a:t> </a:t>
            </a:r>
            <a:r>
              <a:rPr lang="vi-VN" sz="4000" b="0" i="0" dirty="0" err="1">
                <a:effectLst/>
              </a:rPr>
              <a:t>lá</a:t>
            </a:r>
            <a:r>
              <a:rPr lang="vi-VN" sz="4000" b="0" i="0" dirty="0">
                <a:effectLst/>
              </a:rPr>
              <a:t> </a:t>
            </a:r>
            <a:r>
              <a:rPr lang="vi-VN" sz="4000" b="0" i="0" dirty="0" err="1">
                <a:effectLst/>
              </a:rPr>
              <a:t>già</a:t>
            </a:r>
            <a:r>
              <a:rPr lang="vi-VN" sz="4000" b="0" i="0" dirty="0">
                <a:effectLst/>
              </a:rPr>
              <a:t> </a:t>
            </a:r>
            <a:r>
              <a:rPr lang="vi-VN" sz="4000" b="0" i="0" dirty="0" err="1">
                <a:effectLst/>
              </a:rPr>
              <a:t>màu</a:t>
            </a:r>
            <a:r>
              <a:rPr lang="vi-VN" sz="4000" b="0" i="0" dirty="0">
                <a:effectLst/>
              </a:rPr>
              <a:t> xanh </a:t>
            </a:r>
            <a:r>
              <a:rPr lang="vi-VN" sz="4000" b="0" i="0" dirty="0" err="1">
                <a:effectLst/>
              </a:rPr>
              <a:t>thẫm</a:t>
            </a:r>
            <a:r>
              <a:rPr lang="vi-VN" sz="4000" b="0" i="0" dirty="0">
                <a:effectLst/>
              </a:rPr>
              <a:t> </a:t>
            </a:r>
            <a:r>
              <a:rPr lang="vi-VN" sz="4000" b="0" i="0" dirty="0" err="1">
                <a:effectLst/>
              </a:rPr>
              <a:t>nở</a:t>
            </a:r>
            <a:r>
              <a:rPr lang="vi-VN" sz="4000" b="0" i="0" dirty="0">
                <a:effectLst/>
              </a:rPr>
              <a:t> bung ra như </a:t>
            </a:r>
            <a:r>
              <a:rPr lang="vi-VN" sz="4000" b="0" i="0" dirty="0" err="1">
                <a:effectLst/>
              </a:rPr>
              <a:t>muốn</a:t>
            </a:r>
            <a:r>
              <a:rPr lang="vi-VN" sz="4000" b="0" i="0" dirty="0">
                <a:effectLst/>
              </a:rPr>
              <a:t> </a:t>
            </a:r>
            <a:r>
              <a:rPr lang="vi-VN" sz="4000" b="0" i="0" dirty="0" err="1">
                <a:effectLst/>
              </a:rPr>
              <a:t>bảo</a:t>
            </a:r>
            <a:r>
              <a:rPr lang="vi-VN" sz="4000" b="0" i="0" dirty="0">
                <a:effectLst/>
              </a:rPr>
              <a:t> </a:t>
            </a:r>
            <a:r>
              <a:rPr lang="vi-VN" sz="4000" b="0" i="0" dirty="0" err="1">
                <a:effectLst/>
              </a:rPr>
              <a:t>vệ</a:t>
            </a:r>
            <a:r>
              <a:rPr lang="vi-VN" sz="4000" b="0" i="0" dirty="0">
                <a:effectLst/>
              </a:rPr>
              <a:t> cho </a:t>
            </a:r>
            <a:r>
              <a:rPr lang="vi-VN" sz="4000" b="0" i="0" dirty="0" err="1">
                <a:effectLst/>
              </a:rPr>
              <a:t>lớp</a:t>
            </a:r>
            <a:r>
              <a:rPr lang="vi-VN" sz="4000" b="0" i="0" dirty="0">
                <a:effectLst/>
              </a:rPr>
              <a:t> </a:t>
            </a:r>
            <a:r>
              <a:rPr lang="vi-VN" sz="4000" b="0" i="0" dirty="0" err="1">
                <a:effectLst/>
              </a:rPr>
              <a:t>lá</a:t>
            </a:r>
            <a:r>
              <a:rPr lang="vi-VN" sz="4000" b="0" i="0" dirty="0">
                <a:effectLst/>
              </a:rPr>
              <a:t> non </a:t>
            </a:r>
            <a:r>
              <a:rPr lang="vi-VN" sz="4000" b="0" i="0" dirty="0" err="1">
                <a:effectLst/>
              </a:rPr>
              <a:t>cuộn</a:t>
            </a:r>
            <a:r>
              <a:rPr lang="vi-VN" sz="4000" b="0" i="0" dirty="0">
                <a:effectLst/>
              </a:rPr>
              <a:t> </a:t>
            </a:r>
            <a:r>
              <a:rPr lang="vi-VN" sz="4000" b="0" i="0" dirty="0" err="1">
                <a:effectLst/>
              </a:rPr>
              <a:t>chặt</a:t>
            </a:r>
            <a:r>
              <a:rPr lang="vi-VN" sz="4000" b="0" i="0" dirty="0">
                <a:effectLst/>
              </a:rPr>
              <a:t> ở bên trong. Em </a:t>
            </a:r>
            <a:r>
              <a:rPr lang="vi-VN" sz="4000" b="0" i="0" dirty="0" err="1">
                <a:effectLst/>
              </a:rPr>
              <a:t>rất</a:t>
            </a:r>
            <a:r>
              <a:rPr lang="vi-VN" sz="4000" b="0" i="0" dirty="0">
                <a:effectLst/>
              </a:rPr>
              <a:t> </a:t>
            </a:r>
            <a:r>
              <a:rPr lang="vi-VN" sz="4000" b="0" i="0" dirty="0" err="1">
                <a:effectLst/>
              </a:rPr>
              <a:t>thích</a:t>
            </a:r>
            <a:r>
              <a:rPr lang="vi-VN" sz="4000" b="0" i="0" dirty="0">
                <a:effectLst/>
              </a:rPr>
              <a:t> ăn </a:t>
            </a:r>
            <a:r>
              <a:rPr lang="vi-VN" sz="4000" b="0" i="0" dirty="0" err="1">
                <a:effectLst/>
              </a:rPr>
              <a:t>bắp</a:t>
            </a:r>
            <a:r>
              <a:rPr lang="vi-VN" sz="4000" b="0" i="0" dirty="0">
                <a:effectLst/>
              </a:rPr>
              <a:t> </a:t>
            </a:r>
            <a:r>
              <a:rPr lang="vi-VN" sz="4000" b="0" i="0" dirty="0" err="1">
                <a:effectLst/>
              </a:rPr>
              <a:t>cải</a:t>
            </a:r>
            <a:r>
              <a:rPr lang="vi-VN" sz="4000" b="0" i="0" dirty="0">
                <a:effectLst/>
              </a:rPr>
              <a:t> </a:t>
            </a:r>
            <a:r>
              <a:rPr lang="vi-VN" sz="4000" b="0" i="0" dirty="0" err="1">
                <a:effectLst/>
              </a:rPr>
              <a:t>vì</a:t>
            </a:r>
            <a:r>
              <a:rPr lang="vi-VN" sz="4000" b="0" i="0" dirty="0">
                <a:effectLst/>
              </a:rPr>
              <a:t> </a:t>
            </a:r>
            <a:r>
              <a:rPr lang="vi-VN" sz="4000" b="0" i="0" dirty="0" err="1">
                <a:effectLst/>
              </a:rPr>
              <a:t>nó</a:t>
            </a:r>
            <a:r>
              <a:rPr lang="vi-VN" sz="4000" b="0" i="0" dirty="0">
                <a:effectLst/>
              </a:rPr>
              <a:t> không </a:t>
            </a:r>
            <a:r>
              <a:rPr lang="vi-VN" sz="4000" b="0" i="0" dirty="0" err="1">
                <a:effectLst/>
              </a:rPr>
              <a:t>chỉ</a:t>
            </a:r>
            <a:r>
              <a:rPr lang="vi-VN" sz="4000" b="0" i="0" dirty="0">
                <a:effectLst/>
              </a:rPr>
              <a:t> ngon, </a:t>
            </a:r>
            <a:r>
              <a:rPr lang="vi-VN" sz="4000" b="0" i="0" dirty="0" err="1">
                <a:effectLst/>
              </a:rPr>
              <a:t>ngọt</a:t>
            </a:r>
            <a:r>
              <a:rPr lang="vi-VN" sz="4000" b="0" i="0" dirty="0">
                <a:effectLst/>
              </a:rPr>
              <a:t> </a:t>
            </a:r>
            <a:r>
              <a:rPr lang="vi-VN" sz="4000" b="0" i="0" dirty="0" err="1">
                <a:effectLst/>
              </a:rPr>
              <a:t>mà</a:t>
            </a:r>
            <a:r>
              <a:rPr lang="vi-VN" sz="4000" b="0" i="0" dirty="0">
                <a:effectLst/>
              </a:rPr>
              <a:t> </a:t>
            </a:r>
            <a:r>
              <a:rPr lang="vi-VN" sz="4000" b="0" i="0" dirty="0" err="1">
                <a:effectLst/>
              </a:rPr>
              <a:t>còn</a:t>
            </a:r>
            <a:r>
              <a:rPr lang="vi-VN" sz="4000" b="0" i="0" dirty="0">
                <a:effectLst/>
              </a:rPr>
              <a:t> cung </a:t>
            </a:r>
            <a:r>
              <a:rPr lang="vi-VN" sz="4000" b="0" i="0" dirty="0" err="1">
                <a:effectLst/>
              </a:rPr>
              <a:t>cấp</a:t>
            </a:r>
            <a:r>
              <a:rPr lang="vi-VN" sz="4000" b="0" i="0" dirty="0">
                <a:effectLst/>
              </a:rPr>
              <a:t> cho </a:t>
            </a:r>
            <a:r>
              <a:rPr lang="vi-VN" sz="4000" b="0" i="0" dirty="0" err="1">
                <a:effectLst/>
              </a:rPr>
              <a:t>chúng</a:t>
            </a:r>
            <a:r>
              <a:rPr lang="vi-VN" sz="4000" b="0" i="0" dirty="0">
                <a:effectLst/>
              </a:rPr>
              <a:t> ta </a:t>
            </a:r>
            <a:r>
              <a:rPr lang="vi-VN" sz="4000" b="0" i="0" dirty="0" err="1">
                <a:effectLst/>
              </a:rPr>
              <a:t>rất</a:t>
            </a:r>
            <a:r>
              <a:rPr lang="vi-VN" sz="4000" b="0" i="0" dirty="0">
                <a:effectLst/>
              </a:rPr>
              <a:t> </a:t>
            </a:r>
            <a:r>
              <a:rPr lang="vi-VN" sz="4000" b="0" i="0" dirty="0" err="1">
                <a:effectLst/>
              </a:rPr>
              <a:t>nhiều</a:t>
            </a:r>
            <a:r>
              <a:rPr lang="vi-VN" sz="4000" b="0" i="0" dirty="0">
                <a:effectLst/>
              </a:rPr>
              <a:t> dinh </a:t>
            </a:r>
            <a:r>
              <a:rPr lang="vi-VN" sz="4000" b="0" i="0" dirty="0" err="1">
                <a:effectLst/>
              </a:rPr>
              <a:t>dưỡng</a:t>
            </a:r>
            <a:r>
              <a:rPr lang="vi-VN" sz="4000" b="0" i="0" dirty="0">
                <a:effectLst/>
              </a:rPr>
              <a:t> </a:t>
            </a:r>
            <a:r>
              <a:rPr lang="vi-VN" sz="4000" b="0" i="0" dirty="0" err="1">
                <a:effectLst/>
              </a:rPr>
              <a:t>có</a:t>
            </a:r>
            <a:r>
              <a:rPr lang="vi-VN" sz="4000" b="0" i="0" dirty="0">
                <a:effectLst/>
              </a:rPr>
              <a:t> </a:t>
            </a:r>
            <a:r>
              <a:rPr lang="vi-VN" sz="4000" b="0" i="0" dirty="0" err="1">
                <a:effectLst/>
              </a:rPr>
              <a:t>ích</a:t>
            </a:r>
            <a:r>
              <a:rPr lang="vi-VN" sz="4000" b="0" i="0" dirty="0">
                <a:effectLst/>
              </a:rPr>
              <a:t> cho cơ </a:t>
            </a:r>
            <a:r>
              <a:rPr lang="vi-VN" sz="4000" b="0" i="0" dirty="0" err="1">
                <a:effectLst/>
              </a:rPr>
              <a:t>thể</a:t>
            </a:r>
            <a:r>
              <a:rPr lang="vi-VN" sz="4000" b="0" i="0" dirty="0">
                <a:effectLst/>
              </a:rPr>
              <a:t>.    </a:t>
            </a:r>
            <a:endParaRPr lang="vi-VN" sz="4000" dirty="0"/>
          </a:p>
        </p:txBody>
      </p:sp>
      <p:cxnSp>
        <p:nvCxnSpPr>
          <p:cNvPr id="7" name="Straight Connector 6">
            <a:extLst>
              <a:ext uri="{FF2B5EF4-FFF2-40B4-BE49-F238E27FC236}">
                <a16:creationId xmlns:a16="http://schemas.microsoft.com/office/drawing/2014/main" id="{4127157E-E4AF-4CB2-A466-D1FB06FD0F39}"/>
              </a:ext>
            </a:extLst>
          </p:cNvPr>
          <p:cNvCxnSpPr>
            <a:cxnSpLocks/>
          </p:cNvCxnSpPr>
          <p:nvPr/>
        </p:nvCxnSpPr>
        <p:spPr>
          <a:xfrm>
            <a:off x="13258800" y="4838700"/>
            <a:ext cx="3733800"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4" name="TextBox 13">
            <a:extLst>
              <a:ext uri="{FF2B5EF4-FFF2-40B4-BE49-F238E27FC236}">
                <a16:creationId xmlns:a16="http://schemas.microsoft.com/office/drawing/2014/main" id="{363AD793-06CC-8F5B-CDEE-C80EE00128AD}"/>
              </a:ext>
            </a:extLst>
          </p:cNvPr>
          <p:cNvSpPr txBox="1"/>
          <p:nvPr/>
        </p:nvSpPr>
        <p:spPr>
          <a:xfrm>
            <a:off x="4439506" y="1179408"/>
            <a:ext cx="9408985" cy="906338"/>
          </a:xfrm>
          <a:prstGeom prst="rect">
            <a:avLst/>
          </a:prstGeom>
        </p:spPr>
        <p:txBody>
          <a:bodyPr lIns="0" tIns="0" rIns="0" bIns="0" rtlCol="0" anchor="t">
            <a:spAutoFit/>
          </a:bodyPr>
          <a:lstStyle/>
          <a:p>
            <a:pPr algn="ctr">
              <a:lnSpc>
                <a:spcPct val="150000"/>
              </a:lnSpc>
            </a:pPr>
            <a:r>
              <a:rPr lang="en-US" sz="4400" b="1">
                <a:solidFill>
                  <a:srgbClr val="C00000"/>
                </a:solidFill>
                <a:effectLst/>
                <a:latin typeface="Arial" panose="020B0604020202020204" pitchFamily="34" charset="0"/>
                <a:ea typeface="Calibri" panose="020F0502020204030204" pitchFamily="34" charset="0"/>
                <a:cs typeface="Arial" panose="020B0604020202020204" pitchFamily="34" charset="0"/>
              </a:rPr>
              <a:t>Câu 3</a:t>
            </a:r>
            <a:endParaRPr lang="vi-VN" sz="4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507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1877</Words>
  <Application>Microsoft Office PowerPoint</Application>
  <PresentationFormat>Custom</PresentationFormat>
  <Paragraphs>99</Paragraphs>
  <Slides>26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Hương Giang</cp:lastModifiedBy>
  <cp:revision>40</cp:revision>
  <dcterms:created xsi:type="dcterms:W3CDTF">2006-08-16T00:00:00Z</dcterms:created>
  <dcterms:modified xsi:type="dcterms:W3CDTF">2023-08-10T02:57:08Z</dcterms:modified>
  <dc:identifier>DAFqpf6dtfE</dc:identifier>
</cp:coreProperties>
</file>