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257" r:id="rId3"/>
    <p:sldId id="256" r:id="rId4"/>
    <p:sldId id="267" r:id="rId5"/>
    <p:sldId id="262" r:id="rId6"/>
    <p:sldId id="268" r:id="rId7"/>
    <p:sldId id="260" r:id="rId8"/>
    <p:sldId id="269" r:id="rId9"/>
    <p:sldId id="270" r:id="rId10"/>
    <p:sldId id="271" r:id="rId11"/>
    <p:sldId id="272" r:id="rId12"/>
    <p:sldId id="273" r:id="rId13"/>
    <p:sldId id="274" r:id="rId14"/>
    <p:sldId id="275" r:id="rId15"/>
    <p:sldId id="276" r:id="rId16"/>
    <p:sldId id="277" r:id="rId17"/>
    <p:sldId id="278" r:id="rId18"/>
    <p:sldId id="279" r:id="rId19"/>
    <p:sldId id="259" r:id="rId20"/>
    <p:sldId id="263" r:id="rId21"/>
    <p:sldId id="261" r:id="rId22"/>
    <p:sldId id="258" r:id="rId23"/>
    <p:sldId id="264" r:id="rId24"/>
    <p:sldId id="266" r:id="rId25"/>
    <p:sldId id="287"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6" autoAdjust="0"/>
    <p:restoredTop sz="94660"/>
  </p:normalViewPr>
  <p:slideViewPr>
    <p:cSldViewPr snapToGrid="0">
      <p:cViewPr varScale="1">
        <p:scale>
          <a:sx n="110" d="100"/>
          <a:sy n="110" d="100"/>
        </p:scale>
        <p:origin x="1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717CB-101F-D346-843F-18C6AF53A6DF}" type="datetimeFigureOut">
              <a:rPr lang="en-VN" smtClean="0"/>
              <a:t>12/06/2023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CB749-B22E-2D42-8887-CB545DFAE797}" type="slidenum">
              <a:rPr lang="en-VN" smtClean="0"/>
              <a:t>‹#›</a:t>
            </a:fld>
            <a:endParaRPr lang="en-VN"/>
          </a:p>
        </p:txBody>
      </p:sp>
    </p:spTree>
    <p:extLst>
      <p:ext uri="{BB962C8B-B14F-4D97-AF65-F5344CB8AC3E}">
        <p14:creationId xmlns:p14="http://schemas.microsoft.com/office/powerpoint/2010/main" val="116189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5885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0852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544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4173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6247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234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7413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540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160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71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894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86664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40.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3.png"/><Relationship Id="rId4" Type="http://schemas.openxmlformats.org/officeDocument/2006/relationships/image" Target="../media/image33.sv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hoat-dong-trai-nghiem-4/1/409/29/" TargetMode="Externa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t-dong-trai-nghiem-4/1/409/28/"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hoat-dong-trai-nghiem-4/1/409/29/" TargetMode="External"/><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8.sv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0.sv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hoat-dong-trai-nghiem-4/1/409/28/"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AD7845-85C7-EFB2-F5A0-DEDA71E7AA76}"/>
              </a:ext>
            </a:extLst>
          </p:cNvPr>
          <p:cNvSpPr txBox="1">
            <a:spLocks/>
          </p:cNvSpPr>
          <p:nvPr/>
        </p:nvSpPr>
        <p:spPr>
          <a:xfrm>
            <a:off x="9063429" y="3094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5" name="Title 1">
            <a:extLst>
              <a:ext uri="{FF2B5EF4-FFF2-40B4-BE49-F238E27FC236}">
                <a16:creationId xmlns:a16="http://schemas.microsoft.com/office/drawing/2014/main" id="{BC2B9062-601A-43FD-5C12-BDF4079FFAE7}"/>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3: </a:t>
            </a:r>
          </a:p>
          <a:p>
            <a:pPr>
              <a:lnSpc>
                <a:spcPct val="100000"/>
              </a:lnSpc>
              <a:spcBef>
                <a:spcPts val="600"/>
              </a:spcBef>
            </a:pPr>
            <a:r>
              <a:rPr lang="en-US" sz="5200" b="1" dirty="0" err="1">
                <a:solidFill>
                  <a:srgbClr val="002060"/>
                </a:solidFill>
                <a:latin typeface="UTM Avo" panose="02040603050506020204" pitchFamily="18" charset="0"/>
              </a:rPr>
              <a:t>Làm</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việc</a:t>
            </a:r>
            <a:r>
              <a:rPr lang="en-US" sz="5200" b="1" dirty="0">
                <a:solidFill>
                  <a:srgbClr val="002060"/>
                </a:solidFill>
                <a:latin typeface="UTM Avo" panose="02040603050506020204" pitchFamily="18" charset="0"/>
              </a:rPr>
              <a:t> khoa </a:t>
            </a:r>
            <a:r>
              <a:rPr lang="en-US" sz="5200" b="1" dirty="0" err="1">
                <a:solidFill>
                  <a:srgbClr val="002060"/>
                </a:solidFill>
                <a:latin typeface="UTM Avo" panose="02040603050506020204" pitchFamily="18" charset="0"/>
              </a:rPr>
              <a:t>học</a:t>
            </a:r>
            <a:endParaRPr lang="en-US" sz="52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id="{BADEDCE6-D7E0-565A-4939-DC13B66607C6}"/>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9</a:t>
            </a: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20F2A0C9-BA45-739A-0590-D2449E00D5F1}"/>
              </a:ext>
            </a:extLst>
          </p:cNvPr>
          <p:cNvSpPr/>
          <p:nvPr/>
        </p:nvSpPr>
        <p:spPr>
          <a:xfrm>
            <a:off x="982024" y="1860194"/>
            <a:ext cx="10227950" cy="478782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
        <p:nvSpPr>
          <p:cNvPr id="9" name="TextBox 11">
            <a:extLst>
              <a:ext uri="{FF2B5EF4-FFF2-40B4-BE49-F238E27FC236}">
                <a16:creationId xmlns:a16="http://schemas.microsoft.com/office/drawing/2014/main" id="{05A80157-1A42-A512-C0BD-0722F0CE5A94}"/>
              </a:ext>
            </a:extLst>
          </p:cNvPr>
          <p:cNvSpPr txBox="1"/>
          <p:nvPr/>
        </p:nvSpPr>
        <p:spPr>
          <a:xfrm>
            <a:off x="2641598" y="3263393"/>
            <a:ext cx="6908801" cy="1847493"/>
          </a:xfrm>
          <a:prstGeom prst="rect">
            <a:avLst/>
          </a:prstGeom>
        </p:spPr>
        <p:txBody>
          <a:bodyPr wrap="square" lIns="0" tIns="0" rIns="0" bIns="0" rtlCol="0" anchor="t">
            <a:spAutoFit/>
          </a:bodyPr>
          <a:lstStyle/>
          <a:p>
            <a:pPr algn="ctr">
              <a:lnSpc>
                <a:spcPct val="150000"/>
              </a:lnSpc>
              <a:spcBef>
                <a:spcPct val="0"/>
              </a:spcBef>
            </a:pPr>
            <a:r>
              <a:rPr lang="en-US" sz="2800" b="1" dirty="0" err="1">
                <a:latin typeface="UTM Avo" panose="02040603050506020204" pitchFamily="18"/>
                <a:cs typeface="Arial" panose="020B0604020202020204" pitchFamily="34" charset="0"/>
              </a:rPr>
              <a:t>Các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em</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trả</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lời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câu</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hỏi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sau</a:t>
            </a:r>
            <a:r>
              <a:rPr lang="en-US" sz="2800" b="1" dirty="0">
                <a:latin typeface="UTM Avo" panose="02040603050506020204" pitchFamily="18"/>
                <a:cs typeface="Arial" panose="020B0604020202020204" pitchFamily="34" charset="0"/>
              </a:rPr>
              <a:t>: </a:t>
            </a:r>
          </a:p>
          <a:p>
            <a:pPr algn="ctr">
              <a:lnSpc>
                <a:spcPct val="150000"/>
              </a:lnSpc>
              <a:spcBef>
                <a:spcPct val="0"/>
              </a:spcBef>
            </a:pPr>
            <a:r>
              <a:rPr lang="vi-VN" sz="2800" dirty="0">
                <a:latin typeface="UTM Avo" panose="02040603050506020204" pitchFamily="18"/>
                <a:cs typeface="Arial" panose="020B0604020202020204" pitchFamily="34" charset="0"/>
              </a:rPr>
              <a:t>Làm thế nào để thực hiện được nhiều việc với thời gian hợp lí?</a:t>
            </a:r>
            <a:endParaRPr lang="vi-VN" sz="2800" i="1" dirty="0">
              <a:latin typeface="UTM Avo" panose="02040603050506020204" pitchFamily="18"/>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89B0BA4C-E72E-61F0-8639-9F99062CB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465986" y="1759672"/>
            <a:ext cx="2168825" cy="2216746"/>
          </a:xfrm>
          <a:prstGeom prst="rect">
            <a:avLst/>
          </a:prstGeom>
        </p:spPr>
      </p:pic>
      <p:pic>
        <p:nvPicPr>
          <p:cNvPr id="11" name="Picture 11">
            <a:extLst>
              <a:ext uri="{FF2B5EF4-FFF2-40B4-BE49-F238E27FC236}">
                <a16:creationId xmlns:a16="http://schemas.microsoft.com/office/drawing/2014/main" id="{B71AB613-8AF7-21B0-DC29-EE47F46044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925" y="4101315"/>
            <a:ext cx="3086582" cy="2743200"/>
          </a:xfrm>
          <a:prstGeom prst="rect">
            <a:avLst/>
          </a:prstGeom>
        </p:spPr>
      </p:pic>
    </p:spTree>
    <p:extLst>
      <p:ext uri="{BB962C8B-B14F-4D97-AF65-F5344CB8AC3E}">
        <p14:creationId xmlns:p14="http://schemas.microsoft.com/office/powerpoint/2010/main" val="4421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Freeform 7">
            <a:extLst>
              <a:ext uri="{FF2B5EF4-FFF2-40B4-BE49-F238E27FC236}">
                <a16:creationId xmlns:a16="http://schemas.microsoft.com/office/drawing/2014/main" id="{F0566DF0-2816-7640-E439-D5389B564C14}"/>
              </a:ext>
            </a:extLst>
          </p:cNvPr>
          <p:cNvSpPr/>
          <p:nvPr/>
        </p:nvSpPr>
        <p:spPr>
          <a:xfrm>
            <a:off x="345440" y="2035988"/>
            <a:ext cx="685800" cy="6858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grpSp>
        <p:nvGrpSpPr>
          <p:cNvPr id="35" name="Group 34">
            <a:extLst>
              <a:ext uri="{FF2B5EF4-FFF2-40B4-BE49-F238E27FC236}">
                <a16:creationId xmlns:a16="http://schemas.microsoft.com/office/drawing/2014/main" id="{A4F7CD65-C96A-62DF-A3D5-E9AD9637C964}"/>
              </a:ext>
            </a:extLst>
          </p:cNvPr>
          <p:cNvGrpSpPr/>
          <p:nvPr/>
        </p:nvGrpSpPr>
        <p:grpSpPr>
          <a:xfrm>
            <a:off x="965310" y="3252037"/>
            <a:ext cx="5588000" cy="1495465"/>
            <a:chOff x="672566" y="3342550"/>
            <a:chExt cx="8382000" cy="2243198"/>
          </a:xfrm>
        </p:grpSpPr>
        <p:sp>
          <p:nvSpPr>
            <p:cNvPr id="36" name="Freeform 7">
              <a:extLst>
                <a:ext uri="{FF2B5EF4-FFF2-40B4-BE49-F238E27FC236}">
                  <a16:creationId xmlns:a16="http://schemas.microsoft.com/office/drawing/2014/main" id="{437D71AB-A7C7-DC10-330C-E69ED7C1FEE5}"/>
                </a:ext>
              </a:extLst>
            </p:cNvPr>
            <p:cNvSpPr/>
            <p:nvPr/>
          </p:nvSpPr>
          <p:spPr>
            <a:xfrm>
              <a:off x="1576914" y="3342550"/>
              <a:ext cx="7477652"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grpSp>
          <p:nvGrpSpPr>
            <p:cNvPr id="37" name="Group 36">
              <a:extLst>
                <a:ext uri="{FF2B5EF4-FFF2-40B4-BE49-F238E27FC236}">
                  <a16:creationId xmlns:a16="http://schemas.microsoft.com/office/drawing/2014/main" id="{B53C1CF1-7EA7-14C4-BC79-B61578CEDDBF}"/>
                </a:ext>
              </a:extLst>
            </p:cNvPr>
            <p:cNvGrpSpPr/>
            <p:nvPr/>
          </p:nvGrpSpPr>
          <p:grpSpPr>
            <a:xfrm>
              <a:off x="672566" y="3585450"/>
              <a:ext cx="1828697" cy="1757397"/>
              <a:chOff x="957400" y="3444442"/>
              <a:chExt cx="1828697" cy="1757397"/>
            </a:xfrm>
          </p:grpSpPr>
          <p:grpSp>
            <p:nvGrpSpPr>
              <p:cNvPr id="39" name="Group 9">
                <a:extLst>
                  <a:ext uri="{FF2B5EF4-FFF2-40B4-BE49-F238E27FC236}">
                    <a16:creationId xmlns:a16="http://schemas.microsoft.com/office/drawing/2014/main" id="{8D1FCBDF-25F1-B011-5CF6-D4BA5B359FE0}"/>
                  </a:ext>
                </a:extLst>
              </p:cNvPr>
              <p:cNvGrpSpPr/>
              <p:nvPr/>
            </p:nvGrpSpPr>
            <p:grpSpPr>
              <a:xfrm>
                <a:off x="1028700" y="3444442"/>
                <a:ext cx="1757397" cy="1757397"/>
                <a:chOff x="0" y="0"/>
                <a:chExt cx="812800" cy="812800"/>
              </a:xfrm>
            </p:grpSpPr>
            <p:sp>
              <p:nvSpPr>
                <p:cNvPr id="41" name="Freeform 10">
                  <a:extLst>
                    <a:ext uri="{FF2B5EF4-FFF2-40B4-BE49-F238E27FC236}">
                      <a16:creationId xmlns:a16="http://schemas.microsoft.com/office/drawing/2014/main" id="{F38ED499-74C2-6085-8F8E-FA3C8748F89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sp>
              <p:nvSpPr>
                <p:cNvPr id="42" name="TextBox 11">
                  <a:extLst>
                    <a:ext uri="{FF2B5EF4-FFF2-40B4-BE49-F238E27FC236}">
                      <a16:creationId xmlns:a16="http://schemas.microsoft.com/office/drawing/2014/main" id="{40FC5F03-CBF4-DDEE-73E2-466D0C901CAE}"/>
                    </a:ext>
                  </a:extLst>
                </p:cNvPr>
                <p:cNvSpPr txBox="1"/>
                <p:nvPr/>
              </p:nvSpPr>
              <p:spPr>
                <a:xfrm>
                  <a:off x="76200" y="76200"/>
                  <a:ext cx="660400" cy="6604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a:endParaRPr>
                </a:p>
              </p:txBody>
            </p:sp>
          </p:grpSp>
          <p:sp>
            <p:nvSpPr>
              <p:cNvPr id="40" name="TextBox 43">
                <a:extLst>
                  <a:ext uri="{FF2B5EF4-FFF2-40B4-BE49-F238E27FC236}">
                    <a16:creationId xmlns:a16="http://schemas.microsoft.com/office/drawing/2014/main" id="{89A0091C-3266-8210-0ACE-2BA42941CB5F}"/>
                  </a:ext>
                </a:extLst>
              </p:cNvPr>
              <p:cNvSpPr txBox="1"/>
              <p:nvPr/>
            </p:nvSpPr>
            <p:spPr>
              <a:xfrm>
                <a:off x="957400" y="3827013"/>
                <a:ext cx="1736432" cy="959879"/>
              </a:xfrm>
              <a:prstGeom prst="rect">
                <a:avLst/>
              </a:prstGeom>
            </p:spPr>
            <p:txBody>
              <a:bodyPr lIns="0" tIns="0" rIns="0" bIns="0" rtlCol="0" anchor="t">
                <a:spAutoFit/>
              </a:bodyPr>
              <a:lstStyle/>
              <a:p>
                <a:pPr marL="0" marR="0" lvl="0" indent="0" algn="ctr" defTabSz="609630" eaLnBrk="1" fontAlgn="auto" latinLnBrk="0" hangingPunct="1">
                  <a:lnSpc>
                    <a:spcPts val="5524"/>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UTM Avo" panose="02040603050506020204" pitchFamily="18"/>
                    <a:cs typeface="Arial" panose="020B0604020202020204" pitchFamily="34" charset="0"/>
                  </a:rPr>
                  <a:t>1</a:t>
                </a:r>
              </a:p>
            </p:txBody>
          </p:sp>
        </p:grpSp>
        <p:sp>
          <p:nvSpPr>
            <p:cNvPr id="38" name="TextBox 37">
              <a:extLst>
                <a:ext uri="{FF2B5EF4-FFF2-40B4-BE49-F238E27FC236}">
                  <a16:creationId xmlns:a16="http://schemas.microsoft.com/office/drawing/2014/main" id="{AAA10C0C-3E68-37A2-1C17-34FFB074BB24}"/>
                </a:ext>
              </a:extLst>
            </p:cNvPr>
            <p:cNvSpPr txBox="1"/>
            <p:nvPr/>
          </p:nvSpPr>
          <p:spPr>
            <a:xfrm>
              <a:off x="2435704" y="3479346"/>
              <a:ext cx="6130233" cy="1690849"/>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Liệt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kê</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những</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công</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việc</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cần</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làm</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cụ</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thể</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chi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tiết</a:t>
              </a:r>
              <a:endParaRPr kumimoji="0" lang="fr-FR" sz="2400" b="1" i="1"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8E8F9700-4087-77E9-3CBF-8362C02913A8}"/>
              </a:ext>
            </a:extLst>
          </p:cNvPr>
          <p:cNvGrpSpPr/>
          <p:nvPr/>
        </p:nvGrpSpPr>
        <p:grpSpPr>
          <a:xfrm>
            <a:off x="5800123" y="5257500"/>
            <a:ext cx="5765189" cy="1495465"/>
            <a:chOff x="672566" y="3342550"/>
            <a:chExt cx="8647784" cy="2243198"/>
          </a:xfrm>
        </p:grpSpPr>
        <p:sp>
          <p:nvSpPr>
            <p:cNvPr id="44" name="Freeform 7">
              <a:extLst>
                <a:ext uri="{FF2B5EF4-FFF2-40B4-BE49-F238E27FC236}">
                  <a16:creationId xmlns:a16="http://schemas.microsoft.com/office/drawing/2014/main" id="{6C529C9D-24C0-6241-734B-EC848B66B4AD}"/>
                </a:ext>
              </a:extLst>
            </p:cNvPr>
            <p:cNvSpPr/>
            <p:nvPr/>
          </p:nvSpPr>
          <p:spPr>
            <a:xfrm>
              <a:off x="1576913" y="3342550"/>
              <a:ext cx="774343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grpSp>
          <p:nvGrpSpPr>
            <p:cNvPr id="45" name="Group 44">
              <a:extLst>
                <a:ext uri="{FF2B5EF4-FFF2-40B4-BE49-F238E27FC236}">
                  <a16:creationId xmlns:a16="http://schemas.microsoft.com/office/drawing/2014/main" id="{BE4EDEBF-0ABB-DFBA-0E51-0D34E44D32AB}"/>
                </a:ext>
              </a:extLst>
            </p:cNvPr>
            <p:cNvGrpSpPr/>
            <p:nvPr/>
          </p:nvGrpSpPr>
          <p:grpSpPr>
            <a:xfrm>
              <a:off x="672566" y="3585450"/>
              <a:ext cx="1828697" cy="1757397"/>
              <a:chOff x="957400" y="3444442"/>
              <a:chExt cx="1828697" cy="1757397"/>
            </a:xfrm>
          </p:grpSpPr>
          <p:grpSp>
            <p:nvGrpSpPr>
              <p:cNvPr id="47" name="Group 9">
                <a:extLst>
                  <a:ext uri="{FF2B5EF4-FFF2-40B4-BE49-F238E27FC236}">
                    <a16:creationId xmlns:a16="http://schemas.microsoft.com/office/drawing/2014/main" id="{36FD8BB8-FD18-BA76-2B1B-94580BC28DD3}"/>
                  </a:ext>
                </a:extLst>
              </p:cNvPr>
              <p:cNvGrpSpPr/>
              <p:nvPr/>
            </p:nvGrpSpPr>
            <p:grpSpPr>
              <a:xfrm>
                <a:off x="1028700" y="3444442"/>
                <a:ext cx="1757397" cy="1757397"/>
                <a:chOff x="0" y="0"/>
                <a:chExt cx="812800" cy="812800"/>
              </a:xfrm>
            </p:grpSpPr>
            <p:sp>
              <p:nvSpPr>
                <p:cNvPr id="49" name="Freeform 10">
                  <a:extLst>
                    <a:ext uri="{FF2B5EF4-FFF2-40B4-BE49-F238E27FC236}">
                      <a16:creationId xmlns:a16="http://schemas.microsoft.com/office/drawing/2014/main" id="{65BD8C78-17AB-1EC8-8F12-F94FD478842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sp>
              <p:nvSpPr>
                <p:cNvPr id="50" name="TextBox 11">
                  <a:extLst>
                    <a:ext uri="{FF2B5EF4-FFF2-40B4-BE49-F238E27FC236}">
                      <a16:creationId xmlns:a16="http://schemas.microsoft.com/office/drawing/2014/main" id="{4379DC49-BFBE-26A8-D105-4583A4AA6AAF}"/>
                    </a:ext>
                  </a:extLst>
                </p:cNvPr>
                <p:cNvSpPr txBox="1"/>
                <p:nvPr/>
              </p:nvSpPr>
              <p:spPr>
                <a:xfrm>
                  <a:off x="76200" y="76200"/>
                  <a:ext cx="660400" cy="6604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a:endParaRPr>
                </a:p>
              </p:txBody>
            </p:sp>
          </p:grpSp>
          <p:sp>
            <p:nvSpPr>
              <p:cNvPr id="48" name="TextBox 43">
                <a:extLst>
                  <a:ext uri="{FF2B5EF4-FFF2-40B4-BE49-F238E27FC236}">
                    <a16:creationId xmlns:a16="http://schemas.microsoft.com/office/drawing/2014/main" id="{630FECD6-E7AC-1E2A-F9BC-C8D8D08F6786}"/>
                  </a:ext>
                </a:extLst>
              </p:cNvPr>
              <p:cNvSpPr txBox="1"/>
              <p:nvPr/>
            </p:nvSpPr>
            <p:spPr>
              <a:xfrm>
                <a:off x="957400" y="3827013"/>
                <a:ext cx="1736432" cy="976518"/>
              </a:xfrm>
              <a:prstGeom prst="rect">
                <a:avLst/>
              </a:prstGeom>
            </p:spPr>
            <p:txBody>
              <a:bodyPr lIns="0" tIns="0" rIns="0" bIns="0" rtlCol="0" anchor="t">
                <a:spAutoFit/>
              </a:bodyPr>
              <a:lstStyle/>
              <a:p>
                <a:pPr marL="0" marR="0" lvl="0" indent="0" algn="ctr" defTabSz="609630" eaLnBrk="1" fontAlgn="auto" latinLnBrk="0" hangingPunct="1">
                  <a:lnSpc>
                    <a:spcPts val="5524"/>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UTM Avo" panose="02040603050506020204" pitchFamily="18"/>
                    <a:cs typeface="Arial" panose="020B0604020202020204" pitchFamily="34" charset="0"/>
                  </a:rPr>
                  <a:t>2</a:t>
                </a:r>
              </a:p>
            </p:txBody>
          </p:sp>
        </p:grpSp>
        <p:sp>
          <p:nvSpPr>
            <p:cNvPr id="46" name="TextBox 45">
              <a:extLst>
                <a:ext uri="{FF2B5EF4-FFF2-40B4-BE49-F238E27FC236}">
                  <a16:creationId xmlns:a16="http://schemas.microsoft.com/office/drawing/2014/main" id="{C16281E6-208C-1BFB-4E65-959F0BDB8D01}"/>
                </a:ext>
              </a:extLst>
            </p:cNvPr>
            <p:cNvSpPr txBox="1"/>
            <p:nvPr/>
          </p:nvSpPr>
          <p:spPr>
            <a:xfrm>
              <a:off x="2459242" y="3496494"/>
              <a:ext cx="6344703" cy="1690848"/>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Lên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thời</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gian</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cụ</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thể</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cho</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từng</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công</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Arial" panose="020B0604020202020204" pitchFamily="34" charset="0"/>
                </a:rPr>
                <a:t>việc</a:t>
              </a:r>
              <a:endParaRPr kumimoji="0" lang="fr-FR" sz="2400" b="1" i="1"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5E673514-9C08-6156-155A-F15BA843A3BF}"/>
              </a:ext>
            </a:extLst>
          </p:cNvPr>
          <p:cNvGrpSpPr/>
          <p:nvPr/>
        </p:nvGrpSpPr>
        <p:grpSpPr>
          <a:xfrm>
            <a:off x="1462422" y="1576620"/>
            <a:ext cx="9413297" cy="1490486"/>
            <a:chOff x="3593621" y="-323973"/>
            <a:chExt cx="14119945" cy="2235729"/>
          </a:xfrm>
        </p:grpSpPr>
        <p:sp>
          <p:nvSpPr>
            <p:cNvPr id="52" name="Freeform 3">
              <a:extLst>
                <a:ext uri="{FF2B5EF4-FFF2-40B4-BE49-F238E27FC236}">
                  <a16:creationId xmlns:a16="http://schemas.microsoft.com/office/drawing/2014/main" id="{731A72B4-5974-990C-3728-0B7C1468BA15}"/>
                </a:ext>
              </a:extLst>
            </p:cNvPr>
            <p:cNvSpPr/>
            <p:nvPr/>
          </p:nvSpPr>
          <p:spPr>
            <a:xfrm>
              <a:off x="3593621" y="-323973"/>
              <a:ext cx="14119945" cy="2235729"/>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rgbClr val="9BBB59">
                    <a:shade val="45000"/>
                    <a:satMod val="135000"/>
                  </a:srgbClr>
                  <a:prstClr val="white"/>
                </a:duotone>
                <a:extLst>
                  <a:ext uri="{96DAC541-7B7A-43D3-8B79-37D633B846F1}">
                    <asvg:svgBlip xmlns:asvg="http://schemas.microsoft.com/office/drawing/2016/SVG/main" r:embed="rId6"/>
                  </a:ext>
                </a:extLst>
              </a:blip>
              <a:stretch>
                <a:fillRect t="-34305" b="-32863"/>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sp>
          <p:nvSpPr>
            <p:cNvPr id="53" name="Rectangle 52">
              <a:extLst>
                <a:ext uri="{FF2B5EF4-FFF2-40B4-BE49-F238E27FC236}">
                  <a16:creationId xmlns:a16="http://schemas.microsoft.com/office/drawing/2014/main" id="{0ADBB671-3F47-AB2B-B39C-B79487FEAD21}"/>
                </a:ext>
              </a:extLst>
            </p:cNvPr>
            <p:cNvSpPr/>
            <p:nvPr/>
          </p:nvSpPr>
          <p:spPr>
            <a:xfrm>
              <a:off x="4358355" y="-96368"/>
              <a:ext cx="12653896" cy="1951593"/>
            </a:xfrm>
            <a:prstGeom prst="rect">
              <a:avLst/>
            </a:prstGeom>
          </p:spPr>
          <p:txBody>
            <a:bodyPr wrap="square">
              <a:spAutoFit/>
            </a:bodyPr>
            <a:lstStyle/>
            <a:p>
              <a:pPr marL="0" marR="0" lvl="0" indent="0" algn="ctr" defTabSz="609630" eaLnBrk="1" fontAlgn="auto" latinLnBrk="0" hangingPunct="1">
                <a:lnSpc>
                  <a:spcPct val="150000"/>
                </a:lnSpc>
                <a:spcBef>
                  <a:spcPts val="200"/>
                </a:spcBef>
                <a:spcAft>
                  <a:spcPts val="200"/>
                </a:spcAft>
                <a:buClrTx/>
                <a:buSzTx/>
                <a:buFontTx/>
                <a:buNone/>
                <a:tabLst/>
                <a:defRPr/>
              </a:pPr>
              <a:r>
                <a:rPr kumimoji="0" lang="vi-VN" sz="2800" b="1"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Để thực hiện được nhiều việc với thời gian hợp lí, chúng ta cần:</a:t>
              </a:r>
              <a:endParaRPr kumimoji="0" lang="en-US" sz="2800" b="1"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92C48930-B2FD-AB5A-763F-5E60C2B1D9F1}"/>
              </a:ext>
            </a:extLst>
          </p:cNvPr>
          <p:cNvGrpSpPr/>
          <p:nvPr/>
        </p:nvGrpSpPr>
        <p:grpSpPr>
          <a:xfrm>
            <a:off x="6973514" y="3070231"/>
            <a:ext cx="3597057" cy="2008023"/>
            <a:chOff x="10064279" y="2724958"/>
            <a:chExt cx="6190210" cy="3455626"/>
          </a:xfrm>
        </p:grpSpPr>
        <p:pic>
          <p:nvPicPr>
            <p:cNvPr id="55" name="Picture 54" descr="A person holding a pencil and a piece of paper&#10;&#10;Description automatically generated with low confidence">
              <a:extLst>
                <a:ext uri="{FF2B5EF4-FFF2-40B4-BE49-F238E27FC236}">
                  <a16:creationId xmlns:a16="http://schemas.microsoft.com/office/drawing/2014/main" id="{49072F2F-11BE-FDE8-6E96-FCFF9EE731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4279" y="3028047"/>
              <a:ext cx="5882772" cy="31525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6" name="Picture 2" descr="Push pin ">
              <a:extLst>
                <a:ext uri="{FF2B5EF4-FFF2-40B4-BE49-F238E27FC236}">
                  <a16:creationId xmlns:a16="http://schemas.microsoft.com/office/drawing/2014/main" id="{F6592AC6-AADB-466B-952B-0269DB602A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07760">
              <a:off x="15650155" y="2724958"/>
              <a:ext cx="604334" cy="604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3DAE5BD1-A6FB-CFC6-ED19-A685AA708A62}"/>
              </a:ext>
            </a:extLst>
          </p:cNvPr>
          <p:cNvGrpSpPr/>
          <p:nvPr/>
        </p:nvGrpSpPr>
        <p:grpSpPr>
          <a:xfrm>
            <a:off x="2181826" y="4843821"/>
            <a:ext cx="2803100" cy="1825476"/>
            <a:chOff x="2843850" y="6008979"/>
            <a:chExt cx="5362215" cy="3492060"/>
          </a:xfrm>
        </p:grpSpPr>
        <p:pic>
          <p:nvPicPr>
            <p:cNvPr id="58" name="Picture 2" descr="5 nguyên tắc quản lý thời gian hiệu quả - JobsGO Blog">
              <a:extLst>
                <a:ext uri="{FF2B5EF4-FFF2-40B4-BE49-F238E27FC236}">
                  <a16:creationId xmlns:a16="http://schemas.microsoft.com/office/drawing/2014/main" id="{744F11C9-A3A1-2C06-9D5B-7376B37233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50" y="6310164"/>
              <a:ext cx="5105400" cy="31908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9" name="Picture 2" descr="Push pin ">
              <a:extLst>
                <a:ext uri="{FF2B5EF4-FFF2-40B4-BE49-F238E27FC236}">
                  <a16:creationId xmlns:a16="http://schemas.microsoft.com/office/drawing/2014/main" id="{2926818D-772A-E97F-8D13-DC5FC497BA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507760">
              <a:off x="7692435" y="6008979"/>
              <a:ext cx="513630" cy="5136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6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Vertical)">
                                      <p:cBhvr>
                                        <p:cTn id="20" dur="500"/>
                                        <p:tgtEl>
                                          <p:spTgt spid="43"/>
                                        </p:tgtEl>
                                      </p:cBhvr>
                                    </p:animEffect>
                                  </p:childTnLst>
                                </p:cTn>
                              </p:par>
                              <p:par>
                                <p:cTn id="21" presetID="16" presetClass="entr" presetSubtype="37"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outVertical)">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Freeform 7">
            <a:extLst>
              <a:ext uri="{FF2B5EF4-FFF2-40B4-BE49-F238E27FC236}">
                <a16:creationId xmlns:a16="http://schemas.microsoft.com/office/drawing/2014/main" id="{F0566DF0-2816-7640-E439-D5389B564C14}"/>
              </a:ext>
            </a:extLst>
          </p:cNvPr>
          <p:cNvSpPr/>
          <p:nvPr/>
        </p:nvSpPr>
        <p:spPr>
          <a:xfrm>
            <a:off x="345440" y="2035988"/>
            <a:ext cx="685800" cy="6858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grpSp>
        <p:nvGrpSpPr>
          <p:cNvPr id="51" name="Group 50">
            <a:extLst>
              <a:ext uri="{FF2B5EF4-FFF2-40B4-BE49-F238E27FC236}">
                <a16:creationId xmlns:a16="http://schemas.microsoft.com/office/drawing/2014/main" id="{5E673514-9C08-6156-155A-F15BA843A3BF}"/>
              </a:ext>
            </a:extLst>
          </p:cNvPr>
          <p:cNvGrpSpPr/>
          <p:nvPr/>
        </p:nvGrpSpPr>
        <p:grpSpPr>
          <a:xfrm>
            <a:off x="1462422" y="1576620"/>
            <a:ext cx="9413297" cy="1490486"/>
            <a:chOff x="3593621" y="-323973"/>
            <a:chExt cx="14119945" cy="2235729"/>
          </a:xfrm>
        </p:grpSpPr>
        <p:sp>
          <p:nvSpPr>
            <p:cNvPr id="52" name="Freeform 3">
              <a:extLst>
                <a:ext uri="{FF2B5EF4-FFF2-40B4-BE49-F238E27FC236}">
                  <a16:creationId xmlns:a16="http://schemas.microsoft.com/office/drawing/2014/main" id="{731A72B4-5974-990C-3728-0B7C1468BA15}"/>
                </a:ext>
              </a:extLst>
            </p:cNvPr>
            <p:cNvSpPr/>
            <p:nvPr/>
          </p:nvSpPr>
          <p:spPr>
            <a:xfrm>
              <a:off x="3593621" y="-323973"/>
              <a:ext cx="14119945" cy="2235729"/>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rgbClr val="9BBB59">
                    <a:shade val="45000"/>
                    <a:satMod val="135000"/>
                  </a:srgbClr>
                  <a:prstClr val="white"/>
                </a:duotone>
                <a:extLst>
                  <a:ext uri="{96DAC541-7B7A-43D3-8B79-37D633B846F1}">
                    <asvg:svgBlip xmlns:asvg="http://schemas.microsoft.com/office/drawing/2016/SVG/main" r:embed="rId6"/>
                  </a:ext>
                </a:extLst>
              </a:blip>
              <a:stretch>
                <a:fillRect t="-34305" b="-32863"/>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UTM Avo" panose="02040603050506020204" pitchFamily="18"/>
              </a:endParaRPr>
            </a:p>
          </p:txBody>
        </p:sp>
        <p:sp>
          <p:nvSpPr>
            <p:cNvPr id="53" name="Rectangle 52">
              <a:extLst>
                <a:ext uri="{FF2B5EF4-FFF2-40B4-BE49-F238E27FC236}">
                  <a16:creationId xmlns:a16="http://schemas.microsoft.com/office/drawing/2014/main" id="{0ADBB671-3F47-AB2B-B39C-B79487FEAD21}"/>
                </a:ext>
              </a:extLst>
            </p:cNvPr>
            <p:cNvSpPr/>
            <p:nvPr/>
          </p:nvSpPr>
          <p:spPr>
            <a:xfrm>
              <a:off x="4358355" y="-96368"/>
              <a:ext cx="12653896" cy="1951593"/>
            </a:xfrm>
            <a:prstGeom prst="rect">
              <a:avLst/>
            </a:prstGeom>
          </p:spPr>
          <p:txBody>
            <a:bodyPr wrap="square">
              <a:spAutoFit/>
            </a:bodyPr>
            <a:lstStyle/>
            <a:p>
              <a:pPr marL="0" marR="0" lvl="0" indent="0" algn="ctr" defTabSz="609630" eaLnBrk="1" fontAlgn="auto" latinLnBrk="0" hangingPunct="1">
                <a:lnSpc>
                  <a:spcPct val="150000"/>
                </a:lnSpc>
                <a:spcBef>
                  <a:spcPts val="200"/>
                </a:spcBef>
                <a:spcAft>
                  <a:spcPts val="200"/>
                </a:spcAft>
                <a:buClrTx/>
                <a:buSzTx/>
                <a:buFontTx/>
                <a:buNone/>
                <a:tabLst/>
                <a:defRPr/>
              </a:pPr>
              <a:r>
                <a:rPr kumimoji="0" lang="vi-VN" sz="2800" b="1"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rPr>
                <a:t>Để thực hiện được nhiều việc với thời gian hợp lí, chúng ta cần:</a:t>
              </a:r>
              <a:endParaRPr kumimoji="0" lang="en-US" sz="2800" b="1" i="0" u="none" strike="noStrike" kern="0" cap="none" spc="0" normalizeH="0" baseline="0" noProof="0" dirty="0">
                <a:ln>
                  <a:noFill/>
                </a:ln>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A6BA6D0D-7F9B-C5DB-5BF1-1A59D055CB37}"/>
              </a:ext>
            </a:extLst>
          </p:cNvPr>
          <p:cNvGrpSpPr/>
          <p:nvPr/>
        </p:nvGrpSpPr>
        <p:grpSpPr>
          <a:xfrm>
            <a:off x="688340" y="3328035"/>
            <a:ext cx="5588001" cy="1333531"/>
            <a:chOff x="672566" y="3342550"/>
            <a:chExt cx="8382001" cy="2000297"/>
          </a:xfrm>
        </p:grpSpPr>
        <p:sp>
          <p:nvSpPr>
            <p:cNvPr id="3" name="Freeform 7">
              <a:extLst>
                <a:ext uri="{FF2B5EF4-FFF2-40B4-BE49-F238E27FC236}">
                  <a16:creationId xmlns:a16="http://schemas.microsoft.com/office/drawing/2014/main" id="{29818FF0-87BE-B745-C1EA-0690D19F747E}"/>
                </a:ext>
              </a:extLst>
            </p:cNvPr>
            <p:cNvSpPr/>
            <p:nvPr/>
          </p:nvSpPr>
          <p:spPr>
            <a:xfrm>
              <a:off x="1576915" y="3342550"/>
              <a:ext cx="7477652" cy="2000297"/>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sz="800">
                <a:latin typeface="UTM Avo" panose="02040603050506020204" pitchFamily="18"/>
              </a:endParaRPr>
            </a:p>
          </p:txBody>
        </p:sp>
        <p:grpSp>
          <p:nvGrpSpPr>
            <p:cNvPr id="4" name="Group 3">
              <a:extLst>
                <a:ext uri="{FF2B5EF4-FFF2-40B4-BE49-F238E27FC236}">
                  <a16:creationId xmlns:a16="http://schemas.microsoft.com/office/drawing/2014/main" id="{12AA8672-9CAA-30F3-2219-1ABE77E3550B}"/>
                </a:ext>
              </a:extLst>
            </p:cNvPr>
            <p:cNvGrpSpPr/>
            <p:nvPr/>
          </p:nvGrpSpPr>
          <p:grpSpPr>
            <a:xfrm>
              <a:off x="672566" y="3585450"/>
              <a:ext cx="1828697" cy="1757397"/>
              <a:chOff x="957400" y="3444442"/>
              <a:chExt cx="1828697" cy="1757397"/>
            </a:xfrm>
          </p:grpSpPr>
          <p:grpSp>
            <p:nvGrpSpPr>
              <p:cNvPr id="6" name="Group 9">
                <a:extLst>
                  <a:ext uri="{FF2B5EF4-FFF2-40B4-BE49-F238E27FC236}">
                    <a16:creationId xmlns:a16="http://schemas.microsoft.com/office/drawing/2014/main" id="{1B0B37B4-BAA4-51C1-5A0B-F1D3FAB6FF54}"/>
                  </a:ext>
                </a:extLst>
              </p:cNvPr>
              <p:cNvGrpSpPr/>
              <p:nvPr/>
            </p:nvGrpSpPr>
            <p:grpSpPr>
              <a:xfrm>
                <a:off x="1028700" y="3444442"/>
                <a:ext cx="1757397" cy="1757397"/>
                <a:chOff x="0" y="0"/>
                <a:chExt cx="812800" cy="812800"/>
              </a:xfrm>
            </p:grpSpPr>
            <p:sp>
              <p:nvSpPr>
                <p:cNvPr id="8" name="Freeform 10">
                  <a:extLst>
                    <a:ext uri="{FF2B5EF4-FFF2-40B4-BE49-F238E27FC236}">
                      <a16:creationId xmlns:a16="http://schemas.microsoft.com/office/drawing/2014/main" id="{AAB16E1E-0A2C-50D9-9590-66B6F0CB509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sz="800">
                    <a:latin typeface="UTM Avo" panose="02040603050506020204" pitchFamily="18"/>
                  </a:endParaRPr>
                </a:p>
              </p:txBody>
            </p:sp>
            <p:sp>
              <p:nvSpPr>
                <p:cNvPr id="9" name="TextBox 11">
                  <a:extLst>
                    <a:ext uri="{FF2B5EF4-FFF2-40B4-BE49-F238E27FC236}">
                      <a16:creationId xmlns:a16="http://schemas.microsoft.com/office/drawing/2014/main" id="{FF0B3C73-F5C1-3B0C-566C-C55E7B3D9668}"/>
                    </a:ext>
                  </a:extLst>
                </p:cNvPr>
                <p:cNvSpPr txBox="1"/>
                <p:nvPr/>
              </p:nvSpPr>
              <p:spPr>
                <a:xfrm>
                  <a:off x="76200" y="76200"/>
                  <a:ext cx="660400" cy="660400"/>
                </a:xfrm>
                <a:prstGeom prst="rect">
                  <a:avLst/>
                </a:prstGeom>
              </p:spPr>
              <p:txBody>
                <a:bodyPr lIns="33867" tIns="33867" rIns="33867" bIns="33867" rtlCol="0" anchor="ctr"/>
                <a:lstStyle/>
                <a:p>
                  <a:pPr algn="ctr">
                    <a:lnSpc>
                      <a:spcPts val="2059"/>
                    </a:lnSpc>
                  </a:pPr>
                  <a:endParaRPr sz="800">
                    <a:latin typeface="UTM Avo" panose="02040603050506020204" pitchFamily="18"/>
                  </a:endParaRPr>
                </a:p>
              </p:txBody>
            </p:sp>
          </p:grpSp>
          <p:sp>
            <p:nvSpPr>
              <p:cNvPr id="7" name="TextBox 43">
                <a:extLst>
                  <a:ext uri="{FF2B5EF4-FFF2-40B4-BE49-F238E27FC236}">
                    <a16:creationId xmlns:a16="http://schemas.microsoft.com/office/drawing/2014/main" id="{9C9B58CE-A28C-29C2-9C0E-82B25D3A5386}"/>
                  </a:ext>
                </a:extLst>
              </p:cNvPr>
              <p:cNvSpPr txBox="1"/>
              <p:nvPr/>
            </p:nvSpPr>
            <p:spPr>
              <a:xfrm>
                <a:off x="957400" y="3827013"/>
                <a:ext cx="1736432" cy="968631"/>
              </a:xfrm>
              <a:prstGeom prst="rect">
                <a:avLst/>
              </a:prstGeom>
            </p:spPr>
            <p:txBody>
              <a:bodyPr lIns="0" tIns="0" rIns="0" bIns="0" rtlCol="0" anchor="t">
                <a:spAutoFit/>
              </a:bodyPr>
              <a:lstStyle/>
              <a:p>
                <a:pPr algn="ctr">
                  <a:lnSpc>
                    <a:spcPts val="5524"/>
                  </a:lnSpc>
                </a:pPr>
                <a:r>
                  <a:rPr lang="en-US" sz="4000" b="1" dirty="0">
                    <a:latin typeface="UTM Avo" panose="02040603050506020204" pitchFamily="18"/>
                    <a:cs typeface="Arial" panose="020B0604020202020204" pitchFamily="34" charset="0"/>
                  </a:rPr>
                  <a:t>3</a:t>
                </a:r>
              </a:p>
            </p:txBody>
          </p:sp>
        </p:grpSp>
        <p:sp>
          <p:nvSpPr>
            <p:cNvPr id="5" name="TextBox 4">
              <a:extLst>
                <a:ext uri="{FF2B5EF4-FFF2-40B4-BE49-F238E27FC236}">
                  <a16:creationId xmlns:a16="http://schemas.microsoft.com/office/drawing/2014/main" id="{C7935701-FB4C-46A0-D200-CBECAC9FFE2B}"/>
                </a:ext>
              </a:extLst>
            </p:cNvPr>
            <p:cNvSpPr txBox="1"/>
            <p:nvPr/>
          </p:nvSpPr>
          <p:spPr>
            <a:xfrm>
              <a:off x="2819816" y="3530994"/>
              <a:ext cx="5496969" cy="1690848"/>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Sắp xếp công việc theo thứ tự ưu tiên</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C69C939-9AE5-0143-1FDB-22123A0AFD7E}"/>
              </a:ext>
            </a:extLst>
          </p:cNvPr>
          <p:cNvGrpSpPr/>
          <p:nvPr/>
        </p:nvGrpSpPr>
        <p:grpSpPr>
          <a:xfrm>
            <a:off x="5615966" y="5315365"/>
            <a:ext cx="5765189" cy="1495465"/>
            <a:chOff x="672566" y="3342550"/>
            <a:chExt cx="8647784" cy="2243198"/>
          </a:xfrm>
        </p:grpSpPr>
        <p:sp>
          <p:nvSpPr>
            <p:cNvPr id="11" name="Freeform 7">
              <a:extLst>
                <a:ext uri="{FF2B5EF4-FFF2-40B4-BE49-F238E27FC236}">
                  <a16:creationId xmlns:a16="http://schemas.microsoft.com/office/drawing/2014/main" id="{FC12C86D-627A-AEDD-F640-85F71F2F7CC6}"/>
                </a:ext>
              </a:extLst>
            </p:cNvPr>
            <p:cNvSpPr/>
            <p:nvPr/>
          </p:nvSpPr>
          <p:spPr>
            <a:xfrm>
              <a:off x="1576913" y="3342550"/>
              <a:ext cx="774343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sz="800">
                <a:latin typeface="UTM Avo" panose="02040603050506020204" pitchFamily="18"/>
              </a:endParaRPr>
            </a:p>
          </p:txBody>
        </p:sp>
        <p:grpSp>
          <p:nvGrpSpPr>
            <p:cNvPr id="12" name="Group 11">
              <a:extLst>
                <a:ext uri="{FF2B5EF4-FFF2-40B4-BE49-F238E27FC236}">
                  <a16:creationId xmlns:a16="http://schemas.microsoft.com/office/drawing/2014/main" id="{67BEBD7C-12BC-301F-263C-7507DB6CBCA1}"/>
                </a:ext>
              </a:extLst>
            </p:cNvPr>
            <p:cNvGrpSpPr/>
            <p:nvPr/>
          </p:nvGrpSpPr>
          <p:grpSpPr>
            <a:xfrm>
              <a:off x="672566" y="3585450"/>
              <a:ext cx="1828697" cy="1757397"/>
              <a:chOff x="957400" y="3444442"/>
              <a:chExt cx="1828697" cy="1757397"/>
            </a:xfrm>
          </p:grpSpPr>
          <p:grpSp>
            <p:nvGrpSpPr>
              <p:cNvPr id="14" name="Group 9">
                <a:extLst>
                  <a:ext uri="{FF2B5EF4-FFF2-40B4-BE49-F238E27FC236}">
                    <a16:creationId xmlns:a16="http://schemas.microsoft.com/office/drawing/2014/main" id="{EABB9E0A-EF28-D3B3-DD13-6BC3D0463F9F}"/>
                  </a:ext>
                </a:extLst>
              </p:cNvPr>
              <p:cNvGrpSpPr/>
              <p:nvPr/>
            </p:nvGrpSpPr>
            <p:grpSpPr>
              <a:xfrm>
                <a:off x="1028700" y="3444442"/>
                <a:ext cx="1757397" cy="1757397"/>
                <a:chOff x="0" y="0"/>
                <a:chExt cx="812800" cy="812800"/>
              </a:xfrm>
            </p:grpSpPr>
            <p:sp>
              <p:nvSpPr>
                <p:cNvPr id="16" name="Freeform 10">
                  <a:extLst>
                    <a:ext uri="{FF2B5EF4-FFF2-40B4-BE49-F238E27FC236}">
                      <a16:creationId xmlns:a16="http://schemas.microsoft.com/office/drawing/2014/main" id="{50CEC93F-2B79-9E1A-43BF-7F6F395647C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sz="800">
                    <a:latin typeface="UTM Avo" panose="02040603050506020204" pitchFamily="18"/>
                  </a:endParaRPr>
                </a:p>
              </p:txBody>
            </p:sp>
            <p:sp>
              <p:nvSpPr>
                <p:cNvPr id="17" name="TextBox 11">
                  <a:extLst>
                    <a:ext uri="{FF2B5EF4-FFF2-40B4-BE49-F238E27FC236}">
                      <a16:creationId xmlns:a16="http://schemas.microsoft.com/office/drawing/2014/main" id="{D2E86513-CD18-5525-26B7-41EC21C5DA1D}"/>
                    </a:ext>
                  </a:extLst>
                </p:cNvPr>
                <p:cNvSpPr txBox="1"/>
                <p:nvPr/>
              </p:nvSpPr>
              <p:spPr>
                <a:xfrm>
                  <a:off x="76200" y="76200"/>
                  <a:ext cx="660400" cy="660400"/>
                </a:xfrm>
                <a:prstGeom prst="rect">
                  <a:avLst/>
                </a:prstGeom>
              </p:spPr>
              <p:txBody>
                <a:bodyPr lIns="33867" tIns="33867" rIns="33867" bIns="33867" rtlCol="0" anchor="ctr"/>
                <a:lstStyle/>
                <a:p>
                  <a:pPr algn="ctr">
                    <a:lnSpc>
                      <a:spcPts val="2059"/>
                    </a:lnSpc>
                  </a:pPr>
                  <a:endParaRPr sz="800">
                    <a:latin typeface="UTM Avo" panose="02040603050506020204" pitchFamily="18"/>
                  </a:endParaRPr>
                </a:p>
              </p:txBody>
            </p:sp>
          </p:grpSp>
          <p:sp>
            <p:nvSpPr>
              <p:cNvPr id="15" name="TextBox 43">
                <a:extLst>
                  <a:ext uri="{FF2B5EF4-FFF2-40B4-BE49-F238E27FC236}">
                    <a16:creationId xmlns:a16="http://schemas.microsoft.com/office/drawing/2014/main" id="{4ADE57FA-6F86-C3D9-03B8-C310D0C53A9A}"/>
                  </a:ext>
                </a:extLst>
              </p:cNvPr>
              <p:cNvSpPr txBox="1"/>
              <p:nvPr/>
            </p:nvSpPr>
            <p:spPr>
              <a:xfrm>
                <a:off x="957400" y="3827013"/>
                <a:ext cx="1736432" cy="968631"/>
              </a:xfrm>
              <a:prstGeom prst="rect">
                <a:avLst/>
              </a:prstGeom>
            </p:spPr>
            <p:txBody>
              <a:bodyPr lIns="0" tIns="0" rIns="0" bIns="0" rtlCol="0" anchor="t">
                <a:spAutoFit/>
              </a:bodyPr>
              <a:lstStyle/>
              <a:p>
                <a:pPr algn="ctr">
                  <a:lnSpc>
                    <a:spcPts val="5524"/>
                  </a:lnSpc>
                </a:pPr>
                <a:r>
                  <a:rPr lang="en-US" sz="4000" b="1" dirty="0">
                    <a:latin typeface="UTM Avo" panose="02040603050506020204" pitchFamily="18"/>
                    <a:cs typeface="Arial" panose="020B0604020202020204" pitchFamily="34" charset="0"/>
                  </a:rPr>
                  <a:t>4</a:t>
                </a:r>
              </a:p>
            </p:txBody>
          </p:sp>
        </p:grpSp>
        <p:sp>
          <p:nvSpPr>
            <p:cNvPr id="13" name="TextBox 12">
              <a:extLst>
                <a:ext uri="{FF2B5EF4-FFF2-40B4-BE49-F238E27FC236}">
                  <a16:creationId xmlns:a16="http://schemas.microsoft.com/office/drawing/2014/main" id="{7E17C580-8E69-C198-0C30-6FDE4DE31B74}"/>
                </a:ext>
              </a:extLst>
            </p:cNvPr>
            <p:cNvSpPr txBox="1"/>
            <p:nvPr/>
          </p:nvSpPr>
          <p:spPr>
            <a:xfrm>
              <a:off x="3004798" y="3577705"/>
              <a:ext cx="5522801" cy="1690848"/>
            </a:xfrm>
            <a:prstGeom prst="rect">
              <a:avLst/>
            </a:prstGeom>
            <a:noFill/>
          </p:spPr>
          <p:txBody>
            <a:bodyPr wrap="square">
              <a:spAutoFit/>
            </a:bodyPr>
            <a:lstStyle/>
            <a:p>
              <a:pPr algn="ctr">
                <a:lnSpc>
                  <a:spcPct val="150000"/>
                </a:lnSpc>
              </a:pPr>
              <a:r>
                <a:rPr lang="en-US" sz="2400" dirty="0" err="1">
                  <a:latin typeface="UTM Avo" panose="02040603050506020204" pitchFamily="18"/>
                  <a:ea typeface="Calibri" panose="020F0502020204030204" pitchFamily="34" charset="0"/>
                  <a:cs typeface="Arial" panose="020B0604020202020204" pitchFamily="34" charset="0"/>
                </a:rPr>
                <a:t>Rèn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luyện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tính</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kỷ</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luật</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và</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tập</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trung</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CE8F04C-9E99-DAED-7E29-2C0EF4A9ECBC}"/>
              </a:ext>
            </a:extLst>
          </p:cNvPr>
          <p:cNvGrpSpPr/>
          <p:nvPr/>
        </p:nvGrpSpPr>
        <p:grpSpPr>
          <a:xfrm>
            <a:off x="6651749" y="3067106"/>
            <a:ext cx="3880030" cy="2122630"/>
            <a:chOff x="9976918" y="2784466"/>
            <a:chExt cx="6289607" cy="3440826"/>
          </a:xfrm>
        </p:grpSpPr>
        <p:pic>
          <p:nvPicPr>
            <p:cNvPr id="19" name="Picture 2" descr="Tổng hợp cách sắp xếp công việc hiệu quả bạn nên biết">
              <a:extLst>
                <a:ext uri="{FF2B5EF4-FFF2-40B4-BE49-F238E27FC236}">
                  <a16:creationId xmlns:a16="http://schemas.microsoft.com/office/drawing/2014/main" id="{C247AC99-DF6A-52F9-9B34-17657DE9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6918" y="3086634"/>
              <a:ext cx="5987439" cy="31386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 name="Picture 2" descr="Push pin ">
              <a:extLst>
                <a:ext uri="{FF2B5EF4-FFF2-40B4-BE49-F238E27FC236}">
                  <a16:creationId xmlns:a16="http://schemas.microsoft.com/office/drawing/2014/main" id="{E8CB575D-1F61-FDFC-D999-551FAC6260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07760">
              <a:off x="15662191" y="2784466"/>
              <a:ext cx="604334" cy="604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3AFD8107-8DA7-A444-C9FA-A32BCD2422D7}"/>
              </a:ext>
            </a:extLst>
          </p:cNvPr>
          <p:cNvGrpSpPr/>
          <p:nvPr/>
        </p:nvGrpSpPr>
        <p:grpSpPr>
          <a:xfrm>
            <a:off x="2223937" y="4706525"/>
            <a:ext cx="3173991" cy="1936224"/>
            <a:chOff x="2650570" y="5998493"/>
            <a:chExt cx="5889617" cy="3592831"/>
          </a:xfrm>
        </p:grpSpPr>
        <p:pic>
          <p:nvPicPr>
            <p:cNvPr id="22" name="Picture 4" descr="Kỷ luật là gì ? Đặc điểm, hình thức và lợi ích của kỷ luật hiện nay">
              <a:extLst>
                <a:ext uri="{FF2B5EF4-FFF2-40B4-BE49-F238E27FC236}">
                  <a16:creationId xmlns:a16="http://schemas.microsoft.com/office/drawing/2014/main" id="{692282E6-EFEB-2F0F-F37E-3E379BF8F0A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950" b="11517"/>
            <a:stretch/>
          </p:blipFill>
          <p:spPr bwMode="auto">
            <a:xfrm>
              <a:off x="2650570" y="6296120"/>
              <a:ext cx="5622871" cy="32952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3" name="Picture 2" descr="Push pin ">
              <a:extLst>
                <a:ext uri="{FF2B5EF4-FFF2-40B4-BE49-F238E27FC236}">
                  <a16:creationId xmlns:a16="http://schemas.microsoft.com/office/drawing/2014/main" id="{2B5E8FCB-BE0B-4C3D-F91D-5A09516F27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507760">
              <a:off x="8026557" y="5998493"/>
              <a:ext cx="513630" cy="5136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90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BB576660-6B74-215B-14FD-60466E18AD16}"/>
              </a:ext>
            </a:extLst>
          </p:cNvPr>
          <p:cNvSpPr txBox="1"/>
          <p:nvPr/>
        </p:nvSpPr>
        <p:spPr>
          <a:xfrm>
            <a:off x="533400" y="2048626"/>
            <a:ext cx="11125200" cy="4445832"/>
          </a:xfrm>
          <a:prstGeom prst="rect">
            <a:avLst/>
          </a:prstGeom>
          <a:solidFill>
            <a:srgbClr val="FFF9F7"/>
          </a:solidFill>
        </p:spPr>
        <p:txBody>
          <a:bodyPr wrap="square">
            <a:spAutoFit/>
          </a:bodyPr>
          <a:lstStyle/>
          <a:p>
            <a:pPr marL="381019" indent="-381019" algn="just">
              <a:lnSpc>
                <a:spcPct val="150000"/>
              </a:lnSpc>
              <a:buFont typeface="Wingdings" panose="05000000000000000000" pitchFamily="2" charset="2"/>
              <a:buChar char="Ø"/>
            </a:pPr>
            <a:r>
              <a:rPr lang="vi-VN" sz="2400" dirty="0">
                <a:latin typeface="UTM Avo" panose="02040603050506020204" pitchFamily="18"/>
                <a:cs typeface="Arial" panose="020B0604020202020204" pitchFamily="34" charset="0"/>
              </a:rPr>
              <a:t>Mỗi người trong chúng ta đều cần thực hiện các công việc và hoạt động khác nhau trong một ngày. </a:t>
            </a:r>
            <a:endParaRPr lang="en-US" sz="24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Ø"/>
            </a:pPr>
            <a:r>
              <a:rPr lang="vi-VN" sz="2400" dirty="0">
                <a:latin typeface="UTM Avo" panose="02040603050506020204" pitchFamily="18"/>
                <a:cs typeface="Arial" panose="020B0604020202020204" pitchFamily="34" charset="0"/>
              </a:rPr>
              <a:t>Để sử dụng được thời gian trong ngày hợp lí, làm được nhiều việc có ích, mỗi chúng ta cần biết sắp xếp thứ tự các công việc, có cách thực hiện khoa học, có ý thức, trách nhiệm khi thực hiện các công việc. </a:t>
            </a:r>
            <a:endParaRPr lang="en-US" sz="24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Ø"/>
            </a:pPr>
            <a:r>
              <a:rPr lang="vi-VN" sz="2400" dirty="0">
                <a:latin typeface="UTM Avo" panose="02040603050506020204" pitchFamily="18"/>
                <a:cs typeface="Arial" panose="020B0604020202020204" pitchFamily="34" charset="0"/>
              </a:rPr>
              <a:t>Việc sử dụng thời gian cho các công việc trong ngày một cách hợp lí sẽ giúp cho cuộc sống của chúng ta ngăn nắp, trật tự và khoa học.</a:t>
            </a:r>
            <a:endParaRPr lang="en-US" sz="24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2284124E-EAA6-6ECB-7455-E1CBC97EAE2C}"/>
              </a:ext>
            </a:extLst>
          </p:cNvPr>
          <p:cNvSpPr txBox="1"/>
          <p:nvPr/>
        </p:nvSpPr>
        <p:spPr>
          <a:xfrm>
            <a:off x="3390900" y="1602203"/>
            <a:ext cx="5410200" cy="523220"/>
          </a:xfrm>
          <a:prstGeom prst="rect">
            <a:avLst/>
          </a:prstGeom>
          <a:noFill/>
        </p:spPr>
        <p:txBody>
          <a:bodyPr wrap="square" rtlCol="0">
            <a:spAutoFit/>
          </a:bodyPr>
          <a:lstStyle/>
          <a:p>
            <a:pPr algn="ctr"/>
            <a:r>
              <a:rPr lang="en-US" sz="2800" b="1" dirty="0">
                <a:latin typeface="UTM Avo" panose="02040603050506020204" pitchFamily="18"/>
                <a:cs typeface="Arial" panose="020B0604020202020204" pitchFamily="34" charset="0"/>
              </a:rPr>
              <a:t>TỔNG KẾT HOẠT ĐỘNG</a:t>
            </a:r>
          </a:p>
        </p:txBody>
      </p:sp>
      <p:pic>
        <p:nvPicPr>
          <p:cNvPr id="30" name="Picture 6">
            <a:extLst>
              <a:ext uri="{FF2B5EF4-FFF2-40B4-BE49-F238E27FC236}">
                <a16:creationId xmlns:a16="http://schemas.microsoft.com/office/drawing/2014/main" id="{E3D0897F-BC3E-3E52-5943-1032175E1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4" y="5892024"/>
            <a:ext cx="711200" cy="965977"/>
          </a:xfrm>
          <a:prstGeom prst="rect">
            <a:avLst/>
          </a:prstGeom>
        </p:spPr>
      </p:pic>
      <p:pic>
        <p:nvPicPr>
          <p:cNvPr id="31" name="Picture 6">
            <a:extLst>
              <a:ext uri="{FF2B5EF4-FFF2-40B4-BE49-F238E27FC236}">
                <a16:creationId xmlns:a16="http://schemas.microsoft.com/office/drawing/2014/main" id="{DFA24E5F-9786-BBF2-D44F-C9CD9E0A27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03000" y="1202094"/>
            <a:ext cx="711200" cy="965977"/>
          </a:xfrm>
          <a:prstGeom prst="rect">
            <a:avLst/>
          </a:prstGeom>
        </p:spPr>
      </p:pic>
    </p:spTree>
    <p:extLst>
      <p:ext uri="{BB962C8B-B14F-4D97-AF65-F5344CB8AC3E}">
        <p14:creationId xmlns:p14="http://schemas.microsoft.com/office/powerpoint/2010/main" val="12776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Effect transition="in" filter="wipe(left)">
                                      <p:cBhvr>
                                        <p:cTn id="20"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4E6EB0-0276-8C74-4980-25364C0E61AC}"/>
              </a:ext>
            </a:extLst>
          </p:cNvPr>
          <p:cNvGrpSpPr/>
          <p:nvPr/>
        </p:nvGrpSpPr>
        <p:grpSpPr>
          <a:xfrm>
            <a:off x="411679" y="2142388"/>
            <a:ext cx="11259682" cy="1252045"/>
            <a:chOff x="731818" y="690145"/>
            <a:chExt cx="16889523" cy="1878068"/>
          </a:xfrm>
        </p:grpSpPr>
        <p:sp>
          <p:nvSpPr>
            <p:cNvPr id="5" name="TextBox 4">
              <a:extLst>
                <a:ext uri="{FF2B5EF4-FFF2-40B4-BE49-F238E27FC236}">
                  <a16:creationId xmlns:a16="http://schemas.microsoft.com/office/drawing/2014/main" id="{21D25309-4440-8C94-AA8A-B7E9D5BCBFDA}"/>
                </a:ext>
              </a:extLst>
            </p:cNvPr>
            <p:cNvSpPr txBox="1"/>
            <p:nvPr/>
          </p:nvSpPr>
          <p:spPr>
            <a:xfrm>
              <a:off x="2530111" y="690145"/>
              <a:ext cx="15091230" cy="1878068"/>
            </a:xfrm>
            <a:prstGeom prst="roundRect">
              <a:avLst/>
            </a:prstGeom>
            <a:solidFill>
              <a:srgbClr val="FFF4D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nhân</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Em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hãy</a:t>
              </a:r>
              <a:r>
                <a:rPr lang="en-US" sz="2400"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quan sát lược đồ gợi ý </a:t>
              </a:r>
              <a:r>
                <a:rPr lang="en-US" sz="2400" dirty="0" err="1">
                  <a:solidFill>
                    <a:schemeClr val="tx1"/>
                  </a:solidFill>
                  <a:latin typeface="UTM Avo" panose="02040603050506020204" pitchFamily="18"/>
                  <a:cs typeface="Arial" panose="020B0604020202020204" pitchFamily="34" charset="0"/>
                </a:rPr>
                <a:t>dưới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đây</a:t>
              </a:r>
              <a:r>
                <a:rPr lang="vi-VN" sz="2400" dirty="0">
                  <a:solidFill>
                    <a:schemeClr val="tx1"/>
                  </a:solidFill>
                  <a:latin typeface="UTM Avo" panose="02040603050506020204" pitchFamily="18"/>
                  <a:cs typeface="Arial" panose="020B0604020202020204" pitchFamily="34" charset="0"/>
                </a:rPr>
                <a:t> </a:t>
              </a:r>
              <a:r>
                <a:rPr lang="en-US" sz="2400" dirty="0">
                  <a:solidFill>
                    <a:schemeClr val="tx1"/>
                  </a:solidFill>
                  <a:latin typeface="UTM Avo" panose="02040603050506020204" pitchFamily="18"/>
                  <a:cs typeface="Arial" panose="020B0604020202020204" pitchFamily="34" charset="0"/>
                </a:rPr>
                <a:t>(SHS – tr.29) </a:t>
              </a:r>
              <a:r>
                <a:rPr lang="vi-VN" sz="2400" dirty="0">
                  <a:solidFill>
                    <a:schemeClr val="tx1"/>
                  </a:solidFill>
                  <a:latin typeface="UTM Avo" panose="02040603050506020204" pitchFamily="18"/>
                  <a:cs typeface="Arial" panose="020B0604020202020204" pitchFamily="34" charset="0"/>
                </a:rPr>
                <a:t>và nhận xét về lược đồ</a:t>
              </a:r>
              <a:r>
                <a:rPr lang="en-US" sz="2400" dirty="0">
                  <a:solidFill>
                    <a:schemeClr val="tx1"/>
                  </a:solidFill>
                  <a:latin typeface="UTM Avo" panose="02040603050506020204" pitchFamily="18"/>
                  <a:cs typeface="Arial" panose="020B0604020202020204" pitchFamily="34" charset="0"/>
                </a:rPr>
                <a:t>:</a:t>
              </a:r>
            </a:p>
          </p:txBody>
        </p:sp>
        <p:pic>
          <p:nvPicPr>
            <p:cNvPr id="6" name="Picture 13">
              <a:extLst>
                <a:ext uri="{FF2B5EF4-FFF2-40B4-BE49-F238E27FC236}">
                  <a16:creationId xmlns:a16="http://schemas.microsoft.com/office/drawing/2014/main" id="{4C6A7CD6-97F0-CE74-82B6-83051C67B1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818" y="1026358"/>
              <a:ext cx="1325089" cy="1301900"/>
            </a:xfrm>
            <a:prstGeom prst="rect">
              <a:avLst/>
            </a:prstGeom>
          </p:spPr>
        </p:pic>
      </p:grpSp>
      <p:pic>
        <p:nvPicPr>
          <p:cNvPr id="7" name="Picture 6" descr="A diagram of a diagram with circles and lines&#10;&#10;Description automatically generated">
            <a:extLst>
              <a:ext uri="{FF2B5EF4-FFF2-40B4-BE49-F238E27FC236}">
                <a16:creationId xmlns:a16="http://schemas.microsoft.com/office/drawing/2014/main" id="{F6FDCBD4-3C55-ABCD-36BD-67641AC7CFF8}"/>
              </a:ext>
            </a:extLst>
          </p:cNvPr>
          <p:cNvPicPr>
            <a:picLocks noChangeAspect="1"/>
          </p:cNvPicPr>
          <p:nvPr/>
        </p:nvPicPr>
        <p:blipFill rotWithShape="1">
          <a:blip r:embed="rId5">
            <a:extLst>
              <a:ext uri="{28A0092B-C50C-407E-A947-70E740481C1C}">
                <a14:useLocalDpi xmlns:a14="http://schemas.microsoft.com/office/drawing/2010/main" val="0"/>
              </a:ext>
            </a:extLst>
          </a:blip>
          <a:srcRect l="15809" t="52008" r="11140" b="9170"/>
          <a:stretch/>
        </p:blipFill>
        <p:spPr>
          <a:xfrm>
            <a:off x="1682521" y="4147937"/>
            <a:ext cx="8826955" cy="2473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5A3836F-36D5-10B4-2F1C-30BB65117F3D}"/>
              </a:ext>
            </a:extLst>
          </p:cNvPr>
          <p:cNvSpPr txBox="1"/>
          <p:nvPr/>
        </p:nvSpPr>
        <p:spPr>
          <a:xfrm>
            <a:off x="-186592" y="1473436"/>
            <a:ext cx="12565182" cy="562398"/>
          </a:xfrm>
          <a:prstGeom prst="rect">
            <a:avLst/>
          </a:prstGeom>
        </p:spPr>
        <p:txBody>
          <a:bodyPr wrap="square" lIns="0" tIns="0" rIns="0" bIns="0" rtlCol="0" anchor="t">
            <a:spAutoFit/>
          </a:bodyPr>
          <a:lstStyle/>
          <a:p>
            <a:pPr algn="ctr">
              <a:lnSpc>
                <a:spcPct val="150000"/>
              </a:lnSpc>
            </a:pPr>
            <a:r>
              <a:rPr lang="en-US" sz="2700" b="1" dirty="0">
                <a:latin typeface="UTM Avo" panose="02040603050506020204" pitchFamily="18"/>
                <a:cs typeface="Arial" panose="020B0604020202020204" pitchFamily="34" charset="0"/>
              </a:rPr>
              <a:t>HOẠT ĐỘNG 2: XÂY DỰNG THỜI GIAN BIỂU HOẠT ĐỘNG HẰNG NGÀY</a:t>
            </a:r>
          </a:p>
        </p:txBody>
      </p:sp>
      <p:pic>
        <p:nvPicPr>
          <p:cNvPr id="9" name="Picture 6">
            <a:extLst>
              <a:ext uri="{FF2B5EF4-FFF2-40B4-BE49-F238E27FC236}">
                <a16:creationId xmlns:a16="http://schemas.microsoft.com/office/drawing/2014/main" id="{271D784C-DF2B-B442-14A4-65C37F5BB7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3919" y="3675268"/>
            <a:ext cx="751114" cy="945338"/>
          </a:xfrm>
          <a:prstGeom prst="rect">
            <a:avLst/>
          </a:prstGeom>
        </p:spPr>
      </p:pic>
    </p:spTree>
    <p:extLst>
      <p:ext uri="{BB962C8B-B14F-4D97-AF65-F5344CB8AC3E}">
        <p14:creationId xmlns:p14="http://schemas.microsoft.com/office/powerpoint/2010/main" val="58761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E4FD0A82-D145-D027-F8E3-69E776540C9C}"/>
              </a:ext>
            </a:extLst>
          </p:cNvPr>
          <p:cNvSpPr/>
          <p:nvPr/>
        </p:nvSpPr>
        <p:spPr>
          <a:xfrm>
            <a:off x="480084" y="1607957"/>
            <a:ext cx="10905173" cy="5250043"/>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18" name="TextBox 11">
            <a:extLst>
              <a:ext uri="{FF2B5EF4-FFF2-40B4-BE49-F238E27FC236}">
                <a16:creationId xmlns:a16="http://schemas.microsoft.com/office/drawing/2014/main" id="{5F5B5B8E-4698-66A6-BE2F-9FE02EC1D3BC}"/>
              </a:ext>
            </a:extLst>
          </p:cNvPr>
          <p:cNvSpPr txBox="1"/>
          <p:nvPr/>
        </p:nvSpPr>
        <p:spPr>
          <a:xfrm>
            <a:off x="2857498" y="2730928"/>
            <a:ext cx="6477003" cy="2783839"/>
          </a:xfrm>
          <a:prstGeom prst="rect">
            <a:avLst/>
          </a:prstGeom>
        </p:spPr>
        <p:txBody>
          <a:bodyPr wrap="square" lIns="0" tIns="0" rIns="0" bIns="0" rtlCol="0" anchor="t">
            <a:spAutoFit/>
          </a:bodyPr>
          <a:lstStyle/>
          <a:p>
            <a:pPr algn="ctr" defTabSz="609630">
              <a:lnSpc>
                <a:spcPct val="150000"/>
              </a:lnSpc>
              <a:spcBef>
                <a:spcPct val="0"/>
              </a:spcBef>
            </a:pPr>
            <a:r>
              <a:rPr lang="en-US" sz="2800" b="1" dirty="0">
                <a:latin typeface="UTM Avo" panose="02040603050506020204" pitchFamily="18"/>
                <a:cs typeface="Arial" panose="020B0604020202020204" pitchFamily="34" charset="0"/>
              </a:rPr>
              <a:t>YÊU CẦU:</a:t>
            </a:r>
          </a:p>
          <a:p>
            <a:pPr defTabSz="609630">
              <a:lnSpc>
                <a:spcPct val="150000"/>
              </a:lnSpc>
              <a:spcBef>
                <a:spcPct val="0"/>
              </a:spcBef>
            </a:pPr>
            <a:r>
              <a:rPr lang="vi-VN" sz="2400" dirty="0">
                <a:latin typeface="UTM Avo" panose="02040603050506020204" pitchFamily="18"/>
                <a:cs typeface="Arial" panose="020B0604020202020204" pitchFamily="34" charset="0"/>
              </a:rPr>
              <a:t>Em </a:t>
            </a: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xây dựng thời gian biểu cho các hoạt động trong ngày của mình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theo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mẫu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hoặc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tham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mẫu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a:t>
            </a:r>
            <a:endParaRPr lang="vi-VN" sz="2400" i="1" dirty="0">
              <a:latin typeface="UTM Avo" panose="02040603050506020204" pitchFamily="18"/>
              <a:cs typeface="Arial" panose="020B0604020202020204" pitchFamily="34" charset="0"/>
            </a:endParaRPr>
          </a:p>
        </p:txBody>
      </p:sp>
      <p:pic>
        <p:nvPicPr>
          <p:cNvPr id="19" name="Picture 18" descr="Logo&#10;&#10;Description automatically generated">
            <a:extLst>
              <a:ext uri="{FF2B5EF4-FFF2-40B4-BE49-F238E27FC236}">
                <a16:creationId xmlns:a16="http://schemas.microsoft.com/office/drawing/2014/main" id="{F911F6FD-DD76-86D4-4554-0E8487DD11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600876" y="1582187"/>
            <a:ext cx="2121029" cy="2167895"/>
          </a:xfrm>
          <a:prstGeom prst="rect">
            <a:avLst/>
          </a:prstGeom>
        </p:spPr>
      </p:pic>
      <p:sp>
        <p:nvSpPr>
          <p:cNvPr id="20" name="Isosceles Triangle 12">
            <a:extLst>
              <a:ext uri="{FF2B5EF4-FFF2-40B4-BE49-F238E27FC236}">
                <a16:creationId xmlns:a16="http://schemas.microsoft.com/office/drawing/2014/main" id="{3B0E6AB8-E670-433E-E21B-3423CB528F04}"/>
              </a:ext>
            </a:extLst>
          </p:cNvPr>
          <p:cNvSpPr/>
          <p:nvPr/>
        </p:nvSpPr>
        <p:spPr>
          <a:xfrm flipV="1">
            <a:off x="5932671" y="6604148"/>
            <a:ext cx="328241" cy="235295"/>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UTM Avo" panose="02040603050506020204" pitchFamily="18"/>
            </a:endParaRPr>
          </a:p>
        </p:txBody>
      </p:sp>
      <p:pic>
        <p:nvPicPr>
          <p:cNvPr id="21" name="Picture 20" descr="A child drawing on a piece of paper&#10;&#10;Description automatically generated with low confidence">
            <a:extLst>
              <a:ext uri="{FF2B5EF4-FFF2-40B4-BE49-F238E27FC236}">
                <a16:creationId xmlns:a16="http://schemas.microsoft.com/office/drawing/2014/main" id="{4B7C477A-3A8C-966E-4250-91D756EA3D8A}"/>
              </a:ext>
            </a:extLst>
          </p:cNvPr>
          <p:cNvPicPr>
            <a:picLocks noChangeAspect="1"/>
          </p:cNvPicPr>
          <p:nvPr/>
        </p:nvPicPr>
        <p:blipFill rotWithShape="1">
          <a:blip r:embed="rId6">
            <a:extLst>
              <a:ext uri="{28A0092B-C50C-407E-A947-70E740481C1C}">
                <a14:useLocalDpi xmlns:a14="http://schemas.microsoft.com/office/drawing/2010/main" val="0"/>
              </a:ext>
            </a:extLst>
          </a:blip>
          <a:srcRect l="5024" t="8894" r="6087" b="13329"/>
          <a:stretch/>
        </p:blipFill>
        <p:spPr>
          <a:xfrm>
            <a:off x="153195" y="4648200"/>
            <a:ext cx="2705095" cy="2366956"/>
          </a:xfrm>
          <a:prstGeom prst="rect">
            <a:avLst/>
          </a:prstGeom>
        </p:spPr>
      </p:pic>
    </p:spTree>
    <p:extLst>
      <p:ext uri="{BB962C8B-B14F-4D97-AF65-F5344CB8AC3E}">
        <p14:creationId xmlns:p14="http://schemas.microsoft.com/office/powerpoint/2010/main" val="425518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95CF5438-8DCC-8937-B95D-F6AD9152DD36}"/>
              </a:ext>
            </a:extLst>
          </p:cNvPr>
          <p:cNvGraphicFramePr>
            <a:graphicFrameLocks noGrp="1"/>
          </p:cNvGraphicFramePr>
          <p:nvPr>
            <p:extLst>
              <p:ext uri="{D42A27DB-BD31-4B8C-83A1-F6EECF244321}">
                <p14:modId xmlns:p14="http://schemas.microsoft.com/office/powerpoint/2010/main" val="2343128979"/>
              </p:ext>
            </p:extLst>
          </p:nvPr>
        </p:nvGraphicFramePr>
        <p:xfrm>
          <a:off x="1245248" y="2172376"/>
          <a:ext cx="9446496" cy="4614008"/>
        </p:xfrm>
        <a:graphic>
          <a:graphicData uri="http://schemas.openxmlformats.org/drawingml/2006/table">
            <a:tbl>
              <a:tblPr firstRow="1" bandRow="1"/>
              <a:tblGrid>
                <a:gridCol w="1180812">
                  <a:extLst>
                    <a:ext uri="{9D8B030D-6E8A-4147-A177-3AD203B41FA5}">
                      <a16:colId xmlns:a16="http://schemas.microsoft.com/office/drawing/2014/main" val="2736614569"/>
                    </a:ext>
                  </a:extLst>
                </a:gridCol>
                <a:gridCol w="1180812">
                  <a:extLst>
                    <a:ext uri="{9D8B030D-6E8A-4147-A177-3AD203B41FA5}">
                      <a16:colId xmlns:a16="http://schemas.microsoft.com/office/drawing/2014/main" val="3382201584"/>
                    </a:ext>
                  </a:extLst>
                </a:gridCol>
                <a:gridCol w="1180812">
                  <a:extLst>
                    <a:ext uri="{9D8B030D-6E8A-4147-A177-3AD203B41FA5}">
                      <a16:colId xmlns:a16="http://schemas.microsoft.com/office/drawing/2014/main" val="3589934273"/>
                    </a:ext>
                  </a:extLst>
                </a:gridCol>
                <a:gridCol w="1180812">
                  <a:extLst>
                    <a:ext uri="{9D8B030D-6E8A-4147-A177-3AD203B41FA5}">
                      <a16:colId xmlns:a16="http://schemas.microsoft.com/office/drawing/2014/main" val="2331339509"/>
                    </a:ext>
                  </a:extLst>
                </a:gridCol>
                <a:gridCol w="1180812">
                  <a:extLst>
                    <a:ext uri="{9D8B030D-6E8A-4147-A177-3AD203B41FA5}">
                      <a16:colId xmlns:a16="http://schemas.microsoft.com/office/drawing/2014/main" val="541634528"/>
                    </a:ext>
                  </a:extLst>
                </a:gridCol>
                <a:gridCol w="1180812">
                  <a:extLst>
                    <a:ext uri="{9D8B030D-6E8A-4147-A177-3AD203B41FA5}">
                      <a16:colId xmlns:a16="http://schemas.microsoft.com/office/drawing/2014/main" val="3768371780"/>
                    </a:ext>
                  </a:extLst>
                </a:gridCol>
                <a:gridCol w="1180812">
                  <a:extLst>
                    <a:ext uri="{9D8B030D-6E8A-4147-A177-3AD203B41FA5}">
                      <a16:colId xmlns:a16="http://schemas.microsoft.com/office/drawing/2014/main" val="764450885"/>
                    </a:ext>
                  </a:extLst>
                </a:gridCol>
                <a:gridCol w="1180812">
                  <a:extLst>
                    <a:ext uri="{9D8B030D-6E8A-4147-A177-3AD203B41FA5}">
                      <a16:colId xmlns:a16="http://schemas.microsoft.com/office/drawing/2014/main" val="2678327898"/>
                    </a:ext>
                  </a:extLst>
                </a:gridCol>
              </a:tblGrid>
              <a:tr h="5774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dirty="0" err="1">
                          <a:solidFill>
                            <a:schemeClr val="tx1"/>
                          </a:solidFill>
                          <a:latin typeface="UTM Avo" panose="02040603050506020204" pitchFamily="18"/>
                          <a:cs typeface="Arial" panose="020B0604020202020204" pitchFamily="34" charset="0"/>
                        </a:rPr>
                        <a:t>Thời</a:t>
                      </a:r>
                      <a:r>
                        <a:rPr lang="en-US" sz="1600" b="1" dirty="0">
                          <a:solidFill>
                            <a:schemeClr val="tx1"/>
                          </a:solidFill>
                          <a:latin typeface="UTM Avo" panose="02040603050506020204" pitchFamily="18"/>
                          <a:cs typeface="Arial" panose="020B0604020202020204" pitchFamily="34" charset="0"/>
                        </a:rPr>
                        <a:t> </a:t>
                      </a:r>
                      <a:r>
                        <a:rPr lang="en-US" sz="1600" b="1" dirty="0" err="1">
                          <a:solidFill>
                            <a:schemeClr val="tx1"/>
                          </a:solidFill>
                          <a:latin typeface="UTM Avo" panose="02040603050506020204" pitchFamily="18"/>
                          <a:cs typeface="Arial" panose="020B0604020202020204" pitchFamily="34" charset="0"/>
                        </a:rPr>
                        <a:t>gian</a:t>
                      </a:r>
                      <a:endParaRPr lang="en-US" sz="1600" b="1" dirty="0">
                        <a:solidFill>
                          <a:schemeClr val="tx1"/>
                        </a:solidFill>
                        <a:latin typeface="UTM Avo" panose="02040603050506020204" pitchFamily="18"/>
                        <a:cs typeface="Arial" panose="020B0604020202020204" pitchFamily="34" charset="0"/>
                      </a:endParaRP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Hai</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Ba</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Tư</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Năm</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Sáu</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Thứ Bảy</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1">
                          <a:solidFill>
                            <a:schemeClr val="tx1"/>
                          </a:solidFill>
                          <a:latin typeface="UTM Avo" panose="02040603050506020204" pitchFamily="18"/>
                          <a:cs typeface="Arial" panose="020B0604020202020204" pitchFamily="34" charset="0"/>
                        </a:rPr>
                        <a:t>Chủ nhật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1820388953"/>
                  </a:ext>
                </a:extLst>
              </a:tr>
              <a:tr h="7632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n-US" sz="1800">
                          <a:solidFill>
                            <a:schemeClr val="tx1"/>
                          </a:solidFill>
                          <a:latin typeface="UTM Avo" panose="02040603050506020204" pitchFamily="18"/>
                          <a:cs typeface="Arial" panose="020B0604020202020204" pitchFamily="34" charset="0"/>
                        </a:rPr>
                        <a:t>6:30</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err="1">
                          <a:solidFill>
                            <a:schemeClr val="tx1"/>
                          </a:solidFill>
                          <a:latin typeface="UTM Avo" panose="02040603050506020204" pitchFamily="18"/>
                          <a:cs typeface="Arial" panose="020B0604020202020204" pitchFamily="34" charset="0"/>
                        </a:rPr>
                        <a:t>Ăn</a:t>
                      </a:r>
                      <a:r>
                        <a:rPr lang="en-US" sz="1600" dirty="0">
                          <a:solidFill>
                            <a:schemeClr val="tx1"/>
                          </a:solidFill>
                          <a:latin typeface="UTM Avo" panose="02040603050506020204" pitchFamily="18"/>
                          <a:cs typeface="Arial" panose="020B0604020202020204" pitchFamily="34" charset="0"/>
                        </a:rPr>
                        <a:t> </a:t>
                      </a:r>
                      <a:r>
                        <a:rPr lang="en-US" sz="1600" dirty="0" err="1">
                          <a:solidFill>
                            <a:schemeClr val="tx1"/>
                          </a:solidFill>
                          <a:latin typeface="UTM Avo" panose="02040603050506020204" pitchFamily="18"/>
                          <a:cs typeface="Arial" panose="020B0604020202020204" pitchFamily="34" charset="0"/>
                        </a:rPr>
                        <a:t>sáng</a:t>
                      </a:r>
                      <a:endParaRPr lang="en-US" sz="1600" dirty="0">
                        <a:solidFill>
                          <a:schemeClr val="tx1"/>
                        </a:solidFill>
                        <a:latin typeface="UTM Avo" panose="02040603050506020204" pitchFamily="18"/>
                        <a:cs typeface="Arial" panose="020B0604020202020204" pitchFamily="34" charset="0"/>
                      </a:endParaRP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18133954"/>
                  </a:ext>
                </a:extLst>
              </a:tr>
              <a:tr h="7632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n-US" sz="1800">
                          <a:solidFill>
                            <a:schemeClr val="tx1"/>
                          </a:solidFill>
                          <a:latin typeface="UTM Avo" panose="02040603050506020204" pitchFamily="18"/>
                          <a:cs typeface="Arial" panose="020B0604020202020204" pitchFamily="34" charset="0"/>
                        </a:rPr>
                        <a:t>7:00</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a:solidFill>
                            <a:schemeClr val="tx1"/>
                          </a:solidFill>
                          <a:latin typeface="UTM Avo" panose="02040603050506020204" pitchFamily="18"/>
                          <a:cs typeface="Arial" panose="020B0604020202020204" pitchFamily="34" charset="0"/>
                        </a:rPr>
                        <a:t>Đi đến trường</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2543256884"/>
                  </a:ext>
                </a:extLst>
              </a:tr>
              <a:tr h="11221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n-US" sz="1800">
                          <a:solidFill>
                            <a:schemeClr val="tx1"/>
                          </a:solidFill>
                          <a:latin typeface="UTM Avo" panose="02040603050506020204" pitchFamily="18"/>
                          <a:cs typeface="Arial" panose="020B0604020202020204" pitchFamily="34" charset="0"/>
                        </a:rPr>
                        <a:t>16:30</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a:solidFill>
                            <a:schemeClr val="tx1"/>
                          </a:solidFill>
                          <a:latin typeface="UTM Avo" panose="02040603050506020204" pitchFamily="18"/>
                          <a:cs typeface="Arial" panose="020B0604020202020204" pitchFamily="34" charset="0"/>
                        </a:rPr>
                        <a:t>Về nhà, uống sữa</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2228241249"/>
                  </a:ext>
                </a:extLst>
              </a:tr>
              <a:tr h="7632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n-US" sz="1800" dirty="0">
                          <a:solidFill>
                            <a:schemeClr val="tx1"/>
                          </a:solidFill>
                          <a:latin typeface="UTM Avo" panose="02040603050506020204" pitchFamily="18"/>
                          <a:cs typeface="Arial" panose="020B0604020202020204" pitchFamily="34" charset="0"/>
                        </a:rPr>
                        <a:t>17:00</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dirty="0" err="1">
                          <a:solidFill>
                            <a:schemeClr val="tx1"/>
                          </a:solidFill>
                          <a:latin typeface="UTM Avo" panose="02040603050506020204" pitchFamily="18"/>
                          <a:cs typeface="Arial" panose="020B0604020202020204" pitchFamily="34" charset="0"/>
                        </a:rPr>
                        <a:t>Chơi</a:t>
                      </a:r>
                      <a:r>
                        <a:rPr lang="en-US" sz="1600" dirty="0">
                          <a:solidFill>
                            <a:schemeClr val="tx1"/>
                          </a:solidFill>
                          <a:latin typeface="UTM Avo" panose="02040603050506020204" pitchFamily="18"/>
                          <a:cs typeface="Arial" panose="020B0604020202020204" pitchFamily="34" charset="0"/>
                        </a:rPr>
                        <a:t> </a:t>
                      </a:r>
                      <a:r>
                        <a:rPr lang="en-US" sz="1600" dirty="0" err="1">
                          <a:solidFill>
                            <a:schemeClr val="tx1"/>
                          </a:solidFill>
                          <a:latin typeface="UTM Avo" panose="02040603050506020204" pitchFamily="18"/>
                          <a:cs typeface="Arial" panose="020B0604020202020204" pitchFamily="34" charset="0"/>
                        </a:rPr>
                        <a:t>thể</a:t>
                      </a:r>
                      <a:r>
                        <a:rPr lang="en-US" sz="1600" dirty="0">
                          <a:solidFill>
                            <a:schemeClr val="tx1"/>
                          </a:solidFill>
                          <a:latin typeface="UTM Avo" panose="02040603050506020204" pitchFamily="18"/>
                          <a:cs typeface="Arial" panose="020B0604020202020204" pitchFamily="34" charset="0"/>
                        </a:rPr>
                        <a:t> </a:t>
                      </a:r>
                      <a:r>
                        <a:rPr lang="en-US" sz="1600" dirty="0" err="1">
                          <a:solidFill>
                            <a:schemeClr val="tx1"/>
                          </a:solidFill>
                          <a:latin typeface="UTM Avo" panose="02040603050506020204" pitchFamily="18"/>
                          <a:cs typeface="Arial" panose="020B0604020202020204" pitchFamily="34" charset="0"/>
                        </a:rPr>
                        <a:t>thao</a:t>
                      </a:r>
                      <a:endParaRPr lang="en-US" sz="1600" dirty="0">
                        <a:solidFill>
                          <a:schemeClr val="tx1"/>
                        </a:solidFill>
                        <a:latin typeface="UTM Avo" panose="02040603050506020204" pitchFamily="18"/>
                        <a:cs typeface="Arial" panose="020B0604020202020204" pitchFamily="34" charset="0"/>
                      </a:endParaRP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638895280"/>
                  </a:ext>
                </a:extLst>
              </a:tr>
              <a:tr h="60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n-US" sz="1800">
                          <a:solidFill>
                            <a:schemeClr val="tx1"/>
                          </a:solidFill>
                          <a:latin typeface="UTM Avo" panose="02040603050506020204" pitchFamily="18"/>
                          <a:cs typeface="Arial" panose="020B0604020202020204" pitchFamily="34" charset="0"/>
                        </a:rPr>
                        <a:t>18:00</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D2EAC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pPr>
                      <a:r>
                        <a:rPr lang="en-US" sz="1600">
                          <a:solidFill>
                            <a:schemeClr val="tx1"/>
                          </a:solidFill>
                          <a:latin typeface="UTM Avo" panose="02040603050506020204" pitchFamily="18"/>
                          <a:cs typeface="Arial" panose="020B0604020202020204" pitchFamily="34" charset="0"/>
                        </a:rPr>
                        <a:t>Quét nhà</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CF7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C8E9F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tx1"/>
                          </a:solidFill>
                          <a:latin typeface="UTM Avo" panose="02040603050506020204" pitchFamily="18"/>
                          <a:cs typeface="Arial" panose="020B0604020202020204" pitchFamily="34" charset="0"/>
                        </a:rPr>
                        <a:t>…</a:t>
                      </a:r>
                    </a:p>
                  </a:txBody>
                  <a:tcPr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lnTlToBr w="12700" cmpd="sng">
                      <a:noFill/>
                      <a:prstDash val="solid"/>
                    </a:lnTlToBr>
                    <a:lnBlToTr w="12700" cmpd="sng">
                      <a:noFill/>
                      <a:prstDash val="solid"/>
                    </a:lnBlToTr>
                    <a:solidFill>
                      <a:srgbClr val="F7D6E5"/>
                    </a:solidFill>
                  </a:tcPr>
                </a:tc>
                <a:extLst>
                  <a:ext uri="{0D108BD9-81ED-4DB2-BD59-A6C34878D82A}">
                    <a16:rowId xmlns:a16="http://schemas.microsoft.com/office/drawing/2014/main" val="1679320458"/>
                  </a:ext>
                </a:extLst>
              </a:tr>
            </a:tbl>
          </a:graphicData>
        </a:graphic>
      </p:graphicFrame>
      <p:pic>
        <p:nvPicPr>
          <p:cNvPr id="12" name="Picture 8">
            <a:extLst>
              <a:ext uri="{FF2B5EF4-FFF2-40B4-BE49-F238E27FC236}">
                <a16:creationId xmlns:a16="http://schemas.microsoft.com/office/drawing/2014/main" id="{2B63345F-D00B-5C80-F181-FFAA5EE396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0482" y="6410784"/>
            <a:ext cx="314039" cy="374148"/>
          </a:xfrm>
          <a:prstGeom prst="rect">
            <a:avLst/>
          </a:prstGeom>
        </p:spPr>
      </p:pic>
      <p:sp>
        <p:nvSpPr>
          <p:cNvPr id="23" name="Line Callout 1 (Border and Accent Bar) 3">
            <a:extLst>
              <a:ext uri="{FF2B5EF4-FFF2-40B4-BE49-F238E27FC236}">
                <a16:creationId xmlns:a16="http://schemas.microsoft.com/office/drawing/2014/main" id="{A94C82E3-7FF1-9FCB-DFE6-8F150CD2F3E1}"/>
              </a:ext>
            </a:extLst>
          </p:cNvPr>
          <p:cNvSpPr/>
          <p:nvPr/>
        </p:nvSpPr>
        <p:spPr>
          <a:xfrm>
            <a:off x="203201" y="1572565"/>
            <a:ext cx="5892800" cy="507696"/>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Mẫu</a:t>
            </a:r>
            <a:r>
              <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thời</a:t>
            </a:r>
            <a:r>
              <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gian</a:t>
            </a:r>
            <a:r>
              <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biểu</a:t>
            </a:r>
            <a:r>
              <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tham</a:t>
            </a:r>
            <a:r>
              <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Arial" panose="020B0604020202020204" pitchFamily="34" charset="0"/>
                <a:ea typeface="+mn-ea"/>
                <a:cs typeface="Arial" panose="020B0604020202020204" pitchFamily="34" charset="0"/>
              </a:rPr>
              <a:t>khảo</a:t>
            </a:r>
            <a:endParaRPr kumimoji="0" lang="en-US" sz="28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24" name="Rectangle: Rounded Corners 2">
            <a:extLst>
              <a:ext uri="{FF2B5EF4-FFF2-40B4-BE49-F238E27FC236}">
                <a16:creationId xmlns:a16="http://schemas.microsoft.com/office/drawing/2014/main" id="{806A4E7A-0A57-D02C-4D45-B8189F1C3129}"/>
              </a:ext>
            </a:extLst>
          </p:cNvPr>
          <p:cNvSpPr/>
          <p:nvPr/>
        </p:nvSpPr>
        <p:spPr>
          <a:xfrm>
            <a:off x="1245251" y="2186781"/>
            <a:ext cx="9481871" cy="4627217"/>
          </a:xfrm>
          <a:custGeom>
            <a:avLst/>
            <a:gdLst>
              <a:gd name="connsiteX0" fmla="*/ 0 w 9481871"/>
              <a:gd name="connsiteY0" fmla="*/ 232703 h 4627217"/>
              <a:gd name="connsiteX1" fmla="*/ 232703 w 9481871"/>
              <a:gd name="connsiteY1" fmla="*/ 0 h 4627217"/>
              <a:gd name="connsiteX2" fmla="*/ 886397 w 9481871"/>
              <a:gd name="connsiteY2" fmla="*/ 0 h 4627217"/>
              <a:gd name="connsiteX3" fmla="*/ 1630255 w 9481871"/>
              <a:gd name="connsiteY3" fmla="*/ 0 h 4627217"/>
              <a:gd name="connsiteX4" fmla="*/ 1923290 w 9481871"/>
              <a:gd name="connsiteY4" fmla="*/ 0 h 4627217"/>
              <a:gd name="connsiteX5" fmla="*/ 2576984 w 9481871"/>
              <a:gd name="connsiteY5" fmla="*/ 0 h 4627217"/>
              <a:gd name="connsiteX6" fmla="*/ 3050348 w 9481871"/>
              <a:gd name="connsiteY6" fmla="*/ 0 h 4627217"/>
              <a:gd name="connsiteX7" fmla="*/ 3523713 w 9481871"/>
              <a:gd name="connsiteY7" fmla="*/ 0 h 4627217"/>
              <a:gd name="connsiteX8" fmla="*/ 4267571 w 9481871"/>
              <a:gd name="connsiteY8" fmla="*/ 0 h 4627217"/>
              <a:gd name="connsiteX9" fmla="*/ 4831100 w 9481871"/>
              <a:gd name="connsiteY9" fmla="*/ 0 h 4627217"/>
              <a:gd name="connsiteX10" fmla="*/ 5574959 w 9481871"/>
              <a:gd name="connsiteY10" fmla="*/ 0 h 4627217"/>
              <a:gd name="connsiteX11" fmla="*/ 6048323 w 9481871"/>
              <a:gd name="connsiteY11" fmla="*/ 0 h 4627217"/>
              <a:gd name="connsiteX12" fmla="*/ 6611852 w 9481871"/>
              <a:gd name="connsiteY12" fmla="*/ 0 h 4627217"/>
              <a:gd name="connsiteX13" fmla="*/ 6995052 w 9481871"/>
              <a:gd name="connsiteY13" fmla="*/ 0 h 4627217"/>
              <a:gd name="connsiteX14" fmla="*/ 7738910 w 9481871"/>
              <a:gd name="connsiteY14" fmla="*/ 0 h 4627217"/>
              <a:gd name="connsiteX15" fmla="*/ 8302439 w 9481871"/>
              <a:gd name="connsiteY15" fmla="*/ 0 h 4627217"/>
              <a:gd name="connsiteX16" fmla="*/ 9249168 w 9481871"/>
              <a:gd name="connsiteY16" fmla="*/ 0 h 4627217"/>
              <a:gd name="connsiteX17" fmla="*/ 9481871 w 9481871"/>
              <a:gd name="connsiteY17" fmla="*/ 232703 h 4627217"/>
              <a:gd name="connsiteX18" fmla="*/ 9481871 w 9481871"/>
              <a:gd name="connsiteY18" fmla="*/ 910484 h 4627217"/>
              <a:gd name="connsiteX19" fmla="*/ 9481871 w 9481871"/>
              <a:gd name="connsiteY19" fmla="*/ 1380174 h 4627217"/>
              <a:gd name="connsiteX20" fmla="*/ 9481871 w 9481871"/>
              <a:gd name="connsiteY20" fmla="*/ 1974718 h 4627217"/>
              <a:gd name="connsiteX21" fmla="*/ 9481871 w 9481871"/>
              <a:gd name="connsiteY21" fmla="*/ 2569263 h 4627217"/>
              <a:gd name="connsiteX22" fmla="*/ 9481871 w 9481871"/>
              <a:gd name="connsiteY22" fmla="*/ 3038953 h 4627217"/>
              <a:gd name="connsiteX23" fmla="*/ 9481871 w 9481871"/>
              <a:gd name="connsiteY23" fmla="*/ 3550261 h 4627217"/>
              <a:gd name="connsiteX24" fmla="*/ 9481871 w 9481871"/>
              <a:gd name="connsiteY24" fmla="*/ 4394514 h 4627217"/>
              <a:gd name="connsiteX25" fmla="*/ 9249168 w 9481871"/>
              <a:gd name="connsiteY25" fmla="*/ 4627217 h 4627217"/>
              <a:gd name="connsiteX26" fmla="*/ 8956133 w 9481871"/>
              <a:gd name="connsiteY26" fmla="*/ 4627217 h 4627217"/>
              <a:gd name="connsiteX27" fmla="*/ 8482768 w 9481871"/>
              <a:gd name="connsiteY27" fmla="*/ 4627217 h 4627217"/>
              <a:gd name="connsiteX28" fmla="*/ 8189733 w 9481871"/>
              <a:gd name="connsiteY28" fmla="*/ 4627217 h 4627217"/>
              <a:gd name="connsiteX29" fmla="*/ 7536040 w 9481871"/>
              <a:gd name="connsiteY29" fmla="*/ 4627217 h 4627217"/>
              <a:gd name="connsiteX30" fmla="*/ 6882346 w 9481871"/>
              <a:gd name="connsiteY30" fmla="*/ 4627217 h 4627217"/>
              <a:gd name="connsiteX31" fmla="*/ 6499146 w 9481871"/>
              <a:gd name="connsiteY31" fmla="*/ 4627217 h 4627217"/>
              <a:gd name="connsiteX32" fmla="*/ 5845452 w 9481871"/>
              <a:gd name="connsiteY32" fmla="*/ 4627217 h 4627217"/>
              <a:gd name="connsiteX33" fmla="*/ 5101594 w 9481871"/>
              <a:gd name="connsiteY33" fmla="*/ 4627217 h 4627217"/>
              <a:gd name="connsiteX34" fmla="*/ 4628230 w 9481871"/>
              <a:gd name="connsiteY34" fmla="*/ 4627217 h 4627217"/>
              <a:gd name="connsiteX35" fmla="*/ 4245030 w 9481871"/>
              <a:gd name="connsiteY35" fmla="*/ 4627217 h 4627217"/>
              <a:gd name="connsiteX36" fmla="*/ 3951995 w 9481871"/>
              <a:gd name="connsiteY36" fmla="*/ 4627217 h 4627217"/>
              <a:gd name="connsiteX37" fmla="*/ 3298301 w 9481871"/>
              <a:gd name="connsiteY37" fmla="*/ 4627217 h 4627217"/>
              <a:gd name="connsiteX38" fmla="*/ 2644607 w 9481871"/>
              <a:gd name="connsiteY38" fmla="*/ 4627217 h 4627217"/>
              <a:gd name="connsiteX39" fmla="*/ 2171243 w 9481871"/>
              <a:gd name="connsiteY39" fmla="*/ 4627217 h 4627217"/>
              <a:gd name="connsiteX40" fmla="*/ 1697879 w 9481871"/>
              <a:gd name="connsiteY40" fmla="*/ 4627217 h 4627217"/>
              <a:gd name="connsiteX41" fmla="*/ 1134349 w 9481871"/>
              <a:gd name="connsiteY41" fmla="*/ 4627217 h 4627217"/>
              <a:gd name="connsiteX42" fmla="*/ 232703 w 9481871"/>
              <a:gd name="connsiteY42" fmla="*/ 4627217 h 4627217"/>
              <a:gd name="connsiteX43" fmla="*/ 0 w 9481871"/>
              <a:gd name="connsiteY43" fmla="*/ 4394514 h 4627217"/>
              <a:gd name="connsiteX44" fmla="*/ 0 w 9481871"/>
              <a:gd name="connsiteY44" fmla="*/ 3758351 h 4627217"/>
              <a:gd name="connsiteX45" fmla="*/ 0 w 9481871"/>
              <a:gd name="connsiteY45" fmla="*/ 3080571 h 4627217"/>
              <a:gd name="connsiteX46" fmla="*/ 0 w 9481871"/>
              <a:gd name="connsiteY46" fmla="*/ 2486026 h 4627217"/>
              <a:gd name="connsiteX47" fmla="*/ 0 w 9481871"/>
              <a:gd name="connsiteY47" fmla="*/ 1891482 h 4627217"/>
              <a:gd name="connsiteX48" fmla="*/ 0 w 9481871"/>
              <a:gd name="connsiteY48" fmla="*/ 1338556 h 4627217"/>
              <a:gd name="connsiteX49" fmla="*/ 0 w 9481871"/>
              <a:gd name="connsiteY49" fmla="*/ 827247 h 4627217"/>
              <a:gd name="connsiteX50" fmla="*/ 0 w 9481871"/>
              <a:gd name="connsiteY50" fmla="*/ 232703 h 46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481871" h="4627217" extrusionOk="0">
                <a:moveTo>
                  <a:pt x="0" y="232703"/>
                </a:moveTo>
                <a:cubicBezTo>
                  <a:pt x="9386" y="107207"/>
                  <a:pt x="102798" y="15504"/>
                  <a:pt x="232703" y="0"/>
                </a:cubicBezTo>
                <a:cubicBezTo>
                  <a:pt x="408660" y="-64624"/>
                  <a:pt x="666191" y="11739"/>
                  <a:pt x="886397" y="0"/>
                </a:cubicBezTo>
                <a:cubicBezTo>
                  <a:pt x="1106603" y="-11739"/>
                  <a:pt x="1390488" y="7436"/>
                  <a:pt x="1630255" y="0"/>
                </a:cubicBezTo>
                <a:cubicBezTo>
                  <a:pt x="1870022" y="-7436"/>
                  <a:pt x="1815574" y="34756"/>
                  <a:pt x="1923290" y="0"/>
                </a:cubicBezTo>
                <a:cubicBezTo>
                  <a:pt x="2031006" y="-34756"/>
                  <a:pt x="2356967" y="2310"/>
                  <a:pt x="2576984" y="0"/>
                </a:cubicBezTo>
                <a:cubicBezTo>
                  <a:pt x="2797001" y="-2310"/>
                  <a:pt x="2906481" y="1118"/>
                  <a:pt x="3050348" y="0"/>
                </a:cubicBezTo>
                <a:cubicBezTo>
                  <a:pt x="3194215" y="-1118"/>
                  <a:pt x="3313472" y="43723"/>
                  <a:pt x="3523713" y="0"/>
                </a:cubicBezTo>
                <a:cubicBezTo>
                  <a:pt x="3733955" y="-43723"/>
                  <a:pt x="3940139" y="3406"/>
                  <a:pt x="4267571" y="0"/>
                </a:cubicBezTo>
                <a:cubicBezTo>
                  <a:pt x="4595003" y="-3406"/>
                  <a:pt x="4691599" y="38026"/>
                  <a:pt x="4831100" y="0"/>
                </a:cubicBezTo>
                <a:cubicBezTo>
                  <a:pt x="4970601" y="-38026"/>
                  <a:pt x="5304651" y="69040"/>
                  <a:pt x="5574959" y="0"/>
                </a:cubicBezTo>
                <a:cubicBezTo>
                  <a:pt x="5845267" y="-69040"/>
                  <a:pt x="5838164" y="21489"/>
                  <a:pt x="6048323" y="0"/>
                </a:cubicBezTo>
                <a:cubicBezTo>
                  <a:pt x="6258482" y="-21489"/>
                  <a:pt x="6418380" y="10511"/>
                  <a:pt x="6611852" y="0"/>
                </a:cubicBezTo>
                <a:cubicBezTo>
                  <a:pt x="6805324" y="-10511"/>
                  <a:pt x="6824430" y="4722"/>
                  <a:pt x="6995052" y="0"/>
                </a:cubicBezTo>
                <a:cubicBezTo>
                  <a:pt x="7165674" y="-4722"/>
                  <a:pt x="7527758" y="55776"/>
                  <a:pt x="7738910" y="0"/>
                </a:cubicBezTo>
                <a:cubicBezTo>
                  <a:pt x="7950062" y="-55776"/>
                  <a:pt x="8060868" y="22847"/>
                  <a:pt x="8302439" y="0"/>
                </a:cubicBezTo>
                <a:cubicBezTo>
                  <a:pt x="8544010" y="-22847"/>
                  <a:pt x="8971662" y="75796"/>
                  <a:pt x="9249168" y="0"/>
                </a:cubicBezTo>
                <a:cubicBezTo>
                  <a:pt x="9376899" y="-5351"/>
                  <a:pt x="9456504" y="101050"/>
                  <a:pt x="9481871" y="232703"/>
                </a:cubicBezTo>
                <a:cubicBezTo>
                  <a:pt x="9563142" y="502372"/>
                  <a:pt x="9477143" y="757604"/>
                  <a:pt x="9481871" y="910484"/>
                </a:cubicBezTo>
                <a:cubicBezTo>
                  <a:pt x="9486599" y="1063364"/>
                  <a:pt x="9470468" y="1232283"/>
                  <a:pt x="9481871" y="1380174"/>
                </a:cubicBezTo>
                <a:cubicBezTo>
                  <a:pt x="9493274" y="1528065"/>
                  <a:pt x="9460434" y="1817101"/>
                  <a:pt x="9481871" y="1974718"/>
                </a:cubicBezTo>
                <a:cubicBezTo>
                  <a:pt x="9503308" y="2132335"/>
                  <a:pt x="9423728" y="2430483"/>
                  <a:pt x="9481871" y="2569263"/>
                </a:cubicBezTo>
                <a:cubicBezTo>
                  <a:pt x="9540014" y="2708044"/>
                  <a:pt x="9466604" y="2899412"/>
                  <a:pt x="9481871" y="3038953"/>
                </a:cubicBezTo>
                <a:cubicBezTo>
                  <a:pt x="9497138" y="3178494"/>
                  <a:pt x="9454408" y="3443536"/>
                  <a:pt x="9481871" y="3550261"/>
                </a:cubicBezTo>
                <a:cubicBezTo>
                  <a:pt x="9509334" y="3656986"/>
                  <a:pt x="9460559" y="4035686"/>
                  <a:pt x="9481871" y="4394514"/>
                </a:cubicBezTo>
                <a:cubicBezTo>
                  <a:pt x="9486066" y="4488772"/>
                  <a:pt x="9351187" y="4622486"/>
                  <a:pt x="9249168" y="4627217"/>
                </a:cubicBezTo>
                <a:cubicBezTo>
                  <a:pt x="9148340" y="4662202"/>
                  <a:pt x="9077778" y="4617843"/>
                  <a:pt x="8956133" y="4627217"/>
                </a:cubicBezTo>
                <a:cubicBezTo>
                  <a:pt x="8834488" y="4636591"/>
                  <a:pt x="8711334" y="4578169"/>
                  <a:pt x="8482768" y="4627217"/>
                </a:cubicBezTo>
                <a:cubicBezTo>
                  <a:pt x="8254203" y="4676265"/>
                  <a:pt x="8311957" y="4597289"/>
                  <a:pt x="8189733" y="4627217"/>
                </a:cubicBezTo>
                <a:cubicBezTo>
                  <a:pt x="8067510" y="4657145"/>
                  <a:pt x="7772819" y="4596852"/>
                  <a:pt x="7536040" y="4627217"/>
                </a:cubicBezTo>
                <a:cubicBezTo>
                  <a:pt x="7299261" y="4657582"/>
                  <a:pt x="7124797" y="4568965"/>
                  <a:pt x="6882346" y="4627217"/>
                </a:cubicBezTo>
                <a:cubicBezTo>
                  <a:pt x="6639895" y="4685469"/>
                  <a:pt x="6615588" y="4588709"/>
                  <a:pt x="6499146" y="4627217"/>
                </a:cubicBezTo>
                <a:cubicBezTo>
                  <a:pt x="6382704" y="4665725"/>
                  <a:pt x="6067375" y="4577782"/>
                  <a:pt x="5845452" y="4627217"/>
                </a:cubicBezTo>
                <a:cubicBezTo>
                  <a:pt x="5623529" y="4676652"/>
                  <a:pt x="5422234" y="4613874"/>
                  <a:pt x="5101594" y="4627217"/>
                </a:cubicBezTo>
                <a:cubicBezTo>
                  <a:pt x="4780954" y="4640560"/>
                  <a:pt x="4737773" y="4582211"/>
                  <a:pt x="4628230" y="4627217"/>
                </a:cubicBezTo>
                <a:cubicBezTo>
                  <a:pt x="4518687" y="4672223"/>
                  <a:pt x="4417796" y="4588444"/>
                  <a:pt x="4245030" y="4627217"/>
                </a:cubicBezTo>
                <a:cubicBezTo>
                  <a:pt x="4072264" y="4665990"/>
                  <a:pt x="4045760" y="4595684"/>
                  <a:pt x="3951995" y="4627217"/>
                </a:cubicBezTo>
                <a:cubicBezTo>
                  <a:pt x="3858231" y="4658750"/>
                  <a:pt x="3432150" y="4595384"/>
                  <a:pt x="3298301" y="4627217"/>
                </a:cubicBezTo>
                <a:cubicBezTo>
                  <a:pt x="3164452" y="4659050"/>
                  <a:pt x="2809576" y="4604121"/>
                  <a:pt x="2644607" y="4627217"/>
                </a:cubicBezTo>
                <a:cubicBezTo>
                  <a:pt x="2479638" y="4650313"/>
                  <a:pt x="2291495" y="4621990"/>
                  <a:pt x="2171243" y="4627217"/>
                </a:cubicBezTo>
                <a:cubicBezTo>
                  <a:pt x="2050991" y="4632444"/>
                  <a:pt x="1841004" y="4609095"/>
                  <a:pt x="1697879" y="4627217"/>
                </a:cubicBezTo>
                <a:cubicBezTo>
                  <a:pt x="1554754" y="4645339"/>
                  <a:pt x="1320024" y="4565155"/>
                  <a:pt x="1134349" y="4627217"/>
                </a:cubicBezTo>
                <a:cubicBezTo>
                  <a:pt x="948674" y="4689279"/>
                  <a:pt x="592647" y="4534773"/>
                  <a:pt x="232703" y="4627217"/>
                </a:cubicBezTo>
                <a:cubicBezTo>
                  <a:pt x="98699" y="4640841"/>
                  <a:pt x="19486" y="4512995"/>
                  <a:pt x="0" y="4394514"/>
                </a:cubicBezTo>
                <a:cubicBezTo>
                  <a:pt x="-5434" y="4252730"/>
                  <a:pt x="45395" y="4032456"/>
                  <a:pt x="0" y="3758351"/>
                </a:cubicBezTo>
                <a:cubicBezTo>
                  <a:pt x="-45395" y="3484246"/>
                  <a:pt x="80839" y="3376100"/>
                  <a:pt x="0" y="3080571"/>
                </a:cubicBezTo>
                <a:cubicBezTo>
                  <a:pt x="-80839" y="2785042"/>
                  <a:pt x="215" y="2606368"/>
                  <a:pt x="0" y="2486026"/>
                </a:cubicBezTo>
                <a:cubicBezTo>
                  <a:pt x="-215" y="2365684"/>
                  <a:pt x="26591" y="2019501"/>
                  <a:pt x="0" y="1891482"/>
                </a:cubicBezTo>
                <a:cubicBezTo>
                  <a:pt x="-26591" y="1763463"/>
                  <a:pt x="18068" y="1561947"/>
                  <a:pt x="0" y="1338556"/>
                </a:cubicBezTo>
                <a:cubicBezTo>
                  <a:pt x="-18068" y="1115165"/>
                  <a:pt x="5748" y="934638"/>
                  <a:pt x="0" y="827247"/>
                </a:cubicBezTo>
                <a:cubicBezTo>
                  <a:pt x="-5748" y="719856"/>
                  <a:pt x="46194" y="433145"/>
                  <a:pt x="0" y="232703"/>
                </a:cubicBezTo>
                <a:close/>
              </a:path>
            </a:pathLst>
          </a:custGeom>
          <a:noFill/>
          <a:ln w="25400" cap="flat" cmpd="sng" algn="ctr">
            <a:solidFill>
              <a:sysClr val="window" lastClr="FFFFFF">
                <a:lumMod val="85000"/>
              </a:sysClr>
            </a:solidFill>
            <a:prstDash val="dash"/>
            <a:extLst>
              <a:ext uri="{C807C97D-BFC1-408E-A445-0C87EB9F89A2}">
                <ask:lineSketchStyleProps xmlns:ask="http://schemas.microsoft.com/office/drawing/2018/sketchyshapes" sd="4019220351">
                  <a:prstGeom prst="roundRect">
                    <a:avLst>
                      <a:gd name="adj" fmla="val 5029"/>
                    </a:avLst>
                  </a:prstGeom>
                  <ask:type>
                    <ask:lineSketchScribble/>
                  </ask:type>
                </ask:lineSketchStyleProps>
              </a:ext>
            </a:extLst>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5" name="Picture 16">
            <a:extLst>
              <a:ext uri="{FF2B5EF4-FFF2-40B4-BE49-F238E27FC236}">
                <a16:creationId xmlns:a16="http://schemas.microsoft.com/office/drawing/2014/main" id="{B7F045AF-7DA7-E942-B7E4-37078552F0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3149">
            <a:off x="10013481" y="1189328"/>
            <a:ext cx="1563399" cy="1274170"/>
          </a:xfrm>
          <a:prstGeom prst="rect">
            <a:avLst/>
          </a:prstGeom>
        </p:spPr>
      </p:pic>
      <p:pic>
        <p:nvPicPr>
          <p:cNvPr id="26" name="Picture 2">
            <a:extLst>
              <a:ext uri="{FF2B5EF4-FFF2-40B4-BE49-F238E27FC236}">
                <a16:creationId xmlns:a16="http://schemas.microsoft.com/office/drawing/2014/main" id="{CB0F5440-522F-2CCC-5E1F-A7A975259F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037" y="2450515"/>
            <a:ext cx="1017037" cy="1017037"/>
          </a:xfrm>
          <a:prstGeom prst="rect">
            <a:avLst/>
          </a:prstGeom>
        </p:spPr>
      </p:pic>
      <p:pic>
        <p:nvPicPr>
          <p:cNvPr id="27" name="Picture 6">
            <a:extLst>
              <a:ext uri="{FF2B5EF4-FFF2-40B4-BE49-F238E27FC236}">
                <a16:creationId xmlns:a16="http://schemas.microsoft.com/office/drawing/2014/main" id="{AFC5B24F-6B9C-1B01-B7C8-3D5CD36FA3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4681" y="5920275"/>
            <a:ext cx="724393" cy="937725"/>
          </a:xfrm>
          <a:prstGeom prst="rect">
            <a:avLst/>
          </a:prstGeom>
        </p:spPr>
      </p:pic>
      <p:pic>
        <p:nvPicPr>
          <p:cNvPr id="28" name="Picture 24">
            <a:extLst>
              <a:ext uri="{FF2B5EF4-FFF2-40B4-BE49-F238E27FC236}">
                <a16:creationId xmlns:a16="http://schemas.microsoft.com/office/drawing/2014/main" id="{E04EFD24-326D-BA4E-6DCC-9D8CE5B45B56}"/>
              </a:ext>
            </a:extLst>
          </p:cNvPr>
          <p:cNvPicPr>
            <a:picLocks noChangeAspect="1"/>
          </p:cNvPicPr>
          <p:nvPr/>
        </p:nvPicPr>
        <p:blipFill>
          <a:blip r:embed="rId11"/>
          <a:srcRect/>
          <a:stretch>
            <a:fillRect/>
          </a:stretch>
        </p:blipFill>
        <p:spPr>
          <a:xfrm>
            <a:off x="10448049" y="5934357"/>
            <a:ext cx="694262" cy="887236"/>
          </a:xfrm>
          <a:prstGeom prst="rect">
            <a:avLst/>
          </a:prstGeom>
        </p:spPr>
      </p:pic>
    </p:spTree>
    <p:extLst>
      <p:ext uri="{BB962C8B-B14F-4D97-AF65-F5344CB8AC3E}">
        <p14:creationId xmlns:p14="http://schemas.microsoft.com/office/powerpoint/2010/main" val="41824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Pentagon 12">
            <a:extLst>
              <a:ext uri="{FF2B5EF4-FFF2-40B4-BE49-F238E27FC236}">
                <a16:creationId xmlns:a16="http://schemas.microsoft.com/office/drawing/2014/main" id="{B2C8EAA9-512A-C465-71CD-A529CAEB1A23}"/>
              </a:ext>
            </a:extLst>
          </p:cNvPr>
          <p:cNvSpPr/>
          <p:nvPr/>
        </p:nvSpPr>
        <p:spPr>
          <a:xfrm>
            <a:off x="0" y="3052911"/>
            <a:ext cx="4230901" cy="17526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UTM Avo" panose="02040603050506020204" pitchFamily="18"/>
                <a:cs typeface="Arial" panose="020B0604020202020204" pitchFamily="34" charset="0"/>
              </a:rPr>
              <a:t>TỔNG KẾT </a:t>
            </a:r>
            <a:br>
              <a:rPr lang="en-US" sz="2800" b="1" dirty="0">
                <a:solidFill>
                  <a:schemeClr val="tx1"/>
                </a:solidFill>
                <a:latin typeface="UTM Avo" panose="02040603050506020204" pitchFamily="18"/>
                <a:cs typeface="Arial" panose="020B0604020202020204" pitchFamily="34" charset="0"/>
              </a:rPr>
            </a:br>
            <a:r>
              <a:rPr lang="en-US" sz="2800" b="1" dirty="0">
                <a:solidFill>
                  <a:schemeClr val="tx1"/>
                </a:solidFill>
                <a:latin typeface="UTM Avo" panose="02040603050506020204" pitchFamily="18"/>
                <a:cs typeface="Arial" panose="020B0604020202020204" pitchFamily="34" charset="0"/>
              </a:rPr>
              <a:t>HOẠT ĐỘNG</a:t>
            </a:r>
          </a:p>
        </p:txBody>
      </p:sp>
      <p:grpSp>
        <p:nvGrpSpPr>
          <p:cNvPr id="40" name="Group 39">
            <a:extLst>
              <a:ext uri="{FF2B5EF4-FFF2-40B4-BE49-F238E27FC236}">
                <a16:creationId xmlns:a16="http://schemas.microsoft.com/office/drawing/2014/main" id="{19D6699B-36FE-DF91-1426-EA57640F9B23}"/>
              </a:ext>
            </a:extLst>
          </p:cNvPr>
          <p:cNvGrpSpPr/>
          <p:nvPr/>
        </p:nvGrpSpPr>
        <p:grpSpPr>
          <a:xfrm>
            <a:off x="4673913" y="1521570"/>
            <a:ext cx="7024911" cy="2229842"/>
            <a:chOff x="7729737" y="647694"/>
            <a:chExt cx="10537367" cy="3344763"/>
          </a:xfrm>
        </p:grpSpPr>
        <p:sp>
          <p:nvSpPr>
            <p:cNvPr id="41" name="Round Same Side Corner Rectangle 3">
              <a:extLst>
                <a:ext uri="{FF2B5EF4-FFF2-40B4-BE49-F238E27FC236}">
                  <a16:creationId xmlns:a16="http://schemas.microsoft.com/office/drawing/2014/main" id="{347883C5-CD73-1AF7-7145-FAF4CF0B4DF8}"/>
                </a:ext>
              </a:extLst>
            </p:cNvPr>
            <p:cNvSpPr/>
            <p:nvPr/>
          </p:nvSpPr>
          <p:spPr>
            <a:xfrm rot="16200000">
              <a:off x="11326041" y="-2948607"/>
              <a:ext cx="3344760" cy="10537367"/>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42" name="TextBox 41">
              <a:extLst>
                <a:ext uri="{FF2B5EF4-FFF2-40B4-BE49-F238E27FC236}">
                  <a16:creationId xmlns:a16="http://schemas.microsoft.com/office/drawing/2014/main" id="{2104A1E8-7D77-DF9F-679F-9FFBA146553B}"/>
                </a:ext>
              </a:extLst>
            </p:cNvPr>
            <p:cNvSpPr txBox="1"/>
            <p:nvPr/>
          </p:nvSpPr>
          <p:spPr>
            <a:xfrm>
              <a:off x="7917455" y="647694"/>
              <a:ext cx="10137758" cy="3344762"/>
            </a:xfrm>
            <a:prstGeom prst="rect">
              <a:avLst/>
            </a:prstGeom>
            <a:no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Xây dựng thời gian biểu các hoạt động, công việc hằng ngày là một việc làm cần thiết, giúp các em thực hiện các công việc một cách đầy đủ và hiệu quả</a:t>
              </a:r>
              <a:r>
                <a:rPr lang="en-US" sz="2400" dirty="0">
                  <a:latin typeface="UTM Avo" panose="02040603050506020204" pitchFamily="18"/>
                  <a:cs typeface="Arial" panose="020B0604020202020204" pitchFamily="34" charset="0"/>
                </a:rPr>
                <a:t>.</a:t>
              </a:r>
            </a:p>
          </p:txBody>
        </p:sp>
      </p:grpSp>
      <p:grpSp>
        <p:nvGrpSpPr>
          <p:cNvPr id="43" name="Group 42">
            <a:extLst>
              <a:ext uri="{FF2B5EF4-FFF2-40B4-BE49-F238E27FC236}">
                <a16:creationId xmlns:a16="http://schemas.microsoft.com/office/drawing/2014/main" id="{79FEAE87-21A6-0F73-3DAB-6FAD0EF4905E}"/>
              </a:ext>
            </a:extLst>
          </p:cNvPr>
          <p:cNvGrpSpPr/>
          <p:nvPr/>
        </p:nvGrpSpPr>
        <p:grpSpPr>
          <a:xfrm>
            <a:off x="4657797" y="3919614"/>
            <a:ext cx="7041026" cy="2793436"/>
            <a:chOff x="8298415" y="-146554"/>
            <a:chExt cx="9945924" cy="4508417"/>
          </a:xfrm>
        </p:grpSpPr>
        <p:sp>
          <p:nvSpPr>
            <p:cNvPr id="44" name="Round Same Side Corner Rectangle 3">
              <a:extLst>
                <a:ext uri="{FF2B5EF4-FFF2-40B4-BE49-F238E27FC236}">
                  <a16:creationId xmlns:a16="http://schemas.microsoft.com/office/drawing/2014/main" id="{14957FE1-7AEC-156F-6CEE-D1C357C02C90}"/>
                </a:ext>
              </a:extLst>
            </p:cNvPr>
            <p:cNvSpPr/>
            <p:nvPr/>
          </p:nvSpPr>
          <p:spPr>
            <a:xfrm rot="16200000">
              <a:off x="11024913" y="-2857563"/>
              <a:ext cx="4492928" cy="9945924"/>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45" name="TextBox 44">
              <a:extLst>
                <a:ext uri="{FF2B5EF4-FFF2-40B4-BE49-F238E27FC236}">
                  <a16:creationId xmlns:a16="http://schemas.microsoft.com/office/drawing/2014/main" id="{E15478CB-0780-67A4-CD39-352A5E88BB8F}"/>
                </a:ext>
              </a:extLst>
            </p:cNvPr>
            <p:cNvSpPr txBox="1"/>
            <p:nvPr/>
          </p:nvSpPr>
          <p:spPr>
            <a:xfrm>
              <a:off x="8509338" y="-146554"/>
              <a:ext cx="9546844" cy="4492929"/>
            </a:xfrm>
            <a:prstGeom prst="rect">
              <a:avLst/>
            </a:prstGeom>
            <a:noFill/>
          </p:spPr>
          <p:txBody>
            <a:bodyPr wrap="square" rtlCol="0">
              <a:spAutoFit/>
            </a:bodyPr>
            <a:lstStyle/>
            <a:p>
              <a:pPr algn="just">
                <a:lnSpc>
                  <a:spcPct val="150000"/>
                </a:lnSpc>
              </a:pPr>
              <a:r>
                <a:rPr lang="en-US" sz="2400" dirty="0">
                  <a:latin typeface="UTM Avo" panose="02040603050506020204" pitchFamily="18"/>
                  <a:cs typeface="Arial" panose="020B0604020202020204" pitchFamily="34" charset="0"/>
                </a:rPr>
                <a:t>V</a:t>
              </a:r>
              <a:r>
                <a:rPr lang="vi-VN" sz="2400" dirty="0">
                  <a:latin typeface="UTM Avo" panose="02040603050506020204" pitchFamily="18"/>
                  <a:cs typeface="Arial" panose="020B0604020202020204" pitchFamily="34" charset="0"/>
                </a:rPr>
                <a:t>iệc lập thời gian biểu còn giúp các em hình thành được nếp sống khoa học, hợp lí, có tư duy khoa học trong việc thực hiện nhiều công việc khác nhau ở nhà, ở trường và ở cộng đồng.</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33567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ADEF7E6-C666-5842-4601-6E49D09370E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A6C37FB8-AB94-C39A-B2D0-531F1FBBDEEB}"/>
              </a:ext>
            </a:extLst>
          </p:cNvPr>
          <p:cNvSpPr/>
          <p:nvPr/>
        </p:nvSpPr>
        <p:spPr>
          <a:xfrm>
            <a:off x="457200" y="1624968"/>
            <a:ext cx="11277600" cy="5266364"/>
          </a:xfrm>
          <a:prstGeom prst="round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panose="02040603050506020204" pitchFamily="18"/>
              <a:ea typeface="+mn-ea"/>
              <a:cs typeface="+mn-cs"/>
            </a:endParaRPr>
          </a:p>
        </p:txBody>
      </p:sp>
      <p:pic>
        <p:nvPicPr>
          <p:cNvPr id="3" name="Picture 10">
            <a:extLst>
              <a:ext uri="{FF2B5EF4-FFF2-40B4-BE49-F238E27FC236}">
                <a16:creationId xmlns:a16="http://schemas.microsoft.com/office/drawing/2014/main" id="{0F6D5433-24B3-8599-D339-F6F1B70557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9553" b="21472"/>
          <a:stretch>
            <a:fillRect/>
          </a:stretch>
        </p:blipFill>
        <p:spPr>
          <a:xfrm>
            <a:off x="0" y="5559966"/>
            <a:ext cx="3088402" cy="1298034"/>
          </a:xfrm>
          <a:prstGeom prst="rect">
            <a:avLst/>
          </a:prstGeom>
        </p:spPr>
      </p:pic>
      <p:pic>
        <p:nvPicPr>
          <p:cNvPr id="4" name="Picture 5">
            <a:extLst>
              <a:ext uri="{FF2B5EF4-FFF2-40B4-BE49-F238E27FC236}">
                <a16:creationId xmlns:a16="http://schemas.microsoft.com/office/drawing/2014/main" id="{F4177DCA-9285-0A35-A5AB-22D1143C07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0" r="49292" b="21472"/>
          <a:stretch>
            <a:fillRect/>
          </a:stretch>
        </p:blipFill>
        <p:spPr>
          <a:xfrm>
            <a:off x="9177244" y="5593298"/>
            <a:ext cx="3088402" cy="1298034"/>
          </a:xfrm>
          <a:prstGeom prst="rect">
            <a:avLst/>
          </a:prstGeom>
        </p:spPr>
      </p:pic>
      <p:grpSp>
        <p:nvGrpSpPr>
          <p:cNvPr id="5" name="Group 4">
            <a:extLst>
              <a:ext uri="{FF2B5EF4-FFF2-40B4-BE49-F238E27FC236}">
                <a16:creationId xmlns:a16="http://schemas.microsoft.com/office/drawing/2014/main" id="{155FDBE5-4652-5198-BBD3-E5F1A0D2B458}"/>
              </a:ext>
            </a:extLst>
          </p:cNvPr>
          <p:cNvGrpSpPr/>
          <p:nvPr/>
        </p:nvGrpSpPr>
        <p:grpSpPr>
          <a:xfrm rot="21387679">
            <a:off x="2177713" y="1927869"/>
            <a:ext cx="7113062" cy="2587060"/>
            <a:chOff x="-243092" y="-109850"/>
            <a:chExt cx="3698440" cy="1215337"/>
          </a:xfrm>
        </p:grpSpPr>
        <p:sp>
          <p:nvSpPr>
            <p:cNvPr id="6" name="Freeform 4">
              <a:extLst>
                <a:ext uri="{FF2B5EF4-FFF2-40B4-BE49-F238E27FC236}">
                  <a16:creationId xmlns:a16="http://schemas.microsoft.com/office/drawing/2014/main" id="{EC0695A5-FA1D-7162-3127-7BB8ADF05D28}"/>
                </a:ext>
              </a:extLst>
            </p:cNvPr>
            <p:cNvSpPr/>
            <p:nvPr/>
          </p:nvSpPr>
          <p:spPr>
            <a:xfrm>
              <a:off x="-243092" y="-109850"/>
              <a:ext cx="3698440" cy="1215337"/>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4BACC6">
                <a:lumMod val="20000"/>
                <a:lumOff val="80000"/>
              </a:srgbClr>
            </a:solidFill>
            <a:ln w="66675">
              <a:solidFill>
                <a:srgbClr val="4BACC6">
                  <a:lumMod val="75000"/>
                </a:srgbClr>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7" name="TextBox 6">
              <a:extLst>
                <a:ext uri="{FF2B5EF4-FFF2-40B4-BE49-F238E27FC236}">
                  <a16:creationId xmlns:a16="http://schemas.microsoft.com/office/drawing/2014/main" id="{5626262C-8AEE-2F8A-5C91-F7DB4BA11DB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8" name="TextBox 7">
            <a:extLst>
              <a:ext uri="{FF2B5EF4-FFF2-40B4-BE49-F238E27FC236}">
                <a16:creationId xmlns:a16="http://schemas.microsoft.com/office/drawing/2014/main" id="{358A3BE5-EB2B-F9F4-1AB1-7956E76F208E}"/>
              </a:ext>
            </a:extLst>
          </p:cNvPr>
          <p:cNvSpPr txBox="1"/>
          <p:nvPr/>
        </p:nvSpPr>
        <p:spPr>
          <a:xfrm>
            <a:off x="2438955" y="2067971"/>
            <a:ext cx="6277403" cy="2229841"/>
          </a:xfrm>
          <a:prstGeom prst="rect">
            <a:avLst/>
          </a:prstGeom>
          <a:noFill/>
        </p:spPr>
        <p:txBody>
          <a:bodyPr wrap="square">
            <a:spAutoFit/>
          </a:bodyPr>
          <a:lstStyle/>
          <a:p>
            <a:pPr marL="342900" indent="-342900" algn="just" defTabSz="609630">
              <a:lnSpc>
                <a:spcPct val="150000"/>
              </a:lnSpc>
              <a:buClrTx/>
              <a:buFont typeface="Arial" panose="020B0604020202020204" pitchFamily="34" charset="0"/>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Chia sẻ nhật kí thực hiện công việc hàng ngày của em.</a:t>
            </a:r>
            <a:endParaRPr lang="en-US" sz="2400" b="1" i="1" dirty="0">
              <a:solidFill>
                <a:prstClr val="black"/>
              </a:solidFill>
              <a:latin typeface="UTM Avo" panose="02040603050506020204" pitchFamily="18"/>
              <a:cs typeface="Arial" panose="020B0604020202020204" pitchFamily="34" charset="0"/>
            </a:endParaRPr>
          </a:p>
          <a:p>
            <a:pPr marL="342900" indent="-342900" algn="just" defTabSz="609630">
              <a:lnSpc>
                <a:spcPct val="150000"/>
              </a:lnSpc>
              <a:buClrTx/>
              <a:buFont typeface="Arial" panose="020B0604020202020204" pitchFamily="34" charset="0"/>
              <a:buChar char="•"/>
            </a:pP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Nêu</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lợi</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ích</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của</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việc</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thực</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hiện</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công</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việc</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hàng</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ngày</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theo</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kế</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hoạch</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2AC446C1-6D0E-5CC4-B5AD-CDACA3E517C6}"/>
              </a:ext>
            </a:extLst>
          </p:cNvPr>
          <p:cNvGrpSpPr/>
          <p:nvPr/>
        </p:nvGrpSpPr>
        <p:grpSpPr>
          <a:xfrm>
            <a:off x="8716358" y="2616628"/>
            <a:ext cx="2826803" cy="1857266"/>
            <a:chOff x="10640038" y="6378940"/>
            <a:chExt cx="4240205" cy="2785898"/>
          </a:xfrm>
        </p:grpSpPr>
        <p:grpSp>
          <p:nvGrpSpPr>
            <p:cNvPr id="10" name="Group 7">
              <a:extLst>
                <a:ext uri="{FF2B5EF4-FFF2-40B4-BE49-F238E27FC236}">
                  <a16:creationId xmlns:a16="http://schemas.microsoft.com/office/drawing/2014/main" id="{E26BB5AC-6A75-C025-6CE5-1C8C56AB6D27}"/>
                </a:ext>
              </a:extLst>
            </p:cNvPr>
            <p:cNvGrpSpPr/>
            <p:nvPr/>
          </p:nvGrpSpPr>
          <p:grpSpPr>
            <a:xfrm rot="317549">
              <a:off x="10858785" y="6378940"/>
              <a:ext cx="3802714" cy="2785898"/>
              <a:chOff x="-26367" y="64295"/>
              <a:chExt cx="760305" cy="634072"/>
            </a:xfrm>
          </p:grpSpPr>
          <p:sp>
            <p:nvSpPr>
              <p:cNvPr id="12" name="Freeform 8">
                <a:extLst>
                  <a:ext uri="{FF2B5EF4-FFF2-40B4-BE49-F238E27FC236}">
                    <a16:creationId xmlns:a16="http://schemas.microsoft.com/office/drawing/2014/main" id="{D5AB0C17-09C2-EA59-66F9-4604514DE8B0}"/>
                  </a:ext>
                </a:extLst>
              </p:cNvPr>
              <p:cNvSpPr/>
              <p:nvPr/>
            </p:nvSpPr>
            <p:spPr>
              <a:xfrm>
                <a:off x="-26367" y="64295"/>
                <a:ext cx="760305" cy="634072"/>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F79646">
                  <a:lumMod val="75000"/>
                </a:srgbClr>
              </a:solidFill>
              <a:ln w="57150">
                <a:solidFill>
                  <a:srgbClr val="000000"/>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3" name="TextBox 9">
                <a:extLst>
                  <a:ext uri="{FF2B5EF4-FFF2-40B4-BE49-F238E27FC236}">
                    <a16:creationId xmlns:a16="http://schemas.microsoft.com/office/drawing/2014/main" id="{B499169A-ECD4-2FC2-5B15-2380DA49716F}"/>
                  </a:ext>
                </a:extLst>
              </p:cNvPr>
              <p:cNvSpPr txBox="1"/>
              <p:nvPr/>
            </p:nvSpPr>
            <p:spPr>
              <a:xfrm>
                <a:off x="139700" y="101600"/>
                <a:ext cx="533400" cy="571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1" name="TextBox 10">
              <a:extLst>
                <a:ext uri="{FF2B5EF4-FFF2-40B4-BE49-F238E27FC236}">
                  <a16:creationId xmlns:a16="http://schemas.microsoft.com/office/drawing/2014/main" id="{83C7F642-1027-9601-0D4D-B523F6B9BD53}"/>
                </a:ext>
              </a:extLst>
            </p:cNvPr>
            <p:cNvSpPr txBox="1"/>
            <p:nvPr/>
          </p:nvSpPr>
          <p:spPr>
            <a:xfrm>
              <a:off x="10640038" y="6853196"/>
              <a:ext cx="4240205" cy="1690847"/>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Nhật</a:t>
              </a:r>
              <a: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kí</a:t>
              </a:r>
              <a: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của</a:t>
              </a:r>
              <a: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em</a:t>
              </a:r>
              <a:endParaRPr kumimoji="0" lang="en-US" sz="2400" b="0"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grpSp>
      <p:sp>
        <p:nvSpPr>
          <p:cNvPr id="14" name="Freeform 8">
            <a:extLst>
              <a:ext uri="{FF2B5EF4-FFF2-40B4-BE49-F238E27FC236}">
                <a16:creationId xmlns:a16="http://schemas.microsoft.com/office/drawing/2014/main" id="{6A0CFFC3-7A7E-5B1C-A97C-F74BB1C04D0A}"/>
              </a:ext>
            </a:extLst>
          </p:cNvPr>
          <p:cNvSpPr/>
          <p:nvPr/>
        </p:nvSpPr>
        <p:spPr>
          <a:xfrm>
            <a:off x="2067404" y="4140261"/>
            <a:ext cx="793042" cy="1029410"/>
          </a:xfrm>
          <a:custGeom>
            <a:avLst/>
            <a:gdLst/>
            <a:ahLst/>
            <a:cxnLst/>
            <a:rect l="l" t="t" r="r" b="b"/>
            <a:pathLst>
              <a:path w="1189563" h="1544115">
                <a:moveTo>
                  <a:pt x="0" y="0"/>
                </a:moveTo>
                <a:lnTo>
                  <a:pt x="1189562" y="0"/>
                </a:lnTo>
                <a:lnTo>
                  <a:pt x="1189562" y="1544114"/>
                </a:lnTo>
                <a:lnTo>
                  <a:pt x="0" y="1544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5" name="Freeform 10">
            <a:extLst>
              <a:ext uri="{FF2B5EF4-FFF2-40B4-BE49-F238E27FC236}">
                <a16:creationId xmlns:a16="http://schemas.microsoft.com/office/drawing/2014/main" id="{08C31440-9A3D-A70B-A488-DBE3438E67EA}"/>
              </a:ext>
            </a:extLst>
          </p:cNvPr>
          <p:cNvSpPr/>
          <p:nvPr/>
        </p:nvSpPr>
        <p:spPr>
          <a:xfrm>
            <a:off x="8531307" y="1592552"/>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pic>
        <p:nvPicPr>
          <p:cNvPr id="16" name="Picture 15">
            <a:extLst>
              <a:ext uri="{FF2B5EF4-FFF2-40B4-BE49-F238E27FC236}">
                <a16:creationId xmlns:a16="http://schemas.microsoft.com/office/drawing/2014/main" id="{71CE7209-C4D0-0ED0-C50A-B06CEB88B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0631">
            <a:off x="3534040" y="2738764"/>
            <a:ext cx="4816120" cy="4816120"/>
          </a:xfrm>
          <a:prstGeom prst="rect">
            <a:avLst/>
          </a:prstGeom>
        </p:spPr>
      </p:pic>
    </p:spTree>
    <p:extLst>
      <p:ext uri="{BB962C8B-B14F-4D97-AF65-F5344CB8AC3E}">
        <p14:creationId xmlns:p14="http://schemas.microsoft.com/office/powerpoint/2010/main" val="5225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447C60D-C2E7-1501-03E2-EC464BBF529F}"/>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2753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2CEB847-FC54-3AE0-7332-6B8219C9FA8B}"/>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9225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3D032488-7311-7225-0AC7-DD2FB2F7DD06}"/>
              </a:ext>
            </a:extLst>
          </p:cNvPr>
          <p:cNvSpPr/>
          <p:nvPr/>
        </p:nvSpPr>
        <p:spPr>
          <a:xfrm>
            <a:off x="371456" y="1897380"/>
            <a:ext cx="11449088" cy="4761186"/>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29" name="Group 28">
            <a:extLst>
              <a:ext uri="{FF2B5EF4-FFF2-40B4-BE49-F238E27FC236}">
                <a16:creationId xmlns:a16="http://schemas.microsoft.com/office/drawing/2014/main" id="{37B92942-ABC7-3EAD-4231-9A479CE3CB8F}"/>
              </a:ext>
            </a:extLst>
          </p:cNvPr>
          <p:cNvGrpSpPr/>
          <p:nvPr/>
        </p:nvGrpSpPr>
        <p:grpSpPr>
          <a:xfrm>
            <a:off x="1111046" y="2392195"/>
            <a:ext cx="4576950" cy="3540093"/>
            <a:chOff x="1821374" y="2899598"/>
            <a:chExt cx="6865425" cy="5310140"/>
          </a:xfrm>
        </p:grpSpPr>
        <p:grpSp>
          <p:nvGrpSpPr>
            <p:cNvPr id="30" name="Group 7">
              <a:extLst>
                <a:ext uri="{FF2B5EF4-FFF2-40B4-BE49-F238E27FC236}">
                  <a16:creationId xmlns:a16="http://schemas.microsoft.com/office/drawing/2014/main" id="{54A37795-EC64-F0E4-0387-0B1334933D77}"/>
                </a:ext>
              </a:extLst>
            </p:cNvPr>
            <p:cNvGrpSpPr/>
            <p:nvPr/>
          </p:nvGrpSpPr>
          <p:grpSpPr>
            <a:xfrm>
              <a:off x="1821374" y="2899598"/>
              <a:ext cx="6865425" cy="5310140"/>
              <a:chOff x="-440812" y="-166223"/>
              <a:chExt cx="9153899" cy="7080189"/>
            </a:xfrm>
          </p:grpSpPr>
          <p:grpSp>
            <p:nvGrpSpPr>
              <p:cNvPr id="32" name="Group 8">
                <a:extLst>
                  <a:ext uri="{FF2B5EF4-FFF2-40B4-BE49-F238E27FC236}">
                    <a16:creationId xmlns:a16="http://schemas.microsoft.com/office/drawing/2014/main" id="{D22363EA-6F19-0AD1-7445-F966C50EA04F}"/>
                  </a:ext>
                </a:extLst>
              </p:cNvPr>
              <p:cNvGrpSpPr/>
              <p:nvPr/>
            </p:nvGrpSpPr>
            <p:grpSpPr>
              <a:xfrm>
                <a:off x="-440812" y="478181"/>
                <a:ext cx="9153899" cy="6435785"/>
                <a:chOff x="-87074" y="-88333"/>
                <a:chExt cx="1808178" cy="1271266"/>
              </a:xfrm>
            </p:grpSpPr>
            <p:sp>
              <p:nvSpPr>
                <p:cNvPr id="36" name="Freeform 9">
                  <a:extLst>
                    <a:ext uri="{FF2B5EF4-FFF2-40B4-BE49-F238E27FC236}">
                      <a16:creationId xmlns:a16="http://schemas.microsoft.com/office/drawing/2014/main" id="{D3285120-6C19-D07D-9E54-EB68C26A1EDF}"/>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7" name="TextBox 10">
                  <a:extLst>
                    <a:ext uri="{FF2B5EF4-FFF2-40B4-BE49-F238E27FC236}">
                      <a16:creationId xmlns:a16="http://schemas.microsoft.com/office/drawing/2014/main" id="{DBEFBF26-4C05-55AF-8DE2-C1AEA790AFC6}"/>
                    </a:ext>
                  </a:extLst>
                </p:cNvPr>
                <p:cNvSpPr txBox="1"/>
                <p:nvPr/>
              </p:nvSpPr>
              <p:spPr>
                <a:xfrm>
                  <a:off x="0" y="0"/>
                  <a:ext cx="812800" cy="8128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grpSp>
            <p:nvGrpSpPr>
              <p:cNvPr id="33" name="Group 11">
                <a:extLst>
                  <a:ext uri="{FF2B5EF4-FFF2-40B4-BE49-F238E27FC236}">
                    <a16:creationId xmlns:a16="http://schemas.microsoft.com/office/drawing/2014/main" id="{9A370601-847F-0C23-7205-1861E50F2CAD}"/>
                  </a:ext>
                </a:extLst>
              </p:cNvPr>
              <p:cNvGrpSpPr/>
              <p:nvPr/>
            </p:nvGrpSpPr>
            <p:grpSpPr>
              <a:xfrm>
                <a:off x="2015032" y="-166223"/>
                <a:ext cx="4225472" cy="4281031"/>
                <a:chOff x="0" y="-32834"/>
                <a:chExt cx="834661" cy="845634"/>
              </a:xfrm>
            </p:grpSpPr>
            <p:sp>
              <p:nvSpPr>
                <p:cNvPr id="34" name="Freeform 12">
                  <a:extLst>
                    <a:ext uri="{FF2B5EF4-FFF2-40B4-BE49-F238E27FC236}">
                      <a16:creationId xmlns:a16="http://schemas.microsoft.com/office/drawing/2014/main" id="{1DEE5AD5-6D54-A1B8-A029-B9725893CE57}"/>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5" name="TextBox 13">
                  <a:extLst>
                    <a:ext uri="{FF2B5EF4-FFF2-40B4-BE49-F238E27FC236}">
                      <a16:creationId xmlns:a16="http://schemas.microsoft.com/office/drawing/2014/main" id="{E3A95133-6DDD-D11C-139D-96CE40A93E1A}"/>
                    </a:ext>
                  </a:extLst>
                </p:cNvPr>
                <p:cNvSpPr txBox="1"/>
                <p:nvPr/>
              </p:nvSpPr>
              <p:spPr>
                <a:xfrm>
                  <a:off x="0" y="0"/>
                  <a:ext cx="812800" cy="8128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grpSp>
        <p:sp>
          <p:nvSpPr>
            <p:cNvPr id="31" name="TextBox 30">
              <a:extLst>
                <a:ext uri="{FF2B5EF4-FFF2-40B4-BE49-F238E27FC236}">
                  <a16:creationId xmlns:a16="http://schemas.microsoft.com/office/drawing/2014/main" id="{382A15B8-84C1-9ECD-A9A4-9CB294F1B9E6}"/>
                </a:ext>
              </a:extLst>
            </p:cNvPr>
            <p:cNvSpPr txBox="1"/>
            <p:nvPr/>
          </p:nvSpPr>
          <p:spPr>
            <a:xfrm>
              <a:off x="2057953" y="4564834"/>
              <a:ext cx="6360260" cy="2528769"/>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1. </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Thực hiện các công việc hằng ngày theo kế hoạch đã xây dựng.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pic>
        <p:nvPicPr>
          <p:cNvPr id="38" name="Picture 37" descr="Icon&#10;&#10;Description automatically generated">
            <a:extLst>
              <a:ext uri="{FF2B5EF4-FFF2-40B4-BE49-F238E27FC236}">
                <a16:creationId xmlns:a16="http://schemas.microsoft.com/office/drawing/2014/main" id="{397BA3D2-56C9-70AC-5E39-08FA3D390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3" y="1397363"/>
            <a:ext cx="1315379" cy="1315379"/>
          </a:xfrm>
          <a:prstGeom prst="rect">
            <a:avLst/>
          </a:prstGeom>
        </p:spPr>
      </p:pic>
      <p:grpSp>
        <p:nvGrpSpPr>
          <p:cNvPr id="42" name="Group 41">
            <a:extLst>
              <a:ext uri="{FF2B5EF4-FFF2-40B4-BE49-F238E27FC236}">
                <a16:creationId xmlns:a16="http://schemas.microsoft.com/office/drawing/2014/main" id="{365FB2EB-F166-300D-2879-BAF936CC0396}"/>
              </a:ext>
            </a:extLst>
          </p:cNvPr>
          <p:cNvGrpSpPr/>
          <p:nvPr/>
        </p:nvGrpSpPr>
        <p:grpSpPr>
          <a:xfrm>
            <a:off x="6314622" y="2390540"/>
            <a:ext cx="4576950" cy="3540093"/>
            <a:chOff x="1821374" y="2899598"/>
            <a:chExt cx="6865425" cy="5310140"/>
          </a:xfrm>
        </p:grpSpPr>
        <p:grpSp>
          <p:nvGrpSpPr>
            <p:cNvPr id="43" name="Group 7">
              <a:extLst>
                <a:ext uri="{FF2B5EF4-FFF2-40B4-BE49-F238E27FC236}">
                  <a16:creationId xmlns:a16="http://schemas.microsoft.com/office/drawing/2014/main" id="{D5EFD2BF-B443-D56F-6DD9-3C7ABBC018C3}"/>
                </a:ext>
              </a:extLst>
            </p:cNvPr>
            <p:cNvGrpSpPr/>
            <p:nvPr/>
          </p:nvGrpSpPr>
          <p:grpSpPr>
            <a:xfrm>
              <a:off x="1821374" y="2899598"/>
              <a:ext cx="6865425" cy="5310140"/>
              <a:chOff x="-440812" y="-166223"/>
              <a:chExt cx="9153899" cy="7080189"/>
            </a:xfrm>
          </p:grpSpPr>
          <p:grpSp>
            <p:nvGrpSpPr>
              <p:cNvPr id="45" name="Group 8">
                <a:extLst>
                  <a:ext uri="{FF2B5EF4-FFF2-40B4-BE49-F238E27FC236}">
                    <a16:creationId xmlns:a16="http://schemas.microsoft.com/office/drawing/2014/main" id="{6DA78996-AC1B-9BCD-B63C-8C128D2F3EAF}"/>
                  </a:ext>
                </a:extLst>
              </p:cNvPr>
              <p:cNvGrpSpPr/>
              <p:nvPr/>
            </p:nvGrpSpPr>
            <p:grpSpPr>
              <a:xfrm>
                <a:off x="-440812" y="478181"/>
                <a:ext cx="9153899" cy="6435785"/>
                <a:chOff x="-87074" y="-88333"/>
                <a:chExt cx="1808178" cy="1271266"/>
              </a:xfrm>
            </p:grpSpPr>
            <p:sp>
              <p:nvSpPr>
                <p:cNvPr id="49" name="Freeform 9">
                  <a:extLst>
                    <a:ext uri="{FF2B5EF4-FFF2-40B4-BE49-F238E27FC236}">
                      <a16:creationId xmlns:a16="http://schemas.microsoft.com/office/drawing/2014/main" id="{03EC219A-BDA0-6D20-7AAC-F65B8C5A608B}"/>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50" name="TextBox 10">
                  <a:extLst>
                    <a:ext uri="{FF2B5EF4-FFF2-40B4-BE49-F238E27FC236}">
                      <a16:creationId xmlns:a16="http://schemas.microsoft.com/office/drawing/2014/main" id="{B0F33BF4-38C8-4FAC-DFD4-B89E4CE03BBE}"/>
                    </a:ext>
                  </a:extLst>
                </p:cNvPr>
                <p:cNvSpPr txBox="1"/>
                <p:nvPr/>
              </p:nvSpPr>
              <p:spPr>
                <a:xfrm>
                  <a:off x="0" y="0"/>
                  <a:ext cx="812800" cy="8128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grpSp>
            <p:nvGrpSpPr>
              <p:cNvPr id="46" name="Group 11">
                <a:extLst>
                  <a:ext uri="{FF2B5EF4-FFF2-40B4-BE49-F238E27FC236}">
                    <a16:creationId xmlns:a16="http://schemas.microsoft.com/office/drawing/2014/main" id="{29E062BB-3EC3-9688-D85D-32E9CB418CA5}"/>
                  </a:ext>
                </a:extLst>
              </p:cNvPr>
              <p:cNvGrpSpPr/>
              <p:nvPr/>
            </p:nvGrpSpPr>
            <p:grpSpPr>
              <a:xfrm>
                <a:off x="2015032" y="-166223"/>
                <a:ext cx="4225472" cy="4281031"/>
                <a:chOff x="0" y="-32834"/>
                <a:chExt cx="834661" cy="845634"/>
              </a:xfrm>
            </p:grpSpPr>
            <p:sp>
              <p:nvSpPr>
                <p:cNvPr id="47" name="Freeform 12">
                  <a:extLst>
                    <a:ext uri="{FF2B5EF4-FFF2-40B4-BE49-F238E27FC236}">
                      <a16:creationId xmlns:a16="http://schemas.microsoft.com/office/drawing/2014/main" id="{45E213BB-891A-08E3-CD6E-7285CC59A593}"/>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48" name="TextBox 13">
                  <a:extLst>
                    <a:ext uri="{FF2B5EF4-FFF2-40B4-BE49-F238E27FC236}">
                      <a16:creationId xmlns:a16="http://schemas.microsoft.com/office/drawing/2014/main" id="{07759F92-B0CE-EFD1-2651-969E4636A93D}"/>
                    </a:ext>
                  </a:extLst>
                </p:cNvPr>
                <p:cNvSpPr txBox="1"/>
                <p:nvPr/>
              </p:nvSpPr>
              <p:spPr>
                <a:xfrm>
                  <a:off x="0" y="0"/>
                  <a:ext cx="812800" cy="8128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grpSp>
        <p:sp>
          <p:nvSpPr>
            <p:cNvPr id="44" name="TextBox 43">
              <a:extLst>
                <a:ext uri="{FF2B5EF4-FFF2-40B4-BE49-F238E27FC236}">
                  <a16:creationId xmlns:a16="http://schemas.microsoft.com/office/drawing/2014/main" id="{6B012768-F97F-51DA-3A60-AC75FD73DBCA}"/>
                </a:ext>
              </a:extLst>
            </p:cNvPr>
            <p:cNvSpPr txBox="1"/>
            <p:nvPr/>
          </p:nvSpPr>
          <p:spPr>
            <a:xfrm>
              <a:off x="2193901" y="4751482"/>
              <a:ext cx="6180090" cy="2513765"/>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2. </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Viết nhật kí thực hiện các công việc hằng ngày</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51" name="Freeform 6">
            <a:extLst>
              <a:ext uri="{FF2B5EF4-FFF2-40B4-BE49-F238E27FC236}">
                <a16:creationId xmlns:a16="http://schemas.microsoft.com/office/drawing/2014/main" id="{5DBA6808-FAB1-EA88-72E4-F69AB0DA1387}"/>
              </a:ext>
            </a:extLst>
          </p:cNvPr>
          <p:cNvSpPr/>
          <p:nvPr/>
        </p:nvSpPr>
        <p:spPr>
          <a:xfrm>
            <a:off x="143387" y="6161701"/>
            <a:ext cx="574637" cy="6857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52" name="Picture 9">
            <a:extLst>
              <a:ext uri="{FF2B5EF4-FFF2-40B4-BE49-F238E27FC236}">
                <a16:creationId xmlns:a16="http://schemas.microsoft.com/office/drawing/2014/main" id="{EA1B0FA5-AB0E-ED16-0620-3DBFBCCD17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1894">
            <a:off x="10771478" y="1273688"/>
            <a:ext cx="996652" cy="1209896"/>
          </a:xfrm>
          <a:prstGeom prst="rect">
            <a:avLst/>
          </a:prstGeom>
        </p:spPr>
      </p:pic>
      <p:pic>
        <p:nvPicPr>
          <p:cNvPr id="53" name="Picture 52" descr="A person with many arms and many objects around her&#10;&#10;Description automatically generated">
            <a:extLst>
              <a:ext uri="{FF2B5EF4-FFF2-40B4-BE49-F238E27FC236}">
                <a16:creationId xmlns:a16="http://schemas.microsoft.com/office/drawing/2014/main" id="{41D1E224-4D61-D290-6340-E132202908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852" y="5228697"/>
            <a:ext cx="3068990" cy="1711111"/>
          </a:xfrm>
          <a:prstGeom prst="rect">
            <a:avLst/>
          </a:prstGeom>
        </p:spPr>
      </p:pic>
    </p:spTree>
    <p:extLst>
      <p:ext uri="{BB962C8B-B14F-4D97-AF65-F5344CB8AC3E}">
        <p14:creationId xmlns:p14="http://schemas.microsoft.com/office/powerpoint/2010/main" val="15672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2C1E7FC4-38EB-8679-BA6B-F13194E3E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63226" y="810260"/>
            <a:ext cx="949228" cy="1040250"/>
          </a:xfrm>
          <a:prstGeom prst="rect">
            <a:avLst/>
          </a:prstGeom>
        </p:spPr>
      </p:pic>
      <p:pic>
        <p:nvPicPr>
          <p:cNvPr id="11" name="Picture 11">
            <a:extLst>
              <a:ext uri="{FF2B5EF4-FFF2-40B4-BE49-F238E27FC236}">
                <a16:creationId xmlns:a16="http://schemas.microsoft.com/office/drawing/2014/main" id="{0D6FD145-0F83-0BF3-DD08-D38D375E9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9162" y="5779794"/>
            <a:ext cx="871632" cy="955213"/>
          </a:xfrm>
          <a:prstGeom prst="rect">
            <a:avLst/>
          </a:prstGeom>
        </p:spPr>
      </p:pic>
      <p:pic>
        <p:nvPicPr>
          <p:cNvPr id="12" name="Picture 28">
            <a:extLst>
              <a:ext uri="{FF2B5EF4-FFF2-40B4-BE49-F238E27FC236}">
                <a16:creationId xmlns:a16="http://schemas.microsoft.com/office/drawing/2014/main" id="{0146F9EA-6741-7B53-F114-03FBF5AF03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14235" y="6285736"/>
            <a:ext cx="161791" cy="158555"/>
          </a:xfrm>
          <a:prstGeom prst="rect">
            <a:avLst/>
          </a:prstGeom>
        </p:spPr>
      </p:pic>
      <p:pic>
        <p:nvPicPr>
          <p:cNvPr id="13" name="Picture 29">
            <a:extLst>
              <a:ext uri="{FF2B5EF4-FFF2-40B4-BE49-F238E27FC236}">
                <a16:creationId xmlns:a16="http://schemas.microsoft.com/office/drawing/2014/main" id="{47C9D594-9242-C8DB-8ABC-4FFDAC55F0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37840" y="6257401"/>
            <a:ext cx="166462" cy="158555"/>
          </a:xfrm>
          <a:prstGeom prst="rect">
            <a:avLst/>
          </a:prstGeom>
        </p:spPr>
      </p:pic>
      <p:pic>
        <p:nvPicPr>
          <p:cNvPr id="14" name="Picture 5">
            <a:extLst>
              <a:ext uri="{FF2B5EF4-FFF2-40B4-BE49-F238E27FC236}">
                <a16:creationId xmlns:a16="http://schemas.microsoft.com/office/drawing/2014/main" id="{AD998483-070E-3C38-3850-EA80C8837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914" t="38319"/>
          <a:stretch>
            <a:fillRect/>
          </a:stretch>
        </p:blipFill>
        <p:spPr>
          <a:xfrm rot="10800000">
            <a:off x="1471761" y="1557838"/>
            <a:ext cx="10920256" cy="5280660"/>
          </a:xfrm>
          <a:prstGeom prst="rect">
            <a:avLst/>
          </a:prstGeom>
        </p:spPr>
      </p:pic>
      <p:sp>
        <p:nvSpPr>
          <p:cNvPr id="15" name="TextBox 14">
            <a:extLst>
              <a:ext uri="{FF2B5EF4-FFF2-40B4-BE49-F238E27FC236}">
                <a16:creationId xmlns:a16="http://schemas.microsoft.com/office/drawing/2014/main" id="{AB10A26F-649A-1B64-B849-745F13CC954A}"/>
              </a:ext>
            </a:extLst>
          </p:cNvPr>
          <p:cNvSpPr txBox="1"/>
          <p:nvPr/>
        </p:nvSpPr>
        <p:spPr>
          <a:xfrm>
            <a:off x="2894479" y="4019457"/>
            <a:ext cx="8801301" cy="2229841"/>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Đánh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giá</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kết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quả</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đạt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được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sau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khi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tham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hoạt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bài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học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p>
          <a:p>
            <a:pPr marL="381019" indent="-381019" algn="just" defTabSz="609630">
              <a:lnSpc>
                <a:spcPct val="150000"/>
              </a:lnSpc>
              <a:buFont typeface="Courier New" panose="02070309020205020404" pitchFamily="49" charset="0"/>
              <a:buChar char="o"/>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Chuẩn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tiết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mục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tiểu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phẩm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i="1" dirty="0" err="1">
                <a:solidFill>
                  <a:srgbClr val="000000"/>
                </a:solidFill>
                <a:latin typeface="UTM Avo" panose="02040603050506020204" pitchFamily="18"/>
                <a:ea typeface="Calibri" panose="020F0502020204030204" pitchFamily="34" charset="0"/>
                <a:cs typeface="Arial" panose="020B0604020202020204" pitchFamily="34" charset="0"/>
              </a:rPr>
              <a:t>Ngày</a:t>
            </a:r>
            <a:r>
              <a:rPr lang="en-US" sz="2400" b="1"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i="1" dirty="0" err="1">
                <a:solidFill>
                  <a:srgbClr val="000000"/>
                </a:solidFill>
                <a:latin typeface="UTM Avo" panose="02040603050506020204" pitchFamily="18"/>
                <a:ea typeface="Calibri" panose="020F0502020204030204" pitchFamily="34" charset="0"/>
                <a:cs typeface="Arial" panose="020B0604020202020204" pitchFamily="34" charset="0"/>
              </a:rPr>
              <a:t>hôm</a:t>
            </a:r>
            <a:r>
              <a:rPr lang="en-US" sz="2400" b="1" i="1" dirty="0">
                <a:solidFill>
                  <a:srgbClr val="000000"/>
                </a:solidFill>
                <a:latin typeface="UTM Avo" panose="02040603050506020204" pitchFamily="18"/>
                <a:ea typeface="Calibri" panose="020F0502020204030204" pitchFamily="34" charset="0"/>
                <a:cs typeface="Arial" panose="020B0604020202020204" pitchFamily="34" charset="0"/>
              </a:rPr>
              <a:t> qua </a:t>
            </a:r>
            <a:r>
              <a:rPr lang="en-US" sz="2400" b="1" i="1"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en-US" sz="2400" b="1"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i="1"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theo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pic>
        <p:nvPicPr>
          <p:cNvPr id="16" name="Picture 15" descr="A picture containing toy, doll&#10;&#10;Description automatically generated">
            <a:extLst>
              <a:ext uri="{FF2B5EF4-FFF2-40B4-BE49-F238E27FC236}">
                <a16:creationId xmlns:a16="http://schemas.microsoft.com/office/drawing/2014/main" id="{83B23D8C-A332-0994-D696-16025353E8CD}"/>
              </a:ext>
            </a:extLst>
          </p:cNvPr>
          <p:cNvPicPr>
            <a:picLocks noChangeAspect="1"/>
          </p:cNvPicPr>
          <p:nvPr/>
        </p:nvPicPr>
        <p:blipFill rotWithShape="1">
          <a:blip r:embed="rId11">
            <a:extLst>
              <a:ext uri="{28A0092B-C50C-407E-A947-70E740481C1C}">
                <a14:useLocalDpi xmlns:a14="http://schemas.microsoft.com/office/drawing/2010/main" val="0"/>
              </a:ext>
            </a:extLst>
          </a:blip>
          <a:srcRect t="26331"/>
          <a:stretch/>
        </p:blipFill>
        <p:spPr>
          <a:xfrm rot="20184090">
            <a:off x="1078004" y="1059172"/>
            <a:ext cx="4325985" cy="2372289"/>
          </a:xfrm>
          <a:prstGeom prst="rect">
            <a:avLst/>
          </a:prstGeom>
        </p:spPr>
      </p:pic>
      <p:sp>
        <p:nvSpPr>
          <p:cNvPr id="17" name="TextBox 16">
            <a:extLst>
              <a:ext uri="{FF2B5EF4-FFF2-40B4-BE49-F238E27FC236}">
                <a16:creationId xmlns:a16="http://schemas.microsoft.com/office/drawing/2014/main" id="{C51C1F62-4F26-6764-F785-960D7A637EBF}"/>
              </a:ext>
            </a:extLst>
          </p:cNvPr>
          <p:cNvSpPr txBox="1"/>
          <p:nvPr/>
        </p:nvSpPr>
        <p:spPr>
          <a:xfrm>
            <a:off x="4633056" y="3222674"/>
            <a:ext cx="5994400" cy="646331"/>
          </a:xfrm>
          <a:prstGeom prst="rect">
            <a:avLst/>
          </a:prstGeom>
          <a:noFill/>
        </p:spPr>
        <p:txBody>
          <a:bodyPr wrap="square">
            <a:spAutoFit/>
          </a:bodyPr>
          <a:lstStyle/>
          <a:p>
            <a:pPr algn="ctr" defTabSz="609630"/>
            <a:r>
              <a:rPr lang="en-US" sz="3600" b="1" dirty="0">
                <a:solidFill>
                  <a:srgbClr val="C00000"/>
                </a:solidFill>
                <a:latin typeface="UTM Avo" panose="02040603050506020204" pitchFamily="18"/>
                <a:cs typeface="Arial" panose="020B0604020202020204" pitchFamily="34" charset="0"/>
              </a:rPr>
              <a:t>HƯỚNG DẪN VỀ NHÀ</a:t>
            </a:r>
          </a:p>
        </p:txBody>
      </p:sp>
    </p:spTree>
    <p:extLst>
      <p:ext uri="{BB962C8B-B14F-4D97-AF65-F5344CB8AC3E}">
        <p14:creationId xmlns:p14="http://schemas.microsoft.com/office/powerpoint/2010/main" val="34305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righ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righ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sp>
        <p:nvSpPr>
          <p:cNvPr id="85" name="Google Shape;85;p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Để</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kết</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nối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cộng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và</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nhận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thêm</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nhiều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tài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liệu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giảng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dạy</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mời</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quý</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thầy</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cô</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tham</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gia</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Group Facebook</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theo</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đường</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link: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8" name="Google Shape;88;p1">
            <a:hlinkClick r:id="rId4"/>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Hoc10 –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hành</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cùng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tiểu</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học</a:t>
            </a:r>
            <a:endParaRPr kumimoji="0" sz="1400" b="0" i="0" u="sng"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a:ea typeface="+mn-ea"/>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5">
            <a:alphaModFix/>
          </a:blip>
          <a:srcRect/>
          <a:stretch/>
        </p:blipFill>
        <p:spPr>
          <a:xfrm rot="-5400000">
            <a:off x="5679086" y="2851979"/>
            <a:ext cx="1053311" cy="749021"/>
          </a:xfrm>
          <a:prstGeom prst="rect">
            <a:avLst/>
          </a:prstGeom>
          <a:noFill/>
          <a:ln>
            <a:noFill/>
          </a:ln>
        </p:spPr>
      </p:pic>
      <p:pic>
        <p:nvPicPr>
          <p:cNvPr id="91" name="Google Shape;91;p1"/>
          <p:cNvPicPr preferRelativeResize="0"/>
          <p:nvPr/>
        </p:nvPicPr>
        <p:blipFill rotWithShape="1">
          <a:blip r:embed="rId6">
            <a:alphaModFix/>
          </a:blip>
          <a:srcRect/>
          <a:stretch/>
        </p:blipFill>
        <p:spPr>
          <a:xfrm>
            <a:off x="4905420" y="3722149"/>
            <a:ext cx="2684400" cy="2684400"/>
          </a:xfrm>
          <a:prstGeom prst="roundRect">
            <a:avLst>
              <a:gd name="adj" fmla="val 1295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6DAC2-AFCD-421B-0BF8-D032AEA21126}"/>
              </a:ext>
            </a:extLst>
          </p:cNvPr>
          <p:cNvSpPr txBox="1"/>
          <p:nvPr/>
        </p:nvSpPr>
        <p:spPr>
          <a:xfrm>
            <a:off x="250010" y="1777871"/>
            <a:ext cx="11691979" cy="1543949"/>
          </a:xfrm>
          <a:prstGeom prst="rect">
            <a:avLst/>
          </a:prstGeom>
          <a:noFill/>
        </p:spPr>
        <p:txBody>
          <a:bodyPr wrap="square" rtlCol="0">
            <a:spAutoFit/>
          </a:bodyPr>
          <a:lstStyle/>
          <a:p>
            <a:pPr>
              <a:lnSpc>
                <a:spcPct val="150000"/>
              </a:lnSpc>
            </a:pPr>
            <a:r>
              <a:rPr lang="en-VN" sz="2200" b="1" dirty="0">
                <a:latin typeface="UTM Avo" panose="02040603050506020204" pitchFamily="18"/>
              </a:rPr>
              <a:t>Nền nếp sinh hoạt hàng ngày</a:t>
            </a:r>
            <a:endParaRPr lang="en-US" sz="2200" dirty="0">
              <a:latin typeface="UTM Avo" panose="02040603050506020204" pitchFamily="18"/>
            </a:endParaRPr>
          </a:p>
          <a:p>
            <a:pPr marL="342900" indent="-342900">
              <a:lnSpc>
                <a:spcPct val="150000"/>
              </a:lnSpc>
              <a:buFont typeface="Arial" panose="020B0604020202020204" pitchFamily="34" charset="0"/>
              <a:buChar char="•"/>
            </a:pPr>
            <a:r>
              <a:rPr lang="en-VN" sz="2200" dirty="0">
                <a:latin typeface="UTM Avo" panose="02040603050506020204" pitchFamily="18"/>
              </a:rPr>
              <a:t>Nghe phổ biến việc thực hiện nền nếp sinh hoạt hàng ngày một cách khoa học.</a:t>
            </a:r>
          </a:p>
          <a:p>
            <a:pPr marL="342900" indent="-342900">
              <a:lnSpc>
                <a:spcPct val="150000"/>
              </a:lnSpc>
              <a:buFont typeface="Arial" panose="020B0604020202020204" pitchFamily="34" charset="0"/>
              <a:buChar char="•"/>
            </a:pPr>
            <a:r>
              <a:rPr lang="en-VN" sz="2200" dirty="0">
                <a:latin typeface="UTM Avo" panose="02040603050506020204" pitchFamily="18"/>
              </a:rPr>
              <a:t>Chia sẻ kinh nghiệm của em về việc thực hiện hoạt động sinh hoạt hàng ngày.</a:t>
            </a:r>
          </a:p>
        </p:txBody>
      </p:sp>
      <p:pic>
        <p:nvPicPr>
          <p:cNvPr id="8" name="Picture 7">
            <a:extLst>
              <a:ext uri="{FF2B5EF4-FFF2-40B4-BE49-F238E27FC236}">
                <a16:creationId xmlns:a16="http://schemas.microsoft.com/office/drawing/2014/main" id="{BF6605B2-1277-A96A-AA04-EC0C17E20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49" y="1777871"/>
            <a:ext cx="7122462" cy="7122462"/>
          </a:xfrm>
          <a:prstGeom prst="rect">
            <a:avLst/>
          </a:prstGeom>
        </p:spPr>
      </p:pic>
    </p:spTree>
    <p:extLst>
      <p:ext uri="{BB962C8B-B14F-4D97-AF65-F5344CB8AC3E}">
        <p14:creationId xmlns:p14="http://schemas.microsoft.com/office/powerpoint/2010/main" val="13081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70BD88-9085-1784-5F27-3EF91ED65BC8}"/>
              </a:ext>
            </a:extLst>
          </p:cNvPr>
          <p:cNvSpPr/>
          <p:nvPr/>
        </p:nvSpPr>
        <p:spPr>
          <a:xfrm>
            <a:off x="6427694" y="1232476"/>
            <a:ext cx="5764306" cy="5625524"/>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7" name="Picture 9">
            <a:extLst>
              <a:ext uri="{FF2B5EF4-FFF2-40B4-BE49-F238E27FC236}">
                <a16:creationId xmlns:a16="http://schemas.microsoft.com/office/drawing/2014/main" id="{533FA48A-3B17-D6F3-D7EA-94D4EF05FC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81894">
            <a:off x="10946111" y="1063004"/>
            <a:ext cx="996652" cy="1209896"/>
          </a:xfrm>
          <a:prstGeom prst="rect">
            <a:avLst/>
          </a:prstGeom>
        </p:spPr>
      </p:pic>
      <p:sp>
        <p:nvSpPr>
          <p:cNvPr id="18" name="Freeform 11">
            <a:extLst>
              <a:ext uri="{FF2B5EF4-FFF2-40B4-BE49-F238E27FC236}">
                <a16:creationId xmlns:a16="http://schemas.microsoft.com/office/drawing/2014/main" id="{32A619F9-BF0D-C20E-F98F-BEF45062A512}"/>
              </a:ext>
            </a:extLst>
          </p:cNvPr>
          <p:cNvSpPr/>
          <p:nvPr/>
        </p:nvSpPr>
        <p:spPr>
          <a:xfrm>
            <a:off x="155257" y="5825963"/>
            <a:ext cx="812800" cy="817469"/>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400">
              <a:solidFill>
                <a:prstClr val="black"/>
              </a:solidFill>
              <a:latin typeface="UTM Avo" panose="02040603050506020204" pitchFamily="18"/>
              <a:cs typeface="Arial" panose="020B0604020202020204" pitchFamily="34" charset="0"/>
            </a:endParaRPr>
          </a:p>
        </p:txBody>
      </p:sp>
      <p:sp>
        <p:nvSpPr>
          <p:cNvPr id="19" name="Line Callout 1 (Border and Accent Bar) 3">
            <a:extLst>
              <a:ext uri="{FF2B5EF4-FFF2-40B4-BE49-F238E27FC236}">
                <a16:creationId xmlns:a16="http://schemas.microsoft.com/office/drawing/2014/main" id="{22A07E41-84F8-6AD2-9B95-722827AAFD59}"/>
              </a:ext>
            </a:extLst>
          </p:cNvPr>
          <p:cNvSpPr/>
          <p:nvPr/>
        </p:nvSpPr>
        <p:spPr>
          <a:xfrm>
            <a:off x="155257" y="920412"/>
            <a:ext cx="4775200" cy="747540"/>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9BBB59">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effectLst/>
                <a:uLnTx/>
                <a:uFillTx/>
                <a:latin typeface="UTM Avo" panose="02040603050506020204" pitchFamily="18"/>
                <a:cs typeface="Arial" panose="020B0604020202020204" pitchFamily="34" charset="0"/>
              </a:rPr>
              <a:t>KHỞI ĐỘNG</a:t>
            </a:r>
            <a:endParaRPr kumimoji="0" lang="en-US" sz="2800" b="1" i="1"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0" name="Rectangle 19">
            <a:extLst>
              <a:ext uri="{FF2B5EF4-FFF2-40B4-BE49-F238E27FC236}">
                <a16:creationId xmlns:a16="http://schemas.microsoft.com/office/drawing/2014/main" id="{F864B7CE-3029-12E9-5BAF-1A13ED29E5A9}"/>
              </a:ext>
            </a:extLst>
          </p:cNvPr>
          <p:cNvSpPr/>
          <p:nvPr/>
        </p:nvSpPr>
        <p:spPr>
          <a:xfrm>
            <a:off x="1278799" y="5502112"/>
            <a:ext cx="9634401" cy="1128386"/>
          </a:xfrm>
          <a:prstGeom prst="rect">
            <a:avLst/>
          </a:prstGeom>
        </p:spPr>
        <p:txBody>
          <a:bodyPr wrap="square">
            <a:spAutoFit/>
          </a:bodyPr>
          <a:lstStyle/>
          <a:p>
            <a:pPr marL="381019" indent="-381019" algn="ctr" defTabSz="609630">
              <a:lnSpc>
                <a:spcPct val="150000"/>
              </a:lnSpc>
              <a:spcBef>
                <a:spcPts val="200"/>
              </a:spcBef>
              <a:spcAft>
                <a:spcPts val="200"/>
              </a:spcAft>
              <a:buFont typeface="Wingdings" panose="05000000000000000000" pitchFamily="2" charset="2"/>
              <a:buChar char="Ø"/>
            </a:pPr>
            <a:r>
              <a:rPr lang="en-US" sz="2400" dirty="0">
                <a:latin typeface="UTM Avo" panose="02040603050506020204" pitchFamily="18"/>
                <a:ea typeface="Calibri" panose="020F0502020204030204" pitchFamily="34" charset="0"/>
                <a:cs typeface="Arial" panose="020B0604020202020204" pitchFamily="34" charset="0"/>
              </a:rPr>
              <a:t>Nghe </a:t>
            </a:r>
            <a:r>
              <a:rPr lang="vi-VN" sz="2400" dirty="0">
                <a:latin typeface="UTM Avo" panose="02040603050506020204" pitchFamily="18"/>
                <a:ea typeface="Calibri" panose="020F0502020204030204" pitchFamily="34" charset="0"/>
                <a:cs typeface="Arial" panose="020B0604020202020204" pitchFamily="34" charset="0"/>
              </a:rPr>
              <a:t>bài hát </a:t>
            </a:r>
            <a:r>
              <a:rPr lang="vi-VN" sz="2400" i="1" dirty="0">
                <a:latin typeface="UTM Avo" panose="02040603050506020204" pitchFamily="18"/>
                <a:ea typeface="Calibri" panose="020F0502020204030204" pitchFamily="34" charset="0"/>
                <a:cs typeface="Arial" panose="020B0604020202020204" pitchFamily="34" charset="0"/>
              </a:rPr>
              <a:t>Chị ong nâu và em bé (sáng tác: Tân Huyền)</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và</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trả</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lời</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câu</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hỏi</a:t>
            </a:r>
            <a:r>
              <a:rPr lang="en-US" sz="2400" dirty="0">
                <a:latin typeface="UTM Avo" panose="02040603050506020204" pitchFamily="18"/>
                <a:ea typeface="Calibri" panose="020F0502020204030204" pitchFamily="34" charset="0"/>
                <a:cs typeface="Arial" panose="020B0604020202020204" pitchFamily="34" charset="0"/>
              </a:rPr>
              <a:t>: </a:t>
            </a:r>
            <a:r>
              <a:rPr lang="en-US" sz="2400" i="1" dirty="0">
                <a:latin typeface="UTM Avo" panose="02040603050506020204" pitchFamily="18"/>
                <a:ea typeface="Calibri" panose="020F0502020204030204" pitchFamily="34" charset="0"/>
                <a:cs typeface="Arial" panose="020B0604020202020204" pitchFamily="34" charset="0"/>
              </a:rPr>
              <a:t>“</a:t>
            </a:r>
            <a:r>
              <a:rPr lang="en-US" sz="2400" i="1" dirty="0" err="1">
                <a:latin typeface="UTM Avo" panose="02040603050506020204" pitchFamily="18"/>
                <a:ea typeface="Calibri" panose="020F0502020204030204" pitchFamily="34" charset="0"/>
                <a:cs typeface="Arial" panose="020B0604020202020204" pitchFamily="34" charset="0"/>
              </a:rPr>
              <a:t>Bài</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hát</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đã</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gửi</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tới</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các</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em</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thông</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điệp</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gì</a:t>
            </a:r>
            <a:r>
              <a:rPr lang="en-US" sz="2400" i="1" dirty="0">
                <a:latin typeface="UTM Avo" panose="02040603050506020204" pitchFamily="18"/>
                <a:ea typeface="Calibri" panose="020F0502020204030204" pitchFamily="34" charset="0"/>
                <a:cs typeface="Arial" panose="020B0604020202020204" pitchFamily="34" charset="0"/>
              </a:rPr>
              <a:t>?”</a:t>
            </a:r>
          </a:p>
        </p:txBody>
      </p:sp>
      <p:pic>
        <p:nvPicPr>
          <p:cNvPr id="21" name="Chị ong nâu và em bé - The bee and the kid - A Vietnamese children's song">
            <a:hlinkClick r:id="" action="ppaction://media"/>
            <a:extLst>
              <a:ext uri="{FF2B5EF4-FFF2-40B4-BE49-F238E27FC236}">
                <a16:creationId xmlns:a16="http://schemas.microsoft.com/office/drawing/2014/main" id="{5EC6A76B-C473-9F8E-19E3-5F75344BA22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65247" y="1823984"/>
            <a:ext cx="6261504" cy="3522096"/>
          </a:xfrm>
          <a:prstGeom prst="rect">
            <a:avLst/>
          </a:prstGeom>
        </p:spPr>
      </p:pic>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411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1"/>
                </p:tgtEl>
              </p:cMediaNode>
            </p:video>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70BD88-9085-1784-5F27-3EF91ED65BC8}"/>
              </a:ext>
            </a:extLst>
          </p:cNvPr>
          <p:cNvSpPr/>
          <p:nvPr/>
        </p:nvSpPr>
        <p:spPr>
          <a:xfrm>
            <a:off x="6427694" y="1232476"/>
            <a:ext cx="5764306" cy="5625524"/>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pic>
        <p:nvPicPr>
          <p:cNvPr id="2" name="Picture 2" descr="Giáo án sinh hoạt lớp tuần 10: Giữ gìn trường lớp sạch đẹp - Hoc360.net |  Hoc360.net">
            <a:extLst>
              <a:ext uri="{FF2B5EF4-FFF2-40B4-BE49-F238E27FC236}">
                <a16:creationId xmlns:a16="http://schemas.microsoft.com/office/drawing/2014/main" id="{5B603571-00BB-99D7-1B3A-667FD6931996}"/>
              </a:ext>
            </a:extLst>
          </p:cNvPr>
          <p:cNvPicPr>
            <a:picLocks noChangeAspect="1" noChangeArrowheads="1"/>
          </p:cNvPicPr>
          <p:nvPr/>
        </p:nvPicPr>
        <p:blipFill rotWithShape="1">
          <a:blip r:embed="rId3">
            <a:alphaModFix amt="67000"/>
            <a:extLst>
              <a:ext uri="{28A0092B-C50C-407E-A947-70E740481C1C}">
                <a14:useLocalDpi xmlns:a14="http://schemas.microsoft.com/office/drawing/2010/main" val="0"/>
              </a:ext>
            </a:extLst>
          </a:blip>
          <a:srcRect l="1681" r="4969" b="1"/>
          <a:stretch/>
        </p:blipFill>
        <p:spPr bwMode="auto">
          <a:xfrm>
            <a:off x="5537994" y="3017629"/>
            <a:ext cx="6654800" cy="374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1A53D3B-E515-1124-FC6F-9554BAFBBE42}"/>
              </a:ext>
            </a:extLst>
          </p:cNvPr>
          <p:cNvGrpSpPr/>
          <p:nvPr/>
        </p:nvGrpSpPr>
        <p:grpSpPr>
          <a:xfrm>
            <a:off x="1" y="1178327"/>
            <a:ext cx="6095999" cy="3403600"/>
            <a:chOff x="-97973" y="3244652"/>
            <a:chExt cx="9143999" cy="5105400"/>
          </a:xfrm>
        </p:grpSpPr>
        <p:sp>
          <p:nvSpPr>
            <p:cNvPr id="4" name="Round Same Side Corner Rectangle 3">
              <a:extLst>
                <a:ext uri="{FF2B5EF4-FFF2-40B4-BE49-F238E27FC236}">
                  <a16:creationId xmlns:a16="http://schemas.microsoft.com/office/drawing/2014/main" id="{98190D17-77A0-009E-09B6-257609C1BC31}"/>
                </a:ext>
              </a:extLst>
            </p:cNvPr>
            <p:cNvSpPr/>
            <p:nvPr/>
          </p:nvSpPr>
          <p:spPr>
            <a:xfrm rot="5400000">
              <a:off x="1921327" y="1225352"/>
              <a:ext cx="5105400" cy="9143999"/>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endParaRPr>
            </a:p>
          </p:txBody>
        </p:sp>
        <p:sp>
          <p:nvSpPr>
            <p:cNvPr id="5" name="TextBox 4">
              <a:extLst>
                <a:ext uri="{FF2B5EF4-FFF2-40B4-BE49-F238E27FC236}">
                  <a16:creationId xmlns:a16="http://schemas.microsoft.com/office/drawing/2014/main" id="{5DCFE8CE-A7E3-1B29-26DE-FBF505825CA6}"/>
                </a:ext>
              </a:extLst>
            </p:cNvPr>
            <p:cNvSpPr txBox="1"/>
            <p:nvPr/>
          </p:nvSpPr>
          <p:spPr>
            <a:xfrm>
              <a:off x="470806" y="3713351"/>
              <a:ext cx="7738212" cy="4314258"/>
            </a:xfrm>
            <a:prstGeom prst="rect">
              <a:avLst/>
            </a:prstGeom>
            <a:noFill/>
          </p:spPr>
          <p:txBody>
            <a:bodyPr wrap="square" rtlCol="0">
              <a:spAutoFit/>
            </a:bodyPr>
            <a:lstStyle/>
            <a:p>
              <a:pPr algn="ctr">
                <a:lnSpc>
                  <a:spcPct val="150000"/>
                </a:lnSpc>
              </a:pPr>
              <a:r>
                <a:rPr lang="en-US" sz="2800" b="1" dirty="0">
                  <a:latin typeface="UTM Avo" panose="02040603050506020204" pitchFamily="18"/>
                  <a:cs typeface="Arial" panose="020B0604020202020204" pitchFamily="34" charset="0"/>
                </a:rPr>
                <a:t>GỢI Ý TRẢ LỜI:</a:t>
              </a:r>
            </a:p>
            <a:p>
              <a:pPr algn="just">
                <a:lnSpc>
                  <a:spcPct val="150000"/>
                </a:lnSpc>
              </a:pPr>
              <a:r>
                <a:rPr lang="vi-VN" sz="2400" dirty="0">
                  <a:latin typeface="UTM Avo" panose="02040603050506020204" pitchFamily="18"/>
                  <a:cs typeface="Arial" panose="020B0604020202020204" pitchFamily="34" charset="0"/>
                </a:rPr>
                <a:t>Bài hát đã cho thấy mỗi bạn nhỏ chúng ta ai cũng cần phải có nền nếp sinh hoạt hàng ngày khoa học. </a:t>
              </a:r>
            </a:p>
          </p:txBody>
        </p:sp>
      </p:grpSp>
    </p:spTree>
    <p:extLst>
      <p:ext uri="{BB962C8B-B14F-4D97-AF65-F5344CB8AC3E}">
        <p14:creationId xmlns:p14="http://schemas.microsoft.com/office/powerpoint/2010/main" val="206433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E0035EF-4118-A543-AFFE-8560140C13F7}"/>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19ADF-B33C-058F-4DE2-614F6CD7212B}"/>
              </a:ext>
            </a:extLst>
          </p:cNvPr>
          <p:cNvGrpSpPr/>
          <p:nvPr/>
        </p:nvGrpSpPr>
        <p:grpSpPr>
          <a:xfrm>
            <a:off x="263115" y="2220258"/>
            <a:ext cx="4551613" cy="771407"/>
            <a:chOff x="203132" y="534842"/>
            <a:chExt cx="6827420" cy="1157110"/>
          </a:xfrm>
        </p:grpSpPr>
        <p:grpSp>
          <p:nvGrpSpPr>
            <p:cNvPr id="5" name="Group 10">
              <a:extLst>
                <a:ext uri="{FF2B5EF4-FFF2-40B4-BE49-F238E27FC236}">
                  <a16:creationId xmlns:a16="http://schemas.microsoft.com/office/drawing/2014/main" id="{AFB20EE0-4979-E3B7-E6AE-B36AF47B4BD2}"/>
                </a:ext>
              </a:extLst>
            </p:cNvPr>
            <p:cNvGrpSpPr/>
            <p:nvPr/>
          </p:nvGrpSpPr>
          <p:grpSpPr>
            <a:xfrm rot="-143938">
              <a:off x="203132" y="534842"/>
              <a:ext cx="6827420" cy="1157110"/>
              <a:chOff x="0" y="0"/>
              <a:chExt cx="5761308" cy="848774"/>
            </a:xfrm>
          </p:grpSpPr>
          <p:sp>
            <p:nvSpPr>
              <p:cNvPr id="7" name="Freeform 11">
                <a:extLst>
                  <a:ext uri="{FF2B5EF4-FFF2-40B4-BE49-F238E27FC236}">
                    <a16:creationId xmlns:a16="http://schemas.microsoft.com/office/drawing/2014/main" id="{0D49F3C1-646D-7B23-BA9B-874CFD6E4353}"/>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sz="2400">
                  <a:latin typeface="UTM Avo" panose="02040603050506020204" pitchFamily="18"/>
                </a:endParaRPr>
              </a:p>
            </p:txBody>
          </p:sp>
        </p:grpSp>
        <p:sp>
          <p:nvSpPr>
            <p:cNvPr id="6" name="TextBox 12">
              <a:extLst>
                <a:ext uri="{FF2B5EF4-FFF2-40B4-BE49-F238E27FC236}">
                  <a16:creationId xmlns:a16="http://schemas.microsoft.com/office/drawing/2014/main" id="{602753E5-A161-27D7-B84B-8FBF8425C8F0}"/>
                </a:ext>
              </a:extLst>
            </p:cNvPr>
            <p:cNvSpPr txBox="1"/>
            <p:nvPr/>
          </p:nvSpPr>
          <p:spPr>
            <a:xfrm rot="21459337">
              <a:off x="405280" y="818108"/>
              <a:ext cx="6141524" cy="606994"/>
            </a:xfrm>
            <a:prstGeom prst="rect">
              <a:avLst/>
            </a:prstGeom>
          </p:spPr>
          <p:txBody>
            <a:bodyPr wrap="square" lIns="0" tIns="0" rIns="0" bIns="0" rtlCol="0" anchor="t">
              <a:spAutoFit/>
            </a:bodyPr>
            <a:lstStyle/>
            <a:p>
              <a:pPr algn="ctr">
                <a:lnSpc>
                  <a:spcPts val="3360"/>
                </a:lnSpc>
                <a:spcBef>
                  <a:spcPct val="0"/>
                </a:spcBef>
              </a:pPr>
              <a:r>
                <a:rPr lang="en-US" sz="2800" b="1" spc="119" dirty="0" err="1">
                  <a:solidFill>
                    <a:srgbClr val="FFFFFF"/>
                  </a:solidFill>
                  <a:latin typeface="UTM Avo" panose="02040603050506020204" pitchFamily="18"/>
                  <a:cs typeface="Arial" panose="020B0604020202020204" pitchFamily="34" charset="0"/>
                </a:rPr>
                <a:t>Hoạt</a:t>
              </a:r>
              <a:r>
                <a:rPr lang="en-US" sz="2800" b="1" spc="119" dirty="0">
                  <a:solidFill>
                    <a:srgbClr val="FFFFFF"/>
                  </a:solidFill>
                  <a:latin typeface="UTM Avo" panose="02040603050506020204" pitchFamily="18"/>
                  <a:cs typeface="Arial" panose="020B0604020202020204" pitchFamily="34" charset="0"/>
                </a:rPr>
                <a:t> </a:t>
              </a:r>
              <a:r>
                <a:rPr lang="en-US" sz="2800" b="1" spc="119" dirty="0" err="1">
                  <a:solidFill>
                    <a:srgbClr val="FFFFFF"/>
                  </a:solidFill>
                  <a:latin typeface="UTM Avo" panose="02040603050506020204" pitchFamily="18"/>
                  <a:cs typeface="Arial" panose="020B0604020202020204" pitchFamily="34" charset="0"/>
                </a:rPr>
                <a:t>động</a:t>
              </a:r>
              <a:r>
                <a:rPr lang="en-US" sz="2800" b="1" spc="119" dirty="0">
                  <a:solidFill>
                    <a:srgbClr val="FFFFFF"/>
                  </a:solidFill>
                  <a:latin typeface="UTM Avo" panose="02040603050506020204" pitchFamily="18"/>
                  <a:cs typeface="Arial" panose="020B0604020202020204" pitchFamily="34" charset="0"/>
                </a:rPr>
                <a:t> </a:t>
              </a:r>
              <a:r>
                <a:rPr lang="en-US" sz="2800" b="1" spc="119" dirty="0" err="1">
                  <a:solidFill>
                    <a:srgbClr val="FFFFFF"/>
                  </a:solidFill>
                  <a:latin typeface="UTM Avo" panose="02040603050506020204" pitchFamily="18"/>
                  <a:cs typeface="Arial" panose="020B0604020202020204" pitchFamily="34" charset="0"/>
                </a:rPr>
                <a:t>nhóm</a:t>
              </a:r>
              <a:endParaRPr lang="en-US" sz="2800" b="1" spc="119" dirty="0">
                <a:solidFill>
                  <a:srgbClr val="FFFFFF"/>
                </a:solidFill>
                <a:latin typeface="UTM Avo" panose="02040603050506020204" pitchFamily="18"/>
                <a:cs typeface="Arial" panose="020B0604020202020204" pitchFamily="34" charset="0"/>
              </a:endParaRPr>
            </a:p>
          </p:txBody>
        </p:sp>
      </p:grpSp>
      <p:sp>
        <p:nvSpPr>
          <p:cNvPr id="8" name="Freeform 5">
            <a:extLst>
              <a:ext uri="{FF2B5EF4-FFF2-40B4-BE49-F238E27FC236}">
                <a16:creationId xmlns:a16="http://schemas.microsoft.com/office/drawing/2014/main" id="{65306F71-4F5E-B82E-02E4-B0559F3002B7}"/>
              </a:ext>
            </a:extLst>
          </p:cNvPr>
          <p:cNvSpPr/>
          <p:nvPr/>
        </p:nvSpPr>
        <p:spPr>
          <a:xfrm>
            <a:off x="6337207" y="2347718"/>
            <a:ext cx="5588049" cy="418382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sz="2400">
              <a:latin typeface="UTM Avo" panose="02040603050506020204" pitchFamily="18"/>
            </a:endParaRPr>
          </a:p>
        </p:txBody>
      </p:sp>
      <p:sp>
        <p:nvSpPr>
          <p:cNvPr id="9" name="TextBox 8">
            <a:extLst>
              <a:ext uri="{FF2B5EF4-FFF2-40B4-BE49-F238E27FC236}">
                <a16:creationId xmlns:a16="http://schemas.microsoft.com/office/drawing/2014/main" id="{28D27CB0-89A1-A3F3-D5DF-50F1315A934F}"/>
              </a:ext>
            </a:extLst>
          </p:cNvPr>
          <p:cNvSpPr txBox="1"/>
          <p:nvPr/>
        </p:nvSpPr>
        <p:spPr>
          <a:xfrm>
            <a:off x="6541294" y="2770713"/>
            <a:ext cx="5179873" cy="3337837"/>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quan sát hình minh hoạ </a:t>
            </a:r>
            <a:r>
              <a:rPr lang="en-US" sz="2400" i="1" dirty="0">
                <a:solidFill>
                  <a:srgbClr val="000000"/>
                </a:solidFill>
                <a:latin typeface="UTM Avo" panose="02040603050506020204" pitchFamily="18"/>
                <a:ea typeface="Calibri" panose="020F0502020204030204" pitchFamily="34" charset="0"/>
                <a:cs typeface="Arial" panose="020B0604020202020204" pitchFamily="34" charset="0"/>
              </a:rPr>
              <a:t>(SHS – tr.28)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thảo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luận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việc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dụng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thời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gian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hoạt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ngày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3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theo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hỏi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gợi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ý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sẵn</a:t>
            </a:r>
            <a:endParaRPr lang="en-US" sz="2400" dirty="0">
              <a:latin typeface="UTM Avo" panose="02040603050506020204" pitchFamily="18"/>
              <a:cs typeface="Arial" panose="020B0604020202020204" pitchFamily="34" charset="0"/>
            </a:endParaRPr>
          </a:p>
        </p:txBody>
      </p:sp>
      <p:grpSp>
        <p:nvGrpSpPr>
          <p:cNvPr id="12" name="Group 11">
            <a:extLst>
              <a:ext uri="{FF2B5EF4-FFF2-40B4-BE49-F238E27FC236}">
                <a16:creationId xmlns:a16="http://schemas.microsoft.com/office/drawing/2014/main" id="{F4EFD030-2ABD-9FD3-569B-87C35ECC4E1A}"/>
              </a:ext>
            </a:extLst>
          </p:cNvPr>
          <p:cNvGrpSpPr/>
          <p:nvPr/>
        </p:nvGrpSpPr>
        <p:grpSpPr>
          <a:xfrm>
            <a:off x="472918" y="3104193"/>
            <a:ext cx="4894399" cy="3258218"/>
            <a:chOff x="896219" y="2711278"/>
            <a:chExt cx="7066629" cy="4568311"/>
          </a:xfrm>
        </p:grpSpPr>
        <p:pic>
          <p:nvPicPr>
            <p:cNvPr id="13" name="Picture 12" descr="A screenshot of a computer&#10;&#10;Description automatically generated">
              <a:extLst>
                <a:ext uri="{FF2B5EF4-FFF2-40B4-BE49-F238E27FC236}">
                  <a16:creationId xmlns:a16="http://schemas.microsoft.com/office/drawing/2014/main" id="{813DB3E9-1C36-ED13-9BA0-6FD4892ADD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03" t="33262" r="21600" b="13095"/>
            <a:stretch/>
          </p:blipFill>
          <p:spPr>
            <a:xfrm>
              <a:off x="896219" y="3185587"/>
              <a:ext cx="7066629" cy="4094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Push pin ">
              <a:extLst>
                <a:ext uri="{FF2B5EF4-FFF2-40B4-BE49-F238E27FC236}">
                  <a16:creationId xmlns:a16="http://schemas.microsoft.com/office/drawing/2014/main" id="{ADACC504-822F-26BB-EFE0-164A6A43B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07760">
              <a:off x="4044778" y="2711278"/>
              <a:ext cx="627997" cy="62799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7">
            <a:extLst>
              <a:ext uri="{FF2B5EF4-FFF2-40B4-BE49-F238E27FC236}">
                <a16:creationId xmlns:a16="http://schemas.microsoft.com/office/drawing/2014/main" id="{703A782B-5D5F-EDF9-7C78-DE99BB8DA943}"/>
              </a:ext>
            </a:extLst>
          </p:cNvPr>
          <p:cNvSpPr txBox="1"/>
          <p:nvPr/>
        </p:nvSpPr>
        <p:spPr>
          <a:xfrm>
            <a:off x="1536828" y="1478226"/>
            <a:ext cx="9118344" cy="562398"/>
          </a:xfrm>
          <a:prstGeom prst="rect">
            <a:avLst/>
          </a:prstGeom>
        </p:spPr>
        <p:txBody>
          <a:bodyPr lIns="0" tIns="0" rIns="0" bIns="0" rtlCol="0" anchor="t">
            <a:spAutoFit/>
          </a:bodyPr>
          <a:lstStyle/>
          <a:p>
            <a:pPr algn="ctr">
              <a:lnSpc>
                <a:spcPct val="150000"/>
              </a:lnSpc>
            </a:pPr>
            <a:r>
              <a:rPr lang="en-US" sz="2800" b="1" dirty="0">
                <a:latin typeface="UTM Avo" panose="02040603050506020204" pitchFamily="18"/>
                <a:cs typeface="Arial" panose="020B0604020202020204" pitchFamily="34" charset="0"/>
              </a:rPr>
              <a:t>HOẠT ĐỘNG 1: SỬ DỤNG THỜI GIAN HỢP LÍ</a:t>
            </a:r>
          </a:p>
        </p:txBody>
      </p:sp>
      <p:pic>
        <p:nvPicPr>
          <p:cNvPr id="16" name="Picture 14">
            <a:extLst>
              <a:ext uri="{FF2B5EF4-FFF2-40B4-BE49-F238E27FC236}">
                <a16:creationId xmlns:a16="http://schemas.microsoft.com/office/drawing/2014/main" id="{2338BCC5-B984-AE1F-4458-1182E7C00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82483" y="5814312"/>
            <a:ext cx="1144818" cy="928733"/>
          </a:xfrm>
          <a:prstGeom prst="rect">
            <a:avLst/>
          </a:prstGeom>
        </p:spPr>
      </p:pic>
    </p:spTree>
    <p:extLst>
      <p:ext uri="{BB962C8B-B14F-4D97-AF65-F5344CB8AC3E}">
        <p14:creationId xmlns:p14="http://schemas.microsoft.com/office/powerpoint/2010/main" val="368901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F8C9354-10B3-F91B-E335-0CC7802A2D04}"/>
              </a:ext>
            </a:extLst>
          </p:cNvPr>
          <p:cNvGrpSpPr/>
          <p:nvPr/>
        </p:nvGrpSpPr>
        <p:grpSpPr>
          <a:xfrm>
            <a:off x="321608" y="1986928"/>
            <a:ext cx="11379200" cy="4606910"/>
            <a:chOff x="914400" y="1484100"/>
            <a:chExt cx="10061916" cy="6695521"/>
          </a:xfrm>
        </p:grpSpPr>
        <p:sp>
          <p:nvSpPr>
            <p:cNvPr id="28" name="Freeform 3">
              <a:extLst>
                <a:ext uri="{FF2B5EF4-FFF2-40B4-BE49-F238E27FC236}">
                  <a16:creationId xmlns:a16="http://schemas.microsoft.com/office/drawing/2014/main" id="{227E094E-36B8-B53C-5576-0178177A880B}"/>
                </a:ext>
              </a:extLst>
            </p:cNvPr>
            <p:cNvSpPr/>
            <p:nvPr/>
          </p:nvSpPr>
          <p:spPr>
            <a:xfrm>
              <a:off x="914400" y="1484100"/>
              <a:ext cx="10061916" cy="6695521"/>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29" name="AutoShape 8">
              <a:extLst>
                <a:ext uri="{FF2B5EF4-FFF2-40B4-BE49-F238E27FC236}">
                  <a16:creationId xmlns:a16="http://schemas.microsoft.com/office/drawing/2014/main" id="{28DC955C-6924-A8DD-CB4B-214154EEED60}"/>
                </a:ext>
              </a:extLst>
            </p:cNvPr>
            <p:cNvSpPr/>
            <p:nvPr/>
          </p:nvSpPr>
          <p:spPr>
            <a:xfrm rot="16200000" flipV="1">
              <a:off x="-2005032" y="4943273"/>
              <a:ext cx="6211690" cy="0"/>
            </a:xfrm>
            <a:prstGeom prst="line">
              <a:avLst/>
            </a:prstGeom>
            <a:ln w="19050" cap="flat">
              <a:solidFill>
                <a:srgbClr val="000000"/>
              </a:solidFill>
              <a:prstDash val="solid"/>
              <a:headEnd type="none" w="sm" len="sm"/>
              <a:tailEnd type="none" w="sm" len="sm"/>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30" name="AutoShape 9">
              <a:extLst>
                <a:ext uri="{FF2B5EF4-FFF2-40B4-BE49-F238E27FC236}">
                  <a16:creationId xmlns:a16="http://schemas.microsoft.com/office/drawing/2014/main" id="{6E591231-5486-94DA-D94C-9FAABAC5D89C}"/>
                </a:ext>
              </a:extLst>
            </p:cNvPr>
            <p:cNvSpPr/>
            <p:nvPr/>
          </p:nvSpPr>
          <p:spPr>
            <a:xfrm rot="16200000">
              <a:off x="7671251" y="4943853"/>
              <a:ext cx="6210519" cy="5"/>
            </a:xfrm>
            <a:prstGeom prst="line">
              <a:avLst/>
            </a:prstGeom>
            <a:ln w="19050" cap="flat">
              <a:solidFill>
                <a:srgbClr val="000000"/>
              </a:solidFill>
              <a:prstDash val="solid"/>
              <a:headEnd type="none" w="sm" len="sm"/>
              <a:tailEnd type="none" w="sm" len="sm"/>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UTM Avo" panose="02040603050506020204" pitchFamily="18"/>
              </a:endParaRPr>
            </a:p>
          </p:txBody>
        </p:sp>
      </p:grpSp>
      <p:sp>
        <p:nvSpPr>
          <p:cNvPr id="31" name="TextBox 30">
            <a:extLst>
              <a:ext uri="{FF2B5EF4-FFF2-40B4-BE49-F238E27FC236}">
                <a16:creationId xmlns:a16="http://schemas.microsoft.com/office/drawing/2014/main" id="{88C91A13-182F-C55A-23C8-0A36B3FE1289}"/>
              </a:ext>
            </a:extLst>
          </p:cNvPr>
          <p:cNvSpPr txBox="1"/>
          <p:nvPr/>
        </p:nvSpPr>
        <p:spPr>
          <a:xfrm>
            <a:off x="630663" y="2142062"/>
            <a:ext cx="10628259" cy="4399666"/>
          </a:xfrm>
          <a:prstGeom prst="rect">
            <a:avLst/>
          </a:prstGeom>
          <a:noFill/>
        </p:spPr>
        <p:txBody>
          <a:bodyPr wrap="square">
            <a:spAutoFit/>
          </a:bodyPr>
          <a:lstStyle/>
          <a:p>
            <a:pPr algn="just" defTabSz="609630">
              <a:lnSpc>
                <a:spcPct val="200000"/>
              </a:lnSpc>
            </a:pP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C</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1: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Các bạn trong hình đã thực hiện những công việc gì trong một ngày?</a:t>
            </a:r>
          </a:p>
          <a:p>
            <a:pPr algn="just" defTabSz="609630">
              <a:lnSpc>
                <a:spcPct val="20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2</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Các công việc đó được thực hiện vào giờ nào trong ngày?</a:t>
            </a:r>
          </a:p>
          <a:p>
            <a:pPr algn="just" defTabSz="609630">
              <a:lnSpc>
                <a:spcPct val="20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3:</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Hoạt động của bạn nào sử dụng thời gian một cách hợp lí?</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algn="just" defTabSz="609630">
              <a:lnSpc>
                <a:spcPct val="20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4: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biệt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giữa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thời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gian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biểu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hoạt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thời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gian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biểu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hoạt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ngày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pic>
        <p:nvPicPr>
          <p:cNvPr id="32" name="Picture 31" descr="Logo&#10;&#10;Description automatically generated">
            <a:extLst>
              <a:ext uri="{FF2B5EF4-FFF2-40B4-BE49-F238E27FC236}">
                <a16:creationId xmlns:a16="http://schemas.microsoft.com/office/drawing/2014/main" id="{F3E90D3E-3AB4-C050-00AB-A502B38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48" y="1455507"/>
            <a:ext cx="1021163" cy="1062842"/>
          </a:xfrm>
          <a:prstGeom prst="rect">
            <a:avLst/>
          </a:prstGeom>
        </p:spPr>
      </p:pic>
      <p:grpSp>
        <p:nvGrpSpPr>
          <p:cNvPr id="33" name="Group 32">
            <a:extLst>
              <a:ext uri="{FF2B5EF4-FFF2-40B4-BE49-F238E27FC236}">
                <a16:creationId xmlns:a16="http://schemas.microsoft.com/office/drawing/2014/main" id="{18D39EED-D0D1-B60D-D1B4-C2B9DA8C6ABB}"/>
              </a:ext>
            </a:extLst>
          </p:cNvPr>
          <p:cNvGrpSpPr/>
          <p:nvPr/>
        </p:nvGrpSpPr>
        <p:grpSpPr>
          <a:xfrm>
            <a:off x="2038042" y="1534571"/>
            <a:ext cx="8127846" cy="994372"/>
            <a:chOff x="2496575" y="286730"/>
            <a:chExt cx="12191769" cy="1491558"/>
          </a:xfrm>
        </p:grpSpPr>
        <p:grpSp>
          <p:nvGrpSpPr>
            <p:cNvPr id="34" name="Group 18">
              <a:extLst>
                <a:ext uri="{FF2B5EF4-FFF2-40B4-BE49-F238E27FC236}">
                  <a16:creationId xmlns:a16="http://schemas.microsoft.com/office/drawing/2014/main" id="{BEAAEC90-FE70-98EC-E54B-8F5EBAC6D103}"/>
                </a:ext>
              </a:extLst>
            </p:cNvPr>
            <p:cNvGrpSpPr/>
            <p:nvPr/>
          </p:nvGrpSpPr>
          <p:grpSpPr>
            <a:xfrm>
              <a:off x="2496575" y="286730"/>
              <a:ext cx="12191769" cy="1491558"/>
              <a:chOff x="-264913" y="-38100"/>
              <a:chExt cx="3327217" cy="444500"/>
            </a:xfrm>
          </p:grpSpPr>
          <p:sp>
            <p:nvSpPr>
              <p:cNvPr id="36" name="Freeform 19">
                <a:extLst>
                  <a:ext uri="{FF2B5EF4-FFF2-40B4-BE49-F238E27FC236}">
                    <a16:creationId xmlns:a16="http://schemas.microsoft.com/office/drawing/2014/main" id="{33608022-9925-3E4A-4A96-A1A50B7003AA}"/>
                  </a:ext>
                </a:extLst>
              </p:cNvPr>
              <p:cNvSpPr/>
              <p:nvPr/>
            </p:nvSpPr>
            <p:spPr>
              <a:xfrm>
                <a:off x="-264913" y="-38100"/>
                <a:ext cx="3327217" cy="3170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4BACC6">
                  <a:lumMod val="5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37" name="TextBox 20">
                <a:extLst>
                  <a:ext uri="{FF2B5EF4-FFF2-40B4-BE49-F238E27FC236}">
                    <a16:creationId xmlns:a16="http://schemas.microsoft.com/office/drawing/2014/main" id="{70DA6B83-2081-646E-1F79-4E30F4D9ED3F}"/>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35" name="TextBox 34">
              <a:extLst>
                <a:ext uri="{FF2B5EF4-FFF2-40B4-BE49-F238E27FC236}">
                  <a16:creationId xmlns:a16="http://schemas.microsoft.com/office/drawing/2014/main" id="{80D2DA8B-792D-CADE-0C16-FE87530FFFD0}"/>
                </a:ext>
              </a:extLst>
            </p:cNvPr>
            <p:cNvSpPr txBox="1"/>
            <p:nvPr/>
          </p:nvSpPr>
          <p:spPr>
            <a:xfrm>
              <a:off x="3363002" y="426245"/>
              <a:ext cx="10533428" cy="784830"/>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CÂU HỎI GỢI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Ý</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pic>
        <p:nvPicPr>
          <p:cNvPr id="39" name="Picture 6">
            <a:extLst>
              <a:ext uri="{FF2B5EF4-FFF2-40B4-BE49-F238E27FC236}">
                <a16:creationId xmlns:a16="http://schemas.microsoft.com/office/drawing/2014/main" id="{27767A0E-DC89-52DA-7C95-320EF21D75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15" y="1352563"/>
            <a:ext cx="882153" cy="1198171"/>
          </a:xfrm>
          <a:prstGeom prst="rect">
            <a:avLst/>
          </a:prstGeom>
        </p:spPr>
      </p:pic>
    </p:spTree>
    <p:extLst>
      <p:ext uri="{BB962C8B-B14F-4D97-AF65-F5344CB8AC3E}">
        <p14:creationId xmlns:p14="http://schemas.microsoft.com/office/powerpoint/2010/main" val="15471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left)">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left)">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xEl>
                                              <p:pRg st="3" end="3"/>
                                            </p:txEl>
                                          </p:spTgt>
                                        </p:tgtEl>
                                        <p:attrNameLst>
                                          <p:attrName>style.visibility</p:attrName>
                                        </p:attrNameLst>
                                      </p:cBhvr>
                                      <p:to>
                                        <p:strVal val="visible"/>
                                      </p:to>
                                    </p:set>
                                    <p:animEffect transition="in" filter="wipe(left)">
                                      <p:cBhvr>
                                        <p:cTn id="27"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302F1CEF-6F5D-FB41-020A-5DF11EA40D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4972" y="5413828"/>
            <a:ext cx="1139108" cy="1279897"/>
          </a:xfrm>
          <a:prstGeom prst="rect">
            <a:avLst/>
          </a:prstGeom>
        </p:spPr>
      </p:pic>
      <p:pic>
        <p:nvPicPr>
          <p:cNvPr id="4" name="Picture 3">
            <a:extLst>
              <a:ext uri="{FF2B5EF4-FFF2-40B4-BE49-F238E27FC236}">
                <a16:creationId xmlns:a16="http://schemas.microsoft.com/office/drawing/2014/main" id="{09EA546A-94EC-BDDA-A380-25F098CC7F0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t="18041"/>
          <a:stretch>
            <a:fillRect/>
          </a:stretch>
        </p:blipFill>
        <p:spPr>
          <a:xfrm>
            <a:off x="1434080" y="1444172"/>
            <a:ext cx="6516752" cy="4042228"/>
          </a:xfrm>
          <a:prstGeom prst="rect">
            <a:avLst/>
          </a:prstGeom>
        </p:spPr>
      </p:pic>
      <p:sp>
        <p:nvSpPr>
          <p:cNvPr id="5" name="TextBox 4">
            <a:extLst>
              <a:ext uri="{FF2B5EF4-FFF2-40B4-BE49-F238E27FC236}">
                <a16:creationId xmlns:a16="http://schemas.microsoft.com/office/drawing/2014/main" id="{C032CAB2-5D51-50FB-0F56-C0759500AB85}"/>
              </a:ext>
            </a:extLst>
          </p:cNvPr>
          <p:cNvSpPr txBox="1"/>
          <p:nvPr/>
        </p:nvSpPr>
        <p:spPr>
          <a:xfrm>
            <a:off x="1732388" y="2707934"/>
            <a:ext cx="5920136" cy="1939826"/>
          </a:xfrm>
          <a:prstGeom prst="rect">
            <a:avLst/>
          </a:prstGeom>
          <a:noFill/>
        </p:spPr>
        <p:txBody>
          <a:bodyPr wrap="square">
            <a:spAutoFit/>
          </a:bodyPr>
          <a:lstStyle/>
          <a:p>
            <a:pPr algn="just">
              <a:lnSpc>
                <a:spcPct val="150000"/>
              </a:lnSpc>
            </a:pPr>
            <a:r>
              <a:rPr lang="en-US" sz="2800" dirty="0">
                <a:latin typeface="UTM Avo" panose="02040603050506020204" pitchFamily="18"/>
                <a:ea typeface="Calibri" panose="020F0502020204030204" pitchFamily="34" charset="0"/>
                <a:cs typeface="Arial" panose="020B0604020202020204" pitchFamily="34" charset="0"/>
              </a:rPr>
              <a:t>C</a:t>
            </a:r>
            <a:r>
              <a:rPr lang="vi-VN" sz="2800" dirty="0">
                <a:latin typeface="UTM Avo" panose="02040603050506020204" pitchFamily="18"/>
                <a:ea typeface="Calibri" panose="020F0502020204030204" pitchFamily="34" charset="0"/>
                <a:cs typeface="Arial" panose="020B0604020202020204" pitchFamily="34" charset="0"/>
              </a:rPr>
              <a:t>ác nhóm chia sẻ kết quả thảo luận</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của</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mình</a:t>
            </a:r>
            <a:r>
              <a:rPr lang="vi-VN" sz="2800" dirty="0">
                <a:latin typeface="UTM Avo" panose="02040603050506020204" pitchFamily="18"/>
                <a:ea typeface="Calibri" panose="020F0502020204030204" pitchFamily="34" charset="0"/>
                <a:cs typeface="Arial" panose="020B0604020202020204" pitchFamily="34" charset="0"/>
              </a:rPr>
              <a:t> trước lớp</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để</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các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nhóm</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khác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nhận</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xét</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và</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góp</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ý</a:t>
            </a:r>
            <a:r>
              <a:rPr lang="en-US" sz="2800" dirty="0">
                <a:latin typeface="UTM Avo" panose="02040603050506020204" pitchFamily="18"/>
                <a:ea typeface="Calibri" panose="020F0502020204030204" pitchFamily="34" charset="0"/>
                <a:cs typeface="Arial" panose="020B0604020202020204" pitchFamily="34" charset="0"/>
              </a:rPr>
              <a:t>.</a:t>
            </a:r>
            <a:endParaRPr lang="vi-VN" sz="2800" dirty="0">
              <a:latin typeface="UTM Avo" panose="02040603050506020204" pitchFamily="18"/>
              <a:ea typeface="Calibri" panose="020F0502020204030204" pitchFamily="34" charset="0"/>
              <a:cs typeface="Arial" panose="020B0604020202020204" pitchFamily="34" charset="0"/>
            </a:endParaRPr>
          </a:p>
        </p:txBody>
      </p:sp>
      <p:pic>
        <p:nvPicPr>
          <p:cNvPr id="6" name="Picture 5" descr="A group of kids reading books&#10;&#10;Description automatically generated with medium confidence">
            <a:extLst>
              <a:ext uri="{FF2B5EF4-FFF2-40B4-BE49-F238E27FC236}">
                <a16:creationId xmlns:a16="http://schemas.microsoft.com/office/drawing/2014/main" id="{C46C8CC1-E184-F050-675E-490A48FA7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7971" y="4885172"/>
            <a:ext cx="4400359" cy="1972828"/>
          </a:xfrm>
          <a:prstGeom prst="rect">
            <a:avLst/>
          </a:prstGeom>
        </p:spPr>
      </p:pic>
    </p:spTree>
    <p:extLst>
      <p:ext uri="{BB962C8B-B14F-4D97-AF65-F5344CB8AC3E}">
        <p14:creationId xmlns:p14="http://schemas.microsoft.com/office/powerpoint/2010/main" val="28548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TotalTime>
  <Words>866</Words>
  <Application>Microsoft Office PowerPoint</Application>
  <PresentationFormat>Widescreen</PresentationFormat>
  <Paragraphs>105</Paragraphs>
  <Slides>24</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UTM Avo</vt:lpstr>
      <vt:lpstr>Calibri</vt:lpstr>
      <vt:lpstr>Arial</vt:lpstr>
      <vt:lpstr>Wingdings</vt:lpstr>
      <vt:lpstr>Courier New</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Huy Nguyễn</cp:lastModifiedBy>
  <cp:revision>6</cp:revision>
  <dcterms:created xsi:type="dcterms:W3CDTF">2023-11-30T08:51:31Z</dcterms:created>
  <dcterms:modified xsi:type="dcterms:W3CDTF">2023-12-06T04:27:59Z</dcterms:modified>
</cp:coreProperties>
</file>