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  <p:sldMasterId id="2147483674" r:id="rId3"/>
  </p:sldMasterIdLst>
  <p:notesMasterIdLst>
    <p:notesMasterId r:id="rId35"/>
  </p:notesMasterIdLst>
  <p:sldIdLst>
    <p:sldId id="256" r:id="rId4"/>
    <p:sldId id="264" r:id="rId5"/>
    <p:sldId id="272" r:id="rId6"/>
    <p:sldId id="263" r:id="rId7"/>
    <p:sldId id="273" r:id="rId8"/>
    <p:sldId id="274" r:id="rId9"/>
    <p:sldId id="281" r:id="rId10"/>
    <p:sldId id="323" r:id="rId11"/>
    <p:sldId id="283" r:id="rId12"/>
    <p:sldId id="304" r:id="rId13"/>
    <p:sldId id="265" r:id="rId14"/>
    <p:sldId id="282" r:id="rId15"/>
    <p:sldId id="324" r:id="rId16"/>
    <p:sldId id="293" r:id="rId17"/>
    <p:sldId id="284" r:id="rId18"/>
    <p:sldId id="325" r:id="rId19"/>
    <p:sldId id="326" r:id="rId20"/>
    <p:sldId id="327" r:id="rId21"/>
    <p:sldId id="288" r:id="rId22"/>
    <p:sldId id="328" r:id="rId23"/>
    <p:sldId id="329" r:id="rId24"/>
    <p:sldId id="330" r:id="rId25"/>
    <p:sldId id="333" r:id="rId26"/>
    <p:sldId id="334" r:id="rId27"/>
    <p:sldId id="335" r:id="rId28"/>
    <p:sldId id="337" r:id="rId29"/>
    <p:sldId id="336" r:id="rId30"/>
    <p:sldId id="296" r:id="rId31"/>
    <p:sldId id="268" r:id="rId32"/>
    <p:sldId id="267" r:id="rId33"/>
    <p:sldId id="270" r:id="rId34"/>
  </p:sldIdLst>
  <p:sldSz cx="12192000" cy="6858000"/>
  <p:notesSz cx="6858000" cy="9144000"/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77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</a:t>
            </a:r>
            <a:r>
              <a:rPr lang="vi-VN" baseline="0" dirty="0"/>
              <a:t> các ngôi sao để mở câu hỏi. Sau khi trả lời hết, bấm nút mũi tên góc phải phía dưới màn hình để đến nội dung tiếp theo.</a:t>
            </a: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72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665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12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75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45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Sau</a:t>
            </a:r>
            <a:r>
              <a:rPr lang="vi-VN" baseline="0" dirty="0"/>
              <a:t> khi hiển thị đáp án, bấm ngôi sao góc phải phía dưới màn hình để quay lại chọn các câu hỏi tiếp theo.</a:t>
            </a:r>
            <a:endParaRPr lang="vi-VN" dirty="0"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69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18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83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99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11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30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97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8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8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1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26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75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478010"/>
      </p:ext>
    </p:extLst>
  </p:cSld>
  <p:clrMapOvr>
    <a:masterClrMapping/>
  </p:clrMapOvr>
  <p:transition spd="med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494212"/>
      </p:ext>
    </p:extLst>
  </p:cSld>
  <p:clrMapOvr>
    <a:masterClrMapping/>
  </p:clrMapOvr>
  <p:transition spd="med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019723"/>
      </p:ext>
    </p:extLst>
  </p:cSld>
  <p:clrMapOvr>
    <a:masterClrMapping/>
  </p:clrMapOvr>
  <p:transition spd="med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061313"/>
      </p:ext>
    </p:extLst>
  </p:cSld>
  <p:clrMapOvr>
    <a:masterClrMapping/>
  </p:clrMapOvr>
  <p:transition spd="med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817405"/>
      </p:ext>
    </p:extLst>
  </p:cSld>
  <p:clrMapOvr>
    <a:masterClrMapping/>
  </p:clrMapOvr>
  <p:transition spd="med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588498"/>
      </p:ext>
    </p:extLst>
  </p:cSld>
  <p:clrMapOvr>
    <a:masterClrMapping/>
  </p:clrMapOvr>
  <p:transition spd="med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91391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43182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46" lvl="1" indent="-4064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69" lvl="2" indent="-3810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91" lvl="3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114" lvl="4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337" lvl="5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560" lvl="6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783" lvl="7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5006" lvl="8" indent="-35561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182097"/>
      </p:ext>
    </p:extLst>
  </p:cSld>
  <p:clrMapOvr>
    <a:masterClrMapping/>
  </p:clrMapOvr>
  <p:transition spd="med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22861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337" lvl="5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560" lvl="6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783" lvl="7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5006" lvl="8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153899"/>
      </p:ext>
    </p:extLst>
  </p:cSld>
  <p:clrMapOvr>
    <a:masterClrMapping/>
  </p:clrMapOvr>
  <p:transition spd="med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56613"/>
      </p:ext>
    </p:extLst>
  </p:cSld>
  <p:clrMapOvr>
    <a:masterClrMapping/>
  </p:clrMapOvr>
  <p:transition spd="med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23" lvl="0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46" lvl="1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69" lvl="2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91" lvl="3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14" lvl="4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115882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2749070-92F3-FB59-8CC5-17949E1E751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3C9A0A3-E7BF-CDFD-5747-C65C021714D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7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D4C0F9E-4807-E5AF-F3B2-66F28F02CA4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vi-V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36195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circl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khoa-hoc-4/1/393/3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jp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9.jp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53.jp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jp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khoa-hoc-4/1/393/3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9.jp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27.xml"/><Relationship Id="rId3" Type="http://schemas.openxmlformats.org/officeDocument/2006/relationships/notesSlide" Target="../notesSlides/notesSlide3.xml"/><Relationship Id="rId7" Type="http://schemas.openxmlformats.org/officeDocument/2006/relationships/slide" Target="slide24.xml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8.png"/><Relationship Id="rId1" Type="http://schemas.openxmlformats.org/officeDocument/2006/relationships/tags" Target="../tags/tag23.xml"/><Relationship Id="rId6" Type="http://schemas.openxmlformats.org/officeDocument/2006/relationships/image" Target="../media/image70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slide" Target="slide28.xml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25.xml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4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9.jp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microsoft.com/office/2007/relationships/hdphoto" Target="../media/hdphoto1.wdp"/><Relationship Id="rId5" Type="http://schemas.openxmlformats.org/officeDocument/2006/relationships/image" Target="../media/image88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khoa-hoc-4/1/393/34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528911" y="2594401"/>
            <a:ext cx="11134177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lượng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đời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Ảnh-hưởng-của-ánh-sáng-mặt-trời-đến-cơ-thể-con-người-YouTub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853"/>
            <a:ext cx="12213073" cy="6869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9245600" cy="990600"/>
            <a:chOff x="0" y="0"/>
            <a:chExt cx="13868400" cy="1485900"/>
          </a:xfrm>
        </p:grpSpPr>
        <p:sp>
          <p:nvSpPr>
            <p:cNvPr id="4" name="Snip Single Corner Rectangle 3"/>
            <p:cNvSpPr/>
            <p:nvPr/>
          </p:nvSpPr>
          <p:spPr>
            <a:xfrm flipV="1">
              <a:off x="0" y="0"/>
              <a:ext cx="13868400" cy="1485900"/>
            </a:xfrm>
            <a:prstGeom prst="snip1Rect">
              <a:avLst>
                <a:gd name="adj" fmla="val 39915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4350" y="389007"/>
              <a:ext cx="1312545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buClrTx/>
              </a:pPr>
              <a:r>
                <a:rPr lang="vi-VN" sz="2400" b="1" kern="1200" dirty="0">
                  <a:solidFill>
                    <a:prstClr val="white"/>
                  </a:solidFill>
                  <a:latin typeface="+mn-lt"/>
                  <a:ea typeface="+mn-ea"/>
                  <a:cs typeface="Arial" panose="020B0604020202020204" pitchFamily="34" charset="0"/>
                </a:rPr>
                <a:t>Video: Vai trò của ánh sáng đối với cơ thể con người</a:t>
              </a:r>
              <a:endParaRPr lang="en-US" sz="2400" b="1" kern="1200" dirty="0">
                <a:solidFill>
                  <a:prstClr val="white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9849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BCCD1F3D-2E29-9B4E-BB9F-1C29EA2E7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8852" y="1346132"/>
            <a:ext cx="10779897" cy="1264947"/>
            <a:chOff x="746554" y="1640825"/>
            <a:chExt cx="16169846" cy="1897421"/>
          </a:xfrm>
        </p:grpSpPr>
        <p:sp>
          <p:nvSpPr>
            <p:cNvPr id="2" name="Rectangle 1"/>
            <p:cNvSpPr/>
            <p:nvPr/>
          </p:nvSpPr>
          <p:spPr>
            <a:xfrm>
              <a:off x="2667000" y="1640825"/>
              <a:ext cx="14249400" cy="16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D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ựa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vào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các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hình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1, 2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trang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34 SGK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kinh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nghiệm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thực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tế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trả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lời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câu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hỏi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54" y="1753216"/>
              <a:ext cx="1920446" cy="178503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1" y="3511331"/>
            <a:ext cx="10871200" cy="320553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572001" y="2201116"/>
            <a:ext cx="6830606" cy="1210919"/>
          </a:xfrm>
          <a:prstGeom prst="wedgeRoundRectCallout">
            <a:avLst>
              <a:gd name="adj1" fmla="val -31814"/>
              <a:gd name="adj2" fmla="val 8243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Trong sản xuất nông nghiệp, con người sử dụng ánh sáng vào những việc gì?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2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79800"/>
            <a:ext cx="10871200" cy="3205533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3394921" y="2827786"/>
            <a:ext cx="545587" cy="871874"/>
          </a:xfrm>
          <a:prstGeom prst="up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581" y="1575372"/>
            <a:ext cx="511841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Gà khỏe mạnh, phát triển đồng đều, kích thích đẻ trứng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8788401" y="2827786"/>
            <a:ext cx="545587" cy="871874"/>
          </a:xfrm>
          <a:prstGeom prst="up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0819" y="1549972"/>
            <a:ext cx="4868121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Chiếu sáng cây thanh long để kích thích ra hoa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442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16000" y="1317865"/>
            <a:ext cx="8534400" cy="682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6400"/>
              </a:lnSpc>
              <a:spcBef>
                <a:spcPct val="0"/>
              </a:spcBef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Tác dụng của ánh sáng trong sản xuất nông nghiệp: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7800" y="945681"/>
            <a:ext cx="421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800" b="1" kern="1200" dirty="0">
                <a:solidFill>
                  <a:srgbClr val="C00000"/>
                </a:solidFill>
                <a:latin typeface="+mn-lt"/>
                <a:ea typeface="+mn-ea"/>
                <a:cs typeface="Arial" panose="020B0604020202020204" pitchFamily="34" charset="0"/>
              </a:rPr>
              <a:t>GHI NHỚ</a:t>
            </a:r>
            <a:endParaRPr lang="en-US" sz="2800" b="1" kern="1200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475" y="709845"/>
            <a:ext cx="2133924" cy="1470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8805"/>
          <a:stretch/>
        </p:blipFill>
        <p:spPr>
          <a:xfrm>
            <a:off x="2170853" y="2231070"/>
            <a:ext cx="2082800" cy="407226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687917" y="2276388"/>
            <a:ext cx="7589683" cy="1566901"/>
            <a:chOff x="5506720" y="3312418"/>
            <a:chExt cx="11384524" cy="2350351"/>
          </a:xfrm>
        </p:grpSpPr>
        <p:grpSp>
          <p:nvGrpSpPr>
            <p:cNvPr id="41" name="Group 40"/>
            <p:cNvGrpSpPr/>
            <p:nvPr/>
          </p:nvGrpSpPr>
          <p:grpSpPr>
            <a:xfrm>
              <a:off x="5506720" y="4297094"/>
              <a:ext cx="3154679" cy="381000"/>
              <a:chOff x="5029200" y="3861384"/>
              <a:chExt cx="3154679" cy="381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029200" y="3861384"/>
                <a:ext cx="381000" cy="381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</a:pPr>
                <a:endParaRPr lang="en-US" sz="240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Connector 17"/>
              <p:cNvCxnSpPr>
                <a:cxnSpLocks/>
                <a:stCxn id="6" idx="6"/>
                <a:endCxn id="19" idx="1"/>
              </p:cNvCxnSpPr>
              <p:nvPr/>
            </p:nvCxnSpPr>
            <p:spPr>
              <a:xfrm>
                <a:off x="5410200" y="4051884"/>
                <a:ext cx="2773679" cy="0"/>
              </a:xfrm>
              <a:prstGeom prst="line">
                <a:avLst/>
              </a:prstGeom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8661399" y="3312418"/>
              <a:ext cx="8229845" cy="23503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Đảm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bảo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điều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kiển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tồn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tại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và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phát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triển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cho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cây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trồng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,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vật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nuôi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. 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671147" y="4674814"/>
            <a:ext cx="7352291" cy="1566901"/>
            <a:chOff x="5506720" y="7012221"/>
            <a:chExt cx="11028436" cy="2350351"/>
          </a:xfrm>
        </p:grpSpPr>
        <p:grpSp>
          <p:nvGrpSpPr>
            <p:cNvPr id="42" name="Group 41"/>
            <p:cNvGrpSpPr/>
            <p:nvPr/>
          </p:nvGrpSpPr>
          <p:grpSpPr>
            <a:xfrm>
              <a:off x="5506720" y="7996897"/>
              <a:ext cx="3154680" cy="381000"/>
              <a:chOff x="5029200" y="3797786"/>
              <a:chExt cx="3154680" cy="3810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029200" y="3797786"/>
                <a:ext cx="381000" cy="381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buClrTx/>
                </a:pPr>
                <a:endParaRPr lang="en-US" sz="240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Straight Connector 43"/>
              <p:cNvCxnSpPr>
                <a:stCxn id="43" idx="6"/>
                <a:endCxn id="45" idx="1"/>
              </p:cNvCxnSpPr>
              <p:nvPr/>
            </p:nvCxnSpPr>
            <p:spPr>
              <a:xfrm>
                <a:off x="5410200" y="3988286"/>
                <a:ext cx="2773680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8661400" y="7012221"/>
              <a:ext cx="7873756" cy="23503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Kích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thích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cây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trồng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,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vật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nuôi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cho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ra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sản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phẩm</a:t>
              </a:r>
              <a:r>
                <a:rPr lang="en-US" sz="2400" kern="1200" dirty="0">
                  <a:solidFill>
                    <a:prstClr val="black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948" y="2500376"/>
            <a:ext cx="1780186" cy="33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12807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3316" y="96258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Arial" panose="020B0604020202020204" pitchFamily="34" charset="0"/>
              </a:rPr>
              <a:t>Một số hình ảnh về sử dụng ánh sáng trong sản xuất</a:t>
            </a:r>
            <a:endParaRPr lang="en-US" sz="2400" b="1" kern="1200" dirty="0">
              <a:solidFill>
                <a:srgbClr val="4F81BD">
                  <a:lumMod val="50000"/>
                </a:srgb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41867" y="1710267"/>
            <a:ext cx="5545278" cy="4185145"/>
          </a:xfrm>
          <a:custGeom>
            <a:avLst/>
            <a:gdLst/>
            <a:ahLst/>
            <a:cxnLst/>
            <a:rect l="l" t="t" r="r" b="b"/>
            <a:pathLst>
              <a:path w="10705758" h="8029319">
                <a:moveTo>
                  <a:pt x="0" y="0"/>
                </a:moveTo>
                <a:lnTo>
                  <a:pt x="10705758" y="0"/>
                </a:lnTo>
                <a:lnTo>
                  <a:pt x="10705758" y="8029319"/>
                </a:lnTo>
                <a:lnTo>
                  <a:pt x="0" y="802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0454"/>
          <a:stretch/>
        </p:blipFill>
        <p:spPr>
          <a:xfrm>
            <a:off x="6238316" y="1710267"/>
            <a:ext cx="5791346" cy="4185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6777" y="6073702"/>
            <a:ext cx="672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Trồng rau bằng ánh sáng nhân tạo</a:t>
            </a:r>
            <a:endParaRPr lang="en-US" sz="2400" b="1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1163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73067" y="1493674"/>
            <a:ext cx="5594963" cy="5036060"/>
            <a:chOff x="457200" y="0"/>
            <a:chExt cx="10363200" cy="9327979"/>
          </a:xfrm>
        </p:grpSpPr>
        <p:grpSp>
          <p:nvGrpSpPr>
            <p:cNvPr id="22" name="Group 21"/>
            <p:cNvGrpSpPr/>
            <p:nvPr/>
          </p:nvGrpSpPr>
          <p:grpSpPr>
            <a:xfrm>
              <a:off x="457200" y="0"/>
              <a:ext cx="10363200" cy="8211230"/>
              <a:chOff x="457200" y="0"/>
              <a:chExt cx="10363200" cy="821123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720370"/>
                <a:ext cx="10363200" cy="7490860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528" y="0"/>
                <a:ext cx="951058" cy="1432684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1752483" y="8472866"/>
              <a:ext cx="7772633" cy="855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Chong đèn vườn hoa cúc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52365" y="1445556"/>
            <a:ext cx="3976321" cy="5119819"/>
            <a:chOff x="11248685" y="1720034"/>
            <a:chExt cx="6392730" cy="82311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4509" y="2437317"/>
              <a:ext cx="6114731" cy="6564343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3004">
              <a:off x="16534824" y="1720034"/>
              <a:ext cx="951057" cy="143268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248685" y="9208947"/>
              <a:ext cx="6392730" cy="74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 vịt mới nở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ADE976-32C2-1D81-C86A-83AF33E41759}"/>
              </a:ext>
            </a:extLst>
          </p:cNvPr>
          <p:cNvSpPr txBox="1"/>
          <p:nvPr/>
        </p:nvSpPr>
        <p:spPr>
          <a:xfrm>
            <a:off x="1793316" y="962588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  <a:cs typeface="Arial" panose="020B0604020202020204" pitchFamily="34" charset="0"/>
              </a:rPr>
              <a:t>Một số hình ảnh về sử dụng ánh sáng trong sản xuất</a:t>
            </a:r>
            <a:endParaRPr lang="en-US" sz="2400" b="1" kern="1200" dirty="0">
              <a:solidFill>
                <a:srgbClr val="4F81BD">
                  <a:lumMod val="50000"/>
                </a:srgb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991" y="537906"/>
            <a:ext cx="3078209" cy="1107027"/>
            <a:chOff x="869086" y="465129"/>
            <a:chExt cx="4617314" cy="1660541"/>
          </a:xfrm>
        </p:grpSpPr>
        <p:sp>
          <p:nvSpPr>
            <p:cNvPr id="2" name="Rounded Rectangle 1"/>
            <p:cNvSpPr/>
            <p:nvPr/>
          </p:nvSpPr>
          <p:spPr>
            <a:xfrm>
              <a:off x="1676400" y="723900"/>
              <a:ext cx="3810000" cy="1143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vi-VN" sz="2667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MỞ RỘNG</a:t>
              </a:r>
              <a:endParaRPr lang="en-US" sz="2667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86" y="465129"/>
              <a:ext cx="1614628" cy="166054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355310" y="1466257"/>
            <a:ext cx="1051209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loài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nhu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cầu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mạnh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yếu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khác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8496" y="2117365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Một số cây ưa sáng</a:t>
            </a:r>
            <a:endParaRPr lang="en-US" sz="2400" b="1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463800"/>
            <a:ext cx="3251200" cy="3715065"/>
            <a:chOff x="0" y="3695700"/>
            <a:chExt cx="4876800" cy="55725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3695700"/>
              <a:ext cx="2842394" cy="44932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0" y="8575800"/>
              <a:ext cx="4876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hướng dương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07865" y="2667000"/>
            <a:ext cx="2621935" cy="3511865"/>
            <a:chOff x="4734260" y="4000500"/>
            <a:chExt cx="3932903" cy="52677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4260" y="4000500"/>
              <a:ext cx="3932903" cy="392557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57801" y="8575800"/>
              <a:ext cx="2895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mít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19202" y="3276600"/>
            <a:ext cx="2783442" cy="2902265"/>
            <a:chOff x="9372600" y="4914900"/>
            <a:chExt cx="4175163" cy="43533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2600" y="4914900"/>
              <a:ext cx="4175163" cy="25802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906000" y="8575800"/>
              <a:ext cx="2895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vải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92046" y="3037769"/>
            <a:ext cx="2242938" cy="3141096"/>
            <a:chOff x="14388069" y="4556654"/>
            <a:chExt cx="3364407" cy="47116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388069" y="4556654"/>
              <a:ext cx="3364407" cy="3619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538960" y="8575801"/>
              <a:ext cx="28956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bưởi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95595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6"/>
          <p:cNvSpPr/>
          <p:nvPr/>
        </p:nvSpPr>
        <p:spPr>
          <a:xfrm flipH="1">
            <a:off x="28381" y="1078763"/>
            <a:ext cx="1791368" cy="820772"/>
          </a:xfrm>
          <a:custGeom>
            <a:avLst/>
            <a:gdLst/>
            <a:ahLst/>
            <a:cxnLst/>
            <a:rect l="l" t="t" r="r" b="b"/>
            <a:pathLst>
              <a:path w="2687052" h="1231158">
                <a:moveTo>
                  <a:pt x="2687052" y="0"/>
                </a:moveTo>
                <a:lnTo>
                  <a:pt x="0" y="0"/>
                </a:lnTo>
                <a:lnTo>
                  <a:pt x="0" y="1231158"/>
                </a:lnTo>
                <a:lnTo>
                  <a:pt x="2687052" y="1231158"/>
                </a:lnTo>
                <a:lnTo>
                  <a:pt x="26870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7145" y="1237766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800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Một số cây ưa bóng</a:t>
            </a:r>
            <a:endParaRPr lang="en-US" sz="2800" b="1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38143" y="2193089"/>
            <a:ext cx="2843895" cy="3424113"/>
            <a:chOff x="507214" y="3289633"/>
            <a:chExt cx="4265842" cy="51361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4" y="3289633"/>
              <a:ext cx="4265842" cy="4049850"/>
            </a:xfrm>
            <a:prstGeom prst="round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3234" y="7733305"/>
              <a:ext cx="37338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trầu không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95356" y="2205088"/>
            <a:ext cx="2735899" cy="3412114"/>
            <a:chOff x="5093034" y="3307632"/>
            <a:chExt cx="4103848" cy="51181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61"/>
            <a:stretch/>
          </p:blipFill>
          <p:spPr>
            <a:xfrm>
              <a:off x="5093034" y="3307632"/>
              <a:ext cx="4103848" cy="4031851"/>
            </a:xfrm>
            <a:prstGeom prst="round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817640" y="7733306"/>
              <a:ext cx="265463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lá lốt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75054" y="2201488"/>
            <a:ext cx="2683101" cy="3415714"/>
            <a:chOff x="9562580" y="3302232"/>
            <a:chExt cx="4024651" cy="51235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580" y="3302232"/>
              <a:ext cx="4024651" cy="4024651"/>
            </a:xfrm>
            <a:prstGeom prst="round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069299" y="7733306"/>
              <a:ext cx="301121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lưỡi hổ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96400" y="2196478"/>
            <a:ext cx="2659550" cy="3420724"/>
            <a:chOff x="13944600" y="3294717"/>
            <a:chExt cx="3989325" cy="51310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6" r="25468"/>
            <a:stretch/>
          </p:blipFill>
          <p:spPr>
            <a:xfrm>
              <a:off x="13944600" y="3294717"/>
              <a:ext cx="3989325" cy="4079248"/>
            </a:xfrm>
            <a:prstGeom prst="round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231372" y="7733306"/>
              <a:ext cx="341578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Cây dương xỉ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2052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0" y="663676"/>
            <a:ext cx="2077639" cy="208913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844060" y="847518"/>
            <a:ext cx="7616248" cy="1121846"/>
          </a:xfrm>
          <a:prstGeom prst="wedgeRoundRectCallout">
            <a:avLst>
              <a:gd name="adj1" fmla="val -66100"/>
              <a:gd name="adj2" fmla="val 36174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mặt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trời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chiếu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xuống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Trái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Đất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bao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gồm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nhiều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loại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tia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khác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686" y="3105521"/>
            <a:ext cx="5628719" cy="375247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03143" y="2096177"/>
            <a:ext cx="1778000" cy="1778000"/>
            <a:chOff x="9525000" y="3733800"/>
            <a:chExt cx="2667000" cy="2667000"/>
          </a:xfrm>
        </p:grpSpPr>
        <p:sp>
          <p:nvSpPr>
            <p:cNvPr id="14" name="Oval 13"/>
            <p:cNvSpPr/>
            <p:nvPr/>
          </p:nvSpPr>
          <p:spPr>
            <a:xfrm>
              <a:off x="9525000" y="373380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0400" y="3944701"/>
              <a:ext cx="1776200" cy="224519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94135" y="3493134"/>
            <a:ext cx="1778000" cy="1778000"/>
            <a:chOff x="9525000" y="7200900"/>
            <a:chExt cx="2667000" cy="2667000"/>
          </a:xfrm>
        </p:grpSpPr>
        <p:sp>
          <p:nvSpPr>
            <p:cNvPr id="21" name="Oval 20"/>
            <p:cNvSpPr/>
            <p:nvPr/>
          </p:nvSpPr>
          <p:spPr>
            <a:xfrm>
              <a:off x="9525000" y="720090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8" t="17157" r="23039" b="22059"/>
            <a:stretch/>
          </p:blipFill>
          <p:spPr>
            <a:xfrm>
              <a:off x="9961689" y="7580396"/>
              <a:ext cx="1784911" cy="190800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00655" y="4981760"/>
            <a:ext cx="1778000" cy="1778000"/>
            <a:chOff x="9274455" y="7472640"/>
            <a:chExt cx="2667000" cy="2667000"/>
          </a:xfrm>
        </p:grpSpPr>
        <p:sp>
          <p:nvSpPr>
            <p:cNvPr id="24" name="Oval 23"/>
            <p:cNvSpPr/>
            <p:nvPr/>
          </p:nvSpPr>
          <p:spPr>
            <a:xfrm>
              <a:off x="9274455" y="7472640"/>
              <a:ext cx="2667000" cy="2667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74422" y="7764551"/>
              <a:ext cx="867065" cy="2069297"/>
            </a:xfrm>
            <a:prstGeom prst="rect">
              <a:avLst/>
            </a:prstGeom>
          </p:spPr>
        </p:pic>
      </p:grpSp>
      <p:cxnSp>
        <p:nvCxnSpPr>
          <p:cNvPr id="30" name="Straight Arrow Connector 29"/>
          <p:cNvCxnSpPr/>
          <p:nvPr/>
        </p:nvCxnSpPr>
        <p:spPr>
          <a:xfrm flipV="1">
            <a:off x="5465390" y="3103828"/>
            <a:ext cx="903857" cy="55379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6106102" y="4427969"/>
            <a:ext cx="1366753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65390" y="5461000"/>
            <a:ext cx="1037753" cy="40976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8976326" y="2307154"/>
            <a:ext cx="298613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Răng và xương cứng hơn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33614" y="5466209"/>
            <a:ext cx="307467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rẻ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tránh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bệnh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còi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xương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066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883" y="740383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Tuy nhiên, nếu ở ngoài nắng quá lâu sẽ gây hại cho da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400" y="1752600"/>
            <a:ext cx="3633517" cy="4622800"/>
            <a:chOff x="609600" y="2628900"/>
            <a:chExt cx="5450275" cy="6934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3009900"/>
              <a:ext cx="5145475" cy="6553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2628900"/>
              <a:ext cx="2148871" cy="214887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876023" y="1370149"/>
            <a:ext cx="2410696" cy="2392325"/>
            <a:chOff x="1447800" y="4413438"/>
            <a:chExt cx="4191000" cy="415906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0" r="27071"/>
            <a:stretch/>
          </p:blipFill>
          <p:spPr>
            <a:xfrm>
              <a:off x="1447800" y="4413438"/>
              <a:ext cx="4191000" cy="4159062"/>
            </a:xfrm>
            <a:prstGeom prst="ellipse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924050" y="7253126"/>
              <a:ext cx="3238501" cy="80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Cháy nắng</a:t>
              </a:r>
              <a:endParaRPr lang="en-US" sz="24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16426" y="2195432"/>
            <a:ext cx="3898282" cy="2965057"/>
            <a:chOff x="6248400" y="4124915"/>
            <a:chExt cx="5847423" cy="444758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124915"/>
              <a:ext cx="5847423" cy="4447585"/>
            </a:xfrm>
            <a:prstGeom prst="ellips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6248400" y="6025541"/>
              <a:ext cx="207645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Viêm da</a:t>
              </a:r>
              <a:endParaRPr lang="en-US" sz="2400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34752" y="4094592"/>
            <a:ext cx="2476500" cy="2379091"/>
            <a:chOff x="12791436" y="4250309"/>
            <a:chExt cx="3714750" cy="356863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r="3907" b="5809"/>
            <a:stretch/>
          </p:blipFill>
          <p:spPr>
            <a:xfrm>
              <a:off x="12791436" y="4250309"/>
              <a:ext cx="3714750" cy="3568636"/>
            </a:xfrm>
            <a:prstGeom prst="ellipse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3096235" y="4818638"/>
              <a:ext cx="31242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667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Nổi mẩn đỏ</a:t>
              </a:r>
              <a:endParaRPr lang="en-US" sz="2667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96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171452" y="813578"/>
            <a:ext cx="984909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609630">
              <a:lnSpc>
                <a:spcPct val="90000"/>
              </a:lnSpc>
              <a:buClr>
                <a:srgbClr val="FFFF66"/>
              </a:buClr>
              <a:buSzPts val="7200"/>
            </a:pPr>
            <a:r>
              <a:rPr lang="vi-VN" sz="7200" b="1" dirty="0">
                <a:solidFill>
                  <a:srgbClr val="FFFF66"/>
                </a:solidFill>
                <a:latin typeface="Arial" panose="020B0604020202020204" pitchFamily="34" charset="0"/>
              </a:rPr>
              <a:t>NGÔI SAO MAY MẮN</a:t>
            </a:r>
            <a:endParaRPr sz="7200" b="1" dirty="0">
              <a:solidFill>
                <a:srgbClr val="FFFF66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4189654" y="2590063"/>
            <a:ext cx="3812692" cy="3454360"/>
          </a:xfrm>
          <a:custGeom>
            <a:avLst/>
            <a:gdLst/>
            <a:ahLst/>
            <a:cxnLst/>
            <a:rect l="l" t="t" r="r" b="b"/>
            <a:pathLst>
              <a:path w="2344441" h="2238941" extrusionOk="0">
                <a:moveTo>
                  <a:pt x="0" y="0"/>
                </a:moveTo>
                <a:lnTo>
                  <a:pt x="2344441" y="0"/>
                </a:lnTo>
                <a:lnTo>
                  <a:pt x="2344441" y="2238942"/>
                </a:lnTo>
                <a:lnTo>
                  <a:pt x="0" y="2238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Tx/>
            </a:pPr>
            <a:endParaRPr lang="en-US" sz="1200" kern="1200" dirty="0"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BCC85-8222-04D1-4FF9-798A86F56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81326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1798558" y="2743200"/>
            <a:ext cx="8594883" cy="8229600"/>
          </a:xfrm>
          <a:custGeom>
            <a:avLst/>
            <a:gdLst/>
            <a:ahLst/>
            <a:cxnLst/>
            <a:rect l="l" t="t" r="r" b="b"/>
            <a:pathLst>
              <a:path w="8594883" h="8229600" extrusionOk="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609630">
              <a:buClrTx/>
            </a:pPr>
            <a:endParaRPr lang="en-US" sz="1200" kern="1200" dirty="0"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1" name="Google Shape;91;p2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328" y="768534"/>
            <a:ext cx="1865538" cy="194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72706" y="1845298"/>
            <a:ext cx="1865538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04610" y="2498512"/>
            <a:ext cx="1865538" cy="190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03812" y="1845297"/>
            <a:ext cx="1865538" cy="198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19619" y="894239"/>
            <a:ext cx="1859441" cy="194479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>
            <a:hlinkClick r:id="rId15" action="ppaction://hlinksldjump"/>
          </p:cNvPr>
          <p:cNvSpPr/>
          <p:nvPr/>
        </p:nvSpPr>
        <p:spPr>
          <a:xfrm>
            <a:off x="11277600" y="5943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05AFB-1F13-C7FA-23FD-CAA2A7541B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5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99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99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99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99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251596" y="475862"/>
            <a:ext cx="10005308" cy="1701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1: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Ánh sáng Mặt Trời có vai trò trong quá trình tổng hợp nên loại vitamin nào trong cơ thể con người?</a:t>
            </a:r>
            <a:endParaRPr lang="vi-VN" sz="280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75522" y="3018971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A. Vitamin A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75522" y="4885093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C. Vitamin 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239073" y="3018971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B. Vitamin B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239073" y="4885093"/>
            <a:ext cx="5077409" cy="130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/>
            <a:r>
              <a:rPr lang="vi-VN" sz="2800" dirty="0">
                <a:solidFill>
                  <a:schemeClr val="tx1"/>
                </a:solidFill>
                <a:latin typeface="+mn-lt"/>
              </a:rPr>
              <a:t>D. Vitamin D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6904" y="6077339"/>
            <a:ext cx="935097" cy="78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0FFA8-67B1-6593-3B5D-9DEFF1153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231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564640" y="475862"/>
            <a:ext cx="9042400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2: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Người ta chia thực vật thành nhóm ưa sáng và ưa tối dựa trên tiêu chí nào?</a:t>
            </a:r>
            <a:endParaRPr lang="vi-VN" sz="2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057021" y="2867609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Khả năng thích nghi với điều kiện chiếu sáng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57021" y="4733731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Khả năng thích nghi với môi trường sống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420572" y="2867609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Khả năng thích nghi với biến đổi khí hậu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420572" y="4733731"/>
            <a:ext cx="5077409" cy="16484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Khả năng thích nghi với nguồn nước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6904" y="5868956"/>
            <a:ext cx="935097" cy="98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9F9C1-98B4-C8E8-540A-51378CCAB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1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686560" y="475862"/>
            <a:ext cx="9570344" cy="19780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3: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Ở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nông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trại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trồng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thanh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long,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đêm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người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bật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đèn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chiếu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nhằm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mục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đích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75521" y="3212525"/>
            <a:ext cx="5077409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Giảm nhiệt độ trong không khí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75521" y="5078647"/>
            <a:ext cx="5077409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Kích thích ra hoa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239072" y="3212525"/>
            <a:ext cx="5376523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Giúp người dân quan sát tình hình phát triển của cây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239072" y="5078647"/>
            <a:ext cx="5376523" cy="13881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Đuổi côn trùng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6903" y="6305727"/>
            <a:ext cx="935097" cy="8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01771E-E103-8576-80C1-245C35AC7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46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595119" y="475862"/>
            <a:ext cx="9432001" cy="11932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4: </a:t>
            </a:r>
            <a:r>
              <a:rPr lang="vi-VN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Nếu không có Mặt Trời thì điều gì sẽ xảy ra</a:t>
            </a:r>
            <a:endParaRPr lang="vi-VN" sz="2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2206171" y="2137592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A. Trái Đất không còn được sưởi ấm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2206171" y="4245378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C. Ban ngày ngắn hơn ban đêm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2206170" y="3191485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B. Cây cối vẫn xanh tươi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2235199" y="5299270"/>
            <a:ext cx="6793992" cy="8910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D. Ban ngày dài hơn ban đêm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17818" y="5655699"/>
            <a:ext cx="935097" cy="5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4CB54F-5328-8B34-9E1B-45FFEB2DD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86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676400" y="475862"/>
            <a:ext cx="9640082" cy="152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dirty="0">
                <a:solidFill>
                  <a:schemeClr val="tx1"/>
                </a:solidFill>
                <a:latin typeface="+mn-lt"/>
              </a:rPr>
              <a:t>Câu 5: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cây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hướng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dương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quay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Mặt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Trời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057021" y="2821991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A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hơi nước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57021" y="4688113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C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các 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chất có</a:t>
            </a:r>
            <a:endParaRPr lang="en-US" sz="2800">
              <a:solidFill>
                <a:schemeClr val="tx1"/>
              </a:solidFill>
              <a:latin typeface="+mn-lt"/>
            </a:endParaRPr>
          </a:p>
          <a:p>
            <a:pPr algn="just" defTabSz="609630">
              <a:lnSpc>
                <a:spcPct val="150000"/>
              </a:lnSpc>
            </a:pPr>
            <a:r>
              <a:rPr lang="vi-VN" sz="2800">
                <a:solidFill>
                  <a:schemeClr val="tx1"/>
                </a:solidFill>
                <a:latin typeface="+mn-lt"/>
              </a:rPr>
              <a:t>trong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ánh nắng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6420572" y="2821991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B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ánh sáng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420572" y="4688113"/>
            <a:ext cx="5077409" cy="12140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+mn-lt"/>
              </a:rPr>
              <a:t>D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800">
                <a:solidFill>
                  <a:schemeClr val="tx1"/>
                </a:solidFill>
                <a:latin typeface="+mn-lt"/>
              </a:rPr>
              <a:t>n</a:t>
            </a:r>
            <a:r>
              <a:rPr lang="vi-VN" sz="2800">
                <a:solidFill>
                  <a:schemeClr val="tx1"/>
                </a:solidFill>
                <a:latin typeface="+mn-lt"/>
              </a:rPr>
              <a:t>hận </a:t>
            </a:r>
            <a:r>
              <a:rPr lang="vi-VN" sz="2800" dirty="0">
                <a:solidFill>
                  <a:schemeClr val="tx1"/>
                </a:solidFill>
                <a:latin typeface="+mn-lt"/>
              </a:rPr>
              <a:t>không khí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9" name="Google Shape;139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8403" y="5845524"/>
            <a:ext cx="935097" cy="72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A20B96-052E-A512-5B6F-A11DBCD68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96466"/>
            <a:ext cx="874141" cy="9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845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07440" y="1571702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3200" b="1" kern="1200" dirty="0">
                <a:solidFill>
                  <a:srgbClr val="1F497D">
                    <a:lumMod val="50000"/>
                  </a:srgbClr>
                </a:solidFill>
                <a:latin typeface="+mn-lt"/>
                <a:ea typeface="+mn-ea"/>
                <a:cs typeface="Arial" panose="020B0604020202020204" pitchFamily="34" charset="0"/>
              </a:rPr>
              <a:t>TỔNG KẾT</a:t>
            </a:r>
            <a:endParaRPr lang="en-US" sz="3200" b="1" kern="1200" dirty="0">
              <a:solidFill>
                <a:srgbClr val="1F497D">
                  <a:lumMod val="50000"/>
                </a:srgb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"/>
          <p:cNvGrpSpPr/>
          <p:nvPr/>
        </p:nvGrpSpPr>
        <p:grpSpPr>
          <a:xfrm>
            <a:off x="7110319" y="1082337"/>
            <a:ext cx="4943075" cy="4943075"/>
            <a:chOff x="0" y="0"/>
            <a:chExt cx="9004507" cy="9004507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9004507" cy="9004507"/>
            </a:xfrm>
            <a:custGeom>
              <a:avLst/>
              <a:gdLst/>
              <a:ahLst/>
              <a:cxnLst/>
              <a:rect l="l" t="t" r="r" b="b"/>
              <a:pathLst>
                <a:path w="9004507" h="9004507">
                  <a:moveTo>
                    <a:pt x="0" y="0"/>
                  </a:moveTo>
                  <a:lnTo>
                    <a:pt x="9004507" y="0"/>
                  </a:lnTo>
                  <a:lnTo>
                    <a:pt x="9004507" y="9004507"/>
                  </a:lnTo>
                  <a:lnTo>
                    <a:pt x="0" y="9004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4"/>
            <p:cNvSpPr/>
            <p:nvPr/>
          </p:nvSpPr>
          <p:spPr>
            <a:xfrm rot="-1746049">
              <a:off x="5111410" y="3395680"/>
              <a:ext cx="1344678" cy="832103"/>
            </a:xfrm>
            <a:custGeom>
              <a:avLst/>
              <a:gdLst/>
              <a:ahLst/>
              <a:cxnLst/>
              <a:rect l="l" t="t" r="r" b="b"/>
              <a:pathLst>
                <a:path w="1344678" h="832103">
                  <a:moveTo>
                    <a:pt x="0" y="0"/>
                  </a:moveTo>
                  <a:lnTo>
                    <a:pt x="1344678" y="0"/>
                  </a:lnTo>
                  <a:lnTo>
                    <a:pt x="1344678" y="832103"/>
                  </a:lnTo>
                  <a:lnTo>
                    <a:pt x="0" y="832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5"/>
            <p:cNvSpPr/>
            <p:nvPr/>
          </p:nvSpPr>
          <p:spPr>
            <a:xfrm rot="-1193467">
              <a:off x="6223176" y="6256843"/>
              <a:ext cx="751238" cy="760181"/>
            </a:xfrm>
            <a:custGeom>
              <a:avLst/>
              <a:gdLst/>
              <a:ahLst/>
              <a:cxnLst/>
              <a:rect l="l" t="t" r="r" b="b"/>
              <a:pathLst>
                <a:path w="751238" h="760181">
                  <a:moveTo>
                    <a:pt x="0" y="0"/>
                  </a:moveTo>
                  <a:lnTo>
                    <a:pt x="751239" y="0"/>
                  </a:lnTo>
                  <a:lnTo>
                    <a:pt x="751239" y="760182"/>
                  </a:lnTo>
                  <a:lnTo>
                    <a:pt x="0" y="760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6"/>
            <p:cNvSpPr/>
            <p:nvPr/>
          </p:nvSpPr>
          <p:spPr>
            <a:xfrm flipH="1">
              <a:off x="5321187" y="1436102"/>
              <a:ext cx="2087977" cy="1430264"/>
            </a:xfrm>
            <a:custGeom>
              <a:avLst/>
              <a:gdLst/>
              <a:ahLst/>
              <a:cxnLst/>
              <a:rect l="l" t="t" r="r" b="b"/>
              <a:pathLst>
                <a:path w="2087977" h="1430264">
                  <a:moveTo>
                    <a:pt x="2087978" y="0"/>
                  </a:moveTo>
                  <a:lnTo>
                    <a:pt x="0" y="0"/>
                  </a:lnTo>
                  <a:lnTo>
                    <a:pt x="0" y="1430265"/>
                  </a:lnTo>
                  <a:lnTo>
                    <a:pt x="2087978" y="1430265"/>
                  </a:lnTo>
                  <a:lnTo>
                    <a:pt x="208797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7"/>
            <p:cNvSpPr/>
            <p:nvPr/>
          </p:nvSpPr>
          <p:spPr>
            <a:xfrm>
              <a:off x="3177545" y="3811732"/>
              <a:ext cx="1528810" cy="3310416"/>
            </a:xfrm>
            <a:custGeom>
              <a:avLst/>
              <a:gdLst/>
              <a:ahLst/>
              <a:cxnLst/>
              <a:rect l="l" t="t" r="r" b="b"/>
              <a:pathLst>
                <a:path w="1528810" h="3310416">
                  <a:moveTo>
                    <a:pt x="0" y="0"/>
                  </a:moveTo>
                  <a:lnTo>
                    <a:pt x="1528810" y="0"/>
                  </a:lnTo>
                  <a:lnTo>
                    <a:pt x="1528810" y="3310415"/>
                  </a:lnTo>
                  <a:lnTo>
                    <a:pt x="0" y="331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69065" y="2135504"/>
            <a:ext cx="6562319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cần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cho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sự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sống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động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con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người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745" y="3699001"/>
            <a:ext cx="6099543" cy="258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Nhờ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con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người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ăn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khoẻ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mạnh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nhìn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thấy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mọi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vật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thực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hiện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được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các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hoạt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động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sống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72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338" y="1799734"/>
            <a:ext cx="12700674" cy="5601379"/>
            <a:chOff x="0" y="30483"/>
            <a:chExt cx="25401349" cy="11202759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3333187" y="30483"/>
              <a:ext cx="12068162" cy="11202759"/>
              <a:chOff x="0" y="-19050"/>
              <a:chExt cx="804480" cy="74679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4080" y="-2032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32081" tIns="32081" rIns="32081" bIns="32081" rtlCol="0" anchor="ctr"/>
              <a:lstStyle/>
              <a:p>
                <a:pPr algn="ctr" defTabSz="609630">
                  <a:lnSpc>
                    <a:spcPts val="1373"/>
                  </a:lnSpc>
                  <a:buClrTx/>
                </a:pPr>
                <a:endParaRPr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2234012" y="30483"/>
              <a:ext cx="15418199" cy="11202759"/>
              <a:chOff x="0" y="-19050"/>
              <a:chExt cx="1027798" cy="74679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67398" y="-2032"/>
                <a:ext cx="660400" cy="72977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729773">
                    <a:moveTo>
                      <a:pt x="220252" y="710704"/>
                    </a:moveTo>
                    <a:cubicBezTo>
                      <a:pt x="254109" y="722218"/>
                      <a:pt x="292600" y="729773"/>
                      <a:pt x="330378" y="729773"/>
                    </a:cubicBezTo>
                    <a:cubicBezTo>
                      <a:pt x="368157" y="729773"/>
                      <a:pt x="404509" y="723296"/>
                      <a:pt x="438009" y="711782"/>
                    </a:cubicBezTo>
                    <a:cubicBezTo>
                      <a:pt x="438723" y="711423"/>
                      <a:pt x="439435" y="711423"/>
                      <a:pt x="440148" y="711063"/>
                    </a:cubicBezTo>
                    <a:cubicBezTo>
                      <a:pt x="565955" y="665008"/>
                      <a:pt x="658618" y="543394"/>
                      <a:pt x="660400" y="403115"/>
                    </a:cubicBezTo>
                    <a:lnTo>
                      <a:pt x="660400" y="0"/>
                    </a:lnTo>
                    <a:lnTo>
                      <a:pt x="0" y="0"/>
                    </a:lnTo>
                    <a:lnTo>
                      <a:pt x="0" y="402816"/>
                    </a:lnTo>
                    <a:cubicBezTo>
                      <a:pt x="1782" y="544113"/>
                      <a:pt x="93019" y="665728"/>
                      <a:pt x="220252" y="710704"/>
                    </a:cubicBezTo>
                    <a:close/>
                  </a:path>
                </a:pathLst>
              </a:custGeom>
              <a:solidFill>
                <a:srgbClr val="FFF8ED"/>
              </a:solidFill>
            </p:spPr>
            <p:txBody>
              <a:bodyPr/>
              <a:lstStyle/>
              <a:p>
                <a:pPr defTabSz="60963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60400" cy="704850"/>
              </a:xfrm>
              <a:prstGeom prst="rect">
                <a:avLst/>
              </a:prstGeom>
            </p:spPr>
            <p:txBody>
              <a:bodyPr lIns="32081" tIns="32081" rIns="32081" bIns="32081" rtlCol="0" anchor="ctr"/>
              <a:lstStyle/>
              <a:p>
                <a:pPr algn="ctr" defTabSz="609630">
                  <a:lnSpc>
                    <a:spcPts val="1373"/>
                  </a:lnSpc>
                  <a:buClrTx/>
                </a:pPr>
                <a:endParaRPr sz="1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10800000">
              <a:off x="0" y="659648"/>
              <a:ext cx="9906790" cy="10573594"/>
            </a:xfrm>
            <a:prstGeom prst="rect">
              <a:avLst/>
            </a:prstGeom>
          </p:spPr>
          <p:txBody>
            <a:bodyPr lIns="32081" tIns="32081" rIns="32081" bIns="32081" rtlCol="0" anchor="ctr"/>
            <a:lstStyle/>
            <a:p>
              <a:pPr algn="ctr" defTabSz="609630">
                <a:lnSpc>
                  <a:spcPts val="1373"/>
                </a:lnSpc>
                <a:buClrTx/>
              </a:pPr>
              <a:endParaRPr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525795" y="741959"/>
            <a:ext cx="9138547" cy="77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200"/>
              </a:lnSpc>
              <a:spcBef>
                <a:spcPct val="0"/>
              </a:spcBef>
              <a:buClrTx/>
            </a:pPr>
            <a:r>
              <a:rPr lang="vi-VN" sz="2800" b="1" kern="1200" dirty="0">
                <a:solidFill>
                  <a:srgbClr val="15130D"/>
                </a:solidFill>
                <a:latin typeface="+mn-lt"/>
                <a:ea typeface="+mn-ea"/>
                <a:cs typeface="Arial" panose="020B0604020202020204" pitchFamily="34" charset="0"/>
              </a:rPr>
              <a:t>HƯỚNG DẪN VỀ NHÀ</a:t>
            </a:r>
            <a:endParaRPr lang="en-US" sz="2800" b="1" kern="1200" dirty="0">
              <a:solidFill>
                <a:srgbClr val="15130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31996" y="2573974"/>
            <a:ext cx="1209489" cy="1168400"/>
          </a:xfrm>
          <a:prstGeom prst="ellipse">
            <a:avLst/>
          </a:prstGeom>
          <a:solidFill>
            <a:srgbClr val="9CC6E1"/>
          </a:solidFill>
          <a:ln>
            <a:solidFill>
              <a:srgbClr val="9CC6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85138" y="2565400"/>
            <a:ext cx="1209489" cy="1168400"/>
          </a:xfrm>
          <a:prstGeom prst="ellipse">
            <a:avLst/>
          </a:prstGeom>
          <a:solidFill>
            <a:srgbClr val="9CC6E1"/>
          </a:solidFill>
          <a:ln>
            <a:solidFill>
              <a:srgbClr val="9CC6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25795" y="3947842"/>
            <a:ext cx="3272302" cy="1293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Ôn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tập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kiến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đã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học</a:t>
            </a:r>
            <a:endParaRPr lang="en-US" sz="28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12255" y="3947842"/>
            <a:ext cx="4612150" cy="258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Tìm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hiểu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về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những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có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thể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gây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hại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cho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mắt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chuẩn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bị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cho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tiết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học</a:t>
            </a:r>
            <a:r>
              <a:rPr lang="en-US" sz="28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sau</a:t>
            </a:r>
            <a:endParaRPr lang="en-US" sz="28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5285856"/>
            <a:ext cx="3060457" cy="16826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549" y="807250"/>
            <a:ext cx="1669751" cy="15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6369274" y="4849706"/>
            <a:ext cx="484905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Cần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đủ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nhìn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rõ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để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bảo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vệ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mắt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8565202" y="4292600"/>
            <a:ext cx="457200" cy="557106"/>
          </a:xfrm>
          <a:prstGeom prst="down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8" y="2048512"/>
            <a:ext cx="5639541" cy="37623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489200" y="1600200"/>
            <a:ext cx="508000" cy="6096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6466" y="1506170"/>
            <a:ext cx="229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Bật đèn điện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63600" y="4107178"/>
            <a:ext cx="1388806" cy="209674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060051" y="6235806"/>
            <a:ext cx="229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Mở cửa sổ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82821" y="1574801"/>
            <a:ext cx="4849057" cy="2391401"/>
            <a:chOff x="9574231" y="2362200"/>
            <a:chExt cx="7273585" cy="3587102"/>
          </a:xfrm>
        </p:grpSpPr>
        <p:sp>
          <p:nvSpPr>
            <p:cNvPr id="25" name="Rectangle 24"/>
            <p:cNvSpPr/>
            <p:nvPr/>
          </p:nvSpPr>
          <p:spPr>
            <a:xfrm>
              <a:off x="9574231" y="3435537"/>
              <a:ext cx="7273585" cy="2513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Vì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sao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cần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đảm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bảo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ánh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sáng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trong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lớp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học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?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Nêu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cách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lớp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học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của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ánh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sáng</a:t>
              </a:r>
              <a:r>
                <a: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? 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73365" y="2362200"/>
              <a:ext cx="1834675" cy="98762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6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cộng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nhận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thêm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giảng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dạy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quý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thầy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cô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Group Facebook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đường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tiểu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truy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cập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êu đề khám phá">
            <a:extLst>
              <a:ext uri="{FF2B5EF4-FFF2-40B4-BE49-F238E27FC236}">
                <a16:creationId xmlns:a16="http://schemas.microsoft.com/office/drawing/2014/main" id="{5BAC77D8-2411-C7BF-130B-D065904C9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483E0011-0C5E-912C-E922-B765E70E0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63765" y="1031240"/>
            <a:ext cx="5975671" cy="5503610"/>
            <a:chOff x="0" y="0"/>
            <a:chExt cx="13511568" cy="12444194"/>
          </a:xfrm>
        </p:grpSpPr>
        <p:sp>
          <p:nvSpPr>
            <p:cNvPr id="4" name="Freeform 4"/>
            <p:cNvSpPr/>
            <p:nvPr/>
          </p:nvSpPr>
          <p:spPr>
            <a:xfrm rot="1823044">
              <a:off x="8616965" y="761430"/>
              <a:ext cx="4133173" cy="4133173"/>
            </a:xfrm>
            <a:custGeom>
              <a:avLst/>
              <a:gdLst/>
              <a:ahLst/>
              <a:cxnLst/>
              <a:rect l="l" t="t" r="r" b="b"/>
              <a:pathLst>
                <a:path w="4133173" h="4133173">
                  <a:moveTo>
                    <a:pt x="0" y="0"/>
                  </a:moveTo>
                  <a:lnTo>
                    <a:pt x="4133173" y="0"/>
                  </a:lnTo>
                  <a:lnTo>
                    <a:pt x="4133173" y="4133173"/>
                  </a:lnTo>
                  <a:lnTo>
                    <a:pt x="0" y="41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924317"/>
              <a:ext cx="13090769" cy="11519876"/>
            </a:xfrm>
            <a:custGeom>
              <a:avLst/>
              <a:gdLst/>
              <a:ahLst/>
              <a:cxnLst/>
              <a:rect l="l" t="t" r="r" b="b"/>
              <a:pathLst>
                <a:path w="13090769" h="11519876">
                  <a:moveTo>
                    <a:pt x="0" y="0"/>
                  </a:moveTo>
                  <a:lnTo>
                    <a:pt x="13090769" y="0"/>
                  </a:lnTo>
                  <a:lnTo>
                    <a:pt x="13090769" y="11519877"/>
                  </a:lnTo>
                  <a:lnTo>
                    <a:pt x="0" y="1151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190710" y="7817108"/>
              <a:ext cx="1596623" cy="763476"/>
            </a:xfrm>
            <a:custGeom>
              <a:avLst/>
              <a:gdLst/>
              <a:ahLst/>
              <a:cxnLst/>
              <a:rect l="l" t="t" r="r" b="b"/>
              <a:pathLst>
                <a:path w="1596623" h="763476">
                  <a:moveTo>
                    <a:pt x="0" y="0"/>
                  </a:moveTo>
                  <a:lnTo>
                    <a:pt x="1596623" y="0"/>
                  </a:lnTo>
                  <a:lnTo>
                    <a:pt x="1596623" y="763476"/>
                  </a:lnTo>
                  <a:lnTo>
                    <a:pt x="0" y="7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1203289">
              <a:off x="9580778" y="5164214"/>
              <a:ext cx="3006297" cy="1934962"/>
            </a:xfrm>
            <a:custGeom>
              <a:avLst/>
              <a:gdLst/>
              <a:ahLst/>
              <a:cxnLst/>
              <a:rect l="l" t="t" r="r" b="b"/>
              <a:pathLst>
                <a:path w="3006297" h="1934962">
                  <a:moveTo>
                    <a:pt x="0" y="0"/>
                  </a:moveTo>
                  <a:lnTo>
                    <a:pt x="3006296" y="0"/>
                  </a:lnTo>
                  <a:lnTo>
                    <a:pt x="3006296" y="1934962"/>
                  </a:lnTo>
                  <a:lnTo>
                    <a:pt x="0" y="1934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</a:pPr>
              <a:endParaRPr lang="en-US" sz="1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9209" y="2307188"/>
            <a:ext cx="3017109" cy="61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buClrTx/>
            </a:pPr>
            <a:r>
              <a:rPr lang="vi-VN" sz="2800" b="1" kern="1200" dirty="0">
                <a:solidFill>
                  <a:srgbClr val="15130D"/>
                </a:solidFill>
                <a:latin typeface="+mn-lt"/>
                <a:ea typeface="+mn-ea"/>
                <a:cs typeface="Arial" panose="020B0604020202020204" pitchFamily="34" charset="0"/>
              </a:rPr>
              <a:t>01</a:t>
            </a:r>
            <a:endParaRPr lang="en-US" sz="2800" b="1" kern="1200" dirty="0">
              <a:solidFill>
                <a:srgbClr val="15130D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64" y="3034857"/>
            <a:ext cx="4470400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VAI TRÒ CỦA ÁNH SÁNG ĐỐI VỚI SỰ SỐNG</a:t>
            </a:r>
            <a:endParaRPr lang="en-US" sz="2800" b="1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30196" y="1555144"/>
            <a:ext cx="4389453" cy="735063"/>
            <a:chOff x="883920" y="1514211"/>
            <a:chExt cx="6584179" cy="1102594"/>
          </a:xfrm>
        </p:grpSpPr>
        <p:sp>
          <p:nvSpPr>
            <p:cNvPr id="13" name="TextBox 12"/>
            <p:cNvSpPr txBox="1"/>
            <p:nvPr/>
          </p:nvSpPr>
          <p:spPr>
            <a:xfrm>
              <a:off x="2016274" y="1804678"/>
              <a:ext cx="545182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2400" b="1" dirty="0" err="1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Thảo</a:t>
              </a:r>
              <a:r>
                <a:rPr lang="en-US" sz="2400" b="1" dirty="0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 </a:t>
              </a:r>
              <a:r>
                <a:rPr lang="en-US" sz="2400" b="1" dirty="0" err="1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luận</a:t>
              </a:r>
              <a:r>
                <a:rPr lang="en-US" sz="2400" b="1" dirty="0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 </a:t>
              </a:r>
              <a:r>
                <a:rPr lang="en-US" sz="2400" b="1" dirty="0" err="1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nhóm</a:t>
              </a:r>
              <a:r>
                <a:rPr lang="vi-VN" sz="2400" b="1" dirty="0">
                  <a:solidFill>
                    <a:srgbClr val="4F81BD">
                      <a:lumMod val="50000"/>
                    </a:srgbClr>
                  </a:solidFill>
                  <a:latin typeface="+mn-lt"/>
                  <a:ea typeface="+mn-ea"/>
                </a:rPr>
                <a:t> 4HS</a:t>
              </a:r>
              <a:endParaRPr lang="en-US" sz="2400" b="1" dirty="0">
                <a:solidFill>
                  <a:srgbClr val="4F81BD">
                    <a:lumMod val="50000"/>
                  </a:srgbClr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0" y="1514211"/>
              <a:ext cx="1122195" cy="1102594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830196" y="2307154"/>
            <a:ext cx="1009323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Đọc thông tin SGK trang 34 và nêu vai trò của ánh sáng đối với thực vật và động vật.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933824" y="4066686"/>
            <a:ext cx="3778228" cy="2135293"/>
          </a:xfrm>
          <a:prstGeom prst="wedgeRoundRectCallout">
            <a:avLst>
              <a:gd name="adj1" fmla="val -19293"/>
              <a:gd name="adj2" fmla="val 7325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667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410249" y="4068379"/>
            <a:ext cx="3285529" cy="2133600"/>
          </a:xfrm>
          <a:prstGeom prst="wedgeRoundRectCallout">
            <a:avLst>
              <a:gd name="adj1" fmla="val 49491"/>
              <a:gd name="adj2" fmla="val 7619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vai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trò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gì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đối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sự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phát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triển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cây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7950098" y="4066685"/>
            <a:ext cx="4097283" cy="2135293"/>
          </a:xfrm>
          <a:prstGeom prst="wedgeRoundRectCallout">
            <a:avLst>
              <a:gd name="adj1" fmla="val -51533"/>
              <a:gd name="adj2" fmla="val 7325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Nhờ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ánh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vật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thực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hiện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những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hoạt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4933" y="3429000"/>
            <a:ext cx="352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Gợi ý tìm hiểu: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1" grpId="0" animBg="1"/>
      <p:bldP spid="30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9"/>
          <p:cNvSpPr/>
          <p:nvPr/>
        </p:nvSpPr>
        <p:spPr>
          <a:xfrm>
            <a:off x="9700209" y="989845"/>
            <a:ext cx="2731840" cy="1251679"/>
          </a:xfrm>
          <a:custGeom>
            <a:avLst/>
            <a:gdLst/>
            <a:ahLst/>
            <a:cxnLst/>
            <a:rect l="l" t="t" r="r" b="b"/>
            <a:pathLst>
              <a:path w="4097760" h="1877519">
                <a:moveTo>
                  <a:pt x="0" y="0"/>
                </a:moveTo>
                <a:lnTo>
                  <a:pt x="4097760" y="0"/>
                </a:lnTo>
                <a:lnTo>
                  <a:pt x="4097760" y="1877519"/>
                </a:lnTo>
                <a:lnTo>
                  <a:pt x="0" y="1877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16"/>
          <p:cNvSpPr/>
          <p:nvPr/>
        </p:nvSpPr>
        <p:spPr>
          <a:xfrm flipH="1">
            <a:off x="193691" y="1732873"/>
            <a:ext cx="1791368" cy="820772"/>
          </a:xfrm>
          <a:custGeom>
            <a:avLst/>
            <a:gdLst/>
            <a:ahLst/>
            <a:cxnLst/>
            <a:rect l="l" t="t" r="r" b="b"/>
            <a:pathLst>
              <a:path w="2687052" h="1231158">
                <a:moveTo>
                  <a:pt x="2687052" y="0"/>
                </a:moveTo>
                <a:lnTo>
                  <a:pt x="0" y="0"/>
                </a:lnTo>
                <a:lnTo>
                  <a:pt x="0" y="1231158"/>
                </a:lnTo>
                <a:lnTo>
                  <a:pt x="2687052" y="1231158"/>
                </a:lnTo>
                <a:lnTo>
                  <a:pt x="26870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783" y="2797052"/>
            <a:ext cx="4282955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Giúp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cây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quang</a:t>
            </a:r>
            <a:r>
              <a: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hợp</a:t>
            </a: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để tổng hợp chất dinh dưỡng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5845" y="2922855"/>
            <a:ext cx="343590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Giúp thực vật duy trì sự sống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85059" y="4160372"/>
            <a:ext cx="2410372" cy="2434021"/>
            <a:chOff x="2552700" y="4793491"/>
            <a:chExt cx="5029200" cy="5029200"/>
          </a:xfrm>
        </p:grpSpPr>
        <p:sp>
          <p:nvSpPr>
            <p:cNvPr id="3" name="Oval 2"/>
            <p:cNvSpPr/>
            <p:nvPr/>
          </p:nvSpPr>
          <p:spPr>
            <a:xfrm>
              <a:off x="2552700" y="4793491"/>
              <a:ext cx="5029200" cy="5029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2923" y="5403862"/>
              <a:ext cx="4006837" cy="40068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914289" y="4044701"/>
            <a:ext cx="2651661" cy="2651661"/>
            <a:chOff x="10781626" y="4817736"/>
            <a:chExt cx="5029200" cy="5029200"/>
          </a:xfrm>
        </p:grpSpPr>
        <p:sp>
          <p:nvSpPr>
            <p:cNvPr id="19" name="Oval 18"/>
            <p:cNvSpPr/>
            <p:nvPr/>
          </p:nvSpPr>
          <p:spPr>
            <a:xfrm>
              <a:off x="10781626" y="4817736"/>
              <a:ext cx="5029200" cy="5029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endParaRPr lang="en-US" sz="1200" kern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431" y="5219700"/>
              <a:ext cx="4127880" cy="4447376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2830648" y="1597371"/>
            <a:ext cx="6363149" cy="7984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Vai trò của ánh sáng đối với thực vật</a:t>
            </a:r>
            <a:endParaRPr lang="en-US" sz="2400" b="1" kern="1200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10" idx="2"/>
            <a:endCxn id="4" idx="0"/>
          </p:cNvCxnSpPr>
          <p:nvPr/>
        </p:nvCxnSpPr>
        <p:spPr>
          <a:xfrm rot="5400000">
            <a:off x="4319632" y="1104461"/>
            <a:ext cx="401220" cy="2983962"/>
          </a:xfrm>
          <a:prstGeom prst="bentConnector3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  <a:stCxn id="10" idx="2"/>
            <a:endCxn id="5" idx="0"/>
          </p:cNvCxnSpPr>
          <p:nvPr/>
        </p:nvCxnSpPr>
        <p:spPr>
          <a:xfrm rot="16200000" flipH="1">
            <a:off x="7339499" y="1068556"/>
            <a:ext cx="527023" cy="3181574"/>
          </a:xfrm>
          <a:prstGeom prst="bentConnector3">
            <a:avLst>
              <a:gd name="adj1" fmla="val 3803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797" y="984946"/>
            <a:ext cx="1589162" cy="1442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423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752469" y="1711798"/>
            <a:ext cx="6363149" cy="7984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vi-VN" sz="2400" b="1" kern="1200" dirty="0">
                <a:solidFill>
                  <a:prstClr val="white"/>
                </a:solidFill>
                <a:cs typeface="Arial" panose="020B0604020202020204" pitchFamily="34" charset="0"/>
              </a:rPr>
              <a:t>Vai trò của ánh sáng đối với động vật</a:t>
            </a:r>
            <a:endParaRPr lang="en-US" sz="2400" b="1" kern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883" y="1452141"/>
            <a:ext cx="1589162" cy="144284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85537" y="2760476"/>
            <a:ext cx="2645384" cy="3355572"/>
            <a:chOff x="447931" y="3393440"/>
            <a:chExt cx="3968076" cy="50333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0107" t="2084" r="24614"/>
            <a:stretch/>
          </p:blipFill>
          <p:spPr>
            <a:xfrm>
              <a:off x="447931" y="3393440"/>
              <a:ext cx="3968076" cy="3968076"/>
            </a:xfrm>
            <a:prstGeom prst="ellipse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7734301"/>
              <a:ext cx="3048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31818" y="2758783"/>
            <a:ext cx="2702226" cy="3357265"/>
            <a:chOff x="4867352" y="3390900"/>
            <a:chExt cx="4053339" cy="50358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6040" t="7408" r="23502" b="3712"/>
            <a:stretch/>
          </p:blipFill>
          <p:spPr>
            <a:xfrm>
              <a:off x="4867352" y="3390900"/>
              <a:ext cx="4053339" cy="3970616"/>
            </a:xfrm>
            <a:prstGeom prst="ellipse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70022" y="7734300"/>
              <a:ext cx="3048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Di chuyển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48450" y="2758783"/>
            <a:ext cx="2868844" cy="3881062"/>
            <a:chOff x="9242301" y="3390900"/>
            <a:chExt cx="4303266" cy="58215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5643" r="16769"/>
            <a:stretch/>
          </p:blipFill>
          <p:spPr>
            <a:xfrm>
              <a:off x="9372037" y="3390900"/>
              <a:ext cx="4043794" cy="3970616"/>
            </a:xfrm>
            <a:prstGeom prst="ellipse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242301" y="7529724"/>
              <a:ext cx="4303266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Tìm kiếm thức ăn và nước uống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232723" y="2758783"/>
            <a:ext cx="2639273" cy="3881062"/>
            <a:chOff x="13868710" y="3390900"/>
            <a:chExt cx="3958909" cy="582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15223" r="18349"/>
            <a:stretch/>
          </p:blipFill>
          <p:spPr>
            <a:xfrm>
              <a:off x="13868710" y="3390900"/>
              <a:ext cx="3958909" cy="3970616"/>
            </a:xfrm>
            <a:prstGeom prst="ellipse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4324164" y="7529724"/>
              <a:ext cx="3048000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Phát hiện nguy hiểm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299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3555" y="1804901"/>
            <a:ext cx="9318541" cy="982967"/>
            <a:chOff x="1771447" y="434637"/>
            <a:chExt cx="13977810" cy="1474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447" y="434637"/>
              <a:ext cx="1505320" cy="13792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47332" y="1124258"/>
              <a:ext cx="12301925" cy="784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630">
                <a:buClrTx/>
              </a:pPr>
              <a:r>
                <a:rPr lang="vi-VN" sz="2800" b="1" kern="1200" dirty="0">
                  <a:solidFill>
                    <a:srgbClr val="002060"/>
                  </a:solidFill>
                  <a:latin typeface="+mn-lt"/>
                  <a:ea typeface="+mn-ea"/>
                  <a:cs typeface="Arial" panose="020B0604020202020204" pitchFamily="34" charset="0"/>
                </a:rPr>
                <a:t>Nêu vai trò của ánh sáng đối với </a:t>
              </a:r>
              <a:r>
                <a:rPr lang="vi-VN" sz="2800" b="1" kern="1200">
                  <a:solidFill>
                    <a:srgbClr val="002060"/>
                  </a:solidFill>
                  <a:latin typeface="+mn-lt"/>
                  <a:ea typeface="+mn-ea"/>
                  <a:cs typeface="Arial" panose="020B0604020202020204" pitchFamily="34" charset="0"/>
                </a:rPr>
                <a:t>con người</a:t>
              </a:r>
              <a:endParaRPr lang="en-US" sz="2800" b="1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1579" y="3253459"/>
            <a:ext cx="3294347" cy="3243609"/>
            <a:chOff x="170870" y="3734451"/>
            <a:chExt cx="4941521" cy="48654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575" y="3734451"/>
              <a:ext cx="4050080" cy="306079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0870" y="6917096"/>
              <a:ext cx="4941521" cy="1682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Nhìn thấy được mọi vật xung quanh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47733" y="3371662"/>
            <a:ext cx="2497315" cy="3125406"/>
            <a:chOff x="5221405" y="3290937"/>
            <a:chExt cx="3745973" cy="46881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6107" y="3290937"/>
              <a:ext cx="3582258" cy="351296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221405" y="7127274"/>
              <a:ext cx="3745973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Thức ăn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0128" y="3555976"/>
            <a:ext cx="3214499" cy="2941092"/>
            <a:chOff x="9463476" y="3567408"/>
            <a:chExt cx="4821749" cy="44116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3476" y="3567408"/>
              <a:ext cx="4821749" cy="316911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0001363" y="7127274"/>
              <a:ext cx="3745973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Sưởi ấm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29707" y="3483764"/>
            <a:ext cx="2153239" cy="3013304"/>
            <a:chOff x="14859000" y="3459090"/>
            <a:chExt cx="3229858" cy="45199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59000" y="3459090"/>
              <a:ext cx="3229857" cy="327743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087600" y="7127274"/>
              <a:ext cx="3001258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rPr>
                <a:t>Sức khỏe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063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3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</TotalTime>
  <Words>1012</Words>
  <Application>Microsoft Office PowerPoint</Application>
  <PresentationFormat>Widescreen</PresentationFormat>
  <Paragraphs>107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UTM Avo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30</cp:revision>
  <dcterms:modified xsi:type="dcterms:W3CDTF">2023-11-30T10:29:16Z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