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Lst>
  <p:notesMasterIdLst>
    <p:notesMasterId r:id="rId21"/>
  </p:notesMasterIdLst>
  <p:sldIdLst>
    <p:sldId id="256" r:id="rId4"/>
    <p:sldId id="258" r:id="rId5"/>
    <p:sldId id="316" r:id="rId6"/>
    <p:sldId id="260" r:id="rId7"/>
    <p:sldId id="264" r:id="rId8"/>
    <p:sldId id="304" r:id="rId9"/>
    <p:sldId id="318" r:id="rId10"/>
    <p:sldId id="319" r:id="rId11"/>
    <p:sldId id="320" r:id="rId12"/>
    <p:sldId id="313" r:id="rId13"/>
    <p:sldId id="321" r:id="rId14"/>
    <p:sldId id="299" r:id="rId15"/>
    <p:sldId id="305" r:id="rId16"/>
    <p:sldId id="263" r:id="rId17"/>
    <p:sldId id="270" r:id="rId18"/>
    <p:sldId id="279" r:id="rId19"/>
    <p:sldId id="280"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UTM Avo" panose="02040603050506020204" pitchFamily="18" charset="0"/>
      <p:regular r:id="rId28"/>
      <p:bold r:id="rId29"/>
      <p:italic r:id="rId30"/>
      <p:boldItalic r:id="rId31"/>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714" y="108"/>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để</a:t>
            </a:r>
            <a:r>
              <a:rPr lang="en-US" dirty="0"/>
              <a:t> </a:t>
            </a:r>
            <a:r>
              <a:rPr lang="en-US" dirty="0" err="1"/>
              <a:t>hiên</a:t>
            </a:r>
            <a:r>
              <a:rPr lang="en-US" dirty="0"/>
              <a:t> </a:t>
            </a:r>
            <a:r>
              <a:rPr lang="en-US" dirty="0" err="1"/>
              <a:t>câu</a:t>
            </a:r>
            <a:r>
              <a:rPr lang="en-US" dirty="0"/>
              <a:t> </a:t>
            </a:r>
            <a:r>
              <a:rPr lang="en-US" dirty="0" err="1"/>
              <a:t>hỏi</a:t>
            </a:r>
            <a:endParaRPr lang="en-US" dirty="0"/>
          </a:p>
          <a:p>
            <a:r>
              <a:rPr lang="en-US" dirty="0"/>
              <a:t>Click </a:t>
            </a:r>
            <a:r>
              <a:rPr lang="en-US" dirty="0" err="1"/>
              <a:t>thêm</a:t>
            </a:r>
            <a:r>
              <a:rPr lang="en-US" dirty="0"/>
              <a:t> 1 </a:t>
            </a:r>
            <a:r>
              <a:rPr lang="en-US" dirty="0" err="1"/>
              <a:t>lần</a:t>
            </a:r>
            <a:r>
              <a:rPr lang="en-US" dirty="0"/>
              <a:t> </a:t>
            </a:r>
            <a:r>
              <a:rPr lang="en-US" dirty="0" err="1"/>
              <a:t>để</a:t>
            </a:r>
            <a:r>
              <a:rPr lang="en-US" dirty="0"/>
              <a:t> </a:t>
            </a:r>
            <a:r>
              <a:rPr lang="en-US" dirty="0" err="1"/>
              <a:t>chuyển</a:t>
            </a:r>
            <a:r>
              <a:rPr lang="en-US" dirty="0"/>
              <a:t> sang slide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10</a:t>
            </a:fld>
            <a:endParaRPr lang="en-US"/>
          </a:p>
        </p:txBody>
      </p:sp>
    </p:spTree>
    <p:extLst>
      <p:ext uri="{BB962C8B-B14F-4D97-AF65-F5344CB8AC3E}">
        <p14:creationId xmlns:p14="http://schemas.microsoft.com/office/powerpoint/2010/main" val="2651897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vao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tiếp</a:t>
            </a:r>
            <a:r>
              <a:rPr lang="en-US" dirty="0"/>
              <a:t> </a:t>
            </a:r>
            <a:r>
              <a:rPr lang="en-US" dirty="0" err="1"/>
              <a:t>tục</a:t>
            </a:r>
            <a:r>
              <a:rPr lang="en-US" dirty="0"/>
              <a:t>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11</a:t>
            </a:fld>
            <a:endParaRPr lang="en-US"/>
          </a:p>
        </p:txBody>
      </p:sp>
    </p:spTree>
    <p:extLst>
      <p:ext uri="{BB962C8B-B14F-4D97-AF65-F5344CB8AC3E}">
        <p14:creationId xmlns:p14="http://schemas.microsoft.com/office/powerpoint/2010/main" val="213580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31079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90099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4957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88934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11402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40213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158870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14278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2252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1978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0886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977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087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6008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906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608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22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498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939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5955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3691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361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10/27/2023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81588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352949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ieng-viet-4-tap-1/1/385/61/" TargetMode="External"/><Relationship Id="rId2" Type="http://schemas.openxmlformats.org/officeDocument/2006/relationships/image" Target="../media/image27.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hyperlink" Target="https://hoc10.vn/doc-sach/tieng-viet-4-tap-1/1/385/60/" TargetMode="External"/><Relationship Id="rId2" Type="http://schemas.openxmlformats.org/officeDocument/2006/relationships/image" Target="../media/image29.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6.jpg"/><Relationship Id="rId1" Type="http://schemas.openxmlformats.org/officeDocument/2006/relationships/slideLayout" Target="../slideLayouts/slideLayout1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60/" TargetMode="External"/><Relationship Id="rId2" Type="http://schemas.openxmlformats.org/officeDocument/2006/relationships/image" Target="../media/image2.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60/" TargetMode="External"/><Relationship Id="rId2" Type="http://schemas.openxmlformats.org/officeDocument/2006/relationships/image" Target="../media/image7.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9.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29.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29.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29.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521891" y="1376977"/>
            <a:ext cx="13235781" cy="34702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8</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48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Luyện</a:t>
            </a:r>
            <a:r>
              <a:rPr kumimoji="0" lang="en-US" sz="48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8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từ</a:t>
            </a:r>
            <a:r>
              <a:rPr kumimoji="0" lang="en-US" sz="48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8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và</a:t>
            </a:r>
            <a:r>
              <a:rPr kumimoji="0" lang="en-US" sz="48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8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câu</a:t>
            </a:r>
            <a:r>
              <a:rPr kumimoji="0" lang="en-US" sz="48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vi-VN" sz="4800" b="1" kern="0" dirty="0">
                <a:solidFill>
                  <a:srgbClr val="FF0000"/>
                </a:solidFill>
                <a:latin typeface="UTM Avo" panose="02040603050506020204" pitchFamily="18" charset="0"/>
              </a:rPr>
              <a:t>Mở rộng vốn từ: Sách và thư viện</a:t>
            </a:r>
            <a:endParaRPr kumimoji="0" lang="en-US" sz="48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30" name="Picture 6" descr="Cinderella's Ruined Dress From Head To Toe PNG by QuantumInnovator on  DeviantArt">
            <a:extLst>
              <a:ext uri="{FF2B5EF4-FFF2-40B4-BE49-F238E27FC236}">
                <a16:creationId xmlns:a16="http://schemas.microsoft.com/office/drawing/2014/main" id="{E407EA91-519C-6648-974D-1E206F906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428367" y="2946402"/>
            <a:ext cx="1662429" cy="39115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58BE0CF-71E3-799A-02AD-34022A678987}"/>
              </a:ext>
            </a:extLst>
          </p:cNvPr>
          <p:cNvSpPr/>
          <p:nvPr/>
        </p:nvSpPr>
        <p:spPr>
          <a:xfrm>
            <a:off x="1756617" y="1118478"/>
            <a:ext cx="9666515" cy="134982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UTM Avo" panose="02040603050506020204" pitchFamily="18" charset="0"/>
              </a:rPr>
              <a:t>Xếp</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các</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từ</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ngữ</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sau</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vào</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nhóm</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thích</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hợp</a:t>
            </a:r>
            <a:r>
              <a:rPr lang="en-US" sz="2000" b="1" dirty="0">
                <a:solidFill>
                  <a:schemeClr val="tx1"/>
                </a:solidFill>
                <a:latin typeface="UTM Avo" panose="02040603050506020204" pitchFamily="18" charset="0"/>
              </a:rPr>
              <a:t>:</a:t>
            </a:r>
          </a:p>
          <a:p>
            <a:pPr algn="ctr"/>
            <a:r>
              <a:rPr lang="vi-VN" sz="2000" i="1" dirty="0">
                <a:solidFill>
                  <a:schemeClr val="tx1"/>
                </a:solidFill>
                <a:latin typeface="UTM Avo" panose="02040603050506020204" pitchFamily="18" charset="0"/>
              </a:rPr>
              <a:t>hay, thú vị, đọc sách, mượn sách, trưng bày sách, giới thiệu sách, hấp dẫn, bảo quản sách, phân loại sách, trả sách, bổ ích, cho mượn sách</a:t>
            </a:r>
            <a:r>
              <a:rPr lang="en-US" sz="2000" i="1" dirty="0">
                <a:solidFill>
                  <a:schemeClr val="tx1"/>
                </a:solidFill>
                <a:latin typeface="UTM Avo" panose="02040603050506020204" pitchFamily="18" charset="0"/>
              </a:rPr>
              <a:t> </a:t>
            </a:r>
          </a:p>
        </p:txBody>
      </p:sp>
      <p:sp>
        <p:nvSpPr>
          <p:cNvPr id="21" name="Rectangle: Rounded Corners 20">
            <a:extLst>
              <a:ext uri="{FF2B5EF4-FFF2-40B4-BE49-F238E27FC236}">
                <a16:creationId xmlns:a16="http://schemas.microsoft.com/office/drawing/2014/main" id="{BBB2C88E-0BBA-3151-861C-ACA849C72814}"/>
              </a:ext>
            </a:extLst>
          </p:cNvPr>
          <p:cNvSpPr/>
          <p:nvPr/>
        </p:nvSpPr>
        <p:spPr>
          <a:xfrm>
            <a:off x="2309672" y="2604755"/>
            <a:ext cx="3992168" cy="644254"/>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dirty="0">
                <a:solidFill>
                  <a:schemeClr val="tx1"/>
                </a:solidFill>
                <a:latin typeface="UTM Avo" panose="02040603050506020204" pitchFamily="18" charset="0"/>
              </a:rPr>
              <a:t>Hoạt động của thư viện</a:t>
            </a:r>
          </a:p>
        </p:txBody>
      </p:sp>
      <p:sp>
        <p:nvSpPr>
          <p:cNvPr id="22" name="Rectangle: Rounded Corners 21">
            <a:extLst>
              <a:ext uri="{FF2B5EF4-FFF2-40B4-BE49-F238E27FC236}">
                <a16:creationId xmlns:a16="http://schemas.microsoft.com/office/drawing/2014/main" id="{FBD12967-8A4E-DBEF-E311-AC73C6FA4276}"/>
              </a:ext>
            </a:extLst>
          </p:cNvPr>
          <p:cNvSpPr/>
          <p:nvPr/>
        </p:nvSpPr>
        <p:spPr>
          <a:xfrm>
            <a:off x="6784627" y="2607975"/>
            <a:ext cx="3992168" cy="644254"/>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dirty="0">
                <a:solidFill>
                  <a:schemeClr val="tx1"/>
                </a:solidFill>
                <a:latin typeface="UTM Avo" panose="02040603050506020204" pitchFamily="18" charset="0"/>
              </a:rPr>
              <a:t>Hoạt động của em ở thư viện</a:t>
            </a:r>
          </a:p>
        </p:txBody>
      </p:sp>
      <p:sp>
        <p:nvSpPr>
          <p:cNvPr id="23" name="Rectangle: Rounded Corners 22">
            <a:extLst>
              <a:ext uri="{FF2B5EF4-FFF2-40B4-BE49-F238E27FC236}">
                <a16:creationId xmlns:a16="http://schemas.microsoft.com/office/drawing/2014/main" id="{CF414E3F-BD89-D4A8-F834-081C688355AF}"/>
              </a:ext>
            </a:extLst>
          </p:cNvPr>
          <p:cNvSpPr/>
          <p:nvPr/>
        </p:nvSpPr>
        <p:spPr>
          <a:xfrm>
            <a:off x="4523185" y="3429000"/>
            <a:ext cx="3992168" cy="644254"/>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a:solidFill>
                  <a:schemeClr val="tx1"/>
                </a:solidFill>
                <a:latin typeface="UTM Avo" panose="02040603050506020204" pitchFamily="18" charset="0"/>
              </a:rPr>
              <a:t>Nhận xét của em về sách</a:t>
            </a:r>
            <a:endParaRPr lang="pt-BR" dirty="0" err="1">
              <a:solidFill>
                <a:schemeClr val="tx1"/>
              </a:solidFill>
              <a:latin typeface="UTM Avo" panose="02040603050506020204" pitchFamily="18" charset="0"/>
            </a:endParaRPr>
          </a:p>
        </p:txBody>
      </p:sp>
      <p:sp>
        <p:nvSpPr>
          <p:cNvPr id="25" name="Speech Bubble: Rectangle with Corners Rounded 24">
            <a:extLst>
              <a:ext uri="{FF2B5EF4-FFF2-40B4-BE49-F238E27FC236}">
                <a16:creationId xmlns:a16="http://schemas.microsoft.com/office/drawing/2014/main" id="{C65898D8-3625-A464-F5FD-BB19C6F28F9F}"/>
              </a:ext>
            </a:extLst>
          </p:cNvPr>
          <p:cNvSpPr/>
          <p:nvPr/>
        </p:nvSpPr>
        <p:spPr>
          <a:xfrm>
            <a:off x="-10986" y="3385457"/>
            <a:ext cx="2470907" cy="887369"/>
          </a:xfrm>
          <a:prstGeom prst="wedgeRoundRectCallout">
            <a:avLst>
              <a:gd name="adj1" fmla="val -9543"/>
              <a:gd name="adj2" fmla="val 92454"/>
              <a:gd name="adj3" fmla="val 16667"/>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UTM Avo" panose="02040603050506020204" pitchFamily="18" charset="0"/>
              </a:rPr>
              <a:t>Trả</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lời</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câu</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hỏi</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để</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giúp</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bà</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tiên</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biến</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ra</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chiếc</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váy</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cho</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Lọ</a:t>
            </a:r>
            <a:r>
              <a:rPr lang="en-US" sz="1600" dirty="0">
                <a:solidFill>
                  <a:schemeClr val="tx1"/>
                </a:solidFill>
                <a:latin typeface="UTM Avo" panose="02040603050506020204" pitchFamily="18" charset="0"/>
              </a:rPr>
              <a:t> Lem </a:t>
            </a:r>
            <a:r>
              <a:rPr lang="en-US" sz="1600" dirty="0" err="1">
                <a:solidFill>
                  <a:schemeClr val="tx1"/>
                </a:solidFill>
                <a:latin typeface="UTM Avo" panose="02040603050506020204" pitchFamily="18" charset="0"/>
              </a:rPr>
              <a:t>nhé</a:t>
            </a:r>
            <a:r>
              <a:rPr lang="en-US" sz="1600" dirty="0">
                <a:solidFill>
                  <a:schemeClr val="tx1"/>
                </a:solidFill>
                <a:latin typeface="UTM Avo" panose="02040603050506020204" pitchFamily="18" charset="0"/>
              </a:rPr>
              <a:t>!</a:t>
            </a:r>
          </a:p>
        </p:txBody>
      </p:sp>
      <p:pic>
        <p:nvPicPr>
          <p:cNvPr id="5" name="Picture 4">
            <a:extLst>
              <a:ext uri="{FF2B5EF4-FFF2-40B4-BE49-F238E27FC236}">
                <a16:creationId xmlns:a16="http://schemas.microsoft.com/office/drawing/2014/main" id="{04162C98-12DA-1E5C-87F6-BAA6AD2AE6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44" y="3619318"/>
            <a:ext cx="3238682" cy="3238682"/>
          </a:xfrm>
          <a:prstGeom prst="rect">
            <a:avLst/>
          </a:prstGeom>
        </p:spPr>
      </p:pic>
      <p:sp>
        <p:nvSpPr>
          <p:cNvPr id="26" name="TextBox 25">
            <a:extLst>
              <a:ext uri="{FF2B5EF4-FFF2-40B4-BE49-F238E27FC236}">
                <a16:creationId xmlns:a16="http://schemas.microsoft.com/office/drawing/2014/main" id="{4063445D-758A-F119-BA74-ED0CA521EDBB}"/>
              </a:ext>
            </a:extLst>
          </p:cNvPr>
          <p:cNvSpPr txBox="1"/>
          <p:nvPr/>
        </p:nvSpPr>
        <p:spPr>
          <a:xfrm>
            <a:off x="4148191" y="242818"/>
            <a:ext cx="3895618" cy="584775"/>
          </a:xfrm>
          <a:prstGeom prst="rect">
            <a:avLst/>
          </a:prstGeom>
          <a:noFill/>
        </p:spPr>
        <p:txBody>
          <a:bodyPr wrap="none" rtlCol="0">
            <a:spAutoFit/>
          </a:bodyPr>
          <a:lstStyle/>
          <a:p>
            <a:r>
              <a:rPr lang="en-US" sz="3200" b="1" dirty="0">
                <a:solidFill>
                  <a:schemeClr val="bg1"/>
                </a:solidFill>
                <a:latin typeface="UTM Avo" panose="02040603050506020204" pitchFamily="18" charset="0"/>
              </a:rPr>
              <a:t>LỌ LEM BIẾN HÌNH</a:t>
            </a:r>
          </a:p>
        </p:txBody>
      </p:sp>
    </p:spTree>
    <p:extLst>
      <p:ext uri="{BB962C8B-B14F-4D97-AF65-F5344CB8AC3E}">
        <p14:creationId xmlns:p14="http://schemas.microsoft.com/office/powerpoint/2010/main" val="190876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750"/>
                                        <p:tgtEl>
                                          <p:spTgt spid="2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750"/>
                                        <p:tgtEl>
                                          <p:spTgt spid="22"/>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heel(1)">
                                      <p:cBhvr>
                                        <p:cTn id="25"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5"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297B6B0-1973-4304-E38D-6D1429676BB4}"/>
              </a:ext>
            </a:extLst>
          </p:cNvPr>
          <p:cNvSpPr txBox="1"/>
          <p:nvPr/>
        </p:nvSpPr>
        <p:spPr>
          <a:xfrm>
            <a:off x="4148191" y="242818"/>
            <a:ext cx="3895618" cy="584775"/>
          </a:xfrm>
          <a:prstGeom prst="rect">
            <a:avLst/>
          </a:prstGeom>
          <a:noFill/>
        </p:spPr>
        <p:txBody>
          <a:bodyPr wrap="none" rtlCol="0">
            <a:spAutoFit/>
          </a:bodyPr>
          <a:lstStyle/>
          <a:p>
            <a:r>
              <a:rPr lang="en-US" sz="3200" b="1" dirty="0">
                <a:solidFill>
                  <a:schemeClr val="bg1"/>
                </a:solidFill>
                <a:latin typeface="UTM Avo" panose="02040603050506020204" pitchFamily="18" charset="0"/>
              </a:rPr>
              <a:t>LỌ LEM BIẾN HÌNH</a:t>
            </a:r>
          </a:p>
        </p:txBody>
      </p:sp>
      <p:sp>
        <p:nvSpPr>
          <p:cNvPr id="25" name="Speech Bubble: Rectangle with Corners Rounded 24">
            <a:extLst>
              <a:ext uri="{FF2B5EF4-FFF2-40B4-BE49-F238E27FC236}">
                <a16:creationId xmlns:a16="http://schemas.microsoft.com/office/drawing/2014/main" id="{C65898D8-3625-A464-F5FD-BB19C6F28F9F}"/>
              </a:ext>
            </a:extLst>
          </p:cNvPr>
          <p:cNvSpPr/>
          <p:nvPr/>
        </p:nvSpPr>
        <p:spPr>
          <a:xfrm>
            <a:off x="60582" y="3249009"/>
            <a:ext cx="1852752" cy="887369"/>
          </a:xfrm>
          <a:prstGeom prst="wedgeRoundRectCallout">
            <a:avLst>
              <a:gd name="adj1" fmla="val -9543"/>
              <a:gd name="adj2" fmla="val 92454"/>
              <a:gd name="adj3" fmla="val 16667"/>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UTM Avo" panose="02040603050506020204" pitchFamily="18" charset="0"/>
              </a:rPr>
              <a:t>Giỏi</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quá</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Chúc</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mừng</a:t>
            </a:r>
            <a:r>
              <a:rPr lang="en-US" sz="1600" dirty="0">
                <a:solidFill>
                  <a:schemeClr val="tx1"/>
                </a:solidFill>
                <a:latin typeface="UTM Avo" panose="02040603050506020204" pitchFamily="18" charset="0"/>
              </a:rPr>
              <a:t> </a:t>
            </a:r>
            <a:r>
              <a:rPr lang="en-US" sz="1600" dirty="0" err="1">
                <a:solidFill>
                  <a:schemeClr val="tx1"/>
                </a:solidFill>
                <a:latin typeface="UTM Avo" panose="02040603050506020204" pitchFamily="18" charset="0"/>
              </a:rPr>
              <a:t>em</a:t>
            </a:r>
            <a:endParaRPr lang="en-US" sz="1600" dirty="0">
              <a:solidFill>
                <a:schemeClr val="tx1"/>
              </a:solidFill>
              <a:latin typeface="UTM Avo" panose="02040603050506020204" pitchFamily="18" charset="0"/>
            </a:endParaRPr>
          </a:p>
        </p:txBody>
      </p:sp>
      <p:sp>
        <p:nvSpPr>
          <p:cNvPr id="2" name="TextBox 4">
            <a:extLst>
              <a:ext uri="{FF2B5EF4-FFF2-40B4-BE49-F238E27FC236}">
                <a16:creationId xmlns:a16="http://schemas.microsoft.com/office/drawing/2014/main" id="{5D1A51E1-FF91-C613-4C73-40CD8B0A2FF7}"/>
              </a:ext>
            </a:extLst>
          </p:cNvPr>
          <p:cNvSpPr txBox="1"/>
          <p:nvPr/>
        </p:nvSpPr>
        <p:spPr>
          <a:xfrm>
            <a:off x="4262320" y="950106"/>
            <a:ext cx="3667360" cy="482055"/>
          </a:xfrm>
          <a:prstGeom prst="rect">
            <a:avLst/>
          </a:prstGeom>
        </p:spPr>
        <p:txBody>
          <a:bodyPr wrap="square" lIns="0" tIns="0" rIns="0" bIns="0" rtlCol="0" anchor="t">
            <a:spAutoFit/>
          </a:bodyPr>
          <a:lstStyle/>
          <a:p>
            <a:pPr algn="ctr">
              <a:lnSpc>
                <a:spcPct val="150000"/>
              </a:lnSpc>
            </a:pPr>
            <a:r>
              <a:rPr lang="en-US" sz="2400" b="1" u="sng" dirty="0">
                <a:ln>
                  <a:solidFill>
                    <a:schemeClr val="bg1"/>
                  </a:solidFill>
                </a:ln>
                <a:solidFill>
                  <a:schemeClr val="accent1">
                    <a:lumMod val="75000"/>
                  </a:schemeClr>
                </a:solidFill>
                <a:effectLst/>
                <a:latin typeface="UTM Avo" panose="02040603050506020204" pitchFamily="18" charset="0"/>
                <a:ea typeface="Calibri" panose="020F0502020204030204" pitchFamily="34" charset="0"/>
                <a:cs typeface="Times New Roman" panose="02020603050405020304" pitchFamily="18" charset="0"/>
              </a:rPr>
              <a:t>ĐÁP ÁN</a:t>
            </a:r>
          </a:p>
        </p:txBody>
      </p:sp>
      <p:graphicFrame>
        <p:nvGraphicFramePr>
          <p:cNvPr id="3" name="Table 12">
            <a:extLst>
              <a:ext uri="{FF2B5EF4-FFF2-40B4-BE49-F238E27FC236}">
                <a16:creationId xmlns:a16="http://schemas.microsoft.com/office/drawing/2014/main" id="{D3D58D87-8E3A-2876-219B-C641F5D0A976}"/>
              </a:ext>
            </a:extLst>
          </p:cNvPr>
          <p:cNvGraphicFramePr>
            <a:graphicFrameLocks noGrp="1"/>
          </p:cNvGraphicFramePr>
          <p:nvPr>
            <p:extLst>
              <p:ext uri="{D42A27DB-BD31-4B8C-83A1-F6EECF244321}">
                <p14:modId xmlns:p14="http://schemas.microsoft.com/office/powerpoint/2010/main" val="3392648681"/>
              </p:ext>
            </p:extLst>
          </p:nvPr>
        </p:nvGraphicFramePr>
        <p:xfrm>
          <a:off x="2648609" y="1554675"/>
          <a:ext cx="6894782" cy="4545408"/>
        </p:xfrm>
        <a:graphic>
          <a:graphicData uri="http://schemas.openxmlformats.org/drawingml/2006/table">
            <a:tbl>
              <a:tblPr firstRow="1" bandRow="1">
                <a:tableStyleId>{93296810-A885-4BE3-A3E7-6D5BEEA58F35}</a:tableStyleId>
              </a:tblPr>
              <a:tblGrid>
                <a:gridCol w="1901868">
                  <a:extLst>
                    <a:ext uri="{9D8B030D-6E8A-4147-A177-3AD203B41FA5}">
                      <a16:colId xmlns:a16="http://schemas.microsoft.com/office/drawing/2014/main" val="3768009018"/>
                    </a:ext>
                  </a:extLst>
                </a:gridCol>
                <a:gridCol w="4992914">
                  <a:extLst>
                    <a:ext uri="{9D8B030D-6E8A-4147-A177-3AD203B41FA5}">
                      <a16:colId xmlns:a16="http://schemas.microsoft.com/office/drawing/2014/main" val="1141136830"/>
                    </a:ext>
                  </a:extLst>
                </a:gridCol>
              </a:tblGrid>
              <a:tr h="807606">
                <a:tc>
                  <a:txBody>
                    <a:bodyPr/>
                    <a:lstStyle/>
                    <a:p>
                      <a:pPr algn="ctr">
                        <a:lnSpc>
                          <a:spcPct val="150000"/>
                        </a:lnSpc>
                      </a:pPr>
                      <a:r>
                        <a:rPr lang="en-US" sz="2000" dirty="0" err="1">
                          <a:solidFill>
                            <a:schemeClr val="tx1"/>
                          </a:solidFill>
                          <a:latin typeface="UTM Avo" panose="02040603050506020204" pitchFamily="18" charset="0"/>
                        </a:rPr>
                        <a:t>Nhóm</a:t>
                      </a:r>
                      <a:endParaRPr lang="en-US" sz="2000" dirty="0">
                        <a:solidFill>
                          <a:schemeClr val="tx1"/>
                        </a:solidFill>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pPr>
                      <a:r>
                        <a:rPr lang="en-US" sz="2000" dirty="0" err="1">
                          <a:solidFill>
                            <a:schemeClr val="tx1"/>
                          </a:solidFill>
                          <a:latin typeface="UTM Avo" panose="02040603050506020204" pitchFamily="18" charset="0"/>
                        </a:rPr>
                        <a:t>Từ</a:t>
                      </a:r>
                      <a:r>
                        <a:rPr lang="en-US" sz="2000" dirty="0">
                          <a:solidFill>
                            <a:schemeClr val="tx1"/>
                          </a:solidFill>
                          <a:latin typeface="UTM Avo" panose="02040603050506020204" pitchFamily="18" charset="0"/>
                        </a:rPr>
                        <a:t> </a:t>
                      </a:r>
                      <a:r>
                        <a:rPr lang="en-US" sz="2000" dirty="0" err="1">
                          <a:solidFill>
                            <a:schemeClr val="tx1"/>
                          </a:solidFill>
                          <a:latin typeface="UTM Avo" panose="02040603050506020204" pitchFamily="18" charset="0"/>
                        </a:rPr>
                        <a:t>ngữ</a:t>
                      </a:r>
                      <a:endParaRPr lang="en-US" sz="2000" dirty="0">
                        <a:solidFill>
                          <a:schemeClr val="tx1"/>
                        </a:solidFill>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59373190"/>
                  </a:ext>
                </a:extLst>
              </a:tr>
              <a:tr h="87841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2000" dirty="0">
                          <a:solidFill>
                            <a:schemeClr val="tx1"/>
                          </a:solidFill>
                          <a:latin typeface="UTM Avo" panose="02040603050506020204" pitchFamily="18" charset="0"/>
                        </a:rPr>
                        <a:t>Hoạt </a:t>
                      </a:r>
                      <a:r>
                        <a:rPr lang="vi-VN" sz="2000" kern="1200" dirty="0">
                          <a:solidFill>
                            <a:schemeClr val="tx1"/>
                          </a:solidFill>
                          <a:latin typeface="UTM Avo" panose="02040603050506020204" pitchFamily="18" charset="0"/>
                          <a:ea typeface="+mn-ea"/>
                          <a:cs typeface="+mn-cs"/>
                        </a:rPr>
                        <a:t>động của thư </a:t>
                      </a:r>
                      <a:r>
                        <a:rPr lang="vi-VN" sz="2000" dirty="0">
                          <a:solidFill>
                            <a:schemeClr val="tx1"/>
                          </a:solidFill>
                          <a:latin typeface="UTM Avo" panose="02040603050506020204" pitchFamily="18" charset="0"/>
                        </a:rPr>
                        <a:t>viện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vi-VN" sz="2000" kern="1200" dirty="0">
                          <a:solidFill>
                            <a:schemeClr val="tx1"/>
                          </a:solidFill>
                          <a:latin typeface="UTM Avo" panose="02040603050506020204" pitchFamily="18" charset="0"/>
                          <a:ea typeface="+mn-ea"/>
                          <a:cs typeface="+mn-cs"/>
                        </a:rPr>
                        <a:t>trưng bày sách, giới thiệu sách, bảo quản sách, phân loại sách, cho mượn sách.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6900909"/>
                  </a:ext>
                </a:extLst>
              </a:tr>
              <a:tr h="969409">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2000" kern="1200" dirty="0">
                          <a:solidFill>
                            <a:schemeClr val="tx1"/>
                          </a:solidFill>
                          <a:latin typeface="UTM Avo" panose="02040603050506020204" pitchFamily="18" charset="0"/>
                          <a:ea typeface="+mn-ea"/>
                          <a:cs typeface="+mn-cs"/>
                        </a:rPr>
                        <a:t>Hoạt động của em ở </a:t>
                      </a:r>
                      <a:endParaRPr lang="en-US" sz="2000" kern="1200" dirty="0">
                        <a:solidFill>
                          <a:schemeClr val="tx1"/>
                        </a:solidFill>
                        <a:latin typeface="UTM Avo"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vi-VN" sz="2000" kern="1200" dirty="0">
                          <a:solidFill>
                            <a:schemeClr val="tx1"/>
                          </a:solidFill>
                          <a:latin typeface="UTM Avo" panose="02040603050506020204" pitchFamily="18" charset="0"/>
                          <a:ea typeface="+mn-ea"/>
                          <a:cs typeface="+mn-cs"/>
                        </a:rPr>
                        <a:t>thư viện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vi-VN" sz="2000" kern="1200" dirty="0">
                          <a:solidFill>
                            <a:schemeClr val="tx1"/>
                          </a:solidFill>
                          <a:latin typeface="UTM Avo" panose="02040603050506020204" pitchFamily="18" charset="0"/>
                          <a:ea typeface="+mn-ea"/>
                          <a:cs typeface="+mn-cs"/>
                        </a:rPr>
                        <a:t>đọc sách, mượn sách, trả sách.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8710686"/>
                  </a:ext>
                </a:extLst>
              </a:tr>
              <a:tr h="615469">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pt-BR" sz="2000" dirty="0">
                          <a:solidFill>
                            <a:schemeClr val="tx1"/>
                          </a:solidFill>
                          <a:latin typeface="UTM Avo" panose="02040603050506020204" pitchFamily="18" charset="0"/>
                        </a:rPr>
                        <a:t>Nhận xét của em về sách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000" kern="1200" dirty="0">
                          <a:solidFill>
                            <a:schemeClr val="tx1"/>
                          </a:solidFill>
                          <a:latin typeface="UTM Avo" panose="02040603050506020204" pitchFamily="18" charset="0"/>
                          <a:ea typeface="+mn-ea"/>
                          <a:cs typeface="+mn-cs"/>
                        </a:rPr>
                        <a:t>hay, </a:t>
                      </a:r>
                      <a:r>
                        <a:rPr lang="en-US" sz="2000" kern="1200" dirty="0" err="1">
                          <a:solidFill>
                            <a:schemeClr val="tx1"/>
                          </a:solidFill>
                          <a:latin typeface="UTM Avo" panose="02040603050506020204" pitchFamily="18" charset="0"/>
                          <a:ea typeface="+mn-ea"/>
                          <a:cs typeface="+mn-cs"/>
                        </a:rPr>
                        <a:t>thú</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vị</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hấp</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dẫn</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bổ</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ích</a:t>
                      </a:r>
                      <a:r>
                        <a:rPr lang="en-US" sz="2000" kern="1200" dirty="0">
                          <a:solidFill>
                            <a:schemeClr val="tx1"/>
                          </a:solidFill>
                          <a:latin typeface="UTM Avo" panose="02040603050506020204" pitchFamily="18" charset="0"/>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8292029"/>
                  </a:ext>
                </a:extLst>
              </a:tr>
            </a:tbl>
          </a:graphicData>
        </a:graphic>
      </p:graphicFrame>
      <p:pic>
        <p:nvPicPr>
          <p:cNvPr id="4" name="Picture 3">
            <a:extLst>
              <a:ext uri="{FF2B5EF4-FFF2-40B4-BE49-F238E27FC236}">
                <a16:creationId xmlns:a16="http://schemas.microsoft.com/office/drawing/2014/main" id="{3604874F-CFD9-5A1A-A83B-2246E3B62A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610" y="3429000"/>
            <a:ext cx="3238682" cy="3238682"/>
          </a:xfrm>
          <a:prstGeom prst="rect">
            <a:avLst/>
          </a:prstGeom>
        </p:spPr>
      </p:pic>
      <p:pic>
        <p:nvPicPr>
          <p:cNvPr id="2050" name="Picture 2" descr="Cinderella - PNG - Instant Digital Download – kindaedesigns">
            <a:extLst>
              <a:ext uri="{FF2B5EF4-FFF2-40B4-BE49-F238E27FC236}">
                <a16:creationId xmlns:a16="http://schemas.microsoft.com/office/drawing/2014/main" id="{1EF3E58E-4016-0B5A-9557-8155D19865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7866" y="2364294"/>
            <a:ext cx="3238682" cy="4462872"/>
          </a:xfrm>
          <a:prstGeom prst="rect">
            <a:avLst/>
          </a:prstGeom>
          <a:noFill/>
          <a:extLst>
            <a:ext uri="{909E8E84-426E-40DD-AFC4-6F175D3DCCD1}">
              <a14:hiddenFill xmlns:a14="http://schemas.microsoft.com/office/drawing/2010/main">
                <a:solidFill>
                  <a:srgbClr val="FFFFFF"/>
                </a:solidFill>
              </a14:hiddenFill>
            </a:ext>
          </a:extLst>
        </p:spPr>
      </p:pic>
      <p:pic>
        <p:nvPicPr>
          <p:cNvPr id="7" name="Tinkle sound effect">
            <a:hlinkClick r:id="" action="ppaction://media"/>
            <a:extLst>
              <a:ext uri="{FF2B5EF4-FFF2-40B4-BE49-F238E27FC236}">
                <a16:creationId xmlns:a16="http://schemas.microsoft.com/office/drawing/2014/main" id="{3F37F4A5-33A4-1206-A3A0-BACFD330E8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31748" y="5250543"/>
            <a:ext cx="609600" cy="609600"/>
          </a:xfrm>
          <a:prstGeom prst="rect">
            <a:avLst/>
          </a:prstGeom>
        </p:spPr>
      </p:pic>
    </p:spTree>
    <p:extLst>
      <p:ext uri="{BB962C8B-B14F-4D97-AF65-F5344CB8AC3E}">
        <p14:creationId xmlns:p14="http://schemas.microsoft.com/office/powerpoint/2010/main" val="50282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900"/>
                                        <p:tgtEl>
                                          <p:spTgt spid="2050"/>
                                        </p:tgtEl>
                                      </p:cBhvr>
                                    </p:animEffect>
                                  </p:childTnLst>
                                </p:cTn>
                              </p:par>
                              <p:par>
                                <p:cTn id="11" presetID="1" presetClass="mediacall" presetSubtype="0" fill="hold" nodeType="withEffect">
                                  <p:stCondLst>
                                    <p:cond delay="0"/>
                                  </p:stCondLst>
                                  <p:childTnLst>
                                    <p:cmd type="call" cmd="playFrom(0.0)">
                                      <p:cBhvr>
                                        <p:cTn id="12" dur="10866" fill="hold"/>
                                        <p:tgtEl>
                                          <p:spTgt spid="7"/>
                                        </p:tgtEl>
                                      </p:cBhvr>
                                    </p:cmd>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D1EBB1-0D65-1D7A-4E34-2107CDDC07CA}"/>
              </a:ext>
            </a:extLst>
          </p:cNvPr>
          <p:cNvGrpSpPr/>
          <p:nvPr/>
        </p:nvGrpSpPr>
        <p:grpSpPr>
          <a:xfrm>
            <a:off x="10866032" y="746200"/>
            <a:ext cx="1216041" cy="1432566"/>
            <a:chOff x="930253" y="1555705"/>
            <a:chExt cx="1279160" cy="1432566"/>
          </a:xfrm>
        </p:grpSpPr>
        <p:pic>
          <p:nvPicPr>
            <p:cNvPr id="4" name="Picture 3">
              <a:hlinkClick r:id="rId3"/>
              <a:extLst>
                <a:ext uri="{FF2B5EF4-FFF2-40B4-BE49-F238E27FC236}">
                  <a16:creationId xmlns:a16="http://schemas.microsoft.com/office/drawing/2014/main" id="{57615ABA-9E20-22A3-121B-DAB272E67F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5" name="TextBox 4">
              <a:extLst>
                <a:ext uri="{FF2B5EF4-FFF2-40B4-BE49-F238E27FC236}">
                  <a16:creationId xmlns:a16="http://schemas.microsoft.com/office/drawing/2014/main" id="{A99C0A88-292F-8745-C918-B603BBB29B13}"/>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59398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86234D-1538-98EE-0B07-D2BD1FA62D61}"/>
              </a:ext>
            </a:extLst>
          </p:cNvPr>
          <p:cNvSpPr/>
          <p:nvPr/>
        </p:nvSpPr>
        <p:spPr>
          <a:xfrm>
            <a:off x="0" y="4972050"/>
            <a:ext cx="12192000" cy="1866198"/>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9">
            <a:extLst>
              <a:ext uri="{FF2B5EF4-FFF2-40B4-BE49-F238E27FC236}">
                <a16:creationId xmlns:a16="http://schemas.microsoft.com/office/drawing/2014/main" id="{DFF039DF-4CDB-462B-F3C5-D4AF995517E0}"/>
              </a:ext>
            </a:extLst>
          </p:cNvPr>
          <p:cNvSpPr txBox="1"/>
          <p:nvPr/>
        </p:nvSpPr>
        <p:spPr>
          <a:xfrm>
            <a:off x="858487" y="1845182"/>
            <a:ext cx="10475021" cy="953453"/>
          </a:xfrm>
          <a:prstGeom prst="roundRect">
            <a:avLst/>
          </a:prstGeom>
          <a:solidFill>
            <a:schemeClr val="accent6">
              <a:lumMod val="20000"/>
              <a:lumOff val="80000"/>
            </a:schemeClr>
          </a:solidFill>
        </p:spPr>
        <p:txBody>
          <a:bodyPr wrap="square" lIns="0" tIns="0" rIns="0" bIns="0" rtlCol="0" anchor="t">
            <a:spAutoFit/>
          </a:bodyPr>
          <a:lstStyle/>
          <a:p>
            <a:pPr algn="ctr"/>
            <a:r>
              <a:rPr lang="vi-VN" sz="2800" b="1" dirty="0">
                <a:latin typeface="UTM Avo" panose="02040603050506020204" pitchFamily="18" charset="0"/>
              </a:rPr>
              <a:t>Viết một đoạn văn ngắn (4 – 5 câu) kể chuyện em đến đọc sách (hoặc mu</a:t>
            </a:r>
            <a:r>
              <a:rPr lang="en-US" sz="2800" b="1" dirty="0">
                <a:latin typeface="UTM Avo" panose="02040603050506020204" pitchFamily="18" charset="0"/>
              </a:rPr>
              <a:t>ợ</a:t>
            </a:r>
            <a:r>
              <a:rPr lang="vi-VN" sz="2800" b="1" dirty="0">
                <a:latin typeface="UTM Avo" panose="02040603050506020204" pitchFamily="18" charset="0"/>
              </a:rPr>
              <a:t>n sách, trả sách) ở thư viện.</a:t>
            </a:r>
          </a:p>
        </p:txBody>
      </p:sp>
      <p:sp>
        <p:nvSpPr>
          <p:cNvPr id="6" name="TextBox 12">
            <a:extLst>
              <a:ext uri="{FF2B5EF4-FFF2-40B4-BE49-F238E27FC236}">
                <a16:creationId xmlns:a16="http://schemas.microsoft.com/office/drawing/2014/main" id="{3A25B4DA-DF39-89C6-4165-9C3E9815C8F1}"/>
              </a:ext>
            </a:extLst>
          </p:cNvPr>
          <p:cNvSpPr txBox="1"/>
          <p:nvPr/>
        </p:nvSpPr>
        <p:spPr>
          <a:xfrm>
            <a:off x="367179" y="2914651"/>
            <a:ext cx="11457639" cy="3807581"/>
          </a:xfrm>
          <a:prstGeom prst="rect">
            <a:avLst/>
          </a:prstGeom>
        </p:spPr>
        <p:txBody>
          <a:bodyPr wrap="square" lIns="0" tIns="0" rIns="0" bIns="0" rtlCol="0" anchor="t">
            <a:spAutoFit/>
          </a:bodyPr>
          <a:lstStyle/>
          <a:p>
            <a:pPr algn="just">
              <a:lnSpc>
                <a:spcPct val="150000"/>
              </a:lnSpc>
            </a:pPr>
            <a:r>
              <a:rPr lang="vi-VN" sz="2400" b="1" dirty="0">
                <a:latin typeface="UTM Avo" panose="02040603050506020204" pitchFamily="18" charset="0"/>
              </a:rPr>
              <a:t>Gợi ý:</a:t>
            </a:r>
          </a:p>
          <a:p>
            <a:pPr algn="just">
              <a:lnSpc>
                <a:spcPct val="150000"/>
              </a:lnSpc>
            </a:pPr>
            <a:r>
              <a:rPr lang="en-US" sz="2400" dirty="0">
                <a:latin typeface="UTM Avo" panose="02040603050506020204" pitchFamily="18" charset="0"/>
              </a:rPr>
              <a:t>	</a:t>
            </a:r>
            <a:r>
              <a:rPr lang="vi-VN" sz="2400" dirty="0">
                <a:latin typeface="UTM Avo" panose="02040603050506020204" pitchFamily="18" charset="0"/>
              </a:rPr>
              <a:t>Vào chủ nhật tuần trước, em đã được chị gái đưa đến tham quan và làm thẻ thành viên ở thư viện tỉnh. Nơi đây được b</a:t>
            </a:r>
            <a:r>
              <a:rPr lang="en-US" sz="2400">
                <a:latin typeface="UTM Avo" panose="02040603050506020204" pitchFamily="18" charset="0"/>
              </a:rPr>
              <a:t>à</a:t>
            </a:r>
            <a:r>
              <a:rPr lang="vi-VN" sz="2400">
                <a:latin typeface="UTM Avo" panose="02040603050506020204" pitchFamily="18" charset="0"/>
              </a:rPr>
              <a:t>y </a:t>
            </a:r>
            <a:r>
              <a:rPr lang="vi-VN" sz="2400" dirty="0">
                <a:latin typeface="UTM Avo" panose="02040603050506020204" pitchFamily="18" charset="0"/>
              </a:rPr>
              <a:t>trí rất gọn gàng và ngăn nắp, những cuốn sách, truyện được phân ra theo từng chủ đề và thể loại khác nhau. Sau khi đã chọn được sách và truyện mình cần, em và chị gái đã mang ra chỗ cô thủ thư để đăng kí mượn. Vậy là từ bây giờ, em sẽ tha hồ được đọc những cuốn truyện mà mình yêu thích. </a:t>
            </a:r>
          </a:p>
        </p:txBody>
      </p:sp>
    </p:spTree>
    <p:extLst>
      <p:ext uri="{BB962C8B-B14F-4D97-AF65-F5344CB8AC3E}">
        <p14:creationId xmlns:p14="http://schemas.microsoft.com/office/powerpoint/2010/main" val="35244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4E6DCF3-0B5E-B005-03FB-698803C80EFB}"/>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32796A68-865B-6F93-C441-F425AFD024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2FDE32FA-0023-3610-4107-F9A0B4B76422}"/>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480A4D9-239B-B84D-57AE-2E72DE799C5B}"/>
              </a:ext>
            </a:extLst>
          </p:cNvPr>
          <p:cNvSpPr/>
          <p:nvPr/>
        </p:nvSpPr>
        <p:spPr>
          <a:xfrm>
            <a:off x="4305300" y="1104060"/>
            <a:ext cx="7233577" cy="2324940"/>
          </a:xfrm>
          <a:custGeom>
            <a:avLst/>
            <a:gdLst/>
            <a:ahLst/>
            <a:cxnLst/>
            <a:rect l="l" t="t" r="r" b="b"/>
            <a:pathLst>
              <a:path w="6912519" h="3793245">
                <a:moveTo>
                  <a:pt x="0" y="0"/>
                </a:moveTo>
                <a:lnTo>
                  <a:pt x="6912519" y="0"/>
                </a:lnTo>
                <a:lnTo>
                  <a:pt x="6912519" y="3793245"/>
                </a:lnTo>
                <a:lnTo>
                  <a:pt x="0" y="37932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b="1"/>
          </a:p>
        </p:txBody>
      </p:sp>
      <p:sp>
        <p:nvSpPr>
          <p:cNvPr id="6" name="Freeform 6">
            <a:extLst>
              <a:ext uri="{FF2B5EF4-FFF2-40B4-BE49-F238E27FC236}">
                <a16:creationId xmlns:a16="http://schemas.microsoft.com/office/drawing/2014/main" id="{A1F9FC78-3D23-91B5-4B2A-19DF855566BC}"/>
              </a:ext>
            </a:extLst>
          </p:cNvPr>
          <p:cNvSpPr/>
          <p:nvPr/>
        </p:nvSpPr>
        <p:spPr>
          <a:xfrm>
            <a:off x="1698081" y="2437560"/>
            <a:ext cx="2607219" cy="4420440"/>
          </a:xfrm>
          <a:custGeom>
            <a:avLst/>
            <a:gdLst/>
            <a:ahLst/>
            <a:cxnLst/>
            <a:rect l="l" t="t" r="r" b="b"/>
            <a:pathLst>
              <a:path w="5638022" h="8936347">
                <a:moveTo>
                  <a:pt x="0" y="0"/>
                </a:moveTo>
                <a:lnTo>
                  <a:pt x="5638022" y="0"/>
                </a:lnTo>
                <a:lnTo>
                  <a:pt x="5638022" y="8936347"/>
                </a:lnTo>
                <a:lnTo>
                  <a:pt x="0" y="89363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b="1"/>
          </a:p>
        </p:txBody>
      </p:sp>
      <p:sp>
        <p:nvSpPr>
          <p:cNvPr id="8" name="TextBox 9">
            <a:extLst>
              <a:ext uri="{FF2B5EF4-FFF2-40B4-BE49-F238E27FC236}">
                <a16:creationId xmlns:a16="http://schemas.microsoft.com/office/drawing/2014/main" id="{309324CE-ABAB-4DF8-BA59-9089EA5F7A9F}"/>
              </a:ext>
            </a:extLst>
          </p:cNvPr>
          <p:cNvSpPr txBox="1"/>
          <p:nvPr/>
        </p:nvSpPr>
        <p:spPr>
          <a:xfrm>
            <a:off x="5246961" y="1748504"/>
            <a:ext cx="6022343" cy="1036053"/>
          </a:xfrm>
          <a:prstGeom prst="rect">
            <a:avLst/>
          </a:prstGeom>
        </p:spPr>
        <p:txBody>
          <a:bodyPr wrap="square" lIns="0" tIns="0" rIns="0" bIns="0" rtlCol="0" anchor="t">
            <a:spAutoFit/>
          </a:bodyPr>
          <a:lstStyle/>
          <a:p>
            <a:pPr algn="ctr">
              <a:lnSpc>
                <a:spcPct val="150000"/>
              </a:lnSpc>
            </a:pPr>
            <a:r>
              <a:rPr lang="en-US" sz="2400" b="1" dirty="0" err="1">
                <a:solidFill>
                  <a:schemeClr val="bg1"/>
                </a:solidFill>
                <a:latin typeface="UTM Avo" panose="02040603050506020204" pitchFamily="18" charset="0"/>
              </a:rPr>
              <a:t>Chuẩn</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bị</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cho</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tiết</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học</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Góc</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sáng</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tạo</a:t>
            </a:r>
            <a:r>
              <a:rPr lang="en-US" sz="2400" b="1" dirty="0">
                <a:solidFill>
                  <a:schemeClr val="bg1"/>
                </a:solidFill>
                <a:latin typeface="UTM Avo" panose="02040603050506020204" pitchFamily="18" charset="0"/>
              </a:rPr>
              <a:t>: </a:t>
            </a:r>
            <a:r>
              <a:rPr lang="en-US" sz="2400" b="1" i="1" dirty="0" err="1">
                <a:solidFill>
                  <a:schemeClr val="bg1"/>
                </a:solidFill>
                <a:latin typeface="UTM Avo" panose="02040603050506020204" pitchFamily="18" charset="0"/>
              </a:rPr>
              <a:t>Ngày</a:t>
            </a:r>
            <a:r>
              <a:rPr lang="en-US" sz="2400" b="1" i="1" dirty="0">
                <a:solidFill>
                  <a:schemeClr val="bg1"/>
                </a:solidFill>
                <a:latin typeface="UTM Avo" panose="02040603050506020204" pitchFamily="18" charset="0"/>
              </a:rPr>
              <a:t> </a:t>
            </a:r>
            <a:r>
              <a:rPr lang="en-US" sz="2400" b="1" i="1" dirty="0" err="1">
                <a:solidFill>
                  <a:schemeClr val="bg1"/>
                </a:solidFill>
                <a:latin typeface="UTM Avo" panose="02040603050506020204" pitchFamily="18" charset="0"/>
              </a:rPr>
              <a:t>hội</a:t>
            </a:r>
            <a:r>
              <a:rPr lang="en-US" sz="2400" b="1" i="1" dirty="0">
                <a:solidFill>
                  <a:schemeClr val="bg1"/>
                </a:solidFill>
                <a:latin typeface="UTM Avo" panose="02040603050506020204" pitchFamily="18" charset="0"/>
              </a:rPr>
              <a:t> </a:t>
            </a:r>
            <a:r>
              <a:rPr lang="en-US" sz="2400" b="1" i="1" dirty="0" err="1">
                <a:solidFill>
                  <a:schemeClr val="bg1"/>
                </a:solidFill>
                <a:latin typeface="UTM Avo" panose="02040603050506020204" pitchFamily="18" charset="0"/>
              </a:rPr>
              <a:t>đọc</a:t>
            </a:r>
            <a:r>
              <a:rPr lang="en-US" sz="2400" b="1" i="1" dirty="0">
                <a:solidFill>
                  <a:schemeClr val="bg1"/>
                </a:solidFill>
                <a:latin typeface="UTM Avo" panose="02040603050506020204" pitchFamily="18" charset="0"/>
              </a:rPr>
              <a:t> </a:t>
            </a:r>
            <a:r>
              <a:rPr lang="en-US" sz="2400" b="1" i="1" dirty="0" err="1">
                <a:solidFill>
                  <a:schemeClr val="bg1"/>
                </a:solidFill>
                <a:latin typeface="UTM Avo" panose="02040603050506020204" pitchFamily="18" charset="0"/>
              </a:rPr>
              <a:t>sách</a:t>
            </a:r>
            <a:endParaRPr lang="en-US" sz="2400" b="1" i="1" dirty="0">
              <a:solidFill>
                <a:schemeClr val="bg1"/>
              </a:solidFill>
              <a:latin typeface="UTM Avo" panose="02040603050506020204" pitchFamily="18" charset="0"/>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D1F276-97A3-030E-70B1-4DE9035B33CD}"/>
              </a:ext>
            </a:extLst>
          </p:cNvPr>
          <p:cNvGrpSpPr/>
          <p:nvPr/>
        </p:nvGrpSpPr>
        <p:grpSpPr>
          <a:xfrm>
            <a:off x="10866032" y="746200"/>
            <a:ext cx="1216041" cy="1432566"/>
            <a:chOff x="930253" y="1555705"/>
            <a:chExt cx="1279160" cy="1432566"/>
          </a:xfrm>
        </p:grpSpPr>
        <p:pic>
          <p:nvPicPr>
            <p:cNvPr id="4" name="Picture 3">
              <a:hlinkClick r:id="rId3"/>
              <a:extLst>
                <a:ext uri="{FF2B5EF4-FFF2-40B4-BE49-F238E27FC236}">
                  <a16:creationId xmlns:a16="http://schemas.microsoft.com/office/drawing/2014/main" id="{E9878909-8FD8-47B2-C4EE-E8032E29B93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5" name="TextBox 4">
              <a:extLst>
                <a:ext uri="{FF2B5EF4-FFF2-40B4-BE49-F238E27FC236}">
                  <a16:creationId xmlns:a16="http://schemas.microsoft.com/office/drawing/2014/main" id="{5D2E16C5-9F98-53CE-4288-EEA46D7A87C5}"/>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747718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5B22B81D-7A88-694E-C63D-BA56D16FD08D}"/>
              </a:ext>
            </a:extLst>
          </p:cNvPr>
          <p:cNvSpPr/>
          <p:nvPr/>
        </p:nvSpPr>
        <p:spPr>
          <a:xfrm>
            <a:off x="432619" y="2714171"/>
            <a:ext cx="3461309" cy="3957666"/>
          </a:xfrm>
          <a:custGeom>
            <a:avLst/>
            <a:gdLst/>
            <a:ahLst/>
            <a:cxnLst/>
            <a:rect l="l" t="t" r="r" b="b"/>
            <a:pathLst>
              <a:path w="3598736" h="4114800">
                <a:moveTo>
                  <a:pt x="0" y="0"/>
                </a:moveTo>
                <a:lnTo>
                  <a:pt x="3598736" y="0"/>
                </a:lnTo>
                <a:lnTo>
                  <a:pt x="35987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400">
              <a:latin typeface="UTM Avo" panose="02040603050506020204" pitchFamily="18" charset="0"/>
            </a:endParaRPr>
          </a:p>
        </p:txBody>
      </p:sp>
      <p:grpSp>
        <p:nvGrpSpPr>
          <p:cNvPr id="5" name="Group 4">
            <a:extLst>
              <a:ext uri="{FF2B5EF4-FFF2-40B4-BE49-F238E27FC236}">
                <a16:creationId xmlns:a16="http://schemas.microsoft.com/office/drawing/2014/main" id="{1C9025A9-9F32-41E4-E95B-ED77A5411A98}"/>
              </a:ext>
            </a:extLst>
          </p:cNvPr>
          <p:cNvGrpSpPr/>
          <p:nvPr/>
        </p:nvGrpSpPr>
        <p:grpSpPr>
          <a:xfrm>
            <a:off x="3501852" y="1753157"/>
            <a:ext cx="5907619" cy="1675843"/>
            <a:chOff x="5596123" y="2099744"/>
            <a:chExt cx="5907619" cy="1675843"/>
          </a:xfrm>
        </p:grpSpPr>
        <p:sp>
          <p:nvSpPr>
            <p:cNvPr id="6" name="Speech Bubble: Rectangle with Corners Rounded 5">
              <a:extLst>
                <a:ext uri="{FF2B5EF4-FFF2-40B4-BE49-F238E27FC236}">
                  <a16:creationId xmlns:a16="http://schemas.microsoft.com/office/drawing/2014/main" id="{C820ABC5-4563-1EF2-4B9D-B06A6F9939FC}"/>
                </a:ext>
              </a:extLst>
            </p:cNvPr>
            <p:cNvSpPr/>
            <p:nvPr/>
          </p:nvSpPr>
          <p:spPr>
            <a:xfrm>
              <a:off x="5596123" y="2099744"/>
              <a:ext cx="5907619" cy="1675843"/>
            </a:xfrm>
            <a:prstGeom prst="wedgeRoundRectCallout">
              <a:avLst>
                <a:gd name="adj1" fmla="val -54714"/>
                <a:gd name="adj2" fmla="val 37669"/>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charset="0"/>
              </a:endParaRPr>
            </a:p>
          </p:txBody>
        </p:sp>
        <p:sp>
          <p:nvSpPr>
            <p:cNvPr id="7" name="TextBox 6">
              <a:extLst>
                <a:ext uri="{FF2B5EF4-FFF2-40B4-BE49-F238E27FC236}">
                  <a16:creationId xmlns:a16="http://schemas.microsoft.com/office/drawing/2014/main" id="{E4436784-8110-4922-A168-7ACC6997B109}"/>
                </a:ext>
              </a:extLst>
            </p:cNvPr>
            <p:cNvSpPr txBox="1"/>
            <p:nvPr/>
          </p:nvSpPr>
          <p:spPr>
            <a:xfrm>
              <a:off x="5791200" y="2157496"/>
              <a:ext cx="5329084" cy="1293496"/>
            </a:xfrm>
            <a:prstGeom prst="rect">
              <a:avLst/>
            </a:prstGeom>
            <a:noFill/>
          </p:spPr>
          <p:txBody>
            <a:bodyPr wrap="square">
              <a:spAutoFit/>
            </a:bodyPr>
            <a:lstStyle/>
            <a:p>
              <a:pPr algn="just">
                <a:lnSpc>
                  <a:spcPct val="150000"/>
                </a:lnSpc>
              </a:pPr>
              <a:r>
                <a:rPr lang="en-US" sz="2800" dirty="0" err="1">
                  <a:latin typeface="UTM Avo" panose="02040603050506020204" pitchFamily="18" charset="0"/>
                  <a:cs typeface="Arial" panose="020B0604020202020204" pitchFamily="34" charset="0"/>
                </a:rPr>
                <a:t>Em</a:t>
              </a:r>
              <a:r>
                <a:rPr lang="en-US" sz="2800" dirty="0">
                  <a:latin typeface="UTM Avo" panose="02040603050506020204" pitchFamily="18" charset="0"/>
                  <a:cs typeface="Arial" panose="020B0604020202020204" pitchFamily="34" charset="0"/>
                </a:rPr>
                <a:t> hay </a:t>
              </a:r>
              <a:r>
                <a:rPr lang="en-US" sz="2800" dirty="0" err="1">
                  <a:latin typeface="UTM Avo" panose="02040603050506020204" pitchFamily="18" charset="0"/>
                  <a:cs typeface="Arial" panose="020B0604020202020204" pitchFamily="34" charset="0"/>
                </a:rPr>
                <a:t>đọc</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những</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thể</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loại</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sách</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nào</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Vì</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sao</a:t>
              </a:r>
              <a:r>
                <a:rPr lang="en-US" sz="2800" dirty="0">
                  <a:latin typeface="UTM Avo" panose="02040603050506020204" pitchFamily="18" charset="0"/>
                  <a:cs typeface="Arial" panose="020B0604020202020204" pitchFamily="34" charset="0"/>
                </a:rPr>
                <a:t>?</a:t>
              </a:r>
            </a:p>
          </p:txBody>
        </p:sp>
      </p:grpSp>
      <p:sp>
        <p:nvSpPr>
          <p:cNvPr id="8" name="TextBox 7">
            <a:extLst>
              <a:ext uri="{FF2B5EF4-FFF2-40B4-BE49-F238E27FC236}">
                <a16:creationId xmlns:a16="http://schemas.microsoft.com/office/drawing/2014/main" id="{AE675E66-7828-00B8-5476-F6359A5F9338}"/>
              </a:ext>
            </a:extLst>
          </p:cNvPr>
          <p:cNvSpPr txBox="1"/>
          <p:nvPr/>
        </p:nvSpPr>
        <p:spPr>
          <a:xfrm>
            <a:off x="3923071" y="3622213"/>
            <a:ext cx="7836310" cy="278383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2400" b="1" dirty="0" err="1">
                <a:latin typeface="UTM Avo" panose="02040603050506020204" pitchFamily="18" charset="0"/>
                <a:cs typeface="Arial" panose="020B0604020202020204" pitchFamily="34" charset="0"/>
              </a:rPr>
              <a:t>Thể</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lọai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sách</a:t>
            </a:r>
            <a:r>
              <a:rPr lang="en-US" sz="2400" b="1"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âm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mĩ</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thuật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văn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khoa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truyện</a:t>
            </a:r>
            <a:r>
              <a:rPr lang="en-US" sz="2400" dirty="0">
                <a:latin typeface="UTM Avo" panose="02040603050506020204" pitchFamily="18" charset="0"/>
                <a:cs typeface="Arial" panose="020B0604020202020204" pitchFamily="34" charset="0"/>
              </a:rPr>
              <a:t>,...</a:t>
            </a:r>
          </a:p>
          <a:p>
            <a:pPr marL="571500" indent="-571500" algn="just">
              <a:lnSpc>
                <a:spcPct val="150000"/>
              </a:lnSpc>
              <a:buFont typeface="Arial" panose="020B0604020202020204" pitchFamily="34" charset="0"/>
              <a:buChar char="•"/>
            </a:pPr>
            <a:r>
              <a:rPr lang="en-US" sz="2400" b="1" dirty="0">
                <a:latin typeface="UTM Avo" panose="02040603050506020204" pitchFamily="18" charset="0"/>
                <a:cs typeface="Arial" panose="020B0604020202020204" pitchFamily="34" charset="0"/>
              </a:rPr>
              <a:t>Em </a:t>
            </a:r>
            <a:r>
              <a:rPr lang="en-US" sz="2400" b="1" dirty="0" err="1">
                <a:latin typeface="UTM Avo" panose="02040603050506020204" pitchFamily="18" charset="0"/>
                <a:cs typeface="Arial" panose="020B0604020202020204" pitchFamily="34" charset="0"/>
              </a:rPr>
              <a:t>đọc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sách</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vì</a:t>
            </a:r>
            <a:r>
              <a:rPr lang="en-US" sz="2400" b="1"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em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muốn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tìm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hiểu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thêm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kiến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thức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phát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triển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năng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yêu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thích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màu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sắc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thích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truyện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giải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trí</a:t>
            </a:r>
            <a:r>
              <a:rPr lang="en-US" sz="2400"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41592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barn(inVertical)">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F5624BF-FC07-1540-7F21-C1B55806AF88}"/>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C0A7BE62-73BB-815D-58AB-94AFCBEFC3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6A07EA6E-7EC7-71E7-D39B-BEB81C2333A7}"/>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47384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E127C7F-4C09-59AA-CA9D-59844504B2F3}"/>
              </a:ext>
            </a:extLst>
          </p:cNvPr>
          <p:cNvSpPr txBox="1"/>
          <p:nvPr/>
        </p:nvSpPr>
        <p:spPr>
          <a:xfrm>
            <a:off x="1914253" y="1590463"/>
            <a:ext cx="8363494" cy="642805"/>
          </a:xfrm>
          <a:prstGeom prst="rect">
            <a:avLst/>
          </a:prstGeom>
        </p:spPr>
        <p:txBody>
          <a:bodyPr wrap="square" lIns="0" tIns="0" rIns="0" bIns="0" rtlCol="0" anchor="t">
            <a:spAutoFit/>
          </a:bodyPr>
          <a:lstStyle/>
          <a:p>
            <a:pPr algn="ctr">
              <a:lnSpc>
                <a:spcPct val="150000"/>
              </a:lnSpc>
            </a:pPr>
            <a:r>
              <a:rPr lang="en-US" sz="3200" b="1">
                <a:solidFill>
                  <a:srgbClr val="C00000"/>
                </a:solidFill>
                <a:effectLst/>
                <a:latin typeface="UTM Avo" panose="02040603050506020204" pitchFamily="18" charset="0"/>
                <a:ea typeface="Calibri" panose="020F0502020204030204" pitchFamily="34" charset="0"/>
                <a:cs typeface="Times New Roman" panose="02020603050405020304" pitchFamily="18" charset="0"/>
              </a:rPr>
              <a:t>THẢO LUẬN NHÓM ĐÔI</a:t>
            </a:r>
            <a:endParaRPr lang="en-US" sz="3200" b="1" dirty="0">
              <a:solidFill>
                <a:srgbClr val="C0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3" name="TextBox 8">
            <a:extLst>
              <a:ext uri="{FF2B5EF4-FFF2-40B4-BE49-F238E27FC236}">
                <a16:creationId xmlns:a16="http://schemas.microsoft.com/office/drawing/2014/main" id="{40A45FA2-73D2-78E3-EA24-92163A156483}"/>
              </a:ext>
            </a:extLst>
          </p:cNvPr>
          <p:cNvSpPr txBox="1"/>
          <p:nvPr/>
        </p:nvSpPr>
        <p:spPr>
          <a:xfrm>
            <a:off x="3981830" y="3071155"/>
            <a:ext cx="7848162" cy="2628476"/>
          </a:xfrm>
          <a:prstGeom prst="rect">
            <a:avLst/>
          </a:prstGeom>
        </p:spPr>
        <p:txBody>
          <a:bodyPr wrap="square" lIns="0" tIns="0" rIns="0" bIns="0" rtlCol="0" anchor="t">
            <a:spAutoFit/>
          </a:bodyPr>
          <a:lstStyle/>
          <a:p>
            <a:pPr algn="just">
              <a:lnSpc>
                <a:spcPct val="125000"/>
              </a:lnSpc>
            </a:pPr>
            <a:r>
              <a:rPr lang="vi-VN" sz="2800" b="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Bài 1: </a:t>
            </a:r>
            <a:r>
              <a:rPr lang="vi-VN" sz="28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Kể tên một số quyển sách em đã đọc:</a:t>
            </a:r>
          </a:p>
          <a:p>
            <a:pPr marL="514350" indent="-514350" algn="just">
              <a:lnSpc>
                <a:spcPct val="125000"/>
              </a:lnSpc>
              <a:buFont typeface="+mj-lt"/>
              <a:buAutoNum type="alphaLcParenR"/>
            </a:pPr>
            <a:r>
              <a:rPr lang="vi-VN" sz="28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Truyện </a:t>
            </a:r>
          </a:p>
          <a:p>
            <a:pPr marL="514350" indent="-514350" algn="just">
              <a:lnSpc>
                <a:spcPct val="125000"/>
              </a:lnSpc>
              <a:buFont typeface="+mj-lt"/>
              <a:buAutoNum type="alphaLcParenR"/>
            </a:pPr>
            <a:r>
              <a:rPr lang="vi-VN" sz="28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Thơ </a:t>
            </a:r>
          </a:p>
          <a:p>
            <a:pPr marL="514350" indent="-514350" algn="just">
              <a:lnSpc>
                <a:spcPct val="125000"/>
              </a:lnSpc>
              <a:buFont typeface="+mj-lt"/>
              <a:buAutoNum type="alphaLcParenR"/>
            </a:pPr>
            <a:r>
              <a:rPr lang="vi-VN" sz="28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Sách giáo khoa </a:t>
            </a:r>
          </a:p>
          <a:p>
            <a:pPr marL="514350" indent="-514350" algn="just">
              <a:lnSpc>
                <a:spcPct val="125000"/>
              </a:lnSpc>
              <a:buFont typeface="+mj-lt"/>
              <a:buAutoNum type="alphaLcParenR"/>
            </a:pPr>
            <a:r>
              <a:rPr lang="vi-VN" sz="28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Sách phổ biến kiến thức</a:t>
            </a:r>
          </a:p>
        </p:txBody>
      </p:sp>
      <p:pic>
        <p:nvPicPr>
          <p:cNvPr id="4" name="Picture 14">
            <a:extLst>
              <a:ext uri="{FF2B5EF4-FFF2-40B4-BE49-F238E27FC236}">
                <a16:creationId xmlns:a16="http://schemas.microsoft.com/office/drawing/2014/main" id="{9840FA0D-BDA0-274D-5A43-2C0ED9F5CF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008" y="2621290"/>
            <a:ext cx="3443624" cy="3750481"/>
          </a:xfrm>
          <a:prstGeom prst="rect">
            <a:avLst/>
          </a:prstGeom>
        </p:spPr>
      </p:pic>
    </p:spTree>
    <p:extLst>
      <p:ext uri="{BB962C8B-B14F-4D97-AF65-F5344CB8AC3E}">
        <p14:creationId xmlns:p14="http://schemas.microsoft.com/office/powerpoint/2010/main" val="61548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2982AA14-45E7-0AAF-2EAE-9C683F5D7517}"/>
              </a:ext>
            </a:extLst>
          </p:cNvPr>
          <p:cNvSpPr txBox="1"/>
          <p:nvPr/>
        </p:nvSpPr>
        <p:spPr>
          <a:xfrm>
            <a:off x="4621418" y="1567153"/>
            <a:ext cx="2949163" cy="642805"/>
          </a:xfrm>
          <a:prstGeom prst="rect">
            <a:avLst/>
          </a:prstGeom>
        </p:spPr>
        <p:txBody>
          <a:bodyPr wrap="square" lIns="0" tIns="0" rIns="0" bIns="0" rtlCol="0" anchor="t">
            <a:spAutoFit/>
          </a:bodyPr>
          <a:lstStyle/>
          <a:p>
            <a:pPr algn="ctr">
              <a:lnSpc>
                <a:spcPct val="150000"/>
              </a:lnSpc>
            </a:pPr>
            <a:r>
              <a:rPr lang="en-US" sz="3200" b="1" dirty="0">
                <a:solidFill>
                  <a:srgbClr val="C00000"/>
                </a:solidFill>
                <a:effectLst/>
                <a:latin typeface="UTM Avo" panose="02040603050506020204" pitchFamily="18" charset="0"/>
                <a:ea typeface="Calibri" panose="020F0502020204030204" pitchFamily="34" charset="0"/>
                <a:cs typeface="Times New Roman" panose="02020603050405020304" pitchFamily="18" charset="0"/>
              </a:rPr>
              <a:t>GỢI Ý</a:t>
            </a:r>
          </a:p>
        </p:txBody>
      </p:sp>
      <p:sp>
        <p:nvSpPr>
          <p:cNvPr id="3" name="TextBox 8">
            <a:extLst>
              <a:ext uri="{FF2B5EF4-FFF2-40B4-BE49-F238E27FC236}">
                <a16:creationId xmlns:a16="http://schemas.microsoft.com/office/drawing/2014/main" id="{3714D3C7-A56A-4CC8-F263-364673C6ABD9}"/>
              </a:ext>
            </a:extLst>
          </p:cNvPr>
          <p:cNvSpPr txBox="1"/>
          <p:nvPr/>
        </p:nvSpPr>
        <p:spPr>
          <a:xfrm>
            <a:off x="743679" y="2209958"/>
            <a:ext cx="2209071" cy="564322"/>
          </a:xfrm>
          <a:prstGeom prst="rect">
            <a:avLst/>
          </a:prstGeom>
        </p:spPr>
        <p:txBody>
          <a:bodyPr wrap="square" lIns="0" tIns="0" rIns="0" bIns="0" rtlCol="0" anchor="t">
            <a:spAutoFit/>
          </a:bodyPr>
          <a:lstStyle/>
          <a:p>
            <a:pPr algn="just">
              <a:lnSpc>
                <a:spcPct val="150000"/>
              </a:lnSpc>
            </a:pPr>
            <a:r>
              <a:rPr lang="en-US" sz="28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a</a:t>
            </a:r>
            <a:r>
              <a:rPr lang="en-US" sz="28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Truyện</a:t>
            </a:r>
            <a:r>
              <a:rPr lang="vi-VN" sz="2800" dirty="0">
                <a:solidFill>
                  <a:srgbClr val="000000"/>
                </a:solidFill>
                <a:effectLst/>
                <a:ea typeface="Calibri" panose="020F0502020204030204" pitchFamily="34" charset="0"/>
                <a:cs typeface="Times New Roman" panose="02020603050405020304" pitchFamily="18" charset="0"/>
              </a:rPr>
              <a:t> </a:t>
            </a:r>
            <a:endParaRPr lang="vi-VN" sz="2800" dirty="0">
              <a:effectLst/>
              <a:ea typeface="Calibri" panose="020F0502020204030204" pitchFamily="34" charset="0"/>
              <a:cs typeface="Times New Roman" panose="02020603050405020304" pitchFamily="18" charset="0"/>
            </a:endParaRPr>
          </a:p>
        </p:txBody>
      </p:sp>
      <p:pic>
        <p:nvPicPr>
          <p:cNvPr id="4" name="Picture 2" descr="Tổng hợp Vẽ Bìa Truyện Tấm Cám giá rẻ, bán chạy tháng 8/2023 - BeeCost">
            <a:extLst>
              <a:ext uri="{FF2B5EF4-FFF2-40B4-BE49-F238E27FC236}">
                <a16:creationId xmlns:a16="http://schemas.microsoft.com/office/drawing/2014/main" id="{9DF82746-AE95-0362-0206-2B5253C07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63" r="14409"/>
          <a:stretch/>
        </p:blipFill>
        <p:spPr bwMode="auto">
          <a:xfrm>
            <a:off x="888571" y="3067049"/>
            <a:ext cx="254807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ua Tôi Là Bêtô tại FishingBook | Tiki">
            <a:extLst>
              <a:ext uri="{FF2B5EF4-FFF2-40B4-BE49-F238E27FC236}">
                <a16:creationId xmlns:a16="http://schemas.microsoft.com/office/drawing/2014/main" id="{D27FAAE2-D5D3-EC89-18F8-FA65DCEEFE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07" r="17407"/>
          <a:stretch/>
        </p:blipFill>
        <p:spPr bwMode="auto">
          <a:xfrm>
            <a:off x="4894126" y="2983864"/>
            <a:ext cx="2376349" cy="36455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ế Mèn Phiêu Lưu Ký">
            <a:extLst>
              <a:ext uri="{FF2B5EF4-FFF2-40B4-BE49-F238E27FC236}">
                <a16:creationId xmlns:a16="http://schemas.microsoft.com/office/drawing/2014/main" id="{19C27CE7-777F-16A1-E33A-1514184811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0234" y="2983865"/>
            <a:ext cx="2630074" cy="364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99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2982AA14-45E7-0AAF-2EAE-9C683F5D7517}"/>
              </a:ext>
            </a:extLst>
          </p:cNvPr>
          <p:cNvSpPr txBox="1"/>
          <p:nvPr/>
        </p:nvSpPr>
        <p:spPr>
          <a:xfrm>
            <a:off x="4621418" y="1567153"/>
            <a:ext cx="2949163" cy="642805"/>
          </a:xfrm>
          <a:prstGeom prst="rect">
            <a:avLst/>
          </a:prstGeom>
        </p:spPr>
        <p:txBody>
          <a:bodyPr wrap="square" lIns="0" tIns="0" rIns="0" bIns="0" rtlCol="0" anchor="t">
            <a:spAutoFit/>
          </a:bodyPr>
          <a:lstStyle/>
          <a:p>
            <a:pPr algn="ctr">
              <a:lnSpc>
                <a:spcPct val="150000"/>
              </a:lnSpc>
            </a:pPr>
            <a:r>
              <a:rPr lang="en-US" sz="3200" b="1" dirty="0">
                <a:solidFill>
                  <a:srgbClr val="C00000"/>
                </a:solidFill>
                <a:effectLst/>
                <a:latin typeface="UTM Avo" panose="02040603050506020204" pitchFamily="18" charset="0"/>
                <a:ea typeface="Calibri" panose="020F0502020204030204" pitchFamily="34" charset="0"/>
                <a:cs typeface="Times New Roman" panose="02020603050405020304" pitchFamily="18" charset="0"/>
              </a:rPr>
              <a:t>GỢI Ý</a:t>
            </a:r>
          </a:p>
        </p:txBody>
      </p:sp>
      <p:sp>
        <p:nvSpPr>
          <p:cNvPr id="3" name="TextBox 8">
            <a:extLst>
              <a:ext uri="{FF2B5EF4-FFF2-40B4-BE49-F238E27FC236}">
                <a16:creationId xmlns:a16="http://schemas.microsoft.com/office/drawing/2014/main" id="{3714D3C7-A56A-4CC8-F263-364673C6ABD9}"/>
              </a:ext>
            </a:extLst>
          </p:cNvPr>
          <p:cNvSpPr txBox="1"/>
          <p:nvPr/>
        </p:nvSpPr>
        <p:spPr>
          <a:xfrm>
            <a:off x="743679" y="2209958"/>
            <a:ext cx="2209071" cy="564322"/>
          </a:xfrm>
          <a:prstGeom prst="rect">
            <a:avLst/>
          </a:prstGeom>
        </p:spPr>
        <p:txBody>
          <a:bodyPr wrap="square" lIns="0" tIns="0" rIns="0" bIns="0" rtlCol="0" anchor="t">
            <a:spAutoFit/>
          </a:bodyPr>
          <a:lstStyle/>
          <a:p>
            <a:pPr algn="just">
              <a:lnSpc>
                <a:spcPct val="150000"/>
              </a:lnSpc>
            </a:pPr>
            <a:r>
              <a:rPr lang="vi-VN" sz="2800">
                <a:solidFill>
                  <a:srgbClr val="000000"/>
                </a:solidFill>
                <a:latin typeface="UTM Avo" panose="02040603050506020204" pitchFamily="18" charset="0"/>
                <a:ea typeface="Calibri" panose="020F0502020204030204" pitchFamily="34" charset="0"/>
                <a:cs typeface="Times New Roman" panose="02020603050405020304" pitchFamily="18" charset="0"/>
              </a:rPr>
              <a:t>b) Thơ</a:t>
            </a:r>
            <a:endParaRPr lang="vi-VN" sz="2800" dirty="0">
              <a:solidFill>
                <a:srgbClr val="000000"/>
              </a:solidFill>
              <a:latin typeface="UTM Avo" panose="02040603050506020204" pitchFamily="18" charset="0"/>
              <a:ea typeface="Calibri" panose="020F0502020204030204" pitchFamily="34" charset="0"/>
              <a:cs typeface="Times New Roman" panose="02020603050405020304" pitchFamily="18" charset="0"/>
            </a:endParaRPr>
          </a:p>
        </p:txBody>
      </p:sp>
      <p:pic>
        <p:nvPicPr>
          <p:cNvPr id="7" name="Picture 2" descr="Mua Giấc Mơ Buổi Sáng - Tuyển Tập Thơ Thiếu Nhi | Tiki">
            <a:extLst>
              <a:ext uri="{FF2B5EF4-FFF2-40B4-BE49-F238E27FC236}">
                <a16:creationId xmlns:a16="http://schemas.microsoft.com/office/drawing/2014/main" id="{4BEE5436-58AC-5BD8-DD7B-0E9D075DE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58" y="3042748"/>
            <a:ext cx="2575501" cy="36057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hơ thiếu nhi chống 'bệnh sợ thơ'">
            <a:extLst>
              <a:ext uri="{FF2B5EF4-FFF2-40B4-BE49-F238E27FC236}">
                <a16:creationId xmlns:a16="http://schemas.microsoft.com/office/drawing/2014/main" id="{518452C9-E031-8747-CB00-71E0F54B8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023" y="3038515"/>
            <a:ext cx="2317951" cy="36057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hơ hay viết cho thiếu nhi - Hai bàn tay em (Kỉ niệm 65 năm NXB Kim Đồ –  Nhà xuất bản Kim Đồng">
            <a:extLst>
              <a:ext uri="{FF2B5EF4-FFF2-40B4-BE49-F238E27FC236}">
                <a16:creationId xmlns:a16="http://schemas.microsoft.com/office/drawing/2014/main" id="{955D7BC8-B36A-B31F-816D-309BD5C83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9838" y="3038515"/>
            <a:ext cx="3252042" cy="360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01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2982AA14-45E7-0AAF-2EAE-9C683F5D7517}"/>
              </a:ext>
            </a:extLst>
          </p:cNvPr>
          <p:cNvSpPr txBox="1"/>
          <p:nvPr/>
        </p:nvSpPr>
        <p:spPr>
          <a:xfrm>
            <a:off x="4621418" y="1567153"/>
            <a:ext cx="2949163" cy="642805"/>
          </a:xfrm>
          <a:prstGeom prst="rect">
            <a:avLst/>
          </a:prstGeom>
        </p:spPr>
        <p:txBody>
          <a:bodyPr wrap="square" lIns="0" tIns="0" rIns="0" bIns="0" rtlCol="0" anchor="t">
            <a:spAutoFit/>
          </a:bodyPr>
          <a:lstStyle/>
          <a:p>
            <a:pPr algn="ctr">
              <a:lnSpc>
                <a:spcPct val="150000"/>
              </a:lnSpc>
            </a:pPr>
            <a:r>
              <a:rPr lang="en-US" sz="3200" b="1" dirty="0">
                <a:solidFill>
                  <a:srgbClr val="C00000"/>
                </a:solidFill>
                <a:effectLst/>
                <a:latin typeface="UTM Avo" panose="02040603050506020204" pitchFamily="18" charset="0"/>
                <a:ea typeface="Calibri" panose="020F0502020204030204" pitchFamily="34" charset="0"/>
                <a:cs typeface="Times New Roman" panose="02020603050405020304" pitchFamily="18" charset="0"/>
              </a:rPr>
              <a:t>GỢI Ý</a:t>
            </a:r>
          </a:p>
        </p:txBody>
      </p:sp>
      <p:sp>
        <p:nvSpPr>
          <p:cNvPr id="3" name="TextBox 8">
            <a:extLst>
              <a:ext uri="{FF2B5EF4-FFF2-40B4-BE49-F238E27FC236}">
                <a16:creationId xmlns:a16="http://schemas.microsoft.com/office/drawing/2014/main" id="{3714D3C7-A56A-4CC8-F263-364673C6ABD9}"/>
              </a:ext>
            </a:extLst>
          </p:cNvPr>
          <p:cNvSpPr txBox="1"/>
          <p:nvPr/>
        </p:nvSpPr>
        <p:spPr>
          <a:xfrm>
            <a:off x="743679" y="2209958"/>
            <a:ext cx="3485421" cy="564322"/>
          </a:xfrm>
          <a:prstGeom prst="rect">
            <a:avLst/>
          </a:prstGeom>
        </p:spPr>
        <p:txBody>
          <a:bodyPr wrap="square" lIns="0" tIns="0" rIns="0" bIns="0" rtlCol="0" anchor="t">
            <a:spAutoFit/>
          </a:bodyPr>
          <a:lstStyle/>
          <a:p>
            <a:pPr algn="just">
              <a:lnSpc>
                <a:spcPct val="150000"/>
              </a:lnSpc>
            </a:pPr>
            <a:r>
              <a:rPr lang="vi-VN" sz="2800">
                <a:solidFill>
                  <a:srgbClr val="000000"/>
                </a:solidFill>
                <a:latin typeface="UTM Avo" panose="02040603050506020204" pitchFamily="18" charset="0"/>
                <a:ea typeface="Calibri" panose="020F0502020204030204" pitchFamily="34" charset="0"/>
                <a:cs typeface="Times New Roman" panose="02020603050405020304" pitchFamily="18" charset="0"/>
              </a:rPr>
              <a:t>c) Sách giáo khoa</a:t>
            </a:r>
            <a:endParaRPr lang="vi-VN" sz="2800" dirty="0">
              <a:solidFill>
                <a:srgbClr val="000000"/>
              </a:solidFill>
              <a:latin typeface="UTM Avo" panose="02040603050506020204" pitchFamily="18" charset="0"/>
              <a:ea typeface="Calibri" panose="020F0502020204030204" pitchFamily="34" charset="0"/>
              <a:cs typeface="Times New Roman" panose="02020603050405020304" pitchFamily="18" charset="0"/>
            </a:endParaRPr>
          </a:p>
        </p:txBody>
      </p:sp>
      <p:pic>
        <p:nvPicPr>
          <p:cNvPr id="4" name="Picture 2" descr="Toán lớp 4 tập 1 (Bản Mẫu) | Sách Cánh Diều | Trang 0/121">
            <a:extLst>
              <a:ext uri="{FF2B5EF4-FFF2-40B4-BE49-F238E27FC236}">
                <a16:creationId xmlns:a16="http://schemas.microsoft.com/office/drawing/2014/main" id="{0F9683F4-1C8B-073D-B3C1-DF346D3074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334" y="2894361"/>
            <a:ext cx="2716970" cy="38290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ách giáo khoa lớp 4 Khoa học cánh diều Full">
            <a:extLst>
              <a:ext uri="{FF2B5EF4-FFF2-40B4-BE49-F238E27FC236}">
                <a16:creationId xmlns:a16="http://schemas.microsoft.com/office/drawing/2014/main" id="{269B72CF-A3E4-F62C-FA8F-9221159C1C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5447" y="2921671"/>
            <a:ext cx="2721106" cy="3829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ách giáo khoa lớp 4 Công nghệ cánh diều Full">
            <a:extLst>
              <a:ext uri="{FF2B5EF4-FFF2-40B4-BE49-F238E27FC236}">
                <a16:creationId xmlns:a16="http://schemas.microsoft.com/office/drawing/2014/main" id="{72FF061D-9168-C33D-48DA-7BFAE43BD5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0771" y="2921046"/>
            <a:ext cx="2651681" cy="380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68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2982AA14-45E7-0AAF-2EAE-9C683F5D7517}"/>
              </a:ext>
            </a:extLst>
          </p:cNvPr>
          <p:cNvSpPr txBox="1"/>
          <p:nvPr/>
        </p:nvSpPr>
        <p:spPr>
          <a:xfrm>
            <a:off x="4621418" y="1567153"/>
            <a:ext cx="2949163" cy="642805"/>
          </a:xfrm>
          <a:prstGeom prst="rect">
            <a:avLst/>
          </a:prstGeom>
        </p:spPr>
        <p:txBody>
          <a:bodyPr wrap="square" lIns="0" tIns="0" rIns="0" bIns="0" rtlCol="0" anchor="t">
            <a:spAutoFit/>
          </a:bodyPr>
          <a:lstStyle/>
          <a:p>
            <a:pPr algn="ctr">
              <a:lnSpc>
                <a:spcPct val="150000"/>
              </a:lnSpc>
            </a:pPr>
            <a:r>
              <a:rPr lang="en-US" sz="3200" b="1" dirty="0">
                <a:solidFill>
                  <a:srgbClr val="C00000"/>
                </a:solidFill>
                <a:effectLst/>
                <a:latin typeface="UTM Avo" panose="02040603050506020204" pitchFamily="18" charset="0"/>
                <a:ea typeface="Calibri" panose="020F0502020204030204" pitchFamily="34" charset="0"/>
                <a:cs typeface="Times New Roman" panose="02020603050405020304" pitchFamily="18" charset="0"/>
              </a:rPr>
              <a:t>GỢI Ý</a:t>
            </a:r>
          </a:p>
        </p:txBody>
      </p:sp>
      <p:sp>
        <p:nvSpPr>
          <p:cNvPr id="3" name="TextBox 8">
            <a:extLst>
              <a:ext uri="{FF2B5EF4-FFF2-40B4-BE49-F238E27FC236}">
                <a16:creationId xmlns:a16="http://schemas.microsoft.com/office/drawing/2014/main" id="{3714D3C7-A56A-4CC8-F263-364673C6ABD9}"/>
              </a:ext>
            </a:extLst>
          </p:cNvPr>
          <p:cNvSpPr txBox="1"/>
          <p:nvPr/>
        </p:nvSpPr>
        <p:spPr>
          <a:xfrm>
            <a:off x="743679" y="2209958"/>
            <a:ext cx="4857021" cy="554832"/>
          </a:xfrm>
          <a:prstGeom prst="rect">
            <a:avLst/>
          </a:prstGeom>
        </p:spPr>
        <p:txBody>
          <a:bodyPr wrap="square" lIns="0" tIns="0" rIns="0" bIns="0" rtlCol="0" anchor="t">
            <a:spAutoFit/>
          </a:bodyPr>
          <a:lstStyle/>
          <a:p>
            <a:pPr algn="just">
              <a:lnSpc>
                <a:spcPct val="150000"/>
              </a:lnSpc>
            </a:pPr>
            <a:r>
              <a:rPr lang="vi-VN" sz="2800">
                <a:solidFill>
                  <a:srgbClr val="000000"/>
                </a:solidFill>
                <a:latin typeface="UTM Avo" panose="02040603050506020204" pitchFamily="18" charset="0"/>
                <a:ea typeface="Calibri" panose="020F0502020204030204" pitchFamily="34" charset="0"/>
                <a:cs typeface="Times New Roman" panose="02020603050405020304" pitchFamily="18" charset="0"/>
              </a:rPr>
              <a:t>d) Sách phổ biến kiến thức</a:t>
            </a:r>
            <a:endParaRPr lang="vi-VN" sz="2800" dirty="0">
              <a:solidFill>
                <a:srgbClr val="000000"/>
              </a:solidFill>
              <a:latin typeface="UTM Avo" panose="02040603050506020204" pitchFamily="18" charset="0"/>
              <a:ea typeface="Calibri" panose="020F0502020204030204" pitchFamily="34" charset="0"/>
              <a:cs typeface="Times New Roman" panose="02020603050405020304" pitchFamily="18" charset="0"/>
            </a:endParaRPr>
          </a:p>
        </p:txBody>
      </p:sp>
      <p:pic>
        <p:nvPicPr>
          <p:cNvPr id="7" name="Picture 2" descr="Sách Mười Vạn Câu Hỏi Vì Sao? (Tái Bản 2018) - FAHASA.COM">
            <a:extLst>
              <a:ext uri="{FF2B5EF4-FFF2-40B4-BE49-F238E27FC236}">
                <a16:creationId xmlns:a16="http://schemas.microsoft.com/office/drawing/2014/main" id="{AA350A79-D2D4-6B77-FFFB-B19022FFC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651" y="2852763"/>
            <a:ext cx="2843767" cy="38390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tlas đại dương - Nhiều Tác Giả | NetaBooks">
            <a:extLst>
              <a:ext uri="{FF2B5EF4-FFF2-40B4-BE49-F238E27FC236}">
                <a16:creationId xmlns:a16="http://schemas.microsoft.com/office/drawing/2014/main" id="{5C1B71DD-E7BD-7832-588C-C2EA994C4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0581" y="2852763"/>
            <a:ext cx="2991245" cy="386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02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8-Bài đọc 4-Mỗi lần cầm sách giáo khoa</Template>
  <TotalTime>86</TotalTime>
  <Words>537</Words>
  <Application>Microsoft Office PowerPoint</Application>
  <PresentationFormat>Widescreen</PresentationFormat>
  <Paragraphs>59</Paragraphs>
  <Slides>17</Slides>
  <Notes>2</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 Light</vt:lpstr>
      <vt:lpstr>UTM Avo</vt:lpstr>
      <vt:lpstr>Calibri</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hung.nv2510hung.nv2510</dc:creator>
  <cp:lastModifiedBy>OnePercent</cp:lastModifiedBy>
  <cp:revision>6</cp:revision>
  <dcterms:created xsi:type="dcterms:W3CDTF">2023-10-25T02:33:00Z</dcterms:created>
  <dcterms:modified xsi:type="dcterms:W3CDTF">2023-10-27T07:23:13Z</dcterms:modified>
</cp:coreProperties>
</file>