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  <p:sldMasterId id="2147483684" r:id="rId2"/>
    <p:sldMasterId id="2147483696" r:id="rId3"/>
  </p:sldMasterIdLst>
  <p:notesMasterIdLst>
    <p:notesMasterId r:id="rId19"/>
  </p:notesMasterIdLst>
  <p:sldIdLst>
    <p:sldId id="256" r:id="rId4"/>
    <p:sldId id="258" r:id="rId5"/>
    <p:sldId id="314" r:id="rId6"/>
    <p:sldId id="260" r:id="rId7"/>
    <p:sldId id="264" r:id="rId8"/>
    <p:sldId id="304" r:id="rId9"/>
    <p:sldId id="313" r:id="rId10"/>
    <p:sldId id="299" r:id="rId11"/>
    <p:sldId id="305" r:id="rId12"/>
    <p:sldId id="315" r:id="rId13"/>
    <p:sldId id="317" r:id="rId14"/>
    <p:sldId id="263" r:id="rId15"/>
    <p:sldId id="270" r:id="rId16"/>
    <p:sldId id="279" r:id="rId17"/>
    <p:sldId id="280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UTM Avo" panose="02040603050506020204" pitchFamily="18" charset="0"/>
      <p:regular r:id="rId26"/>
      <p:bold r:id="rId27"/>
      <p:italic r:id="rId28"/>
      <p:boldItalic r:id="rId29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9C56-6DAA-494A-B0B7-71F262502AD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2B2F3-1DE3-42E0-A402-B4826F0D7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39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8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9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99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7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34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02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13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70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7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8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20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8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63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7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87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08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06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08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24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8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49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39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55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91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1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6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4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4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8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0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49BE-1264-40E4-BDA5-77919F8C288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15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949BE-1264-40E4-BDA5-77919F8C2881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76ABB-7A76-4521-92C4-E4A5C9A8E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5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9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58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58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58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ieng-viet-4-tap-1/1/385/59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3A7158-F256-0F37-DC68-7D8AA6BFCB04}"/>
              </a:ext>
            </a:extLst>
          </p:cNvPr>
          <p:cNvSpPr txBox="1"/>
          <p:nvPr/>
        </p:nvSpPr>
        <p:spPr>
          <a:xfrm>
            <a:off x="8910084" y="141514"/>
            <a:ext cx="328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 VIỆT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4A85AF-B5D2-9AE2-F443-FFA2E121B5BA}"/>
              </a:ext>
            </a:extLst>
          </p:cNvPr>
          <p:cNvSpPr/>
          <p:nvPr/>
        </p:nvSpPr>
        <p:spPr>
          <a:xfrm>
            <a:off x="10994961" y="73064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E2DA8A9E-0953-ED8C-7BAC-84F79CDCD854}"/>
              </a:ext>
            </a:extLst>
          </p:cNvPr>
          <p:cNvSpPr txBox="1">
            <a:spLocks/>
          </p:cNvSpPr>
          <p:nvPr/>
        </p:nvSpPr>
        <p:spPr>
          <a:xfrm>
            <a:off x="-521891" y="1693867"/>
            <a:ext cx="13235781" cy="347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8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viết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3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</a:rPr>
              <a:t>tả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</a:rPr>
              <a:t>cây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</a:rPr>
              <a:t>cối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816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D1E17-BBB0-94B3-B4CB-CF2004FE4D66}"/>
              </a:ext>
            </a:extLst>
          </p:cNvPr>
          <p:cNvSpPr/>
          <p:nvPr/>
        </p:nvSpPr>
        <p:spPr>
          <a:xfrm>
            <a:off x="0" y="2979848"/>
            <a:ext cx="7467600" cy="3878152"/>
          </a:xfrm>
          <a:prstGeom prst="rect">
            <a:avLst/>
          </a:prstGeom>
          <a:solidFill>
            <a:srgbClr val="FFF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198;p11">
            <a:extLst>
              <a:ext uri="{FF2B5EF4-FFF2-40B4-BE49-F238E27FC236}">
                <a16:creationId xmlns:a16="http://schemas.microsoft.com/office/drawing/2014/main" id="{556F6B01-147F-F242-64C2-270CDB491A2A}"/>
              </a:ext>
            </a:extLst>
          </p:cNvPr>
          <p:cNvSpPr txBox="1"/>
          <p:nvPr/>
        </p:nvSpPr>
        <p:spPr>
          <a:xfrm>
            <a:off x="322814" y="2428767"/>
            <a:ext cx="53159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vi-VN" sz="2800" b="1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a. Một đoạn kết bài mở rộng</a:t>
            </a:r>
            <a:endParaRPr sz="2800" b="1" dirty="0"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9;p11">
            <a:extLst>
              <a:ext uri="{FF2B5EF4-FFF2-40B4-BE49-F238E27FC236}">
                <a16:creationId xmlns:a16="http://schemas.microsoft.com/office/drawing/2014/main" id="{52BF963B-EE1E-F21B-80FF-3A1F9C5AAED1}"/>
              </a:ext>
            </a:extLst>
          </p:cNvPr>
          <p:cNvSpPr txBox="1"/>
          <p:nvPr/>
        </p:nvSpPr>
        <p:spPr>
          <a:xfrm>
            <a:off x="322814" y="3238376"/>
            <a:ext cx="6763786" cy="3231654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lvl="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800"/>
              <a:defRPr sz="2800">
                <a:latin typeface="UTM Avo" panose="02040603050506020204" pitchFamily="18" charset="0"/>
                <a:ea typeface="Calibri"/>
                <a:cs typeface="Calibri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ym typeface="Calibri"/>
              </a:rPr>
              <a:t>	</a:t>
            </a:r>
            <a:r>
              <a:rPr lang="vi-VN" dirty="0">
                <a:sym typeface="Calibri"/>
              </a:rPr>
              <a:t>Cây quất ngày tết tượng trưng cho sự sung túc, đủ đầy, mang đến niềm may mắn, sức sống và h</a:t>
            </a:r>
            <a:r>
              <a:rPr lang="en-US" dirty="0" err="1">
                <a:sym typeface="Calibri"/>
              </a:rPr>
              <a:t>i</a:t>
            </a:r>
            <a:r>
              <a:rPr lang="vi-VN" dirty="0">
                <a:sym typeface="Calibri"/>
              </a:rPr>
              <a:t> vọng cho gia chủ. Em rất thích cây quất và sẽ chăm sóc cây thật tốt để cây mãi xanh tươi như bây giờ.</a:t>
            </a:r>
          </a:p>
        </p:txBody>
      </p:sp>
      <p:sp>
        <p:nvSpPr>
          <p:cNvPr id="6" name="Google Shape;202;p11">
            <a:extLst>
              <a:ext uri="{FF2B5EF4-FFF2-40B4-BE49-F238E27FC236}">
                <a16:creationId xmlns:a16="http://schemas.microsoft.com/office/drawing/2014/main" id="{C7948744-ACCB-B494-7D0A-486DC83CDAE4}"/>
              </a:ext>
            </a:extLst>
          </p:cNvPr>
          <p:cNvSpPr txBox="1"/>
          <p:nvPr/>
        </p:nvSpPr>
        <p:spPr>
          <a:xfrm>
            <a:off x="4762888" y="1369646"/>
            <a:ext cx="266622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800" b="1">
                <a:latin typeface="UTM Avo" panose="02040603050506020204" pitchFamily="18" charset="0"/>
                <a:ea typeface="Calibri"/>
                <a:cs typeface="Calibri"/>
              </a:defRPr>
            </a:lvl1pPr>
          </a:lstStyle>
          <a:p>
            <a:pPr algn="ctr"/>
            <a:r>
              <a:rPr lang="vi-VN" sz="3200" dirty="0">
                <a:solidFill>
                  <a:srgbClr val="C00000"/>
                </a:solidFill>
                <a:sym typeface="Calibri"/>
              </a:rPr>
              <a:t>GỢI Ý </a:t>
            </a:r>
            <a:endParaRPr sz="3200" dirty="0">
              <a:solidFill>
                <a:srgbClr val="C00000"/>
              </a:solidFill>
              <a:sym typeface="Arial"/>
            </a:endParaRPr>
          </a:p>
        </p:txBody>
      </p:sp>
      <p:sp>
        <p:nvSpPr>
          <p:cNvPr id="11" name="Google Shape;200;p11">
            <a:extLst>
              <a:ext uri="{FF2B5EF4-FFF2-40B4-BE49-F238E27FC236}">
                <a16:creationId xmlns:a16="http://schemas.microsoft.com/office/drawing/2014/main" id="{D4B61EE6-19F3-A82F-C993-7625DADC3179}"/>
              </a:ext>
            </a:extLst>
          </p:cNvPr>
          <p:cNvSpPr/>
          <p:nvPr/>
        </p:nvSpPr>
        <p:spPr>
          <a:xfrm>
            <a:off x="9155349" y="2428767"/>
            <a:ext cx="2207254" cy="3400532"/>
          </a:xfrm>
          <a:custGeom>
            <a:avLst/>
            <a:gdLst/>
            <a:ahLst/>
            <a:cxnLst/>
            <a:rect l="l" t="t" r="r" b="b"/>
            <a:pathLst>
              <a:path w="3587258" h="5526588" extrusionOk="0">
                <a:moveTo>
                  <a:pt x="0" y="0"/>
                </a:moveTo>
                <a:lnTo>
                  <a:pt x="3587258" y="0"/>
                </a:lnTo>
                <a:lnTo>
                  <a:pt x="3587258" y="5526588"/>
                </a:lnTo>
                <a:lnTo>
                  <a:pt x="0" y="5526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18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5D1E17-BBB0-94B3-B4CB-CF2004FE4D66}"/>
              </a:ext>
            </a:extLst>
          </p:cNvPr>
          <p:cNvSpPr/>
          <p:nvPr/>
        </p:nvSpPr>
        <p:spPr>
          <a:xfrm>
            <a:off x="0" y="2979848"/>
            <a:ext cx="7467600" cy="3878152"/>
          </a:xfrm>
          <a:prstGeom prst="rect">
            <a:avLst/>
          </a:prstGeom>
          <a:solidFill>
            <a:srgbClr val="FFFA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198;p11">
            <a:extLst>
              <a:ext uri="{FF2B5EF4-FFF2-40B4-BE49-F238E27FC236}">
                <a16:creationId xmlns:a16="http://schemas.microsoft.com/office/drawing/2014/main" id="{556F6B01-147F-F242-64C2-270CDB491A2A}"/>
              </a:ext>
            </a:extLst>
          </p:cNvPr>
          <p:cNvSpPr txBox="1"/>
          <p:nvPr/>
        </p:nvSpPr>
        <p:spPr>
          <a:xfrm>
            <a:off x="322814" y="2428767"/>
            <a:ext cx="676378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50000"/>
              </a:lnSpc>
              <a:buClr>
                <a:srgbClr val="000000"/>
              </a:buClr>
              <a:buSzPts val="4000"/>
            </a:pPr>
            <a:r>
              <a:rPr lang="vi-VN" sz="2800" b="1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b. Một đoạn kết bài không mở rộng</a:t>
            </a:r>
            <a:endParaRPr lang="vi-VN" sz="2800" b="1" dirty="0"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9;p11">
            <a:extLst>
              <a:ext uri="{FF2B5EF4-FFF2-40B4-BE49-F238E27FC236}">
                <a16:creationId xmlns:a16="http://schemas.microsoft.com/office/drawing/2014/main" id="{52BF963B-EE1E-F21B-80FF-3A1F9C5AAED1}"/>
              </a:ext>
            </a:extLst>
          </p:cNvPr>
          <p:cNvSpPr txBox="1"/>
          <p:nvPr/>
        </p:nvSpPr>
        <p:spPr>
          <a:xfrm>
            <a:off x="322814" y="3238376"/>
            <a:ext cx="6763786" cy="2154436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lvl="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3800"/>
              <a:defRPr sz="2800">
                <a:latin typeface="UTM Avo" panose="02040603050506020204" pitchFamily="18" charset="0"/>
                <a:ea typeface="Calibri"/>
                <a:cs typeface="Calibri"/>
              </a:defRPr>
            </a:lvl1pPr>
          </a:lstStyle>
          <a:p>
            <a:pPr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ym typeface="Calibri"/>
              </a:rPr>
              <a:t>	</a:t>
            </a:r>
            <a:r>
              <a:rPr lang="vi-VN" dirty="0">
                <a:sym typeface="Calibri"/>
              </a:rPr>
              <a:t>Nhìn những cây quất cho quả trĩu cành quanh năm, em càng thêm trân trọng công lao của những người nông dân như bác em.</a:t>
            </a:r>
          </a:p>
        </p:txBody>
      </p:sp>
      <p:sp>
        <p:nvSpPr>
          <p:cNvPr id="4" name="Google Shape;200;p11">
            <a:extLst>
              <a:ext uri="{FF2B5EF4-FFF2-40B4-BE49-F238E27FC236}">
                <a16:creationId xmlns:a16="http://schemas.microsoft.com/office/drawing/2014/main" id="{F90E7FB1-C2FC-FAC2-7E7B-CFB029FAE657}"/>
              </a:ext>
            </a:extLst>
          </p:cNvPr>
          <p:cNvSpPr/>
          <p:nvPr/>
        </p:nvSpPr>
        <p:spPr>
          <a:xfrm>
            <a:off x="9155349" y="2428767"/>
            <a:ext cx="2207254" cy="3400532"/>
          </a:xfrm>
          <a:custGeom>
            <a:avLst/>
            <a:gdLst/>
            <a:ahLst/>
            <a:cxnLst/>
            <a:rect l="l" t="t" r="r" b="b"/>
            <a:pathLst>
              <a:path w="3587258" h="5526588" extrusionOk="0">
                <a:moveTo>
                  <a:pt x="0" y="0"/>
                </a:moveTo>
                <a:lnTo>
                  <a:pt x="3587258" y="0"/>
                </a:lnTo>
                <a:lnTo>
                  <a:pt x="3587258" y="5526588"/>
                </a:lnTo>
                <a:lnTo>
                  <a:pt x="0" y="5526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02;p11">
            <a:extLst>
              <a:ext uri="{FF2B5EF4-FFF2-40B4-BE49-F238E27FC236}">
                <a16:creationId xmlns:a16="http://schemas.microsoft.com/office/drawing/2014/main" id="{C7948744-ACCB-B494-7D0A-486DC83CDAE4}"/>
              </a:ext>
            </a:extLst>
          </p:cNvPr>
          <p:cNvSpPr txBox="1"/>
          <p:nvPr/>
        </p:nvSpPr>
        <p:spPr>
          <a:xfrm>
            <a:off x="4762888" y="1369646"/>
            <a:ext cx="266622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en-US"/>
            </a:defPPr>
            <a:lvl1pPr marR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2800" b="1">
                <a:latin typeface="UTM Avo" panose="02040603050506020204" pitchFamily="18" charset="0"/>
                <a:ea typeface="Calibri"/>
                <a:cs typeface="Calibri"/>
              </a:defRPr>
            </a:lvl1pPr>
          </a:lstStyle>
          <a:p>
            <a:pPr algn="ctr"/>
            <a:r>
              <a:rPr lang="vi-VN" sz="3200" dirty="0">
                <a:solidFill>
                  <a:srgbClr val="C00000"/>
                </a:solidFill>
                <a:sym typeface="Calibri"/>
              </a:rPr>
              <a:t>GỢI Ý </a:t>
            </a:r>
            <a:endParaRPr sz="3200" dirty="0">
              <a:solidFill>
                <a:srgbClr val="C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589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ếng việt (7)">
            <a:extLst>
              <a:ext uri="{FF2B5EF4-FFF2-40B4-BE49-F238E27FC236}">
                <a16:creationId xmlns:a16="http://schemas.microsoft.com/office/drawing/2014/main" id="{B05F286D-9BD3-4D96-2353-5F9531650F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FEE35FA-A5F1-4800-9F94-A8BF7A6DE3F8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7" name="Picture 6">
              <a:hlinkClick r:id="rId3"/>
              <a:extLst>
                <a:ext uri="{FF2B5EF4-FFF2-40B4-BE49-F238E27FC236}">
                  <a16:creationId xmlns:a16="http://schemas.microsoft.com/office/drawing/2014/main" id="{9E9879E8-79A7-6A72-471B-A679BBC76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4EF1A9-638D-57D5-C644-E825C6D680D6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022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3;p19">
            <a:extLst>
              <a:ext uri="{FF2B5EF4-FFF2-40B4-BE49-F238E27FC236}">
                <a16:creationId xmlns:a16="http://schemas.microsoft.com/office/drawing/2014/main" id="{13DEAE28-204B-7B6C-A68B-76BC5C2C643D}"/>
              </a:ext>
            </a:extLst>
          </p:cNvPr>
          <p:cNvSpPr/>
          <p:nvPr/>
        </p:nvSpPr>
        <p:spPr>
          <a:xfrm>
            <a:off x="8549712" y="1518739"/>
            <a:ext cx="2286411" cy="4353921"/>
          </a:xfrm>
          <a:custGeom>
            <a:avLst/>
            <a:gdLst/>
            <a:ahLst/>
            <a:cxnLst/>
            <a:rect l="l" t="t" r="r" b="b"/>
            <a:pathLst>
              <a:path w="3445739" h="7461245" extrusionOk="0">
                <a:moveTo>
                  <a:pt x="0" y="0"/>
                </a:moveTo>
                <a:lnTo>
                  <a:pt x="3445738" y="0"/>
                </a:lnTo>
                <a:lnTo>
                  <a:pt x="3445738" y="7461246"/>
                </a:lnTo>
                <a:lnTo>
                  <a:pt x="0" y="7461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319;p19">
            <a:extLst>
              <a:ext uri="{FF2B5EF4-FFF2-40B4-BE49-F238E27FC236}">
                <a16:creationId xmlns:a16="http://schemas.microsoft.com/office/drawing/2014/main" id="{E75E1A4E-D489-C1E4-81D7-139DEE430CC7}"/>
              </a:ext>
            </a:extLst>
          </p:cNvPr>
          <p:cNvSpPr/>
          <p:nvPr/>
        </p:nvSpPr>
        <p:spPr>
          <a:xfrm>
            <a:off x="286680" y="2743200"/>
            <a:ext cx="6780870" cy="1905000"/>
          </a:xfrm>
          <a:custGeom>
            <a:avLst/>
            <a:gdLst/>
            <a:ahLst/>
            <a:cxnLst/>
            <a:rect l="l" t="t" r="r" b="b"/>
            <a:pathLst>
              <a:path w="1669088" h="673469" extrusionOk="0">
                <a:moveTo>
                  <a:pt x="0" y="0"/>
                </a:moveTo>
                <a:lnTo>
                  <a:pt x="1669088" y="0"/>
                </a:lnTo>
                <a:lnTo>
                  <a:pt x="1669088" y="673469"/>
                </a:lnTo>
                <a:lnTo>
                  <a:pt x="0" y="67346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321;p19">
            <a:extLst>
              <a:ext uri="{FF2B5EF4-FFF2-40B4-BE49-F238E27FC236}">
                <a16:creationId xmlns:a16="http://schemas.microsoft.com/office/drawing/2014/main" id="{4159A02C-2F4B-2BDC-6577-E7E277324345}"/>
              </a:ext>
            </a:extLst>
          </p:cNvPr>
          <p:cNvSpPr txBox="1"/>
          <p:nvPr/>
        </p:nvSpPr>
        <p:spPr>
          <a:xfrm>
            <a:off x="558055" y="2957036"/>
            <a:ext cx="623811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buSzPts val="4000"/>
            </a:pPr>
            <a:r>
              <a:rPr lang="en-US" sz="3200" b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Chuẩn</a:t>
            </a: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bị</a:t>
            </a: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nội</a:t>
            </a: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dung </a:t>
            </a:r>
            <a:r>
              <a:rPr lang="en-US" sz="3200" b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đọc</a:t>
            </a: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4: </a:t>
            </a:r>
            <a:r>
              <a:rPr lang="en-US" sz="3200" i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Mỗi</a:t>
            </a:r>
            <a:r>
              <a:rPr lang="en-US" sz="3200" i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lần</a:t>
            </a:r>
            <a:r>
              <a:rPr lang="en-US" sz="3200" i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cầm</a:t>
            </a:r>
            <a:r>
              <a:rPr lang="en-US" sz="3200" i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sách</a:t>
            </a:r>
            <a:r>
              <a:rPr lang="en-US" sz="3200" i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lang="en-US" sz="3200" i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khoa</a:t>
            </a:r>
          </a:p>
        </p:txBody>
      </p:sp>
    </p:spTree>
    <p:extLst>
      <p:ext uri="{BB962C8B-B14F-4D97-AF65-F5344CB8AC3E}">
        <p14:creationId xmlns:p14="http://schemas.microsoft.com/office/powerpoint/2010/main" val="51549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541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E9DF4D-0EEF-351D-7195-CE8B37793886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4" name="Picture 3">
              <a:hlinkClick r:id="rId3"/>
              <a:extLst>
                <a:ext uri="{FF2B5EF4-FFF2-40B4-BE49-F238E27FC236}">
                  <a16:creationId xmlns:a16="http://schemas.microsoft.com/office/drawing/2014/main" id="{C26398B4-5860-7241-2C46-675AE6EE16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D0F4302-8BFA-963E-44D3-84FECFB53D33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718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5;p2">
            <a:extLst>
              <a:ext uri="{FF2B5EF4-FFF2-40B4-BE49-F238E27FC236}">
                <a16:creationId xmlns:a16="http://schemas.microsoft.com/office/drawing/2014/main" id="{58EF34A4-AB10-93CF-A81F-0814682380DC}"/>
              </a:ext>
            </a:extLst>
          </p:cNvPr>
          <p:cNvGrpSpPr/>
          <p:nvPr/>
        </p:nvGrpSpPr>
        <p:grpSpPr>
          <a:xfrm>
            <a:off x="5086349" y="1569397"/>
            <a:ext cx="5829300" cy="2039857"/>
            <a:chOff x="6362701" y="2605711"/>
            <a:chExt cx="5829300" cy="2039857"/>
          </a:xfrm>
        </p:grpSpPr>
        <p:sp>
          <p:nvSpPr>
            <p:cNvPr id="11" name="Google Shape;106;p2">
              <a:extLst>
                <a:ext uri="{FF2B5EF4-FFF2-40B4-BE49-F238E27FC236}">
                  <a16:creationId xmlns:a16="http://schemas.microsoft.com/office/drawing/2014/main" id="{1C2EBFE6-2BEE-9A70-9615-521549915814}"/>
                </a:ext>
              </a:extLst>
            </p:cNvPr>
            <p:cNvSpPr/>
            <p:nvPr/>
          </p:nvSpPr>
          <p:spPr>
            <a:xfrm>
              <a:off x="6362701" y="2605711"/>
              <a:ext cx="5829300" cy="2039857"/>
            </a:xfrm>
            <a:prstGeom prst="wedgeRoundRectCallout">
              <a:avLst>
                <a:gd name="adj1" fmla="val -65029"/>
                <a:gd name="adj2" fmla="val 34514"/>
                <a:gd name="adj3" fmla="val 16667"/>
              </a:avLst>
            </a:prstGeom>
            <a:solidFill>
              <a:schemeClr val="lt1"/>
            </a:solidFill>
            <a:ln w="25400" cap="flat" cmpd="sng">
              <a:solidFill>
                <a:srgbClr val="2136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07;p2">
              <a:extLst>
                <a:ext uri="{FF2B5EF4-FFF2-40B4-BE49-F238E27FC236}">
                  <a16:creationId xmlns:a16="http://schemas.microsoft.com/office/drawing/2014/main" id="{6DA67E0A-7948-C3FF-4583-54FD5B44432C}"/>
                </a:ext>
              </a:extLst>
            </p:cNvPr>
            <p:cNvSpPr txBox="1"/>
            <p:nvPr/>
          </p:nvSpPr>
          <p:spPr>
            <a:xfrm>
              <a:off x="7107204" y="2928078"/>
              <a:ext cx="4391621" cy="138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Có </a:t>
              </a:r>
              <a:r>
                <a:rPr lang="en-US" sz="2800" b="0" i="0" u="none" strike="noStrike" cap="none" dirty="0" err="1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mấy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kiểu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mở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bài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và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đó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là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những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kiểu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nào</a:t>
              </a:r>
              <a:r>
                <a:rPr lang="en-US" sz="2800" b="0" i="0" u="none" strike="noStrike" cap="none" dirty="0">
                  <a:solidFill>
                    <a:srgbClr val="000000"/>
                  </a:solidFill>
                  <a:latin typeface="UTM Avo" panose="02040603050506020204" pitchFamily="18" charset="0"/>
                  <a:ea typeface="Arial"/>
                  <a:cs typeface="Arial"/>
                  <a:sym typeface="Arial"/>
                </a:rPr>
                <a:t>?</a:t>
              </a:r>
            </a:p>
          </p:txBody>
        </p:sp>
      </p:grpSp>
      <p:sp>
        <p:nvSpPr>
          <p:cNvPr id="13" name="Google Shape;108;p2">
            <a:extLst>
              <a:ext uri="{FF2B5EF4-FFF2-40B4-BE49-F238E27FC236}">
                <a16:creationId xmlns:a16="http://schemas.microsoft.com/office/drawing/2014/main" id="{2F36928E-E8AB-A907-0092-47B595C99949}"/>
              </a:ext>
            </a:extLst>
          </p:cNvPr>
          <p:cNvSpPr/>
          <p:nvPr/>
        </p:nvSpPr>
        <p:spPr>
          <a:xfrm>
            <a:off x="990305" y="2067048"/>
            <a:ext cx="3383181" cy="4132129"/>
          </a:xfrm>
          <a:custGeom>
            <a:avLst/>
            <a:gdLst/>
            <a:ahLst/>
            <a:cxnLst/>
            <a:rect l="l" t="t" r="r" b="b"/>
            <a:pathLst>
              <a:path w="6737985" h="8229600" extrusionOk="0">
                <a:moveTo>
                  <a:pt x="0" y="0"/>
                </a:moveTo>
                <a:lnTo>
                  <a:pt x="6737985" y="0"/>
                </a:lnTo>
                <a:lnTo>
                  <a:pt x="673798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09;p2">
            <a:extLst>
              <a:ext uri="{FF2B5EF4-FFF2-40B4-BE49-F238E27FC236}">
                <a16:creationId xmlns:a16="http://schemas.microsoft.com/office/drawing/2014/main" id="{D447228A-0448-04F1-8704-91F1657D42B9}"/>
              </a:ext>
            </a:extLst>
          </p:cNvPr>
          <p:cNvSpPr/>
          <p:nvPr/>
        </p:nvSpPr>
        <p:spPr>
          <a:xfrm>
            <a:off x="5613782" y="4394703"/>
            <a:ext cx="762000" cy="1186016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10;p2">
            <a:extLst>
              <a:ext uri="{FF2B5EF4-FFF2-40B4-BE49-F238E27FC236}">
                <a16:creationId xmlns:a16="http://schemas.microsoft.com/office/drawing/2014/main" id="{D3F642EE-1C47-68F6-6682-D1B819B7AA32}"/>
              </a:ext>
            </a:extLst>
          </p:cNvPr>
          <p:cNvSpPr txBox="1"/>
          <p:nvPr/>
        </p:nvSpPr>
        <p:spPr>
          <a:xfrm>
            <a:off x="6604381" y="4133113"/>
            <a:ext cx="352425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vi-VN" sz="2800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Mở bài trực tiếp </a:t>
            </a:r>
            <a:endParaRPr sz="2800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11;p2">
            <a:extLst>
              <a:ext uri="{FF2B5EF4-FFF2-40B4-BE49-F238E27FC236}">
                <a16:creationId xmlns:a16="http://schemas.microsoft.com/office/drawing/2014/main" id="{593B4B84-22E4-5F51-46C4-3DD96D22D680}"/>
              </a:ext>
            </a:extLst>
          </p:cNvPr>
          <p:cNvSpPr txBox="1"/>
          <p:nvPr/>
        </p:nvSpPr>
        <p:spPr>
          <a:xfrm>
            <a:off x="6604381" y="5288603"/>
            <a:ext cx="352425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4000"/>
            </a:pPr>
            <a:r>
              <a:rPr lang="vi-VN" sz="2800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Mở bài gián tiếp </a:t>
            </a:r>
            <a:endParaRPr sz="2800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12;p2">
            <a:extLst>
              <a:ext uri="{FF2B5EF4-FFF2-40B4-BE49-F238E27FC236}">
                <a16:creationId xmlns:a16="http://schemas.microsoft.com/office/drawing/2014/main" id="{12D81CC0-A201-D73E-4046-901E1BF98E7E}"/>
              </a:ext>
            </a:extLst>
          </p:cNvPr>
          <p:cNvSpPr/>
          <p:nvPr/>
        </p:nvSpPr>
        <p:spPr>
          <a:xfrm>
            <a:off x="4623183" y="4626533"/>
            <a:ext cx="762000" cy="7223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475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ếng việt (4)">
            <a:extLst>
              <a:ext uri="{FF2B5EF4-FFF2-40B4-BE49-F238E27FC236}">
                <a16:creationId xmlns:a16="http://schemas.microsoft.com/office/drawing/2014/main" id="{B9E11843-0129-462D-D01C-B674B6547C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806A2C3-7170-416E-DAF3-653926B858B7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7" name="Picture 6">
              <a:hlinkClick r:id="rId3"/>
              <a:extLst>
                <a:ext uri="{FF2B5EF4-FFF2-40B4-BE49-F238E27FC236}">
                  <a16:creationId xmlns:a16="http://schemas.microsoft.com/office/drawing/2014/main" id="{026AC117-EA8C-9567-D5AE-F6189B755E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BBBE43-A287-2039-81EC-FD7E4570C846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84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53;p6">
            <a:extLst>
              <a:ext uri="{FF2B5EF4-FFF2-40B4-BE49-F238E27FC236}">
                <a16:creationId xmlns:a16="http://schemas.microsoft.com/office/drawing/2014/main" id="{DA57B6E3-DCC4-D8C7-A414-1EC0444975C7}"/>
              </a:ext>
            </a:extLst>
          </p:cNvPr>
          <p:cNvSpPr txBox="1"/>
          <p:nvPr/>
        </p:nvSpPr>
        <p:spPr>
          <a:xfrm>
            <a:off x="241083" y="1771650"/>
            <a:ext cx="117098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buSzPts val="4400"/>
            </a:pPr>
            <a:r>
              <a:rPr lang="en-US" sz="2800" b="1">
                <a:solidFill>
                  <a:schemeClr val="dk1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Em hãy đọc to kiến thức về các kiểu kết bài </a:t>
            </a:r>
            <a:endParaRPr lang="en-US" sz="2800" b="1" dirty="0" err="1">
              <a:solidFill>
                <a:schemeClr val="dk1"/>
              </a:solidFill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20CAD9-74DB-6DE4-E866-37B78DA71E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1" t="4012" r="8331"/>
          <a:stretch/>
        </p:blipFill>
        <p:spPr>
          <a:xfrm>
            <a:off x="689179" y="2681331"/>
            <a:ext cx="10813641" cy="2926687"/>
          </a:xfrm>
          <a:prstGeom prst="rect">
            <a:avLst/>
          </a:prstGeom>
        </p:spPr>
      </p:pic>
      <p:sp>
        <p:nvSpPr>
          <p:cNvPr id="2" name="Google Shape;152;p6">
            <a:extLst>
              <a:ext uri="{FF2B5EF4-FFF2-40B4-BE49-F238E27FC236}">
                <a16:creationId xmlns:a16="http://schemas.microsoft.com/office/drawing/2014/main" id="{EC5D25D0-825A-9126-F0D1-EF7F9B61661F}"/>
              </a:ext>
            </a:extLst>
          </p:cNvPr>
          <p:cNvSpPr/>
          <p:nvPr/>
        </p:nvSpPr>
        <p:spPr>
          <a:xfrm>
            <a:off x="292087" y="4580582"/>
            <a:ext cx="1079091" cy="2054871"/>
          </a:xfrm>
          <a:custGeom>
            <a:avLst/>
            <a:gdLst/>
            <a:ahLst/>
            <a:cxnLst/>
            <a:rect l="l" t="t" r="r" b="b"/>
            <a:pathLst>
              <a:path w="3445739" h="7461245" extrusionOk="0">
                <a:moveTo>
                  <a:pt x="0" y="0"/>
                </a:moveTo>
                <a:lnTo>
                  <a:pt x="3445738" y="0"/>
                </a:lnTo>
                <a:lnTo>
                  <a:pt x="3445738" y="7461246"/>
                </a:lnTo>
                <a:lnTo>
                  <a:pt x="0" y="74612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548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9;p7">
            <a:extLst>
              <a:ext uri="{FF2B5EF4-FFF2-40B4-BE49-F238E27FC236}">
                <a16:creationId xmlns:a16="http://schemas.microsoft.com/office/drawing/2014/main" id="{E5D61239-D48E-A764-FEF9-E18DC1906A22}"/>
              </a:ext>
            </a:extLst>
          </p:cNvPr>
          <p:cNvSpPr txBox="1"/>
          <p:nvPr/>
        </p:nvSpPr>
        <p:spPr>
          <a:xfrm>
            <a:off x="4903918" y="2310297"/>
            <a:ext cx="6937262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50000"/>
              </a:lnSpc>
              <a:buClr>
                <a:srgbClr val="000000"/>
              </a:buClr>
              <a:buSzPts val="3600"/>
            </a:pPr>
            <a:r>
              <a:rPr lang="vi-VN" sz="2800" b="1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Em hãy đọc bài văn S</a:t>
            </a:r>
            <a:r>
              <a:rPr lang="en-US" sz="2800" b="1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ầ</a:t>
            </a:r>
            <a:r>
              <a:rPr lang="vi-VN" sz="2800" b="1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u riêng trong SGK và trả lời câu hỏi: </a:t>
            </a:r>
          </a:p>
          <a:p>
            <a:pPr lvl="0" algn="just">
              <a:lnSpc>
                <a:spcPct val="150000"/>
              </a:lnSpc>
              <a:buClr>
                <a:srgbClr val="000000"/>
              </a:buClr>
              <a:buSzPts val="3600"/>
            </a:pPr>
            <a:r>
              <a:rPr lang="vi-VN" sz="28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Nội dung và số câu trong đoạn kết của bài văn dưới đây có gì khác đoạn kết của bài văn </a:t>
            </a:r>
            <a:r>
              <a:rPr lang="vi-VN" sz="2800" i="1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Cây si </a:t>
            </a:r>
            <a:r>
              <a:rPr lang="vi-VN" sz="2800" dirty="0">
                <a:latin typeface="UTM Avo" panose="02040603050506020204" pitchFamily="18" charset="0"/>
                <a:ea typeface="Calibri"/>
                <a:cs typeface="Calibri"/>
                <a:sym typeface="Calibri"/>
              </a:rPr>
              <a:t>(trang 35)?</a:t>
            </a:r>
          </a:p>
        </p:txBody>
      </p:sp>
      <p:cxnSp>
        <p:nvCxnSpPr>
          <p:cNvPr id="9" name="Google Shape;160;p7">
            <a:extLst>
              <a:ext uri="{FF2B5EF4-FFF2-40B4-BE49-F238E27FC236}">
                <a16:creationId xmlns:a16="http://schemas.microsoft.com/office/drawing/2014/main" id="{68781BEB-35C7-0881-7D87-41F6347FA894}"/>
              </a:ext>
            </a:extLst>
          </p:cNvPr>
          <p:cNvCxnSpPr>
            <a:cxnSpLocks/>
          </p:cNvCxnSpPr>
          <p:nvPr/>
        </p:nvCxnSpPr>
        <p:spPr>
          <a:xfrm>
            <a:off x="4903918" y="2044791"/>
            <a:ext cx="7288082" cy="14539"/>
          </a:xfrm>
          <a:prstGeom prst="straightConnector1">
            <a:avLst/>
          </a:prstGeom>
          <a:noFill/>
          <a:ln w="38100" cap="flat" cmpd="sng">
            <a:solidFill>
              <a:srgbClr val="143C3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61;p7">
            <a:extLst>
              <a:ext uri="{FF2B5EF4-FFF2-40B4-BE49-F238E27FC236}">
                <a16:creationId xmlns:a16="http://schemas.microsoft.com/office/drawing/2014/main" id="{F3AA26F1-3CC8-9BCF-EBCA-0D429C1360CC}"/>
              </a:ext>
            </a:extLst>
          </p:cNvPr>
          <p:cNvSpPr txBox="1"/>
          <p:nvPr/>
        </p:nvSpPr>
        <p:spPr>
          <a:xfrm>
            <a:off x="6392775" y="1485906"/>
            <a:ext cx="395954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buClr>
                <a:srgbClr val="000000"/>
              </a:buClr>
              <a:buSzPts val="4800"/>
            </a:pP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THẢO LUẬN NHÓM</a:t>
            </a:r>
          </a:p>
        </p:txBody>
      </p:sp>
      <p:pic>
        <p:nvPicPr>
          <p:cNvPr id="11" name="Google Shape;162;p7">
            <a:extLst>
              <a:ext uri="{FF2B5EF4-FFF2-40B4-BE49-F238E27FC236}">
                <a16:creationId xmlns:a16="http://schemas.microsoft.com/office/drawing/2014/main" id="{8581EBD3-BEE6-FC99-BAE2-F8FDB20BD5E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20" y="2197496"/>
            <a:ext cx="2250141" cy="41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63;p7">
            <a:extLst>
              <a:ext uri="{FF2B5EF4-FFF2-40B4-BE49-F238E27FC236}">
                <a16:creationId xmlns:a16="http://schemas.microsoft.com/office/drawing/2014/main" id="{36730BA9-7837-CE1C-0695-F0D6DA18717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2480" y="2197496"/>
            <a:ext cx="930951" cy="930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99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8;p8">
            <a:extLst>
              <a:ext uri="{FF2B5EF4-FFF2-40B4-BE49-F238E27FC236}">
                <a16:creationId xmlns:a16="http://schemas.microsoft.com/office/drawing/2014/main" id="{BEA4789F-53DE-3DBE-249F-D5A090B235C1}"/>
              </a:ext>
            </a:extLst>
          </p:cNvPr>
          <p:cNvSpPr txBox="1"/>
          <p:nvPr/>
        </p:nvSpPr>
        <p:spPr>
          <a:xfrm>
            <a:off x="3967206" y="1773256"/>
            <a:ext cx="425758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C00000"/>
                </a:solidFill>
                <a:latin typeface="UTM Avo" panose="02040603050506020204" pitchFamily="18" charset="0"/>
                <a:ea typeface="Calibri"/>
                <a:cs typeface="Calibri"/>
                <a:sym typeface="Calibri"/>
              </a:rPr>
              <a:t>TRẢ LỜI</a:t>
            </a:r>
          </a:p>
        </p:txBody>
      </p:sp>
      <p:cxnSp>
        <p:nvCxnSpPr>
          <p:cNvPr id="3" name="Google Shape;169;p8">
            <a:extLst>
              <a:ext uri="{FF2B5EF4-FFF2-40B4-BE49-F238E27FC236}">
                <a16:creationId xmlns:a16="http://schemas.microsoft.com/office/drawing/2014/main" id="{8B100043-DDB0-2CDC-9032-80D3B81E6218}"/>
              </a:ext>
            </a:extLst>
          </p:cNvPr>
          <p:cNvCxnSpPr>
            <a:cxnSpLocks/>
          </p:cNvCxnSpPr>
          <p:nvPr/>
        </p:nvCxnSpPr>
        <p:spPr>
          <a:xfrm>
            <a:off x="1173694" y="2421063"/>
            <a:ext cx="9844612" cy="13417"/>
          </a:xfrm>
          <a:prstGeom prst="straightConnector1">
            <a:avLst/>
          </a:prstGeom>
          <a:noFill/>
          <a:ln w="38100" cap="flat" cmpd="sng">
            <a:solidFill>
              <a:srgbClr val="143C3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Google Shape;170;p8">
            <a:extLst>
              <a:ext uri="{FF2B5EF4-FFF2-40B4-BE49-F238E27FC236}">
                <a16:creationId xmlns:a16="http://schemas.microsoft.com/office/drawing/2014/main" id="{09685490-7A2E-1A25-D85E-76EFF2F41660}"/>
              </a:ext>
            </a:extLst>
          </p:cNvPr>
          <p:cNvSpPr txBox="1"/>
          <p:nvPr/>
        </p:nvSpPr>
        <p:spPr>
          <a:xfrm>
            <a:off x="120742" y="2761095"/>
            <a:ext cx="652334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indent="-571500" algn="just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vi-VN" sz="2800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Đoạn kết của bài văn </a:t>
            </a:r>
            <a:r>
              <a:rPr lang="vi-VN" sz="2800" i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Sầu riêng</a:t>
            </a:r>
            <a:r>
              <a:rPr lang="vi-VN" sz="2800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có nhiều câu hơn (4 câu), nêu suy nghĩ, liên tưởng, cảm xúc của tác giả.</a:t>
            </a:r>
          </a:p>
        </p:txBody>
      </p:sp>
      <p:sp>
        <p:nvSpPr>
          <p:cNvPr id="5" name="Google Shape;171;p8">
            <a:extLst>
              <a:ext uri="{FF2B5EF4-FFF2-40B4-BE49-F238E27FC236}">
                <a16:creationId xmlns:a16="http://schemas.microsoft.com/office/drawing/2014/main" id="{2C9A60C1-59FF-C781-5635-8512255EB3D9}"/>
              </a:ext>
            </a:extLst>
          </p:cNvPr>
          <p:cNvSpPr txBox="1"/>
          <p:nvPr/>
        </p:nvSpPr>
        <p:spPr>
          <a:xfrm>
            <a:off x="170289" y="4721870"/>
            <a:ext cx="6297890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n-US"/>
            </a:defPPr>
            <a:lvl1pPr marL="571500" lvl="0" indent="-571500" algn="just">
              <a:lnSpc>
                <a:spcPct val="150000"/>
              </a:lnSpc>
              <a:buClr>
                <a:schemeClr val="dk1"/>
              </a:buClr>
              <a:buSzPts val="3600"/>
              <a:buFont typeface="Calibri"/>
              <a:buChar char="-"/>
              <a:defRPr sz="140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</a:defRPr>
            </a:lvl1pPr>
          </a:lstStyle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ym typeface="Calibri"/>
              </a:rPr>
              <a:t>Đoạn kết của bài văn </a:t>
            </a:r>
            <a:r>
              <a:rPr lang="vi-VN" sz="2800" i="1" dirty="0">
                <a:sym typeface="Calibri"/>
              </a:rPr>
              <a:t>Cây si</a:t>
            </a:r>
            <a:r>
              <a:rPr lang="vi-VN" sz="2800" dirty="0">
                <a:sym typeface="Calibri"/>
              </a:rPr>
              <a:t> chỉ có 1 cầu nêu lên cảm nghĩ (cảm xúc, suy nghĩ) của tác giả.</a:t>
            </a:r>
            <a:endParaRPr sz="2800" dirty="0">
              <a:sym typeface="Arial"/>
            </a:endParaRPr>
          </a:p>
        </p:txBody>
      </p:sp>
      <p:sp>
        <p:nvSpPr>
          <p:cNvPr id="6" name="Google Shape;172;p8">
            <a:extLst>
              <a:ext uri="{FF2B5EF4-FFF2-40B4-BE49-F238E27FC236}">
                <a16:creationId xmlns:a16="http://schemas.microsoft.com/office/drawing/2014/main" id="{9ED7A8E6-9577-4DEA-5338-E3DC5EE68D5E}"/>
              </a:ext>
            </a:extLst>
          </p:cNvPr>
          <p:cNvSpPr/>
          <p:nvPr/>
        </p:nvSpPr>
        <p:spPr>
          <a:xfrm>
            <a:off x="6644082" y="3482664"/>
            <a:ext cx="763398" cy="52019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73;p8">
            <a:extLst>
              <a:ext uri="{FF2B5EF4-FFF2-40B4-BE49-F238E27FC236}">
                <a16:creationId xmlns:a16="http://schemas.microsoft.com/office/drawing/2014/main" id="{426047A9-8E0E-9EC3-A11C-CCA467381392}"/>
              </a:ext>
            </a:extLst>
          </p:cNvPr>
          <p:cNvSpPr/>
          <p:nvPr/>
        </p:nvSpPr>
        <p:spPr>
          <a:xfrm>
            <a:off x="7510587" y="3195176"/>
            <a:ext cx="4392892" cy="106979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vi-VN" sz="2800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Calibri"/>
              </a:rPr>
              <a:t>Kết bài mở rộng</a:t>
            </a:r>
            <a:endParaRPr sz="2800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Calibri"/>
            </a:endParaRPr>
          </a:p>
        </p:txBody>
      </p:sp>
      <p:sp>
        <p:nvSpPr>
          <p:cNvPr id="8" name="Google Shape;174;p8">
            <a:extLst>
              <a:ext uri="{FF2B5EF4-FFF2-40B4-BE49-F238E27FC236}">
                <a16:creationId xmlns:a16="http://schemas.microsoft.com/office/drawing/2014/main" id="{8E56D176-8031-08E4-E8C0-7FE811CBA831}"/>
              </a:ext>
            </a:extLst>
          </p:cNvPr>
          <p:cNvSpPr/>
          <p:nvPr/>
        </p:nvSpPr>
        <p:spPr>
          <a:xfrm>
            <a:off x="6571286" y="5452394"/>
            <a:ext cx="836194" cy="52019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75;p8">
            <a:extLst>
              <a:ext uri="{FF2B5EF4-FFF2-40B4-BE49-F238E27FC236}">
                <a16:creationId xmlns:a16="http://schemas.microsoft.com/office/drawing/2014/main" id="{647A10B8-462A-AE4B-D34C-D06EBBF2AB86}"/>
              </a:ext>
            </a:extLst>
          </p:cNvPr>
          <p:cNvSpPr/>
          <p:nvPr/>
        </p:nvSpPr>
        <p:spPr>
          <a:xfrm>
            <a:off x="7510587" y="5164906"/>
            <a:ext cx="4392892" cy="106979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vi-VN" sz="2800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Calibri"/>
              </a:rPr>
              <a:t>Kết bài không mở rộng</a:t>
            </a:r>
            <a:endParaRPr sz="2800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76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778B4E1-2549-2766-4288-33C5A4DBD42F}"/>
              </a:ext>
            </a:extLst>
          </p:cNvPr>
          <p:cNvGrpSpPr/>
          <p:nvPr/>
        </p:nvGrpSpPr>
        <p:grpSpPr>
          <a:xfrm>
            <a:off x="10866032" y="746200"/>
            <a:ext cx="1216041" cy="1432566"/>
            <a:chOff x="930253" y="1555705"/>
            <a:chExt cx="1279160" cy="1432566"/>
          </a:xfrm>
        </p:grpSpPr>
        <p:pic>
          <p:nvPicPr>
            <p:cNvPr id="4" name="Picture 3">
              <a:hlinkClick r:id="rId3"/>
              <a:extLst>
                <a:ext uri="{FF2B5EF4-FFF2-40B4-BE49-F238E27FC236}">
                  <a16:creationId xmlns:a16="http://schemas.microsoft.com/office/drawing/2014/main" id="{AA10C7A5-9CA6-C10D-9346-65F95B244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64544" y="1555705"/>
              <a:ext cx="1010579" cy="91700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F96748-656C-AE58-BBAC-E8BF0462D554}"/>
                </a:ext>
              </a:extLst>
            </p:cNvPr>
            <p:cNvSpPr txBox="1"/>
            <p:nvPr/>
          </p:nvSpPr>
          <p:spPr>
            <a:xfrm>
              <a:off x="930253" y="2526606"/>
              <a:ext cx="1279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2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2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2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398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7;p10">
            <a:extLst>
              <a:ext uri="{FF2B5EF4-FFF2-40B4-BE49-F238E27FC236}">
                <a16:creationId xmlns:a16="http://schemas.microsoft.com/office/drawing/2014/main" id="{1FE47E6A-3CB2-94FD-8F9F-222E0A2A4E20}"/>
              </a:ext>
            </a:extLst>
          </p:cNvPr>
          <p:cNvSpPr/>
          <p:nvPr/>
        </p:nvSpPr>
        <p:spPr>
          <a:xfrm>
            <a:off x="705946" y="3834419"/>
            <a:ext cx="4806825" cy="1446660"/>
          </a:xfrm>
          <a:custGeom>
            <a:avLst/>
            <a:gdLst/>
            <a:ahLst/>
            <a:cxnLst/>
            <a:rect l="l" t="t" r="r" b="b"/>
            <a:pathLst>
              <a:path w="4140166" h="3523102" extrusionOk="0">
                <a:moveTo>
                  <a:pt x="4015706" y="3523102"/>
                </a:moveTo>
                <a:lnTo>
                  <a:pt x="124460" y="3523102"/>
                </a:lnTo>
                <a:cubicBezTo>
                  <a:pt x="55880" y="3523102"/>
                  <a:pt x="0" y="3467222"/>
                  <a:pt x="0" y="339864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015706" y="0"/>
                </a:lnTo>
                <a:cubicBezTo>
                  <a:pt x="4084286" y="0"/>
                  <a:pt x="4140166" y="55880"/>
                  <a:pt x="4140166" y="124460"/>
                </a:cubicBezTo>
                <a:lnTo>
                  <a:pt x="4140166" y="3398642"/>
                </a:lnTo>
                <a:cubicBezTo>
                  <a:pt x="4140166" y="3467222"/>
                  <a:pt x="4084286" y="3523102"/>
                  <a:pt x="4015706" y="3523102"/>
                </a:cubicBezTo>
                <a:close/>
              </a:path>
            </a:pathLst>
          </a:custGeom>
          <a:solidFill>
            <a:srgbClr val="F7B4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88;p10">
            <a:extLst>
              <a:ext uri="{FF2B5EF4-FFF2-40B4-BE49-F238E27FC236}">
                <a16:creationId xmlns:a16="http://schemas.microsoft.com/office/drawing/2014/main" id="{70B97770-A649-2BEA-4C72-8A5D8159C68F}"/>
              </a:ext>
            </a:extLst>
          </p:cNvPr>
          <p:cNvSpPr/>
          <p:nvPr/>
        </p:nvSpPr>
        <p:spPr>
          <a:xfrm>
            <a:off x="6679231" y="3834419"/>
            <a:ext cx="4806825" cy="1446660"/>
          </a:xfrm>
          <a:custGeom>
            <a:avLst/>
            <a:gdLst/>
            <a:ahLst/>
            <a:cxnLst/>
            <a:rect l="l" t="t" r="r" b="b"/>
            <a:pathLst>
              <a:path w="4140166" h="3523102" extrusionOk="0">
                <a:moveTo>
                  <a:pt x="4015706" y="3523102"/>
                </a:moveTo>
                <a:lnTo>
                  <a:pt x="124460" y="3523102"/>
                </a:lnTo>
                <a:cubicBezTo>
                  <a:pt x="55880" y="3523102"/>
                  <a:pt x="0" y="3467222"/>
                  <a:pt x="0" y="339864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015706" y="0"/>
                </a:lnTo>
                <a:cubicBezTo>
                  <a:pt x="4084286" y="0"/>
                  <a:pt x="4140166" y="55880"/>
                  <a:pt x="4140166" y="124460"/>
                </a:cubicBezTo>
                <a:lnTo>
                  <a:pt x="4140166" y="3398642"/>
                </a:lnTo>
                <a:cubicBezTo>
                  <a:pt x="4140166" y="3467222"/>
                  <a:pt x="4084286" y="3523102"/>
                  <a:pt x="4015706" y="3523102"/>
                </a:cubicBezTo>
                <a:close/>
              </a:path>
            </a:pathLst>
          </a:custGeom>
          <a:solidFill>
            <a:srgbClr val="F7B4A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89;p10">
            <a:extLst>
              <a:ext uri="{FF2B5EF4-FFF2-40B4-BE49-F238E27FC236}">
                <a16:creationId xmlns:a16="http://schemas.microsoft.com/office/drawing/2014/main" id="{245C8047-0FAC-2B45-E3EC-E37A7222F108}"/>
              </a:ext>
            </a:extLst>
          </p:cNvPr>
          <p:cNvSpPr txBox="1"/>
          <p:nvPr/>
        </p:nvSpPr>
        <p:spPr>
          <a:xfrm>
            <a:off x="1443271" y="4174092"/>
            <a:ext cx="333217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vi-VN" sz="2800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Calibri"/>
              </a:rPr>
              <a:t>a. Một đoạn kết bài mở rộng</a:t>
            </a:r>
            <a:endParaRPr sz="2800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Calibri"/>
            </a:endParaRPr>
          </a:p>
        </p:txBody>
      </p:sp>
      <p:sp>
        <p:nvSpPr>
          <p:cNvPr id="28" name="Google Shape;190;p10">
            <a:extLst>
              <a:ext uri="{FF2B5EF4-FFF2-40B4-BE49-F238E27FC236}">
                <a16:creationId xmlns:a16="http://schemas.microsoft.com/office/drawing/2014/main" id="{F8E7A47E-CB82-5CB0-8F07-CD6EC0CA6922}"/>
              </a:ext>
            </a:extLst>
          </p:cNvPr>
          <p:cNvSpPr txBox="1"/>
          <p:nvPr/>
        </p:nvSpPr>
        <p:spPr>
          <a:xfrm>
            <a:off x="7188448" y="4174092"/>
            <a:ext cx="378839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vi-VN" sz="2800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Calibri"/>
              </a:rPr>
              <a:t>b. Một đoạn kết bài không mở rộng</a:t>
            </a:r>
            <a:endParaRPr sz="2800" dirty="0">
              <a:solidFill>
                <a:srgbClr val="000000"/>
              </a:solidFill>
              <a:latin typeface="UTM Avo" panose="02040603050506020204" pitchFamily="18" charset="0"/>
              <a:ea typeface="Arial"/>
              <a:cs typeface="Arial"/>
              <a:sym typeface="Calibri"/>
            </a:endParaRPr>
          </a:p>
        </p:txBody>
      </p:sp>
      <p:sp>
        <p:nvSpPr>
          <p:cNvPr id="29" name="Google Shape;191;p10">
            <a:extLst>
              <a:ext uri="{FF2B5EF4-FFF2-40B4-BE49-F238E27FC236}">
                <a16:creationId xmlns:a16="http://schemas.microsoft.com/office/drawing/2014/main" id="{07C4CC41-1234-CEA5-25DB-4E48E853C296}"/>
              </a:ext>
            </a:extLst>
          </p:cNvPr>
          <p:cNvSpPr txBox="1"/>
          <p:nvPr/>
        </p:nvSpPr>
        <p:spPr>
          <a:xfrm>
            <a:off x="1599493" y="1956423"/>
            <a:ext cx="8993013" cy="113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4000"/>
            </a:pP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Em </a:t>
            </a:r>
            <a:r>
              <a:rPr lang="en-US" sz="3200" b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hãy</a:t>
            </a: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viết</a:t>
            </a: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mở</a:t>
            </a: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cho</a:t>
            </a: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văn</a:t>
            </a: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tả</a:t>
            </a: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cây</a:t>
            </a: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cối</a:t>
            </a: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mà</a:t>
            </a: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đã</a:t>
            </a: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lập</a:t>
            </a: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dàn</a:t>
            </a:r>
            <a:r>
              <a:rPr lang="en-US" sz="3200" b="1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352446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D58AA-6044-4063-A2D9-5C566FADBD0E}" vid="{6929B544-CFDD-4290-A91C-DFD0546A7D3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Tuần 8-Bài đọc 3-Người thu gió</Template>
  <TotalTime>52</TotalTime>
  <Words>371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 Light</vt:lpstr>
      <vt:lpstr>UTM Avo</vt:lpstr>
      <vt:lpstr>Calibri</vt:lpstr>
      <vt:lpstr>2_Office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hung.nv2510hung.nv2510</dc:creator>
  <cp:lastModifiedBy>OnePercent</cp:lastModifiedBy>
  <cp:revision>5</cp:revision>
  <dcterms:created xsi:type="dcterms:W3CDTF">2023-10-25T01:15:00Z</dcterms:created>
  <dcterms:modified xsi:type="dcterms:W3CDTF">2023-10-27T02:56:53Z</dcterms:modified>
</cp:coreProperties>
</file>