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90" r:id="rId5"/>
    <p:sldId id="291" r:id="rId6"/>
    <p:sldId id="259" r:id="rId7"/>
    <p:sldId id="260" r:id="rId8"/>
    <p:sldId id="292" r:id="rId9"/>
    <p:sldId id="293" r:id="rId10"/>
    <p:sldId id="294" r:id="rId11"/>
    <p:sldId id="295" r:id="rId12"/>
    <p:sldId id="296" r:id="rId13"/>
    <p:sldId id="297" r:id="rId14"/>
    <p:sldId id="298" r:id="rId15"/>
    <p:sldId id="299" r:id="rId16"/>
    <p:sldId id="261" r:id="rId17"/>
    <p:sldId id="262" r:id="rId18"/>
    <p:sldId id="300" r:id="rId19"/>
    <p:sldId id="301" r:id="rId20"/>
    <p:sldId id="302" r:id="rId21"/>
    <p:sldId id="303" r:id="rId22"/>
    <p:sldId id="304" r:id="rId23"/>
    <p:sldId id="305" r:id="rId24"/>
    <p:sldId id="306" r:id="rId25"/>
    <p:sldId id="307" r:id="rId26"/>
    <p:sldId id="308" r:id="rId27"/>
    <p:sldId id="309" r:id="rId28"/>
    <p:sldId id="310" r:id="rId29"/>
    <p:sldId id="267" r:id="rId30"/>
    <p:sldId id="263" r:id="rId31"/>
    <p:sldId id="311" r:id="rId32"/>
    <p:sldId id="312" r:id="rId33"/>
    <p:sldId id="264" r:id="rId34"/>
    <p:sldId id="313" r:id="rId35"/>
    <p:sldId id="266" r:id="rId36"/>
    <p:sldId id="289" r:id="rId37"/>
    <p:sldId id="265" r:id="rId38"/>
    <p:sldId id="268" r:id="rId39"/>
  </p:sldIdLst>
  <p:sldSz cx="12192000" cy="6858000"/>
  <p:notesSz cx="6858000" cy="9144000"/>
  <p:embeddedFontLst>
    <p:embeddedFont>
      <p:font typeface="Calibri" panose="020F0502020204030204" pitchFamily="34" charset="0"/>
      <p:regular r:id="rId40"/>
      <p:bold r:id="rId41"/>
      <p:italic r:id="rId42"/>
      <p:boldItalic r:id="rId43"/>
    </p:embeddedFont>
    <p:embeddedFont>
      <p:font typeface="Calibri Light" panose="020F0302020204030204" pitchFamily="34" charset="0"/>
      <p:regular r:id="rId44"/>
      <p:italic r:id="rId45"/>
    </p:embeddedFont>
    <p:embeddedFont>
      <p:font typeface="UTM Avo" panose="02040603050506020204" pitchFamily="18"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F7"/>
    <a:srgbClr val="F681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62" autoAdjust="0"/>
    <p:restoredTop sz="94660"/>
  </p:normalViewPr>
  <p:slideViewPr>
    <p:cSldViewPr snapToGrid="0">
      <p:cViewPr varScale="1">
        <p:scale>
          <a:sx n="110" d="100"/>
          <a:sy n="110" d="100"/>
        </p:scale>
        <p:origin x="35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763695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0936333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669212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05919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6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437455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17977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026553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569394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7506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823468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13210667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svg"/></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 Id="rId9"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svg"/></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dao-duc-4/1/392/21/" TargetMode="External"/><Relationship Id="rId2" Type="http://schemas.openxmlformats.org/officeDocument/2006/relationships/image" Target="../media/image49.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5.pn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dao-duc-4/1/392/18/" TargetMode="External"/><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0.jpg"/><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4.svg"/></Relationships>
</file>

<file path=ppt/slides/_rels/slide24.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64.sv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7.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5.sv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68.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g"/><Relationship Id="rId1" Type="http://schemas.openxmlformats.org/officeDocument/2006/relationships/slideLayout" Target="../slideLayouts/slideLayout7.xml"/><Relationship Id="rId4" Type="http://schemas.openxmlformats.org/officeDocument/2006/relationships/image" Target="../media/image6.svg"/></Relationships>
</file>

<file path=ppt/slides/_rels/slide29.xml.rels><?xml version="1.0" encoding="UTF-8" standalone="yes"?>
<Relationships xmlns="http://schemas.openxmlformats.org/package/2006/relationships"><Relationship Id="rId3" Type="http://schemas.openxmlformats.org/officeDocument/2006/relationships/hyperlink" Target="https://hoc10.vn/doc-sach/dao-duc-4/1/392/23/" TargetMode="External"/><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4.jp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sv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4.jp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hyperlink" Target="https://hoc10.vn/doc-sach/dao-duc-4/1/392/23/" TargetMode="External"/><Relationship Id="rId2" Type="http://schemas.openxmlformats.org/officeDocument/2006/relationships/image" Target="../media/image86.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11.png"/><Relationship Id="rId7" Type="http://schemas.openxmlformats.org/officeDocument/2006/relationships/image" Target="../media/image90.png"/><Relationship Id="rId2" Type="http://schemas.openxmlformats.org/officeDocument/2006/relationships/image" Target="../media/image87.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12.svg"/></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7.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88.png"/><Relationship Id="rId7" Type="http://schemas.openxmlformats.org/officeDocument/2006/relationships/image" Target="../media/image94.png"/><Relationship Id="rId12" Type="http://schemas.openxmlformats.org/officeDocument/2006/relationships/image" Target="../media/image12.svg"/><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image" Target="../media/image91.svg"/><Relationship Id="rId11" Type="http://schemas.openxmlformats.org/officeDocument/2006/relationships/image" Target="../media/image11.png"/><Relationship Id="rId5" Type="http://schemas.openxmlformats.org/officeDocument/2006/relationships/image" Target="../media/image90.png"/><Relationship Id="rId10" Type="http://schemas.openxmlformats.org/officeDocument/2006/relationships/image" Target="../media/image76.svg"/><Relationship Id="rId4" Type="http://schemas.openxmlformats.org/officeDocument/2006/relationships/image" Target="../media/image89.svg"/><Relationship Id="rId9" Type="http://schemas.openxmlformats.org/officeDocument/2006/relationships/image" Target="../media/image75.png"/></Relationships>
</file>

<file path=ppt/slides/_rels/slide37.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hoc10fb/" TargetMode="External"/><Relationship Id="rId2" Type="http://schemas.openxmlformats.org/officeDocument/2006/relationships/image" Target="../media/image93.jpg"/><Relationship Id="rId1" Type="http://schemas.openxmlformats.org/officeDocument/2006/relationships/slideLayout" Target="../slideLayouts/slideLayout1.xml"/><Relationship Id="rId6" Type="http://schemas.openxmlformats.org/officeDocument/2006/relationships/image" Target="../media/image98.png"/><Relationship Id="rId5" Type="http://schemas.microsoft.com/office/2007/relationships/hdphoto" Target="../media/hdphoto2.wdp"/><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jpeg"/><Relationship Id="rId4" Type="http://schemas.openxmlformats.org/officeDocument/2006/relationships/image" Target="../media/image12.sv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hyperlink" Target="https://hoc10.vn/doc-sach/dao-duc-4/1/392/19/" TargetMode="External"/><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hyperlink" Target="https://youtu.be/U7CfQcoZOMc?list=PLC241y2KW0Zc_fJwNxko60M9KZ2NVl7uM" TargetMode="External"/><Relationship Id="rId3" Type="http://schemas.openxmlformats.org/officeDocument/2006/relationships/image" Target="../media/image13.png"/><Relationship Id="rId7"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4.sv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C8C4A-0A8A-7780-636F-8FE903B550C5}"/>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
        <p:nvSpPr>
          <p:cNvPr id="3" name="TextBox 2">
            <a:extLst>
              <a:ext uri="{FF2B5EF4-FFF2-40B4-BE49-F238E27FC236}">
                <a16:creationId xmlns:a16="http://schemas.microsoft.com/office/drawing/2014/main" id="{24BCF02E-4753-1BF4-6D21-3E5F66A020FF}"/>
              </a:ext>
            </a:extLst>
          </p:cNvPr>
          <p:cNvSpPr txBox="1"/>
          <p:nvPr/>
        </p:nvSpPr>
        <p:spPr>
          <a:xfrm>
            <a:off x="1316553" y="2263693"/>
            <a:ext cx="9558893" cy="1754326"/>
          </a:xfrm>
          <a:prstGeom prst="rect">
            <a:avLst/>
          </a:prstGeom>
          <a:noFill/>
        </p:spPr>
        <p:txBody>
          <a:bodyPr wrap="square">
            <a:spAutoFit/>
          </a:bodyPr>
          <a:lstStyle/>
          <a:p>
            <a:pPr marL="0" marR="0" lvl="0" indent="0" algn="ctr" defTabSz="914400" rtl="0" eaLnBrk="1" fontAlgn="auto" latinLnBrk="0" hangingPunct="1">
              <a:spcBef>
                <a:spcPct val="0"/>
              </a:spcBef>
              <a:spcAft>
                <a:spcPts val="0"/>
              </a:spcAft>
              <a:buClrTx/>
              <a:buSzTx/>
              <a:buFontTx/>
              <a:buNone/>
              <a:tabLst/>
              <a:defRPr/>
            </a:pPr>
            <a:r>
              <a:rPr kumimoji="0" lang="vi-VN"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Chủ đ</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ề: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Cảm</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thông</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giúp</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đỡ</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người</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gặp</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khó</a:t>
            </a:r>
            <a:r>
              <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002060"/>
                </a:solidFill>
                <a:effectLst/>
                <a:uLnTx/>
                <a:uFillTx/>
                <a:latin typeface="UTM Avo" panose="02040603050506020204" pitchFamily="18" charset="0"/>
                <a:ea typeface="+mj-ea"/>
                <a:cs typeface="+mj-cs"/>
              </a:rPr>
              <a:t>khăn</a:t>
            </a:r>
            <a:endParaRPr kumimoji="0" lang="en-US" sz="5400" b="1" i="0" u="none" strike="noStrike" kern="1200" cap="none" spc="0" normalizeH="0" baseline="0" noProof="0" dirty="0">
              <a:ln>
                <a:noFill/>
              </a:ln>
              <a:solidFill>
                <a:srgbClr val="002060"/>
              </a:solidFill>
              <a:effectLst/>
              <a:uLnTx/>
              <a:uFillTx/>
              <a:latin typeface="UTM Avo" panose="02040603050506020204" pitchFamily="18" charset="0"/>
              <a:ea typeface="+mj-ea"/>
              <a:cs typeface="+mj-cs"/>
            </a:endParaRPr>
          </a:p>
        </p:txBody>
      </p:sp>
      <p:sp>
        <p:nvSpPr>
          <p:cNvPr id="7" name="Title 1">
            <a:extLst>
              <a:ext uri="{FF2B5EF4-FFF2-40B4-BE49-F238E27FC236}">
                <a16:creationId xmlns:a16="http://schemas.microsoft.com/office/drawing/2014/main" id="{3F5397E8-16AB-DB41-491A-C2BA7BF3286D}"/>
              </a:ext>
            </a:extLst>
          </p:cNvPr>
          <p:cNvSpPr txBox="1">
            <a:spLocks/>
          </p:cNvSpPr>
          <p:nvPr/>
        </p:nvSpPr>
        <p:spPr>
          <a:xfrm>
            <a:off x="0" y="4018019"/>
            <a:ext cx="12362620" cy="188365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Bài </a:t>
            </a:r>
            <a:r>
              <a:rPr kumimoji="0" lang="en-US" sz="5400" b="1" i="0" u="none" strike="noStrike" kern="1200" cap="none" spc="0" normalizeH="0" baseline="0" noProof="0">
                <a:ln>
                  <a:noFill/>
                </a:ln>
                <a:solidFill>
                  <a:srgbClr val="FF0000"/>
                </a:solidFill>
                <a:effectLst/>
                <a:uLnTx/>
                <a:uFillTx/>
                <a:latin typeface="UTM Avo" panose="02040603050506020204" pitchFamily="18" charset="0"/>
                <a:ea typeface="+mj-ea"/>
                <a:cs typeface="+mj-cs"/>
              </a:rPr>
              <a:t>4:</a:t>
            </a:r>
            <a:r>
              <a:rPr kumimoji="0" lang="vi-VN"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Em </a:t>
            </a: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thể</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hiện</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sự</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cảm</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thông</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giúp</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đỡ</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người</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gặp</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khó</a:t>
            </a:r>
            <a:r>
              <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rPr>
              <a:t> </a:t>
            </a:r>
            <a:r>
              <a:rPr kumimoji="0" lang="en-US" sz="5400" b="1" i="0" u="none" strike="noStrike" kern="1200" cap="none" spc="0" normalizeH="0" baseline="0" noProof="0" dirty="0" err="1">
                <a:ln>
                  <a:noFill/>
                </a:ln>
                <a:solidFill>
                  <a:srgbClr val="FF0000"/>
                </a:solidFill>
                <a:effectLst/>
                <a:uLnTx/>
                <a:uFillTx/>
                <a:latin typeface="UTM Avo" panose="02040603050506020204" pitchFamily="18" charset="0"/>
                <a:ea typeface="+mj-ea"/>
                <a:cs typeface="+mj-cs"/>
              </a:rPr>
              <a:t>khăn</a:t>
            </a:r>
            <a:endParaRPr kumimoji="0" lang="en-US" sz="5400" b="1" i="0" u="none" strike="noStrike" kern="1200" cap="none" spc="0" normalizeH="0" baseline="0" noProof="0" dirty="0">
              <a:ln>
                <a:noFill/>
              </a:ln>
              <a:solidFill>
                <a:srgbClr val="FF0000"/>
              </a:solidFill>
              <a:effectLst/>
              <a:uLnTx/>
              <a:uFillTx/>
              <a:latin typeface="UTM Avo" panose="02040603050506020204" pitchFamily="18" charset="0"/>
              <a:ea typeface="+mj-ea"/>
              <a:cs typeface="+mj-cs"/>
            </a:endParaRPr>
          </a:p>
        </p:txBody>
      </p:sp>
      <p:sp>
        <p:nvSpPr>
          <p:cNvPr id="8" name="Title 1">
            <a:extLst>
              <a:ext uri="{FF2B5EF4-FFF2-40B4-BE49-F238E27FC236}">
                <a16:creationId xmlns:a16="http://schemas.microsoft.com/office/drawing/2014/main" id="{E93A30ED-523C-79D1-672F-903AB22B6AAD}"/>
              </a:ext>
            </a:extLst>
          </p:cNvPr>
          <p:cNvSpPr txBox="1">
            <a:spLocks/>
          </p:cNvSpPr>
          <p:nvPr/>
        </p:nvSpPr>
        <p:spPr>
          <a:xfrm>
            <a:off x="9063429" y="214969"/>
            <a:ext cx="2782110" cy="71685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r" defTabSz="914400" rtl="0" eaLnBrk="1" fontAlgn="auto" latinLnBrk="0" hangingPunct="1">
              <a:lnSpc>
                <a:spcPct val="120000"/>
              </a:lnSpc>
              <a:spcBef>
                <a:spcPct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Đạo</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a:t>
            </a:r>
            <a:r>
              <a:rPr kumimoji="0" lang="en-US" sz="36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đức</a:t>
            </a:r>
            <a:r>
              <a:rPr kumimoji="0" lang="en-US"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panose="02040603050506020204" pitchFamily="18" charset="0"/>
                <a:ea typeface="+mj-ea"/>
                <a:cs typeface="+mj-cs"/>
              </a:rPr>
              <a:t> 4</a:t>
            </a: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Cuộc đời này GIÚP ĐỠ người khác chính là giúp đỡ chính mình. Hãy sẵn sàng  CHO ĐI để được NHẬN LẠI ...">
            <a:extLst>
              <a:ext uri="{FF2B5EF4-FFF2-40B4-BE49-F238E27FC236}">
                <a16:creationId xmlns:a16="http://schemas.microsoft.com/office/drawing/2014/main" id="{8989F808-18CB-43D2-74E1-EEAFE306ACC5}"/>
              </a:ext>
            </a:extLst>
          </p:cNvPr>
          <p:cNvPicPr>
            <a:picLocks noChangeAspect="1" noChangeArrowheads="1"/>
          </p:cNvPicPr>
          <p:nvPr/>
        </p:nvPicPr>
        <p:blipFill rotWithShape="1">
          <a:blip r:embed="rId3">
            <a:alphaModFix amt="88000"/>
            <a:extLst>
              <a:ext uri="{28A0092B-C50C-407E-A947-70E740481C1C}">
                <a14:useLocalDpi xmlns:a14="http://schemas.microsoft.com/office/drawing/2010/main" val="0"/>
              </a:ext>
            </a:extLst>
          </a:blip>
          <a:srcRect t="2739" b="12050"/>
          <a:stretch/>
        </p:blipFill>
        <p:spPr bwMode="auto">
          <a:xfrm>
            <a:off x="3307080" y="1860715"/>
            <a:ext cx="8885713" cy="499728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F5BDA3C-0EC3-925C-D029-420F4DDA0314}"/>
              </a:ext>
            </a:extLst>
          </p:cNvPr>
          <p:cNvGrpSpPr/>
          <p:nvPr/>
        </p:nvGrpSpPr>
        <p:grpSpPr>
          <a:xfrm>
            <a:off x="0" y="1554480"/>
            <a:ext cx="7569200" cy="3962399"/>
            <a:chOff x="-97972" y="3244652"/>
            <a:chExt cx="11353800" cy="5943598"/>
          </a:xfrm>
        </p:grpSpPr>
        <p:sp>
          <p:nvSpPr>
            <p:cNvPr id="4" name="Round Same Side Corner Rectangle 3">
              <a:extLst>
                <a:ext uri="{FF2B5EF4-FFF2-40B4-BE49-F238E27FC236}">
                  <a16:creationId xmlns:a16="http://schemas.microsoft.com/office/drawing/2014/main" id="{DA91AFBE-6649-9A0A-4564-9033B6B12FF9}"/>
                </a:ext>
              </a:extLst>
            </p:cNvPr>
            <p:cNvSpPr/>
            <p:nvPr/>
          </p:nvSpPr>
          <p:spPr>
            <a:xfrm rot="5400000">
              <a:off x="2607129" y="539551"/>
              <a:ext cx="5943598" cy="11353800"/>
            </a:xfrm>
            <a:prstGeom prst="round2Same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5" name="TextBox 4">
              <a:extLst>
                <a:ext uri="{FF2B5EF4-FFF2-40B4-BE49-F238E27FC236}">
                  <a16:creationId xmlns:a16="http://schemas.microsoft.com/office/drawing/2014/main" id="{A6CF0FF2-9AC1-832F-BF3E-D53166D55A42}"/>
                </a:ext>
              </a:extLst>
            </p:cNvPr>
            <p:cNvSpPr txBox="1"/>
            <p:nvPr/>
          </p:nvSpPr>
          <p:spPr>
            <a:xfrm>
              <a:off x="452777" y="3803577"/>
              <a:ext cx="10252302" cy="4314257"/>
            </a:xfrm>
            <a:prstGeom prst="rect">
              <a:avLst/>
            </a:prstGeom>
            <a:noFill/>
          </p:spPr>
          <p:txBody>
            <a:bodyPr wrap="square" rtlCol="0">
              <a:spAutoFit/>
            </a:bodyPr>
            <a:lstStyle/>
            <a:p>
              <a:pPr algn="ctr">
                <a:lnSpc>
                  <a:spcPct val="150000"/>
                </a:lnSpc>
              </a:pPr>
              <a:r>
                <a:rPr lang="en-US" sz="2800" b="1" dirty="0" err="1">
                  <a:solidFill>
                    <a:srgbClr val="C00000"/>
                  </a:solidFill>
                  <a:latin typeface="UTM Avo" panose="02040603050506020204" pitchFamily="18"/>
                  <a:cs typeface="Arial" panose="020B0604020202020204" pitchFamily="34" charset="0"/>
                </a:rPr>
                <a:t>Bài</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học</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rút</a:t>
              </a:r>
              <a:r>
                <a:rPr lang="en-US" sz="2800" b="1" dirty="0">
                  <a:solidFill>
                    <a:srgbClr val="C00000"/>
                  </a:solidFill>
                  <a:latin typeface="UTM Avo" panose="02040603050506020204" pitchFamily="18"/>
                  <a:cs typeface="Arial" panose="020B0604020202020204" pitchFamily="34" charset="0"/>
                </a:rPr>
                <a:t> </a:t>
              </a:r>
              <a:r>
                <a:rPr lang="en-US" sz="2800" b="1" dirty="0" err="1">
                  <a:solidFill>
                    <a:srgbClr val="C00000"/>
                  </a:solidFill>
                  <a:latin typeface="UTM Avo" panose="02040603050506020204" pitchFamily="18"/>
                  <a:cs typeface="Arial" panose="020B0604020202020204" pitchFamily="34" charset="0"/>
                </a:rPr>
                <a:t>ra</a:t>
              </a:r>
              <a:endParaRPr lang="en-US" sz="2800" b="1" dirty="0">
                <a:solidFill>
                  <a:srgbClr val="C00000"/>
                </a:solidFill>
                <a:latin typeface="UTM Avo" panose="02040603050506020204" pitchFamily="18"/>
                <a:cs typeface="Arial" panose="020B0604020202020204" pitchFamily="34" charset="0"/>
              </a:endParaRPr>
            </a:p>
            <a:p>
              <a:pPr algn="just">
                <a:lnSpc>
                  <a:spcPct val="150000"/>
                </a:lnSpc>
              </a:pPr>
              <a:r>
                <a:rPr lang="vi-VN" sz="2400" dirty="0">
                  <a:latin typeface="UTM Avo" panose="02040603050506020204" pitchFamily="18"/>
                  <a:cs typeface="Arial" panose="020B0604020202020204" pitchFamily="34" charset="0"/>
                </a:rPr>
                <a:t>Con người ta ai cũng sẽ gặp khó khăn trong cuộc sống. Nếu ta biết giúp đỡ người khác khi họ gặp khó khăn thì tới lúc ta gặp khó khăn cũng sẽ được người khác giúp đỡ lại. </a:t>
              </a:r>
            </a:p>
          </p:txBody>
        </p:sp>
      </p:grpSp>
    </p:spTree>
    <p:extLst>
      <p:ext uri="{BB962C8B-B14F-4D97-AF65-F5344CB8AC3E}">
        <p14:creationId xmlns:p14="http://schemas.microsoft.com/office/powerpoint/2010/main" val="2087990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20">
            <a:extLst>
              <a:ext uri="{FF2B5EF4-FFF2-40B4-BE49-F238E27FC236}">
                <a16:creationId xmlns:a16="http://schemas.microsoft.com/office/drawing/2014/main" id="{F48D9013-C718-0693-FD65-EC4005081582}"/>
              </a:ext>
            </a:extLst>
          </p:cNvPr>
          <p:cNvSpPr txBox="1"/>
          <p:nvPr/>
        </p:nvSpPr>
        <p:spPr>
          <a:xfrm>
            <a:off x="745306" y="1432561"/>
            <a:ext cx="10701387" cy="482055"/>
          </a:xfrm>
          <a:prstGeom prst="rect">
            <a:avLst/>
          </a:prstGeom>
        </p:spPr>
        <p:txBody>
          <a:bodyPr wrap="square" lIns="0" tIns="0" rIns="0" bIns="0" rtlCol="0" anchor="t">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2: QUAN SÁT TRANH VÀ THỰC HIỆN YÊU CẦU</a:t>
            </a:r>
          </a:p>
        </p:txBody>
      </p:sp>
      <p:sp>
        <p:nvSpPr>
          <p:cNvPr id="11" name="Freeform 18">
            <a:extLst>
              <a:ext uri="{FF2B5EF4-FFF2-40B4-BE49-F238E27FC236}">
                <a16:creationId xmlns:a16="http://schemas.microsoft.com/office/drawing/2014/main" id="{03AA31C8-C00A-3F3C-D6E8-4827A0044036}"/>
              </a:ext>
            </a:extLst>
          </p:cNvPr>
          <p:cNvSpPr/>
          <p:nvPr/>
        </p:nvSpPr>
        <p:spPr>
          <a:xfrm rot="-1790328">
            <a:off x="98694" y="7952498"/>
            <a:ext cx="598285" cy="556121"/>
          </a:xfrm>
          <a:custGeom>
            <a:avLst/>
            <a:gdLst/>
            <a:ahLst/>
            <a:cxnLst/>
            <a:rect l="l" t="t" r="r" b="b"/>
            <a:pathLst>
              <a:path w="441438" h="448781">
                <a:moveTo>
                  <a:pt x="0" y="0"/>
                </a:moveTo>
                <a:lnTo>
                  <a:pt x="441438" y="0"/>
                </a:lnTo>
                <a:lnTo>
                  <a:pt x="441438" y="448781"/>
                </a:lnTo>
                <a:lnTo>
                  <a:pt x="0" y="4487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13" name="Freeform 5">
            <a:extLst>
              <a:ext uri="{FF2B5EF4-FFF2-40B4-BE49-F238E27FC236}">
                <a16:creationId xmlns:a16="http://schemas.microsoft.com/office/drawing/2014/main" id="{96BC050B-DA52-1BB0-3327-DBC5C3A642B5}"/>
              </a:ext>
            </a:extLst>
          </p:cNvPr>
          <p:cNvSpPr/>
          <p:nvPr/>
        </p:nvSpPr>
        <p:spPr>
          <a:xfrm flipH="1">
            <a:off x="365760" y="2912261"/>
            <a:ext cx="2182302" cy="3945739"/>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14" name="Line Callout 1 (Border and Accent Bar) 3">
            <a:extLst>
              <a:ext uri="{FF2B5EF4-FFF2-40B4-BE49-F238E27FC236}">
                <a16:creationId xmlns:a16="http://schemas.microsoft.com/office/drawing/2014/main" id="{633220EA-AF7B-A1EF-A268-8C11B7C1F415}"/>
              </a:ext>
            </a:extLst>
          </p:cNvPr>
          <p:cNvSpPr/>
          <p:nvPr/>
        </p:nvSpPr>
        <p:spPr>
          <a:xfrm>
            <a:off x="300967" y="2098163"/>
            <a:ext cx="11525273" cy="546284"/>
          </a:xfrm>
          <a:prstGeom prst="accentBorderCallout1">
            <a:avLst>
              <a:gd name="adj1" fmla="val 18750"/>
              <a:gd name="adj2" fmla="val -3127"/>
              <a:gd name="adj3" fmla="val 17954"/>
              <a:gd name="adj4" fmla="val -17509"/>
            </a:avLst>
          </a:prstGeom>
          <a:solidFill>
            <a:srgbClr val="FFF7DD"/>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150000"/>
              </a:lnSpc>
            </a:pPr>
            <a:r>
              <a:rPr lang="en-US" sz="2400" b="1" dirty="0" err="1">
                <a:solidFill>
                  <a:schemeClr val="tx1"/>
                </a:solidFill>
                <a:latin typeface="UTM Avo" panose="02040603050506020204" pitchFamily="18"/>
                <a:cs typeface="Arial" panose="020B0604020202020204" pitchFamily="34" charset="0"/>
              </a:rPr>
              <a:t>Các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em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quan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sát</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tranh</a:t>
            </a:r>
            <a:r>
              <a:rPr lang="en-US" sz="2400" b="1" dirty="0">
                <a:solidFill>
                  <a:schemeClr val="tx1"/>
                </a:solidFill>
                <a:latin typeface="UTM Avo" panose="02040603050506020204" pitchFamily="18"/>
                <a:cs typeface="Arial" panose="020B0604020202020204" pitchFamily="34" charset="0"/>
              </a:rPr>
              <a:t> </a:t>
            </a:r>
            <a:r>
              <a:rPr lang="en-US" sz="2400" b="1" i="1" dirty="0">
                <a:solidFill>
                  <a:schemeClr val="tx1"/>
                </a:solidFill>
                <a:latin typeface="UTM Avo" panose="02040603050506020204" pitchFamily="18"/>
                <a:cs typeface="Arial" panose="020B0604020202020204" pitchFamily="34" charset="0"/>
              </a:rPr>
              <a:t>(SHS – tr.20,21) </a:t>
            </a:r>
            <a:r>
              <a:rPr lang="en-US" sz="2400" b="1" dirty="0" err="1">
                <a:solidFill>
                  <a:schemeClr val="tx1"/>
                </a:solidFill>
                <a:latin typeface="UTM Avo" panose="02040603050506020204" pitchFamily="18"/>
                <a:cs typeface="Arial" panose="020B0604020202020204" pitchFamily="34" charset="0"/>
              </a:rPr>
              <a:t>và</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thực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hiện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những</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yêu</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cầu</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sau</a:t>
            </a:r>
            <a:r>
              <a:rPr lang="en-US" sz="2400" b="1" dirty="0">
                <a:solidFill>
                  <a:schemeClr val="tx1"/>
                </a:solidFill>
                <a:latin typeface="UTM Avo" panose="02040603050506020204" pitchFamily="18"/>
                <a:cs typeface="Arial" panose="020B0604020202020204" pitchFamily="34" charset="0"/>
              </a:rPr>
              <a:t>:</a:t>
            </a:r>
            <a:endParaRPr lang="en-US" sz="2400" dirty="0">
              <a:solidFill>
                <a:schemeClr val="tx1"/>
              </a:solidFill>
              <a:latin typeface="UTM Avo" panose="02040603050506020204" pitchFamily="18"/>
              <a:cs typeface="Arial" panose="020B0604020202020204" pitchFamily="34" charset="0"/>
            </a:endParaRPr>
          </a:p>
        </p:txBody>
      </p:sp>
      <p:sp>
        <p:nvSpPr>
          <p:cNvPr id="15" name="Speech Bubble: Rectangle with Corners Rounded 86">
            <a:extLst>
              <a:ext uri="{FF2B5EF4-FFF2-40B4-BE49-F238E27FC236}">
                <a16:creationId xmlns:a16="http://schemas.microsoft.com/office/drawing/2014/main" id="{F6C71BE9-6D0C-C2CF-DBAE-9CED016E6B3E}"/>
              </a:ext>
            </a:extLst>
          </p:cNvPr>
          <p:cNvSpPr/>
          <p:nvPr/>
        </p:nvSpPr>
        <p:spPr>
          <a:xfrm>
            <a:off x="3435966" y="3027970"/>
            <a:ext cx="8390274" cy="714038"/>
          </a:xfrm>
          <a:prstGeom prst="wedgeRoundRectCallout">
            <a:avLst>
              <a:gd name="adj1" fmla="val -54607"/>
              <a:gd name="adj2" fmla="val 49670"/>
              <a:gd name="adj3" fmla="val 16667"/>
            </a:avLst>
          </a:prstGeom>
          <a:solidFill>
            <a:schemeClr val="accent5">
              <a:lumMod val="20000"/>
              <a:lumOff val="80000"/>
            </a:schemeClr>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a:cs typeface="Arial" panose="020B0604020202020204" pitchFamily="34" charset="0"/>
              </a:rPr>
              <a:t>a. </a:t>
            </a:r>
            <a:r>
              <a:rPr lang="vi-VN" sz="2400">
                <a:solidFill>
                  <a:schemeClr val="tx1"/>
                </a:solidFill>
                <a:latin typeface="UTM Avo" panose="02040603050506020204" pitchFamily="18"/>
                <a:cs typeface="Arial" panose="020B0604020202020204" pitchFamily="34" charset="0"/>
              </a:rPr>
              <a:t>Em hãy nhận xét việc làm của các bạn trong</a:t>
            </a:r>
            <a:r>
              <a:rPr lang="en-US" sz="2400">
                <a:solidFill>
                  <a:schemeClr val="tx1"/>
                </a:solidFill>
                <a:latin typeface="UTM Avo" panose="02040603050506020204" pitchFamily="18"/>
                <a:cs typeface="Arial" panose="020B0604020202020204" pitchFamily="34" charset="0"/>
              </a:rPr>
              <a:t> tranh</a:t>
            </a:r>
            <a:endParaRPr lang="vi-VN" sz="2400">
              <a:solidFill>
                <a:schemeClr val="tx1"/>
              </a:solidFill>
              <a:latin typeface="UTM Avo" panose="02040603050506020204" pitchFamily="18"/>
              <a:cs typeface="Arial" panose="020B0604020202020204" pitchFamily="34" charset="0"/>
            </a:endParaRPr>
          </a:p>
        </p:txBody>
      </p:sp>
      <p:sp>
        <p:nvSpPr>
          <p:cNvPr id="16" name="Speech Bubble: Rectangle with Corners Rounded 87">
            <a:extLst>
              <a:ext uri="{FF2B5EF4-FFF2-40B4-BE49-F238E27FC236}">
                <a16:creationId xmlns:a16="http://schemas.microsoft.com/office/drawing/2014/main" id="{BDE8CBA2-BAFC-DF50-7913-B030DAA51E4B}"/>
              </a:ext>
            </a:extLst>
          </p:cNvPr>
          <p:cNvSpPr/>
          <p:nvPr/>
        </p:nvSpPr>
        <p:spPr>
          <a:xfrm>
            <a:off x="3435966" y="4009823"/>
            <a:ext cx="8390274" cy="1149652"/>
          </a:xfrm>
          <a:prstGeom prst="wedgeRoundRectCallout">
            <a:avLst>
              <a:gd name="adj1" fmla="val -53708"/>
              <a:gd name="adj2" fmla="val -43883"/>
              <a:gd name="adj3" fmla="val 16667"/>
            </a:avLst>
          </a:prstGeom>
          <a:solidFill>
            <a:srgbClr val="E8DDEF"/>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a:solidFill>
                  <a:schemeClr val="tx1"/>
                </a:solidFill>
                <a:latin typeface="UTM Avo" panose="02040603050506020204" pitchFamily="18"/>
                <a:cs typeface="Arial" panose="020B0604020202020204" pitchFamily="34" charset="0"/>
              </a:rPr>
              <a:t>b. </a:t>
            </a:r>
            <a:r>
              <a:rPr lang="vi-VN" sz="2400">
                <a:solidFill>
                  <a:schemeClr val="tx1"/>
                </a:solidFill>
                <a:latin typeface="UTM Avo" panose="02040603050506020204" pitchFamily="18"/>
                <a:cs typeface="Arial" panose="020B0604020202020204" pitchFamily="34" charset="0"/>
              </a:rPr>
              <a:t>Em có sẵn sàng giúp đỡ người gặp khó khăn phù hợp với khả năng của mình không? Vì sao?</a:t>
            </a:r>
            <a:endParaRPr lang="en-US" sz="2400">
              <a:solidFill>
                <a:schemeClr val="tx1"/>
              </a:solidFill>
              <a:latin typeface="UTM Avo" panose="02040603050506020204" pitchFamily="18"/>
              <a:cs typeface="Arial" panose="020B0604020202020204" pitchFamily="34" charset="0"/>
            </a:endParaRPr>
          </a:p>
        </p:txBody>
      </p:sp>
      <p:sp>
        <p:nvSpPr>
          <p:cNvPr id="17" name="Speech Bubble: Rectangle with Corners Rounded 88">
            <a:extLst>
              <a:ext uri="{FF2B5EF4-FFF2-40B4-BE49-F238E27FC236}">
                <a16:creationId xmlns:a16="http://schemas.microsoft.com/office/drawing/2014/main" id="{95B240B9-B133-5071-306A-1BF63EF89248}"/>
              </a:ext>
            </a:extLst>
          </p:cNvPr>
          <p:cNvSpPr/>
          <p:nvPr/>
        </p:nvSpPr>
        <p:spPr>
          <a:xfrm>
            <a:off x="3435966" y="5425439"/>
            <a:ext cx="8390274" cy="1149652"/>
          </a:xfrm>
          <a:prstGeom prst="wedgeRoundRectCallout">
            <a:avLst>
              <a:gd name="adj1" fmla="val -52680"/>
              <a:gd name="adj2" fmla="val -50167"/>
              <a:gd name="adj3" fmla="val 16667"/>
            </a:avLst>
          </a:prstGeom>
          <a:solidFill>
            <a:schemeClr val="accent3">
              <a:lumMod val="20000"/>
              <a:lumOff val="80000"/>
            </a:schemeClr>
          </a:solid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solidFill>
                <a:latin typeface="UTM Avo" panose="02040603050506020204" pitchFamily="18"/>
                <a:cs typeface="Arial" panose="020B0604020202020204" pitchFamily="34" charset="0"/>
              </a:rPr>
              <a:t>c. </a:t>
            </a:r>
            <a:r>
              <a:rPr lang="vi-VN" sz="2400" dirty="0">
                <a:solidFill>
                  <a:schemeClr val="tx1"/>
                </a:solidFill>
                <a:latin typeface="UTM Avo" panose="02040603050506020204" pitchFamily="18"/>
                <a:cs typeface="Arial" panose="020B0604020202020204" pitchFamily="34" charset="0"/>
              </a:rPr>
              <a:t>Hãy kể thêm những hành động khác thể hiện sự cảm thông, giúp đỡ người gặp khó khăn mà em biết</a:t>
            </a:r>
            <a:endParaRPr lang="en-US" sz="24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333258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right)">
                                      <p:cBhvr>
                                        <p:cTn id="20" dur="500"/>
                                        <p:tgtEl>
                                          <p:spTgt spid="15"/>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500"/>
                                        <p:tgtEl>
                                          <p:spTgt spid="16"/>
                                        </p:tgtEl>
                                      </p:cBhvr>
                                    </p:animEffect>
                                  </p:childTnLst>
                                </p:cTn>
                              </p:par>
                            </p:childTnLst>
                          </p:cTn>
                        </p:par>
                        <p:par>
                          <p:cTn id="25" fill="hold">
                            <p:stCondLst>
                              <p:cond delay="1000"/>
                            </p:stCondLst>
                            <p:childTnLst>
                              <p:par>
                                <p:cTn id="26" presetID="22" presetClass="entr" presetSubtype="4"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group of children in different poses&#10;&#10;Description automatically generated with medium confidence">
            <a:extLst>
              <a:ext uri="{FF2B5EF4-FFF2-40B4-BE49-F238E27FC236}">
                <a16:creationId xmlns:a16="http://schemas.microsoft.com/office/drawing/2014/main" id="{E0C9F370-9E1C-AD4C-9482-D862570537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18" r="44905" b="63333"/>
          <a:stretch/>
        </p:blipFill>
        <p:spPr>
          <a:xfrm>
            <a:off x="1505581" y="1539240"/>
            <a:ext cx="2653555" cy="2331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group of children in different poses&#10;&#10;Description automatically generated with medium confidence">
            <a:extLst>
              <a:ext uri="{FF2B5EF4-FFF2-40B4-BE49-F238E27FC236}">
                <a16:creationId xmlns:a16="http://schemas.microsoft.com/office/drawing/2014/main" id="{652C1508-CB2E-C9C1-5F1B-AE25678D563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095" t="7778" r="1597" b="62592"/>
          <a:stretch/>
        </p:blipFill>
        <p:spPr>
          <a:xfrm>
            <a:off x="5376371" y="1539240"/>
            <a:ext cx="1981535" cy="23312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descr="A group of children in different poses&#10;&#10;Description automatically generated with medium confidence">
            <a:extLst>
              <a:ext uri="{FF2B5EF4-FFF2-40B4-BE49-F238E27FC236}">
                <a16:creationId xmlns:a16="http://schemas.microsoft.com/office/drawing/2014/main" id="{6711D48C-278E-3074-1DE9-DEB0422504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45" t="36666" r="50000" b="38889"/>
          <a:stretch/>
        </p:blipFill>
        <p:spPr>
          <a:xfrm>
            <a:off x="8697221" y="1539240"/>
            <a:ext cx="2543143" cy="2331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A group of children in different poses&#10;&#10;Description automatically generated with medium confidence">
            <a:extLst>
              <a:ext uri="{FF2B5EF4-FFF2-40B4-BE49-F238E27FC236}">
                <a16:creationId xmlns:a16="http://schemas.microsoft.com/office/drawing/2014/main" id="{FCE47A0E-A8AF-12BB-7062-261F9D9335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00" t="36666" r="2871" b="38148"/>
          <a:stretch/>
        </p:blipFill>
        <p:spPr>
          <a:xfrm>
            <a:off x="1505581" y="4208984"/>
            <a:ext cx="2653555" cy="2438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group of children in different poses&#10;&#10;Description automatically generated with medium confidence">
            <a:extLst>
              <a:ext uri="{FF2B5EF4-FFF2-40B4-BE49-F238E27FC236}">
                <a16:creationId xmlns:a16="http://schemas.microsoft.com/office/drawing/2014/main" id="{0C982646-F7B3-88BE-C0A9-68581BEAF30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598" t="60636" r="50000" b="14444"/>
          <a:stretch/>
        </p:blipFill>
        <p:spPr>
          <a:xfrm>
            <a:off x="4990038" y="4208984"/>
            <a:ext cx="2754202" cy="2438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group of children in different poses&#10;&#10;Description automatically generated with medium confidence">
            <a:extLst>
              <a:ext uri="{FF2B5EF4-FFF2-40B4-BE49-F238E27FC236}">
                <a16:creationId xmlns:a16="http://schemas.microsoft.com/office/drawing/2014/main" id="{C2D5CC8D-F7C4-B4A6-095D-70D4FDDD1062}"/>
              </a:ext>
            </a:extLst>
          </p:cNvPr>
          <p:cNvPicPr>
            <a:picLocks noChangeAspect="1"/>
          </p:cNvPicPr>
          <p:nvPr/>
        </p:nvPicPr>
        <p:blipFill rotWithShape="1">
          <a:blip r:embed="rId8">
            <a:extLst>
              <a:ext uri="{28A0092B-C50C-407E-A947-70E740481C1C}">
                <a14:useLocalDpi xmlns:a14="http://schemas.microsoft.com/office/drawing/2010/main" val="0"/>
              </a:ext>
            </a:extLst>
          </a:blip>
          <a:srcRect l="50000" t="62593" r="3746" b="13704"/>
          <a:stretch/>
        </p:blipFill>
        <p:spPr>
          <a:xfrm>
            <a:off x="8585240" y="4208985"/>
            <a:ext cx="2767103" cy="2438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907163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CC76BCD0-E571-AA43-724C-270A682CAD0A}"/>
              </a:ext>
            </a:extLst>
          </p:cNvPr>
          <p:cNvSpPr/>
          <p:nvPr/>
        </p:nvSpPr>
        <p:spPr>
          <a:xfrm>
            <a:off x="576140" y="1706442"/>
            <a:ext cx="7874000" cy="5044293"/>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EEEAF2"/>
          </a:solidFill>
        </p:spPr>
        <p:txBody>
          <a:bodyPr/>
          <a:lstStyle/>
          <a:p>
            <a:endParaRPr lang="en-US" sz="800">
              <a:latin typeface="UTM Avo" panose="02040603050506020204" pitchFamily="18"/>
            </a:endParaRPr>
          </a:p>
        </p:txBody>
      </p:sp>
      <p:sp>
        <p:nvSpPr>
          <p:cNvPr id="10" name="TextBox 9">
            <a:extLst>
              <a:ext uri="{FF2B5EF4-FFF2-40B4-BE49-F238E27FC236}">
                <a16:creationId xmlns:a16="http://schemas.microsoft.com/office/drawing/2014/main" id="{1D21157A-4558-00FA-1716-74415A9A630F}"/>
              </a:ext>
            </a:extLst>
          </p:cNvPr>
          <p:cNvSpPr txBox="1"/>
          <p:nvPr/>
        </p:nvSpPr>
        <p:spPr>
          <a:xfrm>
            <a:off x="1009687" y="2459118"/>
            <a:ext cx="6562535" cy="3891835"/>
          </a:xfrm>
          <a:prstGeom prst="rect">
            <a:avLst/>
          </a:prstGeom>
          <a:noFill/>
        </p:spPr>
        <p:txBody>
          <a:bodyPr wrap="square">
            <a:spAutoFit/>
          </a:bodyPr>
          <a:lstStyle/>
          <a:p>
            <a:pPr marL="381019" indent="-381019" algn="just">
              <a:lnSpc>
                <a:spcPct val="150000"/>
              </a:lnSpc>
              <a:buFont typeface="Courier New" panose="02070309020205020404" pitchFamily="49" charset="0"/>
              <a:buChar char="o"/>
            </a:pPr>
            <a:r>
              <a:rPr lang="en-US" sz="2400" b="1" dirty="0" err="1">
                <a:latin typeface="UTM Avo" panose="02040603050506020204" pitchFamily="18"/>
                <a:ea typeface="Calibri" panose="020F0502020204030204" pitchFamily="34" charset="0"/>
                <a:cs typeface="Arial" panose="020B0604020202020204" pitchFamily="34" charset="0"/>
              </a:rPr>
              <a:t>Tranh</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1,</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2,</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3,</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4,</a:t>
            </a:r>
            <a:r>
              <a:rPr lang="en-US" sz="2400" b="1" dirty="0">
                <a:latin typeface="UTM Avo" panose="02040603050506020204" pitchFamily="18"/>
                <a:ea typeface="Calibri" panose="020F0502020204030204" pitchFamily="34" charset="0"/>
                <a:cs typeface="Arial" panose="020B0604020202020204" pitchFamily="34" charset="0"/>
              </a:rPr>
              <a:t> </a:t>
            </a:r>
            <a:r>
              <a:rPr lang="vi-VN" sz="2400" b="1" dirty="0">
                <a:latin typeface="UTM Avo" panose="02040603050506020204" pitchFamily="18"/>
                <a:ea typeface="Calibri" panose="020F0502020204030204" pitchFamily="34" charset="0"/>
                <a:cs typeface="Arial" panose="020B0604020202020204" pitchFamily="34" charset="0"/>
              </a:rPr>
              <a:t>6</a:t>
            </a:r>
            <a:r>
              <a:rPr lang="en-US" sz="2400" b="1" dirty="0">
                <a:latin typeface="UTM Avo" panose="02040603050506020204" pitchFamily="18"/>
                <a:ea typeface="Calibri" panose="020F0502020204030204" pitchFamily="34" charset="0"/>
                <a:cs typeface="Arial" panose="020B0604020202020204" pitchFamily="34" charset="0"/>
              </a:rPr>
              <a:t>:</a:t>
            </a:r>
            <a:r>
              <a:rPr lang="vi-VN" sz="2400" b="1" dirty="0">
                <a:latin typeface="UTM Avo" panose="02040603050506020204" pitchFamily="18"/>
                <a:ea typeface="Calibri" panose="020F0502020204030204" pitchFamily="34" charset="0"/>
                <a:cs typeface="Arial" panose="020B0604020202020204" pitchFamily="34" charset="0"/>
              </a:rPr>
              <a:t> </a:t>
            </a:r>
            <a:r>
              <a:rPr lang="en-US" sz="2400" dirty="0">
                <a:latin typeface="UTM Avo" panose="02040603050506020204" pitchFamily="18"/>
                <a:ea typeface="Calibri" panose="020F0502020204030204" pitchFamily="34" charset="0"/>
                <a:cs typeface="Arial" panose="020B0604020202020204" pitchFamily="34" charset="0"/>
              </a:rPr>
              <a:t>C</a:t>
            </a:r>
            <a:r>
              <a:rPr lang="vi-VN" sz="2400" dirty="0">
                <a:latin typeface="UTM Avo" panose="02040603050506020204" pitchFamily="18"/>
                <a:ea typeface="Calibri" panose="020F0502020204030204" pitchFamily="34" charset="0"/>
                <a:cs typeface="Arial" panose="020B0604020202020204" pitchFamily="34" charset="0"/>
              </a:rPr>
              <a:t>ác bạn nhỏ đã thể hiện được sự thông cảm và có ý muốn giúp đỡ những hoàn cảnh khó khăn. </a:t>
            </a:r>
          </a:p>
          <a:p>
            <a:pPr marL="381019" indent="-381019" algn="just">
              <a:lnSpc>
                <a:spcPct val="150000"/>
              </a:lnSpc>
              <a:buFont typeface="Courier New" panose="02070309020205020404" pitchFamily="49" charset="0"/>
              <a:buChar char="o"/>
            </a:pPr>
            <a:r>
              <a:rPr lang="en-US" sz="2400" b="1" dirty="0" err="1">
                <a:latin typeface="UTM Avo" panose="02040603050506020204" pitchFamily="18"/>
                <a:ea typeface="Calibri" panose="020F0502020204030204" pitchFamily="34" charset="0"/>
                <a:cs typeface="Arial" panose="020B0604020202020204" pitchFamily="34" charset="0"/>
              </a:rPr>
              <a:t>Tranh</a:t>
            </a:r>
            <a:r>
              <a:rPr lang="en-US" sz="2400" b="1" dirty="0">
                <a:latin typeface="UTM Avo" panose="02040603050506020204" pitchFamily="18"/>
                <a:ea typeface="Calibri" panose="020F0502020204030204" pitchFamily="34" charset="0"/>
                <a:cs typeface="Arial" panose="020B0604020202020204" pitchFamily="34" charset="0"/>
              </a:rPr>
              <a:t> 5</a:t>
            </a:r>
            <a:r>
              <a:rPr lang="vi-VN" sz="2400" b="1"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Bạn nhỏ đã chưa biết thông cảm, chia sẻ với những hoàn cảnh khó khăn, đáng thương của các em nhỏ trong trại trẻ tình thương. </a:t>
            </a:r>
          </a:p>
        </p:txBody>
      </p:sp>
      <p:grpSp>
        <p:nvGrpSpPr>
          <p:cNvPr id="11" name="Group 10">
            <a:extLst>
              <a:ext uri="{FF2B5EF4-FFF2-40B4-BE49-F238E27FC236}">
                <a16:creationId xmlns:a16="http://schemas.microsoft.com/office/drawing/2014/main" id="{532C471C-B136-08C9-A17D-F0D6B1D780EC}"/>
              </a:ext>
            </a:extLst>
          </p:cNvPr>
          <p:cNvGrpSpPr/>
          <p:nvPr/>
        </p:nvGrpSpPr>
        <p:grpSpPr>
          <a:xfrm>
            <a:off x="7742111" y="1787498"/>
            <a:ext cx="4311451" cy="3992557"/>
            <a:chOff x="11560059" y="2281327"/>
            <a:chExt cx="6467176" cy="5988836"/>
          </a:xfrm>
        </p:grpSpPr>
        <p:sp>
          <p:nvSpPr>
            <p:cNvPr id="12" name="Oval 11">
              <a:extLst>
                <a:ext uri="{FF2B5EF4-FFF2-40B4-BE49-F238E27FC236}">
                  <a16:creationId xmlns:a16="http://schemas.microsoft.com/office/drawing/2014/main" id="{2AFDDB70-4B6D-682E-1188-76E46E8C4340}"/>
                </a:ext>
              </a:extLst>
            </p:cNvPr>
            <p:cNvSpPr/>
            <p:nvPr/>
          </p:nvSpPr>
          <p:spPr>
            <a:xfrm>
              <a:off x="11560059" y="2281327"/>
              <a:ext cx="6467176" cy="5988836"/>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3" name="TextBox 12">
              <a:extLst>
                <a:ext uri="{FF2B5EF4-FFF2-40B4-BE49-F238E27FC236}">
                  <a16:creationId xmlns:a16="http://schemas.microsoft.com/office/drawing/2014/main" id="{951D2CA4-C77B-AE38-08A1-72E4688920D8}"/>
                </a:ext>
              </a:extLst>
            </p:cNvPr>
            <p:cNvSpPr txBox="1"/>
            <p:nvPr/>
          </p:nvSpPr>
          <p:spPr>
            <a:xfrm>
              <a:off x="12284467" y="4129410"/>
              <a:ext cx="5018353" cy="2469620"/>
            </a:xfrm>
            <a:prstGeom prst="rect">
              <a:avLst/>
            </a:prstGeom>
            <a:noFill/>
          </p:spPr>
          <p:txBody>
            <a:bodyPr wrap="square" rtlCol="0">
              <a:spAutoFit/>
            </a:bodyPr>
            <a:lstStyle/>
            <a:p>
              <a:pPr algn="ctr">
                <a:lnSpc>
                  <a:spcPct val="150000"/>
                </a:lnSpc>
              </a:pPr>
              <a:r>
                <a:rPr lang="en-US" sz="3600" b="1" dirty="0">
                  <a:solidFill>
                    <a:srgbClr val="FF0000"/>
                  </a:solidFill>
                  <a:latin typeface="UTM Avo" panose="02040603050506020204" pitchFamily="18"/>
                  <a:cs typeface="Arial" panose="020B0604020202020204" pitchFamily="34" charset="0"/>
                </a:rPr>
                <a:t>GỢI Ý CÂU TRẢ LỜI</a:t>
              </a:r>
            </a:p>
          </p:txBody>
        </p:sp>
        <p:pic>
          <p:nvPicPr>
            <p:cNvPr id="14" name="Picture 11">
              <a:extLst>
                <a:ext uri="{FF2B5EF4-FFF2-40B4-BE49-F238E27FC236}">
                  <a16:creationId xmlns:a16="http://schemas.microsoft.com/office/drawing/2014/main" id="{F1872D68-61C6-FA2D-0A5F-3911C231A8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39298" y="2461479"/>
              <a:ext cx="4508695" cy="1073889"/>
            </a:xfrm>
            <a:prstGeom prst="rect">
              <a:avLst/>
            </a:prstGeom>
          </p:spPr>
        </p:pic>
      </p:grpSp>
      <p:grpSp>
        <p:nvGrpSpPr>
          <p:cNvPr id="15" name="Group 14">
            <a:extLst>
              <a:ext uri="{FF2B5EF4-FFF2-40B4-BE49-F238E27FC236}">
                <a16:creationId xmlns:a16="http://schemas.microsoft.com/office/drawing/2014/main" id="{479FE5EF-EFCE-7E76-BFB5-53892D17EAF4}"/>
              </a:ext>
            </a:extLst>
          </p:cNvPr>
          <p:cNvGrpSpPr/>
          <p:nvPr/>
        </p:nvGrpSpPr>
        <p:grpSpPr>
          <a:xfrm>
            <a:off x="2294163" y="1490945"/>
            <a:ext cx="4979819" cy="568391"/>
            <a:chOff x="5741462" y="835393"/>
            <a:chExt cx="7469728" cy="852586"/>
          </a:xfrm>
        </p:grpSpPr>
        <p:pic>
          <p:nvPicPr>
            <p:cNvPr id="16" name="Picture 9">
              <a:extLst>
                <a:ext uri="{FF2B5EF4-FFF2-40B4-BE49-F238E27FC236}">
                  <a16:creationId xmlns:a16="http://schemas.microsoft.com/office/drawing/2014/main" id="{5DA0E8FE-5270-2029-186C-ADFB34551C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41462" y="835393"/>
              <a:ext cx="7469728" cy="852586"/>
            </a:xfrm>
            <a:prstGeom prst="rect">
              <a:avLst/>
            </a:prstGeom>
          </p:spPr>
        </p:pic>
        <p:sp>
          <p:nvSpPr>
            <p:cNvPr id="17" name="TextBox 16">
              <a:extLst>
                <a:ext uri="{FF2B5EF4-FFF2-40B4-BE49-F238E27FC236}">
                  <a16:creationId xmlns:a16="http://schemas.microsoft.com/office/drawing/2014/main" id="{36FE1EF8-B459-F8FC-2215-DE3A8EF03A4E}"/>
                </a:ext>
              </a:extLst>
            </p:cNvPr>
            <p:cNvSpPr txBox="1"/>
            <p:nvPr/>
          </p:nvSpPr>
          <p:spPr>
            <a:xfrm>
              <a:off x="5838062" y="872467"/>
              <a:ext cx="7276528" cy="815512"/>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a</a:t>
              </a:r>
            </a:p>
          </p:txBody>
        </p:sp>
      </p:grpSp>
      <p:pic>
        <p:nvPicPr>
          <p:cNvPr id="18" name="Picture 17" descr="Icon&#10;&#10;Description automatically generated">
            <a:extLst>
              <a:ext uri="{FF2B5EF4-FFF2-40B4-BE49-F238E27FC236}">
                <a16:creationId xmlns:a16="http://schemas.microsoft.com/office/drawing/2014/main" id="{EA2E3B35-6B0A-4A07-1B7F-F9C1A86E77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388" y="1484350"/>
            <a:ext cx="1076587" cy="1076587"/>
          </a:xfrm>
          <a:prstGeom prst="rect">
            <a:avLst/>
          </a:prstGeom>
        </p:spPr>
      </p:pic>
      <p:pic>
        <p:nvPicPr>
          <p:cNvPr id="19" name="Picture 10">
            <a:extLst>
              <a:ext uri="{FF2B5EF4-FFF2-40B4-BE49-F238E27FC236}">
                <a16:creationId xmlns:a16="http://schemas.microsoft.com/office/drawing/2014/main" id="{EE482B66-B4AC-37E5-F4F5-F453FB3DC4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4334" y="4774911"/>
            <a:ext cx="2946400" cy="2371852"/>
          </a:xfrm>
          <a:prstGeom prst="rect">
            <a:avLst/>
          </a:prstGeom>
        </p:spPr>
      </p:pic>
    </p:spTree>
    <p:extLst>
      <p:ext uri="{BB962C8B-B14F-4D97-AF65-F5344CB8AC3E}">
        <p14:creationId xmlns:p14="http://schemas.microsoft.com/office/powerpoint/2010/main" val="169379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0">
                                            <p:txEl>
                                              <p:pRg st="1" end="1"/>
                                            </p:txEl>
                                          </p:spTgt>
                                        </p:tgtEl>
                                        <p:attrNameLst>
                                          <p:attrName>style.visibility</p:attrName>
                                        </p:attrNameLst>
                                      </p:cBhvr>
                                      <p:to>
                                        <p:strVal val="visible"/>
                                      </p:to>
                                    </p:set>
                                    <p:animEffect transition="in" filter="wipe(left)">
                                      <p:cBhvr>
                                        <p:cTn id="16"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CC76BCD0-E571-AA43-724C-270A682CAD0A}"/>
              </a:ext>
            </a:extLst>
          </p:cNvPr>
          <p:cNvSpPr/>
          <p:nvPr/>
        </p:nvSpPr>
        <p:spPr>
          <a:xfrm>
            <a:off x="576140" y="1706442"/>
            <a:ext cx="7874000" cy="5044293"/>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EEEAF2"/>
          </a:solidFill>
        </p:spPr>
        <p:txBody>
          <a:bodyPr/>
          <a:lstStyle/>
          <a:p>
            <a:endParaRPr lang="en-US" sz="800">
              <a:latin typeface="UTM Avo" panose="02040603050506020204" pitchFamily="18"/>
            </a:endParaRPr>
          </a:p>
        </p:txBody>
      </p:sp>
      <p:sp>
        <p:nvSpPr>
          <p:cNvPr id="10" name="TextBox 9">
            <a:extLst>
              <a:ext uri="{FF2B5EF4-FFF2-40B4-BE49-F238E27FC236}">
                <a16:creationId xmlns:a16="http://schemas.microsoft.com/office/drawing/2014/main" id="{1D21157A-4558-00FA-1716-74415A9A630F}"/>
              </a:ext>
            </a:extLst>
          </p:cNvPr>
          <p:cNvSpPr txBox="1"/>
          <p:nvPr/>
        </p:nvSpPr>
        <p:spPr>
          <a:xfrm>
            <a:off x="1009687" y="2459118"/>
            <a:ext cx="6562535" cy="3891835"/>
          </a:xfrm>
          <a:prstGeom prst="rect">
            <a:avLst/>
          </a:prstGeom>
          <a:noFill/>
        </p:spPr>
        <p:txBody>
          <a:bodyPr wrap="square">
            <a:spAutoFit/>
          </a:bodyPr>
          <a:lstStyle/>
          <a:p>
            <a:pPr marL="381019" indent="-381019" algn="just">
              <a:lnSpc>
                <a:spcPct val="150000"/>
              </a:lnSpc>
              <a:buFont typeface="Wingdings" panose="05000000000000000000" pitchFamily="2" charset="2"/>
              <a:buChar char="Ø"/>
            </a:pPr>
            <a:r>
              <a:rPr lang="en-US" sz="2400" dirty="0" err="1">
                <a:latin typeface="UTM Avo" panose="02040603050506020204" pitchFamily="18"/>
                <a:ea typeface="Calibri" panose="020F0502020204030204" pitchFamily="34" charset="0"/>
                <a:cs typeface="Arial" panose="020B0604020202020204" pitchFamily="34" charset="0"/>
              </a:rPr>
              <a:t>Em</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nên</a:t>
            </a:r>
            <a:r>
              <a:rPr lang="vi-VN" sz="2400" dirty="0">
                <a:latin typeface="UTM Avo" panose="02040603050506020204" pitchFamily="18"/>
                <a:ea typeface="Calibri" panose="020F0502020204030204" pitchFamily="34" charset="0"/>
                <a:cs typeface="Arial" panose="020B0604020202020204" pitchFamily="34" charset="0"/>
              </a:rPr>
              <a:t> sẵn sàng giúp đỡ người gặp khó khăn phù hợp với khả năng của mình vì ai cũng có lúc gặp khó khăn và cần giúp đỡ</a:t>
            </a:r>
            <a:r>
              <a:rPr lang="en-US" sz="2400" dirty="0">
                <a:latin typeface="UTM Avo" panose="02040603050506020204" pitchFamily="18"/>
                <a:ea typeface="Calibri" panose="020F0502020204030204" pitchFamily="34" charset="0"/>
                <a:cs typeface="Arial" panose="020B0604020202020204" pitchFamily="34" charset="0"/>
              </a:rPr>
              <a:t>.</a:t>
            </a:r>
          </a:p>
          <a:p>
            <a:pPr marL="381019" indent="-381019" algn="just">
              <a:lnSpc>
                <a:spcPct val="150000"/>
              </a:lnSpc>
              <a:buFont typeface="Wingdings" panose="05000000000000000000" pitchFamily="2" charset="2"/>
              <a:buChar char="Ø"/>
            </a:pPr>
            <a:r>
              <a:rPr lang="vi-VN" sz="2400" dirty="0">
                <a:latin typeface="UTM Avo" panose="02040603050506020204" pitchFamily="18"/>
                <a:ea typeface="Calibri" panose="020F0502020204030204" pitchFamily="34" charset="0"/>
                <a:cs typeface="Arial" panose="020B0604020202020204" pitchFamily="34" charset="0"/>
              </a:rPr>
              <a:t>Mỗi người tùy vào khả năng, điều kiện, độ tuổi của mình để giúp đỡ một cách phù hợp.</a:t>
            </a:r>
          </a:p>
        </p:txBody>
      </p:sp>
      <p:grpSp>
        <p:nvGrpSpPr>
          <p:cNvPr id="11" name="Group 10">
            <a:extLst>
              <a:ext uri="{FF2B5EF4-FFF2-40B4-BE49-F238E27FC236}">
                <a16:creationId xmlns:a16="http://schemas.microsoft.com/office/drawing/2014/main" id="{532C471C-B136-08C9-A17D-F0D6B1D780EC}"/>
              </a:ext>
            </a:extLst>
          </p:cNvPr>
          <p:cNvGrpSpPr/>
          <p:nvPr/>
        </p:nvGrpSpPr>
        <p:grpSpPr>
          <a:xfrm>
            <a:off x="7742111" y="1787498"/>
            <a:ext cx="4311451" cy="3992557"/>
            <a:chOff x="11560059" y="2281327"/>
            <a:chExt cx="6467176" cy="5988836"/>
          </a:xfrm>
        </p:grpSpPr>
        <p:sp>
          <p:nvSpPr>
            <p:cNvPr id="12" name="Oval 11">
              <a:extLst>
                <a:ext uri="{FF2B5EF4-FFF2-40B4-BE49-F238E27FC236}">
                  <a16:creationId xmlns:a16="http://schemas.microsoft.com/office/drawing/2014/main" id="{2AFDDB70-4B6D-682E-1188-76E46E8C4340}"/>
                </a:ext>
              </a:extLst>
            </p:cNvPr>
            <p:cNvSpPr/>
            <p:nvPr/>
          </p:nvSpPr>
          <p:spPr>
            <a:xfrm>
              <a:off x="11560059" y="2281327"/>
              <a:ext cx="6467176" cy="5988836"/>
            </a:xfrm>
            <a:prstGeom prst="ellipse">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latin typeface="UTM Avo" panose="02040603050506020204" pitchFamily="18"/>
              </a:endParaRPr>
            </a:p>
          </p:txBody>
        </p:sp>
        <p:sp>
          <p:nvSpPr>
            <p:cNvPr id="13" name="TextBox 12">
              <a:extLst>
                <a:ext uri="{FF2B5EF4-FFF2-40B4-BE49-F238E27FC236}">
                  <a16:creationId xmlns:a16="http://schemas.microsoft.com/office/drawing/2014/main" id="{951D2CA4-C77B-AE38-08A1-72E4688920D8}"/>
                </a:ext>
              </a:extLst>
            </p:cNvPr>
            <p:cNvSpPr txBox="1"/>
            <p:nvPr/>
          </p:nvSpPr>
          <p:spPr>
            <a:xfrm>
              <a:off x="12284467" y="4129410"/>
              <a:ext cx="5018353" cy="2469620"/>
            </a:xfrm>
            <a:prstGeom prst="rect">
              <a:avLst/>
            </a:prstGeom>
            <a:noFill/>
          </p:spPr>
          <p:txBody>
            <a:bodyPr wrap="square" rtlCol="0">
              <a:spAutoFit/>
            </a:bodyPr>
            <a:lstStyle/>
            <a:p>
              <a:pPr algn="ctr">
                <a:lnSpc>
                  <a:spcPct val="150000"/>
                </a:lnSpc>
              </a:pPr>
              <a:r>
                <a:rPr lang="en-US" sz="3600" b="1" dirty="0">
                  <a:solidFill>
                    <a:srgbClr val="FF0000"/>
                  </a:solidFill>
                  <a:latin typeface="UTM Avo" panose="02040603050506020204" pitchFamily="18"/>
                  <a:cs typeface="Arial" panose="020B0604020202020204" pitchFamily="34" charset="0"/>
                </a:rPr>
                <a:t>GỢI Ý CÂU TRẢ LỜI</a:t>
              </a:r>
            </a:p>
          </p:txBody>
        </p:sp>
        <p:pic>
          <p:nvPicPr>
            <p:cNvPr id="14" name="Picture 11">
              <a:extLst>
                <a:ext uri="{FF2B5EF4-FFF2-40B4-BE49-F238E27FC236}">
                  <a16:creationId xmlns:a16="http://schemas.microsoft.com/office/drawing/2014/main" id="{F1872D68-61C6-FA2D-0A5F-3911C231A8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39298" y="2461479"/>
              <a:ext cx="4508695" cy="1073889"/>
            </a:xfrm>
            <a:prstGeom prst="rect">
              <a:avLst/>
            </a:prstGeom>
          </p:spPr>
        </p:pic>
      </p:grpSp>
      <p:grpSp>
        <p:nvGrpSpPr>
          <p:cNvPr id="15" name="Group 14">
            <a:extLst>
              <a:ext uri="{FF2B5EF4-FFF2-40B4-BE49-F238E27FC236}">
                <a16:creationId xmlns:a16="http://schemas.microsoft.com/office/drawing/2014/main" id="{479FE5EF-EFCE-7E76-BFB5-53892D17EAF4}"/>
              </a:ext>
            </a:extLst>
          </p:cNvPr>
          <p:cNvGrpSpPr/>
          <p:nvPr/>
        </p:nvGrpSpPr>
        <p:grpSpPr>
          <a:xfrm>
            <a:off x="2294163" y="1490945"/>
            <a:ext cx="4979819" cy="568391"/>
            <a:chOff x="5741462" y="835393"/>
            <a:chExt cx="7469728" cy="852586"/>
          </a:xfrm>
        </p:grpSpPr>
        <p:pic>
          <p:nvPicPr>
            <p:cNvPr id="16" name="Picture 9">
              <a:extLst>
                <a:ext uri="{FF2B5EF4-FFF2-40B4-BE49-F238E27FC236}">
                  <a16:creationId xmlns:a16="http://schemas.microsoft.com/office/drawing/2014/main" id="{5DA0E8FE-5270-2029-186C-ADFB34551C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741462" y="835393"/>
              <a:ext cx="7469728" cy="852586"/>
            </a:xfrm>
            <a:prstGeom prst="rect">
              <a:avLst/>
            </a:prstGeom>
          </p:spPr>
        </p:pic>
        <p:sp>
          <p:nvSpPr>
            <p:cNvPr id="17" name="TextBox 16">
              <a:extLst>
                <a:ext uri="{FF2B5EF4-FFF2-40B4-BE49-F238E27FC236}">
                  <a16:creationId xmlns:a16="http://schemas.microsoft.com/office/drawing/2014/main" id="{36FE1EF8-B459-F8FC-2215-DE3A8EF03A4E}"/>
                </a:ext>
              </a:extLst>
            </p:cNvPr>
            <p:cNvSpPr txBox="1"/>
            <p:nvPr/>
          </p:nvSpPr>
          <p:spPr>
            <a:xfrm>
              <a:off x="5838062" y="872467"/>
              <a:ext cx="7276528" cy="815512"/>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b</a:t>
              </a:r>
            </a:p>
          </p:txBody>
        </p:sp>
      </p:grpSp>
      <p:pic>
        <p:nvPicPr>
          <p:cNvPr id="18" name="Picture 17" descr="Icon&#10;&#10;Description automatically generated">
            <a:extLst>
              <a:ext uri="{FF2B5EF4-FFF2-40B4-BE49-F238E27FC236}">
                <a16:creationId xmlns:a16="http://schemas.microsoft.com/office/drawing/2014/main" id="{EA2E3B35-6B0A-4A07-1B7F-F9C1A86E77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5388" y="1484350"/>
            <a:ext cx="1076587" cy="1076587"/>
          </a:xfrm>
          <a:prstGeom prst="rect">
            <a:avLst/>
          </a:prstGeom>
        </p:spPr>
      </p:pic>
      <p:pic>
        <p:nvPicPr>
          <p:cNvPr id="19" name="Picture 10">
            <a:extLst>
              <a:ext uri="{FF2B5EF4-FFF2-40B4-BE49-F238E27FC236}">
                <a16:creationId xmlns:a16="http://schemas.microsoft.com/office/drawing/2014/main" id="{EE482B66-B4AC-37E5-F4F5-F453FB3DC4C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454334" y="4774911"/>
            <a:ext cx="2946400" cy="2371852"/>
          </a:xfrm>
          <a:prstGeom prst="rect">
            <a:avLst/>
          </a:prstGeom>
        </p:spPr>
      </p:pic>
    </p:spTree>
    <p:extLst>
      <p:ext uri="{BB962C8B-B14F-4D97-AF65-F5344CB8AC3E}">
        <p14:creationId xmlns:p14="http://schemas.microsoft.com/office/powerpoint/2010/main" val="39106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left)">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left)">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Rounded Corners 1">
            <a:extLst>
              <a:ext uri="{FF2B5EF4-FFF2-40B4-BE49-F238E27FC236}">
                <a16:creationId xmlns:a16="http://schemas.microsoft.com/office/drawing/2014/main" id="{4A45D6F0-B1DA-B13F-F3CC-3FBDEA3F4593}"/>
              </a:ext>
            </a:extLst>
          </p:cNvPr>
          <p:cNvSpPr/>
          <p:nvPr/>
        </p:nvSpPr>
        <p:spPr>
          <a:xfrm>
            <a:off x="850882" y="3107794"/>
            <a:ext cx="3095409" cy="1232462"/>
          </a:xfrm>
          <a:prstGeom prst="roundRect">
            <a:avLst/>
          </a:prstGeom>
          <a:solidFill>
            <a:srgbClr val="FFF3C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Động viên khi bạn bị bệnh</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23" name="Rectangle: Rounded Corners 2">
            <a:extLst>
              <a:ext uri="{FF2B5EF4-FFF2-40B4-BE49-F238E27FC236}">
                <a16:creationId xmlns:a16="http://schemas.microsoft.com/office/drawing/2014/main" id="{2FAADD9E-E18B-89BA-2753-D033FEC52A42}"/>
              </a:ext>
            </a:extLst>
          </p:cNvPr>
          <p:cNvSpPr/>
          <p:nvPr/>
        </p:nvSpPr>
        <p:spPr>
          <a:xfrm>
            <a:off x="4591782" y="3107794"/>
            <a:ext cx="3095409" cy="1232462"/>
          </a:xfrm>
          <a:prstGeom prst="roundRect">
            <a:avLst/>
          </a:prstGeom>
          <a:solidFill>
            <a:srgbClr val="FFF3C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Giúp đỡ các bạn bị khuyết tật</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24" name="Rectangle: Rounded Corners 3">
            <a:extLst>
              <a:ext uri="{FF2B5EF4-FFF2-40B4-BE49-F238E27FC236}">
                <a16:creationId xmlns:a16="http://schemas.microsoft.com/office/drawing/2014/main" id="{510DF8BA-0EE5-A874-3FDF-A15EDDD3B605}"/>
              </a:ext>
            </a:extLst>
          </p:cNvPr>
          <p:cNvSpPr/>
          <p:nvPr/>
        </p:nvSpPr>
        <p:spPr>
          <a:xfrm>
            <a:off x="8255392" y="3107794"/>
            <a:ext cx="2993491" cy="1232462"/>
          </a:xfrm>
          <a:prstGeom prst="roundRect">
            <a:avLst/>
          </a:prstGeom>
          <a:solidFill>
            <a:srgbClr val="FFF3C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Giúp đỡ các em mồ côi</a:t>
            </a:r>
            <a:endPar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grpSp>
        <p:nvGrpSpPr>
          <p:cNvPr id="25" name="Group 24">
            <a:extLst>
              <a:ext uri="{FF2B5EF4-FFF2-40B4-BE49-F238E27FC236}">
                <a16:creationId xmlns:a16="http://schemas.microsoft.com/office/drawing/2014/main" id="{F41A4385-D756-54B8-18C7-F55207BD81A8}"/>
              </a:ext>
            </a:extLst>
          </p:cNvPr>
          <p:cNvGrpSpPr/>
          <p:nvPr/>
        </p:nvGrpSpPr>
        <p:grpSpPr>
          <a:xfrm>
            <a:off x="795" y="1510738"/>
            <a:ext cx="11345800" cy="1470841"/>
            <a:chOff x="0" y="705667"/>
            <a:chExt cx="17018700" cy="2206261"/>
          </a:xfrm>
        </p:grpSpPr>
        <p:sp>
          <p:nvSpPr>
            <p:cNvPr id="26" name="Rectangle 25">
              <a:extLst>
                <a:ext uri="{FF2B5EF4-FFF2-40B4-BE49-F238E27FC236}">
                  <a16:creationId xmlns:a16="http://schemas.microsoft.com/office/drawing/2014/main" id="{FCD59C4A-D1A2-6726-3BC2-EAC729D4F156}"/>
                </a:ext>
              </a:extLst>
            </p:cNvPr>
            <p:cNvSpPr/>
            <p:nvPr/>
          </p:nvSpPr>
          <p:spPr>
            <a:xfrm>
              <a:off x="0" y="705667"/>
              <a:ext cx="16611600" cy="1848693"/>
            </a:xfrm>
            <a:prstGeom prst="rect">
              <a:avLst/>
            </a:prstGeom>
            <a:solidFill>
              <a:srgbClr val="4BACC6">
                <a:lumMod val="20000"/>
                <a:lumOff val="80000"/>
              </a:srgbClr>
            </a:solidFill>
            <a:ln w="25400" cap="flat" cmpd="sng" algn="ctr">
              <a:noFill/>
              <a:prstDash val="solid"/>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C00000"/>
                  </a:solidFill>
                  <a:effectLst/>
                  <a:uLnTx/>
                  <a:uFillTx/>
                  <a:latin typeface="UTM Avo" panose="02040603050506020204" pitchFamily="18"/>
                  <a:cs typeface="Arial" panose="020B0604020202020204" pitchFamily="34" charset="0"/>
                </a:rPr>
                <a:t>c.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Gợi</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ý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một</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số</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lời nói, hành động</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rPr>
                <a:t>khác</a:t>
              </a: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thể hiện sự cảm thông, </a:t>
              </a:r>
              <a:b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br>
              <a:r>
                <a:rPr kumimoji="0" lang="vi-VN"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giúp đỡ người gặp khó khăn </a:t>
              </a:r>
              <a:r>
                <a:rPr kumimoji="0" lang="en-US" sz="24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 </a:t>
              </a:r>
            </a:p>
          </p:txBody>
        </p:sp>
        <p:pic>
          <p:nvPicPr>
            <p:cNvPr id="27" name="Picture 13">
              <a:extLst>
                <a:ext uri="{FF2B5EF4-FFF2-40B4-BE49-F238E27FC236}">
                  <a16:creationId xmlns:a16="http://schemas.microsoft.com/office/drawing/2014/main" id="{B039D260-9631-51C8-75C3-FD90E6477E5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21583" y="1735760"/>
              <a:ext cx="1197117" cy="1176168"/>
            </a:xfrm>
            <a:prstGeom prst="rect">
              <a:avLst/>
            </a:prstGeom>
          </p:spPr>
        </p:pic>
      </p:grpSp>
      <p:pic>
        <p:nvPicPr>
          <p:cNvPr id="28" name="Picture 2" descr="Cách động viên tinh thần bệnh nhân ung thư - VnExpress Sức Khỏe">
            <a:extLst>
              <a:ext uri="{FF2B5EF4-FFF2-40B4-BE49-F238E27FC236}">
                <a16:creationId xmlns:a16="http://schemas.microsoft.com/office/drawing/2014/main" id="{9D4442AF-3AD6-46D8-1D83-073B97EAD0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336" y="4578635"/>
            <a:ext cx="2988499" cy="1992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4" descr="Tạo động lực cho sinh viên khuyết tật - Báo Thái Nguyên điện tử">
            <a:extLst>
              <a:ext uri="{FF2B5EF4-FFF2-40B4-BE49-F238E27FC236}">
                <a16:creationId xmlns:a16="http://schemas.microsoft.com/office/drawing/2014/main" id="{E0E8ED1E-5BFA-E3CB-30E6-08419C17D2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6977" y="4578635"/>
            <a:ext cx="3018120" cy="19924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6" descr="Mỗi tuần một việc tốt giúp đỡ các em học sinh nghèo đến trường">
            <a:extLst>
              <a:ext uri="{FF2B5EF4-FFF2-40B4-BE49-F238E27FC236}">
                <a16:creationId xmlns:a16="http://schemas.microsoft.com/office/drawing/2014/main" id="{E8C7C58A-0778-45FF-FEFA-82E8C70BC6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55391" y="4590275"/>
            <a:ext cx="2993491" cy="1980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29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par>
                                <p:cTn id="21" presetID="22" presetClass="entr" presetSubtype="1"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up)">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par>
                                <p:cTn id="29" presetID="22" presetClass="entr" presetSubtype="4"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8DFA4869-156F-E417-E545-93540D93F891}"/>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260251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31A956-425F-0DDB-A91B-72B639F87304}"/>
              </a:ext>
            </a:extLst>
          </p:cNvPr>
          <p:cNvSpPr txBox="1"/>
          <p:nvPr/>
        </p:nvSpPr>
        <p:spPr>
          <a:xfrm>
            <a:off x="644098" y="1677930"/>
            <a:ext cx="2057400" cy="2153840"/>
          </a:xfrm>
          <a:prstGeom prst="rect">
            <a:avLst/>
          </a:prstGeom>
        </p:spPr>
        <p:txBody>
          <a:bodyPr lIns="33867" tIns="33867" rIns="33867" bIns="33867" rtlCol="0" anchor="ctr"/>
          <a:lstStyle/>
          <a:p>
            <a:pPr algn="ctr">
              <a:lnSpc>
                <a:spcPts val="1773"/>
              </a:lnSpc>
              <a:spcBef>
                <a:spcPct val="0"/>
              </a:spcBef>
              <a:defRPr/>
            </a:pPr>
            <a:endParaRPr>
              <a:latin typeface="UTM Avo" panose="02040603050506020204" pitchFamily="18"/>
              <a:cs typeface="Arial" panose="020B0604020202020204" pitchFamily="34" charset="0"/>
            </a:endParaRPr>
          </a:p>
        </p:txBody>
      </p:sp>
      <p:sp>
        <p:nvSpPr>
          <p:cNvPr id="12" name="TextBox 11">
            <a:extLst>
              <a:ext uri="{FF2B5EF4-FFF2-40B4-BE49-F238E27FC236}">
                <a16:creationId xmlns:a16="http://schemas.microsoft.com/office/drawing/2014/main" id="{6C0432F8-7A57-B194-C5C1-CDDE66BD8108}"/>
              </a:ext>
            </a:extLst>
          </p:cNvPr>
          <p:cNvSpPr txBox="1"/>
          <p:nvPr/>
        </p:nvSpPr>
        <p:spPr>
          <a:xfrm>
            <a:off x="644098" y="1677930"/>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13" name="Group 12">
            <a:extLst>
              <a:ext uri="{FF2B5EF4-FFF2-40B4-BE49-F238E27FC236}">
                <a16:creationId xmlns:a16="http://schemas.microsoft.com/office/drawing/2014/main" id="{3552BBD4-2831-3E68-3363-3D317C0FD33C}"/>
              </a:ext>
            </a:extLst>
          </p:cNvPr>
          <p:cNvGrpSpPr/>
          <p:nvPr/>
        </p:nvGrpSpPr>
        <p:grpSpPr>
          <a:xfrm>
            <a:off x="300639" y="2262705"/>
            <a:ext cx="11411319" cy="1854125"/>
            <a:chOff x="513524" y="1845633"/>
            <a:chExt cx="17116978" cy="2781187"/>
          </a:xfrm>
        </p:grpSpPr>
        <p:sp>
          <p:nvSpPr>
            <p:cNvPr id="14" name="TextBox 13">
              <a:extLst>
                <a:ext uri="{FF2B5EF4-FFF2-40B4-BE49-F238E27FC236}">
                  <a16:creationId xmlns:a16="http://schemas.microsoft.com/office/drawing/2014/main" id="{05AE6835-387F-F0AA-25C9-1E5AF6C1CA43}"/>
                </a:ext>
              </a:extLst>
            </p:cNvPr>
            <p:cNvSpPr txBox="1"/>
            <p:nvPr/>
          </p:nvSpPr>
          <p:spPr>
            <a:xfrm>
              <a:off x="2226234" y="1845633"/>
              <a:ext cx="15404268" cy="2781187"/>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a:solidFill>
                    <a:schemeClr val="tx1"/>
                  </a:solidFill>
                  <a:latin typeface="UTM Avo" panose="02040603050506020204" pitchFamily="18"/>
                  <a:cs typeface="Arial" panose="020B0604020202020204" pitchFamily="34" charset="0"/>
                </a:rPr>
                <a:t>LÀM VIỆC NHÓM: </a:t>
              </a:r>
              <a:r>
                <a:rPr lang="en-US" sz="2400" dirty="0" err="1">
                  <a:solidFill>
                    <a:schemeClr val="tx1"/>
                  </a:solidFill>
                  <a:latin typeface="UTM Avo" panose="02040603050506020204" pitchFamily="18"/>
                  <a:cs typeface="Arial" panose="020B0604020202020204" pitchFamily="34" charset="0"/>
                </a:rPr>
                <a:t>Các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em</a:t>
              </a:r>
              <a:r>
                <a:rPr lang="en-US" sz="2400"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đọc các lời nói </a:t>
              </a:r>
              <a:r>
                <a:rPr lang="en-US" sz="2400" i="1" dirty="0">
                  <a:solidFill>
                    <a:schemeClr val="tx1"/>
                  </a:solidFill>
                  <a:latin typeface="UTM Avo" panose="02040603050506020204" pitchFamily="18"/>
                  <a:cs typeface="Arial" panose="020B0604020202020204" pitchFamily="34" charset="0"/>
                </a:rPr>
                <a:t>(</a:t>
              </a:r>
              <a:r>
                <a:rPr lang="vi-VN" sz="2400" i="1" dirty="0">
                  <a:solidFill>
                    <a:schemeClr val="tx1"/>
                  </a:solidFill>
                  <a:latin typeface="UTM Avo" panose="02040603050506020204" pitchFamily="18"/>
                  <a:cs typeface="Arial" panose="020B0604020202020204" pitchFamily="34" charset="0"/>
                </a:rPr>
                <a:t>SHS </a:t>
              </a:r>
              <a:r>
                <a:rPr lang="en-US" sz="2400" i="1" dirty="0">
                  <a:solidFill>
                    <a:schemeClr val="tx1"/>
                  </a:solidFill>
                  <a:latin typeface="UTM Avo" panose="02040603050506020204" pitchFamily="18"/>
                  <a:cs typeface="Arial" panose="020B0604020202020204" pitchFamily="34" charset="0"/>
                </a:rPr>
                <a:t>– tr.21,22) </a:t>
              </a:r>
              <a:r>
                <a:rPr lang="vi-VN" sz="2400" dirty="0">
                  <a:solidFill>
                    <a:schemeClr val="tx1"/>
                  </a:solidFill>
                  <a:latin typeface="UTM Avo" panose="02040603050506020204" pitchFamily="18"/>
                  <a:cs typeface="Arial" panose="020B0604020202020204" pitchFamily="34" charset="0"/>
                </a:rPr>
                <a:t>và </a:t>
              </a:r>
              <a:r>
                <a:rPr lang="en-US" sz="2400" dirty="0" err="1">
                  <a:solidFill>
                    <a:schemeClr val="tx1"/>
                  </a:solidFill>
                  <a:latin typeface="UTM Avo" panose="02040603050506020204" pitchFamily="18"/>
                  <a:cs typeface="Arial" panose="020B0604020202020204" pitchFamily="34" charset="0"/>
                </a:rPr>
                <a:t>cho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biết</a:t>
              </a:r>
              <a:r>
                <a:rPr lang="en-US" sz="2400" dirty="0">
                  <a:solidFill>
                    <a:schemeClr val="tx1"/>
                  </a:solidFill>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Theo em</a:t>
              </a:r>
              <a:r>
                <a:rPr lang="en-US" sz="2400" i="1" dirty="0">
                  <a:solidFill>
                    <a:schemeClr val="tx1"/>
                  </a:solidFill>
                  <a:latin typeface="UTM Avo" panose="02040603050506020204" pitchFamily="18"/>
                  <a:cs typeface="Arial" panose="020B0604020202020204" pitchFamily="34" charset="0"/>
                </a:rPr>
                <a:t>,</a:t>
              </a:r>
              <a:r>
                <a:rPr lang="vi-VN" sz="2400" i="1" dirty="0">
                  <a:solidFill>
                    <a:schemeClr val="tx1"/>
                  </a:solidFill>
                  <a:latin typeface="UTM Avo" panose="02040603050506020204" pitchFamily="18"/>
                  <a:cs typeface="Arial" panose="020B0604020202020204" pitchFamily="34" charset="0"/>
                </a:rPr>
                <a:t> những lời nói </a:t>
              </a:r>
              <a:r>
                <a:rPr lang="en-US" sz="2400" i="1" dirty="0" err="1">
                  <a:solidFill>
                    <a:schemeClr val="tx1"/>
                  </a:solidFill>
                  <a:latin typeface="UTM Avo" panose="02040603050506020204" pitchFamily="18"/>
                  <a:cs typeface="Arial" panose="020B0604020202020204" pitchFamily="34" charset="0"/>
                </a:rPr>
                <a:t>sau</a:t>
              </a:r>
              <a:r>
                <a:rPr lang="en-US" sz="2400" i="1" dirty="0">
                  <a:solidFill>
                    <a:schemeClr val="tx1"/>
                  </a:solidFill>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có thể sử dụng trong trường hợp nào để thể hiện sự cảm thông, giúp đỡ người gặp khó khăn?</a:t>
              </a:r>
            </a:p>
          </p:txBody>
        </p:sp>
        <p:pic>
          <p:nvPicPr>
            <p:cNvPr id="15" name="Picture 9">
              <a:extLst>
                <a:ext uri="{FF2B5EF4-FFF2-40B4-BE49-F238E27FC236}">
                  <a16:creationId xmlns:a16="http://schemas.microsoft.com/office/drawing/2014/main" id="{C07B391D-017E-181A-41D3-9982EBADC9F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3524" y="2484793"/>
              <a:ext cx="1437688" cy="1615380"/>
            </a:xfrm>
            <a:prstGeom prst="rect">
              <a:avLst/>
            </a:prstGeom>
          </p:spPr>
        </p:pic>
      </p:grpSp>
      <p:grpSp>
        <p:nvGrpSpPr>
          <p:cNvPr id="16" name="Group 15">
            <a:extLst>
              <a:ext uri="{FF2B5EF4-FFF2-40B4-BE49-F238E27FC236}">
                <a16:creationId xmlns:a16="http://schemas.microsoft.com/office/drawing/2014/main" id="{20CBCCDA-4C05-FDF0-24CE-D2983940318C}"/>
              </a:ext>
            </a:extLst>
          </p:cNvPr>
          <p:cNvGrpSpPr/>
          <p:nvPr/>
        </p:nvGrpSpPr>
        <p:grpSpPr>
          <a:xfrm>
            <a:off x="1672798" y="4116830"/>
            <a:ext cx="8839200" cy="935763"/>
            <a:chOff x="3029863" y="1823688"/>
            <a:chExt cx="12362538" cy="1262412"/>
          </a:xfrm>
        </p:grpSpPr>
        <p:cxnSp>
          <p:nvCxnSpPr>
            <p:cNvPr id="17" name="Straight Connector 16">
              <a:extLst>
                <a:ext uri="{FF2B5EF4-FFF2-40B4-BE49-F238E27FC236}">
                  <a16:creationId xmlns:a16="http://schemas.microsoft.com/office/drawing/2014/main" id="{45B925A2-2EED-EF20-4D23-37F28B397509}"/>
                </a:ext>
              </a:extLst>
            </p:cNvPr>
            <p:cNvCxnSpPr>
              <a:cxnSpLocks/>
            </p:cNvCxnSpPr>
            <p:nvPr/>
          </p:nvCxnSpPr>
          <p:spPr>
            <a:xfrm>
              <a:off x="9144000" y="1823688"/>
              <a:ext cx="0" cy="12624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3A382A7-2974-C0C2-F717-4D8CC19FD272}"/>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FD86044-98D4-581E-C443-299979F88D7F}"/>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F026ED4-6A02-B85B-6600-86D2ED8B2C34}"/>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Rectangle 20">
            <a:extLst>
              <a:ext uri="{FF2B5EF4-FFF2-40B4-BE49-F238E27FC236}">
                <a16:creationId xmlns:a16="http://schemas.microsoft.com/office/drawing/2014/main" id="{C3A478C1-F19A-3E0D-6446-482DE52B0D63}"/>
              </a:ext>
            </a:extLst>
          </p:cNvPr>
          <p:cNvSpPr/>
          <p:nvPr/>
        </p:nvSpPr>
        <p:spPr>
          <a:xfrm>
            <a:off x="338747" y="5051314"/>
            <a:ext cx="3440164" cy="1076911"/>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a:solidFill>
                  <a:schemeClr val="tx1"/>
                </a:solidFill>
                <a:latin typeface="UTM Avo" panose="02040603050506020204" pitchFamily="18"/>
                <a:cs typeface="Arial" panose="020B0604020202020204" pitchFamily="34" charset="0"/>
              </a:rPr>
              <a:t>a. </a:t>
            </a:r>
            <a:r>
              <a:rPr lang="en-US" sz="2000" dirty="0" err="1">
                <a:solidFill>
                  <a:schemeClr val="tx1"/>
                </a:solidFill>
                <a:latin typeface="UTM Avo" panose="02040603050506020204" pitchFamily="18"/>
                <a:cs typeface="Arial" panose="020B0604020202020204" pitchFamily="34" charset="0"/>
              </a:rPr>
              <a:t>Để</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cháu</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giúp</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bà</a:t>
            </a:r>
            <a:r>
              <a:rPr lang="en-US" sz="2000" dirty="0">
                <a:solidFill>
                  <a:schemeClr val="tx1"/>
                </a:solidFill>
                <a:latin typeface="UTM Avo" panose="02040603050506020204" pitchFamily="18"/>
                <a:cs typeface="Arial" panose="020B0604020202020204" pitchFamily="34" charset="0"/>
              </a:rPr>
              <a:t> </a:t>
            </a:r>
            <a:r>
              <a:rPr lang="en-US" sz="2000" dirty="0" err="1">
                <a:solidFill>
                  <a:schemeClr val="tx1"/>
                </a:solidFill>
                <a:latin typeface="UTM Avo" panose="02040603050506020204" pitchFamily="18"/>
                <a:cs typeface="Arial" panose="020B0604020202020204" pitchFamily="34" charset="0"/>
              </a:rPr>
              <a:t>nhé</a:t>
            </a:r>
            <a:r>
              <a:rPr lang="en-US" sz="2000" dirty="0">
                <a:solidFill>
                  <a:schemeClr val="tx1"/>
                </a:solidFill>
                <a:latin typeface="UTM Avo" panose="02040603050506020204" pitchFamily="18"/>
                <a:cs typeface="Arial" panose="020B0604020202020204" pitchFamily="34" charset="0"/>
              </a:rPr>
              <a:t>!</a:t>
            </a:r>
          </a:p>
        </p:txBody>
      </p:sp>
      <p:sp>
        <p:nvSpPr>
          <p:cNvPr id="22" name="Rectangle 21">
            <a:extLst>
              <a:ext uri="{FF2B5EF4-FFF2-40B4-BE49-F238E27FC236}">
                <a16:creationId xmlns:a16="http://schemas.microsoft.com/office/drawing/2014/main" id="{5AABA2F0-96CA-364C-5F8F-43CABB6D72A9}"/>
              </a:ext>
            </a:extLst>
          </p:cNvPr>
          <p:cNvSpPr/>
          <p:nvPr/>
        </p:nvSpPr>
        <p:spPr>
          <a:xfrm>
            <a:off x="4244629" y="5052593"/>
            <a:ext cx="3599540" cy="1075632"/>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pt-BR" sz="2000">
                <a:solidFill>
                  <a:schemeClr val="tx1"/>
                </a:solidFill>
                <a:latin typeface="UTM Avo" panose="02040603050506020204" pitchFamily="18"/>
                <a:cs typeface="Arial" panose="020B0604020202020204" pitchFamily="34" charset="0"/>
              </a:rPr>
              <a:t>b. Nếu bạn muốn đi đâu có thể nói mình giúp nhé!</a:t>
            </a:r>
            <a:endParaRPr lang="en-US" sz="2000" dirty="0">
              <a:solidFill>
                <a:schemeClr val="tx1"/>
              </a:solidFill>
              <a:latin typeface="UTM Avo" panose="02040603050506020204" pitchFamily="18"/>
              <a:cs typeface="Arial" panose="020B0604020202020204" pitchFamily="34" charset="0"/>
            </a:endParaRPr>
          </a:p>
        </p:txBody>
      </p:sp>
      <p:sp>
        <p:nvSpPr>
          <p:cNvPr id="23" name="Rectangle 22">
            <a:extLst>
              <a:ext uri="{FF2B5EF4-FFF2-40B4-BE49-F238E27FC236}">
                <a16:creationId xmlns:a16="http://schemas.microsoft.com/office/drawing/2014/main" id="{823FCFBE-D6F6-BB67-F2C9-CC806F121770}"/>
              </a:ext>
            </a:extLst>
          </p:cNvPr>
          <p:cNvSpPr/>
          <p:nvPr/>
        </p:nvSpPr>
        <p:spPr>
          <a:xfrm>
            <a:off x="8190697" y="5015202"/>
            <a:ext cx="3682768" cy="1531786"/>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tx1"/>
                </a:solidFill>
                <a:latin typeface="UTM Avo" panose="02040603050506020204" pitchFamily="18"/>
                <a:cs typeface="Arial" panose="020B0604020202020204" pitchFamily="34" charset="0"/>
              </a:rPr>
              <a:t>c. Chắc bố của bạn chưa hiểu bạn thôi. Mình nghĩ bố rất thương bạn.</a:t>
            </a:r>
            <a:endParaRPr lang="en-US" sz="2000" dirty="0">
              <a:solidFill>
                <a:schemeClr val="tx1"/>
              </a:solidFill>
              <a:latin typeface="UTM Avo" panose="02040603050506020204" pitchFamily="18"/>
              <a:cs typeface="Arial" panose="020B0604020202020204" pitchFamily="34" charset="0"/>
            </a:endParaRPr>
          </a:p>
        </p:txBody>
      </p:sp>
      <p:sp>
        <p:nvSpPr>
          <p:cNvPr id="24" name="TextBox 23">
            <a:extLst>
              <a:ext uri="{FF2B5EF4-FFF2-40B4-BE49-F238E27FC236}">
                <a16:creationId xmlns:a16="http://schemas.microsoft.com/office/drawing/2014/main" id="{EA68F835-B93E-0324-C96C-175186DDE980}"/>
              </a:ext>
            </a:extLst>
          </p:cNvPr>
          <p:cNvSpPr txBox="1"/>
          <p:nvPr/>
        </p:nvSpPr>
        <p:spPr>
          <a:xfrm>
            <a:off x="931718" y="1478437"/>
            <a:ext cx="10328564" cy="584775"/>
          </a:xfrm>
          <a:prstGeom prst="rect">
            <a:avLst/>
          </a:prstGeom>
          <a:noFill/>
        </p:spPr>
        <p:txBody>
          <a:bodyPr wrap="square">
            <a:spAutoFit/>
          </a:bodyPr>
          <a:lstStyle/>
          <a:p>
            <a:pPr algn="ctr">
              <a:spcAft>
                <a:spcPts val="667"/>
              </a:spcAft>
            </a:pPr>
            <a:r>
              <a:rPr lang="vi-VN" sz="3200" b="1">
                <a:latin typeface="UTM Avo" panose="02040603050506020204" pitchFamily="18"/>
                <a:ea typeface="Calibri" panose="020F0502020204030204" pitchFamily="34" charset="0"/>
                <a:cs typeface="Arial" panose="020B0604020202020204" pitchFamily="34" charset="0"/>
              </a:rPr>
              <a:t>Hoạt động 1: Liên tưởng tình huống phù hợp</a:t>
            </a:r>
            <a:endParaRPr lang="en-US" sz="3200" dirty="0">
              <a:latin typeface="UTM Avo" panose="02040603050506020204" pitchFamily="18"/>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710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0-#ppt_w/2"/>
                                          </p:val>
                                        </p:tav>
                                        <p:tav tm="100000">
                                          <p:val>
                                            <p:strVal val="#ppt_x"/>
                                          </p:val>
                                        </p:tav>
                                      </p:tavLst>
                                    </p:anim>
                                    <p:anim calcmode="lin" valueType="num">
                                      <p:cBhvr additive="base">
                                        <p:cTn id="22" dur="500" fill="hold"/>
                                        <p:tgtEl>
                                          <p:spTgt spid="21"/>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1+#ppt_w/2"/>
                                          </p:val>
                                        </p:tav>
                                        <p:tav tm="100000">
                                          <p:val>
                                            <p:strVal val="#ppt_x"/>
                                          </p:val>
                                        </p:tav>
                                      </p:tavLst>
                                    </p:anim>
                                    <p:anim calcmode="lin" valueType="num">
                                      <p:cBhvr additive="base">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231A956-425F-0DDB-A91B-72B639F87304}"/>
              </a:ext>
            </a:extLst>
          </p:cNvPr>
          <p:cNvSpPr txBox="1"/>
          <p:nvPr/>
        </p:nvSpPr>
        <p:spPr>
          <a:xfrm>
            <a:off x="644098" y="1677930"/>
            <a:ext cx="2057400" cy="2153840"/>
          </a:xfrm>
          <a:prstGeom prst="rect">
            <a:avLst/>
          </a:prstGeom>
        </p:spPr>
        <p:txBody>
          <a:bodyPr lIns="33867" tIns="33867" rIns="33867" bIns="33867" rtlCol="0" anchor="ctr"/>
          <a:lstStyle/>
          <a:p>
            <a:pPr algn="ctr">
              <a:lnSpc>
                <a:spcPts val="1773"/>
              </a:lnSpc>
              <a:spcBef>
                <a:spcPct val="0"/>
              </a:spcBef>
              <a:defRPr/>
            </a:pPr>
            <a:endParaRPr>
              <a:latin typeface="UTM Avo" panose="02040603050506020204" pitchFamily="18"/>
              <a:cs typeface="Arial" panose="020B0604020202020204" pitchFamily="34" charset="0"/>
            </a:endParaRPr>
          </a:p>
        </p:txBody>
      </p:sp>
      <p:sp>
        <p:nvSpPr>
          <p:cNvPr id="12" name="TextBox 11">
            <a:extLst>
              <a:ext uri="{FF2B5EF4-FFF2-40B4-BE49-F238E27FC236}">
                <a16:creationId xmlns:a16="http://schemas.microsoft.com/office/drawing/2014/main" id="{6C0432F8-7A57-B194-C5C1-CDDE66BD8108}"/>
              </a:ext>
            </a:extLst>
          </p:cNvPr>
          <p:cNvSpPr txBox="1"/>
          <p:nvPr/>
        </p:nvSpPr>
        <p:spPr>
          <a:xfrm>
            <a:off x="644098" y="1677930"/>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grpSp>
        <p:nvGrpSpPr>
          <p:cNvPr id="13" name="Group 12">
            <a:extLst>
              <a:ext uri="{FF2B5EF4-FFF2-40B4-BE49-F238E27FC236}">
                <a16:creationId xmlns:a16="http://schemas.microsoft.com/office/drawing/2014/main" id="{3552BBD4-2831-3E68-3363-3D317C0FD33C}"/>
              </a:ext>
            </a:extLst>
          </p:cNvPr>
          <p:cNvGrpSpPr/>
          <p:nvPr/>
        </p:nvGrpSpPr>
        <p:grpSpPr>
          <a:xfrm>
            <a:off x="300639" y="2262705"/>
            <a:ext cx="11411319" cy="1854125"/>
            <a:chOff x="513524" y="1845633"/>
            <a:chExt cx="17116978" cy="2781187"/>
          </a:xfrm>
        </p:grpSpPr>
        <p:sp>
          <p:nvSpPr>
            <p:cNvPr id="14" name="TextBox 13">
              <a:extLst>
                <a:ext uri="{FF2B5EF4-FFF2-40B4-BE49-F238E27FC236}">
                  <a16:creationId xmlns:a16="http://schemas.microsoft.com/office/drawing/2014/main" id="{05AE6835-387F-F0AA-25C9-1E5AF6C1CA43}"/>
                </a:ext>
              </a:extLst>
            </p:cNvPr>
            <p:cNvSpPr txBox="1"/>
            <p:nvPr/>
          </p:nvSpPr>
          <p:spPr>
            <a:xfrm>
              <a:off x="2226234" y="1845633"/>
              <a:ext cx="15404268" cy="2781187"/>
            </a:xfrm>
            <a:prstGeom prst="roundRect">
              <a:avLst/>
            </a:prstGeom>
            <a:solidFill>
              <a:schemeClr val="accent5">
                <a:lumMod val="20000"/>
                <a:lumOff val="80000"/>
              </a:schemeClr>
            </a:solidFill>
            <a:ln w="38100">
              <a:no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en-US" sz="2400" b="1" dirty="0">
                  <a:solidFill>
                    <a:schemeClr val="tx1"/>
                  </a:solidFill>
                  <a:latin typeface="UTM Avo" panose="02040603050506020204" pitchFamily="18"/>
                  <a:cs typeface="Arial" panose="020B0604020202020204" pitchFamily="34" charset="0"/>
                </a:rPr>
                <a:t>LÀM VIỆC NHÓM: </a:t>
              </a:r>
              <a:r>
                <a:rPr lang="en-US" sz="2400" dirty="0" err="1">
                  <a:solidFill>
                    <a:schemeClr val="tx1"/>
                  </a:solidFill>
                  <a:latin typeface="UTM Avo" panose="02040603050506020204" pitchFamily="18"/>
                  <a:cs typeface="Arial" panose="020B0604020202020204" pitchFamily="34" charset="0"/>
                </a:rPr>
                <a:t>Các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em</a:t>
              </a:r>
              <a:r>
                <a:rPr lang="en-US" sz="2400" dirty="0">
                  <a:solidFill>
                    <a:schemeClr val="tx1"/>
                  </a:solidFill>
                  <a:latin typeface="UTM Avo" panose="02040603050506020204" pitchFamily="18"/>
                  <a:cs typeface="Arial" panose="020B0604020202020204" pitchFamily="34" charset="0"/>
                </a:rPr>
                <a:t> </a:t>
              </a:r>
              <a:r>
                <a:rPr lang="vi-VN" sz="2400" dirty="0">
                  <a:solidFill>
                    <a:schemeClr val="tx1"/>
                  </a:solidFill>
                  <a:latin typeface="UTM Avo" panose="02040603050506020204" pitchFamily="18"/>
                  <a:cs typeface="Arial" panose="020B0604020202020204" pitchFamily="34" charset="0"/>
                </a:rPr>
                <a:t>đọc các lời nói </a:t>
              </a:r>
              <a:r>
                <a:rPr lang="en-US" sz="2400" i="1" dirty="0">
                  <a:solidFill>
                    <a:schemeClr val="tx1"/>
                  </a:solidFill>
                  <a:latin typeface="UTM Avo" panose="02040603050506020204" pitchFamily="18"/>
                  <a:cs typeface="Arial" panose="020B0604020202020204" pitchFamily="34" charset="0"/>
                </a:rPr>
                <a:t>(</a:t>
              </a:r>
              <a:r>
                <a:rPr lang="vi-VN" sz="2400" i="1" dirty="0">
                  <a:solidFill>
                    <a:schemeClr val="tx1"/>
                  </a:solidFill>
                  <a:latin typeface="UTM Avo" panose="02040603050506020204" pitchFamily="18"/>
                  <a:cs typeface="Arial" panose="020B0604020202020204" pitchFamily="34" charset="0"/>
                </a:rPr>
                <a:t>SHS </a:t>
              </a:r>
              <a:r>
                <a:rPr lang="en-US" sz="2400" i="1" dirty="0">
                  <a:solidFill>
                    <a:schemeClr val="tx1"/>
                  </a:solidFill>
                  <a:latin typeface="UTM Avo" panose="02040603050506020204" pitchFamily="18"/>
                  <a:cs typeface="Arial" panose="020B0604020202020204" pitchFamily="34" charset="0"/>
                </a:rPr>
                <a:t>– tr.21,22) </a:t>
              </a:r>
              <a:r>
                <a:rPr lang="vi-VN" sz="2400" dirty="0">
                  <a:solidFill>
                    <a:schemeClr val="tx1"/>
                  </a:solidFill>
                  <a:latin typeface="UTM Avo" panose="02040603050506020204" pitchFamily="18"/>
                  <a:cs typeface="Arial" panose="020B0604020202020204" pitchFamily="34" charset="0"/>
                </a:rPr>
                <a:t>và </a:t>
              </a:r>
              <a:r>
                <a:rPr lang="en-US" sz="2400" dirty="0" err="1">
                  <a:solidFill>
                    <a:schemeClr val="tx1"/>
                  </a:solidFill>
                  <a:latin typeface="UTM Avo" panose="02040603050506020204" pitchFamily="18"/>
                  <a:cs typeface="Arial" panose="020B0604020202020204" pitchFamily="34" charset="0"/>
                </a:rPr>
                <a:t>cho</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biết</a:t>
              </a:r>
              <a:r>
                <a:rPr lang="en-US" sz="2400" dirty="0">
                  <a:solidFill>
                    <a:schemeClr val="tx1"/>
                  </a:solidFill>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Theo em</a:t>
              </a:r>
              <a:r>
                <a:rPr lang="en-US" sz="2400" i="1" dirty="0">
                  <a:solidFill>
                    <a:schemeClr val="tx1"/>
                  </a:solidFill>
                  <a:latin typeface="UTM Avo" panose="02040603050506020204" pitchFamily="18"/>
                  <a:cs typeface="Arial" panose="020B0604020202020204" pitchFamily="34" charset="0"/>
                </a:rPr>
                <a:t>,</a:t>
              </a:r>
              <a:r>
                <a:rPr lang="vi-VN" sz="2400" i="1" dirty="0">
                  <a:solidFill>
                    <a:schemeClr val="tx1"/>
                  </a:solidFill>
                  <a:latin typeface="UTM Avo" panose="02040603050506020204" pitchFamily="18"/>
                  <a:cs typeface="Arial" panose="020B0604020202020204" pitchFamily="34" charset="0"/>
                </a:rPr>
                <a:t> những lời nói </a:t>
              </a:r>
              <a:r>
                <a:rPr lang="en-US" sz="2400" i="1" dirty="0" err="1">
                  <a:solidFill>
                    <a:schemeClr val="tx1"/>
                  </a:solidFill>
                  <a:latin typeface="UTM Avo" panose="02040603050506020204" pitchFamily="18"/>
                  <a:cs typeface="Arial" panose="020B0604020202020204" pitchFamily="34" charset="0"/>
                </a:rPr>
                <a:t>sau</a:t>
              </a:r>
              <a:r>
                <a:rPr lang="en-US" sz="2400" i="1" dirty="0">
                  <a:solidFill>
                    <a:schemeClr val="tx1"/>
                  </a:solidFill>
                  <a:latin typeface="UTM Avo" panose="02040603050506020204" pitchFamily="18"/>
                  <a:cs typeface="Arial" panose="020B0604020202020204" pitchFamily="34" charset="0"/>
                </a:rPr>
                <a:t> </a:t>
              </a:r>
              <a:r>
                <a:rPr lang="vi-VN" sz="2400" i="1" dirty="0">
                  <a:solidFill>
                    <a:schemeClr val="tx1"/>
                  </a:solidFill>
                  <a:latin typeface="UTM Avo" panose="02040603050506020204" pitchFamily="18"/>
                  <a:cs typeface="Arial" panose="020B0604020202020204" pitchFamily="34" charset="0"/>
                </a:rPr>
                <a:t>có thể sử dụng trong trường hợp nào để thể hiện sự cảm thông, giúp đỡ người gặp khó khăn?</a:t>
              </a:r>
            </a:p>
          </p:txBody>
        </p:sp>
        <p:pic>
          <p:nvPicPr>
            <p:cNvPr id="15" name="Picture 9">
              <a:extLst>
                <a:ext uri="{FF2B5EF4-FFF2-40B4-BE49-F238E27FC236}">
                  <a16:creationId xmlns:a16="http://schemas.microsoft.com/office/drawing/2014/main" id="{C07B391D-017E-181A-41D3-9982EBADC9F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3524" y="2484793"/>
              <a:ext cx="1437688" cy="1615380"/>
            </a:xfrm>
            <a:prstGeom prst="rect">
              <a:avLst/>
            </a:prstGeom>
          </p:spPr>
        </p:pic>
      </p:grpSp>
      <p:sp>
        <p:nvSpPr>
          <p:cNvPr id="24" name="TextBox 23">
            <a:extLst>
              <a:ext uri="{FF2B5EF4-FFF2-40B4-BE49-F238E27FC236}">
                <a16:creationId xmlns:a16="http://schemas.microsoft.com/office/drawing/2014/main" id="{EA68F835-B93E-0324-C96C-175186DDE980}"/>
              </a:ext>
            </a:extLst>
          </p:cNvPr>
          <p:cNvSpPr txBox="1"/>
          <p:nvPr/>
        </p:nvSpPr>
        <p:spPr>
          <a:xfrm>
            <a:off x="931718" y="1478437"/>
            <a:ext cx="10328564" cy="584775"/>
          </a:xfrm>
          <a:prstGeom prst="rect">
            <a:avLst/>
          </a:prstGeom>
          <a:noFill/>
        </p:spPr>
        <p:txBody>
          <a:bodyPr wrap="square">
            <a:spAutoFit/>
          </a:bodyPr>
          <a:lstStyle/>
          <a:p>
            <a:pPr algn="ctr">
              <a:spcAft>
                <a:spcPts val="667"/>
              </a:spcAft>
            </a:pPr>
            <a:r>
              <a:rPr lang="vi-VN" sz="3200" b="1">
                <a:latin typeface="UTM Avo" panose="02040603050506020204" pitchFamily="18"/>
                <a:ea typeface="Calibri" panose="020F0502020204030204" pitchFamily="34" charset="0"/>
                <a:cs typeface="Arial" panose="020B0604020202020204" pitchFamily="34" charset="0"/>
              </a:rPr>
              <a:t>Hoạt động 1: Liên tưởng tình huống phù hợp</a:t>
            </a:r>
            <a:endParaRPr lang="en-US" sz="3200" dirty="0">
              <a:latin typeface="UTM Avo" panose="02040603050506020204" pitchFamily="18"/>
              <a:ea typeface="Calibri" panose="020F050202020403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AEF8E20E-E681-7A3D-CAB9-3ADB3E71863E}"/>
              </a:ext>
            </a:extLst>
          </p:cNvPr>
          <p:cNvGrpSpPr/>
          <p:nvPr/>
        </p:nvGrpSpPr>
        <p:grpSpPr>
          <a:xfrm>
            <a:off x="3215682" y="4116830"/>
            <a:ext cx="5943600" cy="935763"/>
            <a:chOff x="3029863" y="1823688"/>
            <a:chExt cx="12362538" cy="1262412"/>
          </a:xfrm>
        </p:grpSpPr>
        <p:cxnSp>
          <p:nvCxnSpPr>
            <p:cNvPr id="3" name="Straight Connector 2">
              <a:extLst>
                <a:ext uri="{FF2B5EF4-FFF2-40B4-BE49-F238E27FC236}">
                  <a16:creationId xmlns:a16="http://schemas.microsoft.com/office/drawing/2014/main" id="{0BB6A15E-B594-3AF3-4495-7596B3D83C12}"/>
                </a:ext>
              </a:extLst>
            </p:cNvPr>
            <p:cNvCxnSpPr>
              <a:cxnSpLocks/>
            </p:cNvCxnSpPr>
            <p:nvPr/>
          </p:nvCxnSpPr>
          <p:spPr>
            <a:xfrm>
              <a:off x="9144000" y="1823688"/>
              <a:ext cx="0" cy="57661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11B9D0E-8359-B07E-3FC8-DA241F461361}"/>
                </a:ext>
              </a:extLst>
            </p:cNvPr>
            <p:cNvCxnSpPr>
              <a:cxnSpLocks/>
            </p:cNvCxnSpPr>
            <p:nvPr/>
          </p:nvCxnSpPr>
          <p:spPr>
            <a:xfrm>
              <a:off x="3029863" y="2400300"/>
              <a:ext cx="123625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D185840-E2A4-EDFF-378D-AFFB2B83DDDD}"/>
                </a:ext>
              </a:extLst>
            </p:cNvPr>
            <p:cNvCxnSpPr>
              <a:cxnSpLocks/>
            </p:cNvCxnSpPr>
            <p:nvPr/>
          </p:nvCxnSpPr>
          <p:spPr>
            <a:xfrm>
              <a:off x="3029863" y="2400300"/>
              <a:ext cx="0" cy="6858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DF4515FE-C066-0E72-C677-755683A50B29}"/>
                </a:ext>
              </a:extLst>
            </p:cNvPr>
            <p:cNvCxnSpPr>
              <a:cxnSpLocks/>
            </p:cNvCxnSpPr>
            <p:nvPr/>
          </p:nvCxnSpPr>
          <p:spPr>
            <a:xfrm>
              <a:off x="15392401" y="2400300"/>
              <a:ext cx="0" cy="64454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41FBB55A-55B2-65FB-6EA3-5887107270BD}"/>
              </a:ext>
            </a:extLst>
          </p:cNvPr>
          <p:cNvSpPr/>
          <p:nvPr/>
        </p:nvSpPr>
        <p:spPr>
          <a:xfrm>
            <a:off x="1199152" y="4947476"/>
            <a:ext cx="4470401" cy="1192068"/>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solidFill>
                <a:latin typeface="UTM Avo" panose="02040603050506020204" pitchFamily="18"/>
                <a:cs typeface="Arial" panose="020B0604020202020204" pitchFamily="34" charset="0"/>
              </a:rPr>
              <a:t>d. Hình như bạn đang mệt. Mình sẽ nhờ cô giáo giúp bạn.</a:t>
            </a:r>
            <a:endParaRPr lang="en-US" sz="2000" dirty="0">
              <a:solidFill>
                <a:schemeClr val="tx1"/>
              </a:solidFill>
              <a:latin typeface="UTM Avo" panose="02040603050506020204" pitchFamily="18"/>
              <a:cs typeface="Arial" panose="020B0604020202020204" pitchFamily="34" charset="0"/>
            </a:endParaRPr>
          </a:p>
        </p:txBody>
      </p:sp>
      <p:sp>
        <p:nvSpPr>
          <p:cNvPr id="8" name="Rectangle 7">
            <a:extLst>
              <a:ext uri="{FF2B5EF4-FFF2-40B4-BE49-F238E27FC236}">
                <a16:creationId xmlns:a16="http://schemas.microsoft.com/office/drawing/2014/main" id="{2E18856F-6058-2539-9170-C6232572880F}"/>
              </a:ext>
            </a:extLst>
          </p:cNvPr>
          <p:cNvSpPr/>
          <p:nvPr/>
        </p:nvSpPr>
        <p:spPr>
          <a:xfrm>
            <a:off x="6279157" y="4947475"/>
            <a:ext cx="4470397" cy="1192069"/>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solidFill>
                <a:latin typeface="UTM Avo" panose="02040603050506020204" pitchFamily="18"/>
                <a:cs typeface="Arial" panose="020B0604020202020204" pitchFamily="34" charset="0"/>
              </a:rPr>
              <a:t>e. Mình tin rằng bạn sẽ sớm khỏe thôi. Bạn cố gắng lên nhé</a:t>
            </a:r>
            <a:r>
              <a:rPr lang="en-US" sz="2000">
                <a:solidFill>
                  <a:schemeClr val="tx1"/>
                </a:solidFill>
                <a:latin typeface="UTM Avo" panose="02040603050506020204" pitchFamily="18"/>
                <a:cs typeface="Arial" panose="020B0604020202020204" pitchFamily="34" charset="0"/>
              </a:rPr>
              <a:t>!</a:t>
            </a:r>
            <a:endParaRPr lang="en-US" sz="2000" dirty="0">
              <a:solidFill>
                <a:schemeClr val="tx1"/>
              </a:solidFill>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47959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reeform 20">
            <a:extLst>
              <a:ext uri="{FF2B5EF4-FFF2-40B4-BE49-F238E27FC236}">
                <a16:creationId xmlns:a16="http://schemas.microsoft.com/office/drawing/2014/main" id="{3B6851E7-618D-3AEF-4B10-6CB18B96B553}"/>
              </a:ext>
            </a:extLst>
          </p:cNvPr>
          <p:cNvSpPr/>
          <p:nvPr/>
        </p:nvSpPr>
        <p:spPr>
          <a:xfrm>
            <a:off x="11393021" y="7952796"/>
            <a:ext cx="400519" cy="359010"/>
          </a:xfrm>
          <a:custGeom>
            <a:avLst/>
            <a:gdLst/>
            <a:ahLst/>
            <a:cxnLst/>
            <a:rect l="l" t="t" r="r" b="b"/>
            <a:pathLst>
              <a:path w="600778" h="538515">
                <a:moveTo>
                  <a:pt x="0" y="0"/>
                </a:moveTo>
                <a:lnTo>
                  <a:pt x="600778" y="0"/>
                </a:lnTo>
                <a:lnTo>
                  <a:pt x="600778" y="538515"/>
                </a:lnTo>
                <a:lnTo>
                  <a:pt x="0" y="5385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grpSp>
        <p:nvGrpSpPr>
          <p:cNvPr id="16" name="Group 15">
            <a:extLst>
              <a:ext uri="{FF2B5EF4-FFF2-40B4-BE49-F238E27FC236}">
                <a16:creationId xmlns:a16="http://schemas.microsoft.com/office/drawing/2014/main" id="{36791823-9BD6-942E-BD2A-D02A1C2957F7}"/>
              </a:ext>
            </a:extLst>
          </p:cNvPr>
          <p:cNvGrpSpPr/>
          <p:nvPr/>
        </p:nvGrpSpPr>
        <p:grpSpPr>
          <a:xfrm>
            <a:off x="223503" y="1635504"/>
            <a:ext cx="3286382" cy="2489200"/>
            <a:chOff x="1036568" y="1910075"/>
            <a:chExt cx="4929573" cy="3969306"/>
          </a:xfrm>
        </p:grpSpPr>
        <p:grpSp>
          <p:nvGrpSpPr>
            <p:cNvPr id="17" name="Group 20">
              <a:extLst>
                <a:ext uri="{FF2B5EF4-FFF2-40B4-BE49-F238E27FC236}">
                  <a16:creationId xmlns:a16="http://schemas.microsoft.com/office/drawing/2014/main" id="{EAD33070-D6E7-FF00-D2C7-CEC81A1EF41C}"/>
                </a:ext>
              </a:extLst>
            </p:cNvPr>
            <p:cNvGrpSpPr/>
            <p:nvPr/>
          </p:nvGrpSpPr>
          <p:grpSpPr>
            <a:xfrm>
              <a:off x="1036568" y="1910075"/>
              <a:ext cx="4929573" cy="3969306"/>
              <a:chOff x="0" y="788662"/>
              <a:chExt cx="3881015" cy="3125003"/>
            </a:xfrm>
          </p:grpSpPr>
          <p:sp>
            <p:nvSpPr>
              <p:cNvPr id="19" name="Freeform 21">
                <a:extLst>
                  <a:ext uri="{FF2B5EF4-FFF2-40B4-BE49-F238E27FC236}">
                    <a16:creationId xmlns:a16="http://schemas.microsoft.com/office/drawing/2014/main" id="{3D046507-133D-3CBD-CF74-757B82557596}"/>
                  </a:ext>
                </a:extLst>
              </p:cNvPr>
              <p:cNvSpPr/>
              <p:nvPr/>
            </p:nvSpPr>
            <p:spPr>
              <a:xfrm>
                <a:off x="0" y="788662"/>
                <a:ext cx="3881015" cy="3125003"/>
              </a:xfrm>
              <a:prstGeom prst="flowChartDocument">
                <a:avLst/>
              </a:pr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grpSp>
        <p:sp>
          <p:nvSpPr>
            <p:cNvPr id="18" name="TextBox 17">
              <a:extLst>
                <a:ext uri="{FF2B5EF4-FFF2-40B4-BE49-F238E27FC236}">
                  <a16:creationId xmlns:a16="http://schemas.microsoft.com/office/drawing/2014/main" id="{327FD815-9109-ADFF-659A-F3C6533525C5}"/>
                </a:ext>
              </a:extLst>
            </p:cNvPr>
            <p:cNvSpPr txBox="1"/>
            <p:nvPr/>
          </p:nvSpPr>
          <p:spPr>
            <a:xfrm>
              <a:off x="1558255" y="2521100"/>
              <a:ext cx="3886199" cy="2450238"/>
            </a:xfrm>
            <a:prstGeom prst="rect">
              <a:avLst/>
            </a:prstGeom>
            <a:noFill/>
          </p:spPr>
          <p:txBody>
            <a:bodyPr wrap="square" rtlCol="0">
              <a:spAutoFit/>
            </a:bodyPr>
            <a:lstStyle/>
            <a:p>
              <a:pPr algn="ctr">
                <a:lnSpc>
                  <a:spcPct val="150000"/>
                </a:lnSpc>
              </a:pPr>
              <a:r>
                <a:rPr lang="en-US" sz="3334" b="1" dirty="0">
                  <a:solidFill>
                    <a:srgbClr val="C00000"/>
                  </a:solidFill>
                  <a:latin typeface="UTM Avo" panose="02040603050506020204" pitchFamily="18"/>
                  <a:cs typeface="Arial" panose="020B0604020202020204" pitchFamily="34" charset="0"/>
                </a:rPr>
                <a:t>GỢI </a:t>
              </a:r>
              <a:r>
                <a:rPr lang="en-US" sz="3334" b="1" dirty="0" err="1">
                  <a:solidFill>
                    <a:srgbClr val="C00000"/>
                  </a:solidFill>
                  <a:latin typeface="UTM Avo" panose="02040603050506020204" pitchFamily="18"/>
                  <a:cs typeface="Arial" panose="020B0604020202020204" pitchFamily="34" charset="0"/>
                </a:rPr>
                <a:t>Ý</a:t>
              </a:r>
              <a:r>
                <a:rPr lang="en-US" sz="3334" b="1" dirty="0">
                  <a:solidFill>
                    <a:srgbClr val="C00000"/>
                  </a:solidFill>
                  <a:latin typeface="UTM Avo" panose="02040603050506020204" pitchFamily="18"/>
                  <a:cs typeface="Arial" panose="020B0604020202020204" pitchFamily="34" charset="0"/>
                </a:rPr>
                <a:t> CÂU TRẢ LỜI</a:t>
              </a:r>
            </a:p>
          </p:txBody>
        </p:sp>
      </p:grpSp>
      <p:pic>
        <p:nvPicPr>
          <p:cNvPr id="20" name="Picture 19" descr="A picture containing doll, toy&#10;&#10;Description automatically generated">
            <a:extLst>
              <a:ext uri="{FF2B5EF4-FFF2-40B4-BE49-F238E27FC236}">
                <a16:creationId xmlns:a16="http://schemas.microsoft.com/office/drawing/2014/main" id="{300754D1-A113-8409-43DD-9711EAC8F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399" y="4193620"/>
            <a:ext cx="2400463" cy="2348175"/>
          </a:xfrm>
          <a:prstGeom prst="rect">
            <a:avLst/>
          </a:prstGeom>
        </p:spPr>
      </p:pic>
      <p:grpSp>
        <p:nvGrpSpPr>
          <p:cNvPr id="21" name="Group 20">
            <a:extLst>
              <a:ext uri="{FF2B5EF4-FFF2-40B4-BE49-F238E27FC236}">
                <a16:creationId xmlns:a16="http://schemas.microsoft.com/office/drawing/2014/main" id="{89A6A2AD-E98E-DD34-21C4-9C3F5C771186}"/>
              </a:ext>
            </a:extLst>
          </p:cNvPr>
          <p:cNvGrpSpPr/>
          <p:nvPr/>
        </p:nvGrpSpPr>
        <p:grpSpPr>
          <a:xfrm>
            <a:off x="3866969" y="1435747"/>
            <a:ext cx="8101528" cy="1662340"/>
            <a:chOff x="6501622" y="447122"/>
            <a:chExt cx="12152291" cy="2493509"/>
          </a:xfrm>
        </p:grpSpPr>
        <p:grpSp>
          <p:nvGrpSpPr>
            <p:cNvPr id="22" name="Group 21">
              <a:extLst>
                <a:ext uri="{FF2B5EF4-FFF2-40B4-BE49-F238E27FC236}">
                  <a16:creationId xmlns:a16="http://schemas.microsoft.com/office/drawing/2014/main" id="{7EF089A1-54DC-910C-8618-14BE2EC6E107}"/>
                </a:ext>
              </a:extLst>
            </p:cNvPr>
            <p:cNvGrpSpPr/>
            <p:nvPr/>
          </p:nvGrpSpPr>
          <p:grpSpPr>
            <a:xfrm>
              <a:off x="9254158" y="447122"/>
              <a:ext cx="9399755" cy="2493509"/>
              <a:chOff x="9414743" y="683256"/>
              <a:chExt cx="9399755" cy="2493509"/>
            </a:xfrm>
          </p:grpSpPr>
          <p:grpSp>
            <p:nvGrpSpPr>
              <p:cNvPr id="28" name="Group 2">
                <a:extLst>
                  <a:ext uri="{FF2B5EF4-FFF2-40B4-BE49-F238E27FC236}">
                    <a16:creationId xmlns:a16="http://schemas.microsoft.com/office/drawing/2014/main" id="{6EE6E791-B2B3-92F1-2795-8ACBC92C7E6E}"/>
                  </a:ext>
                </a:extLst>
              </p:cNvPr>
              <p:cNvGrpSpPr/>
              <p:nvPr/>
            </p:nvGrpSpPr>
            <p:grpSpPr>
              <a:xfrm>
                <a:off x="9414743" y="683256"/>
                <a:ext cx="9399755" cy="2493509"/>
                <a:chOff x="-1" y="-130165"/>
                <a:chExt cx="8525203" cy="2452229"/>
              </a:xfrm>
            </p:grpSpPr>
            <p:sp>
              <p:nvSpPr>
                <p:cNvPr id="30" name="Freeform 3">
                  <a:extLst>
                    <a:ext uri="{FF2B5EF4-FFF2-40B4-BE49-F238E27FC236}">
                      <a16:creationId xmlns:a16="http://schemas.microsoft.com/office/drawing/2014/main" id="{96710678-41A5-3027-26C2-0EE614382376}"/>
                    </a:ext>
                  </a:extLst>
                </p:cNvPr>
                <p:cNvSpPr/>
                <p:nvPr/>
              </p:nvSpPr>
              <p:spPr>
                <a:xfrm>
                  <a:off x="-1" y="-130165"/>
                  <a:ext cx="8525203" cy="2452229"/>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3">
                    <a:lumMod val="20000"/>
                    <a:lumOff val="80000"/>
                  </a:schemeClr>
                </a:solidFill>
              </p:spPr>
              <p:txBody>
                <a:bodyPr/>
                <a:lstStyle/>
                <a:p>
                  <a:endParaRPr lang="en-US" sz="800">
                    <a:latin typeface="UTM Avo" panose="02040603050506020204" pitchFamily="18"/>
                    <a:cs typeface="Arial" panose="020B0604020202020204" pitchFamily="34" charset="0"/>
                  </a:endParaRPr>
                </a:p>
              </p:txBody>
            </p:sp>
          </p:grpSp>
          <p:sp>
            <p:nvSpPr>
              <p:cNvPr id="29" name="TextBox 28">
                <a:extLst>
                  <a:ext uri="{FF2B5EF4-FFF2-40B4-BE49-F238E27FC236}">
                    <a16:creationId xmlns:a16="http://schemas.microsoft.com/office/drawing/2014/main" id="{360B199D-79C1-2FBB-A448-EB60F793E5E9}"/>
                  </a:ext>
                </a:extLst>
              </p:cNvPr>
              <p:cNvSpPr txBox="1"/>
              <p:nvPr/>
            </p:nvSpPr>
            <p:spPr>
              <a:xfrm>
                <a:off x="9414743" y="815277"/>
                <a:ext cx="9251981" cy="2117888"/>
              </a:xfrm>
              <a:prstGeom prst="rect">
                <a:avLst/>
              </a:prstGeom>
              <a:noFill/>
            </p:spPr>
            <p:txBody>
              <a:bodyPr wrap="square">
                <a:spAutoFit/>
              </a:bodyPr>
              <a:lstStyle/>
              <a:p>
                <a:pPr algn="just">
                  <a:lnSpc>
                    <a:spcPct val="150000"/>
                  </a:lnSpc>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a: </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Có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sử</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dụng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khi</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bà</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gặp</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khó</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khăn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về</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sức</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khỏe</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chân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yếu</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mắt</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kém</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đang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cần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sự</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giúp</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đỡ</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000" dirty="0">
                  <a:latin typeface="UTM Avo" panose="02040603050506020204" pitchFamily="18"/>
                  <a:cs typeface="Arial" panose="020B0604020202020204" pitchFamily="34" charset="0"/>
                </a:endParaRPr>
              </a:p>
            </p:txBody>
          </p:sp>
        </p:grpSp>
        <p:grpSp>
          <p:nvGrpSpPr>
            <p:cNvPr id="23" name="Group 22">
              <a:extLst>
                <a:ext uri="{FF2B5EF4-FFF2-40B4-BE49-F238E27FC236}">
                  <a16:creationId xmlns:a16="http://schemas.microsoft.com/office/drawing/2014/main" id="{A4ACE5CA-4A8F-5591-F9E0-5B93966E8E5E}"/>
                </a:ext>
              </a:extLst>
            </p:cNvPr>
            <p:cNvGrpSpPr/>
            <p:nvPr/>
          </p:nvGrpSpPr>
          <p:grpSpPr>
            <a:xfrm>
              <a:off x="6501622" y="557739"/>
              <a:ext cx="2350309" cy="2350309"/>
              <a:chOff x="6501622" y="557739"/>
              <a:chExt cx="2350309" cy="2350309"/>
            </a:xfrm>
          </p:grpSpPr>
          <p:grpSp>
            <p:nvGrpSpPr>
              <p:cNvPr id="25" name="Group 8">
                <a:extLst>
                  <a:ext uri="{FF2B5EF4-FFF2-40B4-BE49-F238E27FC236}">
                    <a16:creationId xmlns:a16="http://schemas.microsoft.com/office/drawing/2014/main" id="{A0CBC748-7E07-20DB-E85C-001934847463}"/>
                  </a:ext>
                </a:extLst>
              </p:cNvPr>
              <p:cNvGrpSpPr/>
              <p:nvPr/>
            </p:nvGrpSpPr>
            <p:grpSpPr>
              <a:xfrm>
                <a:off x="6501622" y="557739"/>
                <a:ext cx="2350309" cy="2350309"/>
                <a:chOff x="0" y="-178369"/>
                <a:chExt cx="2311400" cy="2311400"/>
              </a:xfrm>
            </p:grpSpPr>
            <p:sp>
              <p:nvSpPr>
                <p:cNvPr id="27" name="Freeform 9">
                  <a:extLst>
                    <a:ext uri="{FF2B5EF4-FFF2-40B4-BE49-F238E27FC236}">
                      <a16:creationId xmlns:a16="http://schemas.microsoft.com/office/drawing/2014/main" id="{A12DB3A3-E30C-CCDA-DA1B-EB73285A19D2}"/>
                    </a:ext>
                  </a:extLst>
                </p:cNvPr>
                <p:cNvSpPr/>
                <p:nvPr/>
              </p:nvSpPr>
              <p:spPr>
                <a:xfrm>
                  <a:off x="0" y="-178369"/>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chemeClr val="accent2">
                    <a:lumMod val="40000"/>
                    <a:lumOff val="60000"/>
                  </a:schemeClr>
                </a:solidFill>
              </p:spPr>
              <p:txBody>
                <a:bodyPr/>
                <a:lstStyle/>
                <a:p>
                  <a:endParaRPr lang="en-US" sz="800">
                    <a:latin typeface="UTM Avo" panose="02040603050506020204" pitchFamily="18"/>
                    <a:cs typeface="Arial" panose="020B0604020202020204" pitchFamily="34" charset="0"/>
                  </a:endParaRPr>
                </a:p>
              </p:txBody>
            </p:sp>
          </p:grpSp>
          <p:pic>
            <p:nvPicPr>
              <p:cNvPr id="26" name="Picture 25" descr="An old person with a cane&#10;&#10;Description automatically generated">
                <a:extLst>
                  <a:ext uri="{FF2B5EF4-FFF2-40B4-BE49-F238E27FC236}">
                    <a16:creationId xmlns:a16="http://schemas.microsoft.com/office/drawing/2014/main" id="{1DF43EF9-D6D5-F236-396E-637849CB5B2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800" r="19962" b="6371"/>
              <a:stretch/>
            </p:blipFill>
            <p:spPr>
              <a:xfrm>
                <a:off x="7055299" y="578183"/>
                <a:ext cx="1355136" cy="2216685"/>
              </a:xfrm>
              <a:prstGeom prst="rect">
                <a:avLst/>
              </a:prstGeom>
            </p:spPr>
          </p:pic>
        </p:grpSp>
      </p:grpSp>
      <p:grpSp>
        <p:nvGrpSpPr>
          <p:cNvPr id="31" name="Group 30">
            <a:extLst>
              <a:ext uri="{FF2B5EF4-FFF2-40B4-BE49-F238E27FC236}">
                <a16:creationId xmlns:a16="http://schemas.microsoft.com/office/drawing/2014/main" id="{88AD1FE7-20EF-5825-F3D6-76B32D01DEB3}"/>
              </a:ext>
            </a:extLst>
          </p:cNvPr>
          <p:cNvGrpSpPr/>
          <p:nvPr/>
        </p:nvGrpSpPr>
        <p:grpSpPr>
          <a:xfrm>
            <a:off x="3904362" y="3227454"/>
            <a:ext cx="8064135" cy="1658418"/>
            <a:chOff x="6542470" y="3459364"/>
            <a:chExt cx="12096203" cy="2487627"/>
          </a:xfrm>
        </p:grpSpPr>
        <p:grpSp>
          <p:nvGrpSpPr>
            <p:cNvPr id="32" name="Group 31">
              <a:extLst>
                <a:ext uri="{FF2B5EF4-FFF2-40B4-BE49-F238E27FC236}">
                  <a16:creationId xmlns:a16="http://schemas.microsoft.com/office/drawing/2014/main" id="{F5E10625-7EED-4BA4-2289-351F5FDD88CB}"/>
                </a:ext>
              </a:extLst>
            </p:cNvPr>
            <p:cNvGrpSpPr/>
            <p:nvPr/>
          </p:nvGrpSpPr>
          <p:grpSpPr>
            <a:xfrm>
              <a:off x="9238917" y="3459364"/>
              <a:ext cx="9399756" cy="2487627"/>
              <a:chOff x="9414743" y="683257"/>
              <a:chExt cx="9399756" cy="2487627"/>
            </a:xfrm>
          </p:grpSpPr>
          <p:grpSp>
            <p:nvGrpSpPr>
              <p:cNvPr id="37" name="Group 2">
                <a:extLst>
                  <a:ext uri="{FF2B5EF4-FFF2-40B4-BE49-F238E27FC236}">
                    <a16:creationId xmlns:a16="http://schemas.microsoft.com/office/drawing/2014/main" id="{CAF62A8C-6224-F5B0-DA37-CD2211333873}"/>
                  </a:ext>
                </a:extLst>
              </p:cNvPr>
              <p:cNvGrpSpPr/>
              <p:nvPr/>
            </p:nvGrpSpPr>
            <p:grpSpPr>
              <a:xfrm>
                <a:off x="9414743" y="683257"/>
                <a:ext cx="9399756" cy="2487627"/>
                <a:chOff x="-1" y="-130164"/>
                <a:chExt cx="8525204" cy="2446445"/>
              </a:xfrm>
            </p:grpSpPr>
            <p:sp>
              <p:nvSpPr>
                <p:cNvPr id="39" name="Freeform 3">
                  <a:extLst>
                    <a:ext uri="{FF2B5EF4-FFF2-40B4-BE49-F238E27FC236}">
                      <a16:creationId xmlns:a16="http://schemas.microsoft.com/office/drawing/2014/main" id="{EF84BCEC-16D1-7F20-FBD4-BFCF46B41F08}"/>
                    </a:ext>
                  </a:extLst>
                </p:cNvPr>
                <p:cNvSpPr/>
                <p:nvPr/>
              </p:nvSpPr>
              <p:spPr>
                <a:xfrm>
                  <a:off x="-1" y="-130164"/>
                  <a:ext cx="8525204" cy="2446445"/>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3">
                    <a:lumMod val="20000"/>
                    <a:lumOff val="80000"/>
                  </a:schemeClr>
                </a:solidFill>
              </p:spPr>
              <p:txBody>
                <a:bodyPr/>
                <a:lstStyle/>
                <a:p>
                  <a:endParaRPr lang="en-US" sz="800">
                    <a:latin typeface="UTM Avo" panose="02040603050506020204" pitchFamily="18"/>
                    <a:cs typeface="Arial" panose="020B0604020202020204" pitchFamily="34" charset="0"/>
                  </a:endParaRPr>
                </a:p>
              </p:txBody>
            </p:sp>
          </p:grpSp>
          <p:sp>
            <p:nvSpPr>
              <p:cNvPr id="38" name="TextBox 37">
                <a:extLst>
                  <a:ext uri="{FF2B5EF4-FFF2-40B4-BE49-F238E27FC236}">
                    <a16:creationId xmlns:a16="http://schemas.microsoft.com/office/drawing/2014/main" id="{E1F71245-92FE-AFD2-B952-8E683C6F9D0B}"/>
                  </a:ext>
                </a:extLst>
              </p:cNvPr>
              <p:cNvSpPr txBox="1"/>
              <p:nvPr/>
            </p:nvSpPr>
            <p:spPr>
              <a:xfrm>
                <a:off x="9414743" y="707312"/>
                <a:ext cx="9399756" cy="2117887"/>
              </a:xfrm>
              <a:prstGeom prst="rect">
                <a:avLst/>
              </a:prstGeom>
              <a:noFill/>
            </p:spPr>
            <p:txBody>
              <a:bodyPr wrap="square">
                <a:spAutoFit/>
              </a:bodyPr>
              <a:lstStyle/>
              <a:p>
                <a:pPr algn="just">
                  <a:lnSpc>
                    <a:spcPct val="150000"/>
                  </a:lnSpc>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b: </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Có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sử</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dụng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khi</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000" dirty="0">
                    <a:solidFill>
                      <a:srgbClr val="000000"/>
                    </a:solidFill>
                    <a:latin typeface="UTM Avo" panose="02040603050506020204" pitchFamily="18"/>
                    <a:ea typeface="Calibri" panose="020F0502020204030204" pitchFamily="34" charset="0"/>
                    <a:cs typeface="Arial" panose="020B0604020202020204" pitchFamily="34" charset="0"/>
                  </a:rPr>
                  <a:t>bạn bè gặp khó khăn về sức khỏe (bị đau chân, bị đau mắt,...) nên không thể đi lại và không có phương tiện đi lại.</a:t>
                </a:r>
                <a:endParaRPr lang="en-US" sz="2000" dirty="0">
                  <a:latin typeface="UTM Avo" panose="02040603050506020204" pitchFamily="18"/>
                  <a:cs typeface="Arial" panose="020B0604020202020204" pitchFamily="34" charset="0"/>
                </a:endParaRPr>
              </a:p>
            </p:txBody>
          </p:sp>
        </p:grpSp>
        <p:grpSp>
          <p:nvGrpSpPr>
            <p:cNvPr id="33" name="Group 32">
              <a:extLst>
                <a:ext uri="{FF2B5EF4-FFF2-40B4-BE49-F238E27FC236}">
                  <a16:creationId xmlns:a16="http://schemas.microsoft.com/office/drawing/2014/main" id="{FC68974D-385F-0225-F79F-68B87B3AFAA4}"/>
                </a:ext>
              </a:extLst>
            </p:cNvPr>
            <p:cNvGrpSpPr/>
            <p:nvPr/>
          </p:nvGrpSpPr>
          <p:grpSpPr>
            <a:xfrm>
              <a:off x="6542470" y="3507805"/>
              <a:ext cx="2350309" cy="2350309"/>
              <a:chOff x="6542470" y="3507805"/>
              <a:chExt cx="2350309" cy="2350309"/>
            </a:xfrm>
          </p:grpSpPr>
          <p:grpSp>
            <p:nvGrpSpPr>
              <p:cNvPr id="34" name="Group 8">
                <a:extLst>
                  <a:ext uri="{FF2B5EF4-FFF2-40B4-BE49-F238E27FC236}">
                    <a16:creationId xmlns:a16="http://schemas.microsoft.com/office/drawing/2014/main" id="{0CBA8559-9496-DEBF-F71C-29274251C2F0}"/>
                  </a:ext>
                </a:extLst>
              </p:cNvPr>
              <p:cNvGrpSpPr/>
              <p:nvPr/>
            </p:nvGrpSpPr>
            <p:grpSpPr>
              <a:xfrm>
                <a:off x="6542470" y="3507805"/>
                <a:ext cx="2350309" cy="2350309"/>
                <a:chOff x="40172" y="-514486"/>
                <a:chExt cx="2311400" cy="2311400"/>
              </a:xfrm>
            </p:grpSpPr>
            <p:sp>
              <p:nvSpPr>
                <p:cNvPr id="36" name="Freeform 9">
                  <a:extLst>
                    <a:ext uri="{FF2B5EF4-FFF2-40B4-BE49-F238E27FC236}">
                      <a16:creationId xmlns:a16="http://schemas.microsoft.com/office/drawing/2014/main" id="{68A1554B-D010-C5AF-62E2-0B5FF6417ACA}"/>
                    </a:ext>
                  </a:extLst>
                </p:cNvPr>
                <p:cNvSpPr/>
                <p:nvPr/>
              </p:nvSpPr>
              <p:spPr>
                <a:xfrm>
                  <a:off x="40172" y="-514486"/>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chemeClr val="accent2">
                    <a:lumMod val="40000"/>
                    <a:lumOff val="60000"/>
                  </a:schemeClr>
                </a:solidFill>
              </p:spPr>
              <p:txBody>
                <a:bodyPr/>
                <a:lstStyle/>
                <a:p>
                  <a:endParaRPr lang="en-US" sz="800">
                    <a:latin typeface="UTM Avo" panose="02040603050506020204" pitchFamily="18"/>
                    <a:cs typeface="Arial" panose="020B0604020202020204" pitchFamily="34" charset="0"/>
                  </a:endParaRPr>
                </a:p>
              </p:txBody>
            </p:sp>
          </p:grpSp>
          <p:pic>
            <p:nvPicPr>
              <p:cNvPr id="35" name="Picture 34" descr="Cartoon a cartoon of a child with crutches&#10;&#10;Description automatically generated">
                <a:extLst>
                  <a:ext uri="{FF2B5EF4-FFF2-40B4-BE49-F238E27FC236}">
                    <a16:creationId xmlns:a16="http://schemas.microsoft.com/office/drawing/2014/main" id="{65F848E5-49B5-DE20-0D74-7348C10C7C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4461" y="3658016"/>
                <a:ext cx="806325" cy="2049885"/>
              </a:xfrm>
              <a:prstGeom prst="rect">
                <a:avLst/>
              </a:prstGeom>
            </p:spPr>
          </p:pic>
        </p:grpSp>
      </p:grpSp>
      <p:grpSp>
        <p:nvGrpSpPr>
          <p:cNvPr id="40" name="Group 39">
            <a:extLst>
              <a:ext uri="{FF2B5EF4-FFF2-40B4-BE49-F238E27FC236}">
                <a16:creationId xmlns:a16="http://schemas.microsoft.com/office/drawing/2014/main" id="{D2387001-37DF-9661-F467-36FEC88F6144}"/>
              </a:ext>
            </a:extLst>
          </p:cNvPr>
          <p:cNvGrpSpPr/>
          <p:nvPr/>
        </p:nvGrpSpPr>
        <p:grpSpPr>
          <a:xfrm>
            <a:off x="3866969" y="5069255"/>
            <a:ext cx="8101528" cy="1614576"/>
            <a:chOff x="6502920" y="7221331"/>
            <a:chExt cx="12152291" cy="2421864"/>
          </a:xfrm>
        </p:grpSpPr>
        <p:grpSp>
          <p:nvGrpSpPr>
            <p:cNvPr id="41" name="Group 40">
              <a:extLst>
                <a:ext uri="{FF2B5EF4-FFF2-40B4-BE49-F238E27FC236}">
                  <a16:creationId xmlns:a16="http://schemas.microsoft.com/office/drawing/2014/main" id="{B97106B6-C8F6-2F79-D4C2-F66350F09053}"/>
                </a:ext>
              </a:extLst>
            </p:cNvPr>
            <p:cNvGrpSpPr/>
            <p:nvPr/>
          </p:nvGrpSpPr>
          <p:grpSpPr>
            <a:xfrm>
              <a:off x="9269397" y="7221331"/>
              <a:ext cx="9385814" cy="2421864"/>
              <a:chOff x="9414744" y="683257"/>
              <a:chExt cx="9385814" cy="2421864"/>
            </a:xfrm>
          </p:grpSpPr>
          <p:grpSp>
            <p:nvGrpSpPr>
              <p:cNvPr id="46" name="Group 2">
                <a:extLst>
                  <a:ext uri="{FF2B5EF4-FFF2-40B4-BE49-F238E27FC236}">
                    <a16:creationId xmlns:a16="http://schemas.microsoft.com/office/drawing/2014/main" id="{6DA71996-42F8-4FEB-0AED-676DB5A73787}"/>
                  </a:ext>
                </a:extLst>
              </p:cNvPr>
              <p:cNvGrpSpPr/>
              <p:nvPr/>
            </p:nvGrpSpPr>
            <p:grpSpPr>
              <a:xfrm>
                <a:off x="9414744" y="683257"/>
                <a:ext cx="9385814" cy="2421864"/>
                <a:chOff x="0" y="-130164"/>
                <a:chExt cx="8512559" cy="2381771"/>
              </a:xfrm>
            </p:grpSpPr>
            <p:sp>
              <p:nvSpPr>
                <p:cNvPr id="48" name="Freeform 3">
                  <a:extLst>
                    <a:ext uri="{FF2B5EF4-FFF2-40B4-BE49-F238E27FC236}">
                      <a16:creationId xmlns:a16="http://schemas.microsoft.com/office/drawing/2014/main" id="{0BC69DE9-C501-5991-B238-E2B94B736896}"/>
                    </a:ext>
                  </a:extLst>
                </p:cNvPr>
                <p:cNvSpPr/>
                <p:nvPr/>
              </p:nvSpPr>
              <p:spPr>
                <a:xfrm>
                  <a:off x="0" y="-130164"/>
                  <a:ext cx="8512559" cy="2381771"/>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3">
                    <a:lumMod val="20000"/>
                    <a:lumOff val="80000"/>
                  </a:schemeClr>
                </a:solidFill>
              </p:spPr>
              <p:txBody>
                <a:bodyPr/>
                <a:lstStyle/>
                <a:p>
                  <a:endParaRPr lang="en-US" sz="800">
                    <a:latin typeface="UTM Avo" panose="02040603050506020204" pitchFamily="18"/>
                    <a:cs typeface="Arial" panose="020B0604020202020204" pitchFamily="34" charset="0"/>
                  </a:endParaRPr>
                </a:p>
              </p:txBody>
            </p:sp>
          </p:grpSp>
          <p:sp>
            <p:nvSpPr>
              <p:cNvPr id="47" name="TextBox 46">
                <a:extLst>
                  <a:ext uri="{FF2B5EF4-FFF2-40B4-BE49-F238E27FC236}">
                    <a16:creationId xmlns:a16="http://schemas.microsoft.com/office/drawing/2014/main" id="{384CBE13-E25A-D268-189D-DEF17CEA5F10}"/>
                  </a:ext>
                </a:extLst>
              </p:cNvPr>
              <p:cNvSpPr txBox="1"/>
              <p:nvPr/>
            </p:nvSpPr>
            <p:spPr>
              <a:xfrm>
                <a:off x="9424330" y="683257"/>
                <a:ext cx="9238040" cy="2117888"/>
              </a:xfrm>
              <a:prstGeom prst="rect">
                <a:avLst/>
              </a:prstGeom>
              <a:noFill/>
            </p:spPr>
            <p:txBody>
              <a:bodyPr wrap="square">
                <a:spAutoFit/>
              </a:bodyPr>
              <a:lstStyle/>
              <a:p>
                <a:pPr algn="just">
                  <a:lnSpc>
                    <a:spcPct val="150000"/>
                  </a:lnSpc>
                </a:pPr>
                <a:r>
                  <a:rPr lang="nl-NL" sz="2000" b="1"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nl-NL" sz="2000" b="1" dirty="0">
                    <a:solidFill>
                      <a:srgbClr val="000000"/>
                    </a:solidFill>
                    <a:latin typeface="UTM Avo" panose="02040603050506020204" pitchFamily="18"/>
                    <a:ea typeface="Calibri" panose="020F0502020204030204" pitchFamily="34" charset="0"/>
                    <a:cs typeface="Arial" panose="020B0604020202020204" pitchFamily="34" charset="0"/>
                  </a:rPr>
                  <a:t> c: </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Có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sử</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dụng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khi</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bè</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gặp</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khó</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khăn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về</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tinh</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thần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bị</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bố</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mẹ</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mắng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bị</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hiểu</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lầm</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cần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sự</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000" dirty="0" err="1">
                    <a:solidFill>
                      <a:srgbClr val="000000"/>
                    </a:solidFill>
                    <a:latin typeface="UTM Avo" panose="02040603050506020204" pitchFamily="18"/>
                    <a:ea typeface="Calibri" panose="020F0502020204030204" pitchFamily="34" charset="0"/>
                    <a:cs typeface="Arial" panose="020B0604020202020204" pitchFamily="34" charset="0"/>
                  </a:rPr>
                  <a:t>viên</a:t>
                </a:r>
                <a:r>
                  <a:rPr lang="nl-NL" sz="20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000" dirty="0">
                  <a:latin typeface="UTM Avo" panose="02040603050506020204" pitchFamily="18"/>
                  <a:cs typeface="Arial" panose="020B0604020202020204" pitchFamily="34" charset="0"/>
                </a:endParaRPr>
              </a:p>
            </p:txBody>
          </p:sp>
        </p:grpSp>
        <p:grpSp>
          <p:nvGrpSpPr>
            <p:cNvPr id="42" name="Group 41">
              <a:extLst>
                <a:ext uri="{FF2B5EF4-FFF2-40B4-BE49-F238E27FC236}">
                  <a16:creationId xmlns:a16="http://schemas.microsoft.com/office/drawing/2014/main" id="{28C17A5F-34B8-6B5C-1C85-459F95965180}"/>
                </a:ext>
              </a:extLst>
            </p:cNvPr>
            <p:cNvGrpSpPr/>
            <p:nvPr/>
          </p:nvGrpSpPr>
          <p:grpSpPr>
            <a:xfrm>
              <a:off x="6502920" y="7333775"/>
              <a:ext cx="2350309" cy="2196976"/>
              <a:chOff x="6502920" y="7333775"/>
              <a:chExt cx="2350309" cy="2196976"/>
            </a:xfrm>
          </p:grpSpPr>
          <p:grpSp>
            <p:nvGrpSpPr>
              <p:cNvPr id="43" name="Group 8">
                <a:extLst>
                  <a:ext uri="{FF2B5EF4-FFF2-40B4-BE49-F238E27FC236}">
                    <a16:creationId xmlns:a16="http://schemas.microsoft.com/office/drawing/2014/main" id="{276914F7-B974-90B5-1D66-B451BF92A4F5}"/>
                  </a:ext>
                </a:extLst>
              </p:cNvPr>
              <p:cNvGrpSpPr/>
              <p:nvPr/>
            </p:nvGrpSpPr>
            <p:grpSpPr>
              <a:xfrm>
                <a:off x="6502920" y="7333775"/>
                <a:ext cx="2350309" cy="2196976"/>
                <a:chOff x="-28699" y="-276828"/>
                <a:chExt cx="2311400" cy="2311400"/>
              </a:xfrm>
            </p:grpSpPr>
            <p:sp>
              <p:nvSpPr>
                <p:cNvPr id="45" name="Freeform 9">
                  <a:extLst>
                    <a:ext uri="{FF2B5EF4-FFF2-40B4-BE49-F238E27FC236}">
                      <a16:creationId xmlns:a16="http://schemas.microsoft.com/office/drawing/2014/main" id="{14BA8ABA-C1C5-3AC6-7293-42B2A1120EED}"/>
                    </a:ext>
                  </a:extLst>
                </p:cNvPr>
                <p:cNvSpPr/>
                <p:nvPr/>
              </p:nvSpPr>
              <p:spPr>
                <a:xfrm>
                  <a:off x="-28699" y="-276828"/>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chemeClr val="accent2">
                    <a:lumMod val="40000"/>
                    <a:lumOff val="60000"/>
                  </a:schemeClr>
                </a:solidFill>
              </p:spPr>
              <p:txBody>
                <a:bodyPr/>
                <a:lstStyle/>
                <a:p>
                  <a:endParaRPr lang="en-US" sz="800">
                    <a:latin typeface="UTM Avo" panose="02040603050506020204" pitchFamily="18"/>
                    <a:cs typeface="Arial" panose="020B0604020202020204" pitchFamily="34" charset="0"/>
                  </a:endParaRPr>
                </a:p>
              </p:txBody>
            </p:sp>
          </p:grpSp>
          <p:pic>
            <p:nvPicPr>
              <p:cNvPr id="44" name="Picture 43" descr="A person holding a person's knee&#10;&#10;Description automatically generated">
                <a:extLst>
                  <a:ext uri="{FF2B5EF4-FFF2-40B4-BE49-F238E27FC236}">
                    <a16:creationId xmlns:a16="http://schemas.microsoft.com/office/drawing/2014/main" id="{5E176668-6B07-7708-690F-A8572BF1ED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02920" y="7648826"/>
                <a:ext cx="2350308" cy="1566873"/>
              </a:xfrm>
              <a:prstGeom prst="rect">
                <a:avLst/>
              </a:prstGeom>
            </p:spPr>
          </p:pic>
        </p:grpSp>
      </p:grpSp>
    </p:spTree>
    <p:extLst>
      <p:ext uri="{BB962C8B-B14F-4D97-AF65-F5344CB8AC3E}">
        <p14:creationId xmlns:p14="http://schemas.microsoft.com/office/powerpoint/2010/main" val="77062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1+#ppt_w/2"/>
                                          </p:val>
                                        </p:tav>
                                        <p:tav tm="100000">
                                          <p:val>
                                            <p:strVal val="#ppt_x"/>
                                          </p:val>
                                        </p:tav>
                                      </p:tavLst>
                                    </p:anim>
                                    <p:anim calcmode="lin" valueType="num">
                                      <p:cBhvr additive="base">
                                        <p:cTn id="1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1+#ppt_w/2"/>
                                          </p:val>
                                        </p:tav>
                                        <p:tav tm="100000">
                                          <p:val>
                                            <p:strVal val="#ppt_x"/>
                                          </p:val>
                                        </p:tav>
                                      </p:tavLst>
                                    </p:anim>
                                    <p:anim calcmode="lin" valueType="num">
                                      <p:cBhvr additive="base">
                                        <p:cTn id="2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 calcmode="lin" valueType="num">
                                      <p:cBhvr additive="base">
                                        <p:cTn id="27" dur="500" fill="hold"/>
                                        <p:tgtEl>
                                          <p:spTgt spid="40"/>
                                        </p:tgtEl>
                                        <p:attrNameLst>
                                          <p:attrName>ppt_x</p:attrName>
                                        </p:attrNameLst>
                                      </p:cBhvr>
                                      <p:tavLst>
                                        <p:tav tm="0">
                                          <p:val>
                                            <p:strVal val="1+#ppt_w/2"/>
                                          </p:val>
                                        </p:tav>
                                        <p:tav tm="100000">
                                          <p:val>
                                            <p:strVal val="#ppt_x"/>
                                          </p:val>
                                        </p:tav>
                                      </p:tavLst>
                                    </p:anim>
                                    <p:anim calcmode="lin" valueType="num">
                                      <p:cBhvr additive="base">
                                        <p:cTn id="28"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1A3317AF-45AE-9238-F71F-577B1B55547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20172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36791823-9BD6-942E-BD2A-D02A1C2957F7}"/>
              </a:ext>
            </a:extLst>
          </p:cNvPr>
          <p:cNvGrpSpPr/>
          <p:nvPr/>
        </p:nvGrpSpPr>
        <p:grpSpPr>
          <a:xfrm>
            <a:off x="223503" y="1635504"/>
            <a:ext cx="3286382" cy="2489200"/>
            <a:chOff x="1036568" y="1910075"/>
            <a:chExt cx="4929573" cy="3969306"/>
          </a:xfrm>
        </p:grpSpPr>
        <p:grpSp>
          <p:nvGrpSpPr>
            <p:cNvPr id="17" name="Group 20">
              <a:extLst>
                <a:ext uri="{FF2B5EF4-FFF2-40B4-BE49-F238E27FC236}">
                  <a16:creationId xmlns:a16="http://schemas.microsoft.com/office/drawing/2014/main" id="{EAD33070-D6E7-FF00-D2C7-CEC81A1EF41C}"/>
                </a:ext>
              </a:extLst>
            </p:cNvPr>
            <p:cNvGrpSpPr/>
            <p:nvPr/>
          </p:nvGrpSpPr>
          <p:grpSpPr>
            <a:xfrm>
              <a:off x="1036568" y="1910075"/>
              <a:ext cx="4929573" cy="3969306"/>
              <a:chOff x="0" y="788662"/>
              <a:chExt cx="3881015" cy="3125003"/>
            </a:xfrm>
          </p:grpSpPr>
          <p:sp>
            <p:nvSpPr>
              <p:cNvPr id="19" name="Freeform 21">
                <a:extLst>
                  <a:ext uri="{FF2B5EF4-FFF2-40B4-BE49-F238E27FC236}">
                    <a16:creationId xmlns:a16="http://schemas.microsoft.com/office/drawing/2014/main" id="{3D046507-133D-3CBD-CF74-757B82557596}"/>
                  </a:ext>
                </a:extLst>
              </p:cNvPr>
              <p:cNvSpPr/>
              <p:nvPr/>
            </p:nvSpPr>
            <p:spPr>
              <a:xfrm>
                <a:off x="0" y="788662"/>
                <a:ext cx="3881015" cy="3125003"/>
              </a:xfrm>
              <a:prstGeom prst="flowChartDocument">
                <a:avLst/>
              </a:pr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grpSp>
        <p:sp>
          <p:nvSpPr>
            <p:cNvPr id="18" name="TextBox 17">
              <a:extLst>
                <a:ext uri="{FF2B5EF4-FFF2-40B4-BE49-F238E27FC236}">
                  <a16:creationId xmlns:a16="http://schemas.microsoft.com/office/drawing/2014/main" id="{327FD815-9109-ADFF-659A-F3C6533525C5}"/>
                </a:ext>
              </a:extLst>
            </p:cNvPr>
            <p:cNvSpPr txBox="1"/>
            <p:nvPr/>
          </p:nvSpPr>
          <p:spPr>
            <a:xfrm>
              <a:off x="1558255" y="2521100"/>
              <a:ext cx="3886199" cy="2450238"/>
            </a:xfrm>
            <a:prstGeom prst="rect">
              <a:avLst/>
            </a:prstGeom>
            <a:noFill/>
          </p:spPr>
          <p:txBody>
            <a:bodyPr wrap="square" rtlCol="0">
              <a:spAutoFit/>
            </a:bodyPr>
            <a:lstStyle/>
            <a:p>
              <a:pPr algn="ctr">
                <a:lnSpc>
                  <a:spcPct val="150000"/>
                </a:lnSpc>
              </a:pPr>
              <a:r>
                <a:rPr lang="en-US" sz="3334" b="1" dirty="0">
                  <a:solidFill>
                    <a:srgbClr val="C00000"/>
                  </a:solidFill>
                  <a:latin typeface="UTM Avo" panose="02040603050506020204" pitchFamily="18"/>
                  <a:cs typeface="Arial" panose="020B0604020202020204" pitchFamily="34" charset="0"/>
                </a:rPr>
                <a:t>GỢI </a:t>
              </a:r>
              <a:r>
                <a:rPr lang="en-US" sz="3334" b="1" dirty="0" err="1">
                  <a:solidFill>
                    <a:srgbClr val="C00000"/>
                  </a:solidFill>
                  <a:latin typeface="UTM Avo" panose="02040603050506020204" pitchFamily="18"/>
                  <a:cs typeface="Arial" panose="020B0604020202020204" pitchFamily="34" charset="0"/>
                </a:rPr>
                <a:t>Ý</a:t>
              </a:r>
              <a:r>
                <a:rPr lang="en-US" sz="3334" b="1" dirty="0">
                  <a:solidFill>
                    <a:srgbClr val="C00000"/>
                  </a:solidFill>
                  <a:latin typeface="UTM Avo" panose="02040603050506020204" pitchFamily="18"/>
                  <a:cs typeface="Arial" panose="020B0604020202020204" pitchFamily="34" charset="0"/>
                </a:rPr>
                <a:t> CÂU TRẢ LỜI</a:t>
              </a:r>
            </a:p>
          </p:txBody>
        </p:sp>
      </p:grpSp>
      <p:pic>
        <p:nvPicPr>
          <p:cNvPr id="20" name="Picture 19" descr="A picture containing doll, toy&#10;&#10;Description automatically generated">
            <a:extLst>
              <a:ext uri="{FF2B5EF4-FFF2-40B4-BE49-F238E27FC236}">
                <a16:creationId xmlns:a16="http://schemas.microsoft.com/office/drawing/2014/main" id="{300754D1-A113-8409-43DD-9711EAC8F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99" y="4193620"/>
            <a:ext cx="2400463" cy="2348175"/>
          </a:xfrm>
          <a:prstGeom prst="rect">
            <a:avLst/>
          </a:prstGeom>
        </p:spPr>
      </p:pic>
      <p:grpSp>
        <p:nvGrpSpPr>
          <p:cNvPr id="2" name="Group 1">
            <a:extLst>
              <a:ext uri="{FF2B5EF4-FFF2-40B4-BE49-F238E27FC236}">
                <a16:creationId xmlns:a16="http://schemas.microsoft.com/office/drawing/2014/main" id="{F2D1E12B-6CE8-1BEC-89E5-55120A99FC4D}"/>
              </a:ext>
            </a:extLst>
          </p:cNvPr>
          <p:cNvGrpSpPr/>
          <p:nvPr/>
        </p:nvGrpSpPr>
        <p:grpSpPr>
          <a:xfrm>
            <a:off x="4114109" y="1635504"/>
            <a:ext cx="7506597" cy="2293899"/>
            <a:chOff x="6511359" y="1345246"/>
            <a:chExt cx="11259896" cy="3440848"/>
          </a:xfrm>
        </p:grpSpPr>
        <p:grpSp>
          <p:nvGrpSpPr>
            <p:cNvPr id="3" name="Group 2">
              <a:extLst>
                <a:ext uri="{FF2B5EF4-FFF2-40B4-BE49-F238E27FC236}">
                  <a16:creationId xmlns:a16="http://schemas.microsoft.com/office/drawing/2014/main" id="{3B58B58F-F906-2945-5BB4-AA9A91E45BD7}"/>
                </a:ext>
              </a:extLst>
            </p:cNvPr>
            <p:cNvGrpSpPr/>
            <p:nvPr/>
          </p:nvGrpSpPr>
          <p:grpSpPr>
            <a:xfrm>
              <a:off x="6511359" y="1345246"/>
              <a:ext cx="11259896" cy="3440848"/>
              <a:chOff x="6501622" y="3459363"/>
              <a:chExt cx="11259896" cy="3440848"/>
            </a:xfrm>
          </p:grpSpPr>
          <p:grpSp>
            <p:nvGrpSpPr>
              <p:cNvPr id="5" name="Group 4">
                <a:extLst>
                  <a:ext uri="{FF2B5EF4-FFF2-40B4-BE49-F238E27FC236}">
                    <a16:creationId xmlns:a16="http://schemas.microsoft.com/office/drawing/2014/main" id="{BA086B1E-CB43-A4A7-CDF2-2C822244E4E1}"/>
                  </a:ext>
                </a:extLst>
              </p:cNvPr>
              <p:cNvGrpSpPr/>
              <p:nvPr/>
            </p:nvGrpSpPr>
            <p:grpSpPr>
              <a:xfrm>
                <a:off x="9238917" y="3459363"/>
                <a:ext cx="8522601" cy="3440848"/>
                <a:chOff x="9414743" y="683256"/>
                <a:chExt cx="8522601" cy="3440848"/>
              </a:xfrm>
            </p:grpSpPr>
            <p:grpSp>
              <p:nvGrpSpPr>
                <p:cNvPr id="8" name="Group 2">
                  <a:extLst>
                    <a:ext uri="{FF2B5EF4-FFF2-40B4-BE49-F238E27FC236}">
                      <a16:creationId xmlns:a16="http://schemas.microsoft.com/office/drawing/2014/main" id="{660C4EC0-C9CF-B534-02F3-8B51061A4BF3}"/>
                    </a:ext>
                  </a:extLst>
                </p:cNvPr>
                <p:cNvGrpSpPr/>
                <p:nvPr/>
              </p:nvGrpSpPr>
              <p:grpSpPr>
                <a:xfrm>
                  <a:off x="9414743" y="683256"/>
                  <a:ext cx="8522601" cy="3440848"/>
                  <a:chOff x="-1" y="-130165"/>
                  <a:chExt cx="7729659" cy="3383885"/>
                </a:xfrm>
              </p:grpSpPr>
              <p:sp>
                <p:nvSpPr>
                  <p:cNvPr id="11" name="Freeform 3">
                    <a:extLst>
                      <a:ext uri="{FF2B5EF4-FFF2-40B4-BE49-F238E27FC236}">
                        <a16:creationId xmlns:a16="http://schemas.microsoft.com/office/drawing/2014/main" id="{69622243-46CE-2BAA-C852-CB7FA7397CA1}"/>
                      </a:ext>
                    </a:extLst>
                  </p:cNvPr>
                  <p:cNvSpPr/>
                  <p:nvPr/>
                </p:nvSpPr>
                <p:spPr>
                  <a:xfrm>
                    <a:off x="-1" y="-130165"/>
                    <a:ext cx="7729659" cy="3383885"/>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3">
                      <a:lumMod val="20000"/>
                      <a:lumOff val="80000"/>
                    </a:schemeClr>
                  </a:solidFill>
                </p:spPr>
                <p:txBody>
                  <a:bodyPr/>
                  <a:lstStyle/>
                  <a:p>
                    <a:endParaRPr lang="en-US" sz="800">
                      <a:latin typeface="UTM Avo" panose="02040603050506020204" pitchFamily="18"/>
                      <a:cs typeface="Arial" panose="020B0604020202020204" pitchFamily="34" charset="0"/>
                    </a:endParaRPr>
                  </a:p>
                </p:txBody>
              </p:sp>
            </p:grpSp>
            <p:sp>
              <p:nvSpPr>
                <p:cNvPr id="9" name="TextBox 8">
                  <a:extLst>
                    <a:ext uri="{FF2B5EF4-FFF2-40B4-BE49-F238E27FC236}">
                      <a16:creationId xmlns:a16="http://schemas.microsoft.com/office/drawing/2014/main" id="{26CD0E85-F869-F1BC-92C9-3F681B9DC2AD}"/>
                    </a:ext>
                  </a:extLst>
                </p:cNvPr>
                <p:cNvSpPr txBox="1"/>
                <p:nvPr/>
              </p:nvSpPr>
              <p:spPr>
                <a:xfrm>
                  <a:off x="9824117" y="836328"/>
                  <a:ext cx="7676999" cy="3181545"/>
                </a:xfrm>
                <a:prstGeom prst="rect">
                  <a:avLst/>
                </a:prstGeom>
                <a:noFill/>
              </p:spPr>
              <p:txBody>
                <a:bodyPr wrap="square">
                  <a:spAutoFit/>
                </a:bodyPr>
                <a:lstStyle/>
                <a:p>
                  <a:pPr algn="just">
                    <a:lnSpc>
                      <a:spcPct val="150000"/>
                    </a:lnSpc>
                  </a:pPr>
                  <a:r>
                    <a:rPr lang="nl-NL" sz="2267" b="1">
                      <a:solidFill>
                        <a:srgbClr val="000000"/>
                      </a:solidFill>
                      <a:latin typeface="UTM Avo" panose="02040603050506020204" pitchFamily="18"/>
                      <a:ea typeface="Calibri" panose="020F0502020204030204" pitchFamily="34" charset="0"/>
                      <a:cs typeface="Arial" panose="020B0604020202020204" pitchFamily="34" charset="0"/>
                    </a:rPr>
                    <a:t>Câu d: </a:t>
                  </a:r>
                  <a:r>
                    <a:rPr lang="nl-NL" sz="2267">
                      <a:solidFill>
                        <a:srgbClr val="000000"/>
                      </a:solidFill>
                      <a:latin typeface="UTM Avo" panose="02040603050506020204" pitchFamily="18"/>
                      <a:ea typeface="Calibri" panose="020F0502020204030204" pitchFamily="34" charset="0"/>
                      <a:cs typeface="Arial" panose="020B0604020202020204" pitchFamily="34" charset="0"/>
                    </a:rPr>
                    <a:t>Có thể sử dụng khi </a:t>
                  </a:r>
                  <a:r>
                    <a:rPr lang="vi-VN" sz="2267">
                      <a:solidFill>
                        <a:srgbClr val="000000"/>
                      </a:solidFill>
                      <a:latin typeface="UTM Avo" panose="02040603050506020204" pitchFamily="18"/>
                      <a:ea typeface="Calibri" panose="020F0502020204030204" pitchFamily="34" charset="0"/>
                      <a:cs typeface="Arial" panose="020B0604020202020204" pitchFamily="34" charset="0"/>
                    </a:rPr>
                    <a:t>quan sát thấy một bạn trong lớp có biểu hiện mệt mỏi, khó chịu, dấu hiệu bị ốm,... và cần sự hỗ trợ.</a:t>
                  </a:r>
                  <a:endParaRPr lang="en-US" sz="2267">
                    <a:latin typeface="UTM Avo" panose="02040603050506020204" pitchFamily="18"/>
                    <a:cs typeface="Arial" panose="020B0604020202020204" pitchFamily="34" charset="0"/>
                  </a:endParaRPr>
                </a:p>
              </p:txBody>
            </p:sp>
          </p:grpSp>
          <p:grpSp>
            <p:nvGrpSpPr>
              <p:cNvPr id="6" name="Group 8">
                <a:extLst>
                  <a:ext uri="{FF2B5EF4-FFF2-40B4-BE49-F238E27FC236}">
                    <a16:creationId xmlns:a16="http://schemas.microsoft.com/office/drawing/2014/main" id="{0F7C93D6-601B-0502-1E1B-8DAF74EEB6BE}"/>
                  </a:ext>
                </a:extLst>
              </p:cNvPr>
              <p:cNvGrpSpPr/>
              <p:nvPr/>
            </p:nvGrpSpPr>
            <p:grpSpPr>
              <a:xfrm>
                <a:off x="6501622" y="4030952"/>
                <a:ext cx="2350309" cy="2350309"/>
                <a:chOff x="0" y="0"/>
                <a:chExt cx="2311400" cy="2311400"/>
              </a:xfrm>
            </p:grpSpPr>
            <p:sp>
              <p:nvSpPr>
                <p:cNvPr id="7" name="Freeform 9">
                  <a:extLst>
                    <a:ext uri="{FF2B5EF4-FFF2-40B4-BE49-F238E27FC236}">
                      <a16:creationId xmlns:a16="http://schemas.microsoft.com/office/drawing/2014/main" id="{9E6A1370-448A-6E4B-AFC8-092DB2B4E7AB}"/>
                    </a:ext>
                  </a:extLst>
                </p:cNvPr>
                <p:cNvSpPr/>
                <p:nvPr/>
              </p:nvSpPr>
              <p:spPr>
                <a:xfrm>
                  <a:off x="0" y="0"/>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chemeClr val="accent2">
                    <a:lumMod val="40000"/>
                    <a:lumOff val="60000"/>
                  </a:schemeClr>
                </a:solidFill>
              </p:spPr>
              <p:txBody>
                <a:bodyPr/>
                <a:lstStyle/>
                <a:p>
                  <a:endParaRPr lang="en-US" sz="800">
                    <a:latin typeface="UTM Avo" panose="02040603050506020204" pitchFamily="18"/>
                    <a:cs typeface="Arial" panose="020B0604020202020204" pitchFamily="34" charset="0"/>
                  </a:endParaRPr>
                </a:p>
              </p:txBody>
            </p:sp>
          </p:grpSp>
        </p:grpSp>
        <p:pic>
          <p:nvPicPr>
            <p:cNvPr id="4" name="Picture 3" descr="A cartoon of a child crying&#10;&#10;Description automatically generated">
              <a:extLst>
                <a:ext uri="{FF2B5EF4-FFF2-40B4-BE49-F238E27FC236}">
                  <a16:creationId xmlns:a16="http://schemas.microsoft.com/office/drawing/2014/main" id="{FB2B5079-D80F-D77F-6D92-282DE8C5C8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5449" y="1843114"/>
              <a:ext cx="2111517" cy="2111517"/>
            </a:xfrm>
            <a:prstGeom prst="rect">
              <a:avLst/>
            </a:prstGeom>
          </p:spPr>
        </p:pic>
      </p:grpSp>
      <p:grpSp>
        <p:nvGrpSpPr>
          <p:cNvPr id="12" name="Group 11">
            <a:extLst>
              <a:ext uri="{FF2B5EF4-FFF2-40B4-BE49-F238E27FC236}">
                <a16:creationId xmlns:a16="http://schemas.microsoft.com/office/drawing/2014/main" id="{0B56266D-D914-2485-3314-178FBC27EFDD}"/>
              </a:ext>
            </a:extLst>
          </p:cNvPr>
          <p:cNvGrpSpPr/>
          <p:nvPr/>
        </p:nvGrpSpPr>
        <p:grpSpPr>
          <a:xfrm>
            <a:off x="4114109" y="4226198"/>
            <a:ext cx="7506597" cy="2208499"/>
            <a:chOff x="6511359" y="5231283"/>
            <a:chExt cx="11259895" cy="3312748"/>
          </a:xfrm>
        </p:grpSpPr>
        <p:grpSp>
          <p:nvGrpSpPr>
            <p:cNvPr id="13" name="Group 12">
              <a:extLst>
                <a:ext uri="{FF2B5EF4-FFF2-40B4-BE49-F238E27FC236}">
                  <a16:creationId xmlns:a16="http://schemas.microsoft.com/office/drawing/2014/main" id="{C186CA15-5A57-3C58-CE12-1CEF292BE844}"/>
                </a:ext>
              </a:extLst>
            </p:cNvPr>
            <p:cNvGrpSpPr/>
            <p:nvPr/>
          </p:nvGrpSpPr>
          <p:grpSpPr>
            <a:xfrm>
              <a:off x="6511359" y="5231283"/>
              <a:ext cx="11259895" cy="3312748"/>
              <a:chOff x="6532102" y="7221330"/>
              <a:chExt cx="11259895" cy="3312748"/>
            </a:xfrm>
          </p:grpSpPr>
          <p:grpSp>
            <p:nvGrpSpPr>
              <p:cNvPr id="15" name="Group 14">
                <a:extLst>
                  <a:ext uri="{FF2B5EF4-FFF2-40B4-BE49-F238E27FC236}">
                    <a16:creationId xmlns:a16="http://schemas.microsoft.com/office/drawing/2014/main" id="{06792954-77C4-075B-E910-3FF2FD6A6B93}"/>
                  </a:ext>
                </a:extLst>
              </p:cNvPr>
              <p:cNvGrpSpPr/>
              <p:nvPr/>
            </p:nvGrpSpPr>
            <p:grpSpPr>
              <a:xfrm>
                <a:off x="9269397" y="7221330"/>
                <a:ext cx="8522600" cy="3312748"/>
                <a:chOff x="9414744" y="683256"/>
                <a:chExt cx="8522600" cy="3312748"/>
              </a:xfrm>
            </p:grpSpPr>
            <p:grpSp>
              <p:nvGrpSpPr>
                <p:cNvPr id="50" name="Group 2">
                  <a:extLst>
                    <a:ext uri="{FF2B5EF4-FFF2-40B4-BE49-F238E27FC236}">
                      <a16:creationId xmlns:a16="http://schemas.microsoft.com/office/drawing/2014/main" id="{B309B9A9-3DB3-58FF-D19C-FF5B3139E1C0}"/>
                    </a:ext>
                  </a:extLst>
                </p:cNvPr>
                <p:cNvGrpSpPr/>
                <p:nvPr/>
              </p:nvGrpSpPr>
              <p:grpSpPr>
                <a:xfrm>
                  <a:off x="9414744" y="683256"/>
                  <a:ext cx="8522600" cy="3312748"/>
                  <a:chOff x="0" y="-130165"/>
                  <a:chExt cx="7729658" cy="3257906"/>
                </a:xfrm>
              </p:grpSpPr>
              <p:sp>
                <p:nvSpPr>
                  <p:cNvPr id="52" name="Freeform 3">
                    <a:extLst>
                      <a:ext uri="{FF2B5EF4-FFF2-40B4-BE49-F238E27FC236}">
                        <a16:creationId xmlns:a16="http://schemas.microsoft.com/office/drawing/2014/main" id="{9B6300B8-B12C-ADBA-D51A-EE63E81C7F16}"/>
                      </a:ext>
                    </a:extLst>
                  </p:cNvPr>
                  <p:cNvSpPr/>
                  <p:nvPr/>
                </p:nvSpPr>
                <p:spPr>
                  <a:xfrm>
                    <a:off x="0" y="-130165"/>
                    <a:ext cx="7729658" cy="3257906"/>
                  </a:xfrm>
                  <a:custGeom>
                    <a:avLst/>
                    <a:gdLst/>
                    <a:ahLst/>
                    <a:cxnLst/>
                    <a:rect l="l" t="t" r="r" b="b"/>
                    <a:pathLst>
                      <a:path w="7494806" h="2311400">
                        <a:moveTo>
                          <a:pt x="7190006" y="0"/>
                        </a:moveTo>
                        <a:lnTo>
                          <a:pt x="304800" y="0"/>
                        </a:lnTo>
                        <a:cubicBezTo>
                          <a:pt x="135890" y="0"/>
                          <a:pt x="0" y="135890"/>
                          <a:pt x="0" y="304800"/>
                        </a:cubicBezTo>
                        <a:lnTo>
                          <a:pt x="0" y="2006600"/>
                        </a:lnTo>
                        <a:cubicBezTo>
                          <a:pt x="0" y="2175510"/>
                          <a:pt x="135890" y="2311400"/>
                          <a:pt x="304800" y="2311400"/>
                        </a:cubicBezTo>
                        <a:lnTo>
                          <a:pt x="7190006" y="2311400"/>
                        </a:lnTo>
                        <a:cubicBezTo>
                          <a:pt x="7358917" y="2311400"/>
                          <a:pt x="7494806" y="2175510"/>
                          <a:pt x="7494806" y="2006600"/>
                        </a:cubicBezTo>
                        <a:lnTo>
                          <a:pt x="7494806" y="304800"/>
                        </a:lnTo>
                        <a:cubicBezTo>
                          <a:pt x="7494806" y="135890"/>
                          <a:pt x="7358917" y="0"/>
                          <a:pt x="7190006" y="0"/>
                        </a:cubicBezTo>
                        <a:close/>
                      </a:path>
                    </a:pathLst>
                  </a:custGeom>
                  <a:solidFill>
                    <a:schemeClr val="accent3">
                      <a:lumMod val="20000"/>
                      <a:lumOff val="80000"/>
                    </a:schemeClr>
                  </a:solidFill>
                </p:spPr>
                <p:txBody>
                  <a:bodyPr/>
                  <a:lstStyle/>
                  <a:p>
                    <a:endParaRPr lang="en-US" sz="800">
                      <a:latin typeface="UTM Avo" panose="02040603050506020204" pitchFamily="18"/>
                      <a:cs typeface="Arial" panose="020B0604020202020204" pitchFamily="34" charset="0"/>
                    </a:endParaRPr>
                  </a:p>
                </p:txBody>
              </p:sp>
            </p:grpSp>
            <p:sp>
              <p:nvSpPr>
                <p:cNvPr id="51" name="TextBox 50">
                  <a:extLst>
                    <a:ext uri="{FF2B5EF4-FFF2-40B4-BE49-F238E27FC236}">
                      <a16:creationId xmlns:a16="http://schemas.microsoft.com/office/drawing/2014/main" id="{00C5D25C-37D0-B5DF-9BBE-C9B0E9CCAE5F}"/>
                    </a:ext>
                  </a:extLst>
                </p:cNvPr>
                <p:cNvSpPr txBox="1"/>
                <p:nvPr/>
              </p:nvSpPr>
              <p:spPr>
                <a:xfrm>
                  <a:off x="9824118" y="828500"/>
                  <a:ext cx="7844546" cy="3167503"/>
                </a:xfrm>
                <a:prstGeom prst="rect">
                  <a:avLst/>
                </a:prstGeom>
                <a:noFill/>
              </p:spPr>
              <p:txBody>
                <a:bodyPr wrap="square">
                  <a:spAutoFit/>
                </a:bodyPr>
                <a:lstStyle/>
                <a:p>
                  <a:pPr algn="just">
                    <a:lnSpc>
                      <a:spcPct val="150000"/>
                    </a:lnSpc>
                  </a:pPr>
                  <a:r>
                    <a:rPr lang="nl-NL" sz="2267" b="1" dirty="0" err="1">
                      <a:solidFill>
                        <a:srgbClr val="000000"/>
                      </a:solidFill>
                      <a:latin typeface="UTM Avo" panose="02040603050506020204" pitchFamily="18"/>
                      <a:ea typeface="Calibri" panose="020F0502020204030204" pitchFamily="34" charset="0"/>
                      <a:cs typeface="Arial" panose="020B0604020202020204" pitchFamily="34" charset="0"/>
                    </a:rPr>
                    <a:t>Câu</a:t>
                  </a:r>
                  <a:r>
                    <a:rPr lang="nl-NL" sz="2267" b="1" dirty="0">
                      <a:solidFill>
                        <a:srgbClr val="000000"/>
                      </a:solidFill>
                      <a:latin typeface="UTM Avo" panose="02040603050506020204" pitchFamily="18"/>
                      <a:ea typeface="Calibri" panose="020F0502020204030204" pitchFamily="34" charset="0"/>
                      <a:cs typeface="Arial" panose="020B0604020202020204" pitchFamily="34" charset="0"/>
                    </a:rPr>
                    <a:t> e: </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Có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sử</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dụng</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khi</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bè</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bè</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gặp</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khó</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khăn</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về</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sức</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khỏe</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không</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đi</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học</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và</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cần</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sự</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267" dirty="0" err="1">
                      <a:solidFill>
                        <a:srgbClr val="000000"/>
                      </a:solidFill>
                      <a:latin typeface="UTM Avo" panose="02040603050506020204" pitchFamily="18"/>
                      <a:ea typeface="Calibri" panose="020F0502020204030204" pitchFamily="34" charset="0"/>
                      <a:cs typeface="Arial" panose="020B0604020202020204" pitchFamily="34" charset="0"/>
                    </a:rPr>
                    <a:t>viên</a:t>
                  </a:r>
                  <a:r>
                    <a:rPr lang="nl-NL" sz="2267"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267" dirty="0">
                    <a:latin typeface="UTM Avo" panose="02040603050506020204" pitchFamily="18"/>
                    <a:cs typeface="Arial" panose="020B0604020202020204" pitchFamily="34" charset="0"/>
                  </a:endParaRPr>
                </a:p>
              </p:txBody>
            </p:sp>
          </p:grpSp>
          <p:grpSp>
            <p:nvGrpSpPr>
              <p:cNvPr id="24" name="Group 8">
                <a:extLst>
                  <a:ext uri="{FF2B5EF4-FFF2-40B4-BE49-F238E27FC236}">
                    <a16:creationId xmlns:a16="http://schemas.microsoft.com/office/drawing/2014/main" id="{4076814F-FCBC-0D20-E53D-9F17A6B23DEA}"/>
                  </a:ext>
                </a:extLst>
              </p:cNvPr>
              <p:cNvGrpSpPr/>
              <p:nvPr/>
            </p:nvGrpSpPr>
            <p:grpSpPr>
              <a:xfrm>
                <a:off x="6532102" y="7851836"/>
                <a:ext cx="2350309" cy="2196976"/>
                <a:chOff x="0" y="268215"/>
                <a:chExt cx="2311400" cy="2311400"/>
              </a:xfrm>
            </p:grpSpPr>
            <p:sp>
              <p:nvSpPr>
                <p:cNvPr id="49" name="Freeform 9">
                  <a:extLst>
                    <a:ext uri="{FF2B5EF4-FFF2-40B4-BE49-F238E27FC236}">
                      <a16:creationId xmlns:a16="http://schemas.microsoft.com/office/drawing/2014/main" id="{6602C80F-3D86-2DAD-E9BC-C13500FCA178}"/>
                    </a:ext>
                  </a:extLst>
                </p:cNvPr>
                <p:cNvSpPr/>
                <p:nvPr/>
              </p:nvSpPr>
              <p:spPr>
                <a:xfrm>
                  <a:off x="0" y="268215"/>
                  <a:ext cx="2311400" cy="2311400"/>
                </a:xfrm>
                <a:custGeom>
                  <a:avLst/>
                  <a:gdLst/>
                  <a:ahLst/>
                  <a:cxnLst/>
                  <a:rect l="l" t="t" r="r" b="b"/>
                  <a:pathLst>
                    <a:path w="2311400" h="2311400">
                      <a:moveTo>
                        <a:pt x="2006600" y="0"/>
                      </a:moveTo>
                      <a:lnTo>
                        <a:pt x="304800" y="0"/>
                      </a:lnTo>
                      <a:cubicBezTo>
                        <a:pt x="135890" y="0"/>
                        <a:pt x="0" y="135890"/>
                        <a:pt x="0" y="304800"/>
                      </a:cubicBezTo>
                      <a:lnTo>
                        <a:pt x="0" y="2006600"/>
                      </a:lnTo>
                      <a:cubicBezTo>
                        <a:pt x="0" y="2175510"/>
                        <a:pt x="135890" y="2311400"/>
                        <a:pt x="304800" y="2311400"/>
                      </a:cubicBezTo>
                      <a:lnTo>
                        <a:pt x="2006600" y="2311400"/>
                      </a:lnTo>
                      <a:cubicBezTo>
                        <a:pt x="2175510" y="2311400"/>
                        <a:pt x="2311400" y="2175510"/>
                        <a:pt x="2311400" y="2006600"/>
                      </a:cubicBezTo>
                      <a:lnTo>
                        <a:pt x="2311400" y="304800"/>
                      </a:lnTo>
                      <a:cubicBezTo>
                        <a:pt x="2311400" y="135890"/>
                        <a:pt x="2175510" y="0"/>
                        <a:pt x="2006600" y="0"/>
                      </a:cubicBezTo>
                      <a:close/>
                    </a:path>
                  </a:pathLst>
                </a:custGeom>
                <a:solidFill>
                  <a:schemeClr val="accent2">
                    <a:lumMod val="40000"/>
                    <a:lumOff val="60000"/>
                  </a:schemeClr>
                </a:solidFill>
              </p:spPr>
              <p:txBody>
                <a:bodyPr/>
                <a:lstStyle/>
                <a:p>
                  <a:endParaRPr lang="en-US" sz="800">
                    <a:latin typeface="UTM Avo" panose="02040603050506020204" pitchFamily="18"/>
                    <a:cs typeface="Arial" panose="020B0604020202020204" pitchFamily="34" charset="0"/>
                  </a:endParaRPr>
                </a:p>
              </p:txBody>
            </p:sp>
          </p:grpSp>
        </p:grpSp>
        <p:pic>
          <p:nvPicPr>
            <p:cNvPr id="14" name="Picture 13" descr="A group of people sitting and touching each other&#10;&#10;Description automatically generated">
              <a:extLst>
                <a:ext uri="{FF2B5EF4-FFF2-40B4-BE49-F238E27FC236}">
                  <a16:creationId xmlns:a16="http://schemas.microsoft.com/office/drawing/2014/main" id="{CAC36949-AE2F-1854-FCFD-E8D4C939C49C}"/>
                </a:ext>
              </a:extLst>
            </p:cNvPr>
            <p:cNvPicPr>
              <a:picLocks noChangeAspect="1"/>
            </p:cNvPicPr>
            <p:nvPr/>
          </p:nvPicPr>
          <p:blipFill rotWithShape="1">
            <a:blip r:embed="rId5">
              <a:extLst>
                <a:ext uri="{28A0092B-C50C-407E-A947-70E740481C1C}">
                  <a14:useLocalDpi xmlns:a14="http://schemas.microsoft.com/office/drawing/2010/main" val="0"/>
                </a:ext>
              </a:extLst>
            </a:blip>
            <a:srcRect r="52193" b="49717"/>
            <a:stretch/>
          </p:blipFill>
          <p:spPr>
            <a:xfrm>
              <a:off x="6652066" y="5822149"/>
              <a:ext cx="2038281" cy="2131014"/>
            </a:xfrm>
            <a:prstGeom prst="rect">
              <a:avLst/>
            </a:prstGeom>
          </p:spPr>
        </p:pic>
      </p:grpSp>
    </p:spTree>
    <p:extLst>
      <p:ext uri="{BB962C8B-B14F-4D97-AF65-F5344CB8AC3E}">
        <p14:creationId xmlns:p14="http://schemas.microsoft.com/office/powerpoint/2010/main" val="3280826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Freeform 17">
            <a:extLst>
              <a:ext uri="{FF2B5EF4-FFF2-40B4-BE49-F238E27FC236}">
                <a16:creationId xmlns:a16="http://schemas.microsoft.com/office/drawing/2014/main" id="{F00FBB1B-95E6-900D-5523-0B0C984B5C73}"/>
              </a:ext>
            </a:extLst>
          </p:cNvPr>
          <p:cNvSpPr/>
          <p:nvPr/>
        </p:nvSpPr>
        <p:spPr>
          <a:xfrm rot="-1790328">
            <a:off x="-56845" y="7009785"/>
            <a:ext cx="418487" cy="425449"/>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21" name="Rounded Rectangle 14">
            <a:extLst>
              <a:ext uri="{FF2B5EF4-FFF2-40B4-BE49-F238E27FC236}">
                <a16:creationId xmlns:a16="http://schemas.microsoft.com/office/drawing/2014/main" id="{FD956792-D84D-DBAE-0923-AD2E0FE90F64}"/>
              </a:ext>
            </a:extLst>
          </p:cNvPr>
          <p:cNvSpPr/>
          <p:nvPr/>
        </p:nvSpPr>
        <p:spPr>
          <a:xfrm>
            <a:off x="6095999" y="2801462"/>
            <a:ext cx="5656255" cy="3055012"/>
          </a:xfrm>
          <a:prstGeom prst="roundRect">
            <a:avLst/>
          </a:prstGeom>
          <a:solidFill>
            <a:srgbClr val="FEF1E6"/>
          </a:solidFill>
          <a:ln w="38100">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1019" indent="-381019" algn="just">
              <a:lnSpc>
                <a:spcPct val="150000"/>
              </a:lnSpc>
              <a:spcBef>
                <a:spcPts val="600"/>
              </a:spcBef>
              <a:buFont typeface="Wingdings" panose="05000000000000000000" pitchFamily="2" charset="2"/>
              <a:buChar char="§"/>
            </a:pPr>
            <a:r>
              <a:rPr lang="vi-VN" sz="2400" dirty="0">
                <a:solidFill>
                  <a:schemeClr val="tx1"/>
                </a:solidFill>
                <a:latin typeface="UTM Avo" panose="02040603050506020204" pitchFamily="18"/>
                <a:ea typeface="Calibri" panose="020F0502020204030204" pitchFamily="34" charset="0"/>
                <a:cs typeface="Arial" panose="020B0604020202020204" pitchFamily="34" charset="0"/>
              </a:rPr>
              <a:t>Em hãy đoán xem bạn trong tranh dự định làm gì? </a:t>
            </a:r>
            <a:endParaRPr lang="en-US" sz="2400" dirty="0">
              <a:solidFill>
                <a:schemeClr val="tx1"/>
              </a:solidFill>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spcBef>
                <a:spcPts val="600"/>
              </a:spcBef>
              <a:buFont typeface="Wingdings" panose="05000000000000000000" pitchFamily="2" charset="2"/>
              <a:buChar char="§"/>
            </a:pPr>
            <a:r>
              <a:rPr lang="vi-VN" sz="2400" dirty="0">
                <a:solidFill>
                  <a:schemeClr val="tx1"/>
                </a:solidFill>
                <a:latin typeface="UTM Avo" panose="02040603050506020204" pitchFamily="18"/>
                <a:ea typeface="Calibri" panose="020F0502020204030204" pitchFamily="34" charset="0"/>
                <a:cs typeface="Arial" panose="020B0604020202020204" pitchFamily="34" charset="0"/>
              </a:rPr>
              <a:t>Vì sao các bạn lại làm như vậy?</a:t>
            </a:r>
            <a:endParaRPr lang="en-US" sz="2400" dirty="0">
              <a:solidFill>
                <a:schemeClr val="tx1"/>
              </a:solidFill>
              <a:latin typeface="UTM Avo" panose="02040603050506020204" pitchFamily="18"/>
              <a:ea typeface="Calibri" panose="020F050202020403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12D6ED9-3596-C99A-F85B-253A8558A2CF}"/>
              </a:ext>
            </a:extLst>
          </p:cNvPr>
          <p:cNvGrpSpPr/>
          <p:nvPr/>
        </p:nvGrpSpPr>
        <p:grpSpPr>
          <a:xfrm>
            <a:off x="439746" y="2239364"/>
            <a:ext cx="5335612" cy="4587928"/>
            <a:chOff x="327071" y="2807159"/>
            <a:chExt cx="8003418" cy="6881893"/>
          </a:xfrm>
        </p:grpSpPr>
        <p:sp>
          <p:nvSpPr>
            <p:cNvPr id="23" name="Rectangle 22">
              <a:extLst>
                <a:ext uri="{FF2B5EF4-FFF2-40B4-BE49-F238E27FC236}">
                  <a16:creationId xmlns:a16="http://schemas.microsoft.com/office/drawing/2014/main" id="{22A8A6CC-9B98-BF05-C428-176D386BB068}"/>
                </a:ext>
              </a:extLst>
            </p:cNvPr>
            <p:cNvSpPr/>
            <p:nvPr/>
          </p:nvSpPr>
          <p:spPr>
            <a:xfrm>
              <a:off x="327071" y="2807159"/>
              <a:ext cx="8003418" cy="3134406"/>
            </a:xfrm>
            <a:prstGeom prst="rect">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b="1" dirty="0">
                  <a:solidFill>
                    <a:schemeClr val="tx1"/>
                  </a:solidFill>
                  <a:latin typeface="UTM Avo" panose="02040603050506020204" pitchFamily="18"/>
                  <a:cs typeface="Arial" panose="020B0604020202020204" pitchFamily="34" charset="0"/>
                </a:rPr>
                <a:t>HOẠT ĐỘNG NHÓM:</a:t>
              </a:r>
            </a:p>
            <a:p>
              <a:pPr algn="ctr">
                <a:lnSpc>
                  <a:spcPct val="150000"/>
                </a:lnSpc>
              </a:pPr>
              <a:r>
                <a:rPr lang="en-US" sz="2400" dirty="0" err="1">
                  <a:solidFill>
                    <a:schemeClr val="tx1"/>
                  </a:solidFill>
                  <a:latin typeface="UTM Avo" panose="02040603050506020204" pitchFamily="18"/>
                  <a:cs typeface="Arial" panose="020B0604020202020204" pitchFamily="34" charset="0"/>
                </a:rPr>
                <a:t>Các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em</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quan</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sát</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tranh</a:t>
              </a:r>
              <a:r>
                <a:rPr lang="en-US" sz="2400" dirty="0">
                  <a:solidFill>
                    <a:schemeClr val="tx1"/>
                  </a:solidFill>
                  <a:latin typeface="UTM Avo" panose="02040603050506020204" pitchFamily="18"/>
                  <a:cs typeface="Arial" panose="020B0604020202020204" pitchFamily="34" charset="0"/>
                </a:rPr>
                <a:t> </a:t>
              </a:r>
              <a:br>
                <a:rPr lang="en-US" sz="2400" dirty="0">
                  <a:solidFill>
                    <a:schemeClr val="tx1"/>
                  </a:solidFill>
                  <a:latin typeface="UTM Avo" panose="02040603050506020204" pitchFamily="18"/>
                  <a:cs typeface="Arial" panose="020B0604020202020204" pitchFamily="34" charset="0"/>
                </a:rPr>
              </a:br>
              <a:r>
                <a:rPr lang="en-US" sz="2400" i="1" dirty="0">
                  <a:solidFill>
                    <a:schemeClr val="tx1"/>
                  </a:solidFill>
                  <a:latin typeface="UTM Avo" panose="02040603050506020204" pitchFamily="18"/>
                  <a:cs typeface="Arial" panose="020B0604020202020204" pitchFamily="34" charset="0"/>
                </a:rPr>
                <a:t>(SHS – tr.22) </a:t>
              </a:r>
              <a:r>
                <a:rPr lang="en-US" sz="2400" dirty="0" err="1">
                  <a:solidFill>
                    <a:schemeClr val="tx1"/>
                  </a:solidFill>
                  <a:latin typeface="UTM Avo" panose="02040603050506020204" pitchFamily="18"/>
                  <a:cs typeface="Arial" panose="020B0604020202020204" pitchFamily="34" charset="0"/>
                </a:rPr>
                <a:t>và</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trả</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lời</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các</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câu</a:t>
              </a:r>
              <a:r>
                <a:rPr lang="en-US" sz="2400" dirty="0">
                  <a:solidFill>
                    <a:schemeClr val="tx1"/>
                  </a:solidFill>
                  <a:latin typeface="UTM Avo" panose="02040603050506020204" pitchFamily="18"/>
                  <a:cs typeface="Arial" panose="020B0604020202020204" pitchFamily="34" charset="0"/>
                </a:rPr>
                <a:t> </a:t>
              </a:r>
              <a:r>
                <a:rPr lang="en-US" sz="2400" dirty="0" err="1">
                  <a:solidFill>
                    <a:schemeClr val="tx1"/>
                  </a:solidFill>
                  <a:latin typeface="UTM Avo" panose="02040603050506020204" pitchFamily="18"/>
                  <a:cs typeface="Arial" panose="020B0604020202020204" pitchFamily="34" charset="0"/>
                </a:rPr>
                <a:t>hỏi</a:t>
              </a:r>
              <a:endParaRPr lang="en-US" sz="2400" dirty="0">
                <a:solidFill>
                  <a:schemeClr val="tx1"/>
                </a:solidFill>
                <a:latin typeface="UTM Avo" panose="02040603050506020204" pitchFamily="18"/>
                <a:cs typeface="Arial" panose="020B0604020202020204" pitchFamily="34" charset="0"/>
              </a:endParaRPr>
            </a:p>
          </p:txBody>
        </p:sp>
        <p:pic>
          <p:nvPicPr>
            <p:cNvPr id="25" name="Picture 3">
              <a:extLst>
                <a:ext uri="{FF2B5EF4-FFF2-40B4-BE49-F238E27FC236}">
                  <a16:creationId xmlns:a16="http://schemas.microsoft.com/office/drawing/2014/main" id="{9BFF5836-3B99-D380-2B5D-D4275AB2C26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41619" y="6343534"/>
              <a:ext cx="5374323" cy="3345518"/>
            </a:xfrm>
            <a:prstGeom prst="rect">
              <a:avLst/>
            </a:prstGeom>
          </p:spPr>
        </p:pic>
      </p:grpSp>
      <p:sp>
        <p:nvSpPr>
          <p:cNvPr id="26" name="TextBox 25">
            <a:extLst>
              <a:ext uri="{FF2B5EF4-FFF2-40B4-BE49-F238E27FC236}">
                <a16:creationId xmlns:a16="http://schemas.microsoft.com/office/drawing/2014/main" id="{62F02A70-A838-77ED-B238-2FB0159F08BF}"/>
              </a:ext>
            </a:extLst>
          </p:cNvPr>
          <p:cNvSpPr txBox="1"/>
          <p:nvPr/>
        </p:nvSpPr>
        <p:spPr>
          <a:xfrm>
            <a:off x="890814" y="1527352"/>
            <a:ext cx="10410371" cy="584775"/>
          </a:xfrm>
          <a:prstGeom prst="rect">
            <a:avLst/>
          </a:prstGeom>
          <a:noFill/>
        </p:spPr>
        <p:txBody>
          <a:bodyPr wrap="square">
            <a:spAutoFit/>
          </a:bodyPr>
          <a:lstStyle/>
          <a:p>
            <a:pPr algn="ctr">
              <a:spcAft>
                <a:spcPts val="667"/>
              </a:spcAft>
            </a:pPr>
            <a:r>
              <a:rPr lang="vi-VN" sz="3200" b="1">
                <a:latin typeface="UTM Avo" panose="02040603050506020204" pitchFamily="18"/>
                <a:ea typeface="Calibri" panose="020F0502020204030204" pitchFamily="34" charset="0"/>
                <a:cs typeface="Arial" panose="020B0604020202020204" pitchFamily="34" charset="0"/>
              </a:rPr>
              <a:t>Hoạt động 2: Quan sát tranh và thảo luận nhóm</a:t>
            </a:r>
          </a:p>
        </p:txBody>
      </p:sp>
    </p:spTree>
    <p:extLst>
      <p:ext uri="{BB962C8B-B14F-4D97-AF65-F5344CB8AC3E}">
        <p14:creationId xmlns:p14="http://schemas.microsoft.com/office/powerpoint/2010/main" val="133076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randombar(horizontal)">
                                      <p:cBhvr>
                                        <p:cTn id="12" dur="500"/>
                                        <p:tgtEl>
                                          <p:spTgt spid="21"/>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1">
                                            <p:txEl>
                                              <p:pRg st="0" end="0"/>
                                            </p:txEl>
                                          </p:spTgt>
                                        </p:tgtEl>
                                        <p:attrNameLst>
                                          <p:attrName>style.visibility</p:attrName>
                                        </p:attrNameLst>
                                      </p:cBhvr>
                                      <p:to>
                                        <p:strVal val="visible"/>
                                      </p:to>
                                    </p:set>
                                    <p:animEffect transition="in" filter="fade">
                                      <p:cBhvr>
                                        <p:cTn id="20" dur="500"/>
                                        <p:tgtEl>
                                          <p:spTgt spid="21">
                                            <p:txEl>
                                              <p:pRg st="0" end="0"/>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Effect transition="in" filter="fade">
                                      <p:cBhvr>
                                        <p:cTn id="24"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artoon of a child and a child&#10;&#10;Description automatically generated">
            <a:extLst>
              <a:ext uri="{FF2B5EF4-FFF2-40B4-BE49-F238E27FC236}">
                <a16:creationId xmlns:a16="http://schemas.microsoft.com/office/drawing/2014/main" id="{310AEFE9-1861-BBD3-7D6D-3B4C60CDD5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64" t="15185" r="11951" b="45555"/>
          <a:stretch/>
        </p:blipFill>
        <p:spPr>
          <a:xfrm>
            <a:off x="607893" y="1643626"/>
            <a:ext cx="5108465" cy="2578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descr="A cartoon of a child and a child&#10;&#10;Description automatically generated">
            <a:extLst>
              <a:ext uri="{FF2B5EF4-FFF2-40B4-BE49-F238E27FC236}">
                <a16:creationId xmlns:a16="http://schemas.microsoft.com/office/drawing/2014/main" id="{0D414C34-DF6E-86C6-9019-5D0B2F686CB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65" t="53703" r="10541" b="10000"/>
          <a:stretch/>
        </p:blipFill>
        <p:spPr>
          <a:xfrm>
            <a:off x="6096000" y="4222185"/>
            <a:ext cx="5443045" cy="24926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1EF32FD3-B7E3-B640-9365-BB6C6F7A90FC}"/>
              </a:ext>
            </a:extLst>
          </p:cNvPr>
          <p:cNvSpPr txBox="1"/>
          <p:nvPr/>
        </p:nvSpPr>
        <p:spPr>
          <a:xfrm>
            <a:off x="6276754" y="1817984"/>
            <a:ext cx="5081536" cy="2229841"/>
          </a:xfrm>
          <a:prstGeom prst="rect">
            <a:avLst/>
          </a:prstGeom>
          <a:noFill/>
        </p:spPr>
        <p:txBody>
          <a:bodyPr wrap="square">
            <a:spAutoFit/>
          </a:bodyPr>
          <a:lstStyle/>
          <a:p>
            <a:pPr algn="just">
              <a:lnSpc>
                <a:spcPct val="150000"/>
              </a:lnSpc>
            </a:pPr>
            <a:r>
              <a:rPr lang="nl-NL" sz="2400" b="1"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nl-NL" sz="2400" b="1" dirty="0">
                <a:solidFill>
                  <a:srgbClr val="000000"/>
                </a:solidFill>
                <a:latin typeface="UTM Avo" panose="02040603050506020204" pitchFamily="18"/>
                <a:ea typeface="Calibri" panose="020F0502020204030204" pitchFamily="34" charset="0"/>
                <a:cs typeface="Arial" panose="020B0604020202020204" pitchFamily="34" charset="0"/>
              </a:rPr>
              <a:t> 2: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hiện</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sự</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quan</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tâm</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đến</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sức</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khỏe</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của</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bạn</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cùng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lớp</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bằng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lời</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hỏi</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thăm</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hoặc</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lời</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khuyên</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hợp</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lí.</a:t>
            </a:r>
            <a:endParaRPr lang="en-US" sz="2400" dirty="0">
              <a:latin typeface="UTM Avo" panose="02040603050506020204" pitchFamily="18"/>
              <a:cs typeface="Arial" panose="020B0604020202020204" pitchFamily="34" charset="0"/>
            </a:endParaRPr>
          </a:p>
        </p:txBody>
      </p:sp>
      <p:sp>
        <p:nvSpPr>
          <p:cNvPr id="5" name="TextBox 4">
            <a:extLst>
              <a:ext uri="{FF2B5EF4-FFF2-40B4-BE49-F238E27FC236}">
                <a16:creationId xmlns:a16="http://schemas.microsoft.com/office/drawing/2014/main" id="{48902D4C-6371-04EB-CD9C-07F767CE7D41}"/>
              </a:ext>
            </a:extLst>
          </p:cNvPr>
          <p:cNvSpPr txBox="1"/>
          <p:nvPr/>
        </p:nvSpPr>
        <p:spPr>
          <a:xfrm>
            <a:off x="652955" y="4630567"/>
            <a:ext cx="5007873" cy="1675843"/>
          </a:xfrm>
          <a:prstGeom prst="rect">
            <a:avLst/>
          </a:prstGeom>
          <a:noFill/>
        </p:spPr>
        <p:txBody>
          <a:bodyPr wrap="square">
            <a:spAutoFit/>
          </a:bodyPr>
          <a:lstStyle/>
          <a:p>
            <a:pPr algn="just">
              <a:lnSpc>
                <a:spcPct val="150000"/>
              </a:lnSpc>
            </a:pPr>
            <a:r>
              <a:rPr lang="nl-NL" sz="2400" b="1" dirty="0" err="1">
                <a:solidFill>
                  <a:srgbClr val="000000"/>
                </a:solidFill>
                <a:latin typeface="UTM Avo" panose="02040603050506020204" pitchFamily="18"/>
                <a:ea typeface="Calibri" panose="020F0502020204030204" pitchFamily="34" charset="0"/>
                <a:cs typeface="Arial" panose="020B0604020202020204" pitchFamily="34" charset="0"/>
              </a:rPr>
              <a:t>Tranh</a:t>
            </a:r>
            <a:r>
              <a:rPr lang="nl-NL" sz="2400" b="1" dirty="0">
                <a:solidFill>
                  <a:srgbClr val="000000"/>
                </a:solidFill>
                <a:latin typeface="UTM Avo" panose="02040603050506020204" pitchFamily="18"/>
                <a:ea typeface="Calibri" panose="020F0502020204030204" pitchFamily="34" charset="0"/>
                <a:cs typeface="Arial" panose="020B0604020202020204" pitchFamily="34" charset="0"/>
              </a:rPr>
              <a:t> 1: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hiện</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mong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muốn</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được</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giúp</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đỡ</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bà</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cụ</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bằng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những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hành</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động</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cụ</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nl-NL" sz="2400" dirty="0" err="1">
                <a:solidFill>
                  <a:srgbClr val="000000"/>
                </a:solidFill>
                <a:latin typeface="UTM Avo" panose="02040603050506020204" pitchFamily="18"/>
                <a:ea typeface="Calibri" panose="020F0502020204030204" pitchFamily="34" charset="0"/>
                <a:cs typeface="Arial" panose="020B0604020202020204" pitchFamily="34" charset="0"/>
              </a:rPr>
              <a:t>thể</a:t>
            </a:r>
            <a:r>
              <a:rPr lang="nl-NL"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400" dirty="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18625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1" name="Group 3">
            <a:extLst>
              <a:ext uri="{FF2B5EF4-FFF2-40B4-BE49-F238E27FC236}">
                <a16:creationId xmlns:a16="http://schemas.microsoft.com/office/drawing/2014/main" id="{2162A9B5-A772-309D-3812-AD1D5A312FC0}"/>
              </a:ext>
            </a:extLst>
          </p:cNvPr>
          <p:cNvGrpSpPr/>
          <p:nvPr/>
        </p:nvGrpSpPr>
        <p:grpSpPr>
          <a:xfrm>
            <a:off x="3792314" y="1870252"/>
            <a:ext cx="7942486" cy="4791807"/>
            <a:chOff x="0" y="-47625"/>
            <a:chExt cx="2555704" cy="1781294"/>
          </a:xfrm>
        </p:grpSpPr>
        <p:sp>
          <p:nvSpPr>
            <p:cNvPr id="22" name="Freeform 4">
              <a:extLst>
                <a:ext uri="{FF2B5EF4-FFF2-40B4-BE49-F238E27FC236}">
                  <a16:creationId xmlns:a16="http://schemas.microsoft.com/office/drawing/2014/main" id="{0C8B9319-50D1-A38A-D837-77F03C862C8B}"/>
                </a:ext>
              </a:extLst>
            </p:cNvPr>
            <p:cNvSpPr/>
            <p:nvPr/>
          </p:nvSpPr>
          <p:spPr>
            <a:xfrm>
              <a:off x="0" y="1"/>
              <a:ext cx="2555704" cy="1733668"/>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rgbClr val="9BBB59">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3" name="TextBox 5">
              <a:extLst>
                <a:ext uri="{FF2B5EF4-FFF2-40B4-BE49-F238E27FC236}">
                  <a16:creationId xmlns:a16="http://schemas.microsoft.com/office/drawing/2014/main" id="{66B6A933-4B82-5CF1-0866-C822D01FFBCC}"/>
                </a:ext>
              </a:extLst>
            </p:cNvPr>
            <p:cNvSpPr txBox="1"/>
            <p:nvPr/>
          </p:nvSpPr>
          <p:spPr>
            <a:xfrm>
              <a:off x="0" y="-47625"/>
              <a:ext cx="812800" cy="86042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grpSp>
        <p:nvGrpSpPr>
          <p:cNvPr id="24" name="Group 6">
            <a:extLst>
              <a:ext uri="{FF2B5EF4-FFF2-40B4-BE49-F238E27FC236}">
                <a16:creationId xmlns:a16="http://schemas.microsoft.com/office/drawing/2014/main" id="{D8687285-C081-04BE-3CE1-38A08493BC23}"/>
              </a:ext>
            </a:extLst>
          </p:cNvPr>
          <p:cNvGrpSpPr/>
          <p:nvPr/>
        </p:nvGrpSpPr>
        <p:grpSpPr>
          <a:xfrm>
            <a:off x="260910" y="2008233"/>
            <a:ext cx="3761317" cy="3771877"/>
            <a:chOff x="0" y="0"/>
            <a:chExt cx="812800" cy="812800"/>
          </a:xfrm>
        </p:grpSpPr>
        <p:sp>
          <p:nvSpPr>
            <p:cNvPr id="25" name="Freeform 7">
              <a:extLst>
                <a:ext uri="{FF2B5EF4-FFF2-40B4-BE49-F238E27FC236}">
                  <a16:creationId xmlns:a16="http://schemas.microsoft.com/office/drawing/2014/main" id="{90355A2A-EBA1-DB24-D2A1-249CC556F57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sp>
          <p:nvSpPr>
            <p:cNvPr id="26" name="TextBox 8">
              <a:extLst>
                <a:ext uri="{FF2B5EF4-FFF2-40B4-BE49-F238E27FC236}">
                  <a16:creationId xmlns:a16="http://schemas.microsoft.com/office/drawing/2014/main" id="{1349D04E-27FD-08FE-DDE4-DE9D146CC9F0}"/>
                </a:ext>
              </a:extLst>
            </p:cNvPr>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800">
                <a:solidFill>
                  <a:prstClr val="black"/>
                </a:solidFill>
                <a:latin typeface="UTM Avo" panose="02040603050506020204" pitchFamily="18"/>
                <a:cs typeface="Arial" panose="020B0604020202020204" pitchFamily="34" charset="0"/>
              </a:endParaRPr>
            </a:p>
          </p:txBody>
        </p:sp>
      </p:grpSp>
      <p:sp>
        <p:nvSpPr>
          <p:cNvPr id="27" name="TextBox 26">
            <a:extLst>
              <a:ext uri="{FF2B5EF4-FFF2-40B4-BE49-F238E27FC236}">
                <a16:creationId xmlns:a16="http://schemas.microsoft.com/office/drawing/2014/main" id="{C6EA43E1-0F50-91D6-226D-15ACE10AA80B}"/>
              </a:ext>
            </a:extLst>
          </p:cNvPr>
          <p:cNvSpPr txBox="1"/>
          <p:nvPr/>
        </p:nvSpPr>
        <p:spPr>
          <a:xfrm>
            <a:off x="584097" y="2765856"/>
            <a:ext cx="3114937" cy="1301062"/>
          </a:xfrm>
          <a:prstGeom prst="rect">
            <a:avLst/>
          </a:prstGeom>
          <a:noFill/>
          <a:ln>
            <a:noFill/>
          </a:ln>
        </p:spPr>
        <p:txBody>
          <a:bodyPr wrap="square" rtlCol="0">
            <a:spAutoFit/>
          </a:bodyPr>
          <a:lstStyle/>
          <a:p>
            <a:pPr algn="ctr" defTabSz="609630">
              <a:lnSpc>
                <a:spcPct val="150000"/>
              </a:lnSpc>
            </a:pPr>
            <a:r>
              <a:rPr lang="en-US" sz="2800" b="1" dirty="0" err="1">
                <a:solidFill>
                  <a:prstClr val="white"/>
                </a:solidFill>
                <a:latin typeface="UTM Avo" panose="02040603050506020204" pitchFamily="18"/>
                <a:cs typeface="Arial" panose="020B0604020202020204" pitchFamily="34" charset="0"/>
              </a:rPr>
              <a:t>Hoạt</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động</a:t>
            </a:r>
            <a:r>
              <a:rPr lang="en-US" sz="2800" b="1" dirty="0">
                <a:solidFill>
                  <a:prstClr val="white"/>
                </a:solidFill>
                <a:latin typeface="UTM Avo" panose="02040603050506020204" pitchFamily="18"/>
                <a:cs typeface="Arial" panose="020B0604020202020204" pitchFamily="34" charset="0"/>
              </a:rPr>
              <a:t> 3:</a:t>
            </a:r>
          </a:p>
          <a:p>
            <a:pPr algn="ctr" defTabSz="609630">
              <a:lnSpc>
                <a:spcPct val="150000"/>
              </a:lnSpc>
            </a:pPr>
            <a:r>
              <a:rPr lang="en-US" sz="2800" b="1" dirty="0" err="1">
                <a:solidFill>
                  <a:prstClr val="white"/>
                </a:solidFill>
                <a:latin typeface="UTM Avo" panose="02040603050506020204" pitchFamily="18"/>
                <a:cs typeface="Arial" panose="020B0604020202020204" pitchFamily="34" charset="0"/>
              </a:rPr>
              <a:t>Xử</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lí</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tình</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huống</a:t>
            </a:r>
            <a:endParaRPr lang="en-US" sz="2800" b="1" dirty="0">
              <a:solidFill>
                <a:prstClr val="white"/>
              </a:solidFill>
              <a:latin typeface="UTM Avo" panose="02040603050506020204" pitchFamily="18"/>
              <a:cs typeface="Arial" panose="020B0604020202020204" pitchFamily="34" charset="0"/>
            </a:endParaRPr>
          </a:p>
        </p:txBody>
      </p:sp>
      <p:pic>
        <p:nvPicPr>
          <p:cNvPr id="28" name="Picture 18">
            <a:extLst>
              <a:ext uri="{FF2B5EF4-FFF2-40B4-BE49-F238E27FC236}">
                <a16:creationId xmlns:a16="http://schemas.microsoft.com/office/drawing/2014/main" id="{36A7520E-DEAA-E1A8-AFDF-BC44022AE76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73242">
            <a:off x="1366073" y="1632468"/>
            <a:ext cx="1322037" cy="1322037"/>
          </a:xfrm>
          <a:prstGeom prst="rect">
            <a:avLst/>
          </a:prstGeom>
        </p:spPr>
      </p:pic>
      <p:grpSp>
        <p:nvGrpSpPr>
          <p:cNvPr id="29" name="Group 28">
            <a:extLst>
              <a:ext uri="{FF2B5EF4-FFF2-40B4-BE49-F238E27FC236}">
                <a16:creationId xmlns:a16="http://schemas.microsoft.com/office/drawing/2014/main" id="{81FB2AF4-F20C-CB5B-45D6-B25C24AA03A6}"/>
              </a:ext>
            </a:extLst>
          </p:cNvPr>
          <p:cNvGrpSpPr/>
          <p:nvPr/>
        </p:nvGrpSpPr>
        <p:grpSpPr>
          <a:xfrm>
            <a:off x="5621626" y="1662106"/>
            <a:ext cx="4300930" cy="622046"/>
            <a:chOff x="5898139" y="973727"/>
            <a:chExt cx="6451395" cy="933069"/>
          </a:xfrm>
        </p:grpSpPr>
        <p:pic>
          <p:nvPicPr>
            <p:cNvPr id="30" name="Picture 9">
              <a:extLst>
                <a:ext uri="{FF2B5EF4-FFF2-40B4-BE49-F238E27FC236}">
                  <a16:creationId xmlns:a16="http://schemas.microsoft.com/office/drawing/2014/main" id="{4DCEE7EA-6DD2-6550-F065-593370EA82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8139" y="973727"/>
              <a:ext cx="6451395" cy="933069"/>
            </a:xfrm>
            <a:prstGeom prst="rect">
              <a:avLst/>
            </a:prstGeom>
          </p:spPr>
        </p:pic>
        <p:sp>
          <p:nvSpPr>
            <p:cNvPr id="31" name="TextBox 30">
              <a:extLst>
                <a:ext uri="{FF2B5EF4-FFF2-40B4-BE49-F238E27FC236}">
                  <a16:creationId xmlns:a16="http://schemas.microsoft.com/office/drawing/2014/main" id="{01E8D4A3-58FC-4B75-2C31-93491A6D1C11}"/>
                </a:ext>
              </a:extLst>
            </p:cNvPr>
            <p:cNvSpPr txBox="1"/>
            <p:nvPr/>
          </p:nvSpPr>
          <p:spPr>
            <a:xfrm>
              <a:off x="6302635" y="1070361"/>
              <a:ext cx="5616800" cy="815514"/>
            </a:xfrm>
            <a:prstGeom prst="rect">
              <a:avLst/>
            </a:prstGeom>
            <a:noFill/>
          </p:spPr>
          <p:txBody>
            <a:bodyPr wrap="square" rtlCol="0">
              <a:spAutoFit/>
            </a:bodyPr>
            <a:lstStyle/>
            <a:p>
              <a:pPr algn="ctr" defTabSz="609630"/>
              <a:r>
                <a:rPr lang="en-US" sz="2800" b="1" dirty="0" err="1">
                  <a:latin typeface="UTM Avo" panose="02040603050506020204" pitchFamily="18"/>
                  <a:cs typeface="Arial" panose="020B0604020202020204" pitchFamily="34" charset="0"/>
                </a:rPr>
                <a:t>Tình</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huống</a:t>
              </a:r>
              <a:r>
                <a:rPr lang="en-US" sz="2800" b="1" dirty="0">
                  <a:latin typeface="UTM Avo" panose="02040603050506020204" pitchFamily="18"/>
                  <a:cs typeface="Arial" panose="020B0604020202020204" pitchFamily="34" charset="0"/>
                </a:rPr>
                <a:t> 1</a:t>
              </a:r>
            </a:p>
          </p:txBody>
        </p:sp>
      </p:grpSp>
      <p:sp>
        <p:nvSpPr>
          <p:cNvPr id="32" name="Freeform 22">
            <a:extLst>
              <a:ext uri="{FF2B5EF4-FFF2-40B4-BE49-F238E27FC236}">
                <a16:creationId xmlns:a16="http://schemas.microsoft.com/office/drawing/2014/main" id="{539C12CF-F32B-7BB1-CC2B-562DB5B3A140}"/>
              </a:ext>
            </a:extLst>
          </p:cNvPr>
          <p:cNvSpPr/>
          <p:nvPr/>
        </p:nvSpPr>
        <p:spPr>
          <a:xfrm>
            <a:off x="783713" y="4299004"/>
            <a:ext cx="2236857" cy="2558996"/>
          </a:xfrm>
          <a:custGeom>
            <a:avLst/>
            <a:gdLst/>
            <a:ahLst/>
            <a:cxnLst/>
            <a:rect l="l" t="t" r="r" b="b"/>
            <a:pathLst>
              <a:path w="2633431" h="3101471">
                <a:moveTo>
                  <a:pt x="0" y="0"/>
                </a:moveTo>
                <a:lnTo>
                  <a:pt x="2633431" y="0"/>
                </a:lnTo>
                <a:lnTo>
                  <a:pt x="2633431" y="3101471"/>
                </a:lnTo>
                <a:lnTo>
                  <a:pt x="0" y="31014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sp>
        <p:nvSpPr>
          <p:cNvPr id="33" name="TextBox 11">
            <a:extLst>
              <a:ext uri="{FF2B5EF4-FFF2-40B4-BE49-F238E27FC236}">
                <a16:creationId xmlns:a16="http://schemas.microsoft.com/office/drawing/2014/main" id="{BC6FB78B-BFAF-A813-3F21-404460EF6974}"/>
              </a:ext>
            </a:extLst>
          </p:cNvPr>
          <p:cNvSpPr txBox="1"/>
          <p:nvPr/>
        </p:nvSpPr>
        <p:spPr>
          <a:xfrm>
            <a:off x="4213447" y="2467351"/>
            <a:ext cx="7124396" cy="3990772"/>
          </a:xfrm>
          <a:prstGeom prst="rect">
            <a:avLst/>
          </a:prstGeom>
        </p:spPr>
        <p:txBody>
          <a:bodyPr wrap="square" lIns="0" tIns="0" rIns="0" bIns="0" rtlCol="0" anchor="t">
            <a:spAutoFit/>
          </a:bodyPr>
          <a:lstStyle/>
          <a:p>
            <a:pPr algn="just" defTabSz="609630">
              <a:lnSpc>
                <a:spcPct val="150000"/>
              </a:lnSpc>
              <a:spcBef>
                <a:spcPct val="0"/>
              </a:spcBef>
            </a:pPr>
            <a:r>
              <a:rPr lang="vi-VN" sz="2200" dirty="0">
                <a:latin typeface="UTM Avo" panose="02040603050506020204" pitchFamily="18"/>
                <a:cs typeface="Arial" panose="020B0604020202020204" pitchFamily="34" charset="0"/>
              </a:rPr>
              <a:t>Mấy hôm nay, Hưng không đi học. Giờ sinh hoạt lớp, cô giáo buồn bã thông báo:</a:t>
            </a:r>
            <a:endParaRPr lang="en-US" sz="2200" dirty="0">
              <a:latin typeface="UTM Avo" panose="02040603050506020204" pitchFamily="18"/>
              <a:cs typeface="Arial" panose="020B0604020202020204" pitchFamily="34" charset="0"/>
            </a:endParaRPr>
          </a:p>
          <a:p>
            <a:pPr algn="just" defTabSz="609630">
              <a:lnSpc>
                <a:spcPct val="150000"/>
              </a:lnSpc>
              <a:spcBef>
                <a:spcPct val="0"/>
              </a:spcBef>
            </a:pPr>
            <a:r>
              <a:rPr lang="vi-VN" sz="2200" dirty="0">
                <a:latin typeface="UTM Avo" panose="02040603050506020204" pitchFamily="18"/>
                <a:cs typeface="Arial" panose="020B0604020202020204" pitchFamily="34" charset="0"/>
              </a:rPr>
              <a:t>- Như các em đã biết, mẹ bạn Hưng lớp ta bị ốm lâu nay, nay bố bạn ấy lại mới bị tai nạn giao thông. Hoàn cảnh gia đình bạn đang rất khó khăn. Chúng ta cần phải giúp bạn Hưng vượt qua khó khăn này.</a:t>
            </a:r>
          </a:p>
          <a:p>
            <a:pPr marL="381019" indent="-381019" algn="just" defTabSz="609630">
              <a:lnSpc>
                <a:spcPct val="150000"/>
              </a:lnSpc>
              <a:spcBef>
                <a:spcPct val="0"/>
              </a:spcBef>
              <a:buFont typeface="Wingdings" panose="05000000000000000000" pitchFamily="2" charset="2"/>
              <a:buChar char="Ø"/>
            </a:pPr>
            <a:r>
              <a:rPr lang="vi-VN" sz="2200" i="1" dirty="0">
                <a:latin typeface="UTM Avo" panose="02040603050506020204" pitchFamily="18"/>
                <a:cs typeface="Arial" panose="020B0604020202020204" pitchFamily="34" charset="0"/>
              </a:rPr>
              <a:t>Em hãy đề xuất những việc làm trong khả năng của mình để giúp Hưng?</a:t>
            </a:r>
          </a:p>
        </p:txBody>
      </p:sp>
    </p:spTree>
    <p:extLst>
      <p:ext uri="{BB962C8B-B14F-4D97-AF65-F5344CB8AC3E}">
        <p14:creationId xmlns:p14="http://schemas.microsoft.com/office/powerpoint/2010/main" val="4076854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1" name="Group 3">
            <a:extLst>
              <a:ext uri="{FF2B5EF4-FFF2-40B4-BE49-F238E27FC236}">
                <a16:creationId xmlns:a16="http://schemas.microsoft.com/office/drawing/2014/main" id="{2162A9B5-A772-309D-3812-AD1D5A312FC0}"/>
              </a:ext>
            </a:extLst>
          </p:cNvPr>
          <p:cNvGrpSpPr/>
          <p:nvPr/>
        </p:nvGrpSpPr>
        <p:grpSpPr>
          <a:xfrm>
            <a:off x="3888109" y="1464047"/>
            <a:ext cx="7942486" cy="5205741"/>
            <a:chOff x="0" y="-47625"/>
            <a:chExt cx="2555704" cy="1781294"/>
          </a:xfrm>
        </p:grpSpPr>
        <p:sp>
          <p:nvSpPr>
            <p:cNvPr id="22" name="Freeform 4">
              <a:extLst>
                <a:ext uri="{FF2B5EF4-FFF2-40B4-BE49-F238E27FC236}">
                  <a16:creationId xmlns:a16="http://schemas.microsoft.com/office/drawing/2014/main" id="{0C8B9319-50D1-A38A-D837-77F03C862C8B}"/>
                </a:ext>
              </a:extLst>
            </p:cNvPr>
            <p:cNvSpPr/>
            <p:nvPr/>
          </p:nvSpPr>
          <p:spPr>
            <a:xfrm>
              <a:off x="0" y="1"/>
              <a:ext cx="2555704" cy="1733668"/>
            </a:xfrm>
            <a:custGeom>
              <a:avLst/>
              <a:gdLst/>
              <a:ahLst/>
              <a:cxnLst/>
              <a:rect l="l" t="t" r="r" b="b"/>
              <a:pathLst>
                <a:path w="2567349" h="2069539">
                  <a:moveTo>
                    <a:pt x="40505" y="0"/>
                  </a:moveTo>
                  <a:lnTo>
                    <a:pt x="2526844" y="0"/>
                  </a:lnTo>
                  <a:cubicBezTo>
                    <a:pt x="2549214" y="0"/>
                    <a:pt x="2567349" y="18135"/>
                    <a:pt x="2567349" y="40505"/>
                  </a:cubicBezTo>
                  <a:lnTo>
                    <a:pt x="2567349" y="2029034"/>
                  </a:lnTo>
                  <a:cubicBezTo>
                    <a:pt x="2567349" y="2051405"/>
                    <a:pt x="2549214" y="2069539"/>
                    <a:pt x="2526844" y="2069539"/>
                  </a:cubicBezTo>
                  <a:lnTo>
                    <a:pt x="40505" y="2069539"/>
                  </a:lnTo>
                  <a:cubicBezTo>
                    <a:pt x="18135" y="2069539"/>
                    <a:pt x="0" y="2051405"/>
                    <a:pt x="0" y="2029034"/>
                  </a:cubicBezTo>
                  <a:lnTo>
                    <a:pt x="0" y="40505"/>
                  </a:lnTo>
                  <a:cubicBezTo>
                    <a:pt x="0" y="18135"/>
                    <a:pt x="18135" y="0"/>
                    <a:pt x="40505" y="0"/>
                  </a:cubicBezTo>
                  <a:close/>
                </a:path>
              </a:pathLst>
            </a:custGeom>
            <a:solidFill>
              <a:srgbClr val="9BBB59">
                <a:lumMod val="20000"/>
                <a:lumOff val="80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sp>
          <p:nvSpPr>
            <p:cNvPr id="23" name="TextBox 5">
              <a:extLst>
                <a:ext uri="{FF2B5EF4-FFF2-40B4-BE49-F238E27FC236}">
                  <a16:creationId xmlns:a16="http://schemas.microsoft.com/office/drawing/2014/main" id="{66B6A933-4B82-5CF1-0866-C822D01FFBCC}"/>
                </a:ext>
              </a:extLst>
            </p:cNvPr>
            <p:cNvSpPr txBox="1"/>
            <p:nvPr/>
          </p:nvSpPr>
          <p:spPr>
            <a:xfrm>
              <a:off x="0" y="-47625"/>
              <a:ext cx="812800" cy="860425"/>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ts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endParaRPr>
            </a:p>
          </p:txBody>
        </p:sp>
      </p:grpSp>
      <p:grpSp>
        <p:nvGrpSpPr>
          <p:cNvPr id="24" name="Group 6">
            <a:extLst>
              <a:ext uri="{FF2B5EF4-FFF2-40B4-BE49-F238E27FC236}">
                <a16:creationId xmlns:a16="http://schemas.microsoft.com/office/drawing/2014/main" id="{D8687285-C081-04BE-3CE1-38A08493BC23}"/>
              </a:ext>
            </a:extLst>
          </p:cNvPr>
          <p:cNvGrpSpPr/>
          <p:nvPr/>
        </p:nvGrpSpPr>
        <p:grpSpPr>
          <a:xfrm>
            <a:off x="260910" y="2008233"/>
            <a:ext cx="3761317" cy="3771877"/>
            <a:chOff x="0" y="0"/>
            <a:chExt cx="812800" cy="812800"/>
          </a:xfrm>
        </p:grpSpPr>
        <p:sp>
          <p:nvSpPr>
            <p:cNvPr id="25" name="Freeform 7">
              <a:extLst>
                <a:ext uri="{FF2B5EF4-FFF2-40B4-BE49-F238E27FC236}">
                  <a16:creationId xmlns:a16="http://schemas.microsoft.com/office/drawing/2014/main" id="{90355A2A-EBA1-DB24-D2A1-249CC556F576}"/>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2AB92"/>
            </a:solid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sp>
          <p:nvSpPr>
            <p:cNvPr id="26" name="TextBox 8">
              <a:extLst>
                <a:ext uri="{FF2B5EF4-FFF2-40B4-BE49-F238E27FC236}">
                  <a16:creationId xmlns:a16="http://schemas.microsoft.com/office/drawing/2014/main" id="{1349D04E-27FD-08FE-DDE4-DE9D146CC9F0}"/>
                </a:ext>
              </a:extLst>
            </p:cNvPr>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800">
                <a:solidFill>
                  <a:prstClr val="black"/>
                </a:solidFill>
                <a:latin typeface="UTM Avo" panose="02040603050506020204" pitchFamily="18"/>
                <a:cs typeface="Arial" panose="020B0604020202020204" pitchFamily="34" charset="0"/>
              </a:endParaRPr>
            </a:p>
          </p:txBody>
        </p:sp>
      </p:grpSp>
      <p:sp>
        <p:nvSpPr>
          <p:cNvPr id="27" name="TextBox 26">
            <a:extLst>
              <a:ext uri="{FF2B5EF4-FFF2-40B4-BE49-F238E27FC236}">
                <a16:creationId xmlns:a16="http://schemas.microsoft.com/office/drawing/2014/main" id="{C6EA43E1-0F50-91D6-226D-15ACE10AA80B}"/>
              </a:ext>
            </a:extLst>
          </p:cNvPr>
          <p:cNvSpPr txBox="1"/>
          <p:nvPr/>
        </p:nvSpPr>
        <p:spPr>
          <a:xfrm>
            <a:off x="584097" y="2765856"/>
            <a:ext cx="3114937" cy="1301062"/>
          </a:xfrm>
          <a:prstGeom prst="rect">
            <a:avLst/>
          </a:prstGeom>
          <a:noFill/>
          <a:ln>
            <a:noFill/>
          </a:ln>
        </p:spPr>
        <p:txBody>
          <a:bodyPr wrap="square" rtlCol="0">
            <a:spAutoFit/>
          </a:bodyPr>
          <a:lstStyle/>
          <a:p>
            <a:pPr algn="ctr" defTabSz="609630">
              <a:lnSpc>
                <a:spcPct val="150000"/>
              </a:lnSpc>
            </a:pPr>
            <a:r>
              <a:rPr lang="en-US" sz="2800" b="1" dirty="0" err="1">
                <a:solidFill>
                  <a:prstClr val="white"/>
                </a:solidFill>
                <a:latin typeface="UTM Avo" panose="02040603050506020204" pitchFamily="18"/>
                <a:cs typeface="Arial" panose="020B0604020202020204" pitchFamily="34" charset="0"/>
              </a:rPr>
              <a:t>Hoạt</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động</a:t>
            </a:r>
            <a:r>
              <a:rPr lang="en-US" sz="2800" b="1" dirty="0">
                <a:solidFill>
                  <a:prstClr val="white"/>
                </a:solidFill>
                <a:latin typeface="UTM Avo" panose="02040603050506020204" pitchFamily="18"/>
                <a:cs typeface="Arial" panose="020B0604020202020204" pitchFamily="34" charset="0"/>
              </a:rPr>
              <a:t> 3:</a:t>
            </a:r>
          </a:p>
          <a:p>
            <a:pPr algn="ctr" defTabSz="609630">
              <a:lnSpc>
                <a:spcPct val="150000"/>
              </a:lnSpc>
            </a:pPr>
            <a:r>
              <a:rPr lang="en-US" sz="2800" b="1" dirty="0" err="1">
                <a:solidFill>
                  <a:prstClr val="white"/>
                </a:solidFill>
                <a:latin typeface="UTM Avo" panose="02040603050506020204" pitchFamily="18"/>
                <a:cs typeface="Arial" panose="020B0604020202020204" pitchFamily="34" charset="0"/>
              </a:rPr>
              <a:t>Xử</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lí</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tình</a:t>
            </a:r>
            <a:r>
              <a:rPr lang="en-US" sz="2800" b="1" dirty="0">
                <a:solidFill>
                  <a:prstClr val="white"/>
                </a:solidFill>
                <a:latin typeface="UTM Avo" panose="02040603050506020204" pitchFamily="18"/>
                <a:cs typeface="Arial" panose="020B0604020202020204" pitchFamily="34" charset="0"/>
              </a:rPr>
              <a:t> </a:t>
            </a:r>
            <a:r>
              <a:rPr lang="en-US" sz="2800" b="1" dirty="0" err="1">
                <a:solidFill>
                  <a:prstClr val="white"/>
                </a:solidFill>
                <a:latin typeface="UTM Avo" panose="02040603050506020204" pitchFamily="18"/>
                <a:cs typeface="Arial" panose="020B0604020202020204" pitchFamily="34" charset="0"/>
              </a:rPr>
              <a:t>huống</a:t>
            </a:r>
            <a:endParaRPr lang="en-US" sz="2800" b="1" dirty="0">
              <a:solidFill>
                <a:prstClr val="white"/>
              </a:solidFill>
              <a:latin typeface="UTM Avo" panose="02040603050506020204" pitchFamily="18"/>
              <a:cs typeface="Arial" panose="020B0604020202020204" pitchFamily="34" charset="0"/>
            </a:endParaRPr>
          </a:p>
        </p:txBody>
      </p:sp>
      <p:pic>
        <p:nvPicPr>
          <p:cNvPr id="28" name="Picture 18">
            <a:extLst>
              <a:ext uri="{FF2B5EF4-FFF2-40B4-BE49-F238E27FC236}">
                <a16:creationId xmlns:a16="http://schemas.microsoft.com/office/drawing/2014/main" id="{36A7520E-DEAA-E1A8-AFDF-BC44022AE76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73242">
            <a:off x="1366073" y="1632468"/>
            <a:ext cx="1322037" cy="1322037"/>
          </a:xfrm>
          <a:prstGeom prst="rect">
            <a:avLst/>
          </a:prstGeom>
        </p:spPr>
      </p:pic>
      <p:grpSp>
        <p:nvGrpSpPr>
          <p:cNvPr id="29" name="Group 28">
            <a:extLst>
              <a:ext uri="{FF2B5EF4-FFF2-40B4-BE49-F238E27FC236}">
                <a16:creationId xmlns:a16="http://schemas.microsoft.com/office/drawing/2014/main" id="{81FB2AF4-F20C-CB5B-45D6-B25C24AA03A6}"/>
              </a:ext>
            </a:extLst>
          </p:cNvPr>
          <p:cNvGrpSpPr/>
          <p:nvPr/>
        </p:nvGrpSpPr>
        <p:grpSpPr>
          <a:xfrm>
            <a:off x="5625180" y="1264801"/>
            <a:ext cx="4300930" cy="622046"/>
            <a:chOff x="5898139" y="973727"/>
            <a:chExt cx="6451395" cy="933069"/>
          </a:xfrm>
        </p:grpSpPr>
        <p:pic>
          <p:nvPicPr>
            <p:cNvPr id="30" name="Picture 9">
              <a:extLst>
                <a:ext uri="{FF2B5EF4-FFF2-40B4-BE49-F238E27FC236}">
                  <a16:creationId xmlns:a16="http://schemas.microsoft.com/office/drawing/2014/main" id="{4DCEE7EA-6DD2-6550-F065-593370EA82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898139" y="973727"/>
              <a:ext cx="6451395" cy="933069"/>
            </a:xfrm>
            <a:prstGeom prst="rect">
              <a:avLst/>
            </a:prstGeom>
          </p:spPr>
        </p:pic>
        <p:sp>
          <p:nvSpPr>
            <p:cNvPr id="31" name="TextBox 30">
              <a:extLst>
                <a:ext uri="{FF2B5EF4-FFF2-40B4-BE49-F238E27FC236}">
                  <a16:creationId xmlns:a16="http://schemas.microsoft.com/office/drawing/2014/main" id="{01E8D4A3-58FC-4B75-2C31-93491A6D1C11}"/>
                </a:ext>
              </a:extLst>
            </p:cNvPr>
            <p:cNvSpPr txBox="1"/>
            <p:nvPr/>
          </p:nvSpPr>
          <p:spPr>
            <a:xfrm>
              <a:off x="6302635" y="1070361"/>
              <a:ext cx="5616800" cy="815514"/>
            </a:xfrm>
            <a:prstGeom prst="rect">
              <a:avLst/>
            </a:prstGeom>
            <a:noFill/>
          </p:spPr>
          <p:txBody>
            <a:bodyPr wrap="square" rtlCol="0">
              <a:spAutoFit/>
            </a:bodyPr>
            <a:lstStyle/>
            <a:p>
              <a:pPr algn="ctr" defTabSz="609630"/>
              <a:r>
                <a:rPr lang="en-US" sz="2800" b="1" dirty="0" err="1">
                  <a:latin typeface="UTM Avo" panose="02040603050506020204" pitchFamily="18"/>
                  <a:cs typeface="Arial" panose="020B0604020202020204" pitchFamily="34" charset="0"/>
                </a:rPr>
                <a:t>Tình</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huống</a:t>
              </a:r>
              <a:r>
                <a:rPr lang="en-US" sz="2800" b="1" dirty="0">
                  <a:latin typeface="UTM Avo" panose="02040603050506020204" pitchFamily="18"/>
                  <a:cs typeface="Arial" panose="020B0604020202020204" pitchFamily="34" charset="0"/>
                </a:rPr>
                <a:t> 2</a:t>
              </a:r>
            </a:p>
          </p:txBody>
        </p:sp>
      </p:grpSp>
      <p:sp>
        <p:nvSpPr>
          <p:cNvPr id="32" name="Freeform 22">
            <a:extLst>
              <a:ext uri="{FF2B5EF4-FFF2-40B4-BE49-F238E27FC236}">
                <a16:creationId xmlns:a16="http://schemas.microsoft.com/office/drawing/2014/main" id="{539C12CF-F32B-7BB1-CC2B-562DB5B3A140}"/>
              </a:ext>
            </a:extLst>
          </p:cNvPr>
          <p:cNvSpPr/>
          <p:nvPr/>
        </p:nvSpPr>
        <p:spPr>
          <a:xfrm>
            <a:off x="783713" y="4299004"/>
            <a:ext cx="2236857" cy="2558996"/>
          </a:xfrm>
          <a:custGeom>
            <a:avLst/>
            <a:gdLst/>
            <a:ahLst/>
            <a:cxnLst/>
            <a:rect l="l" t="t" r="r" b="b"/>
            <a:pathLst>
              <a:path w="2633431" h="3101471">
                <a:moveTo>
                  <a:pt x="0" y="0"/>
                </a:moveTo>
                <a:lnTo>
                  <a:pt x="2633431" y="0"/>
                </a:lnTo>
                <a:lnTo>
                  <a:pt x="2633431" y="3101471"/>
                </a:lnTo>
                <a:lnTo>
                  <a:pt x="0" y="310147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sp>
        <p:nvSpPr>
          <p:cNvPr id="33" name="TextBox 11">
            <a:extLst>
              <a:ext uri="{FF2B5EF4-FFF2-40B4-BE49-F238E27FC236}">
                <a16:creationId xmlns:a16="http://schemas.microsoft.com/office/drawing/2014/main" id="{BC6FB78B-BFAF-A813-3F21-404460EF6974}"/>
              </a:ext>
            </a:extLst>
          </p:cNvPr>
          <p:cNvSpPr txBox="1"/>
          <p:nvPr/>
        </p:nvSpPr>
        <p:spPr>
          <a:xfrm>
            <a:off x="4213447" y="1964829"/>
            <a:ext cx="7124396" cy="4575548"/>
          </a:xfrm>
          <a:prstGeom prst="rect">
            <a:avLst/>
          </a:prstGeom>
        </p:spPr>
        <p:txBody>
          <a:bodyPr wrap="square" lIns="0" tIns="0" rIns="0" bIns="0" rtlCol="0" anchor="t">
            <a:spAutoFit/>
          </a:bodyPr>
          <a:lstStyle/>
          <a:p>
            <a:pPr algn="just">
              <a:lnSpc>
                <a:spcPct val="150000"/>
              </a:lnSpc>
              <a:spcBef>
                <a:spcPts val="600"/>
              </a:spcBef>
            </a:pPr>
            <a:r>
              <a:rPr lang="vi-VN" sz="2200" dirty="0">
                <a:latin typeface="UTM Avo" panose="02040603050506020204" pitchFamily="18"/>
                <a:cs typeface="Arial" panose="020B0604020202020204" pitchFamily="34" charset="0"/>
              </a:rPr>
              <a:t>Lớp 4C có thêm một học sinh mới từ tỉnh khác chuyển về. Bạn tên là Mây, người bé nhỏ, nói tiếng địa phương nghe rất lạ và quần áo bạn mặc không giống với các bạn trong lớp. Vì vậy, Mây thường bị một số bạn nam trong lớp trêu chọc, nhại giọng nói và xì xào, bình phẩm về trang phục,... Điều này khiến Mây rất buồn và mặc cảm.</a:t>
            </a:r>
          </a:p>
          <a:p>
            <a:pPr marL="381019" indent="-381019" algn="just">
              <a:lnSpc>
                <a:spcPct val="150000"/>
              </a:lnSpc>
              <a:spcBef>
                <a:spcPts val="600"/>
              </a:spcBef>
              <a:buFont typeface="Wingdings" panose="05000000000000000000" pitchFamily="2" charset="2"/>
              <a:buChar char="Ø"/>
            </a:pPr>
            <a:r>
              <a:rPr lang="vi-VN" sz="2200" i="1" dirty="0">
                <a:latin typeface="UTM Avo" panose="02040603050506020204" pitchFamily="18"/>
                <a:cs typeface="Arial" panose="020B0604020202020204" pitchFamily="34" charset="0"/>
              </a:rPr>
              <a:t>Hãy nêu ý kiến của em để giúp bạn Mây vượt qua khó khăn, tiếp tục đến lớp.</a:t>
            </a:r>
          </a:p>
        </p:txBody>
      </p:sp>
    </p:spTree>
    <p:extLst>
      <p:ext uri="{BB962C8B-B14F-4D97-AF65-F5344CB8AC3E}">
        <p14:creationId xmlns:p14="http://schemas.microsoft.com/office/powerpoint/2010/main" val="229640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2BC8893-49E0-85B5-EC5C-8C4AC2CC0444}"/>
              </a:ext>
            </a:extLst>
          </p:cNvPr>
          <p:cNvGrpSpPr/>
          <p:nvPr/>
        </p:nvGrpSpPr>
        <p:grpSpPr>
          <a:xfrm>
            <a:off x="-1784463" y="1593299"/>
            <a:ext cx="8575014" cy="737189"/>
            <a:chOff x="-2639554" y="259061"/>
            <a:chExt cx="12862521" cy="1105784"/>
          </a:xfrm>
        </p:grpSpPr>
        <p:sp>
          <p:nvSpPr>
            <p:cNvPr id="4" name="Freeform 19">
              <a:extLst>
                <a:ext uri="{FF2B5EF4-FFF2-40B4-BE49-F238E27FC236}">
                  <a16:creationId xmlns:a16="http://schemas.microsoft.com/office/drawing/2014/main" id="{5EACE60A-0CCE-FDD2-7B25-FBFB1454AA3E}"/>
                </a:ext>
              </a:extLst>
            </p:cNvPr>
            <p:cNvSpPr/>
            <p:nvPr/>
          </p:nvSpPr>
          <p:spPr>
            <a:xfrm>
              <a:off x="-2639554" y="259061"/>
              <a:ext cx="11820694" cy="1105784"/>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sz="80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6EED3D7-AE96-A9B5-E719-EBD707AAD778}"/>
                </a:ext>
              </a:extLst>
            </p:cNvPr>
            <p:cNvSpPr txBox="1"/>
            <p:nvPr/>
          </p:nvSpPr>
          <p:spPr>
            <a:xfrm>
              <a:off x="-1892833" y="460540"/>
              <a:ext cx="12115800" cy="784830"/>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XỬ LÍ TÌNH HUỐNG</a:t>
              </a:r>
            </a:p>
          </p:txBody>
        </p:sp>
      </p:grpSp>
      <p:grpSp>
        <p:nvGrpSpPr>
          <p:cNvPr id="6" name="Group 5">
            <a:extLst>
              <a:ext uri="{FF2B5EF4-FFF2-40B4-BE49-F238E27FC236}">
                <a16:creationId xmlns:a16="http://schemas.microsoft.com/office/drawing/2014/main" id="{901E078E-7FA6-750A-9070-128661CC23E3}"/>
              </a:ext>
            </a:extLst>
          </p:cNvPr>
          <p:cNvGrpSpPr/>
          <p:nvPr/>
        </p:nvGrpSpPr>
        <p:grpSpPr>
          <a:xfrm>
            <a:off x="698140" y="2276829"/>
            <a:ext cx="6532291" cy="4341684"/>
            <a:chOff x="1114619" y="1766440"/>
            <a:chExt cx="9851222" cy="6512526"/>
          </a:xfrm>
        </p:grpSpPr>
        <p:grpSp>
          <p:nvGrpSpPr>
            <p:cNvPr id="7" name="Group 6">
              <a:extLst>
                <a:ext uri="{FF2B5EF4-FFF2-40B4-BE49-F238E27FC236}">
                  <a16:creationId xmlns:a16="http://schemas.microsoft.com/office/drawing/2014/main" id="{227F801F-E160-DF8E-8128-BAAB58B5CB2E}"/>
                </a:ext>
              </a:extLst>
            </p:cNvPr>
            <p:cNvGrpSpPr/>
            <p:nvPr/>
          </p:nvGrpSpPr>
          <p:grpSpPr>
            <a:xfrm>
              <a:off x="1114619" y="1910325"/>
              <a:ext cx="9670804" cy="6368641"/>
              <a:chOff x="-49539" y="-47625"/>
              <a:chExt cx="2655389" cy="1677338"/>
            </a:xfrm>
          </p:grpSpPr>
          <p:sp>
            <p:nvSpPr>
              <p:cNvPr id="9" name="Freeform 4">
                <a:extLst>
                  <a:ext uri="{FF2B5EF4-FFF2-40B4-BE49-F238E27FC236}">
                    <a16:creationId xmlns:a16="http://schemas.microsoft.com/office/drawing/2014/main" id="{6AA99BF3-0009-2408-4B97-12C8450AC0B5}"/>
                  </a:ext>
                </a:extLst>
              </p:cNvPr>
              <p:cNvSpPr/>
              <p:nvPr/>
            </p:nvSpPr>
            <p:spPr>
              <a:xfrm>
                <a:off x="-49539" y="-14526"/>
                <a:ext cx="2655389" cy="1644239"/>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sz="800">
                  <a:latin typeface="Arial" panose="020B0604020202020204" pitchFamily="34" charset="0"/>
                  <a:cs typeface="Arial" panose="020B0604020202020204" pitchFamily="34" charset="0"/>
                </a:endParaRPr>
              </a:p>
            </p:txBody>
          </p:sp>
          <p:sp>
            <p:nvSpPr>
              <p:cNvPr id="10" name="TextBox 5">
                <a:extLst>
                  <a:ext uri="{FF2B5EF4-FFF2-40B4-BE49-F238E27FC236}">
                    <a16:creationId xmlns:a16="http://schemas.microsoft.com/office/drawing/2014/main" id="{314D99D8-2323-CC85-175E-A2490F4A33AA}"/>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Arial" panose="020B0604020202020204" pitchFamily="34" charset="0"/>
                  <a:cs typeface="Arial" panose="020B0604020202020204" pitchFamily="34" charset="0"/>
                </a:endParaRPr>
              </a:p>
            </p:txBody>
          </p:sp>
        </p:grpSp>
        <p:pic>
          <p:nvPicPr>
            <p:cNvPr id="8" name="Picture 13">
              <a:extLst>
                <a:ext uri="{FF2B5EF4-FFF2-40B4-BE49-F238E27FC236}">
                  <a16:creationId xmlns:a16="http://schemas.microsoft.com/office/drawing/2014/main" id="{89DC8EAF-6318-B21E-6106-7C274F3157C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058100" y="1766440"/>
              <a:ext cx="907741" cy="891854"/>
            </a:xfrm>
            <a:prstGeom prst="rect">
              <a:avLst/>
            </a:prstGeom>
          </p:spPr>
        </p:pic>
      </p:grpSp>
      <p:sp>
        <p:nvSpPr>
          <p:cNvPr id="11" name="TextBox 10">
            <a:extLst>
              <a:ext uri="{FF2B5EF4-FFF2-40B4-BE49-F238E27FC236}">
                <a16:creationId xmlns:a16="http://schemas.microsoft.com/office/drawing/2014/main" id="{F3682E9E-68DE-7391-F228-12B97A80C503}"/>
              </a:ext>
            </a:extLst>
          </p:cNvPr>
          <p:cNvSpPr txBox="1"/>
          <p:nvPr/>
        </p:nvSpPr>
        <p:spPr>
          <a:xfrm>
            <a:off x="882117" y="2897389"/>
            <a:ext cx="6044702" cy="3337837"/>
          </a:xfrm>
          <a:prstGeom prst="rect">
            <a:avLst/>
          </a:prstGeom>
          <a:noFill/>
        </p:spPr>
        <p:txBody>
          <a:bodyPr wrap="square">
            <a:spAutoFit/>
          </a:bodyPr>
          <a:lstStyle/>
          <a:p>
            <a:pPr marL="381019" indent="-381019" algn="just">
              <a:lnSpc>
                <a:spcPct val="150000"/>
              </a:lnSpc>
              <a:buFont typeface="Wingdings" panose="05000000000000000000" pitchFamily="2" charset="2"/>
              <a:buChar char="Ø"/>
            </a:pPr>
            <a:r>
              <a:rPr lang="vi-VN" sz="2400" b="1" dirty="0">
                <a:latin typeface="UTM Avo" panose="02040603050506020204" pitchFamily="18"/>
                <a:ea typeface="Calibri" panose="020F0502020204030204" pitchFamily="34" charset="0"/>
                <a:cs typeface="Arial" panose="020B0604020202020204" pitchFamily="34" charset="0"/>
              </a:rPr>
              <a:t>Những việc trong khả năng có thể giúp </a:t>
            </a:r>
            <a:r>
              <a:rPr lang="en-US" sz="2400" b="1" dirty="0">
                <a:latin typeface="UTM Avo" panose="02040603050506020204" pitchFamily="18"/>
                <a:ea typeface="Calibri" panose="020F0502020204030204" pitchFamily="34" charset="0"/>
                <a:cs typeface="Arial" panose="020B0604020202020204" pitchFamily="34" charset="0"/>
              </a:rPr>
              <a:t>H</a:t>
            </a:r>
            <a:r>
              <a:rPr lang="vi-VN" sz="2400" b="1" dirty="0">
                <a:latin typeface="UTM Avo" panose="02040603050506020204" pitchFamily="18"/>
                <a:ea typeface="Calibri" panose="020F0502020204030204" pitchFamily="34" charset="0"/>
                <a:cs typeface="Arial" panose="020B0604020202020204" pitchFamily="34" charset="0"/>
              </a:rPr>
              <a:t>ưng bao gồm: </a:t>
            </a:r>
            <a:endParaRPr lang="en-US" sz="2400" b="1" dirty="0">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
            </a:pPr>
            <a:r>
              <a:rPr lang="vi-VN" sz="2400" dirty="0">
                <a:latin typeface="UTM Avo" panose="02040603050506020204" pitchFamily="18"/>
                <a:ea typeface="Calibri" panose="020F0502020204030204" pitchFamily="34" charset="0"/>
                <a:cs typeface="Arial" panose="020B0604020202020204" pitchFamily="34" charset="0"/>
              </a:rPr>
              <a:t>Động viên </a:t>
            </a:r>
            <a:r>
              <a:rPr lang="en-US" sz="2400" dirty="0">
                <a:latin typeface="UTM Avo" panose="02040603050506020204" pitchFamily="18"/>
                <a:ea typeface="Calibri" panose="020F0502020204030204" pitchFamily="34" charset="0"/>
                <a:cs typeface="Arial" panose="020B0604020202020204" pitchFamily="34" charset="0"/>
              </a:rPr>
              <a:t>H</a:t>
            </a:r>
            <a:r>
              <a:rPr lang="vi-VN" sz="2400" dirty="0">
                <a:latin typeface="UTM Avo" panose="02040603050506020204" pitchFamily="18"/>
                <a:ea typeface="Calibri" panose="020F0502020204030204" pitchFamily="34" charset="0"/>
                <a:cs typeface="Arial" panose="020B0604020202020204" pitchFamily="34" charset="0"/>
              </a:rPr>
              <a:t>ưng vượt qua khó khăn</a:t>
            </a:r>
            <a:r>
              <a:rPr lang="en-US" sz="2400" dirty="0">
                <a:latin typeface="UTM Avo" panose="02040603050506020204" pitchFamily="18"/>
                <a:ea typeface="Calibri" panose="020F0502020204030204" pitchFamily="34" charset="0"/>
                <a:cs typeface="Arial" panose="020B0604020202020204" pitchFamily="34" charset="0"/>
              </a:rPr>
              <a:t>.</a:t>
            </a:r>
          </a:p>
          <a:p>
            <a:pPr marL="381019" indent="-381019" algn="just">
              <a:lnSpc>
                <a:spcPct val="150000"/>
              </a:lnSpc>
              <a:buFont typeface="Wingdings" panose="05000000000000000000" pitchFamily="2" charset="2"/>
              <a:buChar char="§"/>
            </a:pPr>
            <a:r>
              <a:rPr lang="vi-VN" sz="2400" dirty="0">
                <a:latin typeface="UTM Avo" panose="02040603050506020204" pitchFamily="18"/>
                <a:ea typeface="Calibri" panose="020F0502020204030204" pitchFamily="34" charset="0"/>
                <a:cs typeface="Arial" panose="020B0604020202020204" pitchFamily="34" charset="0"/>
              </a:rPr>
              <a:t>Đến thăm gia đình </a:t>
            </a:r>
            <a:r>
              <a:rPr lang="en-US" sz="2400" dirty="0">
                <a:latin typeface="UTM Avo" panose="02040603050506020204" pitchFamily="18"/>
                <a:ea typeface="Calibri" panose="020F0502020204030204" pitchFamily="34" charset="0"/>
                <a:cs typeface="Arial" panose="020B0604020202020204" pitchFamily="34" charset="0"/>
              </a:rPr>
              <a:t>H</a:t>
            </a:r>
            <a:r>
              <a:rPr lang="vi-VN" sz="2400" dirty="0">
                <a:latin typeface="UTM Avo" panose="02040603050506020204" pitchFamily="18"/>
                <a:ea typeface="Calibri" panose="020F0502020204030204" pitchFamily="34" charset="0"/>
                <a:cs typeface="Arial" panose="020B0604020202020204" pitchFamily="34" charset="0"/>
              </a:rPr>
              <a:t>ưng</a:t>
            </a:r>
            <a:r>
              <a:rPr lang="en-US" sz="2400" dirty="0">
                <a:latin typeface="UTM Avo" panose="02040603050506020204" pitchFamily="18"/>
                <a:ea typeface="Calibri" panose="020F0502020204030204" pitchFamily="34" charset="0"/>
                <a:cs typeface="Arial" panose="020B0604020202020204" pitchFamily="34" charset="0"/>
              </a:rPr>
              <a:t>.</a:t>
            </a:r>
          </a:p>
          <a:p>
            <a:pPr marL="381019" indent="-381019" algn="just">
              <a:lnSpc>
                <a:spcPct val="150000"/>
              </a:lnSpc>
              <a:buFont typeface="Wingdings" panose="05000000000000000000" pitchFamily="2" charset="2"/>
              <a:buChar char="§"/>
            </a:pPr>
            <a:r>
              <a:rPr lang="vi-VN" sz="2400" dirty="0">
                <a:latin typeface="UTM Avo" panose="02040603050506020204" pitchFamily="18"/>
                <a:ea typeface="Calibri" panose="020F0502020204030204" pitchFamily="34" charset="0"/>
                <a:cs typeface="Arial" panose="020B0604020202020204" pitchFamily="34" charset="0"/>
              </a:rPr>
              <a:t>Chia sẻ về kinh tế với gia đình </a:t>
            </a:r>
            <a:r>
              <a:rPr lang="en-US" sz="2400" dirty="0">
                <a:latin typeface="UTM Avo" panose="02040603050506020204" pitchFamily="18"/>
                <a:ea typeface="Calibri" panose="020F0502020204030204" pitchFamily="34" charset="0"/>
                <a:cs typeface="Arial" panose="020B0604020202020204" pitchFamily="34" charset="0"/>
              </a:rPr>
              <a:t>H</a:t>
            </a:r>
            <a:r>
              <a:rPr lang="vi-VN" sz="2400" dirty="0">
                <a:latin typeface="UTM Avo" panose="02040603050506020204" pitchFamily="18"/>
                <a:ea typeface="Calibri" panose="020F0502020204030204" pitchFamily="34" charset="0"/>
                <a:cs typeface="Arial" panose="020B0604020202020204" pitchFamily="34" charset="0"/>
              </a:rPr>
              <a:t>ưng tùy theo khả năng của bản thân.</a:t>
            </a:r>
          </a:p>
        </p:txBody>
      </p:sp>
      <p:sp>
        <p:nvSpPr>
          <p:cNvPr id="12" name="Freeform 18">
            <a:extLst>
              <a:ext uri="{FF2B5EF4-FFF2-40B4-BE49-F238E27FC236}">
                <a16:creationId xmlns:a16="http://schemas.microsoft.com/office/drawing/2014/main" id="{12835B47-4A64-DEB3-9B47-5D71A59EC428}"/>
              </a:ext>
            </a:extLst>
          </p:cNvPr>
          <p:cNvSpPr/>
          <p:nvPr/>
        </p:nvSpPr>
        <p:spPr>
          <a:xfrm rot="-1790328">
            <a:off x="444866" y="7347403"/>
            <a:ext cx="598285" cy="556121"/>
          </a:xfrm>
          <a:custGeom>
            <a:avLst/>
            <a:gdLst/>
            <a:ahLst/>
            <a:cxnLst/>
            <a:rect l="l" t="t" r="r" b="b"/>
            <a:pathLst>
              <a:path w="441438" h="448781">
                <a:moveTo>
                  <a:pt x="0" y="0"/>
                </a:moveTo>
                <a:lnTo>
                  <a:pt x="441438" y="0"/>
                </a:lnTo>
                <a:lnTo>
                  <a:pt x="441438" y="448781"/>
                </a:lnTo>
                <a:lnTo>
                  <a:pt x="0" y="4487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BE3CE902-A9D9-9D94-419B-0AA54914609D}"/>
              </a:ext>
            </a:extLst>
          </p:cNvPr>
          <p:cNvGrpSpPr/>
          <p:nvPr/>
        </p:nvGrpSpPr>
        <p:grpSpPr>
          <a:xfrm>
            <a:off x="7456858" y="1919378"/>
            <a:ext cx="4521200" cy="4699135"/>
            <a:chOff x="10936926" y="2495378"/>
            <a:chExt cx="6781800" cy="7048702"/>
          </a:xfrm>
        </p:grpSpPr>
        <p:grpSp>
          <p:nvGrpSpPr>
            <p:cNvPr id="14" name="Group 13">
              <a:extLst>
                <a:ext uri="{FF2B5EF4-FFF2-40B4-BE49-F238E27FC236}">
                  <a16:creationId xmlns:a16="http://schemas.microsoft.com/office/drawing/2014/main" id="{400474F5-346B-ECC4-33CC-4A09E00BCB33}"/>
                </a:ext>
              </a:extLst>
            </p:cNvPr>
            <p:cNvGrpSpPr/>
            <p:nvPr/>
          </p:nvGrpSpPr>
          <p:grpSpPr>
            <a:xfrm>
              <a:off x="10936926" y="2495378"/>
              <a:ext cx="6781800" cy="7048702"/>
              <a:chOff x="11384388" y="2547601"/>
              <a:chExt cx="6324600" cy="7048702"/>
            </a:xfrm>
          </p:grpSpPr>
          <p:sp>
            <p:nvSpPr>
              <p:cNvPr id="16" name="Freeform 7">
                <a:extLst>
                  <a:ext uri="{FF2B5EF4-FFF2-40B4-BE49-F238E27FC236}">
                    <a16:creationId xmlns:a16="http://schemas.microsoft.com/office/drawing/2014/main" id="{CE66932D-A758-8154-0780-9284A21A3184}"/>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sz="800">
                  <a:latin typeface="Arial" panose="020B060402020202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4C7897EB-F69B-D7DB-8675-CB57411A5B7B}"/>
                  </a:ext>
                </a:extLst>
              </p:cNvPr>
              <p:cNvGrpSpPr/>
              <p:nvPr/>
            </p:nvGrpSpPr>
            <p:grpSpPr>
              <a:xfrm>
                <a:off x="11832977" y="2984125"/>
                <a:ext cx="5427420" cy="1867726"/>
                <a:chOff x="1619666" y="3212058"/>
                <a:chExt cx="5427420" cy="1867726"/>
              </a:xfrm>
            </p:grpSpPr>
            <p:sp>
              <p:nvSpPr>
                <p:cNvPr id="18" name="Freeform 10">
                  <a:extLst>
                    <a:ext uri="{FF2B5EF4-FFF2-40B4-BE49-F238E27FC236}">
                      <a16:creationId xmlns:a16="http://schemas.microsoft.com/office/drawing/2014/main" id="{A649B91D-5EF3-83AB-7A85-992A030BBD8C}"/>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80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05467AEA-C5D9-E587-6F78-4D0F3A43B286}"/>
                    </a:ext>
                  </a:extLst>
                </p:cNvPr>
                <p:cNvSpPr txBox="1"/>
                <p:nvPr/>
              </p:nvSpPr>
              <p:spPr>
                <a:xfrm>
                  <a:off x="2277040" y="3789501"/>
                  <a:ext cx="4112672" cy="877162"/>
                </a:xfrm>
                <a:prstGeom prst="rect">
                  <a:avLst/>
                </a:prstGeom>
                <a:noFill/>
              </p:spPr>
              <p:txBody>
                <a:bodyPr wrap="square" rtlCol="0">
                  <a:spAutoFit/>
                </a:bodyPr>
                <a:lstStyle/>
                <a:p>
                  <a:pPr algn="ctr"/>
                  <a:r>
                    <a:rPr lang="en-US" sz="3200" b="1" dirty="0" err="1">
                      <a:latin typeface="UTM Avo" panose="02040603050506020204" pitchFamily="18"/>
                      <a:cs typeface="Arial" panose="020B0604020202020204" pitchFamily="34" charset="0"/>
                    </a:rPr>
                    <a:t>Tình</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huống</a:t>
                  </a:r>
                  <a:r>
                    <a:rPr lang="en-US" sz="3200" b="1" dirty="0">
                      <a:latin typeface="UTM Avo" panose="02040603050506020204" pitchFamily="18"/>
                      <a:cs typeface="Arial" panose="020B0604020202020204" pitchFamily="34" charset="0"/>
                    </a:rPr>
                    <a:t> 1</a:t>
                  </a:r>
                </a:p>
              </p:txBody>
            </p:sp>
          </p:grpSp>
        </p:grpSp>
        <p:pic>
          <p:nvPicPr>
            <p:cNvPr id="15" name="Picture 14" descr="A cartoon of a child sitting next to another child&#10;&#10;Description automatically generated">
              <a:extLst>
                <a:ext uri="{FF2B5EF4-FFF2-40B4-BE49-F238E27FC236}">
                  <a16:creationId xmlns:a16="http://schemas.microsoft.com/office/drawing/2014/main" id="{0A05BAC1-6718-6ABC-5DCC-719B8CF89B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22838" y="5072756"/>
              <a:ext cx="4023591" cy="4272473"/>
            </a:xfrm>
            <a:prstGeom prst="rect">
              <a:avLst/>
            </a:prstGeom>
          </p:spPr>
        </p:pic>
      </p:grpSp>
    </p:spTree>
    <p:extLst>
      <p:ext uri="{BB962C8B-B14F-4D97-AF65-F5344CB8AC3E}">
        <p14:creationId xmlns:p14="http://schemas.microsoft.com/office/powerpoint/2010/main" val="45444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wipe(left)">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left)">
                                      <p:cBhvr>
                                        <p:cTn id="25" dur="500"/>
                                        <p:tgtEl>
                                          <p:spTgt spid="11">
                                            <p:txEl>
                                              <p:pRg st="1" end="1"/>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left)">
                                      <p:cBhvr>
                                        <p:cTn id="29" dur="500"/>
                                        <p:tgtEl>
                                          <p:spTgt spid="11">
                                            <p:txEl>
                                              <p:pRg st="2" end="2"/>
                                            </p:txEl>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wipe(left)">
                                      <p:cBhvr>
                                        <p:cTn id="33"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AEA2F788-405A-5B40-DB18-793F1574C825}"/>
              </a:ext>
            </a:extLst>
          </p:cNvPr>
          <p:cNvGrpSpPr/>
          <p:nvPr/>
        </p:nvGrpSpPr>
        <p:grpSpPr>
          <a:xfrm>
            <a:off x="-1784463" y="1593299"/>
            <a:ext cx="8575014" cy="737189"/>
            <a:chOff x="-2639554" y="259061"/>
            <a:chExt cx="12862521" cy="1105784"/>
          </a:xfrm>
        </p:grpSpPr>
        <p:sp>
          <p:nvSpPr>
            <p:cNvPr id="22" name="Freeform 19">
              <a:extLst>
                <a:ext uri="{FF2B5EF4-FFF2-40B4-BE49-F238E27FC236}">
                  <a16:creationId xmlns:a16="http://schemas.microsoft.com/office/drawing/2014/main" id="{83B34A8D-1754-8191-3BE8-076E998C5FCD}"/>
                </a:ext>
              </a:extLst>
            </p:cNvPr>
            <p:cNvSpPr/>
            <p:nvPr/>
          </p:nvSpPr>
          <p:spPr>
            <a:xfrm>
              <a:off x="-2639554" y="259061"/>
              <a:ext cx="11820694" cy="1105784"/>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5">
                <a:lumMod val="75000"/>
              </a:schemeClr>
            </a:solidFill>
          </p:spPr>
          <p:txBody>
            <a:bodyPr/>
            <a:lstStyle/>
            <a:p>
              <a:endParaRPr lang="en-US" sz="800">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6630B086-0255-676B-D6A5-A34100244616}"/>
                </a:ext>
              </a:extLst>
            </p:cNvPr>
            <p:cNvSpPr txBox="1"/>
            <p:nvPr/>
          </p:nvSpPr>
          <p:spPr>
            <a:xfrm>
              <a:off x="-1892833" y="460540"/>
              <a:ext cx="12115800" cy="784830"/>
            </a:xfrm>
            <a:prstGeom prst="rect">
              <a:avLst/>
            </a:prstGeom>
            <a:noFill/>
          </p:spPr>
          <p:txBody>
            <a:bodyPr wrap="square" rtlCol="0">
              <a:spAutoFit/>
            </a:bodyPr>
            <a:lstStyle/>
            <a:p>
              <a:pPr algn="ctr"/>
              <a:r>
                <a:rPr lang="en-US" sz="2800" b="1" dirty="0">
                  <a:solidFill>
                    <a:schemeClr val="bg1"/>
                  </a:solidFill>
                  <a:latin typeface="UTM Avo" panose="02040603050506020204" pitchFamily="18"/>
                  <a:cs typeface="Arial" panose="020B0604020202020204" pitchFamily="34" charset="0"/>
                </a:rPr>
                <a:t>GỢI </a:t>
              </a:r>
              <a:r>
                <a:rPr lang="en-US" sz="2800" b="1" dirty="0" err="1">
                  <a:solidFill>
                    <a:schemeClr val="bg1"/>
                  </a:solidFill>
                  <a:latin typeface="UTM Avo" panose="02040603050506020204" pitchFamily="18"/>
                  <a:cs typeface="Arial" panose="020B0604020202020204" pitchFamily="34" charset="0"/>
                </a:rPr>
                <a:t>Ý</a:t>
              </a:r>
              <a:r>
                <a:rPr lang="en-US" sz="2800" b="1" dirty="0">
                  <a:solidFill>
                    <a:schemeClr val="bg1"/>
                  </a:solidFill>
                  <a:latin typeface="UTM Avo" panose="02040603050506020204" pitchFamily="18"/>
                  <a:cs typeface="Arial" panose="020B0604020202020204" pitchFamily="34" charset="0"/>
                </a:rPr>
                <a:t> XỬ LÍ TÌNH HUỐNG</a:t>
              </a:r>
            </a:p>
          </p:txBody>
        </p:sp>
      </p:grpSp>
      <p:grpSp>
        <p:nvGrpSpPr>
          <p:cNvPr id="24" name="Group 23">
            <a:extLst>
              <a:ext uri="{FF2B5EF4-FFF2-40B4-BE49-F238E27FC236}">
                <a16:creationId xmlns:a16="http://schemas.microsoft.com/office/drawing/2014/main" id="{5BD50F32-6F88-6FCB-8E8B-D6F28BBCBCE0}"/>
              </a:ext>
            </a:extLst>
          </p:cNvPr>
          <p:cNvGrpSpPr/>
          <p:nvPr/>
        </p:nvGrpSpPr>
        <p:grpSpPr>
          <a:xfrm>
            <a:off x="698140" y="2143686"/>
            <a:ext cx="6572997" cy="4474827"/>
            <a:chOff x="1114619" y="1566725"/>
            <a:chExt cx="9912610" cy="6712241"/>
          </a:xfrm>
        </p:grpSpPr>
        <p:grpSp>
          <p:nvGrpSpPr>
            <p:cNvPr id="25" name="Group 24">
              <a:extLst>
                <a:ext uri="{FF2B5EF4-FFF2-40B4-BE49-F238E27FC236}">
                  <a16:creationId xmlns:a16="http://schemas.microsoft.com/office/drawing/2014/main" id="{D3DB3301-E4BB-6D3B-6E6D-93D5A92D9401}"/>
                </a:ext>
              </a:extLst>
            </p:cNvPr>
            <p:cNvGrpSpPr/>
            <p:nvPr/>
          </p:nvGrpSpPr>
          <p:grpSpPr>
            <a:xfrm>
              <a:off x="1114619" y="1910325"/>
              <a:ext cx="9670804" cy="6368641"/>
              <a:chOff x="-49539" y="-47625"/>
              <a:chExt cx="2655389" cy="1677338"/>
            </a:xfrm>
          </p:grpSpPr>
          <p:sp>
            <p:nvSpPr>
              <p:cNvPr id="27" name="Freeform 4">
                <a:extLst>
                  <a:ext uri="{FF2B5EF4-FFF2-40B4-BE49-F238E27FC236}">
                    <a16:creationId xmlns:a16="http://schemas.microsoft.com/office/drawing/2014/main" id="{835EFC84-C641-1B8C-A59D-5F32E3704248}"/>
                  </a:ext>
                </a:extLst>
              </p:cNvPr>
              <p:cNvSpPr/>
              <p:nvPr/>
            </p:nvSpPr>
            <p:spPr>
              <a:xfrm>
                <a:off x="-49539" y="-14526"/>
                <a:ext cx="2655389" cy="1644239"/>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chemeClr val="accent5">
                  <a:lumMod val="20000"/>
                  <a:lumOff val="80000"/>
                </a:schemeClr>
              </a:solidFill>
            </p:spPr>
            <p:txBody>
              <a:bodyPr/>
              <a:lstStyle/>
              <a:p>
                <a:endParaRPr lang="en-US" sz="800">
                  <a:latin typeface="Arial" panose="020B0604020202020204" pitchFamily="34" charset="0"/>
                  <a:cs typeface="Arial" panose="020B0604020202020204" pitchFamily="34" charset="0"/>
                </a:endParaRPr>
              </a:p>
            </p:txBody>
          </p:sp>
          <p:sp>
            <p:nvSpPr>
              <p:cNvPr id="28" name="TextBox 5">
                <a:extLst>
                  <a:ext uri="{FF2B5EF4-FFF2-40B4-BE49-F238E27FC236}">
                    <a16:creationId xmlns:a16="http://schemas.microsoft.com/office/drawing/2014/main" id="{A388076A-6481-B8D0-78B8-A2D8BAFCB619}"/>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Arial" panose="020B0604020202020204" pitchFamily="34" charset="0"/>
                  <a:cs typeface="Arial" panose="020B0604020202020204" pitchFamily="34" charset="0"/>
                </a:endParaRPr>
              </a:p>
            </p:txBody>
          </p:sp>
        </p:grpSp>
        <p:pic>
          <p:nvPicPr>
            <p:cNvPr id="26" name="Picture 13">
              <a:extLst>
                <a:ext uri="{FF2B5EF4-FFF2-40B4-BE49-F238E27FC236}">
                  <a16:creationId xmlns:a16="http://schemas.microsoft.com/office/drawing/2014/main" id="{592AAA93-C00F-995C-A183-0A1623B3581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119488" y="1566725"/>
              <a:ext cx="907741" cy="891854"/>
            </a:xfrm>
            <a:prstGeom prst="rect">
              <a:avLst/>
            </a:prstGeom>
          </p:spPr>
        </p:pic>
      </p:grpSp>
      <p:sp>
        <p:nvSpPr>
          <p:cNvPr id="29" name="TextBox 28">
            <a:extLst>
              <a:ext uri="{FF2B5EF4-FFF2-40B4-BE49-F238E27FC236}">
                <a16:creationId xmlns:a16="http://schemas.microsoft.com/office/drawing/2014/main" id="{827C82DB-1135-7B04-94CF-97F54686C575}"/>
              </a:ext>
            </a:extLst>
          </p:cNvPr>
          <p:cNvSpPr txBox="1"/>
          <p:nvPr/>
        </p:nvSpPr>
        <p:spPr>
          <a:xfrm>
            <a:off x="817775" y="2535472"/>
            <a:ext cx="6044702" cy="4083041"/>
          </a:xfrm>
          <a:prstGeom prst="rect">
            <a:avLst/>
          </a:prstGeom>
          <a:noFill/>
        </p:spPr>
        <p:txBody>
          <a:bodyPr wrap="square">
            <a:spAutoFit/>
          </a:bodyPr>
          <a:lstStyle/>
          <a:p>
            <a:pPr marL="381019" indent="-381019" algn="just">
              <a:lnSpc>
                <a:spcPct val="150000"/>
              </a:lnSpc>
              <a:buFont typeface="Wingdings" panose="05000000000000000000" pitchFamily="2" charset="2"/>
              <a:buChar char="Ø"/>
            </a:pPr>
            <a:r>
              <a:rPr lang="vi-VN" sz="2200" b="1" dirty="0">
                <a:latin typeface="UTM Avo" panose="02040603050506020204" pitchFamily="18"/>
                <a:ea typeface="Calibri" panose="020F0502020204030204" pitchFamily="34" charset="0"/>
                <a:cs typeface="Arial" panose="020B0604020202020204" pitchFamily="34" charset="0"/>
              </a:rPr>
              <a:t>Những việc trong khả năng có thể giúp Mây vượt qua khó khăn, tiếp tục đến lớp bao gồm: </a:t>
            </a:r>
            <a:endParaRPr lang="en-US" sz="2200" b="1" dirty="0">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
            </a:pPr>
            <a:r>
              <a:rPr lang="en-US" sz="2200" dirty="0" err="1">
                <a:latin typeface="UTM Avo" panose="02040603050506020204" pitchFamily="18"/>
                <a:ea typeface="Calibri" panose="020F0502020204030204" pitchFamily="34" charset="0"/>
                <a:cs typeface="Arial" panose="020B0604020202020204" pitchFamily="34" charset="0"/>
              </a:rPr>
              <a:t>Đ</a:t>
            </a:r>
            <a:r>
              <a:rPr lang="vi-VN" sz="2200" dirty="0">
                <a:latin typeface="UTM Avo" panose="02040603050506020204" pitchFamily="18"/>
                <a:ea typeface="Calibri" panose="020F0502020204030204" pitchFamily="34" charset="0"/>
                <a:cs typeface="Arial" panose="020B0604020202020204" pitchFamily="34" charset="0"/>
              </a:rPr>
              <a:t>ộng viên Mây vượt qua khó khăn</a:t>
            </a:r>
            <a:r>
              <a:rPr lang="en-US" sz="2200" dirty="0">
                <a:latin typeface="UTM Avo" panose="02040603050506020204" pitchFamily="18"/>
                <a:ea typeface="Calibri" panose="020F0502020204030204" pitchFamily="34" charset="0"/>
                <a:cs typeface="Arial" panose="020B0604020202020204" pitchFamily="34" charset="0"/>
              </a:rPr>
              <a:t>.</a:t>
            </a:r>
          </a:p>
          <a:p>
            <a:pPr marL="381019" indent="-381019" algn="just">
              <a:lnSpc>
                <a:spcPct val="150000"/>
              </a:lnSpc>
              <a:buFont typeface="Wingdings" panose="05000000000000000000" pitchFamily="2" charset="2"/>
              <a:buChar char="§"/>
            </a:pPr>
            <a:r>
              <a:rPr lang="en-US" sz="2200" dirty="0">
                <a:latin typeface="UTM Avo" panose="02040603050506020204" pitchFamily="18"/>
                <a:ea typeface="Calibri" panose="020F0502020204030204" pitchFamily="34" charset="0"/>
                <a:cs typeface="Arial" panose="020B0604020202020204" pitchFamily="34" charset="0"/>
              </a:rPr>
              <a:t>P</a:t>
            </a:r>
            <a:r>
              <a:rPr lang="vi-VN" sz="2200" dirty="0">
                <a:latin typeface="UTM Avo" panose="02040603050506020204" pitchFamily="18"/>
                <a:ea typeface="Calibri" panose="020F0502020204030204" pitchFamily="34" charset="0"/>
                <a:cs typeface="Arial" panose="020B0604020202020204" pitchFamily="34" charset="0"/>
              </a:rPr>
              <a:t>hân tích để các bạn trêu chọc Mây hiểu về hoàn cảnh của Mây</a:t>
            </a:r>
            <a:r>
              <a:rPr lang="en-US" sz="2200" dirty="0">
                <a:latin typeface="UTM Avo" panose="02040603050506020204" pitchFamily="18"/>
                <a:ea typeface="Calibri" panose="020F0502020204030204" pitchFamily="34" charset="0"/>
                <a:cs typeface="Arial" panose="020B0604020202020204" pitchFamily="34" charset="0"/>
              </a:rPr>
              <a:t>.</a:t>
            </a:r>
          </a:p>
          <a:p>
            <a:pPr marL="381019" indent="-381019" algn="just">
              <a:lnSpc>
                <a:spcPct val="150000"/>
              </a:lnSpc>
              <a:buFont typeface="Wingdings" panose="05000000000000000000" pitchFamily="2" charset="2"/>
              <a:buChar char="§"/>
            </a:pPr>
            <a:r>
              <a:rPr lang="en-US" sz="2200" dirty="0">
                <a:latin typeface="UTM Avo" panose="02040603050506020204" pitchFamily="18"/>
                <a:ea typeface="Calibri" panose="020F0502020204030204" pitchFamily="34" charset="0"/>
                <a:cs typeface="Arial" panose="020B0604020202020204" pitchFamily="34" charset="0"/>
              </a:rPr>
              <a:t>C</a:t>
            </a:r>
            <a:r>
              <a:rPr lang="vi-VN" sz="2200" dirty="0">
                <a:latin typeface="UTM Avo" panose="02040603050506020204" pitchFamily="18"/>
                <a:ea typeface="Calibri" panose="020F0502020204030204" pitchFamily="34" charset="0"/>
                <a:cs typeface="Arial" panose="020B0604020202020204" pitchFamily="34" charset="0"/>
              </a:rPr>
              <a:t>hơi cùng Mây, hỗ trợ Mây làm quen với môi trường mới,...</a:t>
            </a:r>
          </a:p>
        </p:txBody>
      </p:sp>
      <p:sp>
        <p:nvSpPr>
          <p:cNvPr id="30" name="Freeform 18">
            <a:extLst>
              <a:ext uri="{FF2B5EF4-FFF2-40B4-BE49-F238E27FC236}">
                <a16:creationId xmlns:a16="http://schemas.microsoft.com/office/drawing/2014/main" id="{FAE8D5DE-994A-4260-07CC-1F9F12AFECCE}"/>
              </a:ext>
            </a:extLst>
          </p:cNvPr>
          <p:cNvSpPr/>
          <p:nvPr/>
        </p:nvSpPr>
        <p:spPr>
          <a:xfrm rot="-1790328">
            <a:off x="444866" y="7347403"/>
            <a:ext cx="598285" cy="556121"/>
          </a:xfrm>
          <a:custGeom>
            <a:avLst/>
            <a:gdLst/>
            <a:ahLst/>
            <a:cxnLst/>
            <a:rect l="l" t="t" r="r" b="b"/>
            <a:pathLst>
              <a:path w="441438" h="448781">
                <a:moveTo>
                  <a:pt x="0" y="0"/>
                </a:moveTo>
                <a:lnTo>
                  <a:pt x="441438" y="0"/>
                </a:lnTo>
                <a:lnTo>
                  <a:pt x="441438" y="448781"/>
                </a:lnTo>
                <a:lnTo>
                  <a:pt x="0" y="44878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DCA22FBF-C6BA-FDB6-211E-3A98A8A0E703}"/>
              </a:ext>
            </a:extLst>
          </p:cNvPr>
          <p:cNvGrpSpPr/>
          <p:nvPr/>
        </p:nvGrpSpPr>
        <p:grpSpPr>
          <a:xfrm>
            <a:off x="7456858" y="1919378"/>
            <a:ext cx="4521200" cy="4699135"/>
            <a:chOff x="7456858" y="1919378"/>
            <a:chExt cx="4521200" cy="4699135"/>
          </a:xfrm>
        </p:grpSpPr>
        <p:grpSp>
          <p:nvGrpSpPr>
            <p:cNvPr id="32" name="Group 31">
              <a:extLst>
                <a:ext uri="{FF2B5EF4-FFF2-40B4-BE49-F238E27FC236}">
                  <a16:creationId xmlns:a16="http://schemas.microsoft.com/office/drawing/2014/main" id="{BD0BC39F-3575-7BBF-E190-AE7B45B048F6}"/>
                </a:ext>
              </a:extLst>
            </p:cNvPr>
            <p:cNvGrpSpPr/>
            <p:nvPr/>
          </p:nvGrpSpPr>
          <p:grpSpPr>
            <a:xfrm>
              <a:off x="7456858" y="1919378"/>
              <a:ext cx="4521200" cy="4699135"/>
              <a:chOff x="11384388" y="2547601"/>
              <a:chExt cx="6324600" cy="7048702"/>
            </a:xfrm>
          </p:grpSpPr>
          <p:sp>
            <p:nvSpPr>
              <p:cNvPr id="34" name="Freeform 7">
                <a:extLst>
                  <a:ext uri="{FF2B5EF4-FFF2-40B4-BE49-F238E27FC236}">
                    <a16:creationId xmlns:a16="http://schemas.microsoft.com/office/drawing/2014/main" id="{039D2858-8B7F-D814-0A62-1ADA4A4A7F69}"/>
                  </a:ext>
                </a:extLst>
              </p:cNvPr>
              <p:cNvSpPr/>
              <p:nvPr/>
            </p:nvSpPr>
            <p:spPr>
              <a:xfrm>
                <a:off x="11384388" y="2547601"/>
                <a:ext cx="6324600"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sz="800">
                  <a:latin typeface="Arial" panose="020B060402020202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id="{580509BF-1F67-2D5C-1CCC-66A1864F3856}"/>
                  </a:ext>
                </a:extLst>
              </p:cNvPr>
              <p:cNvGrpSpPr/>
              <p:nvPr/>
            </p:nvGrpSpPr>
            <p:grpSpPr>
              <a:xfrm>
                <a:off x="11832977" y="2984125"/>
                <a:ext cx="5427420" cy="1867726"/>
                <a:chOff x="1619666" y="3212058"/>
                <a:chExt cx="5427420" cy="1867726"/>
              </a:xfrm>
            </p:grpSpPr>
            <p:sp>
              <p:nvSpPr>
                <p:cNvPr id="36" name="Freeform 10">
                  <a:extLst>
                    <a:ext uri="{FF2B5EF4-FFF2-40B4-BE49-F238E27FC236}">
                      <a16:creationId xmlns:a16="http://schemas.microsoft.com/office/drawing/2014/main" id="{89F27F31-DAED-0E99-C177-072FE55F8510}"/>
                    </a:ext>
                  </a:extLst>
                </p:cNvPr>
                <p:cNvSpPr/>
                <p:nvPr/>
              </p:nvSpPr>
              <p:spPr>
                <a:xfrm>
                  <a:off x="1619666" y="3212058"/>
                  <a:ext cx="5427420" cy="1867726"/>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800">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FFFBBD21-FADE-9ED0-E09D-64134AC8FBE2}"/>
                    </a:ext>
                  </a:extLst>
                </p:cNvPr>
                <p:cNvSpPr txBox="1"/>
                <p:nvPr/>
              </p:nvSpPr>
              <p:spPr>
                <a:xfrm>
                  <a:off x="2277040" y="3789501"/>
                  <a:ext cx="4112672" cy="877162"/>
                </a:xfrm>
                <a:prstGeom prst="rect">
                  <a:avLst/>
                </a:prstGeom>
                <a:noFill/>
              </p:spPr>
              <p:txBody>
                <a:bodyPr wrap="square" rtlCol="0">
                  <a:spAutoFit/>
                </a:bodyPr>
                <a:lstStyle/>
                <a:p>
                  <a:pPr algn="ctr"/>
                  <a:r>
                    <a:rPr lang="en-US" sz="3200" b="1" dirty="0" err="1">
                      <a:latin typeface="UTM Avo" panose="02040603050506020204" pitchFamily="18"/>
                      <a:cs typeface="Arial" panose="020B0604020202020204" pitchFamily="34" charset="0"/>
                    </a:rPr>
                    <a:t>Tình</a:t>
                  </a:r>
                  <a:r>
                    <a:rPr lang="en-US" sz="3200" b="1" dirty="0">
                      <a:latin typeface="UTM Avo" panose="02040603050506020204" pitchFamily="18"/>
                      <a:cs typeface="Arial" panose="020B0604020202020204" pitchFamily="34" charset="0"/>
                    </a:rPr>
                    <a:t> </a:t>
                  </a:r>
                  <a:r>
                    <a:rPr lang="en-US" sz="3200" b="1" dirty="0" err="1">
                      <a:latin typeface="UTM Avo" panose="02040603050506020204" pitchFamily="18"/>
                      <a:cs typeface="Arial" panose="020B0604020202020204" pitchFamily="34" charset="0"/>
                    </a:rPr>
                    <a:t>huống</a:t>
                  </a:r>
                  <a:r>
                    <a:rPr lang="en-US" sz="3200" b="1" dirty="0">
                      <a:latin typeface="UTM Avo" panose="02040603050506020204" pitchFamily="18"/>
                      <a:cs typeface="Arial" panose="020B0604020202020204" pitchFamily="34" charset="0"/>
                    </a:rPr>
                    <a:t> 2</a:t>
                  </a:r>
                </a:p>
              </p:txBody>
            </p:sp>
          </p:grpSp>
        </p:grpSp>
        <p:pic>
          <p:nvPicPr>
            <p:cNvPr id="33" name="Picture 32" descr="A cartoon of two women&#10;&#10;Description automatically generated">
              <a:extLst>
                <a:ext uri="{FF2B5EF4-FFF2-40B4-BE49-F238E27FC236}">
                  <a16:creationId xmlns:a16="http://schemas.microsoft.com/office/drawing/2014/main" id="{D9039E08-BBA8-E0D6-BC25-FC45DF003E94}"/>
                </a:ext>
              </a:extLst>
            </p:cNvPr>
            <p:cNvPicPr>
              <a:picLocks noChangeAspect="1"/>
            </p:cNvPicPr>
            <p:nvPr/>
          </p:nvPicPr>
          <p:blipFill rotWithShape="1">
            <a:blip r:embed="rId7">
              <a:extLst>
                <a:ext uri="{28A0092B-C50C-407E-A947-70E740481C1C}">
                  <a14:useLocalDpi xmlns:a14="http://schemas.microsoft.com/office/drawing/2010/main" val="0"/>
                </a:ext>
              </a:extLst>
            </a:blip>
            <a:srcRect l="20126" t="12261" r="17492"/>
            <a:stretch/>
          </p:blipFill>
          <p:spPr>
            <a:xfrm>
              <a:off x="8424320" y="3644334"/>
              <a:ext cx="2763128" cy="2590892"/>
            </a:xfrm>
            <a:prstGeom prst="rect">
              <a:avLst/>
            </a:prstGeom>
          </p:spPr>
        </p:pic>
      </p:grpSp>
    </p:spTree>
    <p:extLst>
      <p:ext uri="{BB962C8B-B14F-4D97-AF65-F5344CB8AC3E}">
        <p14:creationId xmlns:p14="http://schemas.microsoft.com/office/powerpoint/2010/main" val="260644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wipe(left)">
                                      <p:cBhvr>
                                        <p:cTn id="15" dur="500"/>
                                        <p:tgtEl>
                                          <p:spTgt spid="29">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9">
                                            <p:txEl>
                                              <p:pRg st="1" end="1"/>
                                            </p:txEl>
                                          </p:spTgt>
                                        </p:tgtEl>
                                        <p:attrNameLst>
                                          <p:attrName>style.visibility</p:attrName>
                                        </p:attrNameLst>
                                      </p:cBhvr>
                                      <p:to>
                                        <p:strVal val="visible"/>
                                      </p:to>
                                    </p:set>
                                    <p:animEffect transition="in" filter="wipe(left)">
                                      <p:cBhvr>
                                        <p:cTn id="19" dur="500"/>
                                        <p:tgtEl>
                                          <p:spTgt spid="29">
                                            <p:txEl>
                                              <p:pRg st="1" end="1"/>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9">
                                            <p:txEl>
                                              <p:pRg st="2" end="2"/>
                                            </p:txEl>
                                          </p:spTgt>
                                        </p:tgtEl>
                                        <p:attrNameLst>
                                          <p:attrName>style.visibility</p:attrName>
                                        </p:attrNameLst>
                                      </p:cBhvr>
                                      <p:to>
                                        <p:strVal val="visible"/>
                                      </p:to>
                                    </p:set>
                                    <p:animEffect transition="in" filter="wipe(left)">
                                      <p:cBhvr>
                                        <p:cTn id="22" dur="500"/>
                                        <p:tgtEl>
                                          <p:spTgt spid="29">
                                            <p:txEl>
                                              <p:pRg st="2" end="2"/>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9">
                                            <p:txEl>
                                              <p:pRg st="3" end="3"/>
                                            </p:txEl>
                                          </p:spTgt>
                                        </p:tgtEl>
                                        <p:attrNameLst>
                                          <p:attrName>style.visibility</p:attrName>
                                        </p:attrNameLst>
                                      </p:cBhvr>
                                      <p:to>
                                        <p:strVal val="visible"/>
                                      </p:to>
                                    </p:set>
                                    <p:animEffect transition="in" filter="wipe(left)">
                                      <p:cBhvr>
                                        <p:cTn id="25"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1EF721-657E-4D05-90C7-1412304AA03F}"/>
              </a:ext>
            </a:extLst>
          </p:cNvPr>
          <p:cNvSpPr txBox="1"/>
          <p:nvPr/>
        </p:nvSpPr>
        <p:spPr>
          <a:xfrm>
            <a:off x="1154458" y="1431337"/>
            <a:ext cx="9880600" cy="1127232"/>
          </a:xfrm>
          <a:prstGeom prst="rect">
            <a:avLst/>
          </a:prstGeom>
          <a:noFill/>
        </p:spPr>
        <p:txBody>
          <a:bodyPr wrap="square">
            <a:spAutoFit/>
          </a:bodyPr>
          <a:lstStyle/>
          <a:p>
            <a:pPr algn="ctr">
              <a:lnSpc>
                <a:spcPct val="150000"/>
              </a:lnSpc>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4: Thuyết trình ngắn về sự sẵn sàng cảm thông, giúp đỡ người gặp khó khăn theo gợi ý</a:t>
            </a:r>
            <a:endParaRPr lang="en-US" sz="2400" dirty="0">
              <a:latin typeface="UTM Avo" panose="02040603050506020204" pitchFamily="18"/>
              <a:ea typeface="Calibri" panose="020F050202020403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09FF8B42-978C-DBA6-4FE7-14ED4EDA74D1}"/>
              </a:ext>
            </a:extLst>
          </p:cNvPr>
          <p:cNvGrpSpPr/>
          <p:nvPr/>
        </p:nvGrpSpPr>
        <p:grpSpPr>
          <a:xfrm>
            <a:off x="787400" y="3010921"/>
            <a:ext cx="6045200" cy="3256064"/>
            <a:chOff x="1143001" y="2164196"/>
            <a:chExt cx="9067800" cy="4884095"/>
          </a:xfrm>
        </p:grpSpPr>
        <p:sp>
          <p:nvSpPr>
            <p:cNvPr id="4" name="Freeform 5">
              <a:extLst>
                <a:ext uri="{FF2B5EF4-FFF2-40B4-BE49-F238E27FC236}">
                  <a16:creationId xmlns:a16="http://schemas.microsoft.com/office/drawing/2014/main" id="{E3A2A36B-284A-1DA4-CFB5-99AE3170FC56}"/>
                </a:ext>
              </a:extLst>
            </p:cNvPr>
            <p:cNvSpPr/>
            <p:nvPr/>
          </p:nvSpPr>
          <p:spPr>
            <a:xfrm>
              <a:off x="1143001" y="2781300"/>
              <a:ext cx="9067800" cy="4266991"/>
            </a:xfrm>
            <a:custGeom>
              <a:avLst/>
              <a:gdLst/>
              <a:ahLst/>
              <a:cxnLst/>
              <a:rect l="l" t="t" r="r" b="b"/>
              <a:pathLst>
                <a:path w="2140210" h="1631507">
                  <a:moveTo>
                    <a:pt x="48589" y="0"/>
                  </a:moveTo>
                  <a:lnTo>
                    <a:pt x="2091622" y="0"/>
                  </a:lnTo>
                  <a:cubicBezTo>
                    <a:pt x="2104508" y="0"/>
                    <a:pt x="2116867" y="5119"/>
                    <a:pt x="2125979" y="14231"/>
                  </a:cubicBezTo>
                  <a:cubicBezTo>
                    <a:pt x="2135091" y="23343"/>
                    <a:pt x="2140210" y="35702"/>
                    <a:pt x="2140210" y="48589"/>
                  </a:cubicBezTo>
                  <a:lnTo>
                    <a:pt x="2140210" y="1582918"/>
                  </a:lnTo>
                  <a:cubicBezTo>
                    <a:pt x="2140210" y="1595804"/>
                    <a:pt x="2135091" y="1608163"/>
                    <a:pt x="2125979" y="1617275"/>
                  </a:cubicBezTo>
                  <a:cubicBezTo>
                    <a:pt x="2116867" y="1626388"/>
                    <a:pt x="2104508" y="1631507"/>
                    <a:pt x="2091622" y="1631507"/>
                  </a:cubicBezTo>
                  <a:lnTo>
                    <a:pt x="48589" y="1631507"/>
                  </a:lnTo>
                  <a:cubicBezTo>
                    <a:pt x="35702" y="1631507"/>
                    <a:pt x="23343" y="1626388"/>
                    <a:pt x="14231" y="1617275"/>
                  </a:cubicBezTo>
                  <a:cubicBezTo>
                    <a:pt x="5119" y="1608163"/>
                    <a:pt x="0" y="1595804"/>
                    <a:pt x="0" y="1582918"/>
                  </a:cubicBezTo>
                  <a:lnTo>
                    <a:pt x="0" y="48589"/>
                  </a:lnTo>
                  <a:cubicBezTo>
                    <a:pt x="0" y="35702"/>
                    <a:pt x="5119" y="23343"/>
                    <a:pt x="14231" y="14231"/>
                  </a:cubicBezTo>
                  <a:cubicBezTo>
                    <a:pt x="23343" y="5119"/>
                    <a:pt x="35702" y="0"/>
                    <a:pt x="48589" y="0"/>
                  </a:cubicBezTo>
                  <a:close/>
                </a:path>
              </a:pathLst>
            </a:custGeom>
            <a:solidFill>
              <a:schemeClr val="accent4">
                <a:lumMod val="20000"/>
                <a:lumOff val="80000"/>
              </a:schemeClr>
            </a:solidFill>
          </p:spPr>
          <p:txBody>
            <a:bodyPr/>
            <a:lstStyle/>
            <a:p>
              <a:endParaRPr lang="en-US" sz="800">
                <a:latin typeface="UTM Avo" panose="02040603050506020204" pitchFamily="18"/>
              </a:endParaRPr>
            </a:p>
          </p:txBody>
        </p:sp>
        <p:grpSp>
          <p:nvGrpSpPr>
            <p:cNvPr id="5" name="Group 4">
              <a:extLst>
                <a:ext uri="{FF2B5EF4-FFF2-40B4-BE49-F238E27FC236}">
                  <a16:creationId xmlns:a16="http://schemas.microsoft.com/office/drawing/2014/main" id="{78828475-DCD0-50C4-556F-99AB91CB24F5}"/>
                </a:ext>
              </a:extLst>
            </p:cNvPr>
            <p:cNvGrpSpPr/>
            <p:nvPr/>
          </p:nvGrpSpPr>
          <p:grpSpPr>
            <a:xfrm>
              <a:off x="2034533" y="2164196"/>
              <a:ext cx="7276528" cy="1234207"/>
              <a:chOff x="5488010" y="665623"/>
              <a:chExt cx="7276528" cy="1234207"/>
            </a:xfrm>
          </p:grpSpPr>
          <p:pic>
            <p:nvPicPr>
              <p:cNvPr id="7" name="Picture 9">
                <a:extLst>
                  <a:ext uri="{FF2B5EF4-FFF2-40B4-BE49-F238E27FC236}">
                    <a16:creationId xmlns:a16="http://schemas.microsoft.com/office/drawing/2014/main" id="{20E93E0D-1972-B5E4-9218-3323C125490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41462" y="665623"/>
                <a:ext cx="6816052" cy="1234207"/>
              </a:xfrm>
              <a:prstGeom prst="rect">
                <a:avLst/>
              </a:prstGeom>
            </p:spPr>
          </p:pic>
          <p:sp>
            <p:nvSpPr>
              <p:cNvPr id="8" name="TextBox 7">
                <a:extLst>
                  <a:ext uri="{FF2B5EF4-FFF2-40B4-BE49-F238E27FC236}">
                    <a16:creationId xmlns:a16="http://schemas.microsoft.com/office/drawing/2014/main" id="{792DAA86-03FE-646C-13AF-6C93B2650439}"/>
                  </a:ext>
                </a:extLst>
              </p:cNvPr>
              <p:cNvSpPr txBox="1"/>
              <p:nvPr/>
            </p:nvSpPr>
            <p:spPr>
              <a:xfrm>
                <a:off x="5488010" y="839701"/>
                <a:ext cx="7276528" cy="784830"/>
              </a:xfrm>
              <a:prstGeom prst="rect">
                <a:avLst/>
              </a:prstGeom>
              <a:noFill/>
            </p:spPr>
            <p:txBody>
              <a:bodyPr wrap="square" rtlCol="0">
                <a:spAutoFit/>
              </a:bodyPr>
              <a:lstStyle/>
              <a:p>
                <a:pPr algn="ctr"/>
                <a:r>
                  <a:rPr lang="en-US" sz="2800" b="1" dirty="0" err="1">
                    <a:solidFill>
                      <a:schemeClr val="bg1"/>
                    </a:solidFill>
                    <a:latin typeface="UTM Avo" panose="02040603050506020204" pitchFamily="18"/>
                    <a:cs typeface="Arial" panose="020B0604020202020204" pitchFamily="34" charset="0"/>
                  </a:rPr>
                  <a:t>Hoạt</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động</a:t>
                </a:r>
                <a:r>
                  <a:rPr lang="en-US" sz="2800" b="1" dirty="0">
                    <a:solidFill>
                      <a:schemeClr val="bg1"/>
                    </a:solidFill>
                    <a:latin typeface="UTM Avo" panose="02040603050506020204" pitchFamily="18"/>
                    <a:cs typeface="Arial" panose="020B0604020202020204" pitchFamily="34" charset="0"/>
                  </a:rPr>
                  <a:t> </a:t>
                </a:r>
                <a:r>
                  <a:rPr lang="en-US" sz="2800" b="1" dirty="0" err="1">
                    <a:solidFill>
                      <a:schemeClr val="bg1"/>
                    </a:solidFill>
                    <a:latin typeface="UTM Avo" panose="02040603050506020204" pitchFamily="18"/>
                    <a:cs typeface="Arial" panose="020B0604020202020204" pitchFamily="34" charset="0"/>
                  </a:rPr>
                  <a:t>nhóm</a:t>
                </a:r>
                <a:endParaRPr lang="en-US" sz="2800" b="1" dirty="0">
                  <a:solidFill>
                    <a:schemeClr val="bg1"/>
                  </a:solidFill>
                  <a:latin typeface="UTM Avo" panose="02040603050506020204" pitchFamily="18"/>
                  <a:cs typeface="Arial" panose="020B0604020202020204" pitchFamily="34" charset="0"/>
                </a:endParaRPr>
              </a:p>
            </p:txBody>
          </p:sp>
        </p:grpSp>
        <p:sp>
          <p:nvSpPr>
            <p:cNvPr id="6" name="TextBox 5">
              <a:extLst>
                <a:ext uri="{FF2B5EF4-FFF2-40B4-BE49-F238E27FC236}">
                  <a16:creationId xmlns:a16="http://schemas.microsoft.com/office/drawing/2014/main" id="{D9337FDA-7632-E0E9-46E7-AAF475EA2CC5}"/>
                </a:ext>
              </a:extLst>
            </p:cNvPr>
            <p:cNvSpPr txBox="1"/>
            <p:nvPr/>
          </p:nvSpPr>
          <p:spPr>
            <a:xfrm>
              <a:off x="2034534" y="3821903"/>
              <a:ext cx="7276529" cy="2521843"/>
            </a:xfrm>
            <a:prstGeom prst="rect">
              <a:avLst/>
            </a:prstGeom>
            <a:noFill/>
          </p:spPr>
          <p:txBody>
            <a:bodyPr wrap="square">
              <a:spAutoFit/>
            </a:bodyPr>
            <a:lstStyle/>
            <a:p>
              <a:pPr algn="just">
                <a:lnSpc>
                  <a:spcPct val="150000"/>
                </a:lnSpc>
              </a:pP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Các</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em</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 hãy </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t</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huyết trình ngắn về sự sẵn sàng, cảm thông giúp đỡ người gặp khó khăn</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400" b="1" i="1" dirty="0">
                <a:latin typeface="UTM Avo" panose="02040603050506020204" pitchFamily="18"/>
                <a:cs typeface="Arial" panose="020B0604020202020204" pitchFamily="34" charset="0"/>
              </a:endParaRPr>
            </a:p>
          </p:txBody>
        </p:sp>
      </p:grpSp>
      <p:pic>
        <p:nvPicPr>
          <p:cNvPr id="9" name="Picture 11">
            <a:extLst>
              <a:ext uri="{FF2B5EF4-FFF2-40B4-BE49-F238E27FC236}">
                <a16:creationId xmlns:a16="http://schemas.microsoft.com/office/drawing/2014/main" id="{A8970183-2369-D6B2-163E-AD222B0A00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32774" y="4125635"/>
            <a:ext cx="3022597" cy="2686334"/>
          </a:xfrm>
          <a:prstGeom prst="rect">
            <a:avLst/>
          </a:prstGeom>
        </p:spPr>
      </p:pic>
    </p:spTree>
    <p:extLst>
      <p:ext uri="{BB962C8B-B14F-4D97-AF65-F5344CB8AC3E}">
        <p14:creationId xmlns:p14="http://schemas.microsoft.com/office/powerpoint/2010/main" val="36314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Freeform 17">
            <a:extLst>
              <a:ext uri="{FF2B5EF4-FFF2-40B4-BE49-F238E27FC236}">
                <a16:creationId xmlns:a16="http://schemas.microsoft.com/office/drawing/2014/main" id="{91A5B3ED-63F2-186C-48F3-E605A24EB657}"/>
              </a:ext>
            </a:extLst>
          </p:cNvPr>
          <p:cNvSpPr/>
          <p:nvPr/>
        </p:nvSpPr>
        <p:spPr>
          <a:xfrm rot="-1790328">
            <a:off x="78104" y="1489476"/>
            <a:ext cx="418487" cy="425449"/>
          </a:xfrm>
          <a:custGeom>
            <a:avLst/>
            <a:gdLst/>
            <a:ahLst/>
            <a:cxnLst/>
            <a:rect l="l" t="t" r="r" b="b"/>
            <a:pathLst>
              <a:path w="627730" h="638173">
                <a:moveTo>
                  <a:pt x="0" y="0"/>
                </a:moveTo>
                <a:lnTo>
                  <a:pt x="627731" y="0"/>
                </a:lnTo>
                <a:lnTo>
                  <a:pt x="627731" y="638173"/>
                </a:lnTo>
                <a:lnTo>
                  <a:pt x="0" y="63817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800">
              <a:solidFill>
                <a:prstClr val="black"/>
              </a:solidFill>
              <a:latin typeface="UTM Avo" panose="02040603050506020204" pitchFamily="18"/>
              <a:cs typeface="Arial" panose="020B0604020202020204" pitchFamily="34" charset="0"/>
            </a:endParaRPr>
          </a:p>
        </p:txBody>
      </p:sp>
      <p:sp>
        <p:nvSpPr>
          <p:cNvPr id="26" name="Rectangle 25">
            <a:extLst>
              <a:ext uri="{FF2B5EF4-FFF2-40B4-BE49-F238E27FC236}">
                <a16:creationId xmlns:a16="http://schemas.microsoft.com/office/drawing/2014/main" id="{1179C8E1-75F3-5909-1A9F-5A177D44D547}"/>
              </a:ext>
            </a:extLst>
          </p:cNvPr>
          <p:cNvSpPr/>
          <p:nvPr/>
        </p:nvSpPr>
        <p:spPr>
          <a:xfrm>
            <a:off x="198140" y="2296176"/>
            <a:ext cx="2102729" cy="824129"/>
          </a:xfrm>
          <a:prstGeom prst="rect">
            <a:avLst/>
          </a:prstGeom>
          <a:solidFill>
            <a:srgbClr val="F79646">
              <a:lumMod val="20000"/>
              <a:lumOff val="80000"/>
            </a:srgbClr>
          </a:solidFill>
          <a:ln w="25400" cap="flat" cmpd="sng" algn="ctr">
            <a:solidFill>
              <a:srgbClr val="F79646">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Mở đầu</a:t>
            </a:r>
            <a:endPar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endParaRPr>
          </a:p>
        </p:txBody>
      </p:sp>
      <p:sp>
        <p:nvSpPr>
          <p:cNvPr id="27" name="Rectangle 26">
            <a:extLst>
              <a:ext uri="{FF2B5EF4-FFF2-40B4-BE49-F238E27FC236}">
                <a16:creationId xmlns:a16="http://schemas.microsoft.com/office/drawing/2014/main" id="{C0330D38-1BBD-9D91-E253-9B2E13F0C8B1}"/>
              </a:ext>
            </a:extLst>
          </p:cNvPr>
          <p:cNvSpPr/>
          <p:nvPr/>
        </p:nvSpPr>
        <p:spPr>
          <a:xfrm>
            <a:off x="198140" y="3835801"/>
            <a:ext cx="2102729" cy="1097897"/>
          </a:xfrm>
          <a:prstGeom prst="rect">
            <a:avLst/>
          </a:prstGeom>
          <a:solidFill>
            <a:srgbClr val="F79646">
              <a:lumMod val="20000"/>
              <a:lumOff val="80000"/>
            </a:srgbClr>
          </a:solidFill>
          <a:ln w="25400" cap="flat" cmpd="sng" algn="ctr">
            <a:solidFill>
              <a:srgbClr val="F79646">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Nội dung</a:t>
            </a:r>
            <a:endPar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endParaRPr>
          </a:p>
        </p:txBody>
      </p:sp>
      <p:sp>
        <p:nvSpPr>
          <p:cNvPr id="28" name="Rectangle 27">
            <a:extLst>
              <a:ext uri="{FF2B5EF4-FFF2-40B4-BE49-F238E27FC236}">
                <a16:creationId xmlns:a16="http://schemas.microsoft.com/office/drawing/2014/main" id="{58590443-437C-781A-E748-7F67836C591C}"/>
              </a:ext>
            </a:extLst>
          </p:cNvPr>
          <p:cNvSpPr/>
          <p:nvPr/>
        </p:nvSpPr>
        <p:spPr>
          <a:xfrm>
            <a:off x="198139" y="5578827"/>
            <a:ext cx="2097305" cy="1056151"/>
          </a:xfrm>
          <a:prstGeom prst="rect">
            <a:avLst/>
          </a:prstGeom>
          <a:solidFill>
            <a:srgbClr val="F79646">
              <a:lumMod val="20000"/>
              <a:lumOff val="80000"/>
            </a:srgbClr>
          </a:solidFill>
          <a:ln w="25400" cap="flat" cmpd="sng" algn="ctr">
            <a:solidFill>
              <a:srgbClr val="F79646">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Kết luận</a:t>
            </a:r>
            <a:endParaRPr kumimoji="0" lang="en-US" sz="2400" b="0" i="0" u="none" strike="noStrike" kern="0" cap="none" spc="0" normalizeH="0" baseline="0" noProof="0" dirty="0" err="1">
              <a:ln>
                <a:noFill/>
              </a:ln>
              <a:solidFill>
                <a:prstClr val="black"/>
              </a:solidFill>
              <a:effectLst/>
              <a:uLnTx/>
              <a:uFillTx/>
              <a:latin typeface="UTM Avo" panose="02040603050506020204" pitchFamily="18"/>
              <a:cs typeface="Arial" panose="020B0604020202020204" pitchFamily="34" charset="0"/>
            </a:endParaRPr>
          </a:p>
        </p:txBody>
      </p:sp>
      <p:sp>
        <p:nvSpPr>
          <p:cNvPr id="29" name="Rectangle 28">
            <a:extLst>
              <a:ext uri="{FF2B5EF4-FFF2-40B4-BE49-F238E27FC236}">
                <a16:creationId xmlns:a16="http://schemas.microsoft.com/office/drawing/2014/main" id="{533D56FF-15D7-922E-0F05-8A35242A459E}"/>
              </a:ext>
            </a:extLst>
          </p:cNvPr>
          <p:cNvSpPr/>
          <p:nvPr/>
        </p:nvSpPr>
        <p:spPr>
          <a:xfrm>
            <a:off x="2941339" y="2379256"/>
            <a:ext cx="9141133" cy="657969"/>
          </a:xfrm>
          <a:prstGeom prst="rect">
            <a:avLst/>
          </a:prstGeom>
          <a:solidFill>
            <a:srgbClr val="FFF7DD"/>
          </a:solidFill>
          <a:ln w="25400" cap="flat" cmpd="sng" algn="ctr">
            <a:solidFill>
              <a:srgbClr val="F79646">
                <a:lumMod val="50000"/>
              </a:srgbClr>
            </a:solidFill>
            <a:prstDash val="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rPr>
              <a:t>Tại sao cần phải sẵn sàng cảm thông, giúp đỡ người gặp khó khăn?</a:t>
            </a:r>
            <a:endParaRPr kumimoji="0" lang="vi-VN" sz="2000" b="1" i="1"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30" name="Rectangle 29">
            <a:extLst>
              <a:ext uri="{FF2B5EF4-FFF2-40B4-BE49-F238E27FC236}">
                <a16:creationId xmlns:a16="http://schemas.microsoft.com/office/drawing/2014/main" id="{CBCB153E-3EBD-97B4-6FEE-A2C84ACF5B0F}"/>
              </a:ext>
            </a:extLst>
          </p:cNvPr>
          <p:cNvSpPr/>
          <p:nvPr/>
        </p:nvSpPr>
        <p:spPr>
          <a:xfrm>
            <a:off x="2941339" y="3235949"/>
            <a:ext cx="9141133" cy="930868"/>
          </a:xfrm>
          <a:prstGeom prst="rect">
            <a:avLst/>
          </a:prstGeom>
          <a:solidFill>
            <a:srgbClr val="FFF7DD"/>
          </a:solidFill>
          <a:ln w="25400" cap="flat" cmpd="sng" algn="ctr">
            <a:solidFill>
              <a:srgbClr val="F79646">
                <a:lumMod val="50000"/>
              </a:srgbClr>
            </a:solidFill>
            <a:prstDash val="dash"/>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Em có sẵn sàng cảm thông, giúp đỡ người gặp khó khăn bằng những lời nói và hành động phù hợp với lứa tuổi? Vì sao?</a:t>
            </a:r>
            <a:endParaRPr kumimoji="0" lang="vi-VN" sz="2000" b="0" i="1"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sp>
        <p:nvSpPr>
          <p:cNvPr id="31" name="Rectangle 30">
            <a:extLst>
              <a:ext uri="{FF2B5EF4-FFF2-40B4-BE49-F238E27FC236}">
                <a16:creationId xmlns:a16="http://schemas.microsoft.com/office/drawing/2014/main" id="{96CD9855-6747-7480-32E4-3A1B4B9820A9}"/>
              </a:ext>
            </a:extLst>
          </p:cNvPr>
          <p:cNvSpPr/>
          <p:nvPr/>
        </p:nvSpPr>
        <p:spPr>
          <a:xfrm>
            <a:off x="2941339" y="5557954"/>
            <a:ext cx="9141133" cy="1056152"/>
          </a:xfrm>
          <a:prstGeom prst="rect">
            <a:avLst/>
          </a:prstGeom>
          <a:solidFill>
            <a:srgbClr val="FFF7DD"/>
          </a:solidFill>
          <a:ln w="25400" cap="flat" cmpd="sng" algn="ctr">
            <a:solidFill>
              <a:srgbClr val="F79646">
                <a:lumMod val="50000"/>
              </a:srgbClr>
            </a:solidFill>
            <a:prstDash val="dash"/>
          </a:ln>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Việc sẵn sàng cảm thông, giúp đỡ người gặp khó khăn có ý nghĩa như thế nào đối với người được giúp đỡ và người giúp đỡ.</a:t>
            </a:r>
            <a:endParaRPr kumimoji="0" lang="vi-VN" sz="2000" b="0" i="0"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cxnSp>
        <p:nvCxnSpPr>
          <p:cNvPr id="32" name="Straight Arrow Connector 31">
            <a:extLst>
              <a:ext uri="{FF2B5EF4-FFF2-40B4-BE49-F238E27FC236}">
                <a16:creationId xmlns:a16="http://schemas.microsoft.com/office/drawing/2014/main" id="{34814EB0-3608-FED0-B5F2-19F70A7D6617}"/>
              </a:ext>
            </a:extLst>
          </p:cNvPr>
          <p:cNvCxnSpPr>
            <a:cxnSpLocks/>
            <a:stCxn id="26" idx="3"/>
            <a:endCxn id="29" idx="1"/>
          </p:cNvCxnSpPr>
          <p:nvPr/>
        </p:nvCxnSpPr>
        <p:spPr>
          <a:xfrm>
            <a:off x="2300869" y="2708241"/>
            <a:ext cx="640470" cy="0"/>
          </a:xfrm>
          <a:prstGeom prst="straightConnector1">
            <a:avLst/>
          </a:prstGeom>
          <a:noFill/>
          <a:ln w="28575" cap="flat" cmpd="sng" algn="ctr">
            <a:solidFill>
              <a:srgbClr val="F79646">
                <a:lumMod val="50000"/>
              </a:srgbClr>
            </a:solidFill>
            <a:prstDash val="solid"/>
            <a:tailEnd type="triangle"/>
          </a:ln>
          <a:effectLst/>
        </p:spPr>
      </p:cxnSp>
      <p:cxnSp>
        <p:nvCxnSpPr>
          <p:cNvPr id="33" name="Straight Arrow Connector 32">
            <a:extLst>
              <a:ext uri="{FF2B5EF4-FFF2-40B4-BE49-F238E27FC236}">
                <a16:creationId xmlns:a16="http://schemas.microsoft.com/office/drawing/2014/main" id="{B87707BB-8D76-8BF4-5547-4EB7A43D0B47}"/>
              </a:ext>
            </a:extLst>
          </p:cNvPr>
          <p:cNvCxnSpPr>
            <a:cxnSpLocks/>
            <a:stCxn id="28" idx="3"/>
            <a:endCxn id="31" idx="1"/>
          </p:cNvCxnSpPr>
          <p:nvPr/>
        </p:nvCxnSpPr>
        <p:spPr>
          <a:xfrm flipV="1">
            <a:off x="2295444" y="6086030"/>
            <a:ext cx="645895" cy="20873"/>
          </a:xfrm>
          <a:prstGeom prst="straightConnector1">
            <a:avLst/>
          </a:prstGeom>
          <a:noFill/>
          <a:ln w="28575" cap="flat" cmpd="sng" algn="ctr">
            <a:solidFill>
              <a:srgbClr val="F79646">
                <a:lumMod val="50000"/>
              </a:srgbClr>
            </a:solidFill>
            <a:prstDash val="solid"/>
            <a:tailEnd type="triangle"/>
          </a:ln>
          <a:effectLst/>
        </p:spPr>
      </p:cxnSp>
      <p:grpSp>
        <p:nvGrpSpPr>
          <p:cNvPr id="34" name="Group 33">
            <a:extLst>
              <a:ext uri="{FF2B5EF4-FFF2-40B4-BE49-F238E27FC236}">
                <a16:creationId xmlns:a16="http://schemas.microsoft.com/office/drawing/2014/main" id="{BB5DCD28-9A4F-321A-3830-F71C9BA269B0}"/>
              </a:ext>
            </a:extLst>
          </p:cNvPr>
          <p:cNvGrpSpPr/>
          <p:nvPr/>
        </p:nvGrpSpPr>
        <p:grpSpPr>
          <a:xfrm>
            <a:off x="4262107" y="1477618"/>
            <a:ext cx="3708426" cy="657968"/>
            <a:chOff x="6389655" y="105048"/>
            <a:chExt cx="5398093" cy="876115"/>
          </a:xfrm>
        </p:grpSpPr>
        <p:sp>
          <p:nvSpPr>
            <p:cNvPr id="35" name="Round Same Side Corner Rectangle 11">
              <a:extLst>
                <a:ext uri="{FF2B5EF4-FFF2-40B4-BE49-F238E27FC236}">
                  <a16:creationId xmlns:a16="http://schemas.microsoft.com/office/drawing/2014/main" id="{165AEE5E-586D-4391-24A1-D4EB5E399B01}"/>
                </a:ext>
              </a:extLst>
            </p:cNvPr>
            <p:cNvSpPr/>
            <p:nvPr/>
          </p:nvSpPr>
          <p:spPr>
            <a:xfrm flipV="1">
              <a:off x="6389655" y="105048"/>
              <a:ext cx="5398093" cy="876115"/>
            </a:xfrm>
            <a:prstGeom prst="round2SameRect">
              <a:avLst>
                <a:gd name="adj1" fmla="val 37720"/>
                <a:gd name="adj2" fmla="val 0"/>
              </a:avLst>
            </a:prstGeom>
            <a:solidFill>
              <a:srgbClr val="F79646">
                <a:lumMod val="75000"/>
              </a:srgbClr>
            </a:solidFill>
            <a:ln w="25400" cap="flat" cmpd="sng" algn="ctr">
              <a:solidFill>
                <a:srgbClr val="F79646">
                  <a:lumMod val="50000"/>
                </a:srgbClr>
              </a:solidFill>
              <a:prstDash val="solid"/>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white"/>
                </a:solidFill>
                <a:effectLst/>
                <a:uLnTx/>
                <a:uFillTx/>
                <a:latin typeface="UTM Avo" panose="02040603050506020204" pitchFamily="18"/>
                <a:cs typeface="Arial" panose="020B0604020202020204" pitchFamily="34" charset="0"/>
              </a:endParaRPr>
            </a:p>
          </p:txBody>
        </p:sp>
        <p:sp>
          <p:nvSpPr>
            <p:cNvPr id="36" name="TextBox 35">
              <a:extLst>
                <a:ext uri="{FF2B5EF4-FFF2-40B4-BE49-F238E27FC236}">
                  <a16:creationId xmlns:a16="http://schemas.microsoft.com/office/drawing/2014/main" id="{3106259C-684B-6C54-BA2A-A3EE8BDBF7D0}"/>
                </a:ext>
              </a:extLst>
            </p:cNvPr>
            <p:cNvSpPr txBox="1"/>
            <p:nvPr/>
          </p:nvSpPr>
          <p:spPr>
            <a:xfrm>
              <a:off x="6742807" y="194760"/>
              <a:ext cx="4632631" cy="696692"/>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Gợi</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ý</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thực</a:t>
              </a:r>
              <a:r>
                <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 </a:t>
              </a:r>
              <a:r>
                <a:rPr kumimoji="0" lang="en-US" sz="2800" b="1" i="0" u="none" strike="noStrike" kern="0" cap="none" spc="0" normalizeH="0" baseline="0" noProof="0" dirty="0" err="1">
                  <a:ln>
                    <a:noFill/>
                  </a:ln>
                  <a:solidFill>
                    <a:prstClr val="white"/>
                  </a:solidFill>
                  <a:effectLst/>
                  <a:uLnTx/>
                  <a:uFillTx/>
                  <a:latin typeface="UTM Avo" panose="02040603050506020204" pitchFamily="18"/>
                  <a:cs typeface="Arial" panose="020B0604020202020204" pitchFamily="34" charset="0"/>
                </a:rPr>
                <a:t>hiện</a:t>
              </a:r>
              <a:endParaRPr kumimoji="0" lang="en-US" sz="28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endParaRPr>
            </a:p>
          </p:txBody>
        </p:sp>
      </p:grpSp>
      <p:sp>
        <p:nvSpPr>
          <p:cNvPr id="37" name="Rectangle 36">
            <a:extLst>
              <a:ext uri="{FF2B5EF4-FFF2-40B4-BE49-F238E27FC236}">
                <a16:creationId xmlns:a16="http://schemas.microsoft.com/office/drawing/2014/main" id="{332D566F-D1FA-A26D-A93B-D977DBBC4458}"/>
              </a:ext>
            </a:extLst>
          </p:cNvPr>
          <p:cNvSpPr/>
          <p:nvPr/>
        </p:nvSpPr>
        <p:spPr>
          <a:xfrm>
            <a:off x="2941339" y="4694892"/>
            <a:ext cx="9141133" cy="669972"/>
          </a:xfrm>
          <a:prstGeom prst="rect">
            <a:avLst/>
          </a:prstGeom>
          <a:solidFill>
            <a:srgbClr val="FFF7DD"/>
          </a:solidFill>
          <a:ln w="25400" cap="flat" cmpd="sng" algn="ctr">
            <a:solidFill>
              <a:srgbClr val="F79646">
                <a:lumMod val="50000"/>
              </a:srgbClr>
            </a:solidFill>
            <a:prstDash val="dash"/>
          </a:ln>
          <a:effectLst/>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Em đã có những lời nói</a:t>
            </a:r>
            <a:r>
              <a:rPr kumimoji="0" lang="en-US"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a:t>
            </a:r>
            <a:r>
              <a:rPr kumimoji="0" lang="vi-VN" sz="2000" b="0" i="0" u="none" strike="noStrike" kern="0" cap="none" spc="0" normalizeH="0" baseline="0" noProof="0">
                <a:ln>
                  <a:noFill/>
                </a:ln>
                <a:solidFill>
                  <a:prstClr val="black"/>
                </a:solidFill>
                <a:effectLst/>
                <a:uLnTx/>
                <a:uFillTx/>
                <a:latin typeface="UTM Avo" panose="02040603050506020204" pitchFamily="18"/>
                <a:cs typeface="Arial" panose="020B0604020202020204" pitchFamily="34" charset="0"/>
              </a:rPr>
              <a:t> hành động nào giúp đỡ người gặp khó khăn?</a:t>
            </a:r>
            <a:endParaRPr kumimoji="0" lang="vi-VN" sz="2000" b="0" i="1" u="none" strike="noStrike" kern="0" cap="none" spc="0" normalizeH="0" baseline="0" noProof="0" dirty="0">
              <a:ln>
                <a:noFill/>
              </a:ln>
              <a:solidFill>
                <a:prstClr val="black"/>
              </a:solidFill>
              <a:effectLst/>
              <a:uLnTx/>
              <a:uFillTx/>
              <a:latin typeface="UTM Avo" panose="02040603050506020204" pitchFamily="18"/>
              <a:cs typeface="Arial" panose="020B0604020202020204" pitchFamily="34" charset="0"/>
            </a:endParaRPr>
          </a:p>
        </p:txBody>
      </p:sp>
      <p:cxnSp>
        <p:nvCxnSpPr>
          <p:cNvPr id="38" name="Straight Arrow Connector 37">
            <a:extLst>
              <a:ext uri="{FF2B5EF4-FFF2-40B4-BE49-F238E27FC236}">
                <a16:creationId xmlns:a16="http://schemas.microsoft.com/office/drawing/2014/main" id="{ACE28EDD-48EB-4DF0-7B4C-D15CD05B2F6C}"/>
              </a:ext>
            </a:extLst>
          </p:cNvPr>
          <p:cNvCxnSpPr>
            <a:cxnSpLocks/>
            <a:stCxn id="27" idx="3"/>
            <a:endCxn id="37" idx="1"/>
          </p:cNvCxnSpPr>
          <p:nvPr/>
        </p:nvCxnSpPr>
        <p:spPr>
          <a:xfrm>
            <a:off x="2300869" y="4384750"/>
            <a:ext cx="640470" cy="645128"/>
          </a:xfrm>
          <a:prstGeom prst="straightConnector1">
            <a:avLst/>
          </a:prstGeom>
          <a:noFill/>
          <a:ln w="28575" cap="flat" cmpd="sng" algn="ctr">
            <a:solidFill>
              <a:srgbClr val="F79646">
                <a:lumMod val="50000"/>
              </a:srgbClr>
            </a:solidFill>
            <a:prstDash val="solid"/>
            <a:tailEnd type="triangle"/>
          </a:ln>
          <a:effectLst/>
        </p:spPr>
      </p:cxnSp>
      <p:cxnSp>
        <p:nvCxnSpPr>
          <p:cNvPr id="39" name="Straight Arrow Connector 38">
            <a:extLst>
              <a:ext uri="{FF2B5EF4-FFF2-40B4-BE49-F238E27FC236}">
                <a16:creationId xmlns:a16="http://schemas.microsoft.com/office/drawing/2014/main" id="{C0716B99-3B35-0215-9FBE-C373EF198936}"/>
              </a:ext>
            </a:extLst>
          </p:cNvPr>
          <p:cNvCxnSpPr>
            <a:cxnSpLocks/>
            <a:stCxn id="27" idx="3"/>
            <a:endCxn id="30" idx="1"/>
          </p:cNvCxnSpPr>
          <p:nvPr/>
        </p:nvCxnSpPr>
        <p:spPr>
          <a:xfrm flipV="1">
            <a:off x="2300869" y="3701383"/>
            <a:ext cx="640470" cy="683367"/>
          </a:xfrm>
          <a:prstGeom prst="straightConnector1">
            <a:avLst/>
          </a:prstGeom>
          <a:noFill/>
          <a:ln w="28575" cap="flat" cmpd="sng" algn="ctr">
            <a:solidFill>
              <a:srgbClr val="F79646">
                <a:lumMod val="50000"/>
              </a:srgbClr>
            </a:solidFill>
            <a:prstDash val="solid"/>
            <a:tailEnd type="triangle"/>
          </a:ln>
          <a:effectLst/>
        </p:spPr>
      </p:cxnSp>
    </p:spTree>
    <p:extLst>
      <p:ext uri="{BB962C8B-B14F-4D97-AF65-F5344CB8AC3E}">
        <p14:creationId xmlns:p14="http://schemas.microsoft.com/office/powerpoint/2010/main" val="315179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fill="hold"/>
                                        <p:tgtEl>
                                          <p:spTgt spid="26"/>
                                        </p:tgtEl>
                                        <p:attrNameLst>
                                          <p:attrName>ppt_x</p:attrName>
                                        </p:attrNameLst>
                                      </p:cBhvr>
                                      <p:tavLst>
                                        <p:tav tm="0">
                                          <p:val>
                                            <p:strVal val="0-#ppt_w/2"/>
                                          </p:val>
                                        </p:tav>
                                        <p:tav tm="100000">
                                          <p:val>
                                            <p:strVal val="#ppt_x"/>
                                          </p:val>
                                        </p:tav>
                                      </p:tavLst>
                                    </p:anim>
                                    <p:anim calcmode="lin" valueType="num">
                                      <p:cBhvr additive="base">
                                        <p:cTn id="13"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arn(inVertic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additive="base">
                                        <p:cTn id="27" dur="500" fill="hold"/>
                                        <p:tgtEl>
                                          <p:spTgt spid="27"/>
                                        </p:tgtEl>
                                        <p:attrNameLst>
                                          <p:attrName>ppt_x</p:attrName>
                                        </p:attrNameLst>
                                      </p:cBhvr>
                                      <p:tavLst>
                                        <p:tav tm="0">
                                          <p:val>
                                            <p:strVal val="0-#ppt_w/2"/>
                                          </p:val>
                                        </p:tav>
                                        <p:tav tm="100000">
                                          <p:val>
                                            <p:strVal val="#ppt_x"/>
                                          </p:val>
                                        </p:tav>
                                      </p:tavLst>
                                    </p:anim>
                                    <p:anim calcmode="lin" valueType="num">
                                      <p:cBhvr additive="base">
                                        <p:cTn id="28"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wipe(left)">
                                      <p:cBhvr>
                                        <p:cTn id="33" dur="500"/>
                                        <p:tgtEl>
                                          <p:spTgt spid="39"/>
                                        </p:tgtEl>
                                      </p:cBhvr>
                                    </p:animEffec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up)">
                                      <p:cBhvr>
                                        <p:cTn id="42" dur="500"/>
                                        <p:tgtEl>
                                          <p:spTgt spid="38"/>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barn(inVertical)">
                                      <p:cBhvr>
                                        <p:cTn id="46" dur="500"/>
                                        <p:tgtEl>
                                          <p:spTgt spid="37"/>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anim calcmode="lin" valueType="num">
                                      <p:cBhvr additive="base">
                                        <p:cTn id="51" dur="500" fill="hold"/>
                                        <p:tgtEl>
                                          <p:spTgt spid="28"/>
                                        </p:tgtEl>
                                        <p:attrNameLst>
                                          <p:attrName>ppt_x</p:attrName>
                                        </p:attrNameLst>
                                      </p:cBhvr>
                                      <p:tavLst>
                                        <p:tav tm="0">
                                          <p:val>
                                            <p:strVal val="0-#ppt_w/2"/>
                                          </p:val>
                                        </p:tav>
                                        <p:tav tm="100000">
                                          <p:val>
                                            <p:strVal val="#ppt_x"/>
                                          </p:val>
                                        </p:tav>
                                      </p:tavLst>
                                    </p:anim>
                                    <p:anim calcmode="lin" valueType="num">
                                      <p:cBhvr additive="base">
                                        <p:cTn id="52"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left)">
                                      <p:cBhvr>
                                        <p:cTn id="57" dur="500"/>
                                        <p:tgtEl>
                                          <p:spTgt spid="33"/>
                                        </p:tgtEl>
                                      </p:cBhvr>
                                    </p:animEffect>
                                  </p:childTnLst>
                                </p:cTn>
                              </p:par>
                            </p:childTnLst>
                          </p:cTn>
                        </p:par>
                        <p:par>
                          <p:cTn id="58" fill="hold">
                            <p:stCondLst>
                              <p:cond delay="500"/>
                            </p:stCondLst>
                            <p:childTnLst>
                              <p:par>
                                <p:cTn id="59" presetID="22" presetClass="entr" presetSubtype="8"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left)">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6E499E8C-9135-1D37-45AE-78CB87C2C0A0}"/>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768833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4" name="Group 3">
            <a:extLst>
              <a:ext uri="{FF2B5EF4-FFF2-40B4-BE49-F238E27FC236}">
                <a16:creationId xmlns:a16="http://schemas.microsoft.com/office/drawing/2014/main" id="{F57279F3-E517-9F2E-D0FE-5BDAA8E28CAF}"/>
              </a:ext>
            </a:extLst>
          </p:cNvPr>
          <p:cNvGrpSpPr/>
          <p:nvPr/>
        </p:nvGrpSpPr>
        <p:grpSpPr>
          <a:xfrm>
            <a:off x="435603" y="1521190"/>
            <a:ext cx="6776201" cy="4883275"/>
            <a:chOff x="-76914" y="-47625"/>
            <a:chExt cx="2644263" cy="1914274"/>
          </a:xfrm>
        </p:grpSpPr>
        <p:sp>
          <p:nvSpPr>
            <p:cNvPr id="15" name="Freeform 4">
              <a:extLst>
                <a:ext uri="{FF2B5EF4-FFF2-40B4-BE49-F238E27FC236}">
                  <a16:creationId xmlns:a16="http://schemas.microsoft.com/office/drawing/2014/main" id="{DA3E03AE-F119-7BE9-9192-CA14A3F009A5}"/>
                </a:ext>
              </a:extLst>
            </p:cNvPr>
            <p:cNvSpPr/>
            <p:nvPr/>
          </p:nvSpPr>
          <p:spPr>
            <a:xfrm>
              <a:off x="-76914" y="24559"/>
              <a:ext cx="2644263" cy="1842090"/>
            </a:xfrm>
            <a:custGeom>
              <a:avLst/>
              <a:gdLst/>
              <a:ahLst/>
              <a:cxnLst/>
              <a:rect l="l" t="t" r="r" b="b"/>
              <a:pathLst>
                <a:path w="2567349" h="2048682">
                  <a:moveTo>
                    <a:pt x="40505" y="0"/>
                  </a:moveTo>
                  <a:lnTo>
                    <a:pt x="2526844" y="0"/>
                  </a:lnTo>
                  <a:cubicBezTo>
                    <a:pt x="2549214" y="0"/>
                    <a:pt x="2567349" y="18135"/>
                    <a:pt x="2567349" y="40505"/>
                  </a:cubicBezTo>
                  <a:lnTo>
                    <a:pt x="2567349" y="2008177"/>
                  </a:lnTo>
                  <a:cubicBezTo>
                    <a:pt x="2567349" y="2030547"/>
                    <a:pt x="2549214" y="2048682"/>
                    <a:pt x="2526844" y="2048682"/>
                  </a:cubicBezTo>
                  <a:lnTo>
                    <a:pt x="40505" y="2048682"/>
                  </a:lnTo>
                  <a:cubicBezTo>
                    <a:pt x="18135" y="2048682"/>
                    <a:pt x="0" y="2030547"/>
                    <a:pt x="0" y="2008177"/>
                  </a:cubicBezTo>
                  <a:lnTo>
                    <a:pt x="0" y="40505"/>
                  </a:lnTo>
                  <a:cubicBezTo>
                    <a:pt x="0" y="18135"/>
                    <a:pt x="18135" y="0"/>
                    <a:pt x="40505" y="0"/>
                  </a:cubicBezTo>
                  <a:close/>
                </a:path>
              </a:pathLst>
            </a:custGeom>
            <a:solidFill>
              <a:srgbClr val="E8EFFC"/>
            </a:solidFill>
          </p:spPr>
          <p:txBody>
            <a:bodyPr/>
            <a:lstStyle/>
            <a:p>
              <a:endParaRPr lang="en-US" sz="800">
                <a:latin typeface="UTM Avo" panose="02040603050506020204" pitchFamily="18"/>
              </a:endParaRPr>
            </a:p>
          </p:txBody>
        </p:sp>
        <p:sp>
          <p:nvSpPr>
            <p:cNvPr id="16" name="TextBox 5">
              <a:extLst>
                <a:ext uri="{FF2B5EF4-FFF2-40B4-BE49-F238E27FC236}">
                  <a16:creationId xmlns:a16="http://schemas.microsoft.com/office/drawing/2014/main" id="{08E0C0B3-57C3-46BE-F3A8-283A3015B02F}"/>
                </a:ext>
              </a:extLst>
            </p:cNvPr>
            <p:cNvSpPr txBox="1"/>
            <p:nvPr/>
          </p:nvSpPr>
          <p:spPr>
            <a:xfrm>
              <a:off x="0" y="-47625"/>
              <a:ext cx="812800" cy="860425"/>
            </a:xfrm>
            <a:prstGeom prst="rect">
              <a:avLst/>
            </a:prstGeom>
          </p:spPr>
          <p:txBody>
            <a:bodyPr lIns="33867" tIns="33867" rIns="33867" bIns="33867" rtlCol="0" anchor="ctr"/>
            <a:lstStyle/>
            <a:p>
              <a:pPr algn="ctr">
                <a:lnSpc>
                  <a:spcPts val="1773"/>
                </a:lnSpc>
              </a:pPr>
              <a:endParaRPr sz="800">
                <a:latin typeface="UTM Avo" panose="02040603050506020204" pitchFamily="18"/>
              </a:endParaRPr>
            </a:p>
          </p:txBody>
        </p:sp>
      </p:grpSp>
      <p:sp>
        <p:nvSpPr>
          <p:cNvPr id="17" name="TextBox 16">
            <a:extLst>
              <a:ext uri="{FF2B5EF4-FFF2-40B4-BE49-F238E27FC236}">
                <a16:creationId xmlns:a16="http://schemas.microsoft.com/office/drawing/2014/main" id="{8834B170-5939-712C-7D44-0ED1FC34371A}"/>
              </a:ext>
            </a:extLst>
          </p:cNvPr>
          <p:cNvSpPr txBox="1"/>
          <p:nvPr/>
        </p:nvSpPr>
        <p:spPr>
          <a:xfrm>
            <a:off x="739383" y="1933124"/>
            <a:ext cx="6163751" cy="4489755"/>
          </a:xfrm>
          <a:prstGeom prst="rect">
            <a:avLst/>
          </a:prstGeom>
          <a:noFill/>
        </p:spPr>
        <p:txBody>
          <a:bodyPr wrap="square">
            <a:spAutoFit/>
          </a:bodyPr>
          <a:lstStyle/>
          <a:p>
            <a:pPr marL="304815" indent="-304815" algn="just">
              <a:lnSpc>
                <a:spcPct val="150000"/>
              </a:lnSpc>
              <a:spcBef>
                <a:spcPts val="600"/>
              </a:spcBef>
              <a:buFont typeface="Wingdings" panose="05000000000000000000" pitchFamily="2" charset="2"/>
              <a:buChar char="§"/>
            </a:pPr>
            <a:r>
              <a:rPr lang="vi-VN" sz="2000" dirty="0">
                <a:latin typeface="UTM Avo" panose="02040603050506020204" pitchFamily="18"/>
                <a:ea typeface="Calibri" panose="020F0502020204030204" pitchFamily="34" charset="0"/>
                <a:cs typeface="Arial" panose="020B0604020202020204" pitchFamily="34" charset="0"/>
              </a:rPr>
              <a:t>Lớp đứng thành vòng tròn lớn hoặc thành vòng tròn nhỏ.</a:t>
            </a:r>
          </a:p>
          <a:p>
            <a:pPr marL="304815" indent="-304815" algn="just">
              <a:lnSpc>
                <a:spcPct val="150000"/>
              </a:lnSpc>
              <a:spcBef>
                <a:spcPts val="600"/>
              </a:spcBef>
              <a:buFont typeface="Wingdings" panose="05000000000000000000" pitchFamily="2" charset="2"/>
              <a:buChar char="§"/>
            </a:pPr>
            <a:r>
              <a:rPr lang="en-US" sz="2000" dirty="0" err="1">
                <a:latin typeface="UTM Avo" panose="02040603050506020204" pitchFamily="18"/>
                <a:ea typeface="Calibri" panose="020F0502020204030204" pitchFamily="34" charset="0"/>
                <a:cs typeface="Arial" panose="020B0604020202020204" pitchFamily="34" charset="0"/>
              </a:rPr>
              <a:t>Học</a:t>
            </a:r>
            <a:r>
              <a:rPr lang="en-US" sz="2000" dirty="0">
                <a:latin typeface="UTM Avo" panose="02040603050506020204" pitchFamily="18"/>
                <a:ea typeface="Calibri" panose="020F0502020204030204" pitchFamily="34" charset="0"/>
                <a:cs typeface="Arial" panose="020B0604020202020204" pitchFamily="34" charset="0"/>
              </a:rPr>
              <a:t> </a:t>
            </a:r>
            <a:r>
              <a:rPr lang="en-US" sz="2000" dirty="0" err="1">
                <a:latin typeface="UTM Avo" panose="02040603050506020204" pitchFamily="18"/>
                <a:ea typeface="Calibri" panose="020F0502020204030204" pitchFamily="34" charset="0"/>
                <a:cs typeface="Arial" panose="020B0604020202020204" pitchFamily="34" charset="0"/>
              </a:rPr>
              <a:t>sinh</a:t>
            </a:r>
            <a:r>
              <a:rPr lang="vi-VN" sz="2000" dirty="0">
                <a:latin typeface="UTM Avo" panose="02040603050506020204" pitchFamily="18"/>
                <a:ea typeface="Calibri" panose="020F0502020204030204" pitchFamily="34" charset="0"/>
                <a:cs typeface="Arial" panose="020B0604020202020204" pitchFamily="34" charset="0"/>
              </a:rPr>
              <a:t> nắm tay nhau. Khi GV hô “</a:t>
            </a:r>
            <a:r>
              <a:rPr lang="vi-VN" sz="2000" i="1" dirty="0">
                <a:latin typeface="UTM Avo" panose="02040603050506020204" pitchFamily="18"/>
                <a:ea typeface="Calibri" panose="020F0502020204030204" pitchFamily="34" charset="0"/>
                <a:cs typeface="Arial" panose="020B0604020202020204" pitchFamily="34" charset="0"/>
              </a:rPr>
              <a:t>Sóng xô, sóng xô</a:t>
            </a:r>
            <a:r>
              <a:rPr lang="vi-VN" sz="2000" dirty="0">
                <a:latin typeface="UTM Avo" panose="02040603050506020204" pitchFamily="18"/>
                <a:ea typeface="Calibri" panose="020F0502020204030204" pitchFamily="34" charset="0"/>
                <a:cs typeface="Arial" panose="020B0604020202020204" pitchFamily="34" charset="0"/>
              </a:rPr>
              <a:t>”; cả lớp đáp “</a:t>
            </a:r>
            <a:r>
              <a:rPr lang="vi-VN" sz="2000" i="1" dirty="0">
                <a:latin typeface="UTM Avo" panose="02040603050506020204" pitchFamily="18"/>
                <a:ea typeface="Calibri" panose="020F0502020204030204" pitchFamily="34" charset="0"/>
                <a:cs typeface="Arial" panose="020B0604020202020204" pitchFamily="34" charset="0"/>
              </a:rPr>
              <a:t>Xô ai, xô ai</a:t>
            </a:r>
            <a:r>
              <a:rPr lang="vi-VN" sz="2000" dirty="0">
                <a:latin typeface="UTM Avo" panose="02040603050506020204" pitchFamily="18"/>
                <a:ea typeface="Calibri" panose="020F0502020204030204" pitchFamily="34" charset="0"/>
                <a:cs typeface="Arial" panose="020B0604020202020204" pitchFamily="34" charset="0"/>
              </a:rPr>
              <a:t>”.</a:t>
            </a:r>
          </a:p>
          <a:p>
            <a:pPr marL="304815" indent="-304815" algn="just">
              <a:lnSpc>
                <a:spcPct val="150000"/>
              </a:lnSpc>
              <a:spcBef>
                <a:spcPts val="600"/>
              </a:spcBef>
              <a:buFont typeface="Wingdings" panose="05000000000000000000" pitchFamily="2" charset="2"/>
              <a:buChar char="§"/>
            </a:pPr>
            <a:r>
              <a:rPr lang="en-US" sz="2000" dirty="0">
                <a:latin typeface="UTM Avo" panose="02040603050506020204" pitchFamily="18"/>
                <a:ea typeface="Calibri" panose="020F0502020204030204" pitchFamily="34" charset="0"/>
                <a:cs typeface="Arial" panose="020B0604020202020204" pitchFamily="34" charset="0"/>
              </a:rPr>
              <a:t>GV</a:t>
            </a:r>
            <a:r>
              <a:rPr lang="vi-VN" sz="2000" dirty="0">
                <a:latin typeface="UTM Avo" panose="02040603050506020204" pitchFamily="18"/>
                <a:ea typeface="Calibri" panose="020F0502020204030204" pitchFamily="34" charset="0"/>
                <a:cs typeface="Arial" panose="020B0604020202020204" pitchFamily="34" charset="0"/>
              </a:rPr>
              <a:t>: “</a:t>
            </a:r>
            <a:r>
              <a:rPr lang="vi-VN" sz="2000" i="1" dirty="0">
                <a:latin typeface="UTM Avo" panose="02040603050506020204" pitchFamily="18"/>
                <a:ea typeface="Calibri" panose="020F0502020204030204" pitchFamily="34" charset="0"/>
                <a:cs typeface="Arial" panose="020B0604020202020204" pitchFamily="34" charset="0"/>
              </a:rPr>
              <a:t>Xô các bạn nam đeo khẩu trang màu xanh</a:t>
            </a:r>
            <a:r>
              <a:rPr lang="en-US" sz="2000" i="1" dirty="0">
                <a:latin typeface="UTM Avo" panose="02040603050506020204" pitchFamily="18"/>
                <a:ea typeface="Calibri" panose="020F0502020204030204" pitchFamily="34" charset="0"/>
                <a:cs typeface="Arial" panose="020B0604020202020204" pitchFamily="34" charset="0"/>
              </a:rPr>
              <a:t>, x</a:t>
            </a:r>
            <a:r>
              <a:rPr lang="vi-VN" sz="2000" i="1" dirty="0">
                <a:latin typeface="UTM Avo" panose="02040603050506020204" pitchFamily="18"/>
                <a:ea typeface="Calibri" panose="020F0502020204030204" pitchFamily="34" charset="0"/>
                <a:cs typeface="Arial" panose="020B0604020202020204" pitchFamily="34" charset="0"/>
              </a:rPr>
              <a:t>ô các bạn có kẹp tóc màu vàng,...”.</a:t>
            </a:r>
          </a:p>
          <a:p>
            <a:pPr marL="304815" indent="-304815" algn="just">
              <a:lnSpc>
                <a:spcPct val="150000"/>
              </a:lnSpc>
              <a:spcBef>
                <a:spcPts val="600"/>
              </a:spcBef>
              <a:buFont typeface="Wingdings" panose="05000000000000000000" pitchFamily="2" charset="2"/>
              <a:buChar char="§"/>
            </a:pPr>
            <a:r>
              <a:rPr lang="vi-VN" sz="2000" dirty="0">
                <a:latin typeface="UTM Avo" panose="02040603050506020204" pitchFamily="18"/>
                <a:ea typeface="Calibri" panose="020F0502020204030204" pitchFamily="34" charset="0"/>
                <a:cs typeface="Arial" panose="020B0604020202020204" pitchFamily="34" charset="0"/>
              </a:rPr>
              <a:t>Bạn nào bị sóng xô sẽ nghiêng ngả ra sau.</a:t>
            </a:r>
            <a:endParaRPr lang="en-US" sz="2000" dirty="0">
              <a:latin typeface="UTM Avo" panose="02040603050506020204" pitchFamily="18"/>
              <a:ea typeface="Calibri" panose="020F0502020204030204" pitchFamily="34" charset="0"/>
              <a:cs typeface="Arial" panose="020B0604020202020204" pitchFamily="34" charset="0"/>
            </a:endParaRPr>
          </a:p>
          <a:p>
            <a:pPr marL="304815" indent="-304815" algn="just">
              <a:lnSpc>
                <a:spcPct val="150000"/>
              </a:lnSpc>
              <a:spcBef>
                <a:spcPts val="600"/>
              </a:spcBef>
              <a:buFont typeface="Wingdings" panose="05000000000000000000" pitchFamily="2" charset="2"/>
              <a:buChar char="§"/>
            </a:pPr>
            <a:r>
              <a:rPr lang="vi-VN" sz="2000" dirty="0">
                <a:latin typeface="UTM Avo" panose="02040603050506020204" pitchFamily="18"/>
                <a:ea typeface="Calibri" panose="020F0502020204030204" pitchFamily="34" charset="0"/>
                <a:cs typeface="Arial" panose="020B0604020202020204" pitchFamily="34" charset="0"/>
              </a:rPr>
              <a:t>Nhiệm vụ của bạn khác là vẫn nắm tay bạn để giữ bạn đứng vững, không bị xô ngã. </a:t>
            </a:r>
          </a:p>
        </p:txBody>
      </p:sp>
      <p:sp>
        <p:nvSpPr>
          <p:cNvPr id="18" name="Freeform 16">
            <a:extLst>
              <a:ext uri="{FF2B5EF4-FFF2-40B4-BE49-F238E27FC236}">
                <a16:creationId xmlns:a16="http://schemas.microsoft.com/office/drawing/2014/main" id="{E9FA89D3-6D81-C700-D5E8-C66B0A278659}"/>
              </a:ext>
            </a:extLst>
          </p:cNvPr>
          <p:cNvSpPr/>
          <p:nvPr/>
        </p:nvSpPr>
        <p:spPr>
          <a:xfrm rot="-1790328">
            <a:off x="303576" y="6117964"/>
            <a:ext cx="431429" cy="429103"/>
          </a:xfrm>
          <a:custGeom>
            <a:avLst/>
            <a:gdLst/>
            <a:ahLst/>
            <a:cxnLst/>
            <a:rect l="l" t="t" r="r" b="b"/>
            <a:pathLst>
              <a:path w="498721" h="507017">
                <a:moveTo>
                  <a:pt x="0" y="0"/>
                </a:moveTo>
                <a:lnTo>
                  <a:pt x="498721" y="0"/>
                </a:lnTo>
                <a:lnTo>
                  <a:pt x="498721" y="507018"/>
                </a:lnTo>
                <a:lnTo>
                  <a:pt x="0" y="50701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grpSp>
        <p:nvGrpSpPr>
          <p:cNvPr id="19" name="Group 18">
            <a:extLst>
              <a:ext uri="{FF2B5EF4-FFF2-40B4-BE49-F238E27FC236}">
                <a16:creationId xmlns:a16="http://schemas.microsoft.com/office/drawing/2014/main" id="{8B34F44C-06D0-B9B8-D8FF-FD50CA006834}"/>
              </a:ext>
            </a:extLst>
          </p:cNvPr>
          <p:cNvGrpSpPr/>
          <p:nvPr/>
        </p:nvGrpSpPr>
        <p:grpSpPr>
          <a:xfrm>
            <a:off x="7504993" y="1705329"/>
            <a:ext cx="4321851" cy="4699135"/>
            <a:chOff x="11204654" y="2526449"/>
            <a:chExt cx="6482777" cy="7048702"/>
          </a:xfrm>
        </p:grpSpPr>
        <p:grpSp>
          <p:nvGrpSpPr>
            <p:cNvPr id="20" name="Group 19">
              <a:extLst>
                <a:ext uri="{FF2B5EF4-FFF2-40B4-BE49-F238E27FC236}">
                  <a16:creationId xmlns:a16="http://schemas.microsoft.com/office/drawing/2014/main" id="{BDC373D3-0A65-A9DD-5AC7-5F88AE2BF1D2}"/>
                </a:ext>
              </a:extLst>
            </p:cNvPr>
            <p:cNvGrpSpPr/>
            <p:nvPr/>
          </p:nvGrpSpPr>
          <p:grpSpPr>
            <a:xfrm>
              <a:off x="11204654" y="2526449"/>
              <a:ext cx="6482777" cy="7048702"/>
              <a:chOff x="11204654" y="2526449"/>
              <a:chExt cx="6482777" cy="7048702"/>
            </a:xfrm>
          </p:grpSpPr>
          <p:sp>
            <p:nvSpPr>
              <p:cNvPr id="22" name="Freeform 7">
                <a:extLst>
                  <a:ext uri="{FF2B5EF4-FFF2-40B4-BE49-F238E27FC236}">
                    <a16:creationId xmlns:a16="http://schemas.microsoft.com/office/drawing/2014/main" id="{CD1254E0-7963-FC0F-D104-989C12B17F2A}"/>
                  </a:ext>
                </a:extLst>
              </p:cNvPr>
              <p:cNvSpPr/>
              <p:nvPr/>
            </p:nvSpPr>
            <p:spPr>
              <a:xfrm>
                <a:off x="11204654" y="2526449"/>
                <a:ext cx="6482777" cy="7048702"/>
              </a:xfrm>
              <a:custGeom>
                <a:avLst/>
                <a:gdLst/>
                <a:ahLst/>
                <a:cxnLst/>
                <a:rect l="l" t="t" r="r" b="b"/>
                <a:pathLst>
                  <a:path w="1437726" h="2048682">
                    <a:moveTo>
                      <a:pt x="72330" y="0"/>
                    </a:moveTo>
                    <a:lnTo>
                      <a:pt x="1365396" y="0"/>
                    </a:lnTo>
                    <a:cubicBezTo>
                      <a:pt x="1405343" y="0"/>
                      <a:pt x="1437726" y="32383"/>
                      <a:pt x="1437726" y="72330"/>
                    </a:cubicBezTo>
                    <a:lnTo>
                      <a:pt x="1437726" y="1976352"/>
                    </a:lnTo>
                    <a:cubicBezTo>
                      <a:pt x="1437726" y="1995535"/>
                      <a:pt x="1430105" y="2013932"/>
                      <a:pt x="1416541" y="2027497"/>
                    </a:cubicBezTo>
                    <a:cubicBezTo>
                      <a:pt x="1402976" y="2041061"/>
                      <a:pt x="1384579" y="2048682"/>
                      <a:pt x="1365396" y="2048682"/>
                    </a:cubicBezTo>
                    <a:lnTo>
                      <a:pt x="72330" y="2048682"/>
                    </a:lnTo>
                    <a:cubicBezTo>
                      <a:pt x="32383" y="2048682"/>
                      <a:pt x="0" y="2016298"/>
                      <a:pt x="0" y="1976352"/>
                    </a:cubicBezTo>
                    <a:lnTo>
                      <a:pt x="0" y="72330"/>
                    </a:lnTo>
                    <a:cubicBezTo>
                      <a:pt x="0" y="32383"/>
                      <a:pt x="32383" y="0"/>
                      <a:pt x="72330" y="0"/>
                    </a:cubicBezTo>
                    <a:close/>
                  </a:path>
                </a:pathLst>
              </a:custGeom>
              <a:solidFill>
                <a:schemeClr val="accent6">
                  <a:lumMod val="40000"/>
                  <a:lumOff val="60000"/>
                </a:schemeClr>
              </a:solidFill>
            </p:spPr>
            <p:txBody>
              <a:bodyPr/>
              <a:lstStyle/>
              <a:p>
                <a:endParaRPr lang="en-US" sz="800">
                  <a:latin typeface="UTM Avo" panose="02040603050506020204" pitchFamily="18"/>
                </a:endParaRPr>
              </a:p>
            </p:txBody>
          </p:sp>
          <p:grpSp>
            <p:nvGrpSpPr>
              <p:cNvPr id="23" name="Group 22">
                <a:extLst>
                  <a:ext uri="{FF2B5EF4-FFF2-40B4-BE49-F238E27FC236}">
                    <a16:creationId xmlns:a16="http://schemas.microsoft.com/office/drawing/2014/main" id="{89945B80-9BDF-8907-10F0-E59C8230C161}"/>
                  </a:ext>
                </a:extLst>
              </p:cNvPr>
              <p:cNvGrpSpPr/>
              <p:nvPr/>
            </p:nvGrpSpPr>
            <p:grpSpPr>
              <a:xfrm>
                <a:off x="11532672" y="3082600"/>
                <a:ext cx="5826740" cy="1707890"/>
                <a:chOff x="1426698" y="3358899"/>
                <a:chExt cx="5826740" cy="1707890"/>
              </a:xfrm>
            </p:grpSpPr>
            <p:sp>
              <p:nvSpPr>
                <p:cNvPr id="24" name="Freeform 10">
                  <a:extLst>
                    <a:ext uri="{FF2B5EF4-FFF2-40B4-BE49-F238E27FC236}">
                      <a16:creationId xmlns:a16="http://schemas.microsoft.com/office/drawing/2014/main" id="{6385080E-7263-FD97-4C54-E50C3A573EEA}"/>
                    </a:ext>
                  </a:extLst>
                </p:cNvPr>
                <p:cNvSpPr/>
                <p:nvPr/>
              </p:nvSpPr>
              <p:spPr>
                <a:xfrm>
                  <a:off x="1426698" y="3358899"/>
                  <a:ext cx="5826740" cy="1707890"/>
                </a:xfrm>
                <a:custGeom>
                  <a:avLst/>
                  <a:gdLst/>
                  <a:ahLst/>
                  <a:cxnLst/>
                  <a:rect l="l" t="t" r="r" b="b"/>
                  <a:pathLst>
                    <a:path w="1329860" h="335393">
                      <a:moveTo>
                        <a:pt x="78196" y="0"/>
                      </a:moveTo>
                      <a:lnTo>
                        <a:pt x="1251664" y="0"/>
                      </a:lnTo>
                      <a:cubicBezTo>
                        <a:pt x="1294851" y="0"/>
                        <a:pt x="1329860" y="35010"/>
                        <a:pt x="1329860" y="78196"/>
                      </a:cubicBezTo>
                      <a:lnTo>
                        <a:pt x="1329860" y="257196"/>
                      </a:lnTo>
                      <a:cubicBezTo>
                        <a:pt x="1329860" y="277935"/>
                        <a:pt x="1321622" y="297825"/>
                        <a:pt x="1306957" y="312489"/>
                      </a:cubicBezTo>
                      <a:cubicBezTo>
                        <a:pt x="1292292" y="327154"/>
                        <a:pt x="1272403" y="335393"/>
                        <a:pt x="1251664" y="335393"/>
                      </a:cubicBezTo>
                      <a:lnTo>
                        <a:pt x="78196" y="335393"/>
                      </a:lnTo>
                      <a:cubicBezTo>
                        <a:pt x="57457" y="335393"/>
                        <a:pt x="37568" y="327154"/>
                        <a:pt x="22903" y="312489"/>
                      </a:cubicBezTo>
                      <a:cubicBezTo>
                        <a:pt x="8239" y="297825"/>
                        <a:pt x="0" y="277935"/>
                        <a:pt x="0" y="257196"/>
                      </a:cubicBezTo>
                      <a:lnTo>
                        <a:pt x="0" y="78196"/>
                      </a:lnTo>
                      <a:cubicBezTo>
                        <a:pt x="0" y="57457"/>
                        <a:pt x="8239" y="37568"/>
                        <a:pt x="22903" y="22903"/>
                      </a:cubicBezTo>
                      <a:cubicBezTo>
                        <a:pt x="37568" y="8239"/>
                        <a:pt x="57457" y="0"/>
                        <a:pt x="78196" y="0"/>
                      </a:cubicBezTo>
                      <a:close/>
                    </a:path>
                  </a:pathLst>
                </a:custGeom>
                <a:solidFill>
                  <a:schemeClr val="bg1"/>
                </a:solidFill>
              </p:spPr>
              <p:txBody>
                <a:bodyPr/>
                <a:lstStyle/>
                <a:p>
                  <a:endParaRPr lang="en-US" sz="800">
                    <a:latin typeface="UTM Avo" panose="02040603050506020204" pitchFamily="18"/>
                  </a:endParaRPr>
                </a:p>
              </p:txBody>
            </p:sp>
            <p:sp>
              <p:nvSpPr>
                <p:cNvPr id="25" name="TextBox 24">
                  <a:extLst>
                    <a:ext uri="{FF2B5EF4-FFF2-40B4-BE49-F238E27FC236}">
                      <a16:creationId xmlns:a16="http://schemas.microsoft.com/office/drawing/2014/main" id="{46F24DBE-7902-16B1-9DB4-D442E7085917}"/>
                    </a:ext>
                  </a:extLst>
                </p:cNvPr>
                <p:cNvSpPr txBox="1"/>
                <p:nvPr/>
              </p:nvSpPr>
              <p:spPr>
                <a:xfrm>
                  <a:off x="1426698" y="3819599"/>
                  <a:ext cx="5826740" cy="784830"/>
                </a:xfrm>
                <a:prstGeom prst="rect">
                  <a:avLst/>
                </a:prstGeom>
                <a:noFill/>
              </p:spPr>
              <p:txBody>
                <a:bodyPr wrap="square" rtlCol="0">
                  <a:spAutoFit/>
                </a:bodyPr>
                <a:lstStyle/>
                <a:p>
                  <a:pPr algn="ctr"/>
                  <a:r>
                    <a:rPr lang="en-US" sz="2800" b="1" dirty="0" err="1">
                      <a:latin typeface="UTM Avo" panose="02040603050506020204" pitchFamily="18"/>
                      <a:cs typeface="Arial" panose="020B0604020202020204" pitchFamily="34" charset="0"/>
                    </a:rPr>
                    <a:t>Trò</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chơi</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Sóng</a:t>
                  </a:r>
                  <a:r>
                    <a:rPr lang="en-US" sz="2800" b="1" dirty="0">
                      <a:latin typeface="UTM Avo" panose="02040603050506020204" pitchFamily="18"/>
                      <a:cs typeface="Arial" panose="020B0604020202020204" pitchFamily="34" charset="0"/>
                    </a:rPr>
                    <a:t> </a:t>
                  </a:r>
                  <a:r>
                    <a:rPr lang="en-US" sz="2800" b="1" dirty="0" err="1">
                      <a:latin typeface="UTM Avo" panose="02040603050506020204" pitchFamily="18"/>
                      <a:cs typeface="Arial" panose="020B0604020202020204" pitchFamily="34" charset="0"/>
                    </a:rPr>
                    <a:t>xô</a:t>
                  </a:r>
                  <a:r>
                    <a:rPr lang="en-US" sz="2800" b="1" dirty="0">
                      <a:latin typeface="UTM Avo" panose="02040603050506020204" pitchFamily="18"/>
                      <a:cs typeface="Arial" panose="020B0604020202020204" pitchFamily="34" charset="0"/>
                    </a:rPr>
                    <a:t>”</a:t>
                  </a:r>
                </a:p>
              </p:txBody>
            </p:sp>
          </p:grpSp>
        </p:grpSp>
        <p:pic>
          <p:nvPicPr>
            <p:cNvPr id="21" name="Picture 20" descr="A cartoon of a group of children holding hands&#10;&#10;Description automatically generated">
              <a:extLst>
                <a:ext uri="{FF2B5EF4-FFF2-40B4-BE49-F238E27FC236}">
                  <a16:creationId xmlns:a16="http://schemas.microsoft.com/office/drawing/2014/main" id="{1C39CCF7-860A-DAAF-595C-78BDEE8A854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698" t="16169" r="12608" b="15311"/>
            <a:stretch/>
          </p:blipFill>
          <p:spPr>
            <a:xfrm>
              <a:off x="11864931" y="5138057"/>
              <a:ext cx="5162222" cy="3946440"/>
            </a:xfrm>
            <a:prstGeom prst="round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2581696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wipe(left)">
                                      <p:cBhvr>
                                        <p:cTn id="15" dur="500"/>
                                        <p:tgtEl>
                                          <p:spTgt spid="17">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Effect transition="in" filter="wipe(left)">
                                      <p:cBhvr>
                                        <p:cTn id="19" dur="500"/>
                                        <p:tgtEl>
                                          <p:spTgt spid="17">
                                            <p:txEl>
                                              <p:pRg st="1" end="1"/>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animEffect transition="in" filter="wipe(left)">
                                      <p:cBhvr>
                                        <p:cTn id="23" dur="500"/>
                                        <p:tgtEl>
                                          <p:spTgt spid="17">
                                            <p:txEl>
                                              <p:pRg st="2" end="2"/>
                                            </p:txEl>
                                          </p:spTgt>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7">
                                            <p:txEl>
                                              <p:pRg st="3" end="3"/>
                                            </p:txEl>
                                          </p:spTgt>
                                        </p:tgtEl>
                                        <p:attrNameLst>
                                          <p:attrName>style.visibility</p:attrName>
                                        </p:attrNameLst>
                                      </p:cBhvr>
                                      <p:to>
                                        <p:strVal val="visible"/>
                                      </p:to>
                                    </p:set>
                                    <p:animEffect transition="in" filter="wipe(left)">
                                      <p:cBhvr>
                                        <p:cTn id="27" dur="500"/>
                                        <p:tgtEl>
                                          <p:spTgt spid="17">
                                            <p:txEl>
                                              <p:pRg st="3" end="3"/>
                                            </p:txEl>
                                          </p:spTgt>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17">
                                            <p:txEl>
                                              <p:pRg st="4" end="4"/>
                                            </p:txEl>
                                          </p:spTgt>
                                        </p:tgtEl>
                                        <p:attrNameLst>
                                          <p:attrName>style.visibility</p:attrName>
                                        </p:attrNameLst>
                                      </p:cBhvr>
                                      <p:to>
                                        <p:strVal val="visible"/>
                                      </p:to>
                                    </p:set>
                                    <p:animEffect transition="in" filter="wipe(left)">
                                      <p:cBhvr>
                                        <p:cTn id="31"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818581F7-B189-10AC-63DD-3C558B452E0B}"/>
              </a:ext>
            </a:extLst>
          </p:cNvPr>
          <p:cNvSpPr/>
          <p:nvPr/>
        </p:nvSpPr>
        <p:spPr>
          <a:xfrm>
            <a:off x="431798" y="2507250"/>
            <a:ext cx="11328400" cy="4166628"/>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6" name="TextBox 5">
            <a:extLst>
              <a:ext uri="{FF2B5EF4-FFF2-40B4-BE49-F238E27FC236}">
                <a16:creationId xmlns:a16="http://schemas.microsoft.com/office/drawing/2014/main" id="{3C72746E-799B-3CC5-55D8-8B690D2AE806}"/>
              </a:ext>
            </a:extLst>
          </p:cNvPr>
          <p:cNvSpPr txBox="1"/>
          <p:nvPr/>
        </p:nvSpPr>
        <p:spPr>
          <a:xfrm>
            <a:off x="3162297" y="2619866"/>
            <a:ext cx="5867401" cy="461665"/>
          </a:xfrm>
          <a:prstGeom prst="rect">
            <a:avLst/>
          </a:prstGeom>
          <a:noFill/>
        </p:spPr>
        <p:txBody>
          <a:bodyPr wrap="square">
            <a:spAutoFit/>
          </a:bodyPr>
          <a:lstStyle/>
          <a:p>
            <a:pPr algn="ctr"/>
            <a:r>
              <a:rPr lang="en-US" sz="2400" b="1" dirty="0" err="1">
                <a:latin typeface="UTM Avo" panose="02040603050506020204" pitchFamily="18"/>
                <a:cs typeface="Arial" panose="020B0604020202020204" pitchFamily="34" charset="0"/>
              </a:rPr>
              <a:t>Trò</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chơi</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Chuyền</a:t>
            </a:r>
            <a:r>
              <a:rPr lang="en-US" sz="2400" b="1" dirty="0">
                <a:latin typeface="UTM Avo" panose="02040603050506020204" pitchFamily="18"/>
                <a:cs typeface="Arial" panose="020B0604020202020204" pitchFamily="34" charset="0"/>
              </a:rPr>
              <a:t> </a:t>
            </a:r>
            <a:r>
              <a:rPr lang="en-US" sz="2400" b="1" dirty="0" err="1">
                <a:latin typeface="UTM Avo" panose="02040603050506020204" pitchFamily="18"/>
                <a:cs typeface="Arial" panose="020B0604020202020204" pitchFamily="34" charset="0"/>
              </a:rPr>
              <a:t>điện</a:t>
            </a:r>
            <a:r>
              <a:rPr lang="en-US" sz="2400" b="1" dirty="0">
                <a:latin typeface="UTM Avo" panose="02040603050506020204" pitchFamily="18"/>
                <a:cs typeface="Arial" panose="020B0604020202020204" pitchFamily="34" charset="0"/>
              </a:rPr>
              <a:t>”</a:t>
            </a:r>
          </a:p>
        </p:txBody>
      </p:sp>
      <p:sp>
        <p:nvSpPr>
          <p:cNvPr id="7" name="TextBox 6">
            <a:extLst>
              <a:ext uri="{FF2B5EF4-FFF2-40B4-BE49-F238E27FC236}">
                <a16:creationId xmlns:a16="http://schemas.microsoft.com/office/drawing/2014/main" id="{BE727901-3ED9-E883-673A-B9ED012D9398}"/>
              </a:ext>
            </a:extLst>
          </p:cNvPr>
          <p:cNvSpPr txBox="1"/>
          <p:nvPr/>
        </p:nvSpPr>
        <p:spPr>
          <a:xfrm>
            <a:off x="804584" y="2917272"/>
            <a:ext cx="10582826" cy="3756606"/>
          </a:xfrm>
          <a:prstGeom prst="rect">
            <a:avLst/>
          </a:prstGeom>
          <a:noFill/>
        </p:spPr>
        <p:txBody>
          <a:bodyPr wrap="square">
            <a:spAutoFit/>
          </a:bodyPr>
          <a:lstStyle/>
          <a:p>
            <a:pPr marL="381019" indent="-381019" algn="just">
              <a:lnSpc>
                <a:spcPct val="150000"/>
              </a:lnSpc>
              <a:buClr>
                <a:schemeClr val="tx1"/>
              </a:buClr>
              <a:buFont typeface="Courier New" panose="02070309020205020404" pitchFamily="49" charset="0"/>
              <a:buChar char="o"/>
            </a:pPr>
            <a:r>
              <a:rPr lang="en-US" sz="2400" b="1" dirty="0" err="1">
                <a:latin typeface="UTM Avo" panose="02040603050506020204" pitchFamily="18"/>
                <a:ea typeface="Calibri" panose="020F0502020204030204" pitchFamily="34" charset="0"/>
                <a:cs typeface="Arial" panose="020B0604020202020204" pitchFamily="34" charset="0"/>
              </a:rPr>
              <a:t>Luật</a:t>
            </a:r>
            <a:r>
              <a:rPr lang="en-US" sz="2400" b="1" dirty="0">
                <a:latin typeface="UTM Avo" panose="02040603050506020204" pitchFamily="18"/>
                <a:ea typeface="Calibri" panose="020F0502020204030204" pitchFamily="34" charset="0"/>
                <a:cs typeface="Arial" panose="020B0604020202020204" pitchFamily="34" charset="0"/>
              </a:rPr>
              <a:t> </a:t>
            </a:r>
            <a:r>
              <a:rPr lang="en-US" sz="2400" b="1" dirty="0" err="1">
                <a:latin typeface="UTM Avo" panose="02040603050506020204" pitchFamily="18"/>
                <a:ea typeface="Calibri" panose="020F0502020204030204" pitchFamily="34" charset="0"/>
                <a:cs typeface="Arial" panose="020B0604020202020204" pitchFamily="34" charset="0"/>
              </a:rPr>
              <a:t>chơi</a:t>
            </a:r>
            <a:r>
              <a:rPr lang="en-US" sz="2400" b="1" dirty="0">
                <a:latin typeface="UTM Avo" panose="02040603050506020204" pitchFamily="18"/>
                <a:ea typeface="Calibri" panose="020F0502020204030204" pitchFamily="34" charset="0"/>
                <a:cs typeface="Arial" panose="020B0604020202020204" pitchFamily="34" charset="0"/>
              </a:rPr>
              <a:t>:</a:t>
            </a:r>
            <a:endParaRPr lang="en-US" sz="2400" dirty="0">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Clr>
                <a:schemeClr val="tx1"/>
              </a:buClr>
              <a:buFont typeface="Wingdings" panose="05000000000000000000" pitchFamily="2" charset="2"/>
              <a:buChar char="§"/>
            </a:pPr>
            <a:r>
              <a:rPr lang="vi-VN" sz="2300" dirty="0">
                <a:latin typeface="UTM Avo" panose="02040603050506020204" pitchFamily="18"/>
                <a:ea typeface="Calibri" panose="020F0502020204030204" pitchFamily="34" charset="0"/>
                <a:cs typeface="Arial" panose="020B0604020202020204" pitchFamily="34" charset="0"/>
              </a:rPr>
              <a:t>GV tiến hành phỏng vấn nhanh </a:t>
            </a:r>
            <a:r>
              <a:rPr lang="en-US" sz="2300" dirty="0" err="1">
                <a:latin typeface="UTM Avo" panose="02040603050506020204" pitchFamily="18"/>
                <a:ea typeface="Calibri" panose="020F0502020204030204" pitchFamily="34" charset="0"/>
                <a:cs typeface="Arial" panose="020B0604020202020204" pitchFamily="34" charset="0"/>
              </a:rPr>
              <a:t>học</a:t>
            </a:r>
            <a:r>
              <a:rPr lang="en-US" sz="2300" dirty="0">
                <a:latin typeface="UTM Avo" panose="02040603050506020204" pitchFamily="18"/>
                <a:ea typeface="Calibri" panose="020F0502020204030204" pitchFamily="34" charset="0"/>
                <a:cs typeface="Arial" panose="020B0604020202020204" pitchFamily="34" charset="0"/>
              </a:rPr>
              <a:t> </a:t>
            </a:r>
            <a:r>
              <a:rPr lang="en-US" sz="2300" dirty="0" err="1">
                <a:latin typeface="UTM Avo" panose="02040603050506020204" pitchFamily="18"/>
                <a:ea typeface="Calibri" panose="020F0502020204030204" pitchFamily="34" charset="0"/>
                <a:cs typeface="Arial" panose="020B0604020202020204" pitchFamily="34" charset="0"/>
              </a:rPr>
              <a:t>sinh</a:t>
            </a:r>
            <a:r>
              <a:rPr lang="vi-VN" sz="2300" dirty="0">
                <a:latin typeface="UTM Avo" panose="02040603050506020204" pitchFamily="18"/>
                <a:ea typeface="Calibri" panose="020F0502020204030204" pitchFamily="34" charset="0"/>
                <a:cs typeface="Arial" panose="020B0604020202020204" pitchFamily="34" charset="0"/>
              </a:rPr>
              <a:t> trong vòng 3 phút</a:t>
            </a:r>
            <a:r>
              <a:rPr lang="en-US" sz="2300" dirty="0">
                <a:latin typeface="UTM Avo" panose="02040603050506020204" pitchFamily="18"/>
                <a:ea typeface="Calibri" panose="020F0502020204030204" pitchFamily="34" charset="0"/>
                <a:cs typeface="Arial" panose="020B0604020202020204" pitchFamily="34" charset="0"/>
              </a:rPr>
              <a:t>.</a:t>
            </a:r>
          </a:p>
          <a:p>
            <a:pPr marL="381019" indent="-381019" algn="just">
              <a:lnSpc>
                <a:spcPct val="150000"/>
              </a:lnSpc>
              <a:buClr>
                <a:schemeClr val="tx1"/>
              </a:buClr>
              <a:buFont typeface="Wingdings" panose="05000000000000000000" pitchFamily="2" charset="2"/>
              <a:buChar char="§"/>
            </a:pPr>
            <a:r>
              <a:rPr lang="vi-VN" sz="2300" dirty="0">
                <a:latin typeface="UTM Avo" panose="02040603050506020204" pitchFamily="18"/>
                <a:ea typeface="Calibri" panose="020F0502020204030204" pitchFamily="34" charset="0"/>
                <a:cs typeface="Arial" panose="020B0604020202020204" pitchFamily="34" charset="0"/>
              </a:rPr>
              <a:t>Mỗi </a:t>
            </a:r>
            <a:r>
              <a:rPr lang="en-US" sz="2300" dirty="0" err="1">
                <a:latin typeface="UTM Avo" panose="02040603050506020204" pitchFamily="18"/>
                <a:ea typeface="Calibri" panose="020F0502020204030204" pitchFamily="34" charset="0"/>
                <a:cs typeface="Arial" panose="020B0604020202020204" pitchFamily="34" charset="0"/>
              </a:rPr>
              <a:t>học</a:t>
            </a:r>
            <a:r>
              <a:rPr lang="en-US" sz="2300" dirty="0">
                <a:latin typeface="UTM Avo" panose="02040603050506020204" pitchFamily="18"/>
                <a:ea typeface="Calibri" panose="020F0502020204030204" pitchFamily="34" charset="0"/>
                <a:cs typeface="Arial" panose="020B0604020202020204" pitchFamily="34" charset="0"/>
              </a:rPr>
              <a:t> </a:t>
            </a:r>
            <a:r>
              <a:rPr lang="en-US" sz="2300" dirty="0" err="1">
                <a:latin typeface="UTM Avo" panose="02040603050506020204" pitchFamily="18"/>
                <a:ea typeface="Calibri" panose="020F0502020204030204" pitchFamily="34" charset="0"/>
                <a:cs typeface="Arial" panose="020B0604020202020204" pitchFamily="34" charset="0"/>
              </a:rPr>
              <a:t>sinh</a:t>
            </a:r>
            <a:r>
              <a:rPr lang="vi-VN" sz="2300" dirty="0">
                <a:latin typeface="UTM Avo" panose="02040603050506020204" pitchFamily="18"/>
                <a:ea typeface="Calibri" panose="020F0502020204030204" pitchFamily="34" charset="0"/>
                <a:cs typeface="Arial" panose="020B0604020202020204" pitchFamily="34" charset="0"/>
              </a:rPr>
              <a:t> sẽ kể một việc mà bản thân đã làm thể hiện được sự cảm thông, giúp đỡ người gặp khó khăn bằng những lời nói, việc làm cụ thể phù hợp với lứa tuổi.</a:t>
            </a:r>
          </a:p>
          <a:p>
            <a:pPr marL="381019" indent="-381019" algn="just">
              <a:lnSpc>
                <a:spcPct val="150000"/>
              </a:lnSpc>
              <a:buClr>
                <a:schemeClr val="tx1"/>
              </a:buClr>
              <a:buFont typeface="Wingdings" panose="05000000000000000000" pitchFamily="2" charset="2"/>
              <a:buChar char="§"/>
            </a:pPr>
            <a:r>
              <a:rPr lang="en-US" sz="2300" dirty="0" err="1">
                <a:latin typeface="UTM Avo" panose="02040603050506020204" pitchFamily="18"/>
                <a:ea typeface="Calibri" panose="020F0502020204030204" pitchFamily="34" charset="0"/>
                <a:cs typeface="Arial" panose="020B0604020202020204" pitchFamily="34" charset="0"/>
              </a:rPr>
              <a:t>Học</a:t>
            </a:r>
            <a:r>
              <a:rPr lang="en-US" sz="2300" dirty="0">
                <a:latin typeface="UTM Avo" panose="02040603050506020204" pitchFamily="18"/>
                <a:ea typeface="Calibri" panose="020F0502020204030204" pitchFamily="34" charset="0"/>
                <a:cs typeface="Arial" panose="020B0604020202020204" pitchFamily="34" charset="0"/>
              </a:rPr>
              <a:t> </a:t>
            </a:r>
            <a:r>
              <a:rPr lang="en-US" sz="2300" dirty="0" err="1">
                <a:latin typeface="UTM Avo" panose="02040603050506020204" pitchFamily="18"/>
                <a:ea typeface="Calibri" panose="020F0502020204030204" pitchFamily="34" charset="0"/>
                <a:cs typeface="Arial" panose="020B0604020202020204" pitchFamily="34" charset="0"/>
              </a:rPr>
              <a:t>sinh</a:t>
            </a:r>
            <a:r>
              <a:rPr lang="vi-VN" sz="2300" dirty="0">
                <a:latin typeface="UTM Avo" panose="02040603050506020204" pitchFamily="18"/>
                <a:ea typeface="Calibri" panose="020F0502020204030204" pitchFamily="34" charset="0"/>
                <a:cs typeface="Arial" panose="020B0604020202020204" pitchFamily="34" charset="0"/>
              </a:rPr>
              <a:t> nào kể hợp lí sẽ có quyền chỉ định bạn tiếp theo, lần lượt đến hết thời gian.</a:t>
            </a:r>
          </a:p>
        </p:txBody>
      </p:sp>
      <p:sp>
        <p:nvSpPr>
          <p:cNvPr id="8" name="TextBox 7">
            <a:extLst>
              <a:ext uri="{FF2B5EF4-FFF2-40B4-BE49-F238E27FC236}">
                <a16:creationId xmlns:a16="http://schemas.microsoft.com/office/drawing/2014/main" id="{9D00C395-6834-CFFD-6ACE-1BD7B6CE034E}"/>
              </a:ext>
            </a:extLst>
          </p:cNvPr>
          <p:cNvSpPr txBox="1"/>
          <p:nvPr/>
        </p:nvSpPr>
        <p:spPr>
          <a:xfrm>
            <a:off x="1545293" y="1301840"/>
            <a:ext cx="9101413" cy="1127232"/>
          </a:xfrm>
          <a:prstGeom prst="rect">
            <a:avLst/>
          </a:prstGeom>
          <a:noFill/>
        </p:spPr>
        <p:txBody>
          <a:bodyPr wrap="square">
            <a:spAutoFit/>
          </a:bodyPr>
          <a:lstStyle/>
          <a:p>
            <a:pPr algn="ctr">
              <a:lnSpc>
                <a:spcPct val="150000"/>
              </a:lnSpc>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1: Chia sẻ về những việc em đã làm để cảm thông, giúp đỡ người gặp khó khăn</a:t>
            </a:r>
            <a:endParaRPr lang="en-US" sz="2400" dirty="0">
              <a:latin typeface="UTM Avo" panose="02040603050506020204" pitchFamily="18"/>
              <a:ea typeface="Calibri" panose="020F0502020204030204" pitchFamily="34" charset="0"/>
              <a:cs typeface="Arial" panose="020B0604020202020204" pitchFamily="34" charset="0"/>
            </a:endParaRPr>
          </a:p>
        </p:txBody>
      </p:sp>
      <p:pic>
        <p:nvPicPr>
          <p:cNvPr id="9" name="Picture 4">
            <a:extLst>
              <a:ext uri="{FF2B5EF4-FFF2-40B4-BE49-F238E27FC236}">
                <a16:creationId xmlns:a16="http://schemas.microsoft.com/office/drawing/2014/main" id="{E7DD015C-05EF-B8E9-EA89-C0E220EF58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89525" y="6149527"/>
            <a:ext cx="2670671" cy="761141"/>
          </a:xfrm>
          <a:prstGeom prst="rect">
            <a:avLst/>
          </a:prstGeom>
        </p:spPr>
      </p:pic>
      <p:sp>
        <p:nvSpPr>
          <p:cNvPr id="10" name="Freeform 18">
            <a:extLst>
              <a:ext uri="{FF2B5EF4-FFF2-40B4-BE49-F238E27FC236}">
                <a16:creationId xmlns:a16="http://schemas.microsoft.com/office/drawing/2014/main" id="{F3405BF9-26CA-407B-05E3-1CCA50C370B8}"/>
              </a:ext>
            </a:extLst>
          </p:cNvPr>
          <p:cNvSpPr/>
          <p:nvPr/>
        </p:nvSpPr>
        <p:spPr>
          <a:xfrm rot="1043324">
            <a:off x="11231304" y="2482681"/>
            <a:ext cx="607320" cy="815413"/>
          </a:xfrm>
          <a:custGeom>
            <a:avLst/>
            <a:gdLst/>
            <a:ahLst/>
            <a:cxnLst/>
            <a:rect l="l" t="t" r="r" b="b"/>
            <a:pathLst>
              <a:path w="754890" h="998051">
                <a:moveTo>
                  <a:pt x="0" y="0"/>
                </a:moveTo>
                <a:lnTo>
                  <a:pt x="754890" y="0"/>
                </a:lnTo>
                <a:lnTo>
                  <a:pt x="754890" y="998052"/>
                </a:lnTo>
                <a:lnTo>
                  <a:pt x="0" y="9980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Tree>
    <p:extLst>
      <p:ext uri="{BB962C8B-B14F-4D97-AF65-F5344CB8AC3E}">
        <p14:creationId xmlns:p14="http://schemas.microsoft.com/office/powerpoint/2010/main" val="1709861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barn(outVertical)">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outVertical)">
                                      <p:cBhvr>
                                        <p:cTn id="25" dur="500"/>
                                        <p:tgtEl>
                                          <p:spTgt spid="7">
                                            <p:txEl>
                                              <p:pRg st="1" end="1"/>
                                            </p:txEl>
                                          </p:spTgt>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animEffect transition="in" filter="barn(outVertical)">
                                      <p:cBhvr>
                                        <p:cTn id="29" dur="500"/>
                                        <p:tgtEl>
                                          <p:spTgt spid="7">
                                            <p:txEl>
                                              <p:pRg st="2" end="2"/>
                                            </p:txEl>
                                          </p:spTgt>
                                        </p:tgtEl>
                                      </p:cBhvr>
                                    </p:animEffect>
                                  </p:childTnLst>
                                </p:cTn>
                              </p:par>
                            </p:childTnLst>
                          </p:cTn>
                        </p:par>
                        <p:par>
                          <p:cTn id="30" fill="hold">
                            <p:stCondLst>
                              <p:cond delay="1000"/>
                            </p:stCondLst>
                            <p:childTnLst>
                              <p:par>
                                <p:cTn id="31" presetID="16" presetClass="entr" presetSubtype="37" fill="hold" grpId="0" nodeType="after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barn(outVertical)">
                                      <p:cBhvr>
                                        <p:cTn id="3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7" grpId="0" build="p"/>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reeform 10">
            <a:extLst>
              <a:ext uri="{FF2B5EF4-FFF2-40B4-BE49-F238E27FC236}">
                <a16:creationId xmlns:a16="http://schemas.microsoft.com/office/drawing/2014/main" id="{4858F368-C606-AD34-85AD-62BABC5C6B36}"/>
              </a:ext>
            </a:extLst>
          </p:cNvPr>
          <p:cNvSpPr/>
          <p:nvPr/>
        </p:nvSpPr>
        <p:spPr>
          <a:xfrm rot="2802144">
            <a:off x="124376" y="6007109"/>
            <a:ext cx="685301" cy="693099"/>
          </a:xfrm>
          <a:custGeom>
            <a:avLst/>
            <a:gdLst/>
            <a:ahLst/>
            <a:cxnLst/>
            <a:rect l="l" t="t" r="r" b="b"/>
            <a:pathLst>
              <a:path w="1027952" h="1039648">
                <a:moveTo>
                  <a:pt x="0" y="0"/>
                </a:moveTo>
                <a:lnTo>
                  <a:pt x="1027952" y="0"/>
                </a:lnTo>
                <a:lnTo>
                  <a:pt x="1027952" y="1039648"/>
                </a:lnTo>
                <a:lnTo>
                  <a:pt x="0" y="10396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4" name="TextBox 3">
            <a:extLst>
              <a:ext uri="{FF2B5EF4-FFF2-40B4-BE49-F238E27FC236}">
                <a16:creationId xmlns:a16="http://schemas.microsoft.com/office/drawing/2014/main" id="{8A297AC0-51FC-68B7-13AE-A4DD7B245B39}"/>
              </a:ext>
            </a:extLst>
          </p:cNvPr>
          <p:cNvSpPr txBox="1"/>
          <p:nvPr/>
        </p:nvSpPr>
        <p:spPr>
          <a:xfrm>
            <a:off x="581987" y="1429252"/>
            <a:ext cx="11028025" cy="1127232"/>
          </a:xfrm>
          <a:prstGeom prst="rect">
            <a:avLst/>
          </a:prstGeom>
          <a:noFill/>
        </p:spPr>
        <p:txBody>
          <a:bodyPr wrap="square">
            <a:spAutoFit/>
          </a:bodyPr>
          <a:lstStyle/>
          <a:p>
            <a:pPr algn="ctr">
              <a:lnSpc>
                <a:spcPct val="150000"/>
              </a:lnSpc>
              <a:spcAft>
                <a:spcPts val="667"/>
              </a:spcAft>
            </a:pPr>
            <a:r>
              <a:rPr lang="vi-VN" sz="2400" b="1" dirty="0">
                <a:latin typeface="UTM Avo" panose="02040603050506020204" pitchFamily="18"/>
                <a:ea typeface="Calibri" panose="020F0502020204030204" pitchFamily="34" charset="0"/>
                <a:cs typeface="Arial" panose="020B0604020202020204" pitchFamily="34" charset="0"/>
              </a:rPr>
              <a:t>Hoạt động 2: Thực hiện những việc làm thể hiện sự cảm thông, giúp đỡ người gặp khó khăn tại nơi em đang sinh sống</a:t>
            </a:r>
            <a:endParaRPr lang="en-US" sz="2400" dirty="0">
              <a:latin typeface="UTM Avo" panose="02040603050506020204" pitchFamily="18"/>
              <a:ea typeface="Calibri" panose="020F050202020403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4A60F2C-4909-5E3B-C3D4-ECAED9D2EE27}"/>
              </a:ext>
            </a:extLst>
          </p:cNvPr>
          <p:cNvGrpSpPr/>
          <p:nvPr/>
        </p:nvGrpSpPr>
        <p:grpSpPr>
          <a:xfrm>
            <a:off x="581987" y="2556484"/>
            <a:ext cx="6409947" cy="3310134"/>
            <a:chOff x="555725" y="2160147"/>
            <a:chExt cx="9614920" cy="4965201"/>
          </a:xfrm>
        </p:grpSpPr>
        <p:grpSp>
          <p:nvGrpSpPr>
            <p:cNvPr id="13" name="Group 12">
              <a:extLst>
                <a:ext uri="{FF2B5EF4-FFF2-40B4-BE49-F238E27FC236}">
                  <a16:creationId xmlns:a16="http://schemas.microsoft.com/office/drawing/2014/main" id="{113FC8B4-E990-D50F-4CB0-25E08689DBC2}"/>
                </a:ext>
              </a:extLst>
            </p:cNvPr>
            <p:cNvGrpSpPr/>
            <p:nvPr/>
          </p:nvGrpSpPr>
          <p:grpSpPr>
            <a:xfrm>
              <a:off x="1201204" y="3010548"/>
              <a:ext cx="8969441" cy="4114800"/>
              <a:chOff x="1201204" y="3010548"/>
              <a:chExt cx="8969441" cy="4114800"/>
            </a:xfrm>
          </p:grpSpPr>
          <p:sp>
            <p:nvSpPr>
              <p:cNvPr id="15" name="Freeform 3">
                <a:extLst>
                  <a:ext uri="{FF2B5EF4-FFF2-40B4-BE49-F238E27FC236}">
                    <a16:creationId xmlns:a16="http://schemas.microsoft.com/office/drawing/2014/main" id="{E3092B9A-5E93-26B2-D5E8-915A44F87BA3}"/>
                  </a:ext>
                </a:extLst>
              </p:cNvPr>
              <p:cNvSpPr/>
              <p:nvPr/>
            </p:nvSpPr>
            <p:spPr>
              <a:xfrm>
                <a:off x="1201204" y="3010548"/>
                <a:ext cx="8969441" cy="4114800"/>
              </a:xfrm>
              <a:prstGeom prst="wedgeRectCallout">
                <a:avLst>
                  <a:gd name="adj1" fmla="val 62793"/>
                  <a:gd name="adj2" fmla="val 41325"/>
                </a:avLst>
              </a:prstGeom>
              <a:solidFill>
                <a:srgbClr val="FFF6D9"/>
              </a:solidFill>
              <a:ln>
                <a:solidFill>
                  <a:srgbClr val="FFC000"/>
                </a:solidFill>
              </a:ln>
            </p:spPr>
            <p:txBody>
              <a:bodyPr/>
              <a:lstStyle/>
              <a:p>
                <a:endParaRPr lang="en-US" sz="800" dirty="0">
                  <a:latin typeface="UTM Avo" panose="02040603050506020204" pitchFamily="18"/>
                  <a:cs typeface="Arial" panose="020B0604020202020204" pitchFamily="34" charset="0"/>
                </a:endParaRPr>
              </a:p>
            </p:txBody>
          </p:sp>
          <p:sp>
            <p:nvSpPr>
              <p:cNvPr id="16" name="TextBox 15">
                <a:extLst>
                  <a:ext uri="{FF2B5EF4-FFF2-40B4-BE49-F238E27FC236}">
                    <a16:creationId xmlns:a16="http://schemas.microsoft.com/office/drawing/2014/main" id="{8B829BAB-25E6-1FB7-5E2D-8827A1E18D90}"/>
                  </a:ext>
                </a:extLst>
              </p:cNvPr>
              <p:cNvSpPr txBox="1"/>
              <p:nvPr/>
            </p:nvSpPr>
            <p:spPr>
              <a:xfrm>
                <a:off x="1611403" y="3390051"/>
                <a:ext cx="8149042" cy="3344762"/>
              </a:xfrm>
              <a:prstGeom prst="rect">
                <a:avLst/>
              </a:prstGeom>
              <a:noFill/>
            </p:spPr>
            <p:txBody>
              <a:bodyPr wrap="square">
                <a:spAutoFit/>
              </a:bodyPr>
              <a:lstStyle/>
              <a:p>
                <a:pPr algn="just">
                  <a:lnSpc>
                    <a:spcPct val="150000"/>
                  </a:lnSpc>
                </a:pPr>
                <a:r>
                  <a:rPr lang="en-US" sz="2400" dirty="0" err="1">
                    <a:latin typeface="UTM Avo" panose="02040603050506020204" pitchFamily="18"/>
                    <a:ea typeface="Calibri" panose="020F0502020204030204" pitchFamily="34" charset="0"/>
                    <a:cs typeface="Arial" panose="020B0604020202020204" pitchFamily="34" charset="0"/>
                  </a:rPr>
                  <a:t>Các</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em</a:t>
                </a:r>
                <a:r>
                  <a:rPr lang="en-US" sz="2400" dirty="0">
                    <a:latin typeface="UTM Avo" panose="02040603050506020204" pitchFamily="18"/>
                    <a:ea typeface="Calibri" panose="020F0502020204030204" pitchFamily="34" charset="0"/>
                    <a:cs typeface="Arial" panose="020B0604020202020204" pitchFamily="34" charset="0"/>
                  </a:rPr>
                  <a:t> </a:t>
                </a:r>
                <a:r>
                  <a:rPr lang="en-US" sz="2400" dirty="0" err="1">
                    <a:latin typeface="UTM Avo" panose="02040603050506020204" pitchFamily="18"/>
                    <a:ea typeface="Calibri" panose="020F0502020204030204" pitchFamily="34" charset="0"/>
                    <a:cs typeface="Arial" panose="020B0604020202020204" pitchFamily="34" charset="0"/>
                  </a:rPr>
                  <a:t>hãy</a:t>
                </a:r>
                <a:r>
                  <a:rPr lang="en-US" sz="2400" dirty="0">
                    <a:latin typeface="UTM Avo" panose="02040603050506020204" pitchFamily="18"/>
                    <a:ea typeface="Calibri" panose="020F0502020204030204" pitchFamily="34" charset="0"/>
                    <a:cs typeface="Arial" panose="020B0604020202020204" pitchFamily="34" charset="0"/>
                  </a:rPr>
                  <a:t> g</a:t>
                </a:r>
                <a:r>
                  <a:rPr lang="vi-VN" sz="2400" dirty="0">
                    <a:latin typeface="UTM Avo" panose="02040603050506020204" pitchFamily="18"/>
                    <a:ea typeface="Calibri" panose="020F0502020204030204" pitchFamily="34" charset="0"/>
                    <a:cs typeface="Arial" panose="020B0604020202020204" pitchFamily="34" charset="0"/>
                  </a:rPr>
                  <a:t>hi lại những việc làm thể hiện sự cảm thông, giúp đỡ người gặp khó khăn mà em đã học</a:t>
                </a:r>
                <a:endParaRPr lang="en-US" sz="2400" i="1" dirty="0">
                  <a:latin typeface="UTM Avo" panose="02040603050506020204" pitchFamily="18"/>
                  <a:cs typeface="Arial" panose="020B0604020202020204" pitchFamily="34" charset="0"/>
                </a:endParaRPr>
              </a:p>
            </p:txBody>
          </p:sp>
        </p:grpSp>
        <p:pic>
          <p:nvPicPr>
            <p:cNvPr id="14" name="Picture 13">
              <a:extLst>
                <a:ext uri="{FF2B5EF4-FFF2-40B4-BE49-F238E27FC236}">
                  <a16:creationId xmlns:a16="http://schemas.microsoft.com/office/drawing/2014/main" id="{2D1D6DBF-2419-E203-06B9-54528C3BB50C}"/>
                </a:ext>
              </a:extLst>
            </p:cNvPr>
            <p:cNvPicPr>
              <a:picLocks noChangeAspect="1"/>
            </p:cNvPicPr>
            <p:nvPr/>
          </p:nvPicPr>
          <p:blipFill rotWithShape="1">
            <a:blip r:embed="rId5">
              <a:extLst>
                <a:ext uri="{28A0092B-C50C-407E-A947-70E740481C1C}">
                  <a14:useLocalDpi xmlns:a14="http://schemas.microsoft.com/office/drawing/2010/main" val="0"/>
                </a:ext>
              </a:extLst>
            </a:blip>
            <a:srcRect t="5850" r="65971" b="41170"/>
            <a:stretch/>
          </p:blipFill>
          <p:spPr>
            <a:xfrm rot="20608254">
              <a:off x="555725" y="2160147"/>
              <a:ext cx="1337957" cy="1712585"/>
            </a:xfrm>
            <a:prstGeom prst="rect">
              <a:avLst/>
            </a:prstGeom>
          </p:spPr>
        </p:pic>
      </p:grpSp>
      <p:pic>
        <p:nvPicPr>
          <p:cNvPr id="17" name="Picture 16" descr="A group of kids sitting around a table&#10;&#10;Description automatically generated with low confidence">
            <a:extLst>
              <a:ext uri="{FF2B5EF4-FFF2-40B4-BE49-F238E27FC236}">
                <a16:creationId xmlns:a16="http://schemas.microsoft.com/office/drawing/2014/main" id="{BAEA5E75-182A-006E-CC33-E9F4245DB2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6745" y="4357967"/>
            <a:ext cx="4765255" cy="2500033"/>
          </a:xfrm>
          <a:prstGeom prst="rect">
            <a:avLst/>
          </a:prstGeom>
        </p:spPr>
      </p:pic>
    </p:spTree>
    <p:extLst>
      <p:ext uri="{BB962C8B-B14F-4D97-AF65-F5344CB8AC3E}">
        <p14:creationId xmlns:p14="http://schemas.microsoft.com/office/powerpoint/2010/main" val="37125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1">
            <a:extLst>
              <a:ext uri="{FF2B5EF4-FFF2-40B4-BE49-F238E27FC236}">
                <a16:creationId xmlns:a16="http://schemas.microsoft.com/office/drawing/2014/main" id="{F4933CA0-0ADD-2C5F-449B-541D605D9A19}"/>
              </a:ext>
            </a:extLst>
          </p:cNvPr>
          <p:cNvSpPr/>
          <p:nvPr/>
        </p:nvSpPr>
        <p:spPr>
          <a:xfrm>
            <a:off x="437111" y="3241929"/>
            <a:ext cx="2746770" cy="1153241"/>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a:ln>
                  <a:noFill/>
                </a:ln>
                <a:effectLst/>
                <a:uLnTx/>
                <a:uFillTx/>
                <a:latin typeface="UTM Avo" panose="02040603050506020204" pitchFamily="18"/>
                <a:cs typeface="Arial" panose="020B0604020202020204" pitchFamily="34" charset="0"/>
              </a:rPr>
              <a:t>Hỏi thăm khi bạn bị ốm</a:t>
            </a:r>
            <a:endPar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sp>
        <p:nvSpPr>
          <p:cNvPr id="22" name="Rectangle: Rounded Corners 2">
            <a:extLst>
              <a:ext uri="{FF2B5EF4-FFF2-40B4-BE49-F238E27FC236}">
                <a16:creationId xmlns:a16="http://schemas.microsoft.com/office/drawing/2014/main" id="{C64B5A2E-F2F6-F179-E282-C33F85AC1D06}"/>
              </a:ext>
            </a:extLst>
          </p:cNvPr>
          <p:cNvSpPr/>
          <p:nvPr/>
        </p:nvSpPr>
        <p:spPr>
          <a:xfrm>
            <a:off x="3505432" y="3240339"/>
            <a:ext cx="3559570" cy="1153241"/>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vi-VN" sz="2200" b="0" i="0" u="none" strike="noStrike" kern="0" cap="none" spc="0" normalizeH="0" baseline="0" noProof="0">
                <a:ln>
                  <a:noFill/>
                </a:ln>
                <a:effectLst/>
                <a:uLnTx/>
                <a:uFillTx/>
                <a:latin typeface="UTM Avo" panose="02040603050506020204" pitchFamily="18"/>
                <a:cs typeface="Arial" panose="020B0604020202020204" pitchFamily="34" charset="0"/>
              </a:rPr>
              <a:t>Giúp đỡ người lớn tuổi</a:t>
            </a:r>
            <a:endPar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sp>
        <p:nvSpPr>
          <p:cNvPr id="23" name="Rectangle: Rounded Corners 3">
            <a:extLst>
              <a:ext uri="{FF2B5EF4-FFF2-40B4-BE49-F238E27FC236}">
                <a16:creationId xmlns:a16="http://schemas.microsoft.com/office/drawing/2014/main" id="{9B8A8052-856A-0295-E46D-447FBB445B9C}"/>
              </a:ext>
            </a:extLst>
          </p:cNvPr>
          <p:cNvSpPr/>
          <p:nvPr/>
        </p:nvSpPr>
        <p:spPr>
          <a:xfrm>
            <a:off x="7386551" y="3240339"/>
            <a:ext cx="4368337" cy="1153241"/>
          </a:xfrm>
          <a:prstGeom prst="roundRect">
            <a:avLst/>
          </a:prstGeom>
          <a:solidFill>
            <a:srgbClr val="4BACC6">
              <a:lumMod val="20000"/>
              <a:lumOff val="80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vi-VN" sz="2200" b="0" i="0" u="none" strike="noStrike" kern="0" cap="none" spc="0" normalizeH="0" baseline="0" noProof="0" dirty="0">
                <a:ln>
                  <a:noFill/>
                </a:ln>
                <a:effectLst/>
                <a:uLnTx/>
                <a:uFillTx/>
                <a:latin typeface="UTM Avo" panose="02040603050506020204" pitchFamily="18"/>
                <a:cs typeface="Arial" panose="020B0604020202020204" pitchFamily="34" charset="0"/>
              </a:rPr>
              <a:t>Quyên góp quần áo, sách vở cho những người khó khăn</a:t>
            </a:r>
            <a:endParaRPr kumimoji="0" lang="en-US" sz="2200" b="0" i="0" u="none" strike="noStrike" kern="0" cap="none" spc="0" normalizeH="0" baseline="0" noProof="0" dirty="0">
              <a:ln>
                <a:noFill/>
              </a:ln>
              <a:effectLst/>
              <a:uLnTx/>
              <a:uFillTx/>
              <a:latin typeface="UTM Avo" panose="02040603050506020204" pitchFamily="18"/>
              <a:cs typeface="Arial" panose="020B0604020202020204" pitchFamily="34" charset="0"/>
            </a:endParaRPr>
          </a:p>
        </p:txBody>
      </p:sp>
      <p:sp>
        <p:nvSpPr>
          <p:cNvPr id="24" name="Line Callout 1 (Border and Accent Bar) 3">
            <a:extLst>
              <a:ext uri="{FF2B5EF4-FFF2-40B4-BE49-F238E27FC236}">
                <a16:creationId xmlns:a16="http://schemas.microsoft.com/office/drawing/2014/main" id="{5E81835C-D831-2D03-342B-BF14BEF61EB0}"/>
              </a:ext>
            </a:extLst>
          </p:cNvPr>
          <p:cNvSpPr/>
          <p:nvPr/>
        </p:nvSpPr>
        <p:spPr>
          <a:xfrm>
            <a:off x="437111" y="1606789"/>
            <a:ext cx="8996822" cy="1481273"/>
          </a:xfrm>
          <a:prstGeom prst="accentBorderCallout1">
            <a:avLst>
              <a:gd name="adj1" fmla="val 18750"/>
              <a:gd name="adj2" fmla="val -3127"/>
              <a:gd name="adj3" fmla="val 17954"/>
              <a:gd name="adj4" fmla="val -17509"/>
            </a:avLst>
          </a:prstGeom>
          <a:solidFill>
            <a:srgbClr val="FFF7DD"/>
          </a:solidFill>
          <a:ln w="25400" cap="flat" cmpd="sng" algn="ctr">
            <a:solidFill>
              <a:srgbClr val="C0504D">
                <a:lumMod val="50000"/>
              </a:srgbClr>
            </a:solidFill>
            <a:prstDash val="solid"/>
          </a:ln>
          <a:effectLst>
            <a:outerShdw blurRad="50800" dist="38100" dir="18900000" algn="bl" rotWithShape="0">
              <a:prstClr val="black">
                <a:alpha val="40000"/>
              </a:prstClr>
            </a:outerShdw>
          </a:effectLst>
        </p:spPr>
        <p:txBody>
          <a:bodyPr rtlCol="0" anchor="ctr"/>
          <a:lstStyle/>
          <a:p>
            <a:pPr marL="0" marR="0" lvl="0" indent="0" algn="ctr" defTabSz="609630" eaLnBrk="1" fontAlgn="auto" latinLnBrk="0" hangingPunct="1">
              <a:lnSpc>
                <a:spcPct val="150000"/>
              </a:lnSpc>
              <a:spcBef>
                <a:spcPts val="0"/>
              </a:spcBef>
              <a:spcAft>
                <a:spcPts val="0"/>
              </a:spcAft>
              <a:buClrTx/>
              <a:buSzTx/>
              <a:buFontTx/>
              <a:buNone/>
              <a:tabLst/>
              <a:defRPr/>
            </a:pPr>
            <a:r>
              <a:rPr kumimoji="0" lang="en-US" sz="2400" b="1" i="0" u="none" strike="noStrike" kern="0" cap="none" spc="0" normalizeH="0" baseline="0" noProof="0" dirty="0" err="1">
                <a:ln>
                  <a:noFill/>
                </a:ln>
                <a:effectLst/>
                <a:uLnTx/>
                <a:uFillTx/>
                <a:latin typeface="UTM Avo" panose="02040603050506020204" pitchFamily="18"/>
                <a:cs typeface="Arial" panose="020B0604020202020204" pitchFamily="34" charset="0"/>
              </a:rPr>
              <a:t>Gợi</a:t>
            </a:r>
            <a:r>
              <a:rPr kumimoji="0" lang="en-US" sz="24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1" i="0" u="none" strike="noStrike" kern="0" cap="none" spc="0" normalizeH="0" baseline="0" noProof="0" dirty="0" err="1">
                <a:ln>
                  <a:noFill/>
                </a:ln>
                <a:effectLst/>
                <a:uLnTx/>
                <a:uFillTx/>
                <a:latin typeface="UTM Avo" panose="02040603050506020204" pitchFamily="18"/>
                <a:cs typeface="Arial" panose="020B0604020202020204" pitchFamily="34" charset="0"/>
              </a:rPr>
              <a:t>ý</a:t>
            </a:r>
            <a:r>
              <a:rPr kumimoji="0" lang="en-US" sz="2400" b="1"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Một</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số</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en-US" sz="2400" b="0" i="0" u="none" strike="noStrike" kern="0" cap="none" spc="0" normalizeH="0" baseline="0" noProof="0" dirty="0" err="1">
                <a:ln>
                  <a:noFill/>
                </a:ln>
                <a:effectLst/>
                <a:uLnTx/>
                <a:uFillTx/>
                <a:latin typeface="UTM Avo" panose="02040603050506020204" pitchFamily="18"/>
                <a:cs typeface="Arial" panose="020B0604020202020204" pitchFamily="34" charset="0"/>
              </a:rPr>
              <a:t>việc</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r>
              <a:rPr kumimoji="0" lang="vi-VN" sz="2400" b="0" i="0" u="none" strike="noStrike" kern="0" cap="none" spc="0" normalizeH="0" baseline="0" noProof="0" dirty="0">
                <a:ln>
                  <a:noFill/>
                </a:ln>
                <a:effectLst/>
                <a:uLnTx/>
                <a:uFillTx/>
                <a:latin typeface="UTM Avo" panose="02040603050506020204" pitchFamily="18"/>
                <a:cs typeface="Arial" panose="020B0604020202020204" pitchFamily="34" charset="0"/>
              </a:rPr>
              <a:t>làm thể hiện sự cảm thông, giúp đỡ người gặp khó khăn mà em đã học</a:t>
            </a:r>
            <a:r>
              <a:rPr kumimoji="0" lang="en-US" sz="2400" b="0" i="0" u="none" strike="noStrike" kern="0" cap="none" spc="0" normalizeH="0" baseline="0" noProof="0" dirty="0">
                <a:ln>
                  <a:noFill/>
                </a:ln>
                <a:effectLst/>
                <a:uLnTx/>
                <a:uFillTx/>
                <a:latin typeface="UTM Avo" panose="02040603050506020204" pitchFamily="18"/>
                <a:cs typeface="Arial" panose="020B0604020202020204" pitchFamily="34" charset="0"/>
              </a:rPr>
              <a:t> </a:t>
            </a:r>
          </a:p>
        </p:txBody>
      </p:sp>
      <p:pic>
        <p:nvPicPr>
          <p:cNvPr id="25" name="Picture 24" descr="Cartoon of a child in a hospital bed next to a child&#10;&#10;Description automatically generated">
            <a:extLst>
              <a:ext uri="{FF2B5EF4-FFF2-40B4-BE49-F238E27FC236}">
                <a16:creationId xmlns:a16="http://schemas.microsoft.com/office/drawing/2014/main" id="{D0EFB529-F651-D850-C009-1761801A07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6710" y="4549037"/>
            <a:ext cx="2072606" cy="2072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4" descr="Sóc Nhí - xem tranh - Họa sĩ nhí - Xem tranh - Giúp bà cụ qua đường">
            <a:extLst>
              <a:ext uri="{FF2B5EF4-FFF2-40B4-BE49-F238E27FC236}">
                <a16:creationId xmlns:a16="http://schemas.microsoft.com/office/drawing/2014/main" id="{61E858B0-2CA0-9CA2-3D55-F3F23BB7B8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8382" y="4549037"/>
            <a:ext cx="2763475" cy="20726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6" descr="Nghệ An: Quyên tặng hàng nghìn bộ SGK, vở viết cho học sinh vùng lũ">
            <a:extLst>
              <a:ext uri="{FF2B5EF4-FFF2-40B4-BE49-F238E27FC236}">
                <a16:creationId xmlns:a16="http://schemas.microsoft.com/office/drawing/2014/main" id="{500CD3B8-4469-1C47-CAA8-893455AD81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6554" y="4545857"/>
            <a:ext cx="3218736" cy="21424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710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additive="base">
                                        <p:cTn id="12" dur="500" fill="hold"/>
                                        <p:tgtEl>
                                          <p:spTgt spid="21"/>
                                        </p:tgtEl>
                                        <p:attrNameLst>
                                          <p:attrName>ppt_x</p:attrName>
                                        </p:attrNameLst>
                                      </p:cBhvr>
                                      <p:tavLst>
                                        <p:tav tm="0">
                                          <p:val>
                                            <p:strVal val="0-#ppt_w/2"/>
                                          </p:val>
                                        </p:tav>
                                        <p:tav tm="100000">
                                          <p:val>
                                            <p:strVal val="#ppt_x"/>
                                          </p:val>
                                        </p:tav>
                                      </p:tavLst>
                                    </p:anim>
                                    <p:anim calcmode="lin" valueType="num">
                                      <p:cBhvr additive="base">
                                        <p:cTn id="13" dur="500" fill="hold"/>
                                        <p:tgtEl>
                                          <p:spTgt spid="21"/>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0-#ppt_w/2"/>
                                          </p:val>
                                        </p:tav>
                                        <p:tav tm="100000">
                                          <p:val>
                                            <p:strVal val="#ppt_x"/>
                                          </p:val>
                                        </p:tav>
                                      </p:tavLst>
                                    </p:anim>
                                    <p:anim calcmode="lin" valueType="num">
                                      <p:cBhvr additive="base">
                                        <p:cTn id="17"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1+#ppt_w/2"/>
                                          </p:val>
                                        </p:tav>
                                        <p:tav tm="100000">
                                          <p:val>
                                            <p:strVal val="#ppt_x"/>
                                          </p:val>
                                        </p:tav>
                                      </p:tavLst>
                                    </p:anim>
                                    <p:anim calcmode="lin" valueType="num">
                                      <p:cBhvr additive="base">
                                        <p:cTn id="33" dur="500" fill="hold"/>
                                        <p:tgtEl>
                                          <p:spTgt spid="23"/>
                                        </p:tgtEl>
                                        <p:attrNameLst>
                                          <p:attrName>ppt_y</p:attrName>
                                        </p:attrNameLst>
                                      </p:cBhvr>
                                      <p:tavLst>
                                        <p:tav tm="0">
                                          <p:val>
                                            <p:strVal val="#ppt_y"/>
                                          </p:val>
                                        </p:tav>
                                        <p:tav tm="100000">
                                          <p:val>
                                            <p:strVal val="#ppt_y"/>
                                          </p:val>
                                        </p:tav>
                                      </p:tavLst>
                                    </p:anim>
                                  </p:childTnLst>
                                </p:cTn>
                              </p:par>
                              <p:par>
                                <p:cTn id="34" presetID="2" presetClass="entr" presetSubtype="2"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1+#ppt_w/2"/>
                                          </p:val>
                                        </p:tav>
                                        <p:tav tm="100000">
                                          <p:val>
                                            <p:strVal val="#ppt_x"/>
                                          </p:val>
                                        </p:tav>
                                      </p:tavLst>
                                    </p:anim>
                                    <p:anim calcmode="lin" valueType="num">
                                      <p:cBhvr additive="base">
                                        <p:cTn id="37"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EA29A0AE-DB94-F0B3-AD86-033A1B17C153}"/>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3846618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25">
            <a:extLst>
              <a:ext uri="{FF2B5EF4-FFF2-40B4-BE49-F238E27FC236}">
                <a16:creationId xmlns:a16="http://schemas.microsoft.com/office/drawing/2014/main" id="{D6F49411-AA2E-4DF2-2E5C-70FC5E5CBA45}"/>
              </a:ext>
            </a:extLst>
          </p:cNvPr>
          <p:cNvSpPr/>
          <p:nvPr/>
        </p:nvSpPr>
        <p:spPr>
          <a:xfrm rot="1074066">
            <a:off x="166132" y="6332111"/>
            <a:ext cx="326951" cy="332390"/>
          </a:xfrm>
          <a:custGeom>
            <a:avLst/>
            <a:gdLst/>
            <a:ahLst/>
            <a:cxnLst/>
            <a:rect l="l" t="t" r="r" b="b"/>
            <a:pathLst>
              <a:path w="490427" h="498585">
                <a:moveTo>
                  <a:pt x="0" y="0"/>
                </a:moveTo>
                <a:lnTo>
                  <a:pt x="490427" y="0"/>
                </a:lnTo>
                <a:lnTo>
                  <a:pt x="490427" y="498586"/>
                </a:lnTo>
                <a:lnTo>
                  <a:pt x="0" y="4985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6" name="Freeform 26">
            <a:extLst>
              <a:ext uri="{FF2B5EF4-FFF2-40B4-BE49-F238E27FC236}">
                <a16:creationId xmlns:a16="http://schemas.microsoft.com/office/drawing/2014/main" id="{112BE6B7-0A34-59E4-63BC-DC5C3CB498C3}"/>
              </a:ext>
            </a:extLst>
          </p:cNvPr>
          <p:cNvSpPr/>
          <p:nvPr/>
        </p:nvSpPr>
        <p:spPr>
          <a:xfrm>
            <a:off x="11578761" y="1521687"/>
            <a:ext cx="257783" cy="231068"/>
          </a:xfrm>
          <a:custGeom>
            <a:avLst/>
            <a:gdLst/>
            <a:ahLst/>
            <a:cxnLst/>
            <a:rect l="l" t="t" r="r" b="b"/>
            <a:pathLst>
              <a:path w="386675" h="346602">
                <a:moveTo>
                  <a:pt x="0" y="0"/>
                </a:moveTo>
                <a:lnTo>
                  <a:pt x="386675" y="0"/>
                </a:lnTo>
                <a:lnTo>
                  <a:pt x="386675" y="346602"/>
                </a:lnTo>
                <a:lnTo>
                  <a:pt x="0" y="3466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7" name="Freeform 27">
            <a:extLst>
              <a:ext uri="{FF2B5EF4-FFF2-40B4-BE49-F238E27FC236}">
                <a16:creationId xmlns:a16="http://schemas.microsoft.com/office/drawing/2014/main" id="{4D226EB8-C61E-1225-5C77-4B343A85B0C4}"/>
              </a:ext>
            </a:extLst>
          </p:cNvPr>
          <p:cNvSpPr/>
          <p:nvPr/>
        </p:nvSpPr>
        <p:spPr>
          <a:xfrm rot="1174978">
            <a:off x="150587" y="1797870"/>
            <a:ext cx="212286" cy="201479"/>
          </a:xfrm>
          <a:custGeom>
            <a:avLst/>
            <a:gdLst/>
            <a:ahLst/>
            <a:cxnLst/>
            <a:rect l="l" t="t" r="r" b="b"/>
            <a:pathLst>
              <a:path w="318429" h="302218">
                <a:moveTo>
                  <a:pt x="0" y="0"/>
                </a:moveTo>
                <a:lnTo>
                  <a:pt x="318429" y="0"/>
                </a:lnTo>
                <a:lnTo>
                  <a:pt x="318429" y="302218"/>
                </a:lnTo>
                <a:lnTo>
                  <a:pt x="0" y="3022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8" name="TextBox 7">
            <a:extLst>
              <a:ext uri="{FF2B5EF4-FFF2-40B4-BE49-F238E27FC236}">
                <a16:creationId xmlns:a16="http://schemas.microsoft.com/office/drawing/2014/main" id="{F7386361-40D7-219B-54D3-1D41E67B1098}"/>
              </a:ext>
            </a:extLst>
          </p:cNvPr>
          <p:cNvSpPr txBox="1"/>
          <p:nvPr/>
        </p:nvSpPr>
        <p:spPr>
          <a:xfrm>
            <a:off x="464316" y="1442722"/>
            <a:ext cx="11243337" cy="5122877"/>
          </a:xfrm>
          <a:prstGeom prst="rect">
            <a:avLst/>
          </a:prstGeom>
          <a:solidFill>
            <a:srgbClr val="FFF9F7"/>
          </a:solidFill>
          <a:ln>
            <a:solidFill>
              <a:srgbClr val="FFF9F7"/>
            </a:solidFill>
          </a:ln>
        </p:spPr>
        <p:txBody>
          <a:bodyPr wrap="square">
            <a:spAutoFit/>
          </a:bodyPr>
          <a:lstStyle/>
          <a:p>
            <a:pPr algn="ctr">
              <a:lnSpc>
                <a:spcPct val="150000"/>
              </a:lnSpc>
            </a:pPr>
            <a:r>
              <a:rPr lang="en-US" sz="2800" b="1" dirty="0">
                <a:latin typeface="UTM Avo" panose="02040603050506020204" pitchFamily="18"/>
                <a:ea typeface="Calibri" panose="020F0502020204030204" pitchFamily="34" charset="0"/>
                <a:cs typeface="Arial" panose="020B0604020202020204" pitchFamily="34" charset="0"/>
              </a:rPr>
              <a:t>TỔNG KẾT</a:t>
            </a:r>
          </a:p>
          <a:p>
            <a:pPr marL="381019" indent="-381019" algn="just">
              <a:lnSpc>
                <a:spcPct val="150000"/>
              </a:lnSpc>
              <a:buFont typeface="Wingdings" panose="05000000000000000000" pitchFamily="2" charset="2"/>
              <a:buChar char="§"/>
            </a:pPr>
            <a:r>
              <a:rPr lang="vi-VN" sz="2400" dirty="0">
                <a:latin typeface="UTM Avo" panose="02040603050506020204" pitchFamily="18"/>
                <a:ea typeface="Calibri" panose="020F0502020204030204" pitchFamily="34" charset="0"/>
                <a:cs typeface="Arial" panose="020B0604020202020204" pitchFamily="34" charset="0"/>
              </a:rPr>
              <a:t>Cần phải sẵn sàng cảm thông, giúp đỡ người gặp khó khăn như giúp người gặp khó khăn có thêm niềm tin, nghị lực vượt qua khó khăn; thể hiện được tinh thần nhân ái của con người,... </a:t>
            </a:r>
            <a:endParaRPr lang="en-US" sz="2400" dirty="0">
              <a:latin typeface="UTM Avo" panose="02040603050506020204" pitchFamily="18"/>
              <a:ea typeface="Calibri" panose="020F0502020204030204" pitchFamily="34" charset="0"/>
              <a:cs typeface="Arial" panose="020B0604020202020204" pitchFamily="34" charset="0"/>
            </a:endParaRPr>
          </a:p>
          <a:p>
            <a:pPr marL="381019" indent="-381019" algn="just">
              <a:lnSpc>
                <a:spcPct val="150000"/>
              </a:lnSpc>
              <a:buFont typeface="Wingdings" panose="05000000000000000000" pitchFamily="2" charset="2"/>
              <a:buChar char="§"/>
            </a:pPr>
            <a:r>
              <a:rPr lang="en-US" sz="2400" dirty="0">
                <a:latin typeface="UTM Avo" panose="02040603050506020204" pitchFamily="18"/>
                <a:ea typeface="Calibri" panose="020F0502020204030204" pitchFamily="34" charset="0"/>
                <a:cs typeface="Arial" panose="020B0604020202020204" pitchFamily="34" charset="0"/>
              </a:rPr>
              <a:t>C</a:t>
            </a:r>
            <a:r>
              <a:rPr lang="vi-VN" sz="2400" dirty="0">
                <a:latin typeface="UTM Avo" panose="02040603050506020204" pitchFamily="18"/>
                <a:ea typeface="Calibri" panose="020F0502020204030204" pitchFamily="34" charset="0"/>
                <a:cs typeface="Arial" panose="020B0604020202020204" pitchFamily="34" charset="0"/>
              </a:rPr>
              <a:t>ần có thái độ sẵn sàng cảm thông, giúp đỡ người gặp khó khăn bằng những lời nói và hành động phù hợp với lứa tuổi vì mỗi lứa tuổi sẽ có khả năng khác nhau (về sức khỏe, khả năng sử dụng ngôn ngữ, tiền bạc, thời gian,...) nên chỉ cần giúp đỡ phù hợp đã là món quà quý giá đối với người gặp khó khăn.</a:t>
            </a:r>
          </a:p>
        </p:txBody>
      </p:sp>
    </p:spTree>
    <p:extLst>
      <p:ext uri="{BB962C8B-B14F-4D97-AF65-F5344CB8AC3E}">
        <p14:creationId xmlns:p14="http://schemas.microsoft.com/office/powerpoint/2010/main" val="3196430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2E4E561-1B8C-F8B5-E65E-FF8538294B2E}"/>
              </a:ext>
            </a:extLst>
          </p:cNvPr>
          <p:cNvSpPr txBox="1"/>
          <p:nvPr/>
        </p:nvSpPr>
        <p:spPr>
          <a:xfrm>
            <a:off x="3045994" y="3013500"/>
            <a:ext cx="6901931" cy="1675843"/>
          </a:xfrm>
          <a:prstGeom prst="rect">
            <a:avLst/>
          </a:prstGeom>
          <a:noFill/>
        </p:spPr>
        <p:txBody>
          <a:bodyPr wrap="square">
            <a:spAutoFit/>
          </a:bodyPr>
          <a:lstStyle/>
          <a:p>
            <a:pPr algn="ctr">
              <a:lnSpc>
                <a:spcPct val="150000"/>
              </a:lnSpc>
            </a:pPr>
            <a:r>
              <a:rPr lang="vi-VN" sz="2400" b="0" i="0" dirty="0">
                <a:solidFill>
                  <a:srgbClr val="000000"/>
                </a:solidFill>
                <a:effectLst/>
                <a:latin typeface="UTM Avo" panose="02040603050506020204" pitchFamily="18"/>
              </a:rPr>
              <a:t>Bầu ơi thương lấy bí cùng</a:t>
            </a:r>
          </a:p>
          <a:p>
            <a:pPr algn="ctr">
              <a:lnSpc>
                <a:spcPct val="150000"/>
              </a:lnSpc>
            </a:pPr>
            <a:r>
              <a:rPr lang="vi-VN" sz="2400" dirty="0">
                <a:solidFill>
                  <a:srgbClr val="000000"/>
                </a:solidFill>
                <a:latin typeface="UTM Avo" panose="02040603050506020204" pitchFamily="18"/>
              </a:rPr>
              <a:t>Tuy rằng khác giống nhưng chung một giàn</a:t>
            </a:r>
            <a:r>
              <a:rPr lang="en-US" sz="2400" dirty="0">
                <a:solidFill>
                  <a:srgbClr val="000000"/>
                </a:solidFill>
                <a:latin typeface="UTM Avo" panose="02040603050506020204" pitchFamily="18"/>
              </a:rPr>
              <a:t>.</a:t>
            </a:r>
          </a:p>
          <a:p>
            <a:pPr algn="ctr">
              <a:lnSpc>
                <a:spcPct val="150000"/>
              </a:lnSpc>
            </a:pPr>
            <a:endParaRPr lang="en-VN" sz="2400" dirty="0">
              <a:latin typeface="UTM Avo" panose="02040603050506020204" pitchFamily="18"/>
            </a:endParaRPr>
          </a:p>
        </p:txBody>
      </p:sp>
      <p:pic>
        <p:nvPicPr>
          <p:cNvPr id="4" name="Picture 2" descr="Hình ảnh đồ họa Giáo viên PNG, 37000+ nguồn tải về miễn phí.">
            <a:extLst>
              <a:ext uri="{FF2B5EF4-FFF2-40B4-BE49-F238E27FC236}">
                <a16:creationId xmlns:a16="http://schemas.microsoft.com/office/drawing/2014/main" id="{2350AAE0-2201-98B8-98FF-1D9A358D57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611" b="90000" l="10000" r="90000">
                        <a14:foregroundMark x1="34167" y1="8611" x2="34167" y2="8611"/>
                        <a14:foregroundMark x1="29722" y1="46111" x2="29722" y2="46111"/>
                        <a14:foregroundMark x1="43056" y1="48056" x2="43056" y2="48056"/>
                        <a14:foregroundMark x1="40833" y1="63889" x2="40833" y2="63889"/>
                        <a14:foregroundMark x1="39167" y1="61944" x2="39167" y2="61944"/>
                        <a14:foregroundMark x1="39722" y1="57222" x2="41389" y2="81389"/>
                      </a14:backgroundRemoval>
                    </a14:imgEffect>
                  </a14:imgLayer>
                </a14:imgProps>
              </a:ext>
              <a:ext uri="{28A0092B-C50C-407E-A947-70E740481C1C}">
                <a14:useLocalDpi xmlns:a14="http://schemas.microsoft.com/office/drawing/2010/main" val="0"/>
              </a:ext>
            </a:extLst>
          </a:blip>
          <a:srcRect/>
          <a:stretch>
            <a:fillRect/>
          </a:stretch>
        </p:blipFill>
        <p:spPr bwMode="auto">
          <a:xfrm>
            <a:off x="0" y="2839453"/>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0">
            <a:extLst>
              <a:ext uri="{FF2B5EF4-FFF2-40B4-BE49-F238E27FC236}">
                <a16:creationId xmlns:a16="http://schemas.microsoft.com/office/drawing/2014/main" id="{1C8DE8DF-FD53-8707-8412-93F51B1FDDCA}"/>
              </a:ext>
            </a:extLst>
          </p:cNvPr>
          <p:cNvSpPr txBox="1"/>
          <p:nvPr/>
        </p:nvSpPr>
        <p:spPr>
          <a:xfrm>
            <a:off x="1146265" y="2277055"/>
            <a:ext cx="10701387" cy="562398"/>
          </a:xfrm>
          <a:prstGeom prst="rect">
            <a:avLst/>
          </a:prstGeom>
        </p:spPr>
        <p:txBody>
          <a:bodyPr wrap="square" lIns="0" tIns="0" rIns="0" bIns="0" rtlCol="0" anchor="t">
            <a:spAutoFit/>
          </a:bodyPr>
          <a:lstStyle/>
          <a:p>
            <a:pPr algn="ctr">
              <a:lnSpc>
                <a:spcPct val="150000"/>
              </a:lnSpc>
            </a:pPr>
            <a:r>
              <a:rPr lang="vi-VN" sz="2800" b="1" dirty="0">
                <a:latin typeface="UTM Avo" panose="02040603050506020204" pitchFamily="18"/>
                <a:ea typeface="Calibri" panose="020F0502020204030204" pitchFamily="34" charset="0"/>
                <a:cs typeface="Arial" panose="020B0604020202020204" pitchFamily="34" charset="0"/>
              </a:rPr>
              <a:t>LỜI KHUYÊN</a:t>
            </a:r>
          </a:p>
        </p:txBody>
      </p:sp>
    </p:spTree>
    <p:extLst>
      <p:ext uri="{BB962C8B-B14F-4D97-AF65-F5344CB8AC3E}">
        <p14:creationId xmlns:p14="http://schemas.microsoft.com/office/powerpoint/2010/main" val="31158447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Freeform 26">
            <a:extLst>
              <a:ext uri="{FF2B5EF4-FFF2-40B4-BE49-F238E27FC236}">
                <a16:creationId xmlns:a16="http://schemas.microsoft.com/office/drawing/2014/main" id="{618583AE-6E78-AE28-95BD-55A3589ACB20}"/>
              </a:ext>
            </a:extLst>
          </p:cNvPr>
          <p:cNvSpPr/>
          <p:nvPr/>
        </p:nvSpPr>
        <p:spPr>
          <a:xfrm>
            <a:off x="11629690" y="776370"/>
            <a:ext cx="257783" cy="231068"/>
          </a:xfrm>
          <a:custGeom>
            <a:avLst/>
            <a:gdLst/>
            <a:ahLst/>
            <a:cxnLst/>
            <a:rect l="l" t="t" r="r" b="b"/>
            <a:pathLst>
              <a:path w="386675" h="346602">
                <a:moveTo>
                  <a:pt x="0" y="0"/>
                </a:moveTo>
                <a:lnTo>
                  <a:pt x="386675" y="0"/>
                </a:lnTo>
                <a:lnTo>
                  <a:pt x="386675" y="346602"/>
                </a:lnTo>
                <a:lnTo>
                  <a:pt x="0" y="346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800">
              <a:solidFill>
                <a:prstClr val="black"/>
              </a:solidFill>
              <a:latin typeface="Arial" panose="020B0604020202020204" pitchFamily="34" charset="0"/>
              <a:cs typeface="Arial" panose="020B0604020202020204" pitchFamily="34" charset="0"/>
            </a:endParaRPr>
          </a:p>
        </p:txBody>
      </p:sp>
      <p:sp>
        <p:nvSpPr>
          <p:cNvPr id="31" name="Freeform 27">
            <a:extLst>
              <a:ext uri="{FF2B5EF4-FFF2-40B4-BE49-F238E27FC236}">
                <a16:creationId xmlns:a16="http://schemas.microsoft.com/office/drawing/2014/main" id="{5B351F5F-82B2-B092-DCCA-F0BB61E2E6C5}"/>
              </a:ext>
            </a:extLst>
          </p:cNvPr>
          <p:cNvSpPr/>
          <p:nvPr/>
        </p:nvSpPr>
        <p:spPr>
          <a:xfrm rot="1174978">
            <a:off x="194873" y="791165"/>
            <a:ext cx="212286" cy="201479"/>
          </a:xfrm>
          <a:custGeom>
            <a:avLst/>
            <a:gdLst/>
            <a:ahLst/>
            <a:cxnLst/>
            <a:rect l="l" t="t" r="r" b="b"/>
            <a:pathLst>
              <a:path w="318429" h="302218">
                <a:moveTo>
                  <a:pt x="0" y="0"/>
                </a:moveTo>
                <a:lnTo>
                  <a:pt x="318429" y="0"/>
                </a:lnTo>
                <a:lnTo>
                  <a:pt x="318429" y="302218"/>
                </a:lnTo>
                <a:lnTo>
                  <a:pt x="0" y="30221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800">
              <a:solidFill>
                <a:prstClr val="black"/>
              </a:solidFill>
              <a:latin typeface="Arial" panose="020B0604020202020204" pitchFamily="34" charset="0"/>
              <a:cs typeface="Arial" panose="020B0604020202020204" pitchFamily="34" charset="0"/>
            </a:endParaRPr>
          </a:p>
        </p:txBody>
      </p:sp>
      <p:grpSp>
        <p:nvGrpSpPr>
          <p:cNvPr id="32" name="Group 33">
            <a:extLst>
              <a:ext uri="{FF2B5EF4-FFF2-40B4-BE49-F238E27FC236}">
                <a16:creationId xmlns:a16="http://schemas.microsoft.com/office/drawing/2014/main" id="{64B3AD66-E8B9-C2CB-B83D-09B6131FF7AF}"/>
              </a:ext>
            </a:extLst>
          </p:cNvPr>
          <p:cNvGrpSpPr/>
          <p:nvPr/>
        </p:nvGrpSpPr>
        <p:grpSpPr>
          <a:xfrm>
            <a:off x="5779973" y="5949880"/>
            <a:ext cx="632051" cy="632051"/>
            <a:chOff x="0" y="0"/>
            <a:chExt cx="812800" cy="812800"/>
          </a:xfrm>
        </p:grpSpPr>
        <p:sp>
          <p:nvSpPr>
            <p:cNvPr id="33" name="Freeform 34">
              <a:extLst>
                <a:ext uri="{FF2B5EF4-FFF2-40B4-BE49-F238E27FC236}">
                  <a16:creationId xmlns:a16="http://schemas.microsoft.com/office/drawing/2014/main" id="{96F47DAF-BBE1-9BB8-A4B8-B2AB853F45D8}"/>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38B6FF"/>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34" name="TextBox 35">
              <a:extLst>
                <a:ext uri="{FF2B5EF4-FFF2-40B4-BE49-F238E27FC236}">
                  <a16:creationId xmlns:a16="http://schemas.microsoft.com/office/drawing/2014/main" id="{3B145AB6-A6B8-70FE-0ED5-C489C17EDE5A}"/>
                </a:ext>
              </a:extLst>
            </p:cNvPr>
            <p:cNvSpPr txBox="1"/>
            <p:nvPr/>
          </p:nvSpPr>
          <p:spPr>
            <a:xfrm>
              <a:off x="76200" y="38100"/>
              <a:ext cx="660400" cy="698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pic>
        <p:nvPicPr>
          <p:cNvPr id="35" name="Picture 6">
            <a:extLst>
              <a:ext uri="{FF2B5EF4-FFF2-40B4-BE49-F238E27FC236}">
                <a16:creationId xmlns:a16="http://schemas.microsoft.com/office/drawing/2014/main" id="{A2EB6393-B2E0-3FB4-E92F-331B48A2C8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3757" r="296" b="51250"/>
          <a:stretch>
            <a:fillRect/>
          </a:stretch>
        </p:blipFill>
        <p:spPr>
          <a:xfrm>
            <a:off x="335534" y="987964"/>
            <a:ext cx="11520931" cy="5108621"/>
          </a:xfrm>
          <a:prstGeom prst="rect">
            <a:avLst/>
          </a:prstGeom>
        </p:spPr>
      </p:pic>
      <p:sp>
        <p:nvSpPr>
          <p:cNvPr id="36" name="TextBox 35">
            <a:extLst>
              <a:ext uri="{FF2B5EF4-FFF2-40B4-BE49-F238E27FC236}">
                <a16:creationId xmlns:a16="http://schemas.microsoft.com/office/drawing/2014/main" id="{555DFC5E-C045-3A96-4545-2FEA23DE17E8}"/>
              </a:ext>
            </a:extLst>
          </p:cNvPr>
          <p:cNvSpPr txBox="1"/>
          <p:nvPr/>
        </p:nvSpPr>
        <p:spPr>
          <a:xfrm>
            <a:off x="1117599" y="1634656"/>
            <a:ext cx="9804400" cy="3901646"/>
          </a:xfrm>
          <a:prstGeom prst="rect">
            <a:avLst/>
          </a:prstGeom>
          <a:noFill/>
        </p:spPr>
        <p:txBody>
          <a:bodyPr wrap="square">
            <a:spAutoFit/>
          </a:bodyPr>
          <a:lstStyle/>
          <a:p>
            <a:pPr marL="381019" indent="-381019" algn="just" defTabSz="609630">
              <a:lnSpc>
                <a:spcPct val="150000"/>
              </a:lnSpc>
              <a:buFont typeface="Courier New" panose="02070309020205020404" pitchFamily="49" charset="0"/>
              <a:buChar char="o"/>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Đọc lại bài học </a:t>
            </a:r>
            <a:r>
              <a:rPr lang="vi-VN" sz="2400" b="1" i="1" dirty="0">
                <a:solidFill>
                  <a:srgbClr val="000000"/>
                </a:solidFill>
                <a:latin typeface="UTM Avo" panose="02040603050506020204" pitchFamily="18"/>
                <a:ea typeface="Calibri" panose="020F0502020204030204" pitchFamily="34" charset="0"/>
                <a:cs typeface="Arial" panose="020B0604020202020204" pitchFamily="34" charset="0"/>
              </a:rPr>
              <a:t>Em thể hiện sự cảm thông, giúp đỡ người gặp khó khăn.</a:t>
            </a:r>
          </a:p>
          <a:p>
            <a:pPr marL="381019" indent="-381019" algn="just" defTabSz="609630">
              <a:lnSpc>
                <a:spcPct val="150000"/>
              </a:lnSpc>
              <a:buFont typeface="Courier New" panose="02070309020205020404" pitchFamily="49" charset="0"/>
              <a:buChar char="o"/>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Thể hiện được sự cảm thông, giúp đỡ người gặp khó khăn bằng lời nói, việc làm cụ thể phù hợp với lứa tuổi. </a:t>
            </a:r>
          </a:p>
          <a:p>
            <a:pPr marL="381019" indent="-381019" algn="just" defTabSz="609630">
              <a:lnSpc>
                <a:spcPct val="150000"/>
              </a:lnSpc>
              <a:buFont typeface="Courier New" panose="02070309020205020404" pitchFamily="49" charset="0"/>
              <a:buChar char="o"/>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Nhắc nhở bạn bè, người thân có lời nói, việc làm thể hiện sự cảm thông, giúp đỡ người gặp khó khăn.</a:t>
            </a:r>
          </a:p>
          <a:p>
            <a:pPr marL="381019" indent="-381019" algn="just" defTabSz="609630">
              <a:lnSpc>
                <a:spcPct val="150000"/>
              </a:lnSpc>
              <a:buFont typeface="Courier New" panose="02070309020205020404" pitchFamily="49" charset="0"/>
              <a:buChar char="o"/>
            </a:pP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Đọc trước </a:t>
            </a:r>
            <a:r>
              <a:rPr lang="vi-VN" sz="2400" b="1" i="1" dirty="0">
                <a:solidFill>
                  <a:srgbClr val="000000"/>
                </a:solidFill>
                <a:latin typeface="UTM Avo" panose="02040603050506020204" pitchFamily="18"/>
                <a:ea typeface="Calibri" panose="020F0502020204030204" pitchFamily="34" charset="0"/>
                <a:cs typeface="Arial" panose="020B0604020202020204" pitchFamily="34" charset="0"/>
              </a:rPr>
              <a:t>Bài 5 – Em yêu lao động </a:t>
            </a:r>
            <a:r>
              <a:rPr lang="vi-VN" sz="2400" i="1" dirty="0">
                <a:solidFill>
                  <a:srgbClr val="000000"/>
                </a:solidFill>
                <a:latin typeface="UTM Avo" panose="02040603050506020204" pitchFamily="18"/>
                <a:ea typeface="Calibri" panose="020F0502020204030204" pitchFamily="34" charset="0"/>
                <a:cs typeface="Arial" panose="020B0604020202020204" pitchFamily="34" charset="0"/>
              </a:rPr>
              <a:t>(SHS </a:t>
            </a:r>
            <a:r>
              <a:rPr lang="en-US" sz="2400" i="1" dirty="0">
                <a:solidFill>
                  <a:srgbClr val="000000"/>
                </a:solidFill>
                <a:latin typeface="UTM Avo" panose="02040603050506020204" pitchFamily="18"/>
                <a:ea typeface="Calibri" panose="020F0502020204030204" pitchFamily="34" charset="0"/>
                <a:cs typeface="Arial" panose="020B0604020202020204" pitchFamily="34" charset="0"/>
              </a:rPr>
              <a:t>– tr.24).</a:t>
            </a:r>
            <a:endParaRPr lang="vi-VN" sz="2400" i="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grpSp>
        <p:nvGrpSpPr>
          <p:cNvPr id="37" name="Group 36">
            <a:extLst>
              <a:ext uri="{FF2B5EF4-FFF2-40B4-BE49-F238E27FC236}">
                <a16:creationId xmlns:a16="http://schemas.microsoft.com/office/drawing/2014/main" id="{CA93668A-4256-1B58-CE05-B3DDEFAEC4C1}"/>
              </a:ext>
            </a:extLst>
          </p:cNvPr>
          <p:cNvGrpSpPr/>
          <p:nvPr/>
        </p:nvGrpSpPr>
        <p:grpSpPr>
          <a:xfrm>
            <a:off x="2318927" y="522997"/>
            <a:ext cx="7554146" cy="995099"/>
            <a:chOff x="3467284" y="286730"/>
            <a:chExt cx="11331219" cy="1492648"/>
          </a:xfrm>
        </p:grpSpPr>
        <p:grpSp>
          <p:nvGrpSpPr>
            <p:cNvPr id="38" name="Group 18">
              <a:extLst>
                <a:ext uri="{FF2B5EF4-FFF2-40B4-BE49-F238E27FC236}">
                  <a16:creationId xmlns:a16="http://schemas.microsoft.com/office/drawing/2014/main" id="{6037F462-17DA-88F1-67E8-3821B9F8E9DC}"/>
                </a:ext>
              </a:extLst>
            </p:cNvPr>
            <p:cNvGrpSpPr/>
            <p:nvPr/>
          </p:nvGrpSpPr>
          <p:grpSpPr>
            <a:xfrm>
              <a:off x="3467284" y="286730"/>
              <a:ext cx="11331219" cy="1492648"/>
              <a:chOff x="0" y="-38100"/>
              <a:chExt cx="3092367" cy="444825"/>
            </a:xfrm>
          </p:grpSpPr>
          <p:sp>
            <p:nvSpPr>
              <p:cNvPr id="40" name="Freeform 19">
                <a:extLst>
                  <a:ext uri="{FF2B5EF4-FFF2-40B4-BE49-F238E27FC236}">
                    <a16:creationId xmlns:a16="http://schemas.microsoft.com/office/drawing/2014/main" id="{0277231A-5B8C-6140-70A2-011415A5EE67}"/>
                  </a:ext>
                </a:extLst>
              </p:cNvPr>
              <p:cNvSpPr/>
              <p:nvPr/>
            </p:nvSpPr>
            <p:spPr>
              <a:xfrm>
                <a:off x="111294" y="-326"/>
                <a:ext cx="2981073" cy="407051"/>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rgbClr val="F79646">
                  <a:lumMod val="75000"/>
                </a:srgbClr>
              </a:solidFill>
            </p:spPr>
            <p:txBody>
              <a:bodyPr/>
              <a:lstStyle/>
              <a:p>
                <a:pPr marL="0" marR="0" lvl="0" indent="0" defTabSz="60963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prstClr val="black"/>
                  </a:solidFill>
                  <a:effectLst/>
                  <a:uLnTx/>
                  <a:uFillTx/>
                </a:endParaRPr>
              </a:p>
            </p:txBody>
          </p:sp>
          <p:sp>
            <p:nvSpPr>
              <p:cNvPr id="41" name="TextBox 20">
                <a:extLst>
                  <a:ext uri="{FF2B5EF4-FFF2-40B4-BE49-F238E27FC236}">
                    <a16:creationId xmlns:a16="http://schemas.microsoft.com/office/drawing/2014/main" id="{B34E7C23-CDAC-B5DE-7C08-FF0E2E6C1075}"/>
                  </a:ext>
                </a:extLst>
              </p:cNvPr>
              <p:cNvSpPr txBox="1"/>
              <p:nvPr/>
            </p:nvSpPr>
            <p:spPr>
              <a:xfrm>
                <a:off x="0" y="-38100"/>
                <a:ext cx="812800" cy="444500"/>
              </a:xfrm>
              <a:prstGeom prst="rect">
                <a:avLst/>
              </a:prstGeom>
            </p:spPr>
            <p:txBody>
              <a:bodyPr lIns="33867" tIns="33867" rIns="33867" bIns="33867" rtlCol="0" anchor="ctr"/>
              <a:lstStyle/>
              <a:p>
                <a:pPr marL="0" marR="0" lvl="0" indent="0" algn="ctr" defTabSz="609630" eaLnBrk="1" fontAlgn="auto" latinLnBrk="0" hangingPunct="1">
                  <a:lnSpc>
                    <a:spcPts val="1773"/>
                  </a:lnSpc>
                  <a:spcBef>
                    <a:spcPct val="0"/>
                  </a:spcBef>
                  <a:spcAft>
                    <a:spcPts val="0"/>
                  </a:spcAft>
                  <a:buClrTx/>
                  <a:buSzTx/>
                  <a:buFontTx/>
                  <a:buNone/>
                  <a:tabLst/>
                  <a:defRPr/>
                </a:pPr>
                <a:endParaRPr kumimoji="0" sz="800" b="0" i="0" u="none" strike="noStrike" kern="0" cap="none" spc="0" normalizeH="0" baseline="0" noProof="0">
                  <a:ln>
                    <a:noFill/>
                  </a:ln>
                  <a:solidFill>
                    <a:prstClr val="black"/>
                  </a:solidFill>
                  <a:effectLst/>
                  <a:uLnTx/>
                  <a:uFillTx/>
                </a:endParaRPr>
              </a:p>
            </p:txBody>
          </p:sp>
        </p:grpSp>
        <p:sp>
          <p:nvSpPr>
            <p:cNvPr id="39" name="TextBox 38">
              <a:extLst>
                <a:ext uri="{FF2B5EF4-FFF2-40B4-BE49-F238E27FC236}">
                  <a16:creationId xmlns:a16="http://schemas.microsoft.com/office/drawing/2014/main" id="{E4471DC9-EEE9-82D6-DCC1-A6AB5E4D4DE6}"/>
                </a:ext>
              </a:extLst>
            </p:cNvPr>
            <p:cNvSpPr txBox="1"/>
            <p:nvPr/>
          </p:nvSpPr>
          <p:spPr>
            <a:xfrm>
              <a:off x="5094817" y="783203"/>
              <a:ext cx="8483960" cy="969496"/>
            </a:xfrm>
            <a:prstGeom prst="rect">
              <a:avLst/>
            </a:prstGeom>
            <a:noFill/>
          </p:spPr>
          <p:txBody>
            <a:bodyPr wrap="square" rtlCol="0">
              <a:spAutoFit/>
            </a:bodyPr>
            <a:lstStyle/>
            <a:p>
              <a:pPr marL="0" marR="0" lvl="0" indent="0" algn="ctr" defTabSz="60963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panose="02040603050506020204" pitchFamily="18"/>
                  <a:cs typeface="Arial" panose="020B0604020202020204" pitchFamily="34" charset="0"/>
                </a:rPr>
                <a:t>HƯỚNG DẪN VỀ NHÀ</a:t>
              </a:r>
            </a:p>
          </p:txBody>
        </p:sp>
      </p:grpSp>
      <p:pic>
        <p:nvPicPr>
          <p:cNvPr id="42" name="Picture 4">
            <a:extLst>
              <a:ext uri="{FF2B5EF4-FFF2-40B4-BE49-F238E27FC236}">
                <a16:creationId xmlns:a16="http://schemas.microsoft.com/office/drawing/2014/main" id="{3D7FBA08-9E83-F147-3D8D-A2C490F3731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02710" y="5598734"/>
            <a:ext cx="4434177" cy="1263740"/>
          </a:xfrm>
          <a:prstGeom prst="rect">
            <a:avLst/>
          </a:prstGeom>
        </p:spPr>
      </p:pic>
      <p:sp>
        <p:nvSpPr>
          <p:cNvPr id="43" name="Freeform 25">
            <a:extLst>
              <a:ext uri="{FF2B5EF4-FFF2-40B4-BE49-F238E27FC236}">
                <a16:creationId xmlns:a16="http://schemas.microsoft.com/office/drawing/2014/main" id="{030E74C0-4E06-F0C0-7447-493273A970FE}"/>
              </a:ext>
            </a:extLst>
          </p:cNvPr>
          <p:cNvSpPr/>
          <p:nvPr/>
        </p:nvSpPr>
        <p:spPr>
          <a:xfrm rot="1074066">
            <a:off x="172058" y="6400266"/>
            <a:ext cx="326951" cy="332390"/>
          </a:xfrm>
          <a:custGeom>
            <a:avLst/>
            <a:gdLst/>
            <a:ahLst/>
            <a:cxnLst/>
            <a:rect l="l" t="t" r="r" b="b"/>
            <a:pathLst>
              <a:path w="490427" h="498585">
                <a:moveTo>
                  <a:pt x="0" y="0"/>
                </a:moveTo>
                <a:lnTo>
                  <a:pt x="490427" y="0"/>
                </a:lnTo>
                <a:lnTo>
                  <a:pt x="490427" y="498586"/>
                </a:lnTo>
                <a:lnTo>
                  <a:pt x="0" y="4985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258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6">
                                            <p:txEl>
                                              <p:pRg st="0" end="0"/>
                                            </p:txEl>
                                          </p:spTgt>
                                        </p:tgtEl>
                                        <p:attrNameLst>
                                          <p:attrName>style.visibility</p:attrName>
                                        </p:attrNameLst>
                                      </p:cBhvr>
                                      <p:to>
                                        <p:strVal val="visible"/>
                                      </p:to>
                                    </p:set>
                                    <p:animEffect transition="in" filter="wipe(right)">
                                      <p:cBhvr>
                                        <p:cTn id="7" dur="500"/>
                                        <p:tgtEl>
                                          <p:spTgt spid="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6">
                                            <p:txEl>
                                              <p:pRg st="1" end="1"/>
                                            </p:txEl>
                                          </p:spTgt>
                                        </p:tgtEl>
                                        <p:attrNameLst>
                                          <p:attrName>style.visibility</p:attrName>
                                        </p:attrNameLst>
                                      </p:cBhvr>
                                      <p:to>
                                        <p:strVal val="visible"/>
                                      </p:to>
                                    </p:set>
                                    <p:animEffect transition="in" filter="wipe(right)">
                                      <p:cBhvr>
                                        <p:cTn id="12" dur="500"/>
                                        <p:tgtEl>
                                          <p:spTgt spid="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36">
                                            <p:txEl>
                                              <p:pRg st="2" end="2"/>
                                            </p:txEl>
                                          </p:spTgt>
                                        </p:tgtEl>
                                        <p:attrNameLst>
                                          <p:attrName>style.visibility</p:attrName>
                                        </p:attrNameLst>
                                      </p:cBhvr>
                                      <p:to>
                                        <p:strVal val="visible"/>
                                      </p:to>
                                    </p:set>
                                    <p:animEffect transition="in" filter="wipe(right)">
                                      <p:cBhvr>
                                        <p:cTn id="17" dur="500"/>
                                        <p:tgtEl>
                                          <p:spTgt spid="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36">
                                            <p:txEl>
                                              <p:pRg st="3" end="3"/>
                                            </p:txEl>
                                          </p:spTgt>
                                        </p:tgtEl>
                                        <p:attrNameLst>
                                          <p:attrName>style.visibility</p:attrName>
                                        </p:attrNameLst>
                                      </p:cBhvr>
                                      <p:to>
                                        <p:strVal val="visible"/>
                                      </p:to>
                                    </p:set>
                                    <p:animEffect transition="in" filter="wipe(right)">
                                      <p:cBhvr>
                                        <p:cTn id="22" dur="500"/>
                                        <p:tgtEl>
                                          <p:spTgt spid="3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5F45E8C-51C5-54AE-1CF8-689C4BC05E8A}"/>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29F91-E2E3-630A-355D-3DF9F5EACAF1}"/>
              </a:ext>
            </a:extLst>
          </p:cNvPr>
          <p:cNvSpPr txBox="1"/>
          <p:nvPr/>
        </p:nvSpPr>
        <p:spPr>
          <a:xfrm>
            <a:off x="462105" y="912740"/>
            <a:ext cx="11367083" cy="950325"/>
          </a:xfrm>
          <a:prstGeom prst="rect">
            <a:avLst/>
          </a:prstGeom>
          <a:noFill/>
        </p:spPr>
        <p:txBody>
          <a:bodyPr wrap="square" rtlCol="0">
            <a:spAutoFit/>
          </a:bodyPr>
          <a:lstStyle/>
          <a:p>
            <a:pPr algn="ctr">
              <a:lnSpc>
                <a:spcPct val="150000"/>
              </a:lnSpc>
            </a:pPr>
            <a:r>
              <a:rPr lang="en-US" sz="2000" b="1">
                <a:solidFill>
                  <a:schemeClr val="accent2">
                    <a:lumMod val="50000"/>
                  </a:schemeClr>
                </a:solidFill>
                <a:latin typeface="UTM Avo" panose="02040603050506020204" pitchFamily="18" charset="0"/>
              </a:rPr>
              <a:t>Like fanpage Hoc10 - Học 1 biết 10 để nhận thêm nhiều tài liệu giảng dạy</a:t>
            </a:r>
          </a:p>
          <a:p>
            <a:pPr algn="ctr">
              <a:lnSpc>
                <a:spcPct val="150000"/>
              </a:lnSpc>
            </a:pPr>
            <a:r>
              <a:rPr lang="en-US" sz="2000">
                <a:solidFill>
                  <a:schemeClr val="accent2">
                    <a:lumMod val="50000"/>
                  </a:schemeClr>
                </a:solidFill>
                <a:latin typeface="UTM Avo" panose="02040603050506020204" pitchFamily="18" charset="0"/>
              </a:rPr>
              <a:t>theo đường link:  </a:t>
            </a:r>
          </a:p>
        </p:txBody>
      </p:sp>
      <p:sp>
        <p:nvSpPr>
          <p:cNvPr id="4" name="Rectangle: Rounded Corners 3">
            <a:extLst>
              <a:ext uri="{FF2B5EF4-FFF2-40B4-BE49-F238E27FC236}">
                <a16:creationId xmlns:a16="http://schemas.microsoft.com/office/drawing/2014/main" id="{30587467-346B-A975-4795-B438FC8FB5DE}"/>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hlinkClick r:id="rId3"/>
            <a:extLst>
              <a:ext uri="{FF2B5EF4-FFF2-40B4-BE49-F238E27FC236}">
                <a16:creationId xmlns:a16="http://schemas.microsoft.com/office/drawing/2014/main" id="{8FB714E6-E5EF-7C25-CEBE-058D23F1D53A}"/>
              </a:ext>
            </a:extLst>
          </p:cNvPr>
          <p:cNvSpPr txBox="1"/>
          <p:nvPr/>
        </p:nvSpPr>
        <p:spPr>
          <a:xfrm>
            <a:off x="2644617" y="2000034"/>
            <a:ext cx="7122253" cy="461665"/>
          </a:xfrm>
          <a:prstGeom prst="rect">
            <a:avLst/>
          </a:prstGeom>
          <a:noFill/>
        </p:spPr>
        <p:txBody>
          <a:bodyPr wrap="square" rtlCol="0">
            <a:spAutoFit/>
          </a:bodyPr>
          <a:lstStyle/>
          <a:p>
            <a:pPr algn="ctr"/>
            <a:r>
              <a:rPr lang="en-US" sz="2400" b="1" u="sng">
                <a:solidFill>
                  <a:srgbClr val="843C0C"/>
                </a:solidFill>
                <a:latin typeface="UTM Avo" panose="02040603050506020204" pitchFamily="18" charset="0"/>
                <a:hlinkClick r:id="rId3">
                  <a:extLst>
                    <a:ext uri="{A12FA001-AC4F-418D-AE19-62706E023703}">
                      <ahyp:hlinkClr xmlns:ahyp="http://schemas.microsoft.com/office/drawing/2018/hyperlinkcolor" val="tx"/>
                    </a:ext>
                  </a:extLst>
                </a:hlinkClick>
              </a:rPr>
              <a:t>Hoc10 – Học 1 biết 10</a:t>
            </a:r>
            <a:endParaRPr lang="en-US" sz="2400" b="1" u="sng">
              <a:solidFill>
                <a:srgbClr val="843C0C"/>
              </a:solidFill>
              <a:latin typeface="UTM Avo" panose="02040603050506020204" pitchFamily="18" charset="0"/>
            </a:endParaRPr>
          </a:p>
        </p:txBody>
      </p:sp>
      <p:sp>
        <p:nvSpPr>
          <p:cNvPr id="9" name="TextBox 8">
            <a:extLst>
              <a:ext uri="{FF2B5EF4-FFF2-40B4-BE49-F238E27FC236}">
                <a16:creationId xmlns:a16="http://schemas.microsoft.com/office/drawing/2014/main" id="{3D59D4D2-27AF-FE28-90D2-8ED140C986D6}"/>
              </a:ext>
            </a:extLst>
          </p:cNvPr>
          <p:cNvSpPr txBox="1"/>
          <p:nvPr/>
        </p:nvSpPr>
        <p:spPr>
          <a:xfrm>
            <a:off x="4011326" y="2381351"/>
            <a:ext cx="4321723" cy="488660"/>
          </a:xfrm>
          <a:prstGeom prst="rect">
            <a:avLst/>
          </a:prstGeom>
          <a:noFill/>
        </p:spPr>
        <p:txBody>
          <a:bodyPr wrap="square" rtlCol="0">
            <a:spAutoFit/>
          </a:bodyPr>
          <a:lstStyle/>
          <a:p>
            <a:pPr algn="ctr">
              <a:lnSpc>
                <a:spcPct val="150000"/>
              </a:lnSpc>
            </a:pPr>
            <a:r>
              <a:rPr lang="en-US" sz="2000">
                <a:solidFill>
                  <a:schemeClr val="accent2">
                    <a:lumMod val="50000"/>
                  </a:schemeClr>
                </a:solidFill>
                <a:latin typeface="UTM Avo" panose="02040603050506020204" pitchFamily="18" charset="0"/>
              </a:rPr>
              <a:t>Hoặc truy cập qua QR code</a:t>
            </a:r>
          </a:p>
        </p:txBody>
      </p:sp>
      <p:pic>
        <p:nvPicPr>
          <p:cNvPr id="12" name="Picture 2" descr="Ngón Trỏ, ngón tay, Máy tính Biểu tượng Tay - tay png tải về - Miễn phí  trong suốt Tay png Tải về.">
            <a:extLst>
              <a:ext uri="{FF2B5EF4-FFF2-40B4-BE49-F238E27FC236}">
                <a16:creationId xmlns:a16="http://schemas.microsoft.com/office/drawing/2014/main" id="{88324D86-6420-36B0-2794-5BA9C1D188D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A466D7F4-C171-D469-940A-21A31A60772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7"/>
                                        </p:tgtEl>
                                        <p:attrNameLst>
                                          <p:attrName>style.color</p:attrName>
                                        </p:attrNameLst>
                                      </p:cBhvr>
                                      <p:by>
                                        <p:hsl h="7200000" s="0" l="0"/>
                                      </p:by>
                                    </p:animClr>
                                    <p:animClr clrSpc="hsl" dir="cw">
                                      <p:cBhvr>
                                        <p:cTn id="7" dur="1000" fill="hold"/>
                                        <p:tgtEl>
                                          <p:spTgt spid="7"/>
                                        </p:tgtEl>
                                        <p:attrNameLst>
                                          <p:attrName>fillcolor</p:attrName>
                                        </p:attrNameLst>
                                      </p:cBhvr>
                                      <p:by>
                                        <p:hsl h="7200000" s="0" l="0"/>
                                      </p:by>
                                    </p:animClr>
                                    <p:animClr clrSpc="hsl" dir="cw">
                                      <p:cBhvr>
                                        <p:cTn id="8" dur="1000" fill="hold"/>
                                        <p:tgtEl>
                                          <p:spTgt spid="7"/>
                                        </p:tgtEl>
                                        <p:attrNameLst>
                                          <p:attrName>stroke.color</p:attrName>
                                        </p:attrNameLst>
                                      </p:cBhvr>
                                      <p:by>
                                        <p:hsl h="7200000" s="0" l="0"/>
                                      </p:by>
                                    </p:animClr>
                                    <p:set>
                                      <p:cBhvr>
                                        <p:cTn id="9" dur="1000" fill="hold"/>
                                        <p:tgtEl>
                                          <p:spTgt spid="7"/>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4"/>
                                        </p:tgtEl>
                                        <p:attrNameLst>
                                          <p:attrName>fillcolor</p:attrName>
                                        </p:attrNameLst>
                                      </p:cBhvr>
                                      <p:to>
                                        <a:srgbClr val="C5E0B3"/>
                                      </p:to>
                                    </p:animClr>
                                    <p:set>
                                      <p:cBhvr>
                                        <p:cTn id="12" dur="1000" fill="hold"/>
                                        <p:tgtEl>
                                          <p:spTgt spid="4"/>
                                        </p:tgtEl>
                                        <p:attrNameLst>
                                          <p:attrName>fill.type</p:attrName>
                                        </p:attrNameLst>
                                      </p:cBhvr>
                                      <p:to>
                                        <p:strVal val="solid"/>
                                      </p:to>
                                    </p:set>
                                    <p:set>
                                      <p:cBhvr>
                                        <p:cTn id="13" dur="1000" fill="hold"/>
                                        <p:tgtEl>
                                          <p:spTgt spid="4"/>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2"/>
                                        </p:tgtEl>
                                        <p:attrNameLst>
                                          <p:attrName>style.color</p:attrName>
                                        </p:attrNameLst>
                                      </p:cBhvr>
                                      <p:by>
                                        <p:hsl h="7200000" s="0" l="0"/>
                                      </p:by>
                                    </p:animClr>
                                    <p:animClr clrSpc="hsl" dir="cw">
                                      <p:cBhvr>
                                        <p:cTn id="16" dur="1000" fill="hold"/>
                                        <p:tgtEl>
                                          <p:spTgt spid="2"/>
                                        </p:tgtEl>
                                        <p:attrNameLst>
                                          <p:attrName>fillcolor</p:attrName>
                                        </p:attrNameLst>
                                      </p:cBhvr>
                                      <p:by>
                                        <p:hsl h="7200000" s="0" l="0"/>
                                      </p:by>
                                    </p:animClr>
                                    <p:animClr clrSpc="hsl" dir="cw">
                                      <p:cBhvr>
                                        <p:cTn id="17" dur="1000" fill="hold"/>
                                        <p:tgtEl>
                                          <p:spTgt spid="2"/>
                                        </p:tgtEl>
                                        <p:attrNameLst>
                                          <p:attrName>stroke.color</p:attrName>
                                        </p:attrNameLst>
                                      </p:cBhvr>
                                      <p:by>
                                        <p:hsl h="7200000" s="0" l="0"/>
                                      </p:by>
                                    </p:animClr>
                                    <p:set>
                                      <p:cBhvr>
                                        <p:cTn id="18" dur="1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Line Callout 1 (Border and Accent Bar) 3">
            <a:extLst>
              <a:ext uri="{FF2B5EF4-FFF2-40B4-BE49-F238E27FC236}">
                <a16:creationId xmlns:a16="http://schemas.microsoft.com/office/drawing/2014/main" id="{B0005F08-4FDE-7A82-6621-493559D4C704}"/>
              </a:ext>
            </a:extLst>
          </p:cNvPr>
          <p:cNvSpPr/>
          <p:nvPr/>
        </p:nvSpPr>
        <p:spPr>
          <a:xfrm>
            <a:off x="412281" y="1577849"/>
            <a:ext cx="10464800" cy="614271"/>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UTM Avo" panose="02040603050506020204" pitchFamily="18"/>
                <a:cs typeface="Arial" panose="020B0604020202020204" pitchFamily="34" charset="0"/>
              </a:rPr>
              <a:t>Sau </a:t>
            </a:r>
            <a:r>
              <a:rPr lang="en-US" sz="2400" b="1" dirty="0" err="1">
                <a:solidFill>
                  <a:schemeClr val="tx1"/>
                </a:solidFill>
                <a:latin typeface="UTM Avo" panose="02040603050506020204" pitchFamily="18"/>
                <a:cs typeface="Arial" panose="020B0604020202020204" pitchFamily="34" charset="0"/>
              </a:rPr>
              <a:t>khi</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hoàn</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thành</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trò</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chơi</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em</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trả</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lời</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các</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câu</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hỏi</a:t>
            </a:r>
            <a:r>
              <a:rPr lang="en-US" sz="2400" b="1" dirty="0">
                <a:solidFill>
                  <a:schemeClr val="tx1"/>
                </a:solidFill>
                <a:latin typeface="UTM Avo" panose="02040603050506020204" pitchFamily="18"/>
                <a:cs typeface="Arial" panose="020B0604020202020204" pitchFamily="34" charset="0"/>
              </a:rPr>
              <a:t> </a:t>
            </a:r>
            <a:r>
              <a:rPr lang="en-US" sz="2400" b="1" dirty="0" err="1">
                <a:solidFill>
                  <a:schemeClr val="tx1"/>
                </a:solidFill>
                <a:latin typeface="UTM Avo" panose="02040603050506020204" pitchFamily="18"/>
                <a:cs typeface="Arial" panose="020B0604020202020204" pitchFamily="34" charset="0"/>
              </a:rPr>
              <a:t>sau</a:t>
            </a:r>
            <a:r>
              <a:rPr lang="en-US" sz="2400" b="1" dirty="0">
                <a:solidFill>
                  <a:schemeClr val="tx1"/>
                </a:solidFill>
                <a:latin typeface="UTM Avo" panose="02040603050506020204" pitchFamily="18"/>
                <a:cs typeface="Arial" panose="020B0604020202020204" pitchFamily="34" charset="0"/>
              </a:rPr>
              <a:t>:</a:t>
            </a:r>
          </a:p>
        </p:txBody>
      </p:sp>
      <p:grpSp>
        <p:nvGrpSpPr>
          <p:cNvPr id="12" name="Group 11">
            <a:extLst>
              <a:ext uri="{FF2B5EF4-FFF2-40B4-BE49-F238E27FC236}">
                <a16:creationId xmlns:a16="http://schemas.microsoft.com/office/drawing/2014/main" id="{2C15BC29-8BEC-BB8D-45A2-9670F86320EC}"/>
              </a:ext>
            </a:extLst>
          </p:cNvPr>
          <p:cNvGrpSpPr/>
          <p:nvPr/>
        </p:nvGrpSpPr>
        <p:grpSpPr>
          <a:xfrm>
            <a:off x="7602730" y="2649319"/>
            <a:ext cx="3695980" cy="3678896"/>
            <a:chOff x="0" y="0"/>
            <a:chExt cx="4465860" cy="4654952"/>
          </a:xfrm>
        </p:grpSpPr>
        <p:sp>
          <p:nvSpPr>
            <p:cNvPr id="13" name="Freeform 12">
              <a:extLst>
                <a:ext uri="{FF2B5EF4-FFF2-40B4-BE49-F238E27FC236}">
                  <a16:creationId xmlns:a16="http://schemas.microsoft.com/office/drawing/2014/main" id="{504A080E-C302-ED5A-7F31-C9E3C2CF88B4}"/>
                </a:ext>
              </a:extLst>
            </p:cNvPr>
            <p:cNvSpPr/>
            <p:nvPr/>
          </p:nvSpPr>
          <p:spPr>
            <a:xfrm>
              <a:off x="-1" y="0"/>
              <a:ext cx="4473519" cy="4654952"/>
            </a:xfrm>
            <a:custGeom>
              <a:avLst/>
              <a:gdLst/>
              <a:ahLst/>
              <a:cxnLst/>
              <a:rect l="l" t="t" r="r" b="b"/>
              <a:pathLst>
                <a:path w="4473519" h="4654952">
                  <a:moveTo>
                    <a:pt x="3967080" y="4638033"/>
                  </a:moveTo>
                  <a:cubicBezTo>
                    <a:pt x="3967080" y="4638033"/>
                    <a:pt x="3730084" y="4628064"/>
                    <a:pt x="3367945" y="4641508"/>
                  </a:cubicBezTo>
                  <a:cubicBezTo>
                    <a:pt x="3005807" y="4654952"/>
                    <a:pt x="490924" y="4654952"/>
                    <a:pt x="490924" y="4654952"/>
                  </a:cubicBezTo>
                  <a:cubicBezTo>
                    <a:pt x="245502" y="4654952"/>
                    <a:pt x="32509" y="4557684"/>
                    <a:pt x="31032" y="4397570"/>
                  </a:cubicBezTo>
                  <a:cubicBezTo>
                    <a:pt x="31032" y="4397570"/>
                    <a:pt x="0" y="2837044"/>
                    <a:pt x="0" y="606979"/>
                  </a:cubicBezTo>
                  <a:cubicBezTo>
                    <a:pt x="0" y="392820"/>
                    <a:pt x="15517" y="249246"/>
                    <a:pt x="15517" y="249246"/>
                  </a:cubicBezTo>
                  <a:cubicBezTo>
                    <a:pt x="15518" y="120578"/>
                    <a:pt x="1" y="0"/>
                    <a:pt x="459892" y="8134"/>
                  </a:cubicBezTo>
                  <a:cubicBezTo>
                    <a:pt x="459892" y="8134"/>
                    <a:pt x="1144663" y="28433"/>
                    <a:pt x="1627778" y="20834"/>
                  </a:cubicBezTo>
                  <a:cubicBezTo>
                    <a:pt x="2144992" y="12700"/>
                    <a:pt x="3920532" y="0"/>
                    <a:pt x="3920532" y="0"/>
                  </a:cubicBezTo>
                  <a:cubicBezTo>
                    <a:pt x="4232432" y="0"/>
                    <a:pt x="4465861" y="101069"/>
                    <a:pt x="4458003" y="303616"/>
                  </a:cubicBezTo>
                  <a:cubicBezTo>
                    <a:pt x="4458003" y="303616"/>
                    <a:pt x="4456008" y="2638667"/>
                    <a:pt x="4464764" y="3697983"/>
                  </a:cubicBezTo>
                  <a:cubicBezTo>
                    <a:pt x="4473519" y="3991284"/>
                    <a:pt x="4426971" y="4324356"/>
                    <a:pt x="4426971" y="4324356"/>
                  </a:cubicBezTo>
                  <a:cubicBezTo>
                    <a:pt x="4424006" y="4504381"/>
                    <a:pt x="4212502" y="4638033"/>
                    <a:pt x="3967080" y="4638033"/>
                  </a:cubicBezTo>
                  <a:close/>
                </a:path>
              </a:pathLst>
            </a:custGeom>
            <a:solidFill>
              <a:schemeClr val="accent6">
                <a:lumMod val="60000"/>
                <a:lumOff val="40000"/>
              </a:schemeClr>
            </a:solidFill>
          </p:spPr>
          <p:txBody>
            <a:bodyPr/>
            <a:lstStyle/>
            <a:p>
              <a:endParaRPr lang="en-US" sz="800">
                <a:latin typeface="UTM Avo" panose="02040603050506020204" pitchFamily="18"/>
              </a:endParaRPr>
            </a:p>
          </p:txBody>
        </p:sp>
      </p:grpSp>
      <p:grpSp>
        <p:nvGrpSpPr>
          <p:cNvPr id="26" name="Group 25">
            <a:extLst>
              <a:ext uri="{FF2B5EF4-FFF2-40B4-BE49-F238E27FC236}">
                <a16:creationId xmlns:a16="http://schemas.microsoft.com/office/drawing/2014/main" id="{FBC8E3A2-B3CA-D851-D72A-C1CCCB45E4DA}"/>
              </a:ext>
            </a:extLst>
          </p:cNvPr>
          <p:cNvGrpSpPr/>
          <p:nvPr/>
        </p:nvGrpSpPr>
        <p:grpSpPr>
          <a:xfrm>
            <a:off x="752228" y="3175903"/>
            <a:ext cx="5851329" cy="2702670"/>
            <a:chOff x="1035059" y="5375909"/>
            <a:chExt cx="8776993" cy="4054004"/>
          </a:xfrm>
        </p:grpSpPr>
        <p:sp>
          <p:nvSpPr>
            <p:cNvPr id="27" name="TextBox 26">
              <a:extLst>
                <a:ext uri="{FF2B5EF4-FFF2-40B4-BE49-F238E27FC236}">
                  <a16:creationId xmlns:a16="http://schemas.microsoft.com/office/drawing/2014/main" id="{73FCB415-0F5F-B28D-04B4-F1B0BFBC50A1}"/>
                </a:ext>
              </a:extLst>
            </p:cNvPr>
            <p:cNvSpPr txBox="1"/>
            <p:nvPr/>
          </p:nvSpPr>
          <p:spPr>
            <a:xfrm>
              <a:off x="1331904" y="5969736"/>
              <a:ext cx="8480148" cy="3460177"/>
            </a:xfrm>
            <a:prstGeom prst="rect">
              <a:avLst/>
            </a:prstGeom>
            <a:solidFill>
              <a:schemeClr val="accent5">
                <a:lumMod val="20000"/>
                <a:lumOff val="80000"/>
              </a:schemeClr>
            </a:solidFill>
            <a:ln>
              <a:solidFill>
                <a:schemeClr val="accent5">
                  <a:lumMod val="20000"/>
                  <a:lumOff val="80000"/>
                </a:schemeClr>
              </a:solidFill>
            </a:ln>
          </p:spPr>
          <p:txBody>
            <a:bodyPr wrap="square">
              <a:spAutoFit/>
            </a:bodyPr>
            <a:lstStyle/>
            <a:p>
              <a:pPr marL="381019" indent="-381019" algn="just">
                <a:lnSpc>
                  <a:spcPct val="150000"/>
                </a:lnSpc>
                <a:spcBef>
                  <a:spcPts val="600"/>
                </a:spcBef>
                <a:buFont typeface="Arial" panose="020B0604020202020204" pitchFamily="34" charset="0"/>
                <a:buChar char="•"/>
              </a:pPr>
              <a:r>
                <a:rPr lang="vi-VN" sz="2400" dirty="0">
                  <a:latin typeface="UTM Avo" panose="02040603050506020204" pitchFamily="18"/>
                  <a:cs typeface="Arial" panose="020B0604020202020204" pitchFamily="34" charset="0"/>
                </a:rPr>
                <a:t>Theo em, “</a:t>
              </a:r>
              <a:r>
                <a:rPr lang="vi-VN" sz="2400" i="1" dirty="0">
                  <a:latin typeface="UTM Avo" panose="02040603050506020204" pitchFamily="18"/>
                  <a:cs typeface="Arial" panose="020B0604020202020204" pitchFamily="34" charset="0"/>
                </a:rPr>
                <a:t>cơn sóng</a:t>
              </a:r>
              <a:r>
                <a:rPr lang="vi-VN" sz="2400" dirty="0">
                  <a:latin typeface="UTM Avo" panose="02040603050506020204" pitchFamily="18"/>
                  <a:cs typeface="Arial" panose="020B0604020202020204" pitchFamily="34" charset="0"/>
                </a:rPr>
                <a:t>” tượng trưng cho điều gì trong cuộc sống?</a:t>
              </a:r>
            </a:p>
            <a:p>
              <a:pPr marL="381019" indent="-381019" algn="just">
                <a:lnSpc>
                  <a:spcPct val="150000"/>
                </a:lnSpc>
                <a:spcBef>
                  <a:spcPts val="600"/>
                </a:spcBef>
                <a:buFont typeface="Arial" panose="020B0604020202020204" pitchFamily="34" charset="0"/>
                <a:buChar char="•"/>
              </a:pPr>
              <a:r>
                <a:rPr lang="vi-VN" sz="2400" dirty="0">
                  <a:latin typeface="UTM Avo" panose="02040603050506020204" pitchFamily="18"/>
                  <a:cs typeface="Arial" panose="020B0604020202020204" pitchFamily="34" charset="0"/>
                </a:rPr>
                <a:t>Khi thấy một ai đó gặp sóng gió, chúng ta cần làm gì</a:t>
              </a:r>
              <a:r>
                <a:rPr lang="en-US" sz="2400" dirty="0">
                  <a:latin typeface="UTM Avo" panose="02040603050506020204" pitchFamily="18"/>
                  <a:cs typeface="Arial" panose="020B0604020202020204" pitchFamily="34" charset="0"/>
                </a:rPr>
                <a:t>?</a:t>
              </a:r>
              <a:endParaRPr lang="vi-VN" sz="2400" dirty="0">
                <a:latin typeface="UTM Avo" panose="02040603050506020204" pitchFamily="18"/>
                <a:cs typeface="Arial" panose="020B0604020202020204" pitchFamily="34" charset="0"/>
              </a:endParaRPr>
            </a:p>
          </p:txBody>
        </p:sp>
        <p:pic>
          <p:nvPicPr>
            <p:cNvPr id="28" name="Picture 2">
              <a:extLst>
                <a:ext uri="{FF2B5EF4-FFF2-40B4-BE49-F238E27FC236}">
                  <a16:creationId xmlns:a16="http://schemas.microsoft.com/office/drawing/2014/main" id="{648BD88F-463E-8C08-F728-6A8E8F8554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35059" y="5375909"/>
              <a:ext cx="998815" cy="921406"/>
            </a:xfrm>
            <a:prstGeom prst="rect">
              <a:avLst/>
            </a:prstGeom>
          </p:spPr>
        </p:pic>
      </p:grpSp>
      <p:pic>
        <p:nvPicPr>
          <p:cNvPr id="29" name="Picture 28">
            <a:extLst>
              <a:ext uri="{FF2B5EF4-FFF2-40B4-BE49-F238E27FC236}">
                <a16:creationId xmlns:a16="http://schemas.microsoft.com/office/drawing/2014/main" id="{49057053-BEDD-DFD2-D005-E1BBB7499D05}"/>
              </a:ext>
            </a:extLst>
          </p:cNvPr>
          <p:cNvPicPr>
            <a:picLocks noChangeAspect="1"/>
          </p:cNvPicPr>
          <p:nvPr/>
        </p:nvPicPr>
        <p:blipFill rotWithShape="1">
          <a:blip r:embed="rId5">
            <a:extLst>
              <a:ext uri="{28A0092B-C50C-407E-A947-70E740481C1C}">
                <a14:useLocalDpi xmlns:a14="http://schemas.microsoft.com/office/drawing/2010/main" val="0"/>
              </a:ext>
            </a:extLst>
          </a:blip>
          <a:srcRect b="11228"/>
          <a:stretch/>
        </p:blipFill>
        <p:spPr>
          <a:xfrm>
            <a:off x="7468004" y="3254815"/>
            <a:ext cx="3971768" cy="3073400"/>
          </a:xfrm>
          <a:prstGeom prst="rect">
            <a:avLst/>
          </a:prstGeom>
        </p:spPr>
      </p:pic>
    </p:spTree>
    <p:extLst>
      <p:ext uri="{BB962C8B-B14F-4D97-AF65-F5344CB8AC3E}">
        <p14:creationId xmlns:p14="http://schemas.microsoft.com/office/powerpoint/2010/main" val="296859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par>
                                <p:cTn id="11" presetID="14" presetClass="entr" presetSubtype="1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randombar(horizont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CAF5A-650B-1091-5F57-A5465BAB4A06}"/>
              </a:ext>
            </a:extLst>
          </p:cNvPr>
          <p:cNvSpPr txBox="1"/>
          <p:nvPr/>
        </p:nvSpPr>
        <p:spPr>
          <a:xfrm>
            <a:off x="747486" y="1656159"/>
            <a:ext cx="2057400" cy="2153840"/>
          </a:xfrm>
          <a:prstGeom prst="rect">
            <a:avLst/>
          </a:prstGeom>
        </p:spPr>
        <p:txBody>
          <a:bodyPr lIns="33867" tIns="33867" rIns="33867" bIns="33867" rtlCol="0" anchor="ctr"/>
          <a:lstStyle/>
          <a:p>
            <a:pPr algn="ctr">
              <a:lnSpc>
                <a:spcPts val="1773"/>
              </a:lnSpc>
              <a:spcBef>
                <a:spcPct val="0"/>
              </a:spcBef>
            </a:pPr>
            <a:endParaRPr sz="800">
              <a:latin typeface="UTM Avo" panose="02040603050506020204" pitchFamily="18"/>
              <a:cs typeface="Arial" panose="020B0604020202020204" pitchFamily="34" charset="0"/>
            </a:endParaRPr>
          </a:p>
        </p:txBody>
      </p:sp>
      <p:sp>
        <p:nvSpPr>
          <p:cNvPr id="3" name="Freeform 3">
            <a:extLst>
              <a:ext uri="{FF2B5EF4-FFF2-40B4-BE49-F238E27FC236}">
                <a16:creationId xmlns:a16="http://schemas.microsoft.com/office/drawing/2014/main" id="{B8AABFD6-F4E4-23BF-2F00-149769F9C35F}"/>
              </a:ext>
            </a:extLst>
          </p:cNvPr>
          <p:cNvSpPr/>
          <p:nvPr/>
        </p:nvSpPr>
        <p:spPr>
          <a:xfrm>
            <a:off x="208143" y="1890417"/>
            <a:ext cx="11618127" cy="4815568"/>
          </a:xfrm>
          <a:custGeom>
            <a:avLst/>
            <a:gdLst/>
            <a:ahLst/>
            <a:cxnLst/>
            <a:rect l="l" t="t" r="r" b="b"/>
            <a:pathLst>
              <a:path w="4137329" h="2167467">
                <a:moveTo>
                  <a:pt x="0" y="0"/>
                </a:moveTo>
                <a:lnTo>
                  <a:pt x="4137329" y="0"/>
                </a:lnTo>
                <a:lnTo>
                  <a:pt x="4137329" y="2167467"/>
                </a:lnTo>
                <a:lnTo>
                  <a:pt x="0" y="2167467"/>
                </a:lnTo>
                <a:close/>
              </a:path>
            </a:pathLst>
          </a:custGeom>
          <a:solidFill>
            <a:schemeClr val="accent6">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4" name="TextBox 3">
            <a:extLst>
              <a:ext uri="{FF2B5EF4-FFF2-40B4-BE49-F238E27FC236}">
                <a16:creationId xmlns:a16="http://schemas.microsoft.com/office/drawing/2014/main" id="{AC872470-4B68-E436-C5BB-1F491E6E9138}"/>
              </a:ext>
            </a:extLst>
          </p:cNvPr>
          <p:cNvSpPr txBox="1"/>
          <p:nvPr/>
        </p:nvSpPr>
        <p:spPr>
          <a:xfrm>
            <a:off x="232228" y="2563798"/>
            <a:ext cx="7389512" cy="3414781"/>
          </a:xfrm>
          <a:prstGeom prst="rect">
            <a:avLst/>
          </a:prstGeom>
          <a:noFill/>
        </p:spPr>
        <p:txBody>
          <a:bodyPr wrap="square">
            <a:spAutoFit/>
          </a:bodyPr>
          <a:lstStyle/>
          <a:p>
            <a:pPr marL="381019" indent="-381019" algn="just">
              <a:lnSpc>
                <a:spcPct val="150000"/>
              </a:lnSpc>
              <a:spcBef>
                <a:spcPts val="600"/>
              </a:spcBef>
              <a:buFont typeface="Arial" panose="020B0604020202020204" pitchFamily="34" charset="0"/>
              <a:buChar char="•"/>
            </a:pPr>
            <a:r>
              <a:rPr lang="en-US" sz="2400" dirty="0">
                <a:latin typeface="UTM Avo" panose="02040603050506020204" pitchFamily="18"/>
                <a:ea typeface="Calibri" panose="020F0502020204030204" pitchFamily="34" charset="0"/>
                <a:cs typeface="Arial" panose="020B0604020202020204" pitchFamily="34" charset="0"/>
              </a:rPr>
              <a:t>“</a:t>
            </a:r>
            <a:r>
              <a:rPr lang="vi-VN" sz="2400" b="1" i="1" dirty="0">
                <a:latin typeface="UTM Avo" panose="02040603050506020204" pitchFamily="18"/>
                <a:ea typeface="Calibri" panose="020F0502020204030204" pitchFamily="34" charset="0"/>
                <a:cs typeface="Arial" panose="020B0604020202020204" pitchFamily="34" charset="0"/>
              </a:rPr>
              <a:t>Cơn sóng</a:t>
            </a:r>
            <a:r>
              <a:rPr lang="vi-VN" sz="2400" dirty="0">
                <a:latin typeface="UTM Avo" panose="02040603050506020204" pitchFamily="18"/>
                <a:ea typeface="Calibri" panose="020F0502020204030204" pitchFamily="34" charset="0"/>
                <a:cs typeface="Arial" panose="020B0604020202020204" pitchFamily="34" charset="0"/>
              </a:rPr>
              <a:t>”</a:t>
            </a:r>
            <a:r>
              <a:rPr lang="en-US" sz="2400" dirty="0">
                <a:latin typeface="UTM Avo" panose="02040603050506020204" pitchFamily="18"/>
                <a:ea typeface="Calibri" panose="020F0502020204030204" pitchFamily="34" charset="0"/>
                <a:cs typeface="Arial" panose="020B0604020202020204" pitchFamily="34" charset="0"/>
              </a:rPr>
              <a:t> </a:t>
            </a:r>
            <a:r>
              <a:rPr lang="vi-VN" sz="2400" dirty="0">
                <a:latin typeface="UTM Avo" panose="02040603050506020204" pitchFamily="18"/>
                <a:ea typeface="Calibri" panose="020F0502020204030204" pitchFamily="34" charset="0"/>
                <a:cs typeface="Arial" panose="020B0604020202020204" pitchFamily="34" charset="0"/>
              </a:rPr>
              <a:t>tượng trưng cho những khó khăn mà ai đó sẽ gặp phải trong cuộc sống.</a:t>
            </a:r>
          </a:p>
          <a:p>
            <a:pPr marL="381019" indent="-381019" algn="just">
              <a:lnSpc>
                <a:spcPct val="150000"/>
              </a:lnSpc>
              <a:spcBef>
                <a:spcPts val="600"/>
              </a:spcBef>
              <a:buFont typeface="Arial" panose="020B0604020202020204" pitchFamily="34" charset="0"/>
              <a:buChar char="•"/>
            </a:pPr>
            <a:r>
              <a:rPr lang="vi-VN" sz="2400" dirty="0">
                <a:latin typeface="UTM Avo" panose="02040603050506020204" pitchFamily="18"/>
                <a:ea typeface="Calibri" panose="020F0502020204030204" pitchFamily="34" charset="0"/>
                <a:cs typeface="Arial" panose="020B0604020202020204" pitchFamily="34" charset="0"/>
              </a:rPr>
              <a:t>Khi một ai đó gặp sóng gió</a:t>
            </a:r>
            <a:r>
              <a:rPr lang="en-US" sz="2400" dirty="0">
                <a:latin typeface="UTM Avo" panose="02040603050506020204" pitchFamily="18"/>
                <a:ea typeface="Calibri" panose="020F0502020204030204" pitchFamily="34" charset="0"/>
                <a:cs typeface="Arial" panose="020B0604020202020204" pitchFamily="34" charset="0"/>
              </a:rPr>
              <a:t>,</a:t>
            </a:r>
            <a:r>
              <a:rPr lang="vi-VN" sz="2400" dirty="0">
                <a:latin typeface="UTM Avo" panose="02040603050506020204" pitchFamily="18"/>
                <a:ea typeface="Calibri" panose="020F0502020204030204" pitchFamily="34" charset="0"/>
                <a:cs typeface="Arial" panose="020B0604020202020204" pitchFamily="34" charset="0"/>
              </a:rPr>
              <a:t> chỉ cần những người xung quanh dang tay nâng đỡ, cứu giúp thì sẽ là nguồn động lực to lớn để người đó đứng vững và đi tiếp.</a:t>
            </a:r>
          </a:p>
        </p:txBody>
      </p:sp>
      <p:sp>
        <p:nvSpPr>
          <p:cNvPr id="5" name="Line Callout 1 (Border and Accent Bar) 3">
            <a:extLst>
              <a:ext uri="{FF2B5EF4-FFF2-40B4-BE49-F238E27FC236}">
                <a16:creationId xmlns:a16="http://schemas.microsoft.com/office/drawing/2014/main" id="{03D0DDD4-520E-FCE0-A571-C5DA927761CF}"/>
              </a:ext>
            </a:extLst>
          </p:cNvPr>
          <p:cNvSpPr/>
          <p:nvPr/>
        </p:nvSpPr>
        <p:spPr>
          <a:xfrm>
            <a:off x="232228" y="1529779"/>
            <a:ext cx="5943601" cy="721277"/>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200"/>
              </a:spcBef>
              <a:spcAft>
                <a:spcPts val="200"/>
              </a:spcAft>
            </a:pP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GỢI </a:t>
            </a:r>
            <a:r>
              <a:rPr lang="en-US" sz="2800" b="1" dirty="0" err="1">
                <a:solidFill>
                  <a:srgbClr val="C00000"/>
                </a:solidFill>
                <a:latin typeface="UTM Avo" panose="02040603050506020204" pitchFamily="18"/>
                <a:ea typeface="Calibri" panose="020F0502020204030204" pitchFamily="34" charset="0"/>
                <a:cs typeface="Arial" panose="020B0604020202020204" pitchFamily="34" charset="0"/>
              </a:rPr>
              <a:t>Ý</a:t>
            </a:r>
            <a:r>
              <a:rPr lang="en-US" sz="2800" b="1" dirty="0">
                <a:solidFill>
                  <a:srgbClr val="C00000"/>
                </a:solidFill>
                <a:latin typeface="UTM Avo" panose="02040603050506020204" pitchFamily="18"/>
                <a:ea typeface="Calibri" panose="020F0502020204030204" pitchFamily="34" charset="0"/>
                <a:cs typeface="Arial" panose="020B0604020202020204" pitchFamily="34" charset="0"/>
              </a:rPr>
              <a:t> TRẢ LỜI</a:t>
            </a:r>
            <a:endParaRPr lang="vi-VN" sz="2800" dirty="0">
              <a:solidFill>
                <a:schemeClr val="accent2">
                  <a:lumMod val="50000"/>
                </a:schemeClr>
              </a:solidFill>
              <a:latin typeface="UTM Avo" panose="02040603050506020204" pitchFamily="18"/>
              <a:ea typeface="Calibri" panose="020F0502020204030204" pitchFamily="34" charset="0"/>
              <a:cs typeface="Arial" panose="020B0604020202020204" pitchFamily="34" charset="0"/>
            </a:endParaRPr>
          </a:p>
        </p:txBody>
      </p:sp>
      <p:sp>
        <p:nvSpPr>
          <p:cNvPr id="6" name="Freeform 17">
            <a:extLst>
              <a:ext uri="{FF2B5EF4-FFF2-40B4-BE49-F238E27FC236}">
                <a16:creationId xmlns:a16="http://schemas.microsoft.com/office/drawing/2014/main" id="{D2A97482-1C55-060E-23DB-DA384118DB6B}"/>
              </a:ext>
            </a:extLst>
          </p:cNvPr>
          <p:cNvSpPr/>
          <p:nvPr/>
        </p:nvSpPr>
        <p:spPr>
          <a:xfrm rot="-1790328">
            <a:off x="325775" y="6082933"/>
            <a:ext cx="759011" cy="675065"/>
          </a:xfrm>
          <a:custGeom>
            <a:avLst/>
            <a:gdLst/>
            <a:ahLst/>
            <a:cxnLst/>
            <a:rect l="l" t="t" r="r" b="b"/>
            <a:pathLst>
              <a:path w="498721" h="507017">
                <a:moveTo>
                  <a:pt x="0" y="0"/>
                </a:moveTo>
                <a:lnTo>
                  <a:pt x="498721" y="0"/>
                </a:lnTo>
                <a:lnTo>
                  <a:pt x="498721" y="507017"/>
                </a:lnTo>
                <a:lnTo>
                  <a:pt x="0" y="5070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endParaRPr>
          </a:p>
        </p:txBody>
      </p:sp>
      <p:sp>
        <p:nvSpPr>
          <p:cNvPr id="7" name="Freeform 18">
            <a:extLst>
              <a:ext uri="{FF2B5EF4-FFF2-40B4-BE49-F238E27FC236}">
                <a16:creationId xmlns:a16="http://schemas.microsoft.com/office/drawing/2014/main" id="{C361A653-C3F0-E677-149F-289C95E69D17}"/>
              </a:ext>
            </a:extLst>
          </p:cNvPr>
          <p:cNvSpPr/>
          <p:nvPr/>
        </p:nvSpPr>
        <p:spPr>
          <a:xfrm rot="1797201">
            <a:off x="11131205" y="1691897"/>
            <a:ext cx="919923" cy="800960"/>
          </a:xfrm>
          <a:custGeom>
            <a:avLst/>
            <a:gdLst/>
            <a:ahLst/>
            <a:cxnLst/>
            <a:rect l="l" t="t" r="r" b="b"/>
            <a:pathLst>
              <a:path w="350447" h="356277">
                <a:moveTo>
                  <a:pt x="0" y="0"/>
                </a:moveTo>
                <a:lnTo>
                  <a:pt x="350447" y="0"/>
                </a:lnTo>
                <a:lnTo>
                  <a:pt x="350447" y="356277"/>
                </a:lnTo>
                <a:lnTo>
                  <a:pt x="0" y="3562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sz="800">
              <a:latin typeface="UTM Avo" panose="02040603050506020204" pitchFamily="18"/>
            </a:endParaRPr>
          </a:p>
        </p:txBody>
      </p:sp>
      <p:sp>
        <p:nvSpPr>
          <p:cNvPr id="8" name="Freeform 19">
            <a:extLst>
              <a:ext uri="{FF2B5EF4-FFF2-40B4-BE49-F238E27FC236}">
                <a16:creationId xmlns:a16="http://schemas.microsoft.com/office/drawing/2014/main" id="{251CA556-005C-F133-8670-9B4E68344671}"/>
              </a:ext>
            </a:extLst>
          </p:cNvPr>
          <p:cNvSpPr/>
          <p:nvPr/>
        </p:nvSpPr>
        <p:spPr>
          <a:xfrm>
            <a:off x="11219527" y="7098170"/>
            <a:ext cx="660400" cy="663810"/>
          </a:xfrm>
          <a:custGeom>
            <a:avLst/>
            <a:gdLst/>
            <a:ahLst/>
            <a:cxnLst/>
            <a:rect l="l" t="t" r="r" b="b"/>
            <a:pathLst>
              <a:path w="600778" h="538515">
                <a:moveTo>
                  <a:pt x="0" y="0"/>
                </a:moveTo>
                <a:lnTo>
                  <a:pt x="600778" y="0"/>
                </a:lnTo>
                <a:lnTo>
                  <a:pt x="600778" y="538515"/>
                </a:lnTo>
                <a:lnTo>
                  <a:pt x="0" y="5385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800">
              <a:latin typeface="UTM Avo" panose="02040603050506020204" pitchFamily="18"/>
            </a:endParaRPr>
          </a:p>
        </p:txBody>
      </p:sp>
      <p:pic>
        <p:nvPicPr>
          <p:cNvPr id="9" name="Picture 2" descr="List Sách hay về áp lực cuộc sống - WiiBook">
            <a:extLst>
              <a:ext uri="{FF2B5EF4-FFF2-40B4-BE49-F238E27FC236}">
                <a16:creationId xmlns:a16="http://schemas.microsoft.com/office/drawing/2014/main" id="{09B2BDFD-2A16-52BF-C81E-7118BBB265F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57647" y="2485314"/>
            <a:ext cx="3433190" cy="20687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Thiên lý hữu tình: Sự giúp đỡ đôi khi là một hành trình không cần đích đến">
            <a:extLst>
              <a:ext uri="{FF2B5EF4-FFF2-40B4-BE49-F238E27FC236}">
                <a16:creationId xmlns:a16="http://schemas.microsoft.com/office/drawing/2014/main" id="{1EF651CF-A661-BF09-00DB-6E9EF9E101B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57647" y="4788289"/>
            <a:ext cx="3433190" cy="1793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737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par>
                                <p:cTn id="16" presetID="22" presetClass="entr" presetSubtype="2"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righ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left)">
                                      <p:cBhvr>
                                        <p:cTn id="23" dur="500"/>
                                        <p:tgtEl>
                                          <p:spTgt spid="4">
                                            <p:txEl>
                                              <p:pRg st="1" end="1"/>
                                            </p:txEl>
                                          </p:spTgt>
                                        </p:tgtEl>
                                      </p:cBhvr>
                                    </p:animEffect>
                                  </p:childTnLst>
                                </p:cTn>
                              </p:par>
                              <p:par>
                                <p:cTn id="24" presetID="22" presetClass="entr" presetSubtype="2"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righ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D8207704-F8B5-965C-066A-ECF3036FA2DA}"/>
              </a:ext>
            </a:extLst>
          </p:cNvPr>
          <p:cNvPicPr>
            <a:picLocks noChangeAspect="1"/>
          </p:cNvPicPr>
          <p:nvPr/>
        </p:nvPicPr>
        <p:blipFill>
          <a:blip r:embed="rId4"/>
          <a:stretch>
            <a:fillRect/>
          </a:stretch>
        </p:blipFill>
        <p:spPr>
          <a:xfrm>
            <a:off x="4790832" y="3429000"/>
            <a:ext cx="2610336" cy="1444169"/>
          </a:xfrm>
          <a:prstGeom prst="rect">
            <a:avLst/>
          </a:prstGeom>
        </p:spPr>
      </p:pic>
    </p:spTree>
    <p:extLst>
      <p:ext uri="{BB962C8B-B14F-4D97-AF65-F5344CB8AC3E}">
        <p14:creationId xmlns:p14="http://schemas.microsoft.com/office/powerpoint/2010/main" val="13211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20">
            <a:extLst>
              <a:ext uri="{FF2B5EF4-FFF2-40B4-BE49-F238E27FC236}">
                <a16:creationId xmlns:a16="http://schemas.microsoft.com/office/drawing/2014/main" id="{A21B442F-CD4E-F290-A59A-C6AC4EBA6403}"/>
              </a:ext>
            </a:extLst>
          </p:cNvPr>
          <p:cNvSpPr txBox="1"/>
          <p:nvPr/>
        </p:nvSpPr>
        <p:spPr>
          <a:xfrm>
            <a:off x="745306" y="1432561"/>
            <a:ext cx="10701387" cy="482055"/>
          </a:xfrm>
          <a:prstGeom prst="rect">
            <a:avLst/>
          </a:prstGeom>
        </p:spPr>
        <p:txBody>
          <a:bodyPr wrap="square" lIns="0" tIns="0" rIns="0" bIns="0" rtlCol="0" anchor="t">
            <a:spAutoFit/>
          </a:bodyPr>
          <a:lstStyle/>
          <a:p>
            <a:pPr algn="ctr">
              <a:lnSpc>
                <a:spcPct val="150000"/>
              </a:lnSpc>
            </a:pPr>
            <a:r>
              <a:rPr lang="vi-VN" sz="2400" b="1" dirty="0">
                <a:latin typeface="UTM Avo" panose="02040603050506020204" pitchFamily="18"/>
                <a:ea typeface="Calibri" panose="020F0502020204030204" pitchFamily="34" charset="0"/>
                <a:cs typeface="Arial" panose="020B0604020202020204" pitchFamily="34" charset="0"/>
              </a:rPr>
              <a:t>HOẠT ĐỘNG </a:t>
            </a:r>
            <a:r>
              <a:rPr lang="en-US" sz="2400" b="1" dirty="0">
                <a:latin typeface="UTM Avo" panose="02040603050506020204" pitchFamily="18"/>
                <a:ea typeface="Calibri" panose="020F0502020204030204" pitchFamily="34" charset="0"/>
                <a:cs typeface="Arial" panose="020B0604020202020204" pitchFamily="34" charset="0"/>
              </a:rPr>
              <a:t>1</a:t>
            </a:r>
            <a:r>
              <a:rPr lang="vi-VN" sz="2400" b="1" dirty="0">
                <a:latin typeface="UTM Avo" panose="02040603050506020204" pitchFamily="18"/>
                <a:ea typeface="Calibri" panose="020F0502020204030204" pitchFamily="34" charset="0"/>
                <a:cs typeface="Arial" panose="020B0604020202020204" pitchFamily="34" charset="0"/>
              </a:rPr>
              <a:t>: ĐỌC CÂU CHUYỆN VÀ TRẢ LỜI CÂU HỎI</a:t>
            </a:r>
          </a:p>
        </p:txBody>
      </p:sp>
      <p:sp>
        <p:nvSpPr>
          <p:cNvPr id="15" name="Freeform 19">
            <a:extLst>
              <a:ext uri="{FF2B5EF4-FFF2-40B4-BE49-F238E27FC236}">
                <a16:creationId xmlns:a16="http://schemas.microsoft.com/office/drawing/2014/main" id="{E0638A90-3A74-BF5F-EB88-0E2E845D9FE1}"/>
              </a:ext>
            </a:extLst>
          </p:cNvPr>
          <p:cNvSpPr/>
          <p:nvPr/>
        </p:nvSpPr>
        <p:spPr>
          <a:xfrm rot="-1790328">
            <a:off x="49067" y="2042648"/>
            <a:ext cx="262907" cy="267281"/>
          </a:xfrm>
          <a:custGeom>
            <a:avLst/>
            <a:gdLst/>
            <a:ahLst/>
            <a:cxnLst/>
            <a:rect l="l" t="t" r="r" b="b"/>
            <a:pathLst>
              <a:path w="394361" h="400921">
                <a:moveTo>
                  <a:pt x="0" y="0"/>
                </a:moveTo>
                <a:lnTo>
                  <a:pt x="394360" y="0"/>
                </a:lnTo>
                <a:lnTo>
                  <a:pt x="394360" y="400921"/>
                </a:lnTo>
                <a:lnTo>
                  <a:pt x="0" y="4009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sz="800">
              <a:latin typeface="UTM Avo" panose="02040603050506020204" pitchFamily="18"/>
              <a:cs typeface="Arial" panose="020B0604020202020204" pitchFamily="34" charset="0"/>
            </a:endParaRPr>
          </a:p>
        </p:txBody>
      </p:sp>
      <p:sp>
        <p:nvSpPr>
          <p:cNvPr id="16" name="Rounded Rectangle 19">
            <a:extLst>
              <a:ext uri="{FF2B5EF4-FFF2-40B4-BE49-F238E27FC236}">
                <a16:creationId xmlns:a16="http://schemas.microsoft.com/office/drawing/2014/main" id="{75F5B6F1-92AC-3183-A66B-27C370456E0E}"/>
              </a:ext>
            </a:extLst>
          </p:cNvPr>
          <p:cNvSpPr/>
          <p:nvPr/>
        </p:nvSpPr>
        <p:spPr>
          <a:xfrm>
            <a:off x="5813695" y="3959984"/>
            <a:ext cx="5762912" cy="988848"/>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000" dirty="0">
                <a:latin typeface="UTM Avo" panose="02040603050506020204" pitchFamily="18"/>
                <a:cs typeface="Arial" panose="020B0604020202020204" pitchFamily="34" charset="0"/>
              </a:rPr>
              <a:t>b. </a:t>
            </a:r>
            <a:r>
              <a:rPr lang="vi-VN" sz="2000" dirty="0">
                <a:latin typeface="UTM Avo" panose="02040603050506020204" pitchFamily="18"/>
                <a:cs typeface="Arial" panose="020B0604020202020204" pitchFamily="34" charset="0"/>
              </a:rPr>
              <a:t>Vì sao hóa đơn viện phí đã được bác sĩ Ha-uốt Ken-lì thanh toán?</a:t>
            </a:r>
            <a:endParaRPr lang="en-US" sz="2000" dirty="0">
              <a:solidFill>
                <a:schemeClr val="tx1"/>
              </a:solidFill>
              <a:latin typeface="UTM Avo" panose="02040603050506020204" pitchFamily="18"/>
              <a:cs typeface="Arial" panose="020B0604020202020204" pitchFamily="34" charset="0"/>
            </a:endParaRPr>
          </a:p>
        </p:txBody>
      </p:sp>
      <p:sp>
        <p:nvSpPr>
          <p:cNvPr id="17" name="Rounded Rectangle 23">
            <a:extLst>
              <a:ext uri="{FF2B5EF4-FFF2-40B4-BE49-F238E27FC236}">
                <a16:creationId xmlns:a16="http://schemas.microsoft.com/office/drawing/2014/main" id="{FD2FCF1C-FFA0-B1BB-AD69-DA77061068E4}"/>
              </a:ext>
            </a:extLst>
          </p:cNvPr>
          <p:cNvSpPr/>
          <p:nvPr/>
        </p:nvSpPr>
        <p:spPr>
          <a:xfrm>
            <a:off x="5807902" y="5355275"/>
            <a:ext cx="5774497" cy="988848"/>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000" dirty="0">
                <a:latin typeface="UTM Avo" panose="02040603050506020204" pitchFamily="18"/>
                <a:cs typeface="Arial" panose="020B0604020202020204" pitchFamily="34" charset="0"/>
              </a:rPr>
              <a:t>c. </a:t>
            </a:r>
            <a:r>
              <a:rPr lang="vi-VN" sz="2000" dirty="0">
                <a:latin typeface="UTM Avo" panose="02040603050506020204" pitchFamily="18"/>
                <a:cs typeface="Arial" panose="020B0604020202020204" pitchFamily="34" charset="0"/>
              </a:rPr>
              <a:t>Em rút ra được bài học gì qua câu chuyện trên?</a:t>
            </a:r>
            <a:endParaRPr lang="en-US" sz="2000" dirty="0">
              <a:solidFill>
                <a:schemeClr val="tx1"/>
              </a:solidFill>
              <a:latin typeface="UTM Avo" panose="02040603050506020204" pitchFamily="18"/>
              <a:cs typeface="Arial" panose="020B0604020202020204" pitchFamily="34" charset="0"/>
            </a:endParaRPr>
          </a:p>
        </p:txBody>
      </p:sp>
      <p:sp>
        <p:nvSpPr>
          <p:cNvPr id="18" name="Rounded Rectangle 19">
            <a:extLst>
              <a:ext uri="{FF2B5EF4-FFF2-40B4-BE49-F238E27FC236}">
                <a16:creationId xmlns:a16="http://schemas.microsoft.com/office/drawing/2014/main" id="{03D68AFA-4BD8-9F2F-0953-191DB8776F62}"/>
              </a:ext>
            </a:extLst>
          </p:cNvPr>
          <p:cNvSpPr/>
          <p:nvPr/>
        </p:nvSpPr>
        <p:spPr>
          <a:xfrm>
            <a:off x="5770587" y="2564693"/>
            <a:ext cx="5806021" cy="988848"/>
          </a:xfrm>
          <a:prstGeom prst="roundRect">
            <a:avLst/>
          </a:prstGeom>
          <a:solidFill>
            <a:schemeClr val="bg1"/>
          </a:solidFill>
          <a:ln w="57150">
            <a:solidFill>
              <a:schemeClr val="accent2">
                <a:lumMod val="75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2000" dirty="0">
                <a:latin typeface="UTM Avo" panose="02040603050506020204" pitchFamily="18"/>
                <a:cs typeface="Arial" panose="020B0604020202020204" pitchFamily="34" charset="0"/>
              </a:rPr>
              <a:t>a. </a:t>
            </a:r>
            <a:r>
              <a:rPr lang="vi-VN" sz="2000" dirty="0">
                <a:latin typeface="UTM Avo" panose="02040603050506020204" pitchFamily="18"/>
                <a:cs typeface="Arial" panose="020B0604020202020204" pitchFamily="34" charset="0"/>
              </a:rPr>
              <a:t>Cô bé đã làm gì khi thấy cậu bé nghèo đòi xin một cốc nước?</a:t>
            </a:r>
            <a:endParaRPr lang="en-US" sz="2000" dirty="0">
              <a:solidFill>
                <a:schemeClr val="tx1"/>
              </a:solidFill>
              <a:latin typeface="UTM Avo" panose="02040603050506020204" pitchFamily="18"/>
              <a:cs typeface="Arial" panose="020B0604020202020204" pitchFamily="34" charset="0"/>
            </a:endParaRPr>
          </a:p>
        </p:txBody>
      </p:sp>
      <p:grpSp>
        <p:nvGrpSpPr>
          <p:cNvPr id="19" name="Group 18">
            <a:extLst>
              <a:ext uri="{FF2B5EF4-FFF2-40B4-BE49-F238E27FC236}">
                <a16:creationId xmlns:a16="http://schemas.microsoft.com/office/drawing/2014/main" id="{08976999-C335-DE75-F306-86CE6CD83B16}"/>
              </a:ext>
            </a:extLst>
          </p:cNvPr>
          <p:cNvGrpSpPr/>
          <p:nvPr/>
        </p:nvGrpSpPr>
        <p:grpSpPr>
          <a:xfrm rot="16200000">
            <a:off x="4731612" y="3560674"/>
            <a:ext cx="1455210" cy="439861"/>
            <a:chOff x="6498137" y="3625821"/>
            <a:chExt cx="413339" cy="973672"/>
          </a:xfrm>
        </p:grpSpPr>
        <p:cxnSp>
          <p:nvCxnSpPr>
            <p:cNvPr id="20" name="Straight Connector 19">
              <a:extLst>
                <a:ext uri="{FF2B5EF4-FFF2-40B4-BE49-F238E27FC236}">
                  <a16:creationId xmlns:a16="http://schemas.microsoft.com/office/drawing/2014/main" id="{1EC85F35-9595-9A6B-B771-EDD4B740AC83}"/>
                </a:ext>
              </a:extLst>
            </p:cNvPr>
            <p:cNvCxnSpPr>
              <a:cxnSpLocks/>
            </p:cNvCxnSpPr>
            <p:nvPr/>
          </p:nvCxnSpPr>
          <p:spPr>
            <a:xfrm rot="5400000" flipH="1">
              <a:off x="6704803" y="3419156"/>
              <a:ext cx="7" cy="413338"/>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DDA442A-3E78-E546-A454-B84B04799771}"/>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11BE3088-BF15-C262-E463-206BFB7EDF23}"/>
              </a:ext>
            </a:extLst>
          </p:cNvPr>
          <p:cNvGrpSpPr/>
          <p:nvPr/>
        </p:nvGrpSpPr>
        <p:grpSpPr>
          <a:xfrm rot="16200000" flipH="1">
            <a:off x="4037293" y="4263214"/>
            <a:ext cx="2790584" cy="386591"/>
            <a:chOff x="6498137" y="3625822"/>
            <a:chExt cx="404731" cy="973671"/>
          </a:xfrm>
        </p:grpSpPr>
        <p:cxnSp>
          <p:nvCxnSpPr>
            <p:cNvPr id="23" name="Straight Connector 22">
              <a:extLst>
                <a:ext uri="{FF2B5EF4-FFF2-40B4-BE49-F238E27FC236}">
                  <a16:creationId xmlns:a16="http://schemas.microsoft.com/office/drawing/2014/main" id="{1181AEB5-9F29-F369-39F7-72C1C032ADEA}"/>
                </a:ext>
              </a:extLst>
            </p:cNvPr>
            <p:cNvCxnSpPr>
              <a:cxnSpLocks/>
            </p:cNvCxnSpPr>
            <p:nvPr/>
          </p:nvCxnSpPr>
          <p:spPr>
            <a:xfrm rot="16200000" flipV="1">
              <a:off x="6700501" y="3423460"/>
              <a:ext cx="3" cy="40473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9816184-4541-89E9-9573-B9988A9AA6ED}"/>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6913958B-6BD4-772B-F994-D122A59BA72C}"/>
              </a:ext>
            </a:extLst>
          </p:cNvPr>
          <p:cNvGrpSpPr/>
          <p:nvPr/>
        </p:nvGrpSpPr>
        <p:grpSpPr>
          <a:xfrm rot="16200000">
            <a:off x="4523950" y="4700617"/>
            <a:ext cx="1870534" cy="439862"/>
            <a:chOff x="6498137" y="3625822"/>
            <a:chExt cx="558104" cy="973671"/>
          </a:xfrm>
        </p:grpSpPr>
        <p:cxnSp>
          <p:nvCxnSpPr>
            <p:cNvPr id="26" name="Straight Connector 25">
              <a:extLst>
                <a:ext uri="{FF2B5EF4-FFF2-40B4-BE49-F238E27FC236}">
                  <a16:creationId xmlns:a16="http://schemas.microsoft.com/office/drawing/2014/main" id="{497C09B7-D0AD-BFCF-82C5-D680C330D442}"/>
                </a:ext>
              </a:extLst>
            </p:cNvPr>
            <p:cNvCxnSpPr>
              <a:cxnSpLocks/>
            </p:cNvCxnSpPr>
            <p:nvPr/>
          </p:nvCxnSpPr>
          <p:spPr>
            <a:xfrm flipH="1">
              <a:off x="6498137" y="3625823"/>
              <a:ext cx="55810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F8B4E7-2B88-FAFA-AD91-21CEFCDCDC38}"/>
                </a:ext>
              </a:extLst>
            </p:cNvPr>
            <p:cNvCxnSpPr>
              <a:cxnSpLocks/>
            </p:cNvCxnSpPr>
            <p:nvPr/>
          </p:nvCxnSpPr>
          <p:spPr>
            <a:xfrm>
              <a:off x="6498137" y="3625822"/>
              <a:ext cx="0" cy="973671"/>
            </a:xfrm>
            <a:prstGeom prst="line">
              <a:avLst/>
            </a:prstGeom>
            <a:ln w="28575">
              <a:solidFill>
                <a:srgbClr val="C00000"/>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B9078DBA-EEC5-D14D-209C-50259DB15CEB}"/>
              </a:ext>
            </a:extLst>
          </p:cNvPr>
          <p:cNvGrpSpPr/>
          <p:nvPr/>
        </p:nvGrpSpPr>
        <p:grpSpPr>
          <a:xfrm>
            <a:off x="609601" y="2048902"/>
            <a:ext cx="4099975" cy="1930151"/>
            <a:chOff x="-960915" y="2378826"/>
            <a:chExt cx="6149963" cy="2895226"/>
          </a:xfrm>
        </p:grpSpPr>
        <p:sp>
          <p:nvSpPr>
            <p:cNvPr id="29" name="Line Callout 1 (Border and Accent Bar) 3">
              <a:extLst>
                <a:ext uri="{FF2B5EF4-FFF2-40B4-BE49-F238E27FC236}">
                  <a16:creationId xmlns:a16="http://schemas.microsoft.com/office/drawing/2014/main" id="{E8540C57-58E8-080C-B193-04C320F2E29B}"/>
                </a:ext>
              </a:extLst>
            </p:cNvPr>
            <p:cNvSpPr/>
            <p:nvPr/>
          </p:nvSpPr>
          <p:spPr>
            <a:xfrm>
              <a:off x="-960915" y="2916010"/>
              <a:ext cx="6149963" cy="2358042"/>
            </a:xfrm>
            <a:prstGeom prst="roundRect">
              <a:avLst/>
            </a:prstGeom>
            <a:solidFill>
              <a:srgbClr val="FFF7DD"/>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err="1">
                  <a:solidFill>
                    <a:schemeClr val="tx1"/>
                  </a:solidFill>
                  <a:latin typeface="UTM Avo" panose="02040603050506020204" pitchFamily="18"/>
                  <a:cs typeface="Arial" panose="020B0604020202020204" pitchFamily="34" charset="0"/>
                </a:rPr>
                <a:t>Các</a:t>
              </a:r>
              <a:r>
                <a:rPr lang="en-US" sz="2000" b="1" dirty="0">
                  <a:solidFill>
                    <a:schemeClr val="tx1"/>
                  </a:solidFill>
                  <a:latin typeface="UTM Avo" panose="02040603050506020204" pitchFamily="18"/>
                  <a:cs typeface="Arial" panose="020B0604020202020204" pitchFamily="34" charset="0"/>
                </a:rPr>
                <a:t> </a:t>
              </a:r>
              <a:r>
                <a:rPr lang="en-US" sz="2000" b="1" dirty="0" err="1">
                  <a:solidFill>
                    <a:schemeClr val="tx1"/>
                  </a:solidFill>
                  <a:latin typeface="UTM Avo" panose="02040603050506020204" pitchFamily="18"/>
                  <a:cs typeface="Arial" panose="020B0604020202020204" pitchFamily="34" charset="0"/>
                </a:rPr>
                <a:t>em</a:t>
              </a:r>
              <a:r>
                <a:rPr lang="en-US" sz="2000" b="1" dirty="0">
                  <a:solidFill>
                    <a:schemeClr val="tx1"/>
                  </a:solidFill>
                  <a:latin typeface="UTM Avo" panose="02040603050506020204" pitchFamily="18"/>
                  <a:cs typeface="Arial" panose="020B0604020202020204" pitchFamily="34" charset="0"/>
                </a:rPr>
                <a:t> </a:t>
              </a:r>
              <a:r>
                <a:rPr lang="en-US" sz="2000" b="1" dirty="0" err="1">
                  <a:solidFill>
                    <a:schemeClr val="tx1"/>
                  </a:solidFill>
                  <a:latin typeface="UTM Avo" panose="02040603050506020204" pitchFamily="18"/>
                  <a:cs typeface="Arial" panose="020B0604020202020204" pitchFamily="34" charset="0"/>
                </a:rPr>
                <a:t>đọc</a:t>
              </a:r>
              <a:r>
                <a:rPr lang="en-US" sz="2000" b="1" dirty="0">
                  <a:solidFill>
                    <a:schemeClr val="tx1"/>
                  </a:solidFill>
                  <a:latin typeface="UTM Avo" panose="02040603050506020204" pitchFamily="18"/>
                  <a:cs typeface="Arial" panose="020B0604020202020204" pitchFamily="34" charset="0"/>
                </a:rPr>
                <a:t> </a:t>
              </a:r>
              <a:r>
                <a:rPr lang="en-US" sz="2000" b="1" dirty="0" err="1">
                  <a:solidFill>
                    <a:schemeClr val="tx1"/>
                  </a:solidFill>
                  <a:latin typeface="UTM Avo" panose="02040603050506020204" pitchFamily="18"/>
                  <a:cs typeface="Arial" panose="020B0604020202020204" pitchFamily="34" charset="0"/>
                </a:rPr>
                <a:t>câu</a:t>
              </a:r>
              <a:r>
                <a:rPr lang="en-US" sz="2000" b="1" dirty="0">
                  <a:solidFill>
                    <a:schemeClr val="tx1"/>
                  </a:solidFill>
                  <a:latin typeface="UTM Avo" panose="02040603050506020204" pitchFamily="18"/>
                  <a:cs typeface="Arial" panose="020B0604020202020204" pitchFamily="34" charset="0"/>
                </a:rPr>
                <a:t> </a:t>
              </a:r>
              <a:r>
                <a:rPr lang="en-US" sz="2000" b="1" dirty="0" err="1">
                  <a:solidFill>
                    <a:schemeClr val="tx1"/>
                  </a:solidFill>
                  <a:latin typeface="UTM Avo" panose="02040603050506020204" pitchFamily="18"/>
                  <a:cs typeface="Arial" panose="020B0604020202020204" pitchFamily="34" charset="0"/>
                </a:rPr>
                <a:t>chuyện</a:t>
              </a:r>
              <a:r>
                <a:rPr lang="en-US" sz="2000" b="1" dirty="0">
                  <a:solidFill>
                    <a:schemeClr val="tx1"/>
                  </a:solidFill>
                  <a:latin typeface="UTM Avo" panose="02040603050506020204" pitchFamily="18"/>
                  <a:cs typeface="Arial" panose="020B0604020202020204" pitchFamily="34" charset="0"/>
                </a:rPr>
                <a:t> </a:t>
              </a:r>
              <a:r>
                <a:rPr lang="en-US" sz="2000" b="1" i="1" dirty="0" err="1">
                  <a:solidFill>
                    <a:schemeClr val="tx1"/>
                  </a:solidFill>
                  <a:latin typeface="UTM Avo" panose="02040603050506020204" pitchFamily="18"/>
                  <a:cs typeface="Arial" panose="020B0604020202020204" pitchFamily="34" charset="0"/>
                </a:rPr>
                <a:t>Một</a:t>
              </a:r>
              <a:r>
                <a:rPr lang="en-US" sz="2000" b="1" i="1" dirty="0">
                  <a:solidFill>
                    <a:schemeClr val="tx1"/>
                  </a:solidFill>
                  <a:latin typeface="UTM Avo" panose="02040603050506020204" pitchFamily="18"/>
                  <a:cs typeface="Arial" panose="020B0604020202020204" pitchFamily="34" charset="0"/>
                </a:rPr>
                <a:t> li </a:t>
              </a:r>
              <a:r>
                <a:rPr lang="en-US" sz="2000" b="1" i="1" dirty="0" err="1">
                  <a:solidFill>
                    <a:schemeClr val="tx1"/>
                  </a:solidFill>
                  <a:latin typeface="UTM Avo" panose="02040603050506020204" pitchFamily="18"/>
                  <a:cs typeface="Arial" panose="020B0604020202020204" pitchFamily="34" charset="0"/>
                </a:rPr>
                <a:t>sữa</a:t>
              </a:r>
              <a:r>
                <a:rPr lang="en-US" sz="2000" b="1" i="1" dirty="0">
                  <a:solidFill>
                    <a:schemeClr val="tx1"/>
                  </a:solidFill>
                  <a:latin typeface="UTM Avo" panose="02040603050506020204" pitchFamily="18"/>
                  <a:cs typeface="Arial" panose="020B0604020202020204" pitchFamily="34" charset="0"/>
                </a:rPr>
                <a:t> (SHS – tr.19) </a:t>
              </a:r>
              <a:r>
                <a:rPr lang="en-US" sz="2000" b="1" dirty="0" err="1">
                  <a:solidFill>
                    <a:schemeClr val="tx1"/>
                  </a:solidFill>
                  <a:latin typeface="UTM Avo" panose="02040603050506020204" pitchFamily="18"/>
                  <a:cs typeface="Arial" panose="020B0604020202020204" pitchFamily="34" charset="0"/>
                </a:rPr>
                <a:t>và</a:t>
              </a:r>
              <a:r>
                <a:rPr lang="en-US" sz="2000" b="1" dirty="0">
                  <a:solidFill>
                    <a:schemeClr val="tx1"/>
                  </a:solidFill>
                  <a:latin typeface="UTM Avo" panose="02040603050506020204" pitchFamily="18"/>
                  <a:cs typeface="Arial" panose="020B0604020202020204" pitchFamily="34" charset="0"/>
                </a:rPr>
                <a:t> </a:t>
              </a:r>
              <a:r>
                <a:rPr lang="en-US" sz="2000" b="1" dirty="0" err="1">
                  <a:solidFill>
                    <a:schemeClr val="tx1"/>
                  </a:solidFill>
                  <a:latin typeface="UTM Avo" panose="02040603050506020204" pitchFamily="18"/>
                  <a:cs typeface="Arial" panose="020B0604020202020204" pitchFamily="34" charset="0"/>
                </a:rPr>
                <a:t>trả</a:t>
              </a:r>
              <a:r>
                <a:rPr lang="en-US" sz="2000" b="1" dirty="0">
                  <a:solidFill>
                    <a:schemeClr val="tx1"/>
                  </a:solidFill>
                  <a:latin typeface="UTM Avo" panose="02040603050506020204" pitchFamily="18"/>
                  <a:cs typeface="Arial" panose="020B0604020202020204" pitchFamily="34" charset="0"/>
                </a:rPr>
                <a:t> </a:t>
              </a:r>
              <a:r>
                <a:rPr lang="en-US" sz="2000" b="1" dirty="0" err="1">
                  <a:solidFill>
                    <a:schemeClr val="tx1"/>
                  </a:solidFill>
                  <a:latin typeface="UTM Avo" panose="02040603050506020204" pitchFamily="18"/>
                  <a:cs typeface="Arial" panose="020B0604020202020204" pitchFamily="34" charset="0"/>
                </a:rPr>
                <a:t>lời</a:t>
              </a:r>
              <a:r>
                <a:rPr lang="en-US" sz="2000" b="1" dirty="0">
                  <a:solidFill>
                    <a:schemeClr val="tx1"/>
                  </a:solidFill>
                  <a:latin typeface="UTM Avo" panose="02040603050506020204" pitchFamily="18"/>
                  <a:cs typeface="Arial" panose="020B0604020202020204" pitchFamily="34" charset="0"/>
                </a:rPr>
                <a:t> </a:t>
              </a:r>
              <a:r>
                <a:rPr lang="en-US" sz="2000" b="1" dirty="0" err="1">
                  <a:solidFill>
                    <a:schemeClr val="tx1"/>
                  </a:solidFill>
                  <a:latin typeface="UTM Avo" panose="02040603050506020204" pitchFamily="18"/>
                  <a:cs typeface="Arial" panose="020B0604020202020204" pitchFamily="34" charset="0"/>
                </a:rPr>
                <a:t>câu</a:t>
              </a:r>
              <a:r>
                <a:rPr lang="en-US" sz="2000" b="1" dirty="0">
                  <a:solidFill>
                    <a:schemeClr val="tx1"/>
                  </a:solidFill>
                  <a:latin typeface="UTM Avo" panose="02040603050506020204" pitchFamily="18"/>
                  <a:cs typeface="Arial" panose="020B0604020202020204" pitchFamily="34" charset="0"/>
                </a:rPr>
                <a:t> </a:t>
              </a:r>
              <a:r>
                <a:rPr lang="en-US" sz="2000" b="1" dirty="0" err="1">
                  <a:solidFill>
                    <a:schemeClr val="tx1"/>
                  </a:solidFill>
                  <a:latin typeface="UTM Avo" panose="02040603050506020204" pitchFamily="18"/>
                  <a:cs typeface="Arial" panose="020B0604020202020204" pitchFamily="34" charset="0"/>
                </a:rPr>
                <a:t>hỏi</a:t>
              </a:r>
              <a:r>
                <a:rPr lang="en-US" sz="2000" b="1" dirty="0">
                  <a:solidFill>
                    <a:schemeClr val="tx1"/>
                  </a:solidFill>
                  <a:latin typeface="UTM Avo" panose="02040603050506020204" pitchFamily="18"/>
                  <a:cs typeface="Arial" panose="020B0604020202020204" pitchFamily="34" charset="0"/>
                </a:rPr>
                <a:t>:</a:t>
              </a:r>
            </a:p>
          </p:txBody>
        </p:sp>
        <p:pic>
          <p:nvPicPr>
            <p:cNvPr id="30" name="Picture 2">
              <a:extLst>
                <a:ext uri="{FF2B5EF4-FFF2-40B4-BE49-F238E27FC236}">
                  <a16:creationId xmlns:a16="http://schemas.microsoft.com/office/drawing/2014/main" id="{C9E7B7D1-03F4-BFF0-0F5A-C27BB7DF23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7651" y="2378826"/>
              <a:ext cx="752586" cy="773686"/>
            </a:xfrm>
            <a:prstGeom prst="rect">
              <a:avLst/>
            </a:prstGeom>
          </p:spPr>
        </p:pic>
      </p:grpSp>
      <p:pic>
        <p:nvPicPr>
          <p:cNvPr id="31" name="Picture 30" descr="A page with text and cartoon characters&#10;&#10;Description automatically generated">
            <a:extLst>
              <a:ext uri="{FF2B5EF4-FFF2-40B4-BE49-F238E27FC236}">
                <a16:creationId xmlns:a16="http://schemas.microsoft.com/office/drawing/2014/main" id="{E00F2546-055C-4302-B241-B0166703891F}"/>
              </a:ext>
            </a:extLst>
          </p:cNvPr>
          <p:cNvPicPr>
            <a:picLocks noChangeAspect="1"/>
          </p:cNvPicPr>
          <p:nvPr/>
        </p:nvPicPr>
        <p:blipFill rotWithShape="1">
          <a:blip r:embed="rId7">
            <a:extLst>
              <a:ext uri="{28A0092B-C50C-407E-A947-70E740481C1C}">
                <a14:useLocalDpi xmlns:a14="http://schemas.microsoft.com/office/drawing/2010/main" val="0"/>
              </a:ext>
            </a:extLst>
          </a:blip>
          <a:srcRect l="56104" t="11113" r="3156" b="71349"/>
          <a:stretch/>
        </p:blipFill>
        <p:spPr>
          <a:xfrm>
            <a:off x="1081183" y="4102604"/>
            <a:ext cx="2983314" cy="2645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a:hlinkClick r:id="rId8"/>
            <a:extLst>
              <a:ext uri="{FF2B5EF4-FFF2-40B4-BE49-F238E27FC236}">
                <a16:creationId xmlns:a16="http://schemas.microsoft.com/office/drawing/2014/main" id="{CA46E88F-09A9-0DBB-39CA-97148E6447C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743717" y="817815"/>
            <a:ext cx="1000758" cy="6927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150E2C0-8905-5FEE-C026-62CB0F3E8802}"/>
              </a:ext>
            </a:extLst>
          </p:cNvPr>
          <p:cNvSpPr txBox="1"/>
          <p:nvPr/>
        </p:nvSpPr>
        <p:spPr>
          <a:xfrm>
            <a:off x="10142489" y="1582567"/>
            <a:ext cx="2201911" cy="497387"/>
          </a:xfrm>
          <a:prstGeom prst="rect">
            <a:avLst/>
          </a:prstGeom>
          <a:noFill/>
        </p:spPr>
        <p:txBody>
          <a:bodyPr wrap="square">
            <a:spAutoFit/>
          </a:bodyPr>
          <a:lstStyle/>
          <a:p>
            <a:pPr algn="ctr"/>
            <a:r>
              <a:rPr lang="en-US" sz="1600" dirty="0" err="1">
                <a:latin typeface="UTM Avo" panose="02040603050506020204" pitchFamily="18" charset="0"/>
                <a:cs typeface="Arial" panose="020B0604020202020204" pitchFamily="34" charset="0"/>
              </a:rPr>
              <a:t>Ấn</a:t>
            </a:r>
            <a:r>
              <a:rPr lang="en-US" sz="1600" dirty="0">
                <a:latin typeface="UTM Avo" panose="02040603050506020204" pitchFamily="18" charset="0"/>
                <a:cs typeface="Arial" panose="020B0604020202020204" pitchFamily="34" charset="0"/>
              </a:rPr>
              <a:t> </a:t>
            </a:r>
            <a:r>
              <a:rPr lang="en-US" sz="1600" dirty="0" err="1">
                <a:latin typeface="UTM Avo" panose="02040603050506020204" pitchFamily="18" charset="0"/>
                <a:cs typeface="Arial" panose="020B0604020202020204" pitchFamily="34" charset="0"/>
              </a:rPr>
              <a:t>vào</a:t>
            </a:r>
            <a:r>
              <a:rPr lang="en-US" sz="1600" dirty="0">
                <a:latin typeface="UTM Avo" panose="02040603050506020204" pitchFamily="18" charset="0"/>
                <a:cs typeface="Arial" panose="020B0604020202020204" pitchFamily="34" charset="0"/>
              </a:rPr>
              <a:t> </a:t>
            </a:r>
            <a:r>
              <a:rPr lang="en-US" sz="1600" dirty="0" err="1">
                <a:latin typeface="UTM Avo" panose="02040603050506020204" pitchFamily="18" charset="0"/>
                <a:cs typeface="Arial" panose="020B0604020202020204" pitchFamily="34" charset="0"/>
              </a:rPr>
              <a:t>để</a:t>
            </a:r>
            <a:endParaRPr lang="en-US" sz="1600" dirty="0">
              <a:latin typeface="UTM Avo" panose="02040603050506020204" pitchFamily="18" charset="0"/>
              <a:cs typeface="Arial" panose="020B0604020202020204" pitchFamily="34" charset="0"/>
            </a:endParaRPr>
          </a:p>
          <a:p>
            <a:pPr algn="ctr"/>
            <a:r>
              <a:rPr lang="vi-VN" sz="1600" b="1" dirty="0">
                <a:latin typeface="UTM Avo" panose="02040603050506020204" pitchFamily="18" charset="0"/>
                <a:cs typeface="Arial" panose="020B0604020202020204" pitchFamily="34" charset="0"/>
              </a:rPr>
              <a:t>xem </a:t>
            </a:r>
            <a:r>
              <a:rPr lang="en-US" sz="1600" b="1" dirty="0">
                <a:latin typeface="UTM Avo" panose="02040603050506020204" pitchFamily="18" charset="0"/>
                <a:cs typeface="Arial" panose="020B0604020202020204" pitchFamily="34" charset="0"/>
              </a:rPr>
              <a:t>video</a:t>
            </a:r>
            <a:endParaRPr lang="en-US" sz="1600" b="1" dirty="0">
              <a:latin typeface="UTM Avo" panose="02040603050506020204" pitchFamily="18" charset="0"/>
            </a:endParaRPr>
          </a:p>
        </p:txBody>
      </p:sp>
    </p:spTree>
    <p:extLst>
      <p:ext uri="{BB962C8B-B14F-4D97-AF65-F5344CB8AC3E}">
        <p14:creationId xmlns:p14="http://schemas.microsoft.com/office/powerpoint/2010/main" val="398809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16" presetClass="entr" presetSubtype="21"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par>
                                <p:cTn id="13" presetID="16" presetClass="entr" presetSubtype="21"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right)">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par>
                          <p:cTn id="39" fill="hold">
                            <p:stCondLst>
                              <p:cond delay="500"/>
                            </p:stCondLst>
                            <p:childTnLst>
                              <p:par>
                                <p:cTn id="40" presetID="22" presetClass="entr" presetSubtype="2"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right)">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BCFA5D8F-1BD1-4045-7DF2-F248F00EE036}"/>
              </a:ext>
            </a:extLst>
          </p:cNvPr>
          <p:cNvSpPr/>
          <p:nvPr/>
        </p:nvSpPr>
        <p:spPr>
          <a:xfrm>
            <a:off x="1091474" y="2006376"/>
            <a:ext cx="10922000" cy="4501104"/>
          </a:xfrm>
          <a:custGeom>
            <a:avLst/>
            <a:gdLst/>
            <a:ahLst/>
            <a:cxnLst/>
            <a:rect l="l" t="t" r="r" b="b"/>
            <a:pathLst>
              <a:path w="4137329" h="2167467">
                <a:moveTo>
                  <a:pt x="0" y="0"/>
                </a:moveTo>
                <a:lnTo>
                  <a:pt x="4137329" y="0"/>
                </a:lnTo>
                <a:lnTo>
                  <a:pt x="4137329" y="2167467"/>
                </a:lnTo>
                <a:lnTo>
                  <a:pt x="0" y="2167467"/>
                </a:lnTo>
                <a:close/>
              </a:path>
            </a:pathLst>
          </a:custGeom>
          <a:solidFill>
            <a:schemeClr val="accent5">
              <a:lumMod val="20000"/>
              <a:lumOff val="80000"/>
            </a:schemeClr>
          </a:solidFill>
        </p:spPr>
        <p:txBody>
          <a:bodyPr/>
          <a:lstStyle/>
          <a:p>
            <a:endParaRPr lang="en-US" sz="800">
              <a:latin typeface="UTM Avo" panose="02040603050506020204" pitchFamily="18"/>
              <a:cs typeface="Arial" panose="020B0604020202020204" pitchFamily="34" charset="0"/>
            </a:endParaRPr>
          </a:p>
        </p:txBody>
      </p:sp>
      <p:sp>
        <p:nvSpPr>
          <p:cNvPr id="3" name="Rectangle: Rounded Corners 20">
            <a:extLst>
              <a:ext uri="{FF2B5EF4-FFF2-40B4-BE49-F238E27FC236}">
                <a16:creationId xmlns:a16="http://schemas.microsoft.com/office/drawing/2014/main" id="{174C588F-F3AE-3D56-EA91-09C3BA616502}"/>
              </a:ext>
            </a:extLst>
          </p:cNvPr>
          <p:cNvSpPr/>
          <p:nvPr/>
        </p:nvSpPr>
        <p:spPr>
          <a:xfrm>
            <a:off x="137160" y="1546663"/>
            <a:ext cx="9189002" cy="1196537"/>
          </a:xfrm>
          <a:prstGeom prst="roundRect">
            <a:avLst/>
          </a:prstGeom>
          <a:solidFill>
            <a:srgbClr val="FFF4D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200"/>
              </a:spcBef>
              <a:spcAft>
                <a:spcPts val="200"/>
              </a:spcAft>
            </a:pPr>
            <a:r>
              <a:rPr lang="nl-NL" sz="2400" b="1" dirty="0">
                <a:solidFill>
                  <a:srgbClr val="C00000"/>
                </a:solidFill>
                <a:latin typeface="UTM Avo" panose="02040603050506020204" pitchFamily="18"/>
                <a:ea typeface="Calibri" panose="020F0502020204030204" pitchFamily="34" charset="0"/>
                <a:cs typeface="Arial" panose="020B0604020202020204" pitchFamily="34" charset="0"/>
              </a:rPr>
              <a:t>	a.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Cô bé đã làm gì khi thấy cậu bé nghèo đòi xin một cốc nước?</a:t>
            </a:r>
            <a:endParaRPr lang="vi-VN" sz="2400" i="1" dirty="0">
              <a:solidFill>
                <a:srgbClr val="000000"/>
              </a:solidFill>
              <a:latin typeface="UTM Avo" panose="02040603050506020204" pitchFamily="18"/>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A639429A-2F94-9CA3-FF5E-B8E22C773D38}"/>
              </a:ext>
            </a:extLst>
          </p:cNvPr>
          <p:cNvSpPr txBox="1"/>
          <p:nvPr/>
        </p:nvSpPr>
        <p:spPr>
          <a:xfrm>
            <a:off x="5169010" y="2855602"/>
            <a:ext cx="6447381" cy="3337837"/>
          </a:xfrm>
          <a:prstGeom prst="rect">
            <a:avLst/>
          </a:prstGeom>
          <a:noFill/>
        </p:spPr>
        <p:txBody>
          <a:bodyPr wrap="square">
            <a:spAutoFit/>
          </a:bodyPr>
          <a:lstStyle/>
          <a:p>
            <a:pPr algn="just">
              <a:lnSpc>
                <a:spcPct val="150000"/>
              </a:lnSpc>
              <a:spcBef>
                <a:spcPts val="67"/>
              </a:spcBef>
              <a:spcAft>
                <a:spcPts val="67"/>
              </a:spcAft>
            </a:pPr>
            <a:r>
              <a:rPr lang="vi-VN" sz="2400" b="1" dirty="0">
                <a:solidFill>
                  <a:srgbClr val="000000"/>
                </a:solidFill>
                <a:latin typeface="UTM Avo" panose="02040603050506020204" pitchFamily="18"/>
                <a:ea typeface="Calibri" panose="020F0502020204030204" pitchFamily="34" charset="0"/>
                <a:cs typeface="Arial" panose="020B0604020202020204" pitchFamily="34" charset="0"/>
              </a:rPr>
              <a:t>Lời nói và hành động cô bé đã làm khi cậu bé nghèo hỏi xin một cốc nước là</a:t>
            </a:r>
            <a:r>
              <a:rPr lang="en-US" sz="2400" b="1" dirty="0">
                <a:solidFill>
                  <a:srgbClr val="000000"/>
                </a:solidFill>
                <a:latin typeface="UTM Avo" panose="02040603050506020204" pitchFamily="18"/>
                <a:ea typeface="Calibri" panose="020F0502020204030204" pitchFamily="34" charset="0"/>
                <a:cs typeface="Arial" panose="020B0604020202020204" pitchFamily="34" charset="0"/>
              </a:rPr>
              <a:t>:</a:t>
            </a:r>
            <a:r>
              <a:rPr lang="vi-VN" sz="2400" b="1" dirty="0">
                <a:solidFill>
                  <a:srgbClr val="000000"/>
                </a:solidFill>
                <a:latin typeface="UTM Avo" panose="02040603050506020204" pitchFamily="18"/>
                <a:ea typeface="Calibri" panose="020F0502020204030204" pitchFamily="34" charset="0"/>
                <a:cs typeface="Arial" panose="020B0604020202020204" pitchFamily="34" charset="0"/>
              </a:rPr>
              <a:t> </a:t>
            </a:r>
            <a:r>
              <a:rPr lang="en-US" sz="2400" dirty="0" err="1">
                <a:solidFill>
                  <a:srgbClr val="000000"/>
                </a:solidFill>
                <a:latin typeface="UTM Avo" panose="02040603050506020204" pitchFamily="18"/>
                <a:ea typeface="Calibri" panose="020F0502020204030204" pitchFamily="34" charset="0"/>
                <a:cs typeface="Arial" panose="020B0604020202020204" pitchFamily="34" charset="0"/>
              </a:rPr>
              <a:t>Cô</a:t>
            </a:r>
            <a:r>
              <a:rPr lang="en-US" sz="2400" dirty="0">
                <a:solidFill>
                  <a:srgbClr val="000000"/>
                </a:solidFill>
                <a:latin typeface="UTM Avo" panose="02040603050506020204" pitchFamily="18"/>
                <a:ea typeface="Calibri" panose="020F0502020204030204" pitchFamily="34" charset="0"/>
                <a:cs typeface="Arial" panose="020B0604020202020204" pitchFamily="34" charset="0"/>
              </a:rPr>
              <a:t> </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bé nhanh chóng đem tới một li sữa và nói rằng: “</a:t>
            </a:r>
            <a:r>
              <a:rPr lang="vi-VN" sz="2400" i="1" dirty="0">
                <a:solidFill>
                  <a:srgbClr val="000000"/>
                </a:solidFill>
                <a:latin typeface="UTM Avo" panose="02040603050506020204" pitchFamily="18"/>
                <a:ea typeface="Calibri" panose="020F0502020204030204" pitchFamily="34" charset="0"/>
                <a:cs typeface="Arial" panose="020B0604020202020204" pitchFamily="34" charset="0"/>
              </a:rPr>
              <a:t>Ai cũng có lúc khó khăn và cần được giúp đỡ. Mẹ dạy tớ không bao giờ được nhận tiền khi làm một điều tốt</a:t>
            </a:r>
            <a:r>
              <a:rPr lang="vi-VN" sz="2400" dirty="0">
                <a:solidFill>
                  <a:srgbClr val="000000"/>
                </a:solidFill>
                <a:latin typeface="UTM Avo" panose="02040603050506020204" pitchFamily="18"/>
                <a:ea typeface="Calibri" panose="020F0502020204030204" pitchFamily="34" charset="0"/>
                <a:cs typeface="Arial" panose="020B0604020202020204" pitchFamily="34" charset="0"/>
              </a:rPr>
              <a:t>.”</a:t>
            </a:r>
            <a:endParaRPr lang="en-US" sz="2400" dirty="0">
              <a:latin typeface="UTM Avo" panose="02040603050506020204" pitchFamily="18"/>
              <a:ea typeface="Calibri" panose="020F0502020204030204" pitchFamily="34" charset="0"/>
              <a:cs typeface="Arial" panose="020B0604020202020204" pitchFamily="34" charset="0"/>
            </a:endParaRPr>
          </a:p>
        </p:txBody>
      </p:sp>
      <p:pic>
        <p:nvPicPr>
          <p:cNvPr id="5" name="Picture 4" descr="A page with text and cartoon characters&#10;&#10;Description automatically generated">
            <a:extLst>
              <a:ext uri="{FF2B5EF4-FFF2-40B4-BE49-F238E27FC236}">
                <a16:creationId xmlns:a16="http://schemas.microsoft.com/office/drawing/2014/main" id="{17D997E3-77CF-4CA3-2E7A-A9744F4035C6}"/>
              </a:ext>
            </a:extLst>
          </p:cNvPr>
          <p:cNvPicPr>
            <a:picLocks noChangeAspect="1"/>
          </p:cNvPicPr>
          <p:nvPr/>
        </p:nvPicPr>
        <p:blipFill rotWithShape="1">
          <a:blip r:embed="rId3">
            <a:extLst>
              <a:ext uri="{28A0092B-C50C-407E-A947-70E740481C1C}">
                <a14:useLocalDpi xmlns:a14="http://schemas.microsoft.com/office/drawing/2010/main" val="0"/>
              </a:ext>
            </a:extLst>
          </a:blip>
          <a:srcRect l="56104" t="32610" r="3339" b="49260"/>
          <a:stretch/>
        </p:blipFill>
        <p:spPr>
          <a:xfrm>
            <a:off x="1571527" y="3050916"/>
            <a:ext cx="3200400" cy="29472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3993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par>
                                <p:cTn id="16" presetID="16" presetClass="entr" presetSubtype="37"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out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AEF739C-ED41-B565-9F02-B522AAAA2798}"/>
              </a:ext>
            </a:extLst>
          </p:cNvPr>
          <p:cNvGrpSpPr/>
          <p:nvPr/>
        </p:nvGrpSpPr>
        <p:grpSpPr>
          <a:xfrm>
            <a:off x="748947" y="1745786"/>
            <a:ext cx="3455891" cy="4316057"/>
            <a:chOff x="707136" y="723901"/>
            <a:chExt cx="5183837" cy="6474086"/>
          </a:xfrm>
        </p:grpSpPr>
        <p:sp>
          <p:nvSpPr>
            <p:cNvPr id="7" name="Rectangle: Rounded Corners 45">
              <a:extLst>
                <a:ext uri="{FF2B5EF4-FFF2-40B4-BE49-F238E27FC236}">
                  <a16:creationId xmlns:a16="http://schemas.microsoft.com/office/drawing/2014/main" id="{E7EC49A3-C6C5-6B8A-C47A-B57176A26B49}"/>
                </a:ext>
              </a:extLst>
            </p:cNvPr>
            <p:cNvSpPr/>
            <p:nvPr/>
          </p:nvSpPr>
          <p:spPr>
            <a:xfrm>
              <a:off x="707136" y="952500"/>
              <a:ext cx="5183837" cy="624548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b="1" dirty="0">
                  <a:solidFill>
                    <a:srgbClr val="C00000"/>
                  </a:solidFill>
                  <a:latin typeface="UTM Avo" panose="02040603050506020204" pitchFamily="18"/>
                </a:rPr>
                <a:t>b. </a:t>
              </a:r>
              <a:r>
                <a:rPr lang="vi-VN" sz="2400" dirty="0">
                  <a:solidFill>
                    <a:schemeClr val="tx1"/>
                  </a:solidFill>
                  <a:latin typeface="UTM Avo" panose="02040603050506020204" pitchFamily="18"/>
                </a:rPr>
                <a:t>Vì sao hóa đơn viện phí đã được bác sĩ Ha-uốt Ken-lì thanh toán?</a:t>
              </a:r>
            </a:p>
          </p:txBody>
        </p:sp>
        <p:pic>
          <p:nvPicPr>
            <p:cNvPr id="8" name="Picture 6">
              <a:extLst>
                <a:ext uri="{FF2B5EF4-FFF2-40B4-BE49-F238E27FC236}">
                  <a16:creationId xmlns:a16="http://schemas.microsoft.com/office/drawing/2014/main" id="{274768A2-E77C-D64F-C711-1052C0D9D570}"/>
                </a:ext>
              </a:extLst>
            </p:cNvPr>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47493" y="723901"/>
              <a:ext cx="1641758" cy="1602767"/>
            </a:xfrm>
            <a:prstGeom prst="rect">
              <a:avLst/>
            </a:prstGeom>
          </p:spPr>
        </p:pic>
      </p:grpSp>
      <p:sp>
        <p:nvSpPr>
          <p:cNvPr id="9" name="Speech Bubble: Rectangle with Corners Rounded 47">
            <a:extLst>
              <a:ext uri="{FF2B5EF4-FFF2-40B4-BE49-F238E27FC236}">
                <a16:creationId xmlns:a16="http://schemas.microsoft.com/office/drawing/2014/main" id="{0E9AF791-8DDC-EB62-617C-BD91752DFE8E}"/>
              </a:ext>
            </a:extLst>
          </p:cNvPr>
          <p:cNvSpPr/>
          <p:nvPr/>
        </p:nvSpPr>
        <p:spPr>
          <a:xfrm>
            <a:off x="4641816" y="1768755"/>
            <a:ext cx="6801237" cy="1798320"/>
          </a:xfrm>
          <a:prstGeom prst="wedgeRoundRectCallout">
            <a:avLst>
              <a:gd name="adj1" fmla="val -56037"/>
              <a:gd name="adj2" fmla="val 40457"/>
              <a:gd name="adj3" fmla="val 16667"/>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chemeClr val="tx1"/>
                </a:solidFill>
                <a:latin typeface="UTM Avo" panose="02040603050506020204" pitchFamily="18"/>
                <a:cs typeface="Arial" panose="020B0604020202020204" pitchFamily="34" charset="0"/>
              </a:rPr>
              <a:t>Vì bác sĩ Ha-uốt Ken-li chính là cậu bé nghèo xin cốc nước năm xưa, bác sĩ đã nhớ và trả ơn hành động tử tế của cô bé.</a:t>
            </a:r>
          </a:p>
        </p:txBody>
      </p:sp>
      <p:grpSp>
        <p:nvGrpSpPr>
          <p:cNvPr id="10" name="Group 9">
            <a:extLst>
              <a:ext uri="{FF2B5EF4-FFF2-40B4-BE49-F238E27FC236}">
                <a16:creationId xmlns:a16="http://schemas.microsoft.com/office/drawing/2014/main" id="{F4861239-EB4D-F62A-F39B-CB04AA50DEAA}"/>
              </a:ext>
            </a:extLst>
          </p:cNvPr>
          <p:cNvGrpSpPr/>
          <p:nvPr/>
        </p:nvGrpSpPr>
        <p:grpSpPr>
          <a:xfrm>
            <a:off x="4826452" y="3770331"/>
            <a:ext cx="6431963" cy="2641592"/>
            <a:chOff x="7162800" y="5341939"/>
            <a:chExt cx="9647945" cy="3962388"/>
          </a:xfrm>
        </p:grpSpPr>
        <p:pic>
          <p:nvPicPr>
            <p:cNvPr id="11" name="Picture 10" descr="A page with text and cartoon characters&#10;&#10;Description automatically generated">
              <a:extLst>
                <a:ext uri="{FF2B5EF4-FFF2-40B4-BE49-F238E27FC236}">
                  <a16:creationId xmlns:a16="http://schemas.microsoft.com/office/drawing/2014/main" id="{6BE1767E-D9C4-5494-14AC-AA6599158D16}"/>
                </a:ext>
              </a:extLst>
            </p:cNvPr>
            <p:cNvPicPr>
              <a:picLocks noChangeAspect="1"/>
            </p:cNvPicPr>
            <p:nvPr/>
          </p:nvPicPr>
          <p:blipFill rotWithShape="1">
            <a:blip r:embed="rId5">
              <a:extLst>
                <a:ext uri="{28A0092B-C50C-407E-A947-70E740481C1C}">
                  <a14:useLocalDpi xmlns:a14="http://schemas.microsoft.com/office/drawing/2010/main" val="0"/>
                </a:ext>
              </a:extLst>
            </a:blip>
            <a:srcRect l="16805" t="67037" r="15322" b="19630"/>
            <a:stretch/>
          </p:blipFill>
          <p:spPr>
            <a:xfrm>
              <a:off x="7162800" y="5542165"/>
              <a:ext cx="9296400" cy="37621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2" name="Picture 2" descr="Push pin ">
              <a:extLst>
                <a:ext uri="{FF2B5EF4-FFF2-40B4-BE49-F238E27FC236}">
                  <a16:creationId xmlns:a16="http://schemas.microsoft.com/office/drawing/2014/main" id="{FF3555E5-C0BE-D4B4-D223-FED6BDD931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07654" y="5341939"/>
              <a:ext cx="703091" cy="7030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91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2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docProps/app.xml><?xml version="1.0" encoding="utf-8"?>
<Properties xmlns="http://schemas.openxmlformats.org/officeDocument/2006/extended-properties" xmlns:vt="http://schemas.openxmlformats.org/officeDocument/2006/docPropsVTypes">
  <Template>Template_Dao duc 4</Template>
  <TotalTime>636</TotalTime>
  <Words>2185</Words>
  <Application>Microsoft Office PowerPoint</Application>
  <PresentationFormat>Widescreen</PresentationFormat>
  <Paragraphs>130</Paragraphs>
  <Slides>38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38</vt:i4>
      </vt:variant>
    </vt:vector>
  </HeadingPairs>
  <TitlesOfParts>
    <vt:vector size="45" baseType="lpstr">
      <vt:lpstr>Arial</vt:lpstr>
      <vt:lpstr>Calibri</vt:lpstr>
      <vt:lpstr>UTM Avo</vt:lpstr>
      <vt:lpstr>Wingdings</vt:lpstr>
      <vt:lpstr>Courier New</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 Nguyễn</dc:creator>
  <cp:lastModifiedBy>Huy Nguyễn</cp:lastModifiedBy>
  <cp:revision>14</cp:revision>
  <dcterms:created xsi:type="dcterms:W3CDTF">2023-10-17T08:44:51Z</dcterms:created>
  <dcterms:modified xsi:type="dcterms:W3CDTF">2023-12-05T09:20:39Z</dcterms:modified>
</cp:coreProperties>
</file>